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1" r:id="rId30"/>
  </p:sldIdLst>
  <p:sldSz cx="12192000" cy="6858000"/>
  <p:notesSz cx="6858000" cy="9144000"/>
  <p:embeddedFontLs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Playfair Display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Z//ZdaBuQIMCeJtc01TlBPvoH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E28A7E-089F-49A1-AAA3-DC63135A51EF}">
  <a:tblStyle styleId="{8BE28A7E-089F-49A1-AAA3-DC63135A51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65" name="Google Shape;165;p11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66" name="Google Shape;166;p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7" name="Google Shape;167;p115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99" name="Google Shape;199;p11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00" name="Google Shape;200;p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1" name="Google Shape;201;p119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051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99" name="Google Shape;199;p11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00" name="Google Shape;200;p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01" name="Google Shape;201;p119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81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24" name="Google Shape;124;p11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25" name="Google Shape;125;p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6" name="Google Shape;126;p1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56" name="Google Shape;156;p11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57" name="Google Shape;157;p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8" name="Google Shape;158;p1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9"/>
          <p:cNvSpPr txBox="1">
            <a:spLocks noGrp="1"/>
          </p:cNvSpPr>
          <p:nvPr>
            <p:ph type="ctrTitle"/>
          </p:nvPr>
        </p:nvSpPr>
        <p:spPr>
          <a:xfrm>
            <a:off x="95261" y="2356741"/>
            <a:ext cx="6430160" cy="48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0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0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0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0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9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Google Shape;16;p9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8431"/>
              </a:schemeClr>
            </a:solidFill>
            <a:ln w="76200" cap="flat" cmpd="sng">
              <a:solidFill>
                <a:srgbClr val="00589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94"/>
            <p:cNvSpPr txBox="1"/>
            <p:nvPr/>
          </p:nvSpPr>
          <p:spPr>
            <a:xfrm>
              <a:off x="9683750" y="92075"/>
              <a:ext cx="2498725" cy="290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422C75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Go, change the world</a:t>
              </a:r>
              <a:endPara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pic>
          <p:nvPicPr>
            <p:cNvPr id="18" name="Google Shape;18;p94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259402" y="3059392"/>
            <a:ext cx="5351930" cy="94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DEPARTMENT OF CSE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B05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 V College of Engineering</a:t>
            </a:r>
            <a:endParaRPr sz="2400" b="1" i="0" u="none" strike="noStrike" cap="none">
              <a:solidFill>
                <a:srgbClr val="00B0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03612" y="1079966"/>
            <a:ext cx="8344274" cy="124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Discrete Mathematical Structures(</a:t>
            </a:r>
            <a:r>
              <a:rPr lang="en-US" sz="4000" b="1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CS241AT</a:t>
            </a:r>
            <a:r>
              <a:rPr lang="en-US" sz="4000" b="1" i="0" u="none" strike="noStrike" cap="none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355540" y="4659592"/>
            <a:ext cx="4061013" cy="171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E75B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Anitha Sandeep</a:t>
            </a:r>
            <a:endParaRPr sz="3600" b="1" i="0" u="none" strike="noStrike" cap="none">
              <a:solidFill>
                <a:srgbClr val="2E75B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B05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Assistant Professor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B05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Department of CSE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B05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 V College of Engineering</a:t>
            </a:r>
            <a:endParaRPr sz="2400" b="1" i="0" u="none" strike="noStrike" cap="none">
              <a:solidFill>
                <a:srgbClr val="00B0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1" name="Google Shape;171;p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Cyclic group</a:t>
            </a:r>
            <a:endParaRPr/>
          </a:p>
        </p:txBody>
      </p:sp>
      <p:sp>
        <p:nvSpPr>
          <p:cNvPr id="172" name="Google Shape;172;p115"/>
          <p:cNvSpPr txBox="1">
            <a:spLocks noGrp="1"/>
          </p:cNvSpPr>
          <p:nvPr>
            <p:ph type="body" idx="1"/>
          </p:nvPr>
        </p:nvSpPr>
        <p:spPr>
          <a:xfrm>
            <a:off x="838200" y="1349115"/>
            <a:ext cx="10566862" cy="477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800" b="1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group (G,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◦) is said to be cyclic group if there exists an element x∈G such that for each a ∈G, a=x</a:t>
            </a:r>
            <a:r>
              <a:rPr lang="en-US" sz="2800" baseline="300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for some n∈N.</a:t>
            </a:r>
            <a:endParaRPr sz="28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x is called as a generator.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b="0" i="0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= </a:t>
            </a: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=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◦ x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=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US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◦ x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 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US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◦ x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6"/>
          <p:cNvSpPr txBox="1">
            <a:spLocks noGrp="1"/>
          </p:cNvSpPr>
          <p:nvPr>
            <p:ph type="title"/>
          </p:nvPr>
        </p:nvSpPr>
        <p:spPr>
          <a:xfrm>
            <a:off x="1313410" y="560906"/>
            <a:ext cx="10515600" cy="71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Show (Z</a:t>
            </a:r>
            <a:r>
              <a:rPr lang="en-US" sz="2800" b="1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+) is a cyclic group.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8" name="Google Shape;178;p116"/>
          <p:cNvGraphicFramePr/>
          <p:nvPr>
            <p:extLst>
              <p:ext uri="{D42A27DB-BD31-4B8C-83A1-F6EECF244321}">
                <p14:modId xmlns:p14="http://schemas.microsoft.com/office/powerpoint/2010/main" val="2797581397"/>
              </p:ext>
            </p:extLst>
          </p:nvPr>
        </p:nvGraphicFramePr>
        <p:xfrm>
          <a:off x="1313410" y="2161309"/>
          <a:ext cx="3048000" cy="1487154"/>
        </p:xfrm>
        <a:graphic>
          <a:graphicData uri="http://schemas.openxmlformats.org/drawingml/2006/table">
            <a:tbl>
              <a:tblPr>
                <a:noFill/>
                <a:tableStyleId>{8BE28A7E-089F-49A1-AAA3-DC63135A51EF}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+</a:t>
                      </a:r>
                      <a:endParaRPr dirty="0"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0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3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4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3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Google Shape;179;p116"/>
          <p:cNvSpPr txBox="1"/>
          <p:nvPr/>
        </p:nvSpPr>
        <p:spPr>
          <a:xfrm>
            <a:off x="913991" y="683900"/>
            <a:ext cx="97508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Soln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modulo 5 table is as below.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16"/>
          <p:cNvSpPr txBox="1">
            <a:spLocks noGrp="1"/>
          </p:cNvSpPr>
          <p:nvPr>
            <p:ph type="body" idx="1"/>
          </p:nvPr>
        </p:nvSpPr>
        <p:spPr>
          <a:xfrm>
            <a:off x="4862950" y="1155825"/>
            <a:ext cx="7109700" cy="55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table contains the elements of 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closure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is satisfied.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For any three elements of 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a+(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b+c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)=(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a+b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)+c, so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associativity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is satisfied.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the row with 0 is same as top row, 0 is the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identity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element.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Now in each row identify where 0 is present and the top column of that is the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inverse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of that element(row element). So, inverses of 0,1,2,3,4 are 0,4,3,2,1 respectively.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(Z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,+) satisfies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closure, associativity and has an identity(0), and every element of Z</a:t>
            </a:r>
            <a:r>
              <a:rPr lang="en-US" sz="1800"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has an inverse, (Z</a:t>
            </a:r>
            <a:r>
              <a:rPr lang="en-US" sz="1800"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,+) is a group.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5) [1]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1, [1]+[1]=[1]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2, [1]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3, [1]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4, [1]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0 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  [2]=[2]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=2,  [2]+[2] = [2]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=4, [2]+[2]+[2] = [2]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=1, [2]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=3, [2]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=0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  [3]=[3]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=3,  [3]+[3] = [3]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=1, [3]+[3]+[3] = [3]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=4, [3]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=2, [3]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=0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  [4]=[4]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=4,  [4]+[4] = [4]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=3, [4]+[4]+[4] = [4]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=2, [4]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=1, [4]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=0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every element of Z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can be represented as powers of 1,2,3,4. So (Z5,+) is a cyclic group with 1,2,3,4 as generators.</a:t>
            </a:r>
            <a:endParaRPr sz="1800" b="0" i="0" dirty="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(Z</a:t>
            </a:r>
            <a:r>
              <a:rPr lang="en-US" sz="1800"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,+) is an abelian group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7"/>
          <p:cNvSpPr txBox="1">
            <a:spLocks noGrp="1"/>
          </p:cNvSpPr>
          <p:nvPr>
            <p:ph type="title"/>
          </p:nvPr>
        </p:nvSpPr>
        <p:spPr>
          <a:xfrm>
            <a:off x="1364104" y="365126"/>
            <a:ext cx="9989695" cy="71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Show (Z</a:t>
            </a:r>
            <a:r>
              <a:rPr lang="en-US" sz="28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800" b="1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.) is a cyclic group.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17"/>
          <p:cNvSpPr txBox="1"/>
          <p:nvPr/>
        </p:nvSpPr>
        <p:spPr>
          <a:xfrm>
            <a:off x="1138844" y="623455"/>
            <a:ext cx="97508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Soln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modulo 7 table is as below.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17"/>
          <p:cNvSpPr txBox="1">
            <a:spLocks noGrp="1"/>
          </p:cNvSpPr>
          <p:nvPr>
            <p:ph type="body" idx="1"/>
          </p:nvPr>
        </p:nvSpPr>
        <p:spPr>
          <a:xfrm>
            <a:off x="4332158" y="1405004"/>
            <a:ext cx="7021642" cy="4771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table contains the elements of 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closure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is satisfied.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For any three elements of 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a.(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b.c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)=(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a.b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).c, so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associativity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is satisfied.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the row with 1 is same as top row, 1 is the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identity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element.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Now in each row identify where 1 is present and the top column of that is the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inverse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of that element(row element). So, inverses of 1,2,3,4,5,6 are 1,4,5,2,3,6 respectively.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(Z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*, .) satisfies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closure, associativity and has an identity(1), and every element of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has an inverse, (Z</a:t>
            </a:r>
            <a:r>
              <a:rPr lang="en-US" sz="1800"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,.) is a group.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5) 3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=3,  3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3.3 = 2, 3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3=4, 3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3=5, 3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3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3=1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  5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=5,  5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5.5 = 4, 5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5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5=6, 5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5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5=2, 5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5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=3, 5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= 5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.5 =1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every element of 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can be represented as powers of 3,5. So (Z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,.) is a cyclic group with 3,5 as generators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,.) is a cyclic group.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8" name="Google Shape;188;p117"/>
          <p:cNvGraphicFramePr/>
          <p:nvPr/>
        </p:nvGraphicFramePr>
        <p:xfrm>
          <a:off x="1514005" y="1897447"/>
          <a:ext cx="2383500" cy="3004300"/>
        </p:xfrm>
        <a:graphic>
          <a:graphicData uri="http://schemas.openxmlformats.org/drawingml/2006/table">
            <a:tbl>
              <a:tblPr>
                <a:noFill/>
                <a:tableStyleId>{8BE28A7E-089F-49A1-AAA3-DC63135A51EF}</a:tableStyleId>
              </a:tblPr>
              <a:tblGrid>
                <a:gridCol w="32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8"/>
          <p:cNvSpPr txBox="1">
            <a:spLocks noGrp="1"/>
          </p:cNvSpPr>
          <p:nvPr>
            <p:ph type="title"/>
          </p:nvPr>
        </p:nvSpPr>
        <p:spPr>
          <a:xfrm>
            <a:off x="1514004" y="365126"/>
            <a:ext cx="9839795" cy="71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Show that group of complex numbers is an abelian group under multiplication. Is it a cyclic group?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18"/>
          <p:cNvSpPr txBox="1"/>
          <p:nvPr/>
        </p:nvSpPr>
        <p:spPr>
          <a:xfrm>
            <a:off x="1138844" y="623455"/>
            <a:ext cx="97508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Soln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C= {1, -1, i, -i}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table on group of complex numbers is as below.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18"/>
          <p:cNvSpPr txBox="1">
            <a:spLocks noGrp="1"/>
          </p:cNvSpPr>
          <p:nvPr>
            <p:ph type="body" idx="1"/>
          </p:nvPr>
        </p:nvSpPr>
        <p:spPr>
          <a:xfrm>
            <a:off x="4332157" y="1405004"/>
            <a:ext cx="7270229" cy="532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table contains the elements of C,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closure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is satisfied.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For any three elements of C, a+(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b+c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)=(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a+b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)+c, so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associativity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is satisfied.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the row with 1 is same as top row, 1 is the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identity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element.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Now in each row identify where 1 is present and the top column of that is the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inverse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of that element(row element). So, inverses of 1,-1,i,-i are 1,-1, -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respectively.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(C, .) satisfies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closure, associativity and has an identity(1), and every element of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has an inverse, (C,.) is a group.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5) Further the table is symmetric about the main diagonal so,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a.b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b.a.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So,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commutative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property is satisfied.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,.) is an abelian group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Also, i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i.i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=-1, i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=-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i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=1 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every element of C can be represented as powers of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So (C,.) is a cyclic group with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as generator.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,.) is a cyclic group.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aseline="30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6" name="Google Shape;196;p118"/>
          <p:cNvGraphicFramePr/>
          <p:nvPr/>
        </p:nvGraphicFramePr>
        <p:xfrm>
          <a:off x="1514005" y="1897447"/>
          <a:ext cx="1695950" cy="2163100"/>
        </p:xfrm>
        <a:graphic>
          <a:graphicData uri="http://schemas.openxmlformats.org/drawingml/2006/table">
            <a:tbl>
              <a:tblPr>
                <a:noFill/>
                <a:tableStyleId>{8BE28A7E-089F-49A1-AAA3-DC63135A51EF}</a:tableStyleId>
              </a:tblPr>
              <a:tblGrid>
                <a:gridCol w="32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-i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-i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-i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-i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-i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-i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5" name="Google Shape;205;p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Subgroup</a:t>
            </a:r>
            <a:endParaRPr/>
          </a:p>
        </p:txBody>
      </p:sp>
      <p:sp>
        <p:nvSpPr>
          <p:cNvPr id="206" name="Google Shape;206;p119"/>
          <p:cNvSpPr txBox="1">
            <a:spLocks noGrp="1"/>
          </p:cNvSpPr>
          <p:nvPr>
            <p:ph type="body" idx="1"/>
          </p:nvPr>
        </p:nvSpPr>
        <p:spPr>
          <a:xfrm>
            <a:off x="838200" y="1349115"/>
            <a:ext cx="10566862" cy="477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800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(G,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◦) be a </a:t>
            </a:r>
            <a:r>
              <a:rPr lang="en-US" sz="2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and </a:t>
            </a:r>
            <a:r>
              <a:rPr lang="en-US" sz="2800" b="0" i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ϕ≠H</a:t>
            </a:r>
            <a:r>
              <a:rPr lang="en-US" sz="2800" dirty="0" err="1"/>
              <a:t>⊆G</a:t>
            </a:r>
            <a:r>
              <a:rPr lang="en-US" sz="2800" dirty="0"/>
              <a:t>. If H is a group under the binary operation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◦ of G, then H is called a subgroup of G</a:t>
            </a:r>
            <a:endParaRPr dirty="0"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endParaRPr dirty="0"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H={0,2,4} and K={0,3} are subgroups of G=(Z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,+).</a:t>
            </a:r>
            <a:endParaRPr lang="en-US" dirty="0"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H={1,8} and K={1,4,7} are subgroups of (U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,.)</a:t>
            </a:r>
            <a:endParaRPr dirty="0"/>
          </a:p>
          <a:p>
            <a:pPr marL="91440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(Z,+) is a subgroup of (Q,+), which is a subgroup of (R,+)</a:t>
            </a:r>
            <a:endParaRPr dirty="0"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lang="en-IN" b="0" i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Google Shape;178;p116">
            <a:extLst>
              <a:ext uri="{FF2B5EF4-FFF2-40B4-BE49-F238E27FC236}">
                <a16:creationId xmlns:a16="http://schemas.microsoft.com/office/drawing/2014/main" id="{CC547730-8EA4-6A04-875E-7D0048290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282703"/>
              </p:ext>
            </p:extLst>
          </p:nvPr>
        </p:nvGraphicFramePr>
        <p:xfrm>
          <a:off x="8528857" y="3988635"/>
          <a:ext cx="3048001" cy="1773625"/>
        </p:xfrm>
        <a:graphic>
          <a:graphicData uri="http://schemas.openxmlformats.org/drawingml/2006/table">
            <a:tbl>
              <a:tblPr>
                <a:noFill/>
                <a:tableStyleId>{8BE28A7E-089F-49A1-AAA3-DC63135A51EF}</a:tableStyleId>
              </a:tblPr>
              <a:tblGrid>
                <a:gridCol w="446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99165572"/>
                    </a:ext>
                  </a:extLst>
                </a:gridCol>
              </a:tblGrid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+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0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3</a:t>
                      </a:r>
                      <a:endParaRPr dirty="0"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4</a:t>
                      </a:r>
                      <a:endParaRPr dirty="0"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/>
                        <a:t>0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3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4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5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968443701"/>
                  </a:ext>
                </a:extLst>
              </a:tr>
            </a:tbl>
          </a:graphicData>
        </a:graphic>
      </p:graphicFrame>
      <p:graphicFrame>
        <p:nvGraphicFramePr>
          <p:cNvPr id="3" name="Google Shape;178;p116">
            <a:extLst>
              <a:ext uri="{FF2B5EF4-FFF2-40B4-BE49-F238E27FC236}">
                <a16:creationId xmlns:a16="http://schemas.microsoft.com/office/drawing/2014/main" id="{A4C25816-8F74-F24E-3D66-CBA16F2A9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679476"/>
              </p:ext>
            </p:extLst>
          </p:nvPr>
        </p:nvGraphicFramePr>
        <p:xfrm>
          <a:off x="1504603" y="4131870"/>
          <a:ext cx="2044700" cy="991436"/>
        </p:xfrm>
        <a:graphic>
          <a:graphicData uri="http://schemas.openxmlformats.org/drawingml/2006/table">
            <a:tbl>
              <a:tblPr>
                <a:noFill/>
                <a:tableStyleId>{8BE28A7E-089F-49A1-AAA3-DC63135A51EF}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+</a:t>
                      </a:r>
                      <a:endParaRPr dirty="0"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0</a:t>
                      </a:r>
                      <a:endParaRPr dirty="0"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2</a:t>
                      </a:r>
                      <a:endParaRPr dirty="0"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4</a:t>
                      </a:r>
                      <a:endParaRPr dirty="0"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4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4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0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0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2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920CA-2232-258D-1A3D-67BFCF8B9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87699"/>
              </p:ext>
            </p:extLst>
          </p:nvPr>
        </p:nvGraphicFramePr>
        <p:xfrm>
          <a:off x="4321233" y="4219690"/>
          <a:ext cx="1574800" cy="743577"/>
        </p:xfrm>
        <a:graphic>
          <a:graphicData uri="http://schemas.openxmlformats.org/drawingml/2006/table">
            <a:tbl>
              <a:tblPr>
                <a:noFill/>
                <a:tableStyleId>{8BE28A7E-089F-49A1-AAA3-DC63135A51EF}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661180839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9349112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92245028"/>
                    </a:ext>
                  </a:extLst>
                </a:gridCol>
              </a:tblGrid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+</a:t>
                      </a:r>
                      <a:endParaRPr dirty="0"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0</a:t>
                      </a:r>
                      <a:endParaRPr dirty="0"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3</a:t>
                      </a:r>
                      <a:endParaRPr dirty="0"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604644"/>
                  </a:ext>
                </a:extLst>
              </a:tr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3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238610167"/>
                  </a:ext>
                </a:extLst>
              </a:tr>
              <a:tr h="2478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/>
                        <a:t>3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0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29861440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Additional Problems</a:t>
            </a:r>
            <a:endParaRPr/>
          </a:p>
        </p:txBody>
      </p:sp>
      <p:sp>
        <p:nvSpPr>
          <p:cNvPr id="212" name="Google Shape;212;p120"/>
          <p:cNvSpPr txBox="1">
            <a:spLocks noGrp="1"/>
          </p:cNvSpPr>
          <p:nvPr>
            <p:ph type="body" idx="1"/>
          </p:nvPr>
        </p:nvSpPr>
        <p:spPr>
          <a:xfrm>
            <a:off x="569626" y="974362"/>
            <a:ext cx="10784174" cy="577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400"/>
              <a:t>Let G ={q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∈Q , q≠-1} Define a binary operation ◦ on G by x ◦ y =  x+y+xy. Prove that (G, ◦) is an abelian group.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Soln: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romanLcParenR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∀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x∈G, y∈G, x◦y =x+y+xy ∈G. ⸫closure is satisfied.</a:t>
            </a:r>
            <a:endParaRPr/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romanLcParenR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x◦(y ◦ z) = x ◦ (y+z+yz) = x ◦ p = x+p+xp = x+ y+z+yz+xy+xz+xyz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(x ◦y ) ◦ z = (x+y+xy) ◦ z = q ◦ z = q+z+qz = x+y+xy+z+xz+yz+xyz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⸫Associativity is satisfied.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iii) To find Identity: We know that  x ◦ e = e ◦ x= x </a:t>
            </a:r>
            <a:r>
              <a:rPr lang="en-US" sz="2000"/>
              <a:t>⇒ x+e+xe=x ⇒ e(1+x)=0 ⇒ e=0 since 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≠-1.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iv) To find Inverse: we know that x ◦ x</a:t>
            </a:r>
            <a:r>
              <a:rPr lang="en-US" sz="2000" baseline="300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= e </a:t>
            </a:r>
            <a:r>
              <a:rPr lang="en-US" sz="2000"/>
              <a:t>⇒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x ◦ x</a:t>
            </a:r>
            <a:r>
              <a:rPr lang="en-US" sz="2000" baseline="300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=0 </a:t>
            </a:r>
            <a:r>
              <a:rPr lang="en-US" sz="2000"/>
              <a:t>⇒ x+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US" sz="2000" baseline="300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+xx</a:t>
            </a:r>
            <a:r>
              <a:rPr lang="en-US" sz="2000" baseline="300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= 0 </a:t>
            </a:r>
            <a:r>
              <a:rPr lang="en-US" sz="2000"/>
              <a:t>⇒x+x</a:t>
            </a:r>
            <a:r>
              <a:rPr lang="en-US" sz="2000" baseline="30000"/>
              <a:t>-1</a:t>
            </a:r>
            <a:r>
              <a:rPr lang="en-US" sz="2000"/>
              <a:t>(1+x)=0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   ⇒ x</a:t>
            </a:r>
            <a:r>
              <a:rPr lang="en-US" sz="2000" baseline="30000"/>
              <a:t>-1</a:t>
            </a:r>
            <a:r>
              <a:rPr lang="en-US" sz="2000"/>
              <a:t>= -x/(1+x)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∈G is the inverse of x.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Since (G, ◦) satisfies </a:t>
            </a: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closure, associativity and has an identity(0), and every element of G has an inverse,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(G, ◦) </a:t>
            </a: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is a group.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Further, v) x ◦y = x+y+xy = y+x+yx = y ◦ x. ⸫commutativity is satisfied.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⸫ (G, ◦) </a:t>
            </a: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is an abelian group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1"/>
          <p:cNvSpPr txBox="1">
            <a:spLocks noGrp="1"/>
          </p:cNvSpPr>
          <p:nvPr>
            <p:ph type="title"/>
          </p:nvPr>
        </p:nvSpPr>
        <p:spPr>
          <a:xfrm>
            <a:off x="838200" y="85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Additional Problems</a:t>
            </a:r>
            <a:endParaRPr/>
          </a:p>
        </p:txBody>
      </p:sp>
      <p:sp>
        <p:nvSpPr>
          <p:cNvPr id="218" name="Google Shape;218;p121"/>
          <p:cNvSpPr txBox="1">
            <a:spLocks noGrp="1"/>
          </p:cNvSpPr>
          <p:nvPr>
            <p:ph type="body" idx="1"/>
          </p:nvPr>
        </p:nvSpPr>
        <p:spPr>
          <a:xfrm>
            <a:off x="569626" y="899410"/>
            <a:ext cx="10784174" cy="571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2.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Define a binary operation ◦ on Z by x ◦ y =  x+y+1. Verify that (Z, ◦) is an abelian group.</a:t>
            </a:r>
            <a:endParaRPr dirty="0"/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romanLcParenR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∀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x∈Z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y∈Z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x◦y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=x+y+1 ∈Z. ⸫closure is satisfied.</a:t>
            </a:r>
            <a:endParaRPr dirty="0"/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romanLcParenR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x◦(y ◦ z) = x ◦ (y+z+1) = x ◦ p = x+p+1 = x+ y+z+1+1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 (x ◦y ) ◦ z = (x+y+1) ◦ z = q ◦ z = q+z+1 = x+y+z+1+1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 ⸫Associativity is satisfied.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iii) To find Identity: We know that  x ◦ e = e ◦ x= x </a:t>
            </a:r>
            <a:r>
              <a:rPr lang="en-US" sz="2000" dirty="0"/>
              <a:t>⇒ x+e+1=x ⇒ e+1=0 ⇒ e=-1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∈Z.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iv) To find Inverse: we know that x ◦ x</a:t>
            </a:r>
            <a:r>
              <a:rPr lang="en-US" sz="20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 e </a:t>
            </a:r>
            <a:r>
              <a:rPr lang="en-US" sz="2000" dirty="0"/>
              <a:t>⇒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x ◦ x</a:t>
            </a:r>
            <a:r>
              <a:rPr lang="en-US" sz="20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= -1 </a:t>
            </a:r>
            <a:r>
              <a:rPr lang="en-US" sz="2000" dirty="0"/>
              <a:t>⇒ x+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lang="en-US" sz="20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+1= -1 </a:t>
            </a:r>
            <a:r>
              <a:rPr lang="en-US" sz="2000" dirty="0"/>
              <a:t>⇒x+x</a:t>
            </a:r>
            <a:r>
              <a:rPr lang="en-US" sz="2000" baseline="30000" dirty="0"/>
              <a:t>-1</a:t>
            </a:r>
            <a:r>
              <a:rPr lang="en-US" sz="2000" dirty="0"/>
              <a:t> =-2 ⇒x</a:t>
            </a:r>
            <a:r>
              <a:rPr lang="en-US" sz="2000" baseline="30000" dirty="0"/>
              <a:t>-1</a:t>
            </a:r>
            <a:r>
              <a:rPr lang="en-US" sz="2000" dirty="0"/>
              <a:t>=-x-2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∈Z</a:t>
            </a:r>
            <a:r>
              <a:rPr lang="en-US" sz="2000" dirty="0"/>
              <a:t>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is the inverse of x.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Since (Z, ◦) satisfies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closure, associativity and has an identity(-1), and every element of G has an inverse,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(Z, ◦)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is a group.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Further, v) x ◦y = x+y+1 = y+x+1 = y ◦ x. ⸫commutativity is satisfied.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⸫ (Z, ◦)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is an abelian group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Additional Problems</a:t>
            </a:r>
            <a:endParaRPr/>
          </a:p>
        </p:txBody>
      </p:sp>
      <p:sp>
        <p:nvSpPr>
          <p:cNvPr id="224" name="Google Shape;224;p122"/>
          <p:cNvSpPr txBox="1">
            <a:spLocks noGrp="1"/>
          </p:cNvSpPr>
          <p:nvPr>
            <p:ph type="body" idx="1"/>
          </p:nvPr>
        </p:nvSpPr>
        <p:spPr>
          <a:xfrm>
            <a:off x="569625" y="1334125"/>
            <a:ext cx="11257613" cy="484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3. Let S= R*x R*.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Define a binary operation ◦ on S by (u,v)◦(x,y)=(ux, vx+y). Verify that (S, ◦) for an abelian group.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Ans: (S, ◦) is a group but not abelian.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0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Additional Problems</a:t>
            </a:r>
            <a:endParaRPr dirty="0"/>
          </a:p>
        </p:txBody>
      </p:sp>
      <p:sp>
        <p:nvSpPr>
          <p:cNvPr id="224" name="Google Shape;224;p122"/>
          <p:cNvSpPr txBox="1">
            <a:spLocks noGrp="1"/>
          </p:cNvSpPr>
          <p:nvPr>
            <p:ph type="body" idx="1"/>
          </p:nvPr>
        </p:nvSpPr>
        <p:spPr>
          <a:xfrm>
            <a:off x="569625" y="894944"/>
            <a:ext cx="11735864" cy="578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3. In S</a:t>
            </a:r>
            <a:r>
              <a:rPr lang="en-US" baseline="-25000" dirty="0"/>
              <a:t>5</a:t>
            </a:r>
            <a:r>
              <a:rPr lang="en-US" baseline="30000" dirty="0"/>
              <a:t>, </a:t>
            </a:r>
            <a:r>
              <a:rPr lang="el-GR" dirty="0"/>
              <a:t>α</a:t>
            </a:r>
            <a:r>
              <a:rPr lang="en-US" dirty="0"/>
              <a:t> =                                              </a:t>
            </a:r>
            <a:r>
              <a:rPr lang="el-GR" dirty="0"/>
              <a:t>β</a:t>
            </a:r>
            <a:r>
              <a:rPr lang="en-US" dirty="0"/>
              <a:t> = 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Find </a:t>
            </a:r>
            <a:r>
              <a:rPr lang="el-GR" dirty="0"/>
              <a:t>α β</a:t>
            </a:r>
            <a:r>
              <a:rPr lang="en-US" b="1" dirty="0"/>
              <a:t>, </a:t>
            </a:r>
            <a:r>
              <a:rPr lang="el-GR" dirty="0"/>
              <a:t>β α</a:t>
            </a:r>
            <a:r>
              <a:rPr lang="en-US" dirty="0"/>
              <a:t>, </a:t>
            </a:r>
            <a:r>
              <a:rPr lang="el-GR" dirty="0"/>
              <a:t>α</a:t>
            </a:r>
            <a:r>
              <a:rPr lang="en-US" baseline="30000" dirty="0"/>
              <a:t>2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n-US" b="1" baseline="30000" dirty="0"/>
              <a:t>-1</a:t>
            </a:r>
            <a:r>
              <a:rPr lang="en-US" b="1" dirty="0"/>
              <a:t>, </a:t>
            </a:r>
            <a:r>
              <a:rPr lang="el-GR" dirty="0"/>
              <a:t>α</a:t>
            </a:r>
            <a:r>
              <a:rPr lang="en-US" baseline="30000" dirty="0"/>
              <a:t>-1</a:t>
            </a:r>
            <a:r>
              <a:rPr lang="en-US" dirty="0"/>
              <a:t>, and show that (</a:t>
            </a:r>
            <a:r>
              <a:rPr lang="el-GR" dirty="0"/>
              <a:t>α β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=</a:t>
            </a:r>
            <a:r>
              <a:rPr lang="el-GR" dirty="0"/>
              <a:t> β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baseline="30000" dirty="0"/>
              <a:t>-1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 err="1"/>
              <a:t>Soln</a:t>
            </a:r>
            <a:r>
              <a:rPr lang="en-US" b="1" dirty="0"/>
              <a:t>:</a:t>
            </a:r>
            <a:r>
              <a:rPr lang="el-GR" dirty="0"/>
              <a:t> α β</a:t>
            </a:r>
            <a:r>
              <a:rPr lang="en-US" dirty="0"/>
              <a:t> = 1   2  3  4  5                </a:t>
            </a:r>
            <a:r>
              <a:rPr lang="el-GR" dirty="0"/>
              <a:t>β α</a:t>
            </a:r>
            <a:r>
              <a:rPr lang="en-US" dirty="0"/>
              <a:t> = 1   2  3  4  5 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                    </a:t>
            </a:r>
            <a:r>
              <a:rPr lang="en-US" dirty="0"/>
              <a:t>1   5  2</a:t>
            </a:r>
            <a:r>
              <a:rPr lang="en-US" b="1" dirty="0"/>
              <a:t>  </a:t>
            </a:r>
            <a:r>
              <a:rPr lang="en-US" dirty="0"/>
              <a:t>3  4                          3   2  5  1  4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       </a:t>
            </a:r>
            <a:r>
              <a:rPr lang="el-GR" dirty="0"/>
              <a:t>α</a:t>
            </a:r>
            <a:r>
              <a:rPr lang="en-US" baseline="30000" dirty="0"/>
              <a:t>2</a:t>
            </a:r>
            <a:r>
              <a:rPr lang="en-US" dirty="0"/>
              <a:t>= 1   2  3  4  5                </a:t>
            </a:r>
            <a:r>
              <a:rPr lang="el-GR" dirty="0"/>
              <a:t>β</a:t>
            </a:r>
            <a:r>
              <a:rPr lang="en-US" baseline="30000" dirty="0"/>
              <a:t>2</a:t>
            </a:r>
            <a:r>
              <a:rPr lang="el-GR" dirty="0"/>
              <a:t> </a:t>
            </a:r>
            <a:r>
              <a:rPr lang="en-US" dirty="0"/>
              <a:t> = 1   2  3  4  5 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                   </a:t>
            </a:r>
            <a:r>
              <a:rPr lang="en-US" dirty="0"/>
              <a:t>3   1  2  4  5                         1  2   4   5  3 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l-GR" dirty="0"/>
              <a:t>β</a:t>
            </a:r>
            <a:r>
              <a:rPr lang="en-US" b="1" baseline="30000" dirty="0"/>
              <a:t>-1</a:t>
            </a:r>
            <a:r>
              <a:rPr lang="en-US" b="1" dirty="0"/>
              <a:t>= </a:t>
            </a:r>
            <a:r>
              <a:rPr lang="en-US" dirty="0"/>
              <a:t>1   2  3  4  5               </a:t>
            </a:r>
            <a:r>
              <a:rPr lang="el-GR" dirty="0"/>
              <a:t>α</a:t>
            </a:r>
            <a:r>
              <a:rPr lang="en-US" baseline="30000" dirty="0"/>
              <a:t>-1</a:t>
            </a:r>
            <a:r>
              <a:rPr lang="el-GR" dirty="0"/>
              <a:t> </a:t>
            </a:r>
            <a:r>
              <a:rPr lang="en-US" dirty="0"/>
              <a:t> = 1   2  3  4  5 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                    </a:t>
            </a:r>
            <a:r>
              <a:rPr lang="en-US" dirty="0"/>
              <a:t>2  1  4  5  3                          3  1   2  4  5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    (</a:t>
            </a:r>
            <a:r>
              <a:rPr lang="el-GR" dirty="0"/>
              <a:t>α β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= 1   2  3  4  5          </a:t>
            </a:r>
            <a:r>
              <a:rPr lang="el-GR" dirty="0"/>
              <a:t>β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l-GR" dirty="0"/>
              <a:t>α</a:t>
            </a:r>
            <a:r>
              <a:rPr lang="en-US" baseline="30000" dirty="0"/>
              <a:t>-1 </a:t>
            </a:r>
            <a:r>
              <a:rPr lang="en-US" dirty="0"/>
              <a:t>= 1   2  3  4  5 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                   1  3  4  5  2                          1  3  4  5  2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7C4863-A175-979A-A549-81DBAE882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52396"/>
              </p:ext>
            </p:extLst>
          </p:nvPr>
        </p:nvGraphicFramePr>
        <p:xfrm>
          <a:off x="2441642" y="1048797"/>
          <a:ext cx="3048000" cy="441960"/>
        </p:xfrm>
        <a:graphic>
          <a:graphicData uri="http://schemas.openxmlformats.org/drawingml/2006/table">
            <a:tbl>
              <a:tblPr firstRow="1" bandRow="1">
                <a:tableStyleId>{8BE28A7E-089F-49A1-AAA3-DC63135A51EF}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292787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42879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9534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88925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54519837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73108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83776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852668-F4E8-1E99-E824-CB3A5D4C1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603"/>
              </p:ext>
            </p:extLst>
          </p:nvPr>
        </p:nvGraphicFramePr>
        <p:xfrm>
          <a:off x="6702358" y="1048797"/>
          <a:ext cx="3048000" cy="441960"/>
        </p:xfrm>
        <a:graphic>
          <a:graphicData uri="http://schemas.openxmlformats.org/drawingml/2006/table">
            <a:tbl>
              <a:tblPr firstRow="1" bandRow="1">
                <a:tableStyleId>{8BE28A7E-089F-49A1-AAA3-DC63135A51EF}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7415363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05656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782066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44600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747152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820068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005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3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05" name="Google Shape;205;p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Lagranges</a:t>
            </a:r>
            <a:r>
              <a:rPr lang="en-US" dirty="0"/>
              <a:t> Theorem</a:t>
            </a:r>
            <a:endParaRPr dirty="0"/>
          </a:p>
        </p:txBody>
      </p:sp>
      <p:sp>
        <p:nvSpPr>
          <p:cNvPr id="206" name="Google Shape;206;p119"/>
          <p:cNvSpPr txBox="1">
            <a:spLocks noGrp="1"/>
          </p:cNvSpPr>
          <p:nvPr>
            <p:ph type="body" idx="1"/>
          </p:nvPr>
        </p:nvSpPr>
        <p:spPr>
          <a:xfrm>
            <a:off x="838200" y="1349115"/>
            <a:ext cx="10566862" cy="477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800" b="1" i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Lagranges</a:t>
            </a:r>
            <a:r>
              <a:rPr lang="en-US" sz="2800" b="1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theorem </a:t>
            </a:r>
            <a:r>
              <a:rPr lang="en-US" sz="280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that if G is a group with order n, H is a subgroup of G with order m, then m divides n(order of subgroup divides the order of group)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lang="en-IN" b="0" i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57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422400" y="573578"/>
            <a:ext cx="10363200" cy="339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 Theory </a:t>
            </a:r>
            <a:br>
              <a:rPr lang="en-US"/>
            </a:br>
            <a:r>
              <a:rPr lang="en-US"/>
              <a:t>and </a:t>
            </a:r>
            <a:br>
              <a:rPr lang="en-US"/>
            </a:br>
            <a:r>
              <a:rPr lang="en-US"/>
              <a:t>Coding Theory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1727200" y="4472246"/>
            <a:ext cx="8534400" cy="55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000"/>
              <a:t>Unit 5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42EF-31E7-40E0-8714-0B0CC1B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210"/>
          </a:xfrm>
        </p:spPr>
        <p:txBody>
          <a:bodyPr/>
          <a:lstStyle/>
          <a:p>
            <a:pPr algn="ctr"/>
            <a:r>
              <a:rPr lang="en-US" dirty="0"/>
              <a:t>An Algebraic system and Algebraic structure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57D8-E658-D2E4-3B95-AA5F696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8967"/>
            <a:ext cx="10515600" cy="508799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Algebraic system consists of a set with an operation on the set and the accompanying properties.</a:t>
            </a: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Semi group, Monoid, group, Boolean algebra, ring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 is an Algebraic system which satisfies closure, associative, identity and inverse properties.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structure -  is an Algebraic system &lt;A, 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…&gt; where in addition to operations 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relations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on 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8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42EF-31E7-40E0-8714-0B0CC1B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210"/>
          </a:xfrm>
        </p:spPr>
        <p:txBody>
          <a:bodyPr/>
          <a:lstStyle/>
          <a:p>
            <a:pPr marL="114300" indent="0" algn="ctr">
              <a:buNone/>
            </a:pPr>
            <a:r>
              <a:rPr lang="en-US" u="sng" dirty="0"/>
              <a:t>Homomorphism and Iso 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57D8-E658-D2E4-3B95-AA5F696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8967"/>
            <a:ext cx="10515600" cy="5087996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(X,.) and (Y,*) be two algebraic systems where . and * are 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operations. A function f: X -&gt; Y is a homomorphism from (X,.) to (Y,*) if for any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∈X we have f(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Homomorphism is called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Epimorphism if f is onto(injective)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Monomorphism if f is one to one(surjective)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isomorphism if f is one to one and onto(bijective)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 (X,.) and (Y,*) are isomorphic, then the two algebraic systems are structurally indistinguishable.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1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42EF-31E7-40E0-8714-0B0CC1B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210"/>
          </a:xfrm>
        </p:spPr>
        <p:txBody>
          <a:bodyPr/>
          <a:lstStyle/>
          <a:p>
            <a:pPr algn="ctr"/>
            <a:r>
              <a:rPr lang="en-US" dirty="0"/>
              <a:t>Semi groups and Monoids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57D8-E658-D2E4-3B95-AA5F696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06336"/>
            <a:ext cx="10515600" cy="56865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 group - An Algebraic structure which satisfies closure, associative properties.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Monoid – A semi group with an identity. That is an Algebraic structure which satisfies closure, associative and identity properties is called a monoid.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In composition table of Monoid, no two rows or columns are same.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Ex:1.  (Z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,+) is a semi group but not monoid since it satisfies closure and associative properties but identity element 0 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 Z</a:t>
            </a:r>
            <a:r>
              <a:rPr lang="en-IN" b="0" i="0" baseline="30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(N, +) is commutative monoid with e=0 ( N={0,1,2….})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(M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(Z),+) is commutative monoid.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(M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(Q),+) , (M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(R),+) are abelian/ commutative monoids.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12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42EF-31E7-40E0-8714-0B0CC1B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210"/>
          </a:xfrm>
        </p:spPr>
        <p:txBody>
          <a:bodyPr/>
          <a:lstStyle/>
          <a:p>
            <a:pPr algn="ctr"/>
            <a:r>
              <a:rPr lang="en-US" dirty="0"/>
              <a:t>Sub Semi groups and Sub Monoids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57D8-E658-D2E4-3B95-AA5F696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06336"/>
            <a:ext cx="10515600" cy="56865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(S, *) be Semi group and T 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⊆ S. Then (T, *) is a </a:t>
            </a:r>
            <a:r>
              <a:rPr lang="en-IN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 semi group 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(S, *) if T is closed under *.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For semi group (N, +) , (Z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,+) is a sub semi group since 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⊆ N and Z+ is closed under +.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(T,+) where T is set of odd integers is not a sub semi group of (N,+) since T is not closed under +.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66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42EF-31E7-40E0-8714-0B0CC1B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210"/>
          </a:xfrm>
        </p:spPr>
        <p:txBody>
          <a:bodyPr/>
          <a:lstStyle/>
          <a:p>
            <a:pPr algn="ctr"/>
            <a:r>
              <a:rPr lang="en-US" dirty="0"/>
              <a:t>Sub Semi groups and Sub Monoids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57D8-E658-D2E4-3B95-AA5F696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06336"/>
            <a:ext cx="10515600" cy="56865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(M,*,e) is a Monoid and T 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⊆ M. Then (T, *) is a </a:t>
            </a:r>
            <a:r>
              <a:rPr lang="en-IN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 monoid 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(M, *, e) if T is closed under * and e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∈T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</a:p>
          <a:p>
            <a:pPr marL="6286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monoid (R,.,1), (N,.,1) is a sub monoid since N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⊆ R and N is closed under , and 1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∈ N.</a:t>
            </a:r>
          </a:p>
          <a:p>
            <a:pPr marL="6286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E,.,1)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is not sub monoid of (R,.,1) where E is set of even integers, since 1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∉ E.</a:t>
            </a:r>
          </a:p>
          <a:p>
            <a:pPr marL="628650" indent="-514350">
              <a:buAutoNum type="arabicPeriod"/>
            </a:pP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A= {3}</a:t>
            </a:r>
            <a:r>
              <a:rPr lang="en-IN" baseline="30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{3n : n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∈ Z</a:t>
            </a:r>
            <a:r>
              <a:rPr lang="en-US" sz="2800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+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}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= sums of 3.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Then (A,+) is a sub semi group of (Z,+) but not sub monoid since e=1 </a:t>
            </a:r>
            <a:r>
              <a:rPr lang="en-IN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∉ A. Also (A,+) is a cyclic group generated by 3.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19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42EF-31E7-40E0-8714-0B0CC1B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210"/>
          </a:xfrm>
        </p:spPr>
        <p:txBody>
          <a:bodyPr/>
          <a:lstStyle/>
          <a:p>
            <a:pPr marL="114300" indent="0" algn="ctr">
              <a:buNone/>
            </a:pPr>
            <a:r>
              <a:rPr lang="en-US" u="sng" dirty="0"/>
              <a:t>Homomorphism and Iso morphism of </a:t>
            </a:r>
            <a:br>
              <a:rPr lang="en-US" u="sng" dirty="0"/>
            </a:br>
            <a:r>
              <a:rPr lang="en-US" u="sng" dirty="0"/>
              <a:t>semi group and monoids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57D8-E658-D2E4-3B95-AA5F696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8967"/>
            <a:ext cx="10515600" cy="5087996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(S,*) and (T, 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two semi groups.  A function f: S -&gt; T is called a semi group homomorphism from (S,*) to (T, 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if for any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∈S we have f(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(M, *,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(T, 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be two monoids. A function f: M -&gt; T is called a monoid homomorphism from (M, *,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(T, 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if for any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∈M we have f(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and 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</a:p>
          <a:p>
            <a:pPr marL="6286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,+) (Z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,.) are semi groups. Define f: 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f(m)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 is a semi group homomorphism of (Z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,+) into (Z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,.)  since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=f(m) . f(n)</a:t>
            </a:r>
          </a:p>
          <a:p>
            <a:pPr marL="628650" indent="-514350">
              <a:buFont typeface="Arial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(N,+,0) (N,., 1) are monoids. Define f: N -&gt; 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f(m) =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 is a monoid homomorphism of (N,+) into (N,.)  since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=f(m) . f(n) and f(0) =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marL="628650" indent="-514350">
              <a:buAutoNum type="arabicPeriod"/>
            </a:pPr>
            <a:endParaRPr lang="en-US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9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42EF-31E7-40E0-8714-0B0CC1B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210"/>
          </a:xfrm>
        </p:spPr>
        <p:txBody>
          <a:bodyPr/>
          <a:lstStyle/>
          <a:p>
            <a:pPr marL="114300" indent="0" algn="ctr">
              <a:buNone/>
            </a:pPr>
            <a:r>
              <a:rPr lang="en-US" u="sng" dirty="0"/>
              <a:t>Rigid motions of an equilateral triangle</a:t>
            </a:r>
            <a:br>
              <a:rPr lang="en-US" u="sng" dirty="0"/>
            </a:br>
            <a:r>
              <a:rPr lang="en-US" sz="2800" u="sng" dirty="0"/>
              <a:t>https://web.math.utk.edu/~cartwright/iaawa/section-sym.html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57D8-E658-D2E4-3B95-AA5F696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8966"/>
            <a:ext cx="11156004" cy="5403907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square 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A B C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A B C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of triangle by 60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clockwise direction 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A B C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C A B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of triangle by 120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clockwise direction 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A B C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B C A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EB491-D7C6-4922-F6E9-26BA5147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088967"/>
            <a:ext cx="134302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ACA3B-7CBC-CB0C-991D-3918820E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583" y="2547245"/>
            <a:ext cx="13811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0E520-7A4B-1E49-D661-851028216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608" y="4165281"/>
            <a:ext cx="1562100" cy="1419225"/>
          </a:xfrm>
          <a:prstGeom prst="rect">
            <a:avLst/>
          </a:prstGeom>
        </p:spPr>
      </p:pic>
      <p:sp>
        <p:nvSpPr>
          <p:cNvPr id="10" name="Double Bracket 9">
            <a:extLst>
              <a:ext uri="{FF2B5EF4-FFF2-40B4-BE49-F238E27FC236}">
                <a16:creationId xmlns:a16="http://schemas.microsoft.com/office/drawing/2014/main" id="{CA023DE7-CD91-8F09-987A-F9D3E78A3D20}"/>
              </a:ext>
            </a:extLst>
          </p:cNvPr>
          <p:cNvSpPr/>
          <p:nvPr/>
        </p:nvSpPr>
        <p:spPr>
          <a:xfrm>
            <a:off x="7293899" y="1273494"/>
            <a:ext cx="1343025" cy="879502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0B8BC797-040B-46DB-0015-81A5231F8366}"/>
              </a:ext>
            </a:extLst>
          </p:cNvPr>
          <p:cNvSpPr/>
          <p:nvPr/>
        </p:nvSpPr>
        <p:spPr>
          <a:xfrm>
            <a:off x="9820708" y="2772383"/>
            <a:ext cx="1381125" cy="97276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1866FD63-9764-038B-0617-60C4A03F0B2E}"/>
              </a:ext>
            </a:extLst>
          </p:cNvPr>
          <p:cNvSpPr/>
          <p:nvPr/>
        </p:nvSpPr>
        <p:spPr>
          <a:xfrm>
            <a:off x="10376708" y="4834647"/>
            <a:ext cx="1140841" cy="87654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327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42EF-31E7-40E0-8714-0B0CC1B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210"/>
          </a:xfrm>
        </p:spPr>
        <p:txBody>
          <a:bodyPr/>
          <a:lstStyle/>
          <a:p>
            <a:pPr marL="114300" indent="0" algn="ctr">
              <a:buNone/>
            </a:pPr>
            <a:r>
              <a:rPr lang="en-US" u="sng" dirty="0"/>
              <a:t>Rigid motions of an equilateral triangle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57D8-E658-D2E4-3B95-AA5F696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8967"/>
            <a:ext cx="7897238" cy="5087996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3475E-24E2-CC4D-EE10-638B7CDB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3" y="939858"/>
            <a:ext cx="6667500" cy="4829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6FE46F-2FBD-054C-D895-85518D3005AD}"/>
              </a:ext>
            </a:extLst>
          </p:cNvPr>
          <p:cNvSpPr txBox="1"/>
          <p:nvPr/>
        </p:nvSpPr>
        <p:spPr>
          <a:xfrm>
            <a:off x="9046724" y="1215957"/>
            <a:ext cx="16828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 B</a:t>
            </a:r>
          </a:p>
          <a:p>
            <a:pPr marL="11430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A</a:t>
            </a:r>
          </a:p>
          <a:p>
            <a:pPr marL="11430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A C</a:t>
            </a:r>
            <a:endParaRPr lang="en-IN" dirty="0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E5A3BFAC-5442-0103-040F-6ED85E64DB3E}"/>
              </a:ext>
            </a:extLst>
          </p:cNvPr>
          <p:cNvSpPr/>
          <p:nvPr/>
        </p:nvSpPr>
        <p:spPr>
          <a:xfrm>
            <a:off x="9144000" y="1313234"/>
            <a:ext cx="1100397" cy="82685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81097CE8-AD9F-54CE-2D8C-CA1B138A0103}"/>
              </a:ext>
            </a:extLst>
          </p:cNvPr>
          <p:cNvSpPr/>
          <p:nvPr/>
        </p:nvSpPr>
        <p:spPr>
          <a:xfrm>
            <a:off x="9144000" y="2636196"/>
            <a:ext cx="1177047" cy="79280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14111900-11BA-EF8E-68F7-DE793AB757C5}"/>
              </a:ext>
            </a:extLst>
          </p:cNvPr>
          <p:cNvSpPr/>
          <p:nvPr/>
        </p:nvSpPr>
        <p:spPr>
          <a:xfrm>
            <a:off x="9144000" y="4260715"/>
            <a:ext cx="1177047" cy="79280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15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42EF-31E7-40E0-8714-0B0CC1B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210"/>
          </a:xfrm>
        </p:spPr>
        <p:txBody>
          <a:bodyPr/>
          <a:lstStyle/>
          <a:p>
            <a:pPr marL="114300" indent="0" algn="ctr">
              <a:buNone/>
            </a:pPr>
            <a:r>
              <a:rPr lang="en-US" u="sng" dirty="0"/>
              <a:t>Rigid motions of an equilateral triangle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57D8-E658-D2E4-3B95-AA5F696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8967"/>
            <a:ext cx="6253264" cy="5087996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◦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 C A    =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◦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 B  C   =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◦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 A B    =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◦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="0" i="0" baseline="-250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◦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◦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FE46F-2FBD-054C-D895-85518D3005AD}"/>
              </a:ext>
            </a:extLst>
          </p:cNvPr>
          <p:cNvSpPr txBox="1"/>
          <p:nvPr/>
        </p:nvSpPr>
        <p:spPr>
          <a:xfrm>
            <a:off x="9046724" y="1215957"/>
            <a:ext cx="16828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 B</a:t>
            </a:r>
          </a:p>
          <a:p>
            <a:pPr marL="11430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B A</a:t>
            </a:r>
          </a:p>
          <a:p>
            <a:pPr marL="11430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A C</a:t>
            </a:r>
            <a:endParaRPr lang="en-IN" dirty="0"/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E5A3BFAC-5442-0103-040F-6ED85E64DB3E}"/>
              </a:ext>
            </a:extLst>
          </p:cNvPr>
          <p:cNvSpPr/>
          <p:nvPr/>
        </p:nvSpPr>
        <p:spPr>
          <a:xfrm>
            <a:off x="9144000" y="1313234"/>
            <a:ext cx="1100397" cy="82685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81097CE8-AD9F-54CE-2D8C-CA1B138A0103}"/>
              </a:ext>
            </a:extLst>
          </p:cNvPr>
          <p:cNvSpPr/>
          <p:nvPr/>
        </p:nvSpPr>
        <p:spPr>
          <a:xfrm>
            <a:off x="9144000" y="2636196"/>
            <a:ext cx="1177047" cy="79280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14111900-11BA-EF8E-68F7-DE793AB757C5}"/>
              </a:ext>
            </a:extLst>
          </p:cNvPr>
          <p:cNvSpPr/>
          <p:nvPr/>
        </p:nvSpPr>
        <p:spPr>
          <a:xfrm>
            <a:off x="9144000" y="4260715"/>
            <a:ext cx="1177047" cy="79280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B9787-EFCD-8ADA-C7C8-E86AD14E2906}"/>
              </a:ext>
            </a:extLst>
          </p:cNvPr>
          <p:cNvSpPr txBox="1"/>
          <p:nvPr/>
        </p:nvSpPr>
        <p:spPr>
          <a:xfrm>
            <a:off x="8250224" y="1396744"/>
            <a:ext cx="8937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r</a:t>
            </a:r>
            <a:r>
              <a:rPr lang="en-US" sz="2800" baseline="-25000" dirty="0"/>
              <a:t>1</a:t>
            </a:r>
            <a:r>
              <a:rPr lang="en-US" sz="2800" dirty="0"/>
              <a:t>=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</a:t>
            </a:r>
            <a:r>
              <a:rPr lang="en-US" sz="2800" baseline="-25000" dirty="0"/>
              <a:t>2</a:t>
            </a:r>
            <a:r>
              <a:rPr lang="en-US" sz="2800" dirty="0"/>
              <a:t>=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</a:t>
            </a:r>
            <a:r>
              <a:rPr lang="en-US" sz="2800" baseline="-25000" dirty="0"/>
              <a:t>3</a:t>
            </a:r>
            <a:r>
              <a:rPr lang="en-US" sz="2800" dirty="0"/>
              <a:t>=</a:t>
            </a:r>
          </a:p>
          <a:p>
            <a:endParaRPr lang="en-IN" dirty="0"/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749B3E26-924B-A00A-998A-EDFF6DBEB0F4}"/>
              </a:ext>
            </a:extLst>
          </p:cNvPr>
          <p:cNvSpPr/>
          <p:nvPr/>
        </p:nvSpPr>
        <p:spPr>
          <a:xfrm>
            <a:off x="2373549" y="1313234"/>
            <a:ext cx="1177047" cy="82685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C77E6BAA-42B3-2EEB-135D-B065DE2AAB63}"/>
              </a:ext>
            </a:extLst>
          </p:cNvPr>
          <p:cNvSpPr/>
          <p:nvPr/>
        </p:nvSpPr>
        <p:spPr>
          <a:xfrm>
            <a:off x="2305457" y="2354094"/>
            <a:ext cx="1177046" cy="82685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F00553A4-0D95-8E56-036B-EC958E423E41}"/>
              </a:ext>
            </a:extLst>
          </p:cNvPr>
          <p:cNvSpPr/>
          <p:nvPr/>
        </p:nvSpPr>
        <p:spPr>
          <a:xfrm>
            <a:off x="2305457" y="3297677"/>
            <a:ext cx="1079769" cy="96303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1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42EF-31E7-40E0-8714-0B0CC1B7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1210"/>
          </a:xfrm>
        </p:spPr>
        <p:txBody>
          <a:bodyPr/>
          <a:lstStyle/>
          <a:p>
            <a:pPr marL="114300" indent="0" algn="ctr">
              <a:buNone/>
            </a:pPr>
            <a:r>
              <a:rPr lang="en-US" u="sng" dirty="0"/>
              <a:t>Cosets- Left and Right cosets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A57D8-E658-D2E4-3B95-AA5F696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06336"/>
            <a:ext cx="10608425" cy="5686538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(H,.) is a subgroup of (G,.), then for each a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∈ G, the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set </a:t>
            </a:r>
            <a:r>
              <a:rPr lang="en-US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aH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={ ah : h 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∈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H} is called a left coset of H in G. The set Ha = {ha : h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∈ H} is called a right coset of H in G.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NOTE: If the operation is addition,  then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a+h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is written in place of ah where,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a+h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={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a+h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: ah 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∈ H}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Ex: Suppose G is a group of motions of equilateral triangle and H= {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}, then the coset 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H={r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}= ={r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H={r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}= {r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14300" indent="0">
              <a:buNone/>
            </a:pP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H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|H| for each a</a:t>
            </a: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∈ G and that G= H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∪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 is the partition of G.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subgroup K= {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{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and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{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partition of G= K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∪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∪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k}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GroupTheory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Definition of a group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A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group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consists of a set A and a binary operation  ◦ on that set which satisfies the following properties: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ie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(A, ◦) is group if it satisfies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Closure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ie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.,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∀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∈ A,  a ◦ b ∈ 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Associative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∀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a,b,c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∈ A,  (a ◦ b ) ◦ c = a ◦ ( b  ◦ c )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Identity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∀ a ∈ A, ∃e ∈ A  such that a ◦ e = e ◦ a = a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Inverse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∀ a ∈ A, ∃a</a:t>
            </a:r>
            <a:r>
              <a:rPr lang="en-US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∈ A such that a ◦ a</a:t>
            </a:r>
            <a:r>
              <a:rPr lang="en-US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lang="en-US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◦ a = e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Abelian/Commutative Group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: A group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(A, ◦)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which satisfies </a:t>
            </a:r>
            <a:r>
              <a:rPr lang="en-US" b="1" i="1" dirty="0">
                <a:latin typeface="times new roman"/>
                <a:ea typeface="times new roman"/>
                <a:cs typeface="times new roman"/>
                <a:sym typeface="times new roman"/>
              </a:rPr>
              <a:t>commutative property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is called an abelian group. </a:t>
            </a:r>
            <a:r>
              <a:rPr lang="en-US" i="1" dirty="0" err="1">
                <a:latin typeface="times new roman"/>
                <a:ea typeface="times new roman"/>
                <a:cs typeface="times new roman"/>
                <a:sym typeface="times new roman"/>
              </a:rPr>
              <a:t>i.e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∀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∈ A,         a ◦ b = b ◦ a </a:t>
            </a:r>
            <a:r>
              <a:rPr lang="en-US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group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66862" cy="43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set Z of integers with addition is an abelian/commutative group.</a:t>
            </a:r>
            <a:endParaRPr/>
          </a:p>
          <a:p>
            <a: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b="0" i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set Z of integers with multiplication is an abelian/commutative group.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0" name="Google Shape;130;p110"/>
          <p:cNvSpPr txBox="1">
            <a:spLocks noGrp="1"/>
          </p:cNvSpPr>
          <p:nvPr>
            <p:ph type="title"/>
          </p:nvPr>
        </p:nvSpPr>
        <p:spPr>
          <a:xfrm>
            <a:off x="1409074" y="365125"/>
            <a:ext cx="99447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800" b="1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 a set Z of integers with addition is an abelian / commutative group.</a:t>
            </a:r>
            <a:br>
              <a:rPr lang="en-US" sz="2800" b="1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10"/>
          <p:cNvSpPr txBox="1">
            <a:spLocks noGrp="1"/>
          </p:cNvSpPr>
          <p:nvPr>
            <p:ph type="body" idx="1"/>
          </p:nvPr>
        </p:nvSpPr>
        <p:spPr>
          <a:xfrm>
            <a:off x="838200" y="1521229"/>
            <a:ext cx="10566862" cy="460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Soln: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Closure: ie.,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∀ a,b ∈ Z,  a + b ∈ Z         </a:t>
            </a:r>
            <a:r>
              <a:rPr lang="en-US" b="0" i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 closure is satisfied.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Associative: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∀ a,b,c ∈ Z,  (a + b ) + c = a + ( b + c ) </a:t>
            </a:r>
            <a:r>
              <a:rPr lang="en-US" b="0" i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 associativity is satisfied.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Identity: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∀ a ∈ Z, ∃e ∈ Z such that  a+e=e+a=a ie., a + 0 = 0 + a = a </a:t>
            </a:r>
            <a:r>
              <a:rPr lang="en-US" b="0" i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e=0 is an identity element. </a:t>
            </a:r>
            <a:r>
              <a:rPr lang="en-US" b="0" i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 identity element exists.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Inverse: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∀ a ∈ Z, ∃a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∈ Z such that a + a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a = e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ie., a+(-a) = (-a) + a = 0.  and a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–a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∈ Z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(-a) is the inverse of a. </a:t>
            </a:r>
            <a:r>
              <a:rPr lang="en-US" b="0" i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 inverse element exists for each 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Since, (Z,+) satisifies closure, associativity and has an identity, and every element of Z has an inverse, (Z,+) is a group.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∀ a,b ∈ Z,  a + b = b + a </a:t>
            </a:r>
            <a:r>
              <a:rPr lang="en-US" b="0" i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commutative property is also satisfied.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0" i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 (Z,+) is an abe</a:t>
            </a:r>
            <a:r>
              <a:rPr lang="en-US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lian</a:t>
            </a:r>
            <a:r>
              <a:rPr lang="en-US" b="0" i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group.</a:t>
            </a:r>
            <a:endParaRPr sz="1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1"/>
          <p:cNvSpPr txBox="1">
            <a:spLocks noGrp="1"/>
          </p:cNvSpPr>
          <p:nvPr>
            <p:ph type="title"/>
          </p:nvPr>
        </p:nvSpPr>
        <p:spPr>
          <a:xfrm>
            <a:off x="1244184" y="365125"/>
            <a:ext cx="101096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Show that the set of all non-zero rational numbers with respect to the operation of multiplication is a group.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11"/>
          <p:cNvSpPr txBox="1">
            <a:spLocks noGrp="1"/>
          </p:cNvSpPr>
          <p:nvPr>
            <p:ph type="body" idx="1"/>
          </p:nvPr>
        </p:nvSpPr>
        <p:spPr>
          <a:xfrm>
            <a:off x="457200" y="1754523"/>
            <a:ext cx="10896600" cy="4493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Soln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the given set be denoted by Q’. Then by group axioms, we have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We know that the product of two non-zero rational numbers is also a non-zero rational number. Therefore Q’  is closed with respect to multiplication. Hence, the closure axiom is satisfied.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We know for rational numbers:</a:t>
            </a:r>
            <a:b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(a⋅b)⋅c=a⋅(b⋅c)   for all a,b,c∈Q’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the associative axiom is satisfied.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 is the multiplicative identity and is a rational number, hence the identity element exists.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If a∈Q’, then 1⋅a=1=a⋅1 and 1∈Q’. So 1 is the multiplicative inverse of a. Thus the inverse exists for every a belongs to G’.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Since, (Q’, .)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satisifies closure, associativity and has an identity, and every element of Q’ has an inverse, (Q’,.) is a group.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∀ a,b ∈Q’,  a .b = b . a          </a:t>
            </a:r>
            <a:r>
              <a:rPr lang="en-US" sz="2000" b="0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commutative property is also satisfied.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 (Q’,.) is an abelian group.</a:t>
            </a:r>
            <a:endParaRPr sz="105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2"/>
          <p:cNvSpPr txBox="1">
            <a:spLocks noGrp="1"/>
          </p:cNvSpPr>
          <p:nvPr>
            <p:ph type="title"/>
          </p:nvPr>
        </p:nvSpPr>
        <p:spPr>
          <a:xfrm>
            <a:off x="1313410" y="365126"/>
            <a:ext cx="10040390" cy="71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Show (Z</a:t>
            </a:r>
            <a:r>
              <a:rPr lang="en-US" sz="2800" b="1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+) is an abelian group.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3" name="Google Shape;143;p112"/>
          <p:cNvGraphicFramePr/>
          <p:nvPr/>
        </p:nvGraphicFramePr>
        <p:xfrm>
          <a:off x="1313410" y="2128211"/>
          <a:ext cx="3048000" cy="1520250"/>
        </p:xfrm>
        <a:graphic>
          <a:graphicData uri="http://schemas.openxmlformats.org/drawingml/2006/table">
            <a:tbl>
              <a:tblPr>
                <a:noFill/>
                <a:tableStyleId>{8BE28A7E-089F-49A1-AAA3-DC63135A51EF}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+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0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2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3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4</a:t>
                      </a:r>
                      <a:endParaRPr/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3</a:t>
                      </a:r>
                      <a:endParaRPr sz="1200" b="1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" name="Google Shape;144;p112"/>
          <p:cNvSpPr txBox="1"/>
          <p:nvPr/>
        </p:nvSpPr>
        <p:spPr>
          <a:xfrm>
            <a:off x="1138844" y="623455"/>
            <a:ext cx="97508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Soln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modulo 5 table is as below.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12"/>
          <p:cNvSpPr txBox="1">
            <a:spLocks noGrp="1"/>
          </p:cNvSpPr>
          <p:nvPr>
            <p:ph type="body" idx="1"/>
          </p:nvPr>
        </p:nvSpPr>
        <p:spPr>
          <a:xfrm>
            <a:off x="4862944" y="1405004"/>
            <a:ext cx="6784413" cy="493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Since table contains the elements of Z</a:t>
            </a:r>
            <a:r>
              <a:rPr lang="en-US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closure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is satisfied.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any two elements of Z5, a+(b+c)=(a+b)+c, so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associativity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is satisfied.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Since the row with 0 is same as top row, 0 is the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identity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element.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Now in each row identify where 0 is present and the top column of that is the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inverse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of that element(row element). So, inverses of 0,1,2,3,4 are 0,4,3,2,1 respectively.</a:t>
            </a:r>
            <a:endParaRPr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Since (Z</a:t>
            </a:r>
            <a:r>
              <a:rPr lang="en-US" sz="1800" baseline="-25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,+) satisfies </a:t>
            </a:r>
            <a:r>
              <a:rPr lang="en-US" sz="1800" i="1">
                <a:latin typeface="Times New Roman"/>
                <a:ea typeface="Times New Roman"/>
                <a:cs typeface="Times New Roman"/>
                <a:sym typeface="Times New Roman"/>
              </a:rPr>
              <a:t>closure, associativity and has an identity(0), and every element of Z</a:t>
            </a:r>
            <a:r>
              <a:rPr lang="en-US" sz="1800" i="1" baseline="-25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i="1">
                <a:latin typeface="Times New Roman"/>
                <a:ea typeface="Times New Roman"/>
                <a:cs typeface="Times New Roman"/>
                <a:sym typeface="Times New Roman"/>
              </a:rPr>
              <a:t> has an inverse, (Z</a:t>
            </a:r>
            <a:r>
              <a:rPr lang="en-US" sz="1800" i="1" baseline="-25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i="1">
                <a:latin typeface="Times New Roman"/>
                <a:ea typeface="Times New Roman"/>
                <a:cs typeface="Times New Roman"/>
                <a:sym typeface="Times New Roman"/>
              </a:rPr>
              <a:t>,+) is a group.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5) Further the table is symmetric about the main diagonal so, a+b = b+a. So,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commutative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property is satisfied.</a:t>
            </a:r>
            <a:endParaRPr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</a:t>
            </a:r>
            <a:r>
              <a:rPr lang="en-US" sz="1800" i="1">
                <a:latin typeface="Times New Roman"/>
                <a:ea typeface="Times New Roman"/>
                <a:cs typeface="Times New Roman"/>
                <a:sym typeface="Times New Roman"/>
              </a:rPr>
              <a:t>(Z</a:t>
            </a:r>
            <a:r>
              <a:rPr lang="en-US" sz="1800" i="1" baseline="-25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i="1">
                <a:latin typeface="Times New Roman"/>
                <a:ea typeface="Times New Roman"/>
                <a:cs typeface="Times New Roman"/>
                <a:sym typeface="Times New Roman"/>
              </a:rPr>
              <a:t>,+) is an abelian group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3"/>
          <p:cNvSpPr txBox="1">
            <a:spLocks noGrp="1"/>
          </p:cNvSpPr>
          <p:nvPr>
            <p:ph type="title"/>
          </p:nvPr>
        </p:nvSpPr>
        <p:spPr>
          <a:xfrm>
            <a:off x="1514004" y="365126"/>
            <a:ext cx="9839795" cy="71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Show (Z</a:t>
            </a:r>
            <a:r>
              <a:rPr lang="en-US" sz="28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800" b="1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.) is an abelian group.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13"/>
          <p:cNvSpPr txBox="1"/>
          <p:nvPr/>
        </p:nvSpPr>
        <p:spPr>
          <a:xfrm>
            <a:off x="1138844" y="623455"/>
            <a:ext cx="975082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Soln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modulo 7 table is as below.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13"/>
          <p:cNvSpPr txBox="1">
            <a:spLocks noGrp="1"/>
          </p:cNvSpPr>
          <p:nvPr>
            <p:ph type="body" idx="1"/>
          </p:nvPr>
        </p:nvSpPr>
        <p:spPr>
          <a:xfrm>
            <a:off x="4332158" y="1405004"/>
            <a:ext cx="7021642" cy="4771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table contains the elements of 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closure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is satisfied.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For any three elements of 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, a.(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b.c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)=(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a.b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).c, so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associativity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is satisfied.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the row with 1 is same as top row, 1 is the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identity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element.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Now in each row identify where 1 is present and the top column of that is the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inverse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of that element(row element). So, inverses of 1,2,3,4,5,6 are 1,4,5,2,3,6 respectively.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Since (Z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*, .) satisfies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closure, associativity and has an identity(1), and every element of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has an inverse, (Z</a:t>
            </a:r>
            <a:r>
              <a:rPr lang="en-US" sz="1800"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,.) is a group.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5) Further the table is symmetric about the main diagonal so,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a.b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b.a.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So,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commutative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property is satisfied.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0" i="0" dirty="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18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,.) is an abelian group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3" name="Google Shape;153;p113"/>
          <p:cNvGraphicFramePr/>
          <p:nvPr/>
        </p:nvGraphicFramePr>
        <p:xfrm>
          <a:off x="1514005" y="1897447"/>
          <a:ext cx="2383500" cy="3004300"/>
        </p:xfrm>
        <a:graphic>
          <a:graphicData uri="http://schemas.openxmlformats.org/drawingml/2006/table">
            <a:tbl>
              <a:tblPr>
                <a:noFill/>
                <a:tableStyleId>{8BE28A7E-089F-49A1-AAA3-DC63135A51EF}</a:tableStyleId>
              </a:tblPr>
              <a:tblGrid>
                <a:gridCol w="32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3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0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2" name="Google Shape;162;p114"/>
          <p:cNvSpPr txBox="1">
            <a:spLocks noGrp="1"/>
          </p:cNvSpPr>
          <p:nvPr>
            <p:ph type="body" idx="1"/>
          </p:nvPr>
        </p:nvSpPr>
        <p:spPr>
          <a:xfrm>
            <a:off x="838200" y="1349115"/>
            <a:ext cx="10566862" cy="404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800" b="1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a group</a:t>
            </a:r>
            <a:r>
              <a:rPr lang="en-US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Let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(G,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◦) be a group, then the</a:t>
            </a:r>
            <a:r>
              <a:rPr lang="en-US" sz="2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of elements of a group is called as order of group and is denoted by |G|.</a:t>
            </a:r>
            <a:endParaRPr/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</a:t>
            </a:r>
            <a:endParaRPr/>
          </a:p>
          <a:p>
            <a:pPr marL="971550" lvl="1" indent="-5143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∈ Z</a:t>
            </a:r>
            <a:r>
              <a:rPr lang="en-US" sz="2800" baseline="300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|(Zn,+)|= n</a:t>
            </a:r>
            <a:endParaRPr/>
          </a:p>
          <a:p>
            <a:pPr marL="971550" lvl="1" indent="-5143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is a prime number, |(Z</a:t>
            </a:r>
            <a:r>
              <a:rPr lang="en-US" sz="2800" baseline="-250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800" baseline="300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.)| = p-1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71550" lvl="1" indent="-3619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800"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4814</Words>
  <Application>Microsoft Office PowerPoint</Application>
  <PresentationFormat>Widescreen</PresentationFormat>
  <Paragraphs>596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Playfair Display</vt:lpstr>
      <vt:lpstr>Helvetica Neue</vt:lpstr>
      <vt:lpstr>Arial</vt:lpstr>
      <vt:lpstr>Open Sans</vt:lpstr>
      <vt:lpstr>times new roman</vt:lpstr>
      <vt:lpstr>Calibri</vt:lpstr>
      <vt:lpstr>Arial</vt:lpstr>
      <vt:lpstr>times new roman</vt:lpstr>
      <vt:lpstr>1_Office Theme</vt:lpstr>
      <vt:lpstr>PowerPoint Presentation</vt:lpstr>
      <vt:lpstr>Group Theory  and  Coding Theory</vt:lpstr>
      <vt:lpstr>GroupTheory</vt:lpstr>
      <vt:lpstr>Example of group</vt:lpstr>
      <vt:lpstr>Proof: 1. Prove that a set Z of integers with addition is an abelian / commutative group. </vt:lpstr>
      <vt:lpstr>2. Show that the set of all non-zero rational numbers with respect to the operation of multiplication is a group.</vt:lpstr>
      <vt:lpstr>3. Show (Z5, +) is an abelian group. </vt:lpstr>
      <vt:lpstr>4. Show (Z7*, .) is an abelian group. </vt:lpstr>
      <vt:lpstr>PowerPoint Presentation</vt:lpstr>
      <vt:lpstr>Cyclic group</vt:lpstr>
      <vt:lpstr>1. Show (Z5, +) is a cyclic group. </vt:lpstr>
      <vt:lpstr>2. Show (Z7*, .) is a cyclic group. </vt:lpstr>
      <vt:lpstr>3. Show that group of complex numbers is an abelian group under multiplication. Is it a cyclic group? </vt:lpstr>
      <vt:lpstr>Subgroup</vt:lpstr>
      <vt:lpstr>Additional Problems</vt:lpstr>
      <vt:lpstr>Additional Problems</vt:lpstr>
      <vt:lpstr>Additional Problems</vt:lpstr>
      <vt:lpstr>Additional Problems</vt:lpstr>
      <vt:lpstr>Lagranges Theorem</vt:lpstr>
      <vt:lpstr>An Algebraic system and Algebraic structure</vt:lpstr>
      <vt:lpstr>Homomorphism and Iso morphism</vt:lpstr>
      <vt:lpstr>Semi groups and Monoids</vt:lpstr>
      <vt:lpstr>Sub Semi groups and Sub Monoids</vt:lpstr>
      <vt:lpstr>Sub Semi groups and Sub Monoids</vt:lpstr>
      <vt:lpstr>Homomorphism and Iso morphism of  semi group and monoids</vt:lpstr>
      <vt:lpstr>Rigid motions of an equilateral triangle https://web.math.utk.edu/~cartwright/iaawa/section-sym.html</vt:lpstr>
      <vt:lpstr>Rigid motions of an equilateral triangle</vt:lpstr>
      <vt:lpstr>Rigid motions of an equilateral triangle</vt:lpstr>
      <vt:lpstr>Cosets- Left and Right cosets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svm</dc:creator>
  <cp:lastModifiedBy>Anitha Sandeep</cp:lastModifiedBy>
  <cp:revision>44</cp:revision>
  <dcterms:created xsi:type="dcterms:W3CDTF">2020-06-16T07:29:36Z</dcterms:created>
  <dcterms:modified xsi:type="dcterms:W3CDTF">2024-09-07T17:25:35Z</dcterms:modified>
</cp:coreProperties>
</file>