
<file path=[Content_Types].xml><?xml version="1.0" encoding="utf-8"?>
<Types xmlns="http://schemas.openxmlformats.org/package/2006/content-types">
  <Default Extension="bin" ContentType="application/vnd.openxmlformats-officedocument.oleObject"/>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ink/ink1.xml" ContentType="application/inkml+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embeddedFontLst>
    <p:embeddedFont>
      <p:font typeface="Helvetica Neue" panose="020B0604020202020204" charset="0"/>
      <p:regular r:id="rId23"/>
      <p:bold r:id="rId24"/>
      <p:italic r:id="rId25"/>
      <p:boldItalic r:id="rId26"/>
    </p:embeddedFont>
    <p:embeddedFont>
      <p:font typeface="Open Sans" panose="020B0606030504020204" pitchFamily="34" charset="0"/>
      <p:regular r:id="rId27"/>
      <p:bold r:id="rId28"/>
      <p:italic r:id="rId29"/>
      <p:boldItalic r:id="rId30"/>
    </p:embeddedFont>
    <p:embeddedFont>
      <p:font typeface="Playfair Display" panose="00000500000000000000" pitchFamily="2"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9" roundtripDataSignature="AMtx7mh2nETFy7fiFRsxDFQaE4CCt9mFr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9" Type="http://customschemas.google.com/relationships/presentationmetadata" Target="metadata"/><Relationship Id="rId21" Type="http://schemas.openxmlformats.org/officeDocument/2006/relationships/slide" Target="slides/slide20.xml"/><Relationship Id="rId34" Type="http://schemas.openxmlformats.org/officeDocument/2006/relationships/font" Target="fonts/font12.fntdata"/><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01-01T06:42:30.043"/>
    </inkml:context>
    <inkml:brush xml:id="br0">
      <inkml:brushProperty name="width" value="0.05292" units="cm"/>
      <inkml:brushProperty name="height" value="0.05292" units="cm"/>
      <inkml:brushProperty name="color" value="#FF0000"/>
    </inkml:brush>
  </inkml:definitions>
  <inkml:trace contextRef="#ctx0" brushRef="#br0">19950 2857 0,'0'18'234,"17"-18"-218,1 0 0,17 18-1,0-18-15,-35 17 16,36 19 0,-19-1-1,-17-17 1,0 17 15,0 18-15,0 35-1,0-70-15,0 35 16,0-1 15,-53 1-15,18 18-1,-18-36 1,36-35-16,17 18 16,0-1-1,-18-17 1,0 0 15,71-17 79,0-1-95,53 1-15,-53-1 16,-18 18-1,-17 0 17,-1 0-32,1 0 15,35 18 1,-18 17 0,-17-18-1,0-17-15,-1 36 16,-17-19 15,0 19-15,-17 70-1,-107 17 17,54-70-17,-1 0 1,18-53-1,-35 0 1,35 0 0,18 0-16,-1 0 15,19 0 1</inkml:trace>
  <inkml:trace contextRef="#ctx0" brushRef="#br0" timeOffset="1843.72">20937 3316 0,'71'-18'203,"17"18"-203,18 0 16,-53 0-16,17 0 15,1 0-15,17 0 16,-17 0 0,-36 0 15,-17 0-16,17 0 1,35 0 0,1 0-1,-18 0-15,-18 0 16,-17 0 0</inkml:trace>
  <inkml:trace contextRef="#ctx0" brushRef="#br0" timeOffset="3327.17">21131 3616 0,'18'0'266,"53"0"-266,-19 0 16,1 0-16,18 0 15,17 0 1,-35 0-1,-35 0 1,17 0 47,0 0-48,-17 0 1,52 0-1,-34 0 1,-19 0 0,1 0-1</inkml:trace>
  <inkml:trace contextRef="#ctx0" brushRef="#br0" timeOffset="4687.54">22225 2699 0</inkml:trace>
  <inkml:trace contextRef="#ctx0" brushRef="#br0" timeOffset="6354.68">22331 2752 0,'17'0'172,"54"0"-157,-36 0-15,-17 0 0,17 0 16,-35 17 0,53 19-1,0-1 1,0 18-1,0 17 1,0-17 0,0-17-1,-36-19 17,1 36-17,0-35 1,-18-1-1,0 1 1,0 0-16,0 17 16,-53 35-1,-53 36 1,-35 35 0,17-52-1,54-54-15,17 0 16,35-35-16,-35 18 15,36-1 1,140-17 172,-35 0-173,36 0 1,-71 0-16,-36 0 0,1 0 15,0 0 48,-1 0-32,1 0 0,0 0-31,17 18 16,35 0 0,36-18-1,-53 0 1</inkml:trace>
  <inkml:trace contextRef="#ctx0" brushRef="#br0" timeOffset="7723.39">23230 3298 0,'36'0'218,"-19"0"-218,19 0 16,-19 0 0,1 0-1,0 0 1,52 0-1,18 0 1,18 0 0,-71 0-1,-17 0 17,0 0-32,35 0 15,105 0 1,-69 0-16,69-17 15,-122 17 17</inkml:trace>
  <inkml:trace contextRef="#ctx0" brushRef="#br0" timeOffset="8829.27">23883 2699 0,'-18'35'187,"18"18"-171,0 0-16,-17 0 15,-1 17 1,18 36 0,-18-35-1,18-18 1,-17 52-1,-1-87-15,18 88 16,-17-36 0,17 1 15,-18 0-15,0 17-1,18-18 1,-17 19-1,17-54 1,0 0 0,0-17-1,0-1 1,0 1 15,0 0-15,0-1-1,0 1 1</inkml:trace>
  <inkml:trace contextRef="#ctx0" brushRef="#br0" timeOffset="10465.82">24888 2734 0,'0'53'266,"-17"-18"-266,17 0 15,0 36-15,0-53 16,0 52-1,0-17 1,0 18 0,0-18-1,0 0-15,0 35 16,0-18 0,0 1-1,0-1 1,0 1-1,0 70 1,0-88 0,0-18-1</inkml:trace>
  <inkml:trace contextRef="#ctx0" brushRef="#br0" timeOffset="12843.03">19773 4586 0,'18'0'0,"17"0"0,-35 18 16,35-1-16,-17 1 16,17 0-1,-35-1 17,53 19-1,-53-19-16,35 1 1,-17-1 0,-18 1-1,0 0 1,0-1 0,-18 1-1,1 35 1,-71 18-1,70-36 1,-17-18-16,-1 1 16,1 0-1,70-18 110,1 0-125,34 0 16,1-18-16,-1 18 16,72 0-1,-90 35 1,-34-35-1,-18 18 17,18-18-17,-18 18-15,0-1 16,0 36 15,0-18-15,0 18-1,-36 18 1,1-53 0,18 17-16,-72 18 15,-140 17 1,35-34 0,35-19-1,0-17 1,124 0-1</inkml:trace>
  <inkml:trace contextRef="#ctx0" brushRef="#br0" timeOffset="14402.6">20426 4939 0,'35'0'0,"-17"0"16,17 0-16,18 0 16,0 0-1,35 0 16,-17 0-15,-54 0-16,19 0 16,-19 0 62,1 0-63</inkml:trace>
  <inkml:trace contextRef="#ctx0" brushRef="#br0" timeOffset="16151.42">20532 5345 0,'35'0'360,"-17"0"-345,-1 0 1,1 0-16,-1 0 16,1 0 15,0 0-15,35 0-1,-36 0 1,1 0-1,0 0 314</inkml:trace>
  <inkml:trace contextRef="#ctx0" brushRef="#br0" timeOffset="17937.84">21396 4886 0,'18'0'204,"35"0"-189,-1 0-15,-16 0 16,-1 18-16,36-18 15,-1 0 1,1 35 0,-71-17-1,17-1 1,1 1 0,17-1-1,-17 19-15,-1-1 16,36 18-1,-35-18 1,0 0 0,-18-17 15,0 17 0,0 18-31,-18 0 31,-53 18-15,19-36-16,-1 18 16,-53-35-1,0 17 1,18 0 0,17-35-1,1 18 1,52-18 15,36 0 78,70 0-109,71 0 16,-36 0-16,18 0 16,106 0-1,-159 0 1,-70 0 0,0 0-1,-1 0 1,1 0-1,35 17 1,-36-17-16,54 18 16,-18 0 15</inkml:trace>
  <inkml:trace contextRef="#ctx0" brushRef="#br0" timeOffset="18598.75">22472 5362 0</inkml:trace>
  <inkml:trace contextRef="#ctx0" brushRef="#br0" timeOffset="19675.78">22772 4657 0,'0'53'109,"17"-18"-109,1 18 16,-18 0-16,18 17 15,-18 1 16,0-1-15,0 71 0,0-105-1,0 17-15,0 0 16,17-1 0,-17 54-1,36 18 1,-19-36-1,-17-17 1,0-1 0,0-52-1</inkml:trace>
  <inkml:trace contextRef="#ctx0" brushRef="#br0" timeOffset="21480.93">23301 5133 0,'35'0'531,"71"0"-515,106 0 0,229-35-1,-36-1 1,-352 36 0</inkml:trace>
  <inkml:trace contextRef="#ctx0" brushRef="#br0" timeOffset="22703.38">24024 4480 0,'0'53'187,"0"0"-187,0 18 16,0-18-16,0-18 16,0 18-16,0 17 15,-17 1 1,-1-1 0,0 1-1,18 52 16,0-70-15,0 36 0,0-37-1,0 19 1,0-53 0,0 35-1,0 0 1,0-36 15,0 1 16,0 35-31,0 17-1,0-34 1</inkml:trace>
  <inkml:trace contextRef="#ctx0" brushRef="#br0" timeOffset="24533.16">24800 4639 0,'18'53'203,"-18"-35"-203,0 52 16,0-35-16,0 1 15,18 52 1,-18-53 15,0 36-15,0-54-1,0 36 1,0 35 0,0-35-1,0 36 1,0-54 0,0-18-1,0 19-15,0-19 16,0 1 15,0 0-15,0-1 46,0 1-62,0 0 16,0-1-16,0 19 31,0-19-15,0 1-1</inkml:trace>
  <inkml:trace contextRef="#ctx0" brushRef="#br0" timeOffset="26681.52">25171 4868 0,'0'18'297,"-36"17"-282,-17 1 1,36-19-16,-18 18 16,17-17-16,-35 17 31,35-35 31,1 18-46,-1 0 0,-17 17-16,17-35 15,1 18 1,17-1-1,17-17 314,-17 35-329,35-17 15,-17 0 1,-18-1-1,35 19 1,-17 17 0,0-36-1,-1 1-15,-17-1 16,53 19 0,-53-19-1,0 1 1,18 0-1,-1-1 1,1 19 0,0-19-1,-18 1 1,17-18 0,-17 18 30</inkml:trace>
  <inkml:trace contextRef="#ctx0" brushRef="#br0" timeOffset="29835">22754 6085 0,'0'-17'296,"0"-1"-296,18 0 16,17 1-16,-17-18 16,-18 17-1,35-17 1,-35 17 15,0 0-31,18 18 16,-1-17-16,1-1 15,0 0 1,-1-17 0,1 18-1,17-19 17,-35 19-32,18-1 15,17-53 16,0 19-15,-17 16 0,0 1-1,-18 0 1,17-1 0,-17-17-1,0 18 1,0 0-1,0 0 1,0-18 0,0-18 15,-17 1-15,-1 34 15,0 1-16,1 0 1,17 17-16,-36-52 16,1 17-1,0 17 1,35-17 0,-18 18-1,1 18-15,-1 17 16,-17-53-1,17 17 1,-35 1 0,35-18-1,-34 36 1,16-36 15,1 17-15,0 19-1,17-1 1,0 18 93,18 18-77,0-1-17,0 19-15,0-1 16,0 53 0,0 18 15,0 0-31,0 53 31,0-107-15,0-16-16,18 52 15,17 0 1,-17 36 0,-18-36-1,18 18 1,17 17-1,-35-70 1,18-35 0,-18 35-1,0-1 1,0-34 15,17 17-15,1-17 31,-18 0-32,0-1 1,17 1 0,-17 0-1</inkml:trace>
  <inkml:trace contextRef="#ctx0" brushRef="#br0" timeOffset="32841.28">22437 4127 0,'17'0'360,"-17"-17"-313,18 17-32,17-35 1,18 17-16,-53-17 16,71 17-1,-1-35 1,-52 53-16,0-18 78,-18 1-62,17-1-16,18 1 15,-17 17-15,17-36 16,1-17 15,-1 36-15,-35-1-1,0 0 1,53-34 0,-18-1-1,-17 17-15,-18 1 16,17 0-1,1-1 1,-18 1 0,18 0-1,17-71 1,-17 53 0,-18 18 15,0 0-16,0-1 1,0 1 0,0 0-1,0 0 1,-18-1 0,0 1 15,18 17-16,-17 18-15,-1-17 16,0-19 0,1 1-1,-1 17 1,-17 1 0,0-18 15,-36-18-16,53 17 1,-35 19 0,18-19-1,-18 1 1,18 0 0,-18 0-1,-18 17 1,54 0-1,-1 18 1,-17 0 0,17 0 15,-17 0-31,17 0 0,-17 0 16,17 0 15,1 0-16,-1 0 1,-17 36 15,-36 17-15,36 17 0,-18-35-1,53-17-15,0 0 16,-35 52-1,17-17 1,-17 0 0,35 35-1,-18-52 1,1 34 15,17 1-31,-18-1 31,18 1-15,0-1 0,0 1-1,0 35 1,35-36 0,-17 18-1,0-35 1,-1 0-1,19-17 1,-19-1 0,18 35-1,36-17 1,-18-17 0,-18-19 15,-17 1-16,-1-1 1,72 19 0,-36-1-1,-1-35 1,1 18 0,-35-1-1,0-17 16</inkml:trace>
  <inkml:trace contextRef="#ctx0" brushRef="#br0" timeOffset="48688.36">11430 10848 0,'18'0'453,"17"0"-453,0 0 15,0 0-15,1 0 16,52 0 0,18 0-1,-71 0 1,-17 0-16,35 0 16,0 0-1,-1 0 16,1 0-15,18 0 0,-1 0-1,-17 0 1,18 0 0,-36 0-1,18 0 1,-35 18-1,35-18 1,0 0 0,0 0-1,-1 0 1,-34 0 15,17 0-15,-17 0-16,53 0 31,-19 0-15,-34 0-1,53 0 1,-36 0 0,0 0-1,-17 0 1,17 0-1,0 0 1,18 0 0,-17 0-1,-1 17 1,0-17 0,-17 0 15,52 0-16,-34 0-15,-19 0 32,1 0 30,0 0 32</inkml:trace>
  <inkml:trace contextRef="#ctx0" brushRef="#br0" timeOffset="52484.51">14129 10866 0,'17'0'406,"36"0"-406,-17 0 15,16 0-15,37 0 32,-1 0-17,-18 0 1,-34 0-16,-1 0 31,-17 0-15,35 0-1,52 0 1,-16 0 0,-37 0-16,37 0 15,-1 0 1,35 0 0,1 0-1,52 0 16,18 0-31,-35-18 32,-106 18-32,35 0 15,-70 0 17,-1 0 14,1 0-14,17 0-17,-17 0-15,35 0 16,0 0 0,-36 0-1</inkml:trace>
  <inkml:trace contextRef="#ctx0" brushRef="#br0" timeOffset="64349.48">29951 10954 0,'-53'0'156,"35"0"-141,1 0 1,-1-18-16,0 18 16,-35 0-1,-123-35 1,-106 0 0,105-1-1,54 1 1,17 17-1,0 1 1,-70-19 0,70 19-1,-17-1 1,-19 1 0,19-1-1,17 18 16,0 0-15,71 0-16,-53 0 16,0 0-1,17 0 1,-52 0 0,34 0-1,-16 0 1,-54 18-1,71-1 1,-36 1 0,18-18-1,36 17 1,-18-17 0,-36 18-1,36-18 1,-36 18 15,19-1-15,16 1-1,-122 17 1,34 1 0,-70-1-1,-35-18 1,35 36-1,0-35 1,36 0 0,-72-1-1,72-17 1,34 0 0,-17 18-1,71-18 1,-36 0 15,18 0-15,35 0-1,0 0 1,-17 0 0,35 18-1,-53-1 1,70-17-1,-158 53 1,35-18 0,-89 18-1,178-35 1,-89 17 0,0 1-1,52-19 1,19-17 15,-18 0-31,-106 0 31,176 0-15,-176-17 0,89 17-1,-1 0 1,18 0-1,-71-36 1,89 36 0,17-17-1,-18-19 1,1 36 15,70-17-31,-18-19 16,-52 19-16,-89 17 31,106 17-31,-35 1 31,18 17-15,-1 1 0,1 17-1,-36-1 1,53-34-1,18 35 1,-35-18 0,52-17-1,-17 0 1,-36 17 0,89-35-1,-71 0 1,1-18 15,34-17-31,0 35 31,36-18-15,35 1 0,-53-1-1,18 0 1,17 18-1,-35-17 1,36 17 0,-36-18-1,-18 18 1,54-35 0,-19 17-1,-34 1 16,35-1-15,17 0 0,0 18-1,-17-17 1,0-19 0,-18 19-1,18-19 1,17 36-1,0 0 17,1-17-17,-36-1 1,35 0 0,-17 18-1</inkml:trace>
  <inkml:trace contextRef="#ctx0" brushRef="#br0" timeOffset="83977.97">12788 13970 0,'18'0'437,"17"0"-437,0 18 16,-17-18-16,35 0 16,0 0-1,35 0 1,-35 0 15,35 17-15,-17-17-1,-1 0 1,1 0 0,17 0-1,-35 0 1,17 18-1,-34-18 1,-1 0 0,18 0-1,-18 0-15,18 0 16,18 0 0,17 0-1,-18 0 1,-17 0-1,36 0 17,-54 0-17,0-18 1,18 18 0,0 0-1,18 0 1,17 0-1,-35 0 1,-36 0 0,1 0-1,0 0 48,-1 0-48,1 0-15,52-17 32,36 17-17,-53 0 1,-35 0 0,-1 0-1</inkml:trace>
  <inkml:trace contextRef="#ctx0" brushRef="#br0" timeOffset="97351.45">9948 14975 0,'18'0'593,"35"0"-577,0 0-16,-36 0 16,36 0-1,36 0 1,-54 0 0,-18 0-1,1 0 48,17 0-63,-17 0 15,35 0 1,35 0 0,-70 0-16,-1 0 15,1 0 1,0 0 93,-1 0-78,-17 18 16</inkml:trace>
  <inkml:trace contextRef="#ctx0" brushRef="#br0" timeOffset="117949.34">20585 16369 0,'0'-35'312,"17"17"-296,1 0-16,-1 18 16,36-35-1,-53 17-15,53 1 16,-53-19-1,18 36 17,0-35-17,35-18 1,-18 18 0,-18 17-1,-17 1 1,18-1-1,-18 0 17,0 1-32,18-1 15,-1-17 1,-17 0-16,18 17 16,0 0-1,-18 1 1</inkml:trace>
  <inkml:trace contextRef="#ctx0" brushRef="#br0" timeOffset="119732.33">20567 15840 0,'0'-18'265,"18"0"-249,17 1-16,0-18 16,36-1-1,-71 19 1,17-1-1,1 18 1,0 0 109,-1 0-16,1 0-93,0 0-16,52-18 16,18 1-16,-17 17 15,17-18 1,-70 18 0,-36 35 296,18 1-296,-18-19-16,18 19 15,0 34 1,-17 18 0,17-35-1,0 18 1,0-18-1,0 0 1,0-36-16,0 18 16,0-17 15,0 0 16</inkml:trace>
  <inkml:trace contextRef="#ctx0" brushRef="#br0" timeOffset="136271.65">21484 14940 0,'0'18'468,"0"17"-452,18-17-16,-18-1 16,0 19-1,17-1-15,-17 71 32,0-53-32,0-36 31,0 1-16,18 35 1,0-18 15,-1 0-15,-17 36 0,18-36-1,-18 0 1</inkml:trace>
  <inkml:trace contextRef="#ctx0" brushRef="#br0" timeOffset="137962.93">21731 15169 0,'35'0'375,"18"0"-360,18-17-15,-18 17 16,-18 0-16,36-18 16,-36 18-1,-17 0 1,-1 0 15,18 0-15,1 0-1,17-17 1,0-1 0,-1 18-1,-34 0 1,0 0 0</inkml:trace>
  <inkml:trace contextRef="#ctx0" brushRef="#br0" timeOffset="140352.21">22137 14922 0,'0'18'406,"17"0"-390,-17-1-1,0 19 1,0-1-1,0 18 1,18-35 0,-18-1-1,0 1 1,0 17 0,18-17-1,-18-1 1,17 19-1,-17-1 17,0-17 15,0-1-1,0 1-14,0-1-1,0 1 0,0 0 79,0-1 202</inkml:trace>
  <inkml:trace contextRef="#ctx0" brushRef="#br0" timeOffset="148132.76">22578 14834 0,'0'18'360,"0"0"-360,0-1 15,17 18-15,1 1 16,0-1 0,-1 0-16,-17-17 15,0 17 1,0-17 0,0 0-1,18 17 16,0 0-15,-1 0 0,-17 18-1,18-17 1,0-19 0,-18 18 15</inkml:trace>
  <inkml:trace contextRef="#ctx0" brushRef="#br0" timeOffset="150938.34">22825 14799 0,'17'0'454,"-17"18"-439,0-1 1,18 1-1,-18 0 1,35 17 0,1 0-1,-19 18 1,1-35 0,-1-1-1,-17 1 1,0 0-16,18-1 15,17 19 1,-35-19 0,36 18-1,-36-17 17,17-18-17,-17 35-15,36-35 31,-19 36-15,1-36-16,-1 17 16,1-17-1,0 18 1,-18 0 31,17-18-32,1 0 1,0 0 15,-1 0-15,1 0 0,-18-18-1,0 0 1,53-35-1,-53 36-15,0-36 32,18 18-17,-18-36 1,0 36 0,0-1-1,0 19 1,-18-1-1,0-17 1,18 17 0,-35-17-1,17 17 1,-17-17 15,17 35-15,-17-35-1,17 35 1,-34-53 0,16 35-1,1 1 1,0 17 0,17-18-1,0 18 1,1 0-1,-1 0 1,1 0 0,-19 0-1,19 0 17,-1 0-17,0 18 95,18-1-64,0 1-30,0-1 0,0 1 15,0 0 0,18-18-15,0 17-1,-18 1 17,0 0-17,17-18 17,1 0-1,-18 17 31,0 1-62</inkml:trace>
  <inkml:trace contextRef="#ctx0" brushRef="#br0" timeOffset="152807.73">23477 14799 0,'18'-18'421,"53"18"-421,-1-17 16,-17-1-16,18 0 16,34 1-1,-34-1 1,0 1 0,-19-1-1,-16 18 1,-1-18-16,-17 18 31</inkml:trace>
  <inkml:trace contextRef="#ctx0" brushRef="#br0" timeOffset="154160.7">23671 15134 0,'36'0'297,"-19"0"-282,1-17-15,17 17 16,0 0-16,36 0 16,0-18 15,-54 18-31,1-18 31,0 18 16,17-17-47,18-1 16,0-17-1,-18 35 1</inkml:trace>
  <inkml:trace contextRef="#ctx0" brushRef="#br0" timeOffset="156665.59">24447 14340 0,'0'18'297,"18"17"-282,0-35-15,-18 18 16,17-18-16,-17 18 15,36 35 1,-36-36 15,0 1-31,35-1 16,-17 36 15,-1-17-15,1-19-1,0 19 1,-1-19 0,1 18-1,-18-17 1,17 0 62,1-1-62,0 1-16,-18 0 15,0-1-15,17 1 32,-17 0 14</inkml:trace>
  <inkml:trace contextRef="#ctx0" brushRef="#br0" timeOffset="158111.81">24800 14164 0,'18'35'265,"0"1"-249,-1-36-1,-17 35 1,18-35-16,-18 17 16,17-17-1,-17 18 1,18-18 0,-18 18-1,18-1 16,17 19-31,-17-19 16,-1 19 0,1-19-1,0 1 17,-1 0 93,-17 17-125,35 0 15,-17 0-15,-18-17 16,35 17-1,-35-17 1,18-18 0,-18 18 31</inkml:trace>
  <inkml:trace contextRef="#ctx0" brushRef="#br0" timeOffset="166515.22">21819 16157 0,'36'53'360,"-19"0"-360,1 0 15,-1-18-15,36 53 31,0 1-15,-35-19 0,17-35-1,-17 1 1,0 17 0,17-36-1,-35 19 1,17-1-1,-17-18 1,18-17-16</inkml:trace>
  <inkml:trace contextRef="#ctx0" brushRef="#br0" timeOffset="167981.91">22102 16069 0,'0'18'250,"17"-18"-234,1 35-16,-18-17 15,17-18 1,1 17-16,-18 1 16,0-1-1,18 1 1,17 17-1,0 36 17,-17-36-32,17-17 0,-35 17 15,53 18 17,0 18-1,-35-36-16,-1 0 1,1-17 0,0-18-1,-18 17 95</inkml:trace>
  <inkml:trace contextRef="#ctx0" brushRef="#br0" timeOffset="169955.27">22348 16263 0,'18'0'297,"17"0"-282,1-18-15,-1 1 16,18-19 0,-18 36-1,0-17 32,1-1-47,52-17 16,-35 0-1,0 17 1,-36 18 31,36-18-32,0 1 1,35-36 0,-52 35-1</inkml:trace>
  <inkml:trace contextRef="#ctx0" brushRef="#br0" timeOffset="171330.83">22542 15804 0,'18'53'265,"0"-17"-249,-18-19 0,0 19-16,17-19 15,19 18-15,-36 1 31,0-19-15,35 19 0,-35-19-1,18 19 1,-18-1 0,17 0-1,1-35 1,-18 18-1,18 17 1,-18-17 0,17-1-16,1-17 15,-18 18 17,0 0 46,0-1-78,17 1 15,1 17-15,0 0 16,-1-17 0,1 0-1</inkml:trace>
  <inkml:trace contextRef="#ctx0" brushRef="#br0" timeOffset="177685.2">23248 15716 0,'35'36'266,"1"16"-266,-19-34 15,19 35-15,-36-18 16,17 1 0,18 34-1,-35-52 32,18-18-47,-18 17 16,18 1 15,-18 17-31,35 1 16,-35 16-1,18-34 16,-1 0-15</inkml:trace>
  <inkml:trace contextRef="#ctx0" brushRef="#br0" timeOffset="180422.02">23477 15699 0,'0'17'313,"18"1"-297,0 0-1,-18-1-15,0 1 16,17-1-16,1 1 15,-18 0 1,18-1-16,17 1 16,-35 17-1,35 1 17,-17-19-17,-18 18-15,35-35 16,-17 53 15,17 0-15,18 0-1,0 0 1,-53-35 0,17-1-1,1-17 32,0 18-16,-1-18 16,1-18-31,0-17 15,-1-18-31,1 18 16,0-53-1,-1 52-15,-17-16 16,0 16 0,0 19-1,-17-19 1,17 19-1,-18-19 1,0 19 0,-17-18-1,-18 17 1,35-17 0,1 17-1,-36-17 16,18 17-15,17 0 0,0 1-1,-17 17 1,17 0 46,1 0-46,-1 0 31,0 0-31,1 0-1,17 17-15,-18-17 78,18 18-62,-17-18 15,17 18-31,0-1 31,0 1 32,0 0-16</inkml:trace>
  <inkml:trace contextRef="#ctx0" brushRef="#br0" timeOffset="182463.05">24271 15258 0,'0'17'453,"-18"1"-453,18 17 15,0 0 1,0-17 0,0 0-16,0-1 15,0 1 1,0 0 15,18-1-15,-18 1-1,0 17-15,0-17 32,0-1-32,0 1 31,0 0-31,0 35 16,0-18-1,18 0 1,-18 1-1,17-36 17,-17 52-17,36 1 1,-19-35 0,-17 0 15,18-18-16,-18 17 17,18-17-17,-1 18 32,1-18-16,-1 18-15,1-18 15,0 0-31,-1 0 32,1 0-32,0 0 15,17 0 1,53 0-1,-17-18 1,-36 18 0,-17 0-1,-18-18 1,35 1 0</inkml:trace>
  <inkml:trace contextRef="#ctx0" brushRef="#br0" timeOffset="185616.73">24871 15893 0,'17'0'453,"-17"17"-438,18-17 1,-18 18-16,18 0 16,-1-1-16,-17 1 31,18-1-15,0 1 15,-18 17-16,17-35 1,-17 18 0,0 0-1,0-1 1,0 1 0,0 0 15,0 17-16,0-18 1,0 1-16,0 0 16,-17 17-1,-1-17 1,18-1 0,-35 1-1,17 0 16,0-1-31,1-17 32,-1 18-17,1-18 17,17 18-1,0-36 234,35 18-233,-18-18-32,1 1 0,0-1 15,17 18 1,-17 0 15,-18-18-31,53-17 31,-1 17-15,37-17 0,-36 0-1,-18 17 1,-17 18 0,-18-17 30,0-1-14,17 0-1,1 18-15</inkml:trace>
  <inkml:trace contextRef="#ctx0" brushRef="#br0" timeOffset="194337.16">24888 15293 0,'18'0'422,"17"-18"-407,1 1-15,17-1 16,-1 0-16,54-35 31,-106 36-15,18 17-16,0 0 15</inkml:trace>
  <inkml:trace contextRef="#ctx0" brushRef="#br0" timeOffset="195875.62">24977 15628 0,'17'-18'437,"19"1"-421,-19-1-16,18 0 15,-17 18-15,35-17 16,-18-18 0,1 35-1,-19 0 16,1-18-15,0 18 0,52-53-1,1 35 1,-1 1 0,-52-1-1</inkml:trace>
  <inkml:trace contextRef="#ctx0" brushRef="#br0" timeOffset="-205365.25">25612 14870 0,'0'17'219,"17"18"-204,1 1-15,0-1 16,17-17 0,0 52-1,-17-17 1,-1-35-16,19 17 15,-19 18 1,19-35 0,-19 17-1,19 18 1,-19-18 0,18 18 15,-35-35-31,18-1 15,-18 1 1</inkml:trace>
  <inkml:trace contextRef="#ctx0" brushRef="#br0" timeOffset="-204090.55">26000 14781 0,'35'18'235,"0"35"-220,-17-35-15,0 17 16,34 35 0,1-17-1,-17 18 1,17-53-1,-36 17 1,18 18 0,-17-36-16,0 19 15,17-1 1,-17 0 0,17 18-1,0-18 1,-17-17-1,17 17 1,-35-17 0,18-18 15,-18 18-15</inkml:trace>
  <inkml:trace contextRef="#ctx0" brushRef="#br0" timeOffset="-202465.93">26388 14993 0,'53'0'328,"-18"0"-328,-17-18 0,35-17 16,-18 17 0,18 1-16,0-18 15,-18 17 1,-17 18 0,-1-18-1,1 1 32,17 17-47,18-53 16,18 35-1,-54 0 17,1 18 14</inkml:trace>
  <inkml:trace contextRef="#ctx0" brushRef="#br0" timeOffset="-200897.02">26547 14605 0,'0'18'360,"0"-1"-345,17-17 1,1 18-16,-18 0 16,17-1 15,1-17-31,0 35 16,-1-35-1,1 18 1,-18 17-1,18-17 1,35 17 0,-53-17-1,35 35 1,-35-36 0,17 1-1,19 17 1,-36-17-1,0 0 1,17-1 203,1-17-188</inkml:trace>
  <inkml:trace contextRef="#ctx0" brushRef="#br0" timeOffset="-198807.97">26987 14305 0,'0'35'297,"0"-17"-297,0 17 15,18-17-15,-18 0 16,18 17 0,-18 0-1,0 0 1,17 1-1,-17-19 1,18 19 0,-18 17-1,18-18 1,-18-18 0,0 1-16,0 0 15,0-1 1,0 1-1,17 0 1,-17-1 31,18-17 234,0 0-265,-18-17-1,35 17-15,-17-36 16,70-17 0,-35 53-16,70-70 15,-52 52 1,-18-17 0,-36 35 93</inkml:trace>
  <inkml:trace contextRef="#ctx0" brushRef="#br0" timeOffset="-196459.82">27252 14376 0,'0'17'359,"0"1"-343,0 0 0,18-1-1,-1 1 1,-17 0-16,0-1 15,18 1 1,-18-1 0,18 1-1,-1 17 1,-17 1 0,18-19-1,17 19 1,-35-1-1,0-18 1,18 1 15,-1 0 1,-17-1-17,0 1 1,18 0-1,-18-1 1,0 1 203,18-18 156,-18 18-235,17-18-140,-17 17 79,0 1-79,18-1 46,0 1-30,-1 0 0,-17-1-1,0 1 1,18-18 31</inkml:trace>
  <inkml:trace contextRef="#ctx0" brushRef="#br0" timeOffset="-193458.98">27464 14146 0,'0'36'297,"17"-19"-297,-17 1 16,18 17-16,-18-17 15,18 17 1,-18-17 0,0 17-1,17 0 1,-17-17-16,18 0 16,-18-1 15,0 1 16,18-18 93,-1 0-108,1 0-17,-1-18 1,1 18-1,0 0-15,-18-17 16,17-1 0,1 0 15,0 18-15,35-35-1,17 0 1,1 17-1,-18 0 1,-53 1 0,17 17 15,1 0 47,-18 17-62,0 1 15,0 0-15,0-1-1,18 1-15,-18 0 16,0 17-1,0-17 1,0 17 0,0-17-1,0-1-15,0 1 16,0-1 0,0 1-1,0 17 16,0-17-15,-36 0 0,36-1-1,-17-17 1,-1 36 0,0-36-1,1 17 1,-1-17-1,0 0 17,1 18-17,-1-18 17,18 17-32,-17-17 31,-1 0 0,0 0-15,1 18-1,17 0 17,-18-18-17,18 17 1,-18-17-16,1 0 15,-1 18 1,18 0 0,-18-18-1</inkml:trace>
  <inkml:trace contextRef="#ctx0" brushRef="#br0" timeOffset="-191657.41">27481 14182 0,'0'-18'297,"0"0"-297,18 18 31,0-17-31,-18-1 16,35 0-1,-17 1 1,17-1 0,-18-17-16,1 0 15,35 17 1,-53 0-1,0 1 1,18 17 31,17-18-31,-35 0-1,0 1-15,18-1 16,-1 18-1,-17-17 1</inkml:trace>
  <inkml:trace contextRef="#ctx0" brushRef="#br0" timeOffset="-189658.52">28152 14217 0,'0'-18'422,"17"18"-422,-17-17 16,18 17 0,17-18 30,0 0-30,-17 1-16,35-1 16,-35 0-1,-1 1 17</inkml:trace>
  <inkml:trace contextRef="#ctx0" brushRef="#br0" timeOffset="-187940.15">28205 14464 0,'35'0'438,"-18"-18"-423,1 1-15,0 17 16,-1-18-16,1 18 16,17 0-16,1-18 15,-1 1 1,-17-1-1,-1 18 1,1 0 47,-1-18-48,1 1 1,35-1-1,-35 18 1,-1 0 31</inkml:trace>
  <inkml:trace contextRef="#ctx0" brushRef="#br0" timeOffset="-185562.77">28698 13776 0,'0'18'312,"0"-1"-312,0 1 16,0 0-16,0-1 31,0 1-15,0-1 15,0 1-15,0 0-1,0-1 16,18 1-31,-18 17 16,0-17 0,0 0-1,0 17 17,18-35 186,-1 0-202,-17-18-16,18 18 31,-18-17-15,18 17-1,-1 0 1,1 0 0,17 0-16,-17 0 15,17 0 1,18 0 0,0 0-1,0 0 1,-18 0-1,0 0 1,-17 0 0,0 17-1,17 1 17,-17 17-1,-1-35-31,1 18 15,0-1 1,-18 1 0,17 0-1,-17 17 1,0-17 0,0-1-1,0 1 16,0 17-15,0-17 15,-17-1-31,17 1 32,-18 0-17,0-1-15,1-17 16,-19 18-1,19 17 1,-36-35 0,35 18-1,-35 0 1,18-18 0,-18 0-1,18 0 1,-1 0-1,19 0 1,-1-18 15,18 0 79,0 1-95</inkml:trace>
  <inkml:trace contextRef="#ctx0" brushRef="#br0" timeOffset="-184088.78">28804 13794 0,'0'-18'422,"18"0"-422,17 18 16,-17-17-16,17-1 16,-17 0-16,17 18 15,36-53 1,-54 36-1,1 17 17,0-18 93,-1 1-110,1-1-15,17 0 16,-35 1-16,0-1 31</inkml:trace>
  <inkml:trace contextRef="#ctx0" brushRef="#br0" timeOffset="-181769.88">29598 13264 0,'0'0'15,"0"53"142,-18-17-142,1 17-15,17-1 16,-53 19-1,35 0 1,18-54 0,-17 18-1,17-17 1,-18 17 0,18 1-1,0-19-15,-18 19 16,1 34-1,17-35 1,-18 18 0,18 0 15,-18 35-15,1 1-1,17-72 1,0 1-1,0 0 17,0 17-17,0-18 1,17 1 0,-17 0-1,0-1 1,18 1-1,0-18 1,-1 0 47,1 0-48,0 0 1,-1 0-1,1 0 1,-1 0 31,1 0-47,0 0 47,-1 0-32,1 0 1,0 0 15,-1 0-15,-17-18 0,0 1 15,18 17-16,0-18 1,-1 0 0,-17-17-1,0 18 1,0-19 0,0 19-1,0-1-15,0 0 16,0-35-1,0 18 17,0 18-17,-35-1 17,35 0-32,-35-17 31,17 35-16,0 0 1,1-18 0,-19 18-1,19 0 1,-18 0-16,-1 0 16,1 0 15,17 18-16,1 0 1,-1-18 0,18 17-1,-18-17 1,18 18 15,0 0-15,-17-18-1</inkml:trace>
  <inkml:trace contextRef="#ctx0" brushRef="#br0" timeOffset="-152583.96">22542 17286 0,'0'18'422,"0"-1"-391,0 1 328,0 0-359,18-1 16,-18 1 0,18 17-16,-1 0 31,1 1-16,0-1 1,-18-17-16,0-1 16,0 1-1,0 0 32,0-1-47,0 1 16,17 0-1,-17-1 1,18-17 93,0 0-77,-1 0-32,1 0 15,0 0 17,-1 0-32,1-17 15,17-1 1,-17 0-1,17 18 1,-35-17 0,18 17-1,-1 0 1,36-18 0,-35 18-1,17 0 1,-17 0-1,-1 0 48,1 18-32,-18-1-15,0 19-1,0-1 17,0-18-32,0 19 15,0-1 1,-18 18 0,1-35 15,-1-1-16,0 1 1,1 17 0,-1-35-1,1 18 1,-1-18 0,0 17-1,1-17 79,-1 0-78,0 0 15,-17-17-16,17-1-15,-17 0 16,18 1 0</inkml:trace>
  <inkml:trace contextRef="#ctx0" brushRef="#br0" timeOffset="-151046.92">22507 17339 0,'18'-18'391,"17"1"-375,-17-1-16,17 0 15,0 1 1,18-18-1,-17 17 1,-1 18 0,-18-18-16,1 1 15,17-1 1,1 18 0,-1-18-1,0-17 1,0 35-1,-17 0 1</inkml:trace>
  <inkml:trace contextRef="#ctx0" brushRef="#br0" timeOffset="-148913.65">23319 16898 0,'0'35'265,"0"-17"-249,0 0-16,0-1 16,0 1-1,0 35 1,0-36-16,0 19 16,0-1-1,0-17 1,0-1-1,0 1 1,17 35 0,-17 0-1,18-36 1,-18 19 0,0-19 15,0 1-16,18 0 1,-18 17 0,17-18-1,1-17 1,-1 36 15,1-19-15,0-17-16,-1 0 15,19 18 1,-19 0 0,19-1-1,-19-17 17,1 0-17,-1 0 1,1 0-1,17 0 1,1 18 15,-19-18 16,1 0-31,0 0-1,-1 0 32,-17-18 0,0 1-47,0-1 16,0-17-1,0 17 1,-53-17 0,36 17-1,-1 1-15,0 17 16,-17-18 0,0 18-1,0 0 1,-1 0-1,-17-18 1,-17 18 0,35-17-1,17 17-15,-17-18 16,-1 18 0,1 0 15,17 0-16,1 0 32,17 18-15,-18-18-17,18 17 1,0 1-1</inkml:trace>
  <inkml:trace contextRef="#ctx0" brushRef="#br0" timeOffset="-147033.39">23848 17163 0,'17'0'453,"1"-18"-375,17 18-62,-35-18-16,53 18 16,0-35-16,35 0 15,-35 0 1,-17 17 0,-19 18 15,-17-18 47,18 1-62,-1 17-16,1-18 15,35-17 1,-35 17-16,-1 0 15,1 18 1</inkml:trace>
  <inkml:trace contextRef="#ctx0" brushRef="#br0" timeOffset="-145527.09">23936 16775 0,'0'17'312,"0"18"-312,18-17 16,-18 0-16,17-1 15,1 1-15,0 0 32,17 35-17,-18 17 1,1-35-16,0-35 15,-1 53 1,1-35 0,0 0-1,-1-18 1,-17 35 0,36-17-1,-19 17 1,1-18-1,-1 1 17,-17 0 30</inkml:trace>
  <inkml:trace contextRef="#ctx0" brushRef="#br0" timeOffset="-143942.22">24359 16633 0,'0'18'219,"0"0"-204,18-1-15,0 19 16,-1-19-16,1 19 16,-1-1-1,19 0 1,-36 0 0,35 1-1,-17-1-15,-1 0 16,19 18-1,-19-35 1,1 17 0,0 0 15,-1-17-31,1 0 0,17 52 31,-17-52-15,-1-18-1,-17 17 1</inkml:trace>
  <inkml:trace contextRef="#ctx0" brushRef="#br0" timeOffset="-141916.1">24659 16563 0,'0'35'188,"0"-17"-173,0 17-15,0 0 16,18-17-16,-1 53 16,-17-36 15,36 18-16,-36-18 1,17-35-16,-17 35 16,36 1-1,-36 17 1,17-36 0,19 18-1,-36 1 1,17-19-1,1 1 1,-1 0 0,1-18 15,0 0-15,-1 0 30,1 17-30,0-17 0,-1 0 15,1 0-15,0 0 30,-1 0-30,1-17 31,-18-1-31,0 0-1,17 18-15,-17-17 16,18 17-1,-18-18 1,0 0 0,0-34-1,0 34-15,0-17 16,0-1 0,0-17-1,0 18 1,0 0-1,-18-18 1,1 18 0,-1 17-1,1 0 1,-1-17 0,0 17 15,18 1-16,-53 17 1,18-35 0,-18 17-1,18-17 1,0 17 0,35 0-1,-36 18 1,19 0 15,-19 0-15,19 0-1,-1 0 1,18 18 0,-35 0-1,17-18 32,18 17-31,0 1 31,0 0 31,0-1-47,18-17-15</inkml:trace>
  <inkml:trace contextRef="#ctx0" brushRef="#br0" timeOffset="-139810.15">25418 16351 0,'0'18'344,"0"0"-328,-18-1-16,18 18 31,0-17-31,-18 35 16,18-35-1,0-1 17,0 1-1,0 17-16,0-17 1,0-1 0,0 19-1,18-36 1,-18 17 0,0 1 30,18-18-46,-1 0 47,1 0-47,17 18 16,-17-1 0,-1 1 15,1-18 0,0 0 0,-1 0-15,1 0 0,0 0-1,-1 0 1,1 0-1,0 0 1,-1 0-16,1 0 31,-1 0 32,1 0 31,0 0-48,-1 0 48,-17-18-16,0 1-62</inkml:trace>
  <inkml:trace contextRef="#ctx0" brushRef="#br0" timeOffset="-136762.12">25859 16545 0,'0'18'625,"17"0"-625,-17-1 15,0 1 17,0-1 15,0 1-47,0 0 15,0-1 48,0 1-48,-17-18 1,17 18 15,0-1-15,0 1 31,-18-18-32,36 0 376,-1 0-391,1 18 16,0-18-1,-1 17-15,1-17 31,-18 18-15,17-18 0,1 17-1,-18 19 1,35-19 0,-35 1 15,0 0-16,36-1 1,-19 19 0,-17-1-1,0-17 1,18-18 0,-18 17-1,0 1 1,0-1 31,0 1-32,-18 0 1,1-18 0,-19 17-1,1 1 16,17-18-31,-34 0 16,-1 0 0,17 0-1,19-18 1,-19 1 0,36-1-1,-35 0 1,17 18-1,-17 0 17,35-17 15</inkml:trace>
  <inkml:trace contextRef="#ctx0" brushRef="#br0" timeOffset="-134178.18">25700 16545 0,'17'0'781,"19"0"-781,-1 0 16,-17 0 15,-1 0 375,-17 18-265,0 0-94,0-1 15,0 1-46,0-1 15,0 1-31,0 0 47</inkml:trace>
  <inkml:trace contextRef="#ctx0" brushRef="#br0" timeOffset="-132570.04">25982 16404 0,'0'-17'266,"0"-1"-266,18 0 15,-1 18-15,19-17 16,34-19 0,-35 19-1,-17-1 16,17 18-15,-35-18-16</inkml:trace>
  <inkml:trace contextRef="#ctx0" brushRef="#br0" timeOffset="-130993.84">26141 16616 0,'0'-18'250,"0"1"-235,17 17 1,1 0-16,-18-18 15,35 0 1,18 1 0,-35-1-1,0 0 1,-1 18 0,18 0 15,-17-17-31,17-19 15,-17 36 1,0 0 0,-1-17-1</inkml:trace>
  <inkml:trace contextRef="#ctx0" brushRef="#br0" timeOffset="-128146.78">26970 15575 0,'-18'0'359,"1"18"-343,-1-18 0,-17 17-16,-1 1 15,19-18-15,-19 18 16,-52-1-1,71 1 1,-1-18 0,18 18 15,-18-18-15,1 0 46,-1 0-31,18 17-15,-18 1-16,1 0 16,-1-18-1,-17 0 1,35 17-1,0 1 32,0-1-31,0 1-16,18 0 16,-1-1-1,1 1 16,-1 0-15,1-1 0,0 1-1,-1 0 1,1-18 0,0 17-1,-1 1 1,1-18-1,0 17 1,-18 1 0,17 0-1,1-18 32,-1 0-31,1 0-1,0 0 1,-1 0 0,1 0-1,0 0 1,-1 0 0,1 0-1,0 0 16,-1 0-15,1 0 0,-1 0 15,1 0 0,0 0 0,-1 0 16,1 0-31,0 0 31,-18 17-32,17-17-15,-17 18 16,0 0 47,0-1-63,0 1 15,0 0-15,0-1 31,0 1-15,0 17 0,0-17-1,0-1 1,0 1 0,-17 0-16,17-1 15,-18 1 1,0 0-1,1 17 1,-1-35 0,0 18-1,-17-1 1,35 1 0,-17-18-1,-1 0 16,0 0-15,18 17 0,-35-17-1,17 0 17</inkml:trace>
  <inkml:trace contextRef="#ctx0" brushRef="#br0" timeOffset="-125782.35">27305 15381 0,'0'18'265,"0"35"-249,0-36-16,0 1 0,0 17 15,0 0 1,0-17 0,0 35-1,0-35 1,0 17 0,0-17-1,0 17 1,18 0-1,-18-17 1,17-18 0,-17 35-1,0 0 17,0-17-17,0 0 1,0-1-1,18-17 17,0 18-17,-1 0 1,-17-1 0,35 1-1,-35-1 1,18 1-1,0-18-15,-1 18 32,1-18-1,-18 17-31,18-17 16,-1 0 15,1 0-16,0 0 1,-1 0 0,1 0-1,-1 0 17,1 0-17,0 0 16,-18-17 94,0-1-109,0 0 15,0 1-15,-18-1 31,0 18-47,18-17 31,-17 17-31,-1 0 16,1 0-1,-19 0 1,36-18 0,-35 18-1,17 0 16,1 0 1,-1 0-17,18 18 1,-18-18 0,1 17-1,-1-17 48,1 0-48</inkml:trace>
  <inkml:trace contextRef="#ctx0" brushRef="#br0" timeOffset="-124004.02">27817 15752 0,'0'-18'391,"17"18"-376,1 0-15,-1 0 16,-17-18-16,18 1 16,0 17-1,17-18 1,-17 0-1,52-17 1,1 17 0,-1 1-1,-52-19 1,0 36 0,-1 0 62</inkml:trace>
  <inkml:trace contextRef="#ctx0" brushRef="#br0" timeOffset="-122250.02">27852 15399 0,'17'0'312,"-17"17"-296,18 1 0,0-18-1,-1 18 17,-17-1-32,18-17 15,0 18-15,-18 17 16,53-17-1,-53 17 1,17-17 0,18 17-1,-17 0 1,0-17 0,-18 0-1,17-18 32,-17 17-16,18-17 16,-18 18-31,18-18 31,-18 18-32,0-1 1,0 1 0,0-1-1,17 1 1,-17 0 109</inkml:trace>
  <inkml:trace contextRef="#ctx0" brushRef="#br0" timeOffset="-118987.18">28363 15081 0,'0'18'188,"18"35"-188,0-18 15,17 0-15,-17 18 16,34 53 0,-34-71-1,17 1 1,1 34 0,-19-17-1,19-18 1,-19 18-1,1-35-15,-18 17 16,35-35 0,-35 36-1,0-19 1,18 18 0,-1 18 15,1-53-16,-18 18 1</inkml:trace>
  <inkml:trace contextRef="#ctx0" brushRef="#br0" timeOffset="-116590.05">28804 15064 0,'18'0'421,"-18"17"-405,35-17 0,36 0-1,17 0 1,-35 0 0,-18 0-1,-17 0 1,-1 0-1,1 0-15,0 18 16,17-18 0,0 0-1,-17 18 1,-18-1 0,18-17-1,-1 18 16,-17-1-15,0 19 15,-17-19-15,17 1-16,0 17 16,-36 36-1,1-54 1,0 19-1,-18-1 1,35 0 0,1-17-1,-1 0 1,0-1 0,1-17-1,17 18 16,-18-18-15,0 17 0,18 1-1,-17-18 1,-1 0 46,18-18 79,18 1-125,17-1-16,-17-17 15,35 0-15,-36-1 16,36 1 0,35-18-1,-35 36 1,0-19-1,0 36 1,-35 0 15,-1-17-15,19-1 0,-19 18-1,1 0 1,-1 0-16,1-18 62,0 18-62,-1 0 16,-17-17 0,36 17-16,-19-18 15,1 18 16</inkml:trace>
  <inkml:trace contextRef="#ctx0" brushRef="#br0" timeOffset="-114652.95">29369 14905 0,'0'17'343,"35"-17"-327,-35 18-16,53 17 16,0-17-1,-18 17 1,0-35 0,18 36-1,-53-19 1,36-17 15,-19 0-15,1 0-1,0 0 1,-1 0 0,1 0-1,-1 18 1,1-18-1,0 0 1,-1 0 15,1 0 16,-18-18 0,0 1-47,0-1 16,0 0-1,0 1 1,-18-1 0,18 0-16,-17 1 15,-1-19 1,-17 19-1,17-1 1,-17 1 0,0 17-1,17-18-15,-35-17 16,0 17 15,18-17-31,0 35 31,17 0-15,0 0 0,-17 0-1,17 0 17,1 0-17,-1 0 1,0 0 15,18 17-15,-17 1-1,17 0 1,0-1 0,0 1 15,17-18-16,-17 18 1,18-18 15,-18 17-15,18 1 0,-1-18 15,1 0-16,0 0 1,-1 0 15,1 0-15,0 0 0</inkml:trace>
  <inkml:trace contextRef="#ctx0" brushRef="#br0" timeOffset="-112904.16">29986 14693 0,'18'0'406,"-1"-17"-390,1 17 0,0 0 46,-18-18-46,17 18-1,1-18-15,17 1 16,0 17-16,-17 0 16,0 0-1,-18-18-15,17 18 16,89-53-1,-35 18 1,-36 35 0,-35-35-1,18 35 32,-1 0-31,1-18-1,70-35 1,-53 35 0,-17 18-1</inkml:trace>
  <inkml:trace contextRef="#ctx0" brushRef="#br0" timeOffset="-111341.09">30180 14940 0,'18'0'407,"17"-18"-407,18 1 15,-35 17 1,-1-18-16,-17 1 94,36 17-94,16-36 0,19 19 15,-53-1 1,17 18-16,18-35 15,-18 17 1,-17 18 281,-1-18-281,19 18-16,-36-17 15,17-1-15,1 18 16</inkml:trace>
  <inkml:trace contextRef="#ctx0" brushRef="#br0" timeOffset="-109054.16">30992 13970 0,'17'35'203,"1"-17"-187,-1 17-16,-17 0 15,18 18-15,0-35 16,35 88 15,-18-53-15,-17-18-16,34 36 31,-52-18-15,53-1-1,-17 19 1,-19-18 0,19 0-1,-19-18 1,-17-17-1,18-1 1,-1 19 0,1-19-16,0 1 31,-18 0-15,17-18 30</inkml:trace>
  <inkml:trace contextRef="#ctx0" brushRef="#br0" timeOffset="-107145.58">31150 13794 0,'36'-18'328,"-19"0"-328,36-17 16,-18 17-16,-17 18 15,17-17 1,18-36 0,-35 53 15,-1-18 94,1 1-110,0 17 1,-1-18 0,1 18-1,0 0 110,-18 18-125,0 17 16,0 0 0,0 18-16,0-18 15,17 106 1,19-35-1,-1 53 1,0-106 0,-35-18-1,0-17 1,18 17 0,-18 0-1,35 36 1,-35-53 15,0-1-15,18 1-1,-18 0 1,0 17 0,0-18-16,17-17 15,-17 36 1</inkml:trace>
  <inkml:trace contextRef="#ctx0" brushRef="#br0" timeOffset="-104770.9">31785 13529 0,'0'35'250,"0"53"-235,18-17-15,-18 53 16,18-36-16,-18 53 16,17-35-1,1-18 1,-1-71 0,-17 19 30,18-36-30,17 35 0,-17 0-1,0 1 1,-1-36 0,-17 17-1,18 1 1,0 0-1,-1-18 1,1 0 0,-1 0 31,1 0-32,0 0 16,-1 0 1,1 0-17,0-18 1,-1 0 0,19-35-1,-1 0 1,-17 0-1,-18 36 17,0-1-32,0 1 15,0-1 1,0 0 0,0-35-1,-36 36 1,36-19-1,-35 36 17,35-17-32,-18-1 15,-17 18 1,35-17 0,-35 17-1,-1 0 16,19 0-15,-1 0 0,1 0-1,-1 0 17,0 0-17,18 17-15,-17-17 16,17 18-1,-18-1 1,0 1 0,18 0-1,-17-1 17,17 1-17,0 0 1,0-1-1,-18-17 1,18 18 0,0 0 31,0-1-16</inkml:trace>
  <inkml:trace contextRef="#ctx0" brushRef="#br0" timeOffset="-90908.72">20355 16633 0,'18'18'312,"17"0"-296,0-1-16,36 19 31,0-1-15,-1-17-1,-70 17-15,53-35 16,-35 0-16,35 53 16,17 0-1,1-18 1,17 18 0,-18 17-1,36 1 1,-53-53-1,-18-1 1,18 36 0,-35-35-1,17-1 1,1 19 15,52 17-31,-35-18 31,-18 0-15,18 0 0,-18-35-1,-17 18 1,-1 17 0,1-35-1,17 36 1,-17-36-1,17 35 1,1-17 0,-1-18-1,53 35 1,-35-17 15,0-1-31,-35-17 31,-1 0-15,1 0 15,-1 0 32,1 0-32,0 0 32,-1 0-48,1 0-15,0 0 47</inkml:trace>
  <inkml:trace contextRef="#ctx0" brushRef="#br0" timeOffset="-78923.16">31609 14887 0,'18'0'282,"17"0"-267,35-35-15,1-18 16,-36 35 0,-17 18-1,-1 0 48,36-35-32,88-18-15,-17 18-1,-71 0 1,-18 35-1,-17 0 48,-18-18-47,0 0 46,35 1-62,-17-1 16,17 18-1,-17-35-15,-1 17 16,1 18 15,-36 0 47,18 18-62</inkml:trace>
  <inkml:trace contextRef="#ctx0" brushRef="#br0" timeOffset="-49279.16">23671 18009 0,'-53'18'156,"-52"-18"-156,16 18 16,1-1-1,18-17 1,70 18-16,-53-1 31,-71 54-31,18 0 31,1-18-15,52-18-16,17 0 31,19-17 1,34-18 46,1 0-78,0 0 15,-1 0 1,1 0-16,35 0 16,-18 0-1,36 0 16,-1 0-15,-17 17-16,0 1 16,-18 0-1,-17-18 1,0 0 0,-1 0-1,-17 17 1,53-17-1,-17 0 1,-19 0 31,-17 18 47,0 0-94,-17-18 15,-19 0-15,-17 35 32,-35 0-17,70-17-15,-34-1 16,-1 19-1,17-1 1,-34 0 0,52 0-1,18-17 32,0 0-47,0-1 31,0 1-31,0 17 16,0-17 15,0 0 1,18-18 14,-1 0-46,19 0 16,-1 0-16,71 17 16,35-17-1,-18 0 1,19-17 0,-90-1 15,1 0-16,-35 18 1,0 0 15,-18-17 1</inkml:trace>
  <inkml:trace contextRef="#ctx0" brushRef="#br0" timeOffset="-42738.69">24201 17798 0,'0'17'547,"0"1"-532,17 0 1,-17 17 0,0-18-1,0 1 1,18-18 0,-18 18-1,17 17 1,-17-17 15,0-1 47,0-34 188,18 17-251,-18-18 1,0 0-16,18 18 16,-18-17-1,17-1 1,-17 0 15,18 1 0,-18-1-15,18 1 0,-18-1-16,17 0 31,1 1-31,0-1 16,-1 18 30,-17-18-46,18 18 32,-1 0 15,1 0-47,0 0 15,52 0 1,-17 0-1,-17 0-15,-19 0 32,1 0-17,-18 18 1,17 0 15,-17-1-31,0 1 31,0 0-31,0-1 32,0 1-17,0-1-15,0 1 32,0 0-17,0-1 1,0 1-1,18 0 1,-18-1 0,0 19-1,0-19 17,0 1-1,0-1 0,0 1-31,0 0 31,0-1-31,18 1 32,-1-18-17</inkml:trace>
  <inkml:trace contextRef="#ctx0" brushRef="#br0" timeOffset="-37719.12">24553 18362 0,'18'18'375,"0"-1"-360,-18 1-15,17-18 0,-17 18 32,0-1 30,18-17-46,0 18-1,17-18 1,0 35 0,0 0-1,-17-17 16,-18 0-31</inkml:trace>
  <inkml:trace contextRef="#ctx0" brushRef="#br0" timeOffset="-36995.29">24430 18097 0</inkml:trace>
  <inkml:trace contextRef="#ctx0" brushRef="#br0" timeOffset="-35158.99">24800 17515 0,'18'0'250,"35"36"-250,-53-1 0,70 18 31,-34 0-31,-19-18 32,36 36-17,-35-18 1,-1-1-1,19 1 1,-36-35-16,17 53 16,-17-36-1,0-18 1,0 19 15,0-1-15,0 18-1,0-35 1,0-1 93,0 1-77,0 0-1,-17-1-15,17 1-1,0-1 1,0 19-1,0-19 1,0 1-16,-18-18 31,18 18-31,0-1 125,-18-17-109,18 18 15,-17-18 0,17 18 48,0-1-79,-18-17 15,1 18 1,17 17-1,0-17 17</inkml:trace>
  <inkml:trace contextRef="#ctx0" brushRef="#br0" timeOffset="-33059.4">24112 17604 0,'0'35'281,"-17"0"-281,17 0 15,-36 36 1,19-36 0,17 1-1,-35-1 1,-1 53 0,19-35-1,-1 0 16,0-18-31,1 18 0,-1-18 16,18 1 15,0 17 1,0-18-17,0 0 1,0 0-1,0-17 1,18 17 0,-18-17-1,17 0 1,19 17 0,-19-18-1,1 1 16,17 0-31,-17-18 16,17 17 15,0 19-31,1-19 16,-1-17 0,0 18 15,18-18-16,0 18 1,18-18 0,-54 0-16,18 0 15,-17 0 17,0 0 14,-1 0 33</inkml:trace>
  <inkml:trace contextRef="#ctx0" brushRef="#br0" timeOffset="-28849.17">23707 18732 0,'0'18'578,"17"-18"-469,1 0-93,0 0 78,-1 0-94,1 18 15,-18-1 1,35 1 0,-17 0-1,-18-1 1,17-17-1</inkml:trace>
  <inkml:trace contextRef="#ctx0" brushRef="#br0" timeOffset="-28096.53">23654 18574 0</inkml:trace>
  <inkml:trace contextRef="#ctx0" brushRef="#br0" timeOffset="-25693.79">23848 18680 0,'35'-18'1047,"-17"18"-1031,-1 0 312,1 0-281,-18-18-31,0 1-1,35-1-15,-17 0 31,17 1-15,0-1 0,-17 0-1,-18 1 17</inkml:trace>
  <inkml:trace contextRef="#ctx0" brushRef="#br0" timeOffset="-23528.56">23971 18856 0,'18'0'875,"0"-18"-859,-1 1-16,18-19 31,18-34-31,18-1 32,-36 36-32,0 17 15,-35 1 1</inkml:trace>
  <inkml:trace contextRef="#ctx0" brushRef="#br0" timeOffset="-20908.68">24148 18327 0,'0'17'484,"0"1"-484,17-18 16,-17 18 15,18-18-15,0 35-16,-1-17 15,-17-1 1,35 1 0,-17 0-1,0 17 1,-1-18 0,1 1 30,0-18 1,-1 0-15,1 0-1,0 0 0,-1 0 16,1 0-31,-1-18 15,1 1-16,-18-1 1,18-35 0,-18 18-16,-18-18 31,18 35-15,-18 1-1,1 17 1,-1-18-1,1 18-15,-19-17 16,-17-1 0,18 18-1,0-35 1,0 35 0,17 0-1,0-18 16,1 18-31,-1 0 16,0 0 31,18 18-31,-17-18-1,17 17 1,0 1-16,0 0 15,-18-18 1,18 17 93,0 1-62</inkml:trace>
  <inkml:trace contextRef="#ctx0" brushRef="#br0" timeOffset="-19239.66">23319 17674 0,'0'18'438,"17"-1"-423,-17 1 1,0 0-1,18-18 1,-18 17 0,18-17-1,-18 18-15,0 0 32,17-1-1,-17 1-16,35-18 1,-35 18 0,18 17-1,0-18 1,-18 1 0,17-18-1,-17 18 16,18-18-31,-18 17 79,18-17-64,-18 18 1,0 0-1,17-18 1,-17 17 15</inkml:trace>
  <inkml:trace contextRef="#ctx0" brushRef="#br0" timeOffset="-16329.07">23566 17674 0,'0'18'922,"-18"-18"-906,18 17-16,-18-17 31,18 18-15,-17 17-1,-1-35-15,-17 71 0,52-71 438,1 0-438,17 0 31,-17 0-31,0 0 31,-1 0-31,1 0 47,-1 0-15,1 0-17,-18 18 1,18-18 15,-1 17-31,1-17 16,0 0-1,-1 18 1,-17-1 0,18-17-1,0 18 16,-1-18 266,1 18-281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97044548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7" name="Google Shape;8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016792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1c1969dab18_0_0:notes"/>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Cpt S 317: Spring 2009</a:t>
            </a:r>
            <a:endParaRPr/>
          </a:p>
        </p:txBody>
      </p:sp>
      <p:sp>
        <p:nvSpPr>
          <p:cNvPr id="156" name="Google Shape;156;g1c1969dab18_0_0:notes"/>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a:t>School of EECS, WSU</a:t>
            </a:r>
            <a:endParaRPr/>
          </a:p>
        </p:txBody>
      </p:sp>
      <p:sp>
        <p:nvSpPr>
          <p:cNvPr id="157" name="Google Shape;157;g1c1969dab18_0_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10</a:t>
            </a:fld>
            <a:endParaRPr/>
          </a:p>
        </p:txBody>
      </p:sp>
      <p:sp>
        <p:nvSpPr>
          <p:cNvPr id="158" name="Google Shape;158;g1c1969dab18_0_0:notes"/>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59" name="Google Shape;159;g1c1969dab18_0_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6349139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1c1969dab18_0_0:notes"/>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Cpt S 317: Spring 2009</a:t>
            </a:r>
            <a:endParaRPr/>
          </a:p>
        </p:txBody>
      </p:sp>
      <p:sp>
        <p:nvSpPr>
          <p:cNvPr id="156" name="Google Shape;156;g1c1969dab18_0_0:notes"/>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a:t>School of EECS, WSU</a:t>
            </a:r>
            <a:endParaRPr/>
          </a:p>
        </p:txBody>
      </p:sp>
      <p:sp>
        <p:nvSpPr>
          <p:cNvPr id="157" name="Google Shape;157;g1c1969dab18_0_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11</a:t>
            </a:fld>
            <a:endParaRPr/>
          </a:p>
        </p:txBody>
      </p:sp>
      <p:sp>
        <p:nvSpPr>
          <p:cNvPr id="158" name="Google Shape;158;g1c1969dab18_0_0:notes"/>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59" name="Google Shape;159;g1c1969dab18_0_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2652496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1c1969dab18_0_0:notes"/>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Cpt S 317: Spring 2009</a:t>
            </a:r>
            <a:endParaRPr/>
          </a:p>
        </p:txBody>
      </p:sp>
      <p:sp>
        <p:nvSpPr>
          <p:cNvPr id="156" name="Google Shape;156;g1c1969dab18_0_0:notes"/>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a:t>School of EECS, WSU</a:t>
            </a:r>
            <a:endParaRPr/>
          </a:p>
        </p:txBody>
      </p:sp>
      <p:sp>
        <p:nvSpPr>
          <p:cNvPr id="157" name="Google Shape;157;g1c1969dab18_0_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12</a:t>
            </a:fld>
            <a:endParaRPr/>
          </a:p>
        </p:txBody>
      </p:sp>
      <p:sp>
        <p:nvSpPr>
          <p:cNvPr id="158" name="Google Shape;158;g1c1969dab18_0_0:notes"/>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59" name="Google Shape;159;g1c1969dab18_0_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265983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1c1969dab18_0_0:notes"/>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Cpt S 317: Spring 2009</a:t>
            </a:r>
            <a:endParaRPr/>
          </a:p>
        </p:txBody>
      </p:sp>
      <p:sp>
        <p:nvSpPr>
          <p:cNvPr id="156" name="Google Shape;156;g1c1969dab18_0_0:notes"/>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a:t>School of EECS, WSU</a:t>
            </a:r>
            <a:endParaRPr/>
          </a:p>
        </p:txBody>
      </p:sp>
      <p:sp>
        <p:nvSpPr>
          <p:cNvPr id="157" name="Google Shape;157;g1c1969dab18_0_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13</a:t>
            </a:fld>
            <a:endParaRPr/>
          </a:p>
        </p:txBody>
      </p:sp>
      <p:sp>
        <p:nvSpPr>
          <p:cNvPr id="158" name="Google Shape;158;g1c1969dab18_0_0:notes"/>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59" name="Google Shape;159;g1c1969dab18_0_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Tree>
    <p:extLst>
      <p:ext uri="{BB962C8B-B14F-4D97-AF65-F5344CB8AC3E}">
        <p14:creationId xmlns:p14="http://schemas.microsoft.com/office/powerpoint/2010/main" val="31375130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1c1969dab18_0_0:notes"/>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Cpt S 317: Spring 2009</a:t>
            </a:r>
            <a:endParaRPr/>
          </a:p>
        </p:txBody>
      </p:sp>
      <p:sp>
        <p:nvSpPr>
          <p:cNvPr id="156" name="Google Shape;156;g1c1969dab18_0_0:notes"/>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a:t>School of EECS, WSU</a:t>
            </a:r>
            <a:endParaRPr/>
          </a:p>
        </p:txBody>
      </p:sp>
      <p:sp>
        <p:nvSpPr>
          <p:cNvPr id="157" name="Google Shape;157;g1c1969dab18_0_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14</a:t>
            </a:fld>
            <a:endParaRPr/>
          </a:p>
        </p:txBody>
      </p:sp>
      <p:sp>
        <p:nvSpPr>
          <p:cNvPr id="158" name="Google Shape;158;g1c1969dab18_0_0:notes"/>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59" name="Google Shape;159;g1c1969dab18_0_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8084230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1c1969dab18_0_0:notes"/>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Cpt S 317: Spring 2009</a:t>
            </a:r>
            <a:endParaRPr/>
          </a:p>
        </p:txBody>
      </p:sp>
      <p:sp>
        <p:nvSpPr>
          <p:cNvPr id="156" name="Google Shape;156;g1c1969dab18_0_0:notes"/>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a:t>School of EECS, WSU</a:t>
            </a:r>
            <a:endParaRPr/>
          </a:p>
        </p:txBody>
      </p:sp>
      <p:sp>
        <p:nvSpPr>
          <p:cNvPr id="157" name="Google Shape;157;g1c1969dab18_0_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15</a:t>
            </a:fld>
            <a:endParaRPr/>
          </a:p>
        </p:txBody>
      </p:sp>
      <p:sp>
        <p:nvSpPr>
          <p:cNvPr id="158" name="Google Shape;158;g1c1969dab18_0_0:notes"/>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59" name="Google Shape;159;g1c1969dab18_0_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335106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1c1969dab18_0_0:notes"/>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Cpt S 317: Spring 2009</a:t>
            </a:r>
            <a:endParaRPr/>
          </a:p>
        </p:txBody>
      </p:sp>
      <p:sp>
        <p:nvSpPr>
          <p:cNvPr id="156" name="Google Shape;156;g1c1969dab18_0_0:notes"/>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a:t>School of EECS, WSU</a:t>
            </a:r>
            <a:endParaRPr/>
          </a:p>
        </p:txBody>
      </p:sp>
      <p:sp>
        <p:nvSpPr>
          <p:cNvPr id="157" name="Google Shape;157;g1c1969dab18_0_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16</a:t>
            </a:fld>
            <a:endParaRPr/>
          </a:p>
        </p:txBody>
      </p:sp>
      <p:sp>
        <p:nvSpPr>
          <p:cNvPr id="158" name="Google Shape;158;g1c1969dab18_0_0:notes"/>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59" name="Google Shape;159;g1c1969dab18_0_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1050270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1c1969dab18_0_0:notes"/>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Cpt S 317: Spring 2009</a:t>
            </a:r>
            <a:endParaRPr/>
          </a:p>
        </p:txBody>
      </p:sp>
      <p:sp>
        <p:nvSpPr>
          <p:cNvPr id="156" name="Google Shape;156;g1c1969dab18_0_0:notes"/>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a:t>School of EECS, WSU</a:t>
            </a:r>
            <a:endParaRPr/>
          </a:p>
        </p:txBody>
      </p:sp>
      <p:sp>
        <p:nvSpPr>
          <p:cNvPr id="157" name="Google Shape;157;g1c1969dab18_0_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17</a:t>
            </a:fld>
            <a:endParaRPr/>
          </a:p>
        </p:txBody>
      </p:sp>
      <p:sp>
        <p:nvSpPr>
          <p:cNvPr id="158" name="Google Shape;158;g1c1969dab18_0_0:notes"/>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59" name="Google Shape;159;g1c1969dab18_0_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1764989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1c1969dab18_0_0:notes"/>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Cpt S 317: Spring 2009</a:t>
            </a:r>
            <a:endParaRPr/>
          </a:p>
        </p:txBody>
      </p:sp>
      <p:sp>
        <p:nvSpPr>
          <p:cNvPr id="156" name="Google Shape;156;g1c1969dab18_0_0:notes"/>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a:t>School of EECS, WSU</a:t>
            </a:r>
            <a:endParaRPr/>
          </a:p>
        </p:txBody>
      </p:sp>
      <p:sp>
        <p:nvSpPr>
          <p:cNvPr id="157" name="Google Shape;157;g1c1969dab18_0_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18</a:t>
            </a:fld>
            <a:endParaRPr/>
          </a:p>
        </p:txBody>
      </p:sp>
      <p:sp>
        <p:nvSpPr>
          <p:cNvPr id="158" name="Google Shape;158;g1c1969dab18_0_0:notes"/>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59" name="Google Shape;159;g1c1969dab18_0_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5087178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1c1969dab18_0_0:notes"/>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Cpt S 317: Spring 2009</a:t>
            </a:r>
            <a:endParaRPr/>
          </a:p>
        </p:txBody>
      </p:sp>
      <p:sp>
        <p:nvSpPr>
          <p:cNvPr id="156" name="Google Shape;156;g1c1969dab18_0_0:notes"/>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a:t>School of EECS, WSU</a:t>
            </a:r>
            <a:endParaRPr/>
          </a:p>
        </p:txBody>
      </p:sp>
      <p:sp>
        <p:nvSpPr>
          <p:cNvPr id="157" name="Google Shape;157;g1c1969dab18_0_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19</a:t>
            </a:fld>
            <a:endParaRPr/>
          </a:p>
        </p:txBody>
      </p:sp>
      <p:sp>
        <p:nvSpPr>
          <p:cNvPr id="158" name="Google Shape;158;g1c1969dab18_0_0:notes"/>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59" name="Google Shape;159;g1c1969dab18_0_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7704057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Cpt S 317: Spring 2009</a:t>
            </a:r>
            <a:endParaRPr/>
          </a:p>
        </p:txBody>
      </p:sp>
      <p:sp>
        <p:nvSpPr>
          <p:cNvPr id="94" name="Google Shape;94;p2:notes"/>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a:t>School of EECS, WSU</a:t>
            </a:r>
            <a:endParaRPr/>
          </a:p>
        </p:txBody>
      </p:sp>
      <p:sp>
        <p:nvSpPr>
          <p:cNvPr id="95" name="Google Shape;95;p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a:t>
            </a:fld>
            <a:endParaRPr/>
          </a:p>
        </p:txBody>
      </p:sp>
      <p:sp>
        <p:nvSpPr>
          <p:cNvPr id="96" name="Google Shape;96;p2:notes"/>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7" name="Google Shape;97;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7346736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1c1969dab18_0_0:notes"/>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Cpt S 317: Spring 2009</a:t>
            </a:r>
            <a:endParaRPr/>
          </a:p>
        </p:txBody>
      </p:sp>
      <p:sp>
        <p:nvSpPr>
          <p:cNvPr id="156" name="Google Shape;156;g1c1969dab18_0_0:notes"/>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a:t>School of EECS, WSU</a:t>
            </a:r>
            <a:endParaRPr/>
          </a:p>
        </p:txBody>
      </p:sp>
      <p:sp>
        <p:nvSpPr>
          <p:cNvPr id="157" name="Google Shape;157;g1c1969dab18_0_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20</a:t>
            </a:fld>
            <a:endParaRPr/>
          </a:p>
        </p:txBody>
      </p:sp>
      <p:sp>
        <p:nvSpPr>
          <p:cNvPr id="158" name="Google Shape;158;g1c1969dab18_0_0:notes"/>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59" name="Google Shape;159;g1c1969dab18_0_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5922302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3:notes"/>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Cpt S 317: Spring 2009</a:t>
            </a:r>
            <a:endParaRPr/>
          </a:p>
        </p:txBody>
      </p:sp>
      <p:sp>
        <p:nvSpPr>
          <p:cNvPr id="104" name="Google Shape;104;p3:notes"/>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a:t>School of EECS, WSU</a:t>
            </a:r>
            <a:endParaRPr/>
          </a:p>
        </p:txBody>
      </p:sp>
      <p:sp>
        <p:nvSpPr>
          <p:cNvPr id="105" name="Google Shape;105;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a:t>
            </a:fld>
            <a:endParaRPr/>
          </a:p>
        </p:txBody>
      </p:sp>
      <p:sp>
        <p:nvSpPr>
          <p:cNvPr id="106" name="Google Shape;106;p3:notes"/>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07" name="Google Shape;107;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1250610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4:notes"/>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Cpt S 317: Spring 2009</a:t>
            </a:r>
            <a:endParaRPr/>
          </a:p>
        </p:txBody>
      </p:sp>
      <p:sp>
        <p:nvSpPr>
          <p:cNvPr id="115" name="Google Shape;115;p4:notes"/>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a:t>School of EECS, WSU</a:t>
            </a:r>
            <a:endParaRPr/>
          </a:p>
        </p:txBody>
      </p:sp>
      <p:sp>
        <p:nvSpPr>
          <p:cNvPr id="116" name="Google Shape;116;p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a:t>
            </a:fld>
            <a:endParaRPr/>
          </a:p>
        </p:txBody>
      </p:sp>
      <p:sp>
        <p:nvSpPr>
          <p:cNvPr id="117" name="Google Shape;117;p4:notes"/>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18" name="Google Shape;118;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411670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5:notes"/>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Cpt S 317: Spring 2009</a:t>
            </a:r>
            <a:endParaRPr/>
          </a:p>
        </p:txBody>
      </p:sp>
      <p:sp>
        <p:nvSpPr>
          <p:cNvPr id="125" name="Google Shape;125;p5:notes"/>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a:t>School of EECS, WSU</a:t>
            </a:r>
            <a:endParaRPr/>
          </a:p>
        </p:txBody>
      </p:sp>
      <p:sp>
        <p:nvSpPr>
          <p:cNvPr id="126" name="Google Shape;126;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5</a:t>
            </a:fld>
            <a:endParaRPr/>
          </a:p>
        </p:txBody>
      </p:sp>
      <p:sp>
        <p:nvSpPr>
          <p:cNvPr id="127" name="Google Shape;127;p5:notes"/>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28" name="Google Shape;128;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6830647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6:notes"/>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Cpt S 317: Spring 2009</a:t>
            </a:r>
            <a:endParaRPr/>
          </a:p>
        </p:txBody>
      </p:sp>
      <p:sp>
        <p:nvSpPr>
          <p:cNvPr id="135" name="Google Shape;135;p6:notes"/>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a:t>School of EECS, WSU</a:t>
            </a:r>
            <a:endParaRPr/>
          </a:p>
        </p:txBody>
      </p:sp>
      <p:sp>
        <p:nvSpPr>
          <p:cNvPr id="136" name="Google Shape;136;p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6</a:t>
            </a:fld>
            <a:endParaRPr/>
          </a:p>
        </p:txBody>
      </p:sp>
      <p:sp>
        <p:nvSpPr>
          <p:cNvPr id="137" name="Google Shape;137;p6:notes"/>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8" name="Google Shape;138;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7399880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7:notes"/>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Cpt S 317: Spring 2009</a:t>
            </a:r>
            <a:endParaRPr/>
          </a:p>
        </p:txBody>
      </p:sp>
      <p:sp>
        <p:nvSpPr>
          <p:cNvPr id="147" name="Google Shape;147;p7:notes"/>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a:t>School of EECS, WSU</a:t>
            </a:r>
            <a:endParaRPr/>
          </a:p>
        </p:txBody>
      </p:sp>
      <p:sp>
        <p:nvSpPr>
          <p:cNvPr id="148" name="Google Shape;148;p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7</a:t>
            </a:fld>
            <a:endParaRPr/>
          </a:p>
        </p:txBody>
      </p:sp>
      <p:sp>
        <p:nvSpPr>
          <p:cNvPr id="149" name="Google Shape;149;p7:notes"/>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50" name="Google Shape;150;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9712504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1c1969dab18_0_0:notes"/>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Cpt S 317: Spring 2009</a:t>
            </a:r>
            <a:endParaRPr/>
          </a:p>
        </p:txBody>
      </p:sp>
      <p:sp>
        <p:nvSpPr>
          <p:cNvPr id="156" name="Google Shape;156;g1c1969dab18_0_0:notes"/>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a:t>School of EECS, WSU</a:t>
            </a:r>
            <a:endParaRPr/>
          </a:p>
        </p:txBody>
      </p:sp>
      <p:sp>
        <p:nvSpPr>
          <p:cNvPr id="157" name="Google Shape;157;g1c1969dab18_0_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8</a:t>
            </a:fld>
            <a:endParaRPr/>
          </a:p>
        </p:txBody>
      </p:sp>
      <p:sp>
        <p:nvSpPr>
          <p:cNvPr id="158" name="Google Shape;158;g1c1969dab18_0_0:notes"/>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59" name="Google Shape;159;g1c1969dab18_0_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5201986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1c1969dab18_0_0:notes"/>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Cpt S 317: Spring 2009</a:t>
            </a:r>
            <a:endParaRPr/>
          </a:p>
        </p:txBody>
      </p:sp>
      <p:sp>
        <p:nvSpPr>
          <p:cNvPr id="156" name="Google Shape;156;g1c1969dab18_0_0:notes"/>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a:t>School of EECS, WSU</a:t>
            </a:r>
            <a:endParaRPr/>
          </a:p>
        </p:txBody>
      </p:sp>
      <p:sp>
        <p:nvSpPr>
          <p:cNvPr id="157" name="Google Shape;157;g1c1969dab18_0_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9</a:t>
            </a:fld>
            <a:endParaRPr/>
          </a:p>
        </p:txBody>
      </p:sp>
      <p:sp>
        <p:nvSpPr>
          <p:cNvPr id="158" name="Google Shape;158;g1c1969dab18_0_0:notes"/>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59" name="Google Shape;159;g1c1969dab18_0_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41958861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9"/>
        <p:cNvGrpSpPr/>
        <p:nvPr/>
      </p:nvGrpSpPr>
      <p:grpSpPr>
        <a:xfrm>
          <a:off x="0" y="0"/>
          <a:ext cx="0" cy="0"/>
          <a:chOff x="0" y="0"/>
          <a:chExt cx="0" cy="0"/>
        </a:xfrm>
      </p:grpSpPr>
      <p:sp>
        <p:nvSpPr>
          <p:cNvPr id="20" name="Google Shape;20;p95"/>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SzPts val="1400"/>
              <a:buNone/>
              <a:defRPr sz="60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21" name="Google Shape;21;p95"/>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2" name="Google Shape;22;p9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9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9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5"/>
        <p:cNvGrpSpPr/>
        <p:nvPr/>
      </p:nvGrpSpPr>
      <p:grpSpPr>
        <a:xfrm>
          <a:off x="0" y="0"/>
          <a:ext cx="0" cy="0"/>
          <a:chOff x="0" y="0"/>
          <a:chExt cx="0" cy="0"/>
        </a:xfrm>
      </p:grpSpPr>
      <p:sp>
        <p:nvSpPr>
          <p:cNvPr id="76" name="Google Shape;76;p10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77" name="Google Shape;77;p10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8" name="Google Shape;78;p10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0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0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_AND_BODY" type="tx">
  <p:cSld name="TITLE_AND_BODY">
    <p:spTree>
      <p:nvGrpSpPr>
        <p:cNvPr id="1" name="Shape 81"/>
        <p:cNvGrpSpPr/>
        <p:nvPr/>
      </p:nvGrpSpPr>
      <p:grpSpPr>
        <a:xfrm>
          <a:off x="0" y="0"/>
          <a:ext cx="0" cy="0"/>
          <a:chOff x="0" y="0"/>
          <a:chExt cx="0" cy="0"/>
        </a:xfrm>
      </p:grpSpPr>
      <p:sp>
        <p:nvSpPr>
          <p:cNvPr id="82" name="Google Shape;82;p108"/>
          <p:cNvSpPr txBox="1">
            <a:spLocks noGrp="1"/>
          </p:cNvSpPr>
          <p:nvPr>
            <p:ph type="sldNum" idx="12"/>
          </p:nvPr>
        </p:nvSpPr>
        <p:spPr>
          <a:xfrm>
            <a:off x="0" y="0"/>
            <a:ext cx="0" cy="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83"/>
        <p:cNvGrpSpPr/>
        <p:nvPr/>
      </p:nvGrpSpPr>
      <p:grpSpPr>
        <a:xfrm>
          <a:off x="0" y="0"/>
          <a:ext cx="0" cy="0"/>
          <a:chOff x="0" y="0"/>
          <a:chExt cx="0" cy="0"/>
        </a:xfrm>
      </p:grpSpPr>
      <p:sp>
        <p:nvSpPr>
          <p:cNvPr id="84" name="Google Shape;84;p109"/>
          <p:cNvSpPr txBox="1">
            <a:spLocks noGrp="1"/>
          </p:cNvSpPr>
          <p:nvPr>
            <p:ph type="ctrTitle"/>
          </p:nvPr>
        </p:nvSpPr>
        <p:spPr>
          <a:xfrm>
            <a:off x="95261" y="2356741"/>
            <a:ext cx="6430160" cy="482517"/>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sz="25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9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27" name="Google Shape;27;p9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8" name="Google Shape;28;p9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9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9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100"/>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SzPts val="1400"/>
              <a:buNone/>
              <a:defRPr sz="60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33" name="Google Shape;33;p100"/>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4" name="Google Shape;34;p10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10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10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7"/>
        <p:cNvGrpSpPr/>
        <p:nvPr/>
      </p:nvGrpSpPr>
      <p:grpSpPr>
        <a:xfrm>
          <a:off x="0" y="0"/>
          <a:ext cx="0" cy="0"/>
          <a:chOff x="0" y="0"/>
          <a:chExt cx="0" cy="0"/>
        </a:xfrm>
      </p:grpSpPr>
      <p:sp>
        <p:nvSpPr>
          <p:cNvPr id="38" name="Google Shape;38;p101"/>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39" name="Google Shape;39;p101"/>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0" name="Google Shape;40;p101"/>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101"/>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2" name="Google Shape;42;p101"/>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3" name="Google Shape;43;p10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10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10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6"/>
        <p:cNvGrpSpPr/>
        <p:nvPr/>
      </p:nvGrpSpPr>
      <p:grpSpPr>
        <a:xfrm>
          <a:off x="0" y="0"/>
          <a:ext cx="0" cy="0"/>
          <a:chOff x="0" y="0"/>
          <a:chExt cx="0" cy="0"/>
        </a:xfrm>
      </p:grpSpPr>
      <p:sp>
        <p:nvSpPr>
          <p:cNvPr id="47" name="Google Shape;47;p10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48" name="Google Shape;48;p10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10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10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1"/>
        <p:cNvGrpSpPr/>
        <p:nvPr/>
      </p:nvGrpSpPr>
      <p:grpSpPr>
        <a:xfrm>
          <a:off x="0" y="0"/>
          <a:ext cx="0" cy="0"/>
          <a:chOff x="0" y="0"/>
          <a:chExt cx="0" cy="0"/>
        </a:xfrm>
      </p:grpSpPr>
      <p:sp>
        <p:nvSpPr>
          <p:cNvPr id="52" name="Google Shape;52;p10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10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10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5"/>
        <p:cNvGrpSpPr/>
        <p:nvPr/>
      </p:nvGrpSpPr>
      <p:grpSpPr>
        <a:xfrm>
          <a:off x="0" y="0"/>
          <a:ext cx="0" cy="0"/>
          <a:chOff x="0" y="0"/>
          <a:chExt cx="0" cy="0"/>
        </a:xfrm>
      </p:grpSpPr>
      <p:sp>
        <p:nvSpPr>
          <p:cNvPr id="56" name="Google Shape;56;p10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SzPts val="1400"/>
              <a:buNone/>
              <a:defRPr sz="32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57" name="Google Shape;57;p10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8" name="Google Shape;58;p10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9" name="Google Shape;59;p10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10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10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2"/>
        <p:cNvGrpSpPr/>
        <p:nvPr/>
      </p:nvGrpSpPr>
      <p:grpSpPr>
        <a:xfrm>
          <a:off x="0" y="0"/>
          <a:ext cx="0" cy="0"/>
          <a:chOff x="0" y="0"/>
          <a:chExt cx="0" cy="0"/>
        </a:xfrm>
      </p:grpSpPr>
      <p:sp>
        <p:nvSpPr>
          <p:cNvPr id="63" name="Google Shape;63;p10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SzPts val="1400"/>
              <a:buNone/>
              <a:defRPr sz="32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64" name="Google Shape;64;p105"/>
          <p:cNvSpPr>
            <a:spLocks noGrp="1"/>
          </p:cNvSpPr>
          <p:nvPr>
            <p:ph type="pic" idx="2"/>
          </p:nvPr>
        </p:nvSpPr>
        <p:spPr>
          <a:xfrm>
            <a:off x="5183188" y="987425"/>
            <a:ext cx="6172200" cy="4873625"/>
          </a:xfrm>
          <a:prstGeom prst="rect">
            <a:avLst/>
          </a:prstGeom>
          <a:noFill/>
          <a:ln>
            <a:noFill/>
          </a:ln>
        </p:spPr>
      </p:sp>
      <p:sp>
        <p:nvSpPr>
          <p:cNvPr id="65" name="Google Shape;65;p10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6" name="Google Shape;66;p10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0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10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9"/>
        <p:cNvGrpSpPr/>
        <p:nvPr/>
      </p:nvGrpSpPr>
      <p:grpSpPr>
        <a:xfrm>
          <a:off x="0" y="0"/>
          <a:ext cx="0" cy="0"/>
          <a:chOff x="0" y="0"/>
          <a:chExt cx="0" cy="0"/>
        </a:xfrm>
      </p:grpSpPr>
      <p:sp>
        <p:nvSpPr>
          <p:cNvPr id="70" name="Google Shape;70;p10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71" name="Google Shape;71;p10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2" name="Google Shape;72;p10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0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0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9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1pPr>
            <a:lvl2pPr marR="0" lvl="1"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2pPr>
            <a:lvl3pPr marR="0" lvl="2"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3pPr>
            <a:lvl4pPr marR="0" lvl="3"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4pPr>
            <a:lvl5pPr marR="0" lvl="4"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5pPr>
            <a:lvl6pPr marR="0" lvl="5"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6pPr>
            <a:lvl7pPr marR="0" lvl="6"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7pPr>
            <a:lvl8pPr marR="0" lvl="7"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8pPr>
            <a:lvl9pPr marR="0" lvl="8"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9pPr>
          </a:lstStyle>
          <a:p>
            <a:endParaRPr/>
          </a:p>
        </p:txBody>
      </p:sp>
      <p:sp>
        <p:nvSpPr>
          <p:cNvPr id="11" name="Google Shape;11;p9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9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9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9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grpSp>
        <p:nvGrpSpPr>
          <p:cNvPr id="15" name="Google Shape;15;p94"/>
          <p:cNvGrpSpPr/>
          <p:nvPr/>
        </p:nvGrpSpPr>
        <p:grpSpPr>
          <a:xfrm>
            <a:off x="0" y="0"/>
            <a:ext cx="12192000" cy="6858000"/>
            <a:chOff x="0" y="0"/>
            <a:chExt cx="12192000" cy="6858000"/>
          </a:xfrm>
        </p:grpSpPr>
        <p:sp>
          <p:nvSpPr>
            <p:cNvPr id="16" name="Google Shape;16;p94"/>
            <p:cNvSpPr/>
            <p:nvPr/>
          </p:nvSpPr>
          <p:spPr>
            <a:xfrm>
              <a:off x="0" y="0"/>
              <a:ext cx="12192000" cy="6858000"/>
            </a:xfrm>
            <a:prstGeom prst="rect">
              <a:avLst/>
            </a:prstGeom>
            <a:solidFill>
              <a:schemeClr val="lt1">
                <a:alpha val="98039"/>
              </a:schemeClr>
            </a:solidFill>
            <a:ln w="76200" cap="flat" cmpd="sng">
              <a:solidFill>
                <a:srgbClr val="005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17" name="Google Shape;17;p94"/>
            <p:cNvSpPr txBox="1"/>
            <p:nvPr/>
          </p:nvSpPr>
          <p:spPr>
            <a:xfrm>
              <a:off x="9683750" y="92075"/>
              <a:ext cx="2498725" cy="290513"/>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1" i="1" u="none" strike="noStrike" cap="none">
                  <a:solidFill>
                    <a:srgbClr val="422C75"/>
                  </a:solidFill>
                  <a:latin typeface="Playfair Display"/>
                  <a:ea typeface="Playfair Display"/>
                  <a:cs typeface="Playfair Display"/>
                  <a:sym typeface="Playfair Display"/>
                </a:rPr>
                <a:t>Go, change the world</a:t>
              </a:r>
              <a:endParaRPr sz="1800" b="1" i="0" u="none" strike="noStrike" cap="none">
                <a:solidFill>
                  <a:schemeClr val="dk1"/>
                </a:solidFill>
                <a:latin typeface="Playfair Display"/>
                <a:ea typeface="Playfair Display"/>
                <a:cs typeface="Playfair Display"/>
                <a:sym typeface="Playfair Display"/>
              </a:endParaRPr>
            </a:p>
          </p:txBody>
        </p:sp>
        <p:pic>
          <p:nvPicPr>
            <p:cNvPr id="18" name="Google Shape;18;p94"/>
            <p:cNvPicPr preferRelativeResize="0"/>
            <p:nvPr/>
          </p:nvPicPr>
          <p:blipFill rotWithShape="1">
            <a:blip r:embed="rId14">
              <a:alphaModFix/>
            </a:blip>
            <a:srcRect/>
            <a:stretch/>
          </p:blipFill>
          <p:spPr>
            <a:xfrm>
              <a:off x="12555" y="39898"/>
              <a:ext cx="1908073" cy="1369450"/>
            </a:xfrm>
            <a:prstGeom prst="rect">
              <a:avLst/>
            </a:prstGeom>
            <a:noFill/>
            <a:ln>
              <a:noFill/>
            </a:ln>
          </p:spPr>
        </p:pic>
      </p:gr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
          <p:cNvSpPr txBox="1"/>
          <p:nvPr/>
        </p:nvSpPr>
        <p:spPr>
          <a:xfrm>
            <a:off x="3259402" y="3059392"/>
            <a:ext cx="5351930" cy="947695"/>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Clr>
                <a:srgbClr val="000000"/>
              </a:buClr>
              <a:buSzPts val="3600"/>
              <a:buFont typeface="Arial"/>
              <a:buNone/>
            </a:pPr>
            <a:r>
              <a:rPr lang="en-US" sz="3600" b="1" i="0" u="none" strike="noStrike" cap="none">
                <a:solidFill>
                  <a:srgbClr val="FF0000"/>
                </a:solidFill>
                <a:latin typeface="Playfair Display"/>
                <a:ea typeface="Playfair Display"/>
                <a:cs typeface="Playfair Display"/>
                <a:sym typeface="Playfair Display"/>
              </a:rPr>
              <a:t>DEPARTMENT OF CSE</a:t>
            </a:r>
            <a:endParaRPr sz="1400" b="0" i="0" u="none" strike="noStrike" cap="none">
              <a:solidFill>
                <a:srgbClr val="000000"/>
              </a:solidFill>
              <a:latin typeface="Arial"/>
              <a:ea typeface="Arial"/>
              <a:cs typeface="Arial"/>
              <a:sym typeface="Arial"/>
            </a:endParaRPr>
          </a:p>
          <a:p>
            <a:pPr marL="12700" marR="0" lvl="0" indent="0" algn="ctr" rtl="0">
              <a:lnSpc>
                <a:spcPct val="100000"/>
              </a:lnSpc>
              <a:spcBef>
                <a:spcPts val="88"/>
              </a:spcBef>
              <a:spcAft>
                <a:spcPts val="0"/>
              </a:spcAft>
              <a:buClr>
                <a:srgbClr val="000000"/>
              </a:buClr>
              <a:buSzPts val="2400"/>
              <a:buFont typeface="Arial"/>
              <a:buNone/>
            </a:pPr>
            <a:r>
              <a:rPr lang="en-US" sz="2400" b="0" i="0" u="none" strike="noStrike" cap="none">
                <a:solidFill>
                  <a:srgbClr val="00B050"/>
                </a:solidFill>
                <a:latin typeface="Playfair Display"/>
                <a:ea typeface="Playfair Display"/>
                <a:cs typeface="Playfair Display"/>
                <a:sym typeface="Playfair Display"/>
              </a:rPr>
              <a:t>R V College of Engineering</a:t>
            </a:r>
            <a:endParaRPr sz="2400" b="1" i="0" u="none" strike="noStrike" cap="none">
              <a:solidFill>
                <a:srgbClr val="00B050"/>
              </a:solidFill>
              <a:latin typeface="Helvetica Neue"/>
              <a:ea typeface="Helvetica Neue"/>
              <a:cs typeface="Helvetica Neue"/>
              <a:sym typeface="Helvetica Neue"/>
            </a:endParaRPr>
          </a:p>
        </p:txBody>
      </p:sp>
      <p:sp>
        <p:nvSpPr>
          <p:cNvPr id="90" name="Google Shape;90;p1"/>
          <p:cNvSpPr txBox="1"/>
          <p:nvPr/>
        </p:nvSpPr>
        <p:spPr>
          <a:xfrm>
            <a:off x="2003612" y="1079966"/>
            <a:ext cx="8344274" cy="1242648"/>
          </a:xfrm>
          <a:prstGeom prst="rect">
            <a:avLst/>
          </a:prstGeom>
          <a:noFill/>
          <a:ln>
            <a:noFill/>
          </a:ln>
        </p:spPr>
        <p:txBody>
          <a:bodyPr spcFirstLastPara="1" wrap="square" lIns="0" tIns="11425" rIns="0" bIns="0" anchor="t" anchorCtr="0">
            <a:spAutoFit/>
          </a:bodyPr>
          <a:lstStyle/>
          <a:p>
            <a:pPr marL="12700" marR="0" lvl="0" indent="0" algn="ctr" rtl="0">
              <a:lnSpc>
                <a:spcPct val="100000"/>
              </a:lnSpc>
              <a:spcBef>
                <a:spcPts val="0"/>
              </a:spcBef>
              <a:spcAft>
                <a:spcPts val="0"/>
              </a:spcAft>
              <a:buClr>
                <a:srgbClr val="000000"/>
              </a:buClr>
              <a:buSzPts val="4000"/>
              <a:buFont typeface="Arial"/>
              <a:buNone/>
            </a:pPr>
            <a:r>
              <a:rPr lang="en-US" sz="4000" b="1" i="0" u="none" strike="noStrike" cap="none">
                <a:solidFill>
                  <a:srgbClr val="005893"/>
                </a:solidFill>
                <a:latin typeface="Playfair Display"/>
                <a:ea typeface="Playfair Display"/>
                <a:cs typeface="Playfair Display"/>
                <a:sym typeface="Playfair Display"/>
              </a:rPr>
              <a:t>Discrete Mathematical Structures(CS241AT)</a:t>
            </a:r>
            <a:endParaRPr sz="1400" b="0" i="0" u="none" strike="noStrike" cap="none">
              <a:solidFill>
                <a:srgbClr val="000000"/>
              </a:solidFill>
              <a:latin typeface="Arial"/>
              <a:ea typeface="Arial"/>
              <a:cs typeface="Arial"/>
              <a:sym typeface="Arial"/>
            </a:endParaRPr>
          </a:p>
        </p:txBody>
      </p:sp>
      <p:sp>
        <p:nvSpPr>
          <p:cNvPr id="91" name="Google Shape;91;p1"/>
          <p:cNvSpPr txBox="1"/>
          <p:nvPr/>
        </p:nvSpPr>
        <p:spPr>
          <a:xfrm>
            <a:off x="7355540" y="4659592"/>
            <a:ext cx="4061013" cy="1712007"/>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Clr>
                <a:srgbClr val="000000"/>
              </a:buClr>
              <a:buSzPts val="3600"/>
              <a:buFont typeface="Arial"/>
              <a:buNone/>
            </a:pPr>
            <a:r>
              <a:rPr lang="en-US" sz="3600" b="1" i="0" u="none" strike="noStrike" cap="none">
                <a:solidFill>
                  <a:srgbClr val="2E75B5"/>
                </a:solidFill>
                <a:latin typeface="Playfair Display"/>
                <a:ea typeface="Playfair Display"/>
                <a:cs typeface="Playfair Display"/>
                <a:sym typeface="Playfair Display"/>
              </a:rPr>
              <a:t>Anitha Sandeep</a:t>
            </a:r>
            <a:endParaRPr sz="3600" b="1" i="0" u="none" strike="noStrike" cap="none">
              <a:solidFill>
                <a:srgbClr val="2E75B5"/>
              </a:solidFill>
              <a:latin typeface="Playfair Display"/>
              <a:ea typeface="Playfair Display"/>
              <a:cs typeface="Playfair Display"/>
              <a:sym typeface="Playfair Display"/>
            </a:endParaRPr>
          </a:p>
          <a:p>
            <a:pPr marL="12700" marR="0" lvl="0" indent="0" algn="l" rtl="0">
              <a:lnSpc>
                <a:spcPct val="100000"/>
              </a:lnSpc>
              <a:spcBef>
                <a:spcPts val="88"/>
              </a:spcBef>
              <a:spcAft>
                <a:spcPts val="0"/>
              </a:spcAft>
              <a:buClr>
                <a:srgbClr val="000000"/>
              </a:buClr>
              <a:buSzPts val="2400"/>
              <a:buFont typeface="Arial"/>
              <a:buNone/>
            </a:pPr>
            <a:r>
              <a:rPr lang="en-US" sz="2400" b="0" i="0" u="none" strike="noStrike" cap="none">
                <a:solidFill>
                  <a:srgbClr val="00B050"/>
                </a:solidFill>
                <a:latin typeface="Playfair Display"/>
                <a:ea typeface="Playfair Display"/>
                <a:cs typeface="Playfair Display"/>
                <a:sym typeface="Playfair Display"/>
              </a:rPr>
              <a:t>Assistant Professor</a:t>
            </a:r>
            <a:endParaRPr sz="1400" b="0" i="0" u="none" strike="noStrike" cap="none">
              <a:solidFill>
                <a:srgbClr val="000000"/>
              </a:solidFill>
              <a:latin typeface="Arial"/>
              <a:ea typeface="Arial"/>
              <a:cs typeface="Arial"/>
              <a:sym typeface="Arial"/>
            </a:endParaRPr>
          </a:p>
          <a:p>
            <a:pPr marL="12700" marR="0" lvl="0" indent="0" algn="l" rtl="0">
              <a:lnSpc>
                <a:spcPct val="100000"/>
              </a:lnSpc>
              <a:spcBef>
                <a:spcPts val="88"/>
              </a:spcBef>
              <a:spcAft>
                <a:spcPts val="0"/>
              </a:spcAft>
              <a:buClr>
                <a:srgbClr val="000000"/>
              </a:buClr>
              <a:buSzPts val="2400"/>
              <a:buFont typeface="Arial"/>
              <a:buNone/>
            </a:pPr>
            <a:r>
              <a:rPr lang="en-US" sz="2400" b="0" i="0" u="none" strike="noStrike" cap="none">
                <a:solidFill>
                  <a:srgbClr val="00B050"/>
                </a:solidFill>
                <a:latin typeface="Playfair Display"/>
                <a:ea typeface="Playfair Display"/>
                <a:cs typeface="Playfair Display"/>
                <a:sym typeface="Playfair Display"/>
              </a:rPr>
              <a:t>Department of CSE</a:t>
            </a:r>
            <a:endParaRPr sz="1400" b="0" i="0" u="none" strike="noStrike" cap="none">
              <a:solidFill>
                <a:srgbClr val="000000"/>
              </a:solidFill>
              <a:latin typeface="Arial"/>
              <a:ea typeface="Arial"/>
              <a:cs typeface="Arial"/>
              <a:sym typeface="Arial"/>
            </a:endParaRPr>
          </a:p>
          <a:p>
            <a:pPr marL="12700" marR="0" lvl="0" indent="0" algn="l" rtl="0">
              <a:lnSpc>
                <a:spcPct val="100000"/>
              </a:lnSpc>
              <a:spcBef>
                <a:spcPts val="88"/>
              </a:spcBef>
              <a:spcAft>
                <a:spcPts val="0"/>
              </a:spcAft>
              <a:buClr>
                <a:srgbClr val="000000"/>
              </a:buClr>
              <a:buSzPts val="2400"/>
              <a:buFont typeface="Arial"/>
              <a:buNone/>
            </a:pPr>
            <a:r>
              <a:rPr lang="en-US" sz="2400" b="0" i="0" u="none" strike="noStrike" cap="none">
                <a:solidFill>
                  <a:srgbClr val="00B050"/>
                </a:solidFill>
                <a:latin typeface="Playfair Display"/>
                <a:ea typeface="Playfair Display"/>
                <a:cs typeface="Playfair Display"/>
                <a:sym typeface="Playfair Display"/>
              </a:rPr>
              <a:t>R V College of Engineering</a:t>
            </a:r>
            <a:endParaRPr sz="2400" b="1" i="0" u="none" strike="noStrike" cap="none">
              <a:solidFill>
                <a:srgbClr val="00B050"/>
              </a:solidFill>
              <a:latin typeface="Helvetica Neue"/>
              <a:ea typeface="Helvetica Neue"/>
              <a:cs typeface="Helvetica Neue"/>
              <a:sym typeface="Helvetica Neue"/>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g1c1969dab18_0_0"/>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10</a:t>
            </a:fld>
            <a:endParaRPr/>
          </a:p>
        </p:txBody>
      </p:sp>
      <p:sp>
        <p:nvSpPr>
          <p:cNvPr id="162" name="Google Shape;162;g1c1969dab18_0_0"/>
          <p:cNvSpPr txBox="1">
            <a:spLocks noGrp="1"/>
          </p:cNvSpPr>
          <p:nvPr>
            <p:ph type="body" idx="1"/>
          </p:nvPr>
        </p:nvSpPr>
        <p:spPr>
          <a:xfrm>
            <a:off x="786900" y="473825"/>
            <a:ext cx="10566900" cy="695408"/>
          </a:xfrm>
          <a:prstGeom prst="rect">
            <a:avLst/>
          </a:prstGeom>
          <a:noFill/>
          <a:ln>
            <a:noFill/>
          </a:ln>
        </p:spPr>
        <p:txBody>
          <a:bodyPr spcFirstLastPara="1" wrap="square" lIns="91425" tIns="45700" rIns="91425" bIns="45700" anchor="t" anchorCtr="0">
            <a:noAutofit/>
          </a:bodyPr>
          <a:lstStyle/>
          <a:p>
            <a:pPr marL="609600" lvl="1" indent="0" algn="ctr" rtl="0">
              <a:lnSpc>
                <a:spcPct val="90000"/>
              </a:lnSpc>
              <a:spcBef>
                <a:spcPts val="500"/>
              </a:spcBef>
              <a:spcAft>
                <a:spcPts val="0"/>
              </a:spcAft>
              <a:buClr>
                <a:schemeClr val="dk1"/>
              </a:buClr>
              <a:buSzPts val="2400"/>
              <a:buNone/>
            </a:pPr>
            <a:r>
              <a:rPr lang="en-US" b="1" dirty="0">
                <a:solidFill>
                  <a:srgbClr val="000000"/>
                </a:solidFill>
                <a:latin typeface="Times New Roman" panose="02020603050405020304" pitchFamily="18" charset="0"/>
                <a:ea typeface="Open Sans"/>
                <a:cs typeface="Times New Roman" panose="02020603050405020304" pitchFamily="18" charset="0"/>
                <a:sym typeface="Open Sans"/>
              </a:rPr>
              <a:t>Hamming metric</a:t>
            </a:r>
            <a:endParaRPr b="1" dirty="0">
              <a:solidFill>
                <a:srgbClr val="000000"/>
              </a:solidFill>
              <a:latin typeface="Times New Roman" panose="02020603050405020304" pitchFamily="18" charset="0"/>
              <a:ea typeface="Open Sans"/>
              <a:cs typeface="Times New Roman" panose="02020603050405020304" pitchFamily="18" charset="0"/>
              <a:sym typeface="Open Sans"/>
            </a:endParaRPr>
          </a:p>
          <a:p>
            <a:pPr marL="914400" lvl="1" indent="-304800" algn="l" rtl="0">
              <a:lnSpc>
                <a:spcPct val="90000"/>
              </a:lnSpc>
              <a:spcBef>
                <a:spcPts val="500"/>
              </a:spcBef>
              <a:spcAft>
                <a:spcPts val="0"/>
              </a:spcAft>
              <a:buClr>
                <a:schemeClr val="dk1"/>
              </a:buClr>
              <a:buSzPts val="2400"/>
              <a:buNone/>
            </a:pPr>
            <a:endParaRPr sz="1600" b="0" i="0" baseline="30000" dirty="0">
              <a:solidFill>
                <a:srgbClr val="000000"/>
              </a:solidFill>
              <a:latin typeface="Open Sans"/>
              <a:ea typeface="Open Sans"/>
              <a:cs typeface="Open Sans"/>
              <a:sym typeface="Open Sans"/>
            </a:endParaRPr>
          </a:p>
          <a:p>
            <a:pPr marL="457200" lvl="1" indent="0" algn="l" rtl="0">
              <a:lnSpc>
                <a:spcPct val="90000"/>
              </a:lnSpc>
              <a:spcBef>
                <a:spcPts val="500"/>
              </a:spcBef>
              <a:spcAft>
                <a:spcPts val="0"/>
              </a:spcAft>
              <a:buClr>
                <a:schemeClr val="dk1"/>
              </a:buClr>
              <a:buSzPts val="2400"/>
              <a:buNone/>
            </a:pPr>
            <a:endParaRPr sz="2400" dirty="0"/>
          </a:p>
        </p:txBody>
      </p:sp>
      <p:sp>
        <p:nvSpPr>
          <p:cNvPr id="2" name="TextBox 1"/>
          <p:cNvSpPr txBox="1"/>
          <p:nvPr/>
        </p:nvSpPr>
        <p:spPr>
          <a:xfrm>
            <a:off x="959370" y="899410"/>
            <a:ext cx="10058400" cy="4154984"/>
          </a:xfrm>
          <a:prstGeom prst="rect">
            <a:avLst/>
          </a:prstGeom>
          <a:noFill/>
        </p:spPr>
        <p:txBody>
          <a:bodyPr wrap="square" rtlCol="0">
            <a:spAutoFit/>
          </a:bodyPr>
          <a:lstStyle/>
          <a:p>
            <a:r>
              <a:rPr lang="en-US" sz="2400" b="1" dirty="0" err="1">
                <a:latin typeface="Times New Roman" panose="02020603050405020304" pitchFamily="18" charset="0"/>
                <a:cs typeface="Times New Roman" panose="02020603050405020304" pitchFamily="18" charset="0"/>
              </a:rPr>
              <a:t>Defn</a:t>
            </a:r>
            <a:r>
              <a:rPr lang="en-US" sz="2400" dirty="0">
                <a:latin typeface="Times New Roman" panose="02020603050405020304" pitchFamily="18" charset="0"/>
                <a:cs typeface="Times New Roman" panose="02020603050405020304" pitchFamily="18" charset="0"/>
              </a:rPr>
              <a:t>: For each element x= x</a:t>
            </a:r>
            <a:r>
              <a:rPr lang="en-US" sz="2400" baseline="-25000" dirty="0">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 x</a:t>
            </a:r>
            <a:r>
              <a:rPr lang="en-US" sz="2400" baseline="-25000" dirty="0">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 x</a:t>
            </a:r>
            <a:r>
              <a:rPr lang="en-US" sz="2400" baseline="-25000" dirty="0">
                <a:latin typeface="Times New Roman" panose="02020603050405020304" pitchFamily="18" charset="0"/>
                <a:cs typeface="Times New Roman" panose="02020603050405020304" pitchFamily="18" charset="0"/>
              </a:rPr>
              <a:t>3</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a:t>
            </a:r>
            <a:r>
              <a:rPr lang="en-US" sz="2400" baseline="-25000" dirty="0" err="1">
                <a:latin typeface="Times New Roman" panose="02020603050405020304" pitchFamily="18" charset="0"/>
                <a:cs typeface="Times New Roman" panose="02020603050405020304" pitchFamily="18" charset="0"/>
              </a:rPr>
              <a:t>n</a:t>
            </a:r>
            <a:r>
              <a:rPr lang="en-US" sz="2400" dirty="0">
                <a:latin typeface="Times New Roman" panose="02020603050405020304" pitchFamily="18" charset="0"/>
                <a:cs typeface="Times New Roman" panose="02020603050405020304" pitchFamily="18" charset="0"/>
              </a:rPr>
              <a:t> ∈ Z</a:t>
            </a:r>
            <a:r>
              <a:rPr lang="en-US" sz="2400" baseline="-25000" dirty="0">
                <a:latin typeface="Times New Roman" panose="02020603050405020304" pitchFamily="18" charset="0"/>
                <a:cs typeface="Times New Roman" panose="02020603050405020304" pitchFamily="18" charset="0"/>
              </a:rPr>
              <a:t>2</a:t>
            </a:r>
            <a:r>
              <a:rPr lang="en-US" sz="2400" baseline="30000" dirty="0">
                <a:latin typeface="Times New Roman" panose="02020603050405020304" pitchFamily="18" charset="0"/>
                <a:cs typeface="Times New Roman" panose="02020603050405020304" pitchFamily="18" charset="0"/>
              </a:rPr>
              <a:t>n</a:t>
            </a:r>
            <a:r>
              <a:rPr lang="en-US" sz="2400" dirty="0">
                <a:latin typeface="Times New Roman" panose="02020603050405020304" pitchFamily="18" charset="0"/>
                <a:cs typeface="Times New Roman" panose="02020603050405020304" pitchFamily="18" charset="0"/>
              </a:rPr>
              <a:t>, the weight of x, </a:t>
            </a:r>
            <a:r>
              <a:rPr lang="en-US" sz="2400" b="1" dirty="0" err="1">
                <a:latin typeface="Times New Roman" panose="02020603050405020304" pitchFamily="18" charset="0"/>
                <a:cs typeface="Times New Roman" panose="02020603050405020304" pitchFamily="18" charset="0"/>
              </a:rPr>
              <a:t>wt</a:t>
            </a:r>
            <a:r>
              <a:rPr lang="en-US" sz="2400" b="1" dirty="0">
                <a:latin typeface="Times New Roman" panose="02020603050405020304" pitchFamily="18" charset="0"/>
                <a:cs typeface="Times New Roman" panose="02020603050405020304" pitchFamily="18" charset="0"/>
              </a:rPr>
              <a:t>(x)</a:t>
            </a:r>
            <a:r>
              <a:rPr lang="en-US" sz="2400" dirty="0">
                <a:latin typeface="Times New Roman" panose="02020603050405020304" pitchFamily="18" charset="0"/>
                <a:cs typeface="Times New Roman" panose="02020603050405020304" pitchFamily="18" charset="0"/>
              </a:rPr>
              <a:t> is the number of components  xi of x such that x</a:t>
            </a:r>
            <a:r>
              <a:rPr lang="en-US" sz="2400" baseline="-25000" dirty="0">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=1. </a:t>
            </a:r>
          </a:p>
          <a:p>
            <a:r>
              <a:rPr lang="en-US" sz="2400" dirty="0">
                <a:latin typeface="Times New Roman" panose="02020603050405020304" pitchFamily="18" charset="0"/>
                <a:cs typeface="Times New Roman" panose="02020603050405020304" pitchFamily="18" charset="0"/>
              </a:rPr>
              <a:t>Let x, y ∈ Z</a:t>
            </a:r>
            <a:r>
              <a:rPr lang="en-US" sz="2400" baseline="-25000" dirty="0">
                <a:latin typeface="Times New Roman" panose="02020603050405020304" pitchFamily="18" charset="0"/>
                <a:cs typeface="Times New Roman" panose="02020603050405020304" pitchFamily="18" charset="0"/>
              </a:rPr>
              <a:t>2</a:t>
            </a:r>
            <a:r>
              <a:rPr lang="en-US" sz="2400" baseline="30000" dirty="0">
                <a:latin typeface="Times New Roman" panose="02020603050405020304" pitchFamily="18" charset="0"/>
                <a:cs typeface="Times New Roman" panose="02020603050405020304" pitchFamily="18" charset="0"/>
              </a:rPr>
              <a:t>n</a:t>
            </a:r>
            <a:r>
              <a:rPr lang="en-US" sz="2400" dirty="0">
                <a:latin typeface="Times New Roman" panose="02020603050405020304" pitchFamily="18" charset="0"/>
                <a:cs typeface="Times New Roman" panose="02020603050405020304" pitchFamily="18" charset="0"/>
              </a:rPr>
              <a:t>,  then the distance between x and y is denoted by d(</a:t>
            </a:r>
            <a:r>
              <a:rPr lang="en-US" sz="2400" dirty="0" err="1">
                <a:latin typeface="Times New Roman" panose="02020603050405020304" pitchFamily="18" charset="0"/>
                <a:cs typeface="Times New Roman" panose="02020603050405020304" pitchFamily="18" charset="0"/>
              </a:rPr>
              <a:t>x,y</a:t>
            </a:r>
            <a:r>
              <a:rPr lang="en-US" sz="2400" dirty="0">
                <a:latin typeface="Times New Roman" panose="02020603050405020304" pitchFamily="18" charset="0"/>
                <a:cs typeface="Times New Roman" panose="02020603050405020304" pitchFamily="18" charset="0"/>
              </a:rPr>
              <a:t>) is the number of components where </a:t>
            </a:r>
            <a:r>
              <a:rPr lang="en-US" sz="2400" dirty="0" err="1">
                <a:latin typeface="Times New Roman" panose="02020603050405020304" pitchFamily="18" charset="0"/>
                <a:cs typeface="Times New Roman" panose="02020603050405020304" pitchFamily="18" charset="0"/>
              </a:rPr>
              <a:t>x</a:t>
            </a:r>
            <a:r>
              <a:rPr lang="en-US" sz="2400" baseline="-25000" dirty="0" err="1">
                <a:latin typeface="Times New Roman" panose="02020603050405020304" pitchFamily="18" charset="0"/>
                <a:cs typeface="Times New Roman" panose="02020603050405020304" pitchFamily="18" charset="0"/>
              </a:rPr>
              <a:t>i</a:t>
            </a:r>
            <a:r>
              <a:rPr lang="en-US" sz="2400" dirty="0" err="1">
                <a:latin typeface="Times New Roman" panose="02020603050405020304" pitchFamily="18" charset="0"/>
                <a:cs typeface="Times New Roman" panose="02020603050405020304" pitchFamily="18" charset="0"/>
              </a:rPr>
              <a:t>≠y</a:t>
            </a:r>
            <a:r>
              <a:rPr lang="en-US" sz="2400" baseline="-250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Ex:  Suppose x=</a:t>
            </a:r>
            <a:r>
              <a:rPr lang="en-US" sz="2400" dirty="0">
                <a:solidFill>
                  <a:srgbClr val="FF0000"/>
                </a:solidFill>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1</a:t>
            </a:r>
            <a:r>
              <a:rPr lang="en-US" sz="2400" dirty="0">
                <a:solidFill>
                  <a:srgbClr val="FF0000"/>
                </a:solidFill>
                <a:latin typeface="Times New Roman" panose="02020603050405020304" pitchFamily="18" charset="0"/>
                <a:cs typeface="Times New Roman" panose="02020603050405020304" pitchFamily="18" charset="0"/>
              </a:rPr>
              <a:t>11</a:t>
            </a:r>
            <a:r>
              <a:rPr lang="en-US" sz="2400" dirty="0">
                <a:latin typeface="Times New Roman" panose="02020603050405020304" pitchFamily="18" charset="0"/>
                <a:cs typeface="Times New Roman" panose="02020603050405020304" pitchFamily="18" charset="0"/>
              </a:rPr>
              <a:t>11 and y=</a:t>
            </a:r>
            <a:r>
              <a:rPr lang="en-US" sz="2400" dirty="0">
                <a:solidFill>
                  <a:srgbClr val="FF0000"/>
                </a:solidFill>
                <a:latin typeface="Times New Roman" panose="02020603050405020304" pitchFamily="18" charset="0"/>
                <a:cs typeface="Times New Roman" panose="02020603050405020304" pitchFamily="18" charset="0"/>
              </a:rPr>
              <a:t>0</a:t>
            </a:r>
            <a:r>
              <a:rPr lang="en-US" sz="2400" dirty="0">
                <a:latin typeface="Times New Roman" panose="02020603050405020304" pitchFamily="18" charset="0"/>
                <a:cs typeface="Times New Roman" panose="02020603050405020304" pitchFamily="18" charset="0"/>
              </a:rPr>
              <a:t>1</a:t>
            </a:r>
            <a:r>
              <a:rPr lang="en-US" sz="2400" dirty="0">
                <a:solidFill>
                  <a:srgbClr val="FF0000"/>
                </a:solidFill>
                <a:latin typeface="Times New Roman" panose="02020603050405020304" pitchFamily="18" charset="0"/>
                <a:cs typeface="Times New Roman" panose="02020603050405020304" pitchFamily="18" charset="0"/>
              </a:rPr>
              <a:t>00</a:t>
            </a:r>
            <a:r>
              <a:rPr lang="en-US" sz="2400" dirty="0">
                <a:latin typeface="Times New Roman" panose="02020603050405020304" pitchFamily="18" charset="0"/>
                <a:cs typeface="Times New Roman" panose="02020603050405020304" pitchFamily="18" charset="0"/>
              </a:rPr>
              <a:t>11  and z=000111</a:t>
            </a:r>
          </a:p>
          <a:p>
            <a:r>
              <a:rPr lang="en-US" sz="2400" dirty="0">
                <a:latin typeface="Times New Roman" panose="02020603050405020304" pitchFamily="18" charset="0"/>
                <a:cs typeface="Times New Roman" panose="02020603050405020304" pitchFamily="18" charset="0"/>
              </a:rPr>
              <a:t>Then </a:t>
            </a:r>
            <a:r>
              <a:rPr lang="en-US" sz="2400" dirty="0" err="1">
                <a:latin typeface="Times New Roman" panose="02020603050405020304" pitchFamily="18" charset="0"/>
                <a:cs typeface="Times New Roman" panose="02020603050405020304" pitchFamily="18" charset="0"/>
              </a:rPr>
              <a:t>wt</a:t>
            </a:r>
            <a:r>
              <a:rPr lang="en-US" sz="2400" dirty="0">
                <a:latin typeface="Times New Roman" panose="02020603050405020304" pitchFamily="18" charset="0"/>
                <a:cs typeface="Times New Roman" panose="02020603050405020304" pitchFamily="18" charset="0"/>
              </a:rPr>
              <a:t>(x) = 6, </a:t>
            </a:r>
            <a:r>
              <a:rPr lang="en-US" sz="2400" dirty="0" err="1">
                <a:latin typeface="Times New Roman" panose="02020603050405020304" pitchFamily="18" charset="0"/>
                <a:cs typeface="Times New Roman" panose="02020603050405020304" pitchFamily="18" charset="0"/>
              </a:rPr>
              <a:t>wt</a:t>
            </a:r>
            <a:r>
              <a:rPr lang="en-US" sz="2400" dirty="0">
                <a:latin typeface="Times New Roman" panose="02020603050405020304" pitchFamily="18" charset="0"/>
                <a:cs typeface="Times New Roman" panose="02020603050405020304" pitchFamily="18" charset="0"/>
              </a:rPr>
              <a:t>(y)=3, </a:t>
            </a:r>
            <a:r>
              <a:rPr lang="en-US" sz="2400" dirty="0" err="1">
                <a:latin typeface="Times New Roman" panose="02020603050405020304" pitchFamily="18" charset="0"/>
                <a:cs typeface="Times New Roman" panose="02020603050405020304" pitchFamily="18" charset="0"/>
              </a:rPr>
              <a:t>wt</a:t>
            </a:r>
            <a:r>
              <a:rPr lang="en-US" sz="2400" dirty="0">
                <a:latin typeface="Times New Roman" panose="02020603050405020304" pitchFamily="18" charset="0"/>
                <a:cs typeface="Times New Roman" panose="02020603050405020304" pitchFamily="18" charset="0"/>
              </a:rPr>
              <a:t>(z)=3, </a:t>
            </a:r>
            <a:r>
              <a:rPr lang="en-US" sz="2400" dirty="0" err="1">
                <a:latin typeface="Times New Roman" panose="02020603050405020304" pitchFamily="18" charset="0"/>
                <a:cs typeface="Times New Roman" panose="02020603050405020304" pitchFamily="18" charset="0"/>
              </a:rPr>
              <a:t>x+y</a:t>
            </a:r>
            <a:r>
              <a:rPr lang="en-US" sz="2400" dirty="0">
                <a:latin typeface="Times New Roman" panose="02020603050405020304" pitchFamily="18" charset="0"/>
                <a:cs typeface="Times New Roman" panose="02020603050405020304" pitchFamily="18" charset="0"/>
              </a:rPr>
              <a:t> = 101100    </a:t>
            </a:r>
            <a:r>
              <a:rPr lang="en-US" sz="2400" dirty="0" err="1">
                <a:latin typeface="Times New Roman" panose="02020603050405020304" pitchFamily="18" charset="0"/>
                <a:cs typeface="Times New Roman" panose="02020603050405020304" pitchFamily="18" charset="0"/>
              </a:rPr>
              <a:t>wt</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x+y</a:t>
            </a:r>
            <a:r>
              <a:rPr lang="en-US" sz="2400" dirty="0">
                <a:latin typeface="Times New Roman" panose="02020603050405020304" pitchFamily="18" charset="0"/>
                <a:cs typeface="Times New Roman" panose="02020603050405020304" pitchFamily="18" charset="0"/>
              </a:rPr>
              <a:t>)=3</a:t>
            </a:r>
          </a:p>
          <a:p>
            <a:r>
              <a:rPr lang="en-US" sz="2400" dirty="0">
                <a:latin typeface="Times New Roman" panose="02020603050405020304" pitchFamily="18" charset="0"/>
                <a:cs typeface="Times New Roman" panose="02020603050405020304" pitchFamily="18" charset="0"/>
              </a:rPr>
              <a:t>d(</a:t>
            </a:r>
            <a:r>
              <a:rPr lang="en-US" sz="2400" dirty="0" err="1">
                <a:latin typeface="Times New Roman" panose="02020603050405020304" pitchFamily="18" charset="0"/>
                <a:cs typeface="Times New Roman" panose="02020603050405020304" pitchFamily="18" charset="0"/>
              </a:rPr>
              <a:t>x,y</a:t>
            </a:r>
            <a:r>
              <a:rPr lang="en-US" sz="2400" dirty="0">
                <a:latin typeface="Times New Roman" panose="02020603050405020304" pitchFamily="18" charset="0"/>
                <a:cs typeface="Times New Roman" panose="02020603050405020304" pitchFamily="18" charset="0"/>
              </a:rPr>
              <a:t>)= 3, d(</a:t>
            </a:r>
            <a:r>
              <a:rPr lang="en-US" sz="2400" dirty="0" err="1">
                <a:latin typeface="Times New Roman" panose="02020603050405020304" pitchFamily="18" charset="0"/>
                <a:cs typeface="Times New Roman" panose="02020603050405020304" pitchFamily="18" charset="0"/>
              </a:rPr>
              <a:t>y,z</a:t>
            </a:r>
            <a:r>
              <a:rPr lang="en-US" sz="2400" dirty="0">
                <a:latin typeface="Times New Roman" panose="02020603050405020304" pitchFamily="18" charset="0"/>
                <a:cs typeface="Times New Roman" panose="02020603050405020304" pitchFamily="18" charset="0"/>
              </a:rPr>
              <a:t>) </a:t>
            </a:r>
            <a:r>
              <a:rPr lang="en-US" sz="2400">
                <a:latin typeface="Times New Roman" panose="02020603050405020304" pitchFamily="18" charset="0"/>
                <a:cs typeface="Times New Roman" panose="02020603050405020304" pitchFamily="18" charset="0"/>
              </a:rPr>
              <a:t>= 2</a:t>
            </a:r>
            <a:br>
              <a:rPr lang="en-US"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a:p>
            <a:endParaRPr lang="en-US" sz="2400" b="1"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Lemma:</a:t>
            </a:r>
            <a:r>
              <a:rPr lang="en-US" sz="2400" dirty="0">
                <a:latin typeface="Times New Roman" panose="02020603050405020304" pitchFamily="18" charset="0"/>
                <a:cs typeface="Times New Roman" panose="02020603050405020304" pitchFamily="18" charset="0"/>
              </a:rPr>
              <a:t> </a:t>
            </a:r>
            <a:r>
              <a:rPr lang="en-US" sz="2400" dirty="0"/>
              <a:t>∀ </a:t>
            </a:r>
            <a:r>
              <a:rPr lang="en-US" sz="2400" dirty="0">
                <a:latin typeface="Times New Roman" panose="02020603050405020304" pitchFamily="18" charset="0"/>
                <a:cs typeface="Times New Roman" panose="02020603050405020304" pitchFamily="18" charset="0"/>
              </a:rPr>
              <a:t>x, y ∈ Z</a:t>
            </a:r>
            <a:r>
              <a:rPr lang="en-US" sz="2400" baseline="-25000" dirty="0">
                <a:latin typeface="Times New Roman" panose="02020603050405020304" pitchFamily="18" charset="0"/>
                <a:cs typeface="Times New Roman" panose="02020603050405020304" pitchFamily="18" charset="0"/>
              </a:rPr>
              <a:t>2</a:t>
            </a:r>
            <a:r>
              <a:rPr lang="en-US" sz="2400" baseline="30000" dirty="0">
                <a:latin typeface="Times New Roman" panose="02020603050405020304" pitchFamily="18" charset="0"/>
                <a:cs typeface="Times New Roman" panose="02020603050405020304" pitchFamily="18" charset="0"/>
              </a:rPr>
              <a:t>n  </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wt</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x+y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wt</a:t>
            </a:r>
            <a:r>
              <a:rPr lang="en-US" sz="2400" dirty="0">
                <a:latin typeface="Times New Roman" panose="02020603050405020304" pitchFamily="18" charset="0"/>
                <a:cs typeface="Times New Roman" panose="02020603050405020304" pitchFamily="18" charset="0"/>
              </a:rPr>
              <a:t>(x)+</a:t>
            </a:r>
            <a:r>
              <a:rPr lang="en-US" sz="2400" dirty="0" err="1">
                <a:latin typeface="Times New Roman" panose="02020603050405020304" pitchFamily="18" charset="0"/>
                <a:cs typeface="Times New Roman" panose="02020603050405020304" pitchFamily="18" charset="0"/>
              </a:rPr>
              <a:t>wt</a:t>
            </a:r>
            <a:r>
              <a:rPr lang="en-US" sz="2400" dirty="0">
                <a:latin typeface="Times New Roman" panose="02020603050405020304" pitchFamily="18" charset="0"/>
                <a:cs typeface="Times New Roman" panose="02020603050405020304" pitchFamily="18" charset="0"/>
              </a:rPr>
              <a:t>(y)</a:t>
            </a:r>
          </a:p>
          <a:p>
            <a:r>
              <a:rPr lang="en-US" sz="2400" b="1" dirty="0">
                <a:latin typeface="Times New Roman" panose="02020603050405020304" pitchFamily="18" charset="0"/>
                <a:cs typeface="Times New Roman" panose="02020603050405020304" pitchFamily="18" charset="0"/>
              </a:rPr>
              <a:t>In above example, </a:t>
            </a:r>
            <a:r>
              <a:rPr lang="en-US" sz="2400" dirty="0">
                <a:latin typeface="Times New Roman" panose="02020603050405020304" pitchFamily="18" charset="0"/>
                <a:cs typeface="Times New Roman" panose="02020603050405020304" pitchFamily="18" charset="0"/>
              </a:rPr>
              <a:t>3 ≤6+3   is true </a:t>
            </a: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748289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g1c1969dab18_0_0"/>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11</a:t>
            </a:fld>
            <a:endParaRPr/>
          </a:p>
        </p:txBody>
      </p:sp>
      <p:sp>
        <p:nvSpPr>
          <p:cNvPr id="162" name="Google Shape;162;g1c1969dab18_0_0"/>
          <p:cNvSpPr txBox="1">
            <a:spLocks noGrp="1"/>
          </p:cNvSpPr>
          <p:nvPr>
            <p:ph type="body" idx="1"/>
          </p:nvPr>
        </p:nvSpPr>
        <p:spPr>
          <a:xfrm>
            <a:off x="786900" y="473825"/>
            <a:ext cx="10566900" cy="695408"/>
          </a:xfrm>
          <a:prstGeom prst="rect">
            <a:avLst/>
          </a:prstGeom>
          <a:noFill/>
          <a:ln>
            <a:noFill/>
          </a:ln>
        </p:spPr>
        <p:txBody>
          <a:bodyPr spcFirstLastPara="1" wrap="square" lIns="91425" tIns="45700" rIns="91425" bIns="45700" anchor="t" anchorCtr="0">
            <a:noAutofit/>
          </a:bodyPr>
          <a:lstStyle/>
          <a:p>
            <a:pPr marL="609600" lvl="1" indent="0" rtl="0">
              <a:lnSpc>
                <a:spcPct val="90000"/>
              </a:lnSpc>
              <a:spcBef>
                <a:spcPts val="500"/>
              </a:spcBef>
              <a:spcAft>
                <a:spcPts val="0"/>
              </a:spcAft>
              <a:buClr>
                <a:schemeClr val="dk1"/>
              </a:buClr>
              <a:buSzPts val="2400"/>
              <a:buNone/>
            </a:pPr>
            <a:r>
              <a:rPr lang="en-US" b="1" u="sng" dirty="0">
                <a:solidFill>
                  <a:srgbClr val="000000"/>
                </a:solidFill>
                <a:latin typeface="Times New Roman" panose="02020603050405020304" pitchFamily="18" charset="0"/>
                <a:ea typeface="Open Sans"/>
                <a:cs typeface="Times New Roman" panose="02020603050405020304" pitchFamily="18" charset="0"/>
                <a:sym typeface="Open Sans"/>
              </a:rPr>
              <a:t>Theorem</a:t>
            </a:r>
            <a:endParaRPr b="1" u="sng" dirty="0">
              <a:solidFill>
                <a:srgbClr val="000000"/>
              </a:solidFill>
              <a:latin typeface="Times New Roman" panose="02020603050405020304" pitchFamily="18" charset="0"/>
              <a:ea typeface="Open Sans"/>
              <a:cs typeface="Times New Roman" panose="02020603050405020304" pitchFamily="18" charset="0"/>
              <a:sym typeface="Open Sans"/>
            </a:endParaRPr>
          </a:p>
          <a:p>
            <a:pPr marL="914400" lvl="1" indent="-304800" algn="l" rtl="0">
              <a:lnSpc>
                <a:spcPct val="90000"/>
              </a:lnSpc>
              <a:spcBef>
                <a:spcPts val="500"/>
              </a:spcBef>
              <a:spcAft>
                <a:spcPts val="0"/>
              </a:spcAft>
              <a:buClr>
                <a:schemeClr val="dk1"/>
              </a:buClr>
              <a:buSzPts val="2400"/>
              <a:buNone/>
            </a:pPr>
            <a:endParaRPr sz="1600" b="0" i="0" baseline="30000" dirty="0">
              <a:solidFill>
                <a:srgbClr val="000000"/>
              </a:solidFill>
              <a:latin typeface="Open Sans"/>
              <a:ea typeface="Open Sans"/>
              <a:cs typeface="Open Sans"/>
              <a:sym typeface="Open Sans"/>
            </a:endParaRPr>
          </a:p>
          <a:p>
            <a:pPr marL="457200" lvl="1" indent="0" algn="l" rtl="0">
              <a:lnSpc>
                <a:spcPct val="90000"/>
              </a:lnSpc>
              <a:spcBef>
                <a:spcPts val="500"/>
              </a:spcBef>
              <a:spcAft>
                <a:spcPts val="0"/>
              </a:spcAft>
              <a:buClr>
                <a:schemeClr val="dk1"/>
              </a:buClr>
              <a:buSzPts val="2400"/>
              <a:buNone/>
            </a:pPr>
            <a:endParaRPr sz="2400" dirty="0"/>
          </a:p>
        </p:txBody>
      </p:sp>
      <p:sp>
        <p:nvSpPr>
          <p:cNvPr id="2" name="TextBox 1"/>
          <p:cNvSpPr txBox="1"/>
          <p:nvPr/>
        </p:nvSpPr>
        <p:spPr>
          <a:xfrm>
            <a:off x="959369" y="899410"/>
            <a:ext cx="10658007" cy="6247864"/>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Distance function d defined on </a:t>
            </a:r>
            <a:r>
              <a:rPr lang="en-US" sz="2400" dirty="0">
                <a:latin typeface="Times New Roman" panose="02020603050405020304" pitchFamily="18" charset="0"/>
                <a:cs typeface="Times New Roman" panose="02020603050405020304" pitchFamily="18" charset="0"/>
              </a:rPr>
              <a:t>Z</a:t>
            </a:r>
            <a:r>
              <a:rPr lang="en-US" sz="2400" baseline="-25000" dirty="0">
                <a:latin typeface="Times New Roman" panose="02020603050405020304" pitchFamily="18" charset="0"/>
                <a:cs typeface="Times New Roman" panose="02020603050405020304" pitchFamily="18" charset="0"/>
              </a:rPr>
              <a:t>2</a:t>
            </a:r>
            <a:r>
              <a:rPr lang="en-US" sz="2400" baseline="30000" dirty="0">
                <a:latin typeface="Times New Roman" panose="02020603050405020304" pitchFamily="18" charset="0"/>
                <a:cs typeface="Times New Roman" panose="02020603050405020304" pitchFamily="18" charset="0"/>
              </a:rPr>
              <a:t>n </a:t>
            </a:r>
            <a:r>
              <a:rPr lang="en-US" sz="2400" dirty="0">
                <a:latin typeface="Times New Roman" panose="02020603050405020304" pitchFamily="18" charset="0"/>
                <a:cs typeface="Times New Roman" panose="02020603050405020304" pitchFamily="18" charset="0"/>
              </a:rPr>
              <a:t>X Z</a:t>
            </a:r>
            <a:r>
              <a:rPr lang="en-US" sz="2400" baseline="-25000" dirty="0">
                <a:latin typeface="Times New Roman" panose="02020603050405020304" pitchFamily="18" charset="0"/>
                <a:cs typeface="Times New Roman" panose="02020603050405020304" pitchFamily="18" charset="0"/>
              </a:rPr>
              <a:t>2</a:t>
            </a:r>
            <a:r>
              <a:rPr lang="en-US" sz="2400" baseline="30000" dirty="0">
                <a:latin typeface="Times New Roman" panose="02020603050405020304" pitchFamily="18" charset="0"/>
                <a:cs typeface="Times New Roman" panose="02020603050405020304" pitchFamily="18" charset="0"/>
              </a:rPr>
              <a:t>n</a:t>
            </a:r>
            <a:r>
              <a:rPr lang="en-US" sz="2400" dirty="0">
                <a:latin typeface="Times New Roman" panose="02020603050405020304" pitchFamily="18" charset="0"/>
                <a:cs typeface="Times New Roman" panose="02020603050405020304" pitchFamily="18" charset="0"/>
              </a:rPr>
              <a:t>, satisfies </a:t>
            </a:r>
            <a:r>
              <a:rPr lang="en-US" sz="2400" dirty="0"/>
              <a:t>∀ </a:t>
            </a:r>
            <a:r>
              <a:rPr lang="en-US" sz="2400" dirty="0">
                <a:latin typeface="Times New Roman" panose="02020603050405020304" pitchFamily="18" charset="0"/>
                <a:cs typeface="Times New Roman" panose="02020603050405020304" pitchFamily="18" charset="0"/>
              </a:rPr>
              <a:t>x, y ∈ Z</a:t>
            </a:r>
            <a:r>
              <a:rPr lang="en-US" sz="2400" baseline="-25000" dirty="0">
                <a:latin typeface="Times New Roman" panose="02020603050405020304" pitchFamily="18" charset="0"/>
                <a:cs typeface="Times New Roman" panose="02020603050405020304" pitchFamily="18" charset="0"/>
              </a:rPr>
              <a:t>2</a:t>
            </a:r>
            <a:r>
              <a:rPr lang="en-US" sz="2400" baseline="30000" dirty="0">
                <a:latin typeface="Times New Roman" panose="02020603050405020304" pitchFamily="18" charset="0"/>
                <a:cs typeface="Times New Roman" panose="02020603050405020304" pitchFamily="18" charset="0"/>
              </a:rPr>
              <a:t>n </a:t>
            </a:r>
          </a:p>
          <a:p>
            <a:endParaRPr lang="en-US" sz="2400" baseline="30000" dirty="0">
              <a:latin typeface="Times New Roman" panose="02020603050405020304" pitchFamily="18" charset="0"/>
              <a:cs typeface="Times New Roman" panose="02020603050405020304" pitchFamily="18" charset="0"/>
            </a:endParaRPr>
          </a:p>
          <a:p>
            <a:pPr marL="514350" indent="-514350">
              <a:buAutoNum type="romanLcParenBoth"/>
            </a:pPr>
            <a:r>
              <a:rPr lang="en-US" sz="2400" dirty="0">
                <a:latin typeface="Times New Roman" panose="02020603050405020304" pitchFamily="18" charset="0"/>
                <a:cs typeface="Times New Roman" panose="02020603050405020304" pitchFamily="18" charset="0"/>
              </a:rPr>
              <a:t>d(</a:t>
            </a:r>
            <a:r>
              <a:rPr lang="en-US" sz="2400" dirty="0" err="1">
                <a:latin typeface="Times New Roman" panose="02020603050405020304" pitchFamily="18" charset="0"/>
                <a:cs typeface="Times New Roman" panose="02020603050405020304" pitchFamily="18" charset="0"/>
              </a:rPr>
              <a:t>x,y</a:t>
            </a:r>
            <a:r>
              <a:rPr lang="en-US" sz="2400" dirty="0">
                <a:latin typeface="Times New Roman" panose="02020603050405020304" pitchFamily="18" charset="0"/>
                <a:cs typeface="Times New Roman" panose="02020603050405020304" pitchFamily="18" charset="0"/>
              </a:rPr>
              <a:t>) ≥ 0</a:t>
            </a:r>
          </a:p>
          <a:p>
            <a:pPr marL="514350" indent="-514350">
              <a:buAutoNum type="romanLcParenBoth"/>
            </a:pPr>
            <a:r>
              <a:rPr lang="en-US" sz="2400" dirty="0">
                <a:latin typeface="Times New Roman" panose="02020603050405020304" pitchFamily="18" charset="0"/>
                <a:cs typeface="Times New Roman" panose="02020603050405020304" pitchFamily="18" charset="0"/>
              </a:rPr>
              <a:t>d(</a:t>
            </a:r>
            <a:r>
              <a:rPr lang="en-US" sz="2400" dirty="0" err="1">
                <a:latin typeface="Times New Roman" panose="02020603050405020304" pitchFamily="18" charset="0"/>
                <a:cs typeface="Times New Roman" panose="02020603050405020304" pitchFamily="18" charset="0"/>
              </a:rPr>
              <a:t>x,y</a:t>
            </a:r>
            <a:r>
              <a:rPr lang="en-US" sz="2400" dirty="0">
                <a:latin typeface="Times New Roman" panose="02020603050405020304" pitchFamily="18" charset="0"/>
                <a:cs typeface="Times New Roman" panose="02020603050405020304" pitchFamily="18" charset="0"/>
              </a:rPr>
              <a:t>) = 0 </a:t>
            </a:r>
            <a:r>
              <a:rPr lang="en-US" sz="2400" dirty="0"/>
              <a:t>⇒ x=y</a:t>
            </a:r>
          </a:p>
          <a:p>
            <a:pPr marL="514350" indent="-514350">
              <a:buAutoNum type="romanLcParenBoth"/>
            </a:pPr>
            <a:r>
              <a:rPr lang="en-US" sz="2400" dirty="0">
                <a:latin typeface="Times New Roman" panose="02020603050405020304" pitchFamily="18" charset="0"/>
                <a:cs typeface="Times New Roman" panose="02020603050405020304" pitchFamily="18" charset="0"/>
              </a:rPr>
              <a:t>d(</a:t>
            </a:r>
            <a:r>
              <a:rPr lang="en-US" sz="2400" dirty="0" err="1">
                <a:latin typeface="Times New Roman" panose="02020603050405020304" pitchFamily="18" charset="0"/>
                <a:cs typeface="Times New Roman" panose="02020603050405020304" pitchFamily="18" charset="0"/>
              </a:rPr>
              <a:t>x,y</a:t>
            </a:r>
            <a:r>
              <a:rPr lang="en-US" sz="2400" dirty="0">
                <a:latin typeface="Times New Roman" panose="02020603050405020304" pitchFamily="18" charset="0"/>
                <a:cs typeface="Times New Roman" panose="02020603050405020304" pitchFamily="18" charset="0"/>
              </a:rPr>
              <a:t>) = d(</a:t>
            </a:r>
            <a:r>
              <a:rPr lang="en-US" sz="2400" dirty="0" err="1">
                <a:latin typeface="Times New Roman" panose="02020603050405020304" pitchFamily="18" charset="0"/>
                <a:cs typeface="Times New Roman" panose="02020603050405020304" pitchFamily="18" charset="0"/>
              </a:rPr>
              <a:t>y,x</a:t>
            </a:r>
            <a:r>
              <a:rPr lang="en-US" sz="2400" dirty="0">
                <a:latin typeface="Times New Roman" panose="02020603050405020304" pitchFamily="18" charset="0"/>
                <a:cs typeface="Times New Roman" panose="02020603050405020304" pitchFamily="18" charset="0"/>
              </a:rPr>
              <a:t>)</a:t>
            </a:r>
          </a:p>
          <a:p>
            <a:pPr marL="514350" indent="-514350">
              <a:buFont typeface="Arial"/>
              <a:buAutoNum type="romanLcParenBoth"/>
            </a:pPr>
            <a:r>
              <a:rPr lang="en-US" sz="2400" dirty="0">
                <a:latin typeface="Times New Roman" panose="02020603050405020304" pitchFamily="18" charset="0"/>
                <a:cs typeface="Times New Roman" panose="02020603050405020304" pitchFamily="18" charset="0"/>
              </a:rPr>
              <a:t>d(</a:t>
            </a:r>
            <a:r>
              <a:rPr lang="en-US" sz="2400" dirty="0" err="1">
                <a:latin typeface="Times New Roman" panose="02020603050405020304" pitchFamily="18" charset="0"/>
                <a:cs typeface="Times New Roman" panose="02020603050405020304" pitchFamily="18" charset="0"/>
              </a:rPr>
              <a:t>x,z</a:t>
            </a:r>
            <a:r>
              <a:rPr lang="en-US" sz="2400" dirty="0">
                <a:latin typeface="Times New Roman" panose="02020603050405020304" pitchFamily="18" charset="0"/>
                <a:cs typeface="Times New Roman" panose="02020603050405020304" pitchFamily="18" charset="0"/>
              </a:rPr>
              <a:t>) ≤ d(</a:t>
            </a:r>
            <a:r>
              <a:rPr lang="en-US" sz="2400" dirty="0" err="1">
                <a:latin typeface="Times New Roman" panose="02020603050405020304" pitchFamily="18" charset="0"/>
                <a:cs typeface="Times New Roman" panose="02020603050405020304" pitchFamily="18" charset="0"/>
              </a:rPr>
              <a:t>x,y</a:t>
            </a:r>
            <a:r>
              <a:rPr lang="en-US" sz="2400" dirty="0">
                <a:latin typeface="Times New Roman" panose="02020603050405020304" pitchFamily="18" charset="0"/>
                <a:cs typeface="Times New Roman" panose="02020603050405020304" pitchFamily="18" charset="0"/>
              </a:rPr>
              <a:t>)+d(</a:t>
            </a:r>
            <a:r>
              <a:rPr lang="en-US" sz="2400" dirty="0" err="1">
                <a:latin typeface="Times New Roman" panose="02020603050405020304" pitchFamily="18" charset="0"/>
                <a:cs typeface="Times New Roman" panose="02020603050405020304" pitchFamily="18" charset="0"/>
              </a:rPr>
              <a:t>y,z</a:t>
            </a:r>
            <a:r>
              <a:rPr lang="en-US" sz="2400" dirty="0">
                <a:latin typeface="Times New Roman" panose="02020603050405020304" pitchFamily="18" charset="0"/>
                <a:cs typeface="Times New Roman" panose="02020603050405020304" pitchFamily="18" charset="0"/>
              </a:rPr>
              <a:t>)</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Proof: </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When a function satisfies all above 4 properties, it is called a distance function or metric and we call (Z</a:t>
            </a:r>
            <a:r>
              <a:rPr lang="en-US" sz="2400" baseline="-25000" dirty="0">
                <a:latin typeface="Times New Roman" panose="02020603050405020304" pitchFamily="18" charset="0"/>
                <a:cs typeface="Times New Roman" panose="02020603050405020304" pitchFamily="18" charset="0"/>
              </a:rPr>
              <a:t>2</a:t>
            </a:r>
            <a:r>
              <a:rPr lang="en-US" sz="2400" baseline="30000" dirty="0">
                <a:latin typeface="Times New Roman" panose="02020603050405020304" pitchFamily="18" charset="0"/>
                <a:cs typeface="Times New Roman" panose="02020603050405020304" pitchFamily="18" charset="0"/>
              </a:rPr>
              <a:t>n</a:t>
            </a:r>
            <a:r>
              <a:rPr lang="en-US" sz="2400" dirty="0">
                <a:latin typeface="Times New Roman" panose="02020603050405020304" pitchFamily="18" charset="0"/>
                <a:cs typeface="Times New Roman" panose="02020603050405020304" pitchFamily="18" charset="0"/>
              </a:rPr>
              <a:t>,d) a metric space. Hence d is called a Hamming metric.</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10181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g1c1969dab18_0_0"/>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12</a:t>
            </a:fld>
            <a:endParaRPr/>
          </a:p>
        </p:txBody>
      </p:sp>
      <p:sp>
        <p:nvSpPr>
          <p:cNvPr id="162" name="Google Shape;162;g1c1969dab18_0_0"/>
          <p:cNvSpPr txBox="1">
            <a:spLocks noGrp="1"/>
          </p:cNvSpPr>
          <p:nvPr>
            <p:ph type="body" idx="1"/>
          </p:nvPr>
        </p:nvSpPr>
        <p:spPr>
          <a:xfrm>
            <a:off x="959369" y="204002"/>
            <a:ext cx="10566900" cy="695408"/>
          </a:xfrm>
          <a:prstGeom prst="rect">
            <a:avLst/>
          </a:prstGeom>
          <a:noFill/>
          <a:ln>
            <a:noFill/>
          </a:ln>
        </p:spPr>
        <p:txBody>
          <a:bodyPr spcFirstLastPara="1" wrap="square" lIns="91425" tIns="45700" rIns="91425" bIns="45700" anchor="t" anchorCtr="0">
            <a:noAutofit/>
          </a:bodyPr>
          <a:lstStyle/>
          <a:p>
            <a:pPr marL="609600" lvl="1" indent="0" rtl="0">
              <a:lnSpc>
                <a:spcPct val="90000"/>
              </a:lnSpc>
              <a:spcBef>
                <a:spcPts val="500"/>
              </a:spcBef>
              <a:spcAft>
                <a:spcPts val="0"/>
              </a:spcAft>
              <a:buClr>
                <a:schemeClr val="dk1"/>
              </a:buClr>
              <a:buSzPts val="2400"/>
              <a:buNone/>
            </a:pPr>
            <a:r>
              <a:rPr lang="en-US" b="1" u="sng" dirty="0" err="1">
                <a:solidFill>
                  <a:srgbClr val="000000"/>
                </a:solidFill>
                <a:latin typeface="Times New Roman" panose="02020603050405020304" pitchFamily="18" charset="0"/>
                <a:ea typeface="Open Sans"/>
                <a:cs typeface="Times New Roman" panose="02020603050405020304" pitchFamily="18" charset="0"/>
                <a:sym typeface="Open Sans"/>
              </a:rPr>
              <a:t>Defn</a:t>
            </a:r>
            <a:endParaRPr b="1" u="sng" dirty="0">
              <a:solidFill>
                <a:srgbClr val="000000"/>
              </a:solidFill>
              <a:latin typeface="Times New Roman" panose="02020603050405020304" pitchFamily="18" charset="0"/>
              <a:ea typeface="Open Sans"/>
              <a:cs typeface="Times New Roman" panose="02020603050405020304" pitchFamily="18" charset="0"/>
              <a:sym typeface="Open Sans"/>
            </a:endParaRPr>
          </a:p>
          <a:p>
            <a:pPr marL="914400" lvl="1" indent="-304800" algn="l" rtl="0">
              <a:lnSpc>
                <a:spcPct val="90000"/>
              </a:lnSpc>
              <a:spcBef>
                <a:spcPts val="500"/>
              </a:spcBef>
              <a:spcAft>
                <a:spcPts val="0"/>
              </a:spcAft>
              <a:buClr>
                <a:schemeClr val="dk1"/>
              </a:buClr>
              <a:buSzPts val="2400"/>
              <a:buNone/>
            </a:pPr>
            <a:endParaRPr sz="1600" b="0" i="0" baseline="30000" dirty="0">
              <a:solidFill>
                <a:srgbClr val="000000"/>
              </a:solidFill>
              <a:latin typeface="Open Sans"/>
              <a:ea typeface="Open Sans"/>
              <a:cs typeface="Open Sans"/>
              <a:sym typeface="Open Sans"/>
            </a:endParaRPr>
          </a:p>
          <a:p>
            <a:pPr marL="457200" lvl="1" indent="0" algn="l" rtl="0">
              <a:lnSpc>
                <a:spcPct val="90000"/>
              </a:lnSpc>
              <a:spcBef>
                <a:spcPts val="500"/>
              </a:spcBef>
              <a:spcAft>
                <a:spcPts val="0"/>
              </a:spcAft>
              <a:buClr>
                <a:schemeClr val="dk1"/>
              </a:buClr>
              <a:buSzPts val="2400"/>
              <a:buNone/>
            </a:pPr>
            <a:endParaRPr sz="2400" dirty="0"/>
          </a:p>
        </p:txBody>
      </p:sp>
      <p:sp>
        <p:nvSpPr>
          <p:cNvPr id="2" name="TextBox 1"/>
          <p:cNvSpPr txBox="1"/>
          <p:nvPr/>
        </p:nvSpPr>
        <p:spPr>
          <a:xfrm>
            <a:off x="959369" y="610136"/>
            <a:ext cx="10658007" cy="6247864"/>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Sphere of radius: </a:t>
            </a:r>
            <a:r>
              <a:rPr lang="en-US" sz="2400" dirty="0">
                <a:latin typeface="Times New Roman" panose="02020603050405020304" pitchFamily="18" charset="0"/>
                <a:cs typeface="Times New Roman" panose="02020603050405020304" pitchFamily="18" charset="0"/>
              </a:rPr>
              <a:t>For </a:t>
            </a:r>
            <a:r>
              <a:rPr lang="en-US" sz="2400" dirty="0" err="1">
                <a:latin typeface="Times New Roman" panose="02020603050405020304" pitchFamily="18" charset="0"/>
                <a:cs typeface="Times New Roman" panose="02020603050405020304" pitchFamily="18" charset="0"/>
              </a:rPr>
              <a:t>n,k</a:t>
            </a:r>
            <a:r>
              <a:rPr lang="en-US" sz="2400" dirty="0">
                <a:latin typeface="Times New Roman" panose="02020603050405020304" pitchFamily="18" charset="0"/>
                <a:cs typeface="Times New Roman" panose="02020603050405020304" pitchFamily="18" charset="0"/>
              </a:rPr>
              <a:t> ∈ Z</a:t>
            </a:r>
            <a:r>
              <a:rPr lang="en-US" sz="2400" baseline="30000"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the sphere of radius k centered at x is defined as S(</a:t>
            </a:r>
            <a:r>
              <a:rPr lang="en-US" sz="2400" dirty="0" err="1">
                <a:latin typeface="Times New Roman" panose="02020603050405020304" pitchFamily="18" charset="0"/>
                <a:cs typeface="Times New Roman" panose="02020603050405020304" pitchFamily="18" charset="0"/>
              </a:rPr>
              <a:t>x,k</a:t>
            </a:r>
            <a:r>
              <a:rPr lang="en-US" sz="2400" dirty="0">
                <a:latin typeface="Times New Roman" panose="02020603050405020304" pitchFamily="18" charset="0"/>
                <a:cs typeface="Times New Roman" panose="02020603050405020304" pitchFamily="18" charset="0"/>
              </a:rPr>
              <a:t>) = {y ∈ Z</a:t>
            </a:r>
            <a:r>
              <a:rPr lang="en-US" sz="2400" baseline="-25000" dirty="0">
                <a:latin typeface="Times New Roman" panose="02020603050405020304" pitchFamily="18" charset="0"/>
                <a:cs typeface="Times New Roman" panose="02020603050405020304" pitchFamily="18" charset="0"/>
              </a:rPr>
              <a:t>2</a:t>
            </a:r>
            <a:r>
              <a:rPr lang="en-US" sz="2400" baseline="30000" dirty="0">
                <a:latin typeface="Times New Roman" panose="02020603050405020304" pitchFamily="18" charset="0"/>
                <a:cs typeface="Times New Roman" panose="02020603050405020304" pitchFamily="18" charset="0"/>
              </a:rPr>
              <a:t>n</a:t>
            </a:r>
            <a:r>
              <a:rPr lang="en-US" sz="2400" dirty="0">
                <a:latin typeface="Times New Roman" panose="02020603050405020304" pitchFamily="18" charset="0"/>
                <a:cs typeface="Times New Roman" panose="02020603050405020304" pitchFamily="18" charset="0"/>
              </a:rPr>
              <a:t> | d(</a:t>
            </a:r>
            <a:r>
              <a:rPr lang="en-US" sz="2400" dirty="0" err="1">
                <a:latin typeface="Times New Roman" panose="02020603050405020304" pitchFamily="18" charset="0"/>
                <a:cs typeface="Times New Roman" panose="02020603050405020304" pitchFamily="18" charset="0"/>
              </a:rPr>
              <a:t>x,y</a:t>
            </a:r>
            <a:r>
              <a:rPr lang="en-US" sz="2400" dirty="0">
                <a:latin typeface="Times New Roman" panose="02020603050405020304" pitchFamily="18" charset="0"/>
                <a:cs typeface="Times New Roman" panose="02020603050405020304" pitchFamily="18" charset="0"/>
              </a:rPr>
              <a:t>)≤ k}∈ Z</a:t>
            </a:r>
            <a:r>
              <a:rPr lang="en-US" sz="2400" baseline="-25000" dirty="0">
                <a:latin typeface="Times New Roman" panose="02020603050405020304" pitchFamily="18" charset="0"/>
                <a:cs typeface="Times New Roman" panose="02020603050405020304" pitchFamily="18" charset="0"/>
              </a:rPr>
              <a:t>2</a:t>
            </a:r>
            <a:r>
              <a:rPr lang="en-US" sz="2400" baseline="30000" dirty="0">
                <a:latin typeface="Times New Roman" panose="02020603050405020304" pitchFamily="18" charset="0"/>
                <a:cs typeface="Times New Roman" panose="02020603050405020304" pitchFamily="18" charset="0"/>
              </a:rPr>
              <a:t>n</a:t>
            </a:r>
          </a:p>
          <a:p>
            <a:endParaRPr lang="en-US" sz="2400" baseline="300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Ex:</a:t>
            </a:r>
          </a:p>
          <a:p>
            <a:r>
              <a:rPr lang="en-US" sz="2400" dirty="0">
                <a:latin typeface="Times New Roman" panose="02020603050405020304" pitchFamily="18" charset="0"/>
                <a:cs typeface="Times New Roman" panose="02020603050405020304" pitchFamily="18" charset="0"/>
              </a:rPr>
              <a:t> n=3, x=110 Z</a:t>
            </a:r>
            <a:r>
              <a:rPr lang="en-US" sz="2400" baseline="-25000" dirty="0">
                <a:latin typeface="Times New Roman" panose="02020603050405020304" pitchFamily="18" charset="0"/>
                <a:cs typeface="Times New Roman" panose="02020603050405020304" pitchFamily="18" charset="0"/>
              </a:rPr>
              <a:t>2</a:t>
            </a:r>
            <a:r>
              <a:rPr lang="en-US" sz="2400" baseline="30000" dirty="0">
                <a:latin typeface="Times New Roman" panose="02020603050405020304" pitchFamily="18" charset="0"/>
                <a:cs typeface="Times New Roman" panose="02020603050405020304" pitchFamily="18" charset="0"/>
              </a:rPr>
              <a:t>3</a:t>
            </a:r>
            <a:r>
              <a:rPr lang="en-US" sz="2400" dirty="0">
                <a:latin typeface="Times New Roman" panose="02020603050405020304" pitchFamily="18" charset="0"/>
                <a:cs typeface="Times New Roman" panose="02020603050405020304" pitchFamily="18" charset="0"/>
              </a:rPr>
              <a:t>,   S(x,1)={</a:t>
            </a:r>
            <a:r>
              <a:rPr lang="en-US" sz="2400" dirty="0">
                <a:solidFill>
                  <a:srgbClr val="FF0000"/>
                </a:solidFill>
                <a:latin typeface="Times New Roman" panose="02020603050405020304" pitchFamily="18" charset="0"/>
                <a:cs typeface="Times New Roman" panose="02020603050405020304" pitchFamily="18" charset="0"/>
              </a:rPr>
              <a:t>110</a:t>
            </a:r>
            <a:r>
              <a:rPr lang="en-US" sz="2400" dirty="0">
                <a:latin typeface="Times New Roman" panose="02020603050405020304" pitchFamily="18" charset="0"/>
                <a:cs typeface="Times New Roman" panose="02020603050405020304" pitchFamily="18" charset="0"/>
              </a:rPr>
              <a:t>,</a:t>
            </a:r>
            <a:r>
              <a:rPr lang="en-US" sz="2400" dirty="0">
                <a:solidFill>
                  <a:srgbClr val="FFC000"/>
                </a:solidFill>
                <a:latin typeface="Times New Roman" panose="02020603050405020304" pitchFamily="18" charset="0"/>
                <a:cs typeface="Times New Roman" panose="02020603050405020304" pitchFamily="18" charset="0"/>
              </a:rPr>
              <a:t>010,100, 111</a:t>
            </a:r>
            <a:r>
              <a:rPr lang="en-US" sz="2400" dirty="0">
                <a:latin typeface="Times New Roman" panose="02020603050405020304" pitchFamily="18" charset="0"/>
                <a:cs typeface="Times New Roman" panose="02020603050405020304" pitchFamily="18" charset="0"/>
              </a:rPr>
              <a:t>} and S(x,2) ={</a:t>
            </a:r>
            <a:r>
              <a:rPr lang="en-US" sz="2400" dirty="0">
                <a:solidFill>
                  <a:srgbClr val="FF0000"/>
                </a:solidFill>
                <a:latin typeface="Times New Roman" panose="02020603050405020304" pitchFamily="18" charset="0"/>
                <a:cs typeface="Times New Roman" panose="02020603050405020304" pitchFamily="18" charset="0"/>
              </a:rPr>
              <a:t>110</a:t>
            </a:r>
            <a:r>
              <a:rPr lang="en-US" sz="2400" dirty="0">
                <a:latin typeface="Times New Roman" panose="02020603050405020304" pitchFamily="18" charset="0"/>
                <a:cs typeface="Times New Roman" panose="02020603050405020304" pitchFamily="18" charset="0"/>
              </a:rPr>
              <a:t>,</a:t>
            </a:r>
            <a:r>
              <a:rPr lang="en-US" sz="2400" dirty="0">
                <a:solidFill>
                  <a:srgbClr val="FFC000"/>
                </a:solidFill>
                <a:latin typeface="Times New Roman" panose="02020603050405020304" pitchFamily="18" charset="0"/>
                <a:cs typeface="Times New Roman" panose="02020603050405020304" pitchFamily="18" charset="0"/>
              </a:rPr>
              <a:t>010,100, 111</a:t>
            </a:r>
            <a:r>
              <a:rPr lang="en-US" sz="2400" dirty="0">
                <a:latin typeface="Times New Roman" panose="02020603050405020304" pitchFamily="18" charset="0"/>
                <a:cs typeface="Times New Roman" panose="02020603050405020304" pitchFamily="18" charset="0"/>
              </a:rPr>
              <a:t>, </a:t>
            </a:r>
            <a:r>
              <a:rPr lang="en-US" sz="2400" dirty="0">
                <a:solidFill>
                  <a:srgbClr val="92D050"/>
                </a:solidFill>
                <a:latin typeface="Times New Roman" panose="02020603050405020304" pitchFamily="18" charset="0"/>
                <a:cs typeface="Times New Roman" panose="02020603050405020304" pitchFamily="18" charset="0"/>
              </a:rPr>
              <a:t>101,011,000</a:t>
            </a:r>
            <a:r>
              <a:rPr lang="en-US" sz="2400" dirty="0">
                <a:latin typeface="Times New Roman" panose="02020603050405020304" pitchFamily="18" charset="0"/>
                <a:cs typeface="Times New Roman" panose="02020603050405020304" pitchFamily="18" charset="0"/>
              </a:rPr>
              <a:t>}</a:t>
            </a:r>
          </a:p>
          <a:p>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Theorem:</a:t>
            </a:r>
          </a:p>
          <a:p>
            <a:r>
              <a:rPr lang="en-US" sz="2400" dirty="0">
                <a:latin typeface="Times New Roman" panose="02020603050405020304" pitchFamily="18" charset="0"/>
                <a:cs typeface="Times New Roman" panose="02020603050405020304" pitchFamily="18" charset="0"/>
              </a:rPr>
              <a:t>Let E : W-&gt; C be an encoding function with set of messages w</a:t>
            </a:r>
            <a:r>
              <a:rPr lang="en-US" sz="2400" dirty="0"/>
              <a:t>⊆</a:t>
            </a:r>
            <a:r>
              <a:rPr lang="en-US" sz="2400" dirty="0">
                <a:latin typeface="Times New Roman" panose="02020603050405020304" pitchFamily="18" charset="0"/>
                <a:cs typeface="Times New Roman" panose="02020603050405020304" pitchFamily="18" charset="0"/>
              </a:rPr>
              <a:t>Z</a:t>
            </a:r>
            <a:r>
              <a:rPr lang="en-US" sz="2400" baseline="-25000" dirty="0">
                <a:latin typeface="Times New Roman" panose="02020603050405020304" pitchFamily="18" charset="0"/>
                <a:cs typeface="Times New Roman" panose="02020603050405020304" pitchFamily="18" charset="0"/>
              </a:rPr>
              <a:t>2</a:t>
            </a:r>
            <a:r>
              <a:rPr lang="en-US" sz="2400" baseline="30000" dirty="0">
                <a:latin typeface="Times New Roman" panose="02020603050405020304" pitchFamily="18" charset="0"/>
                <a:cs typeface="Times New Roman" panose="02020603050405020304" pitchFamily="18" charset="0"/>
              </a:rPr>
              <a:t>m </a:t>
            </a:r>
            <a:r>
              <a:rPr lang="en-US" sz="2400" dirty="0">
                <a:latin typeface="Times New Roman" panose="02020603050405020304" pitchFamily="18" charset="0"/>
                <a:cs typeface="Times New Roman" panose="02020603050405020304" pitchFamily="18" charset="0"/>
              </a:rPr>
              <a:t>and set of code words E(W) = C ∈ Z</a:t>
            </a:r>
            <a:r>
              <a:rPr lang="en-US" sz="2400" baseline="-25000" dirty="0">
                <a:latin typeface="Times New Roman" panose="02020603050405020304" pitchFamily="18" charset="0"/>
                <a:cs typeface="Times New Roman" panose="02020603050405020304" pitchFamily="18" charset="0"/>
              </a:rPr>
              <a:t>2</a:t>
            </a:r>
            <a:r>
              <a:rPr lang="en-US" sz="2400" baseline="30000" dirty="0">
                <a:latin typeface="Times New Roman" panose="02020603050405020304" pitchFamily="18" charset="0"/>
                <a:cs typeface="Times New Roman" panose="02020603050405020304" pitchFamily="18" charset="0"/>
              </a:rPr>
              <a:t>n</a:t>
            </a:r>
            <a:r>
              <a:rPr lang="en-US" sz="2400" dirty="0">
                <a:latin typeface="Times New Roman" panose="02020603050405020304" pitchFamily="18" charset="0"/>
                <a:cs typeface="Times New Roman" panose="02020603050405020304" pitchFamily="18" charset="0"/>
              </a:rPr>
              <a:t>, where m&lt;n. For k∈ Z</a:t>
            </a:r>
            <a:r>
              <a:rPr lang="en-US" sz="2400" baseline="30000"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we  can detect transmission errors of weight ≤ k </a:t>
            </a:r>
            <a:r>
              <a:rPr lang="en-US" sz="2400" dirty="0" err="1">
                <a:latin typeface="Times New Roman" panose="02020603050405020304" pitchFamily="18" charset="0"/>
                <a:cs typeface="Times New Roman" panose="02020603050405020304" pitchFamily="18" charset="0"/>
              </a:rPr>
              <a:t>iff</a:t>
            </a:r>
            <a:r>
              <a:rPr lang="en-US" sz="2400" dirty="0">
                <a:latin typeface="Times New Roman" panose="02020603050405020304" pitchFamily="18" charset="0"/>
                <a:cs typeface="Times New Roman" panose="02020603050405020304" pitchFamily="18" charset="0"/>
              </a:rPr>
              <a:t> minimum distance between code words is at least k+1.</a:t>
            </a:r>
          </a:p>
          <a:p>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Theorem:</a:t>
            </a:r>
          </a:p>
          <a:p>
            <a:r>
              <a:rPr lang="en-US" sz="2400" dirty="0">
                <a:latin typeface="Times New Roman" panose="02020603050405020304" pitchFamily="18" charset="0"/>
                <a:cs typeface="Times New Roman" panose="02020603050405020304" pitchFamily="18" charset="0"/>
              </a:rPr>
              <a:t>Let E : W-&gt; C be an encoding function with set of messages w</a:t>
            </a:r>
            <a:r>
              <a:rPr lang="en-US" sz="2400" dirty="0"/>
              <a:t>⊆</a:t>
            </a:r>
            <a:r>
              <a:rPr lang="en-US" sz="2400" dirty="0">
                <a:latin typeface="Times New Roman" panose="02020603050405020304" pitchFamily="18" charset="0"/>
                <a:cs typeface="Times New Roman" panose="02020603050405020304" pitchFamily="18" charset="0"/>
              </a:rPr>
              <a:t>Z</a:t>
            </a:r>
            <a:r>
              <a:rPr lang="en-US" sz="2400" baseline="-25000" dirty="0">
                <a:latin typeface="Times New Roman" panose="02020603050405020304" pitchFamily="18" charset="0"/>
                <a:cs typeface="Times New Roman" panose="02020603050405020304" pitchFamily="18" charset="0"/>
              </a:rPr>
              <a:t>2</a:t>
            </a:r>
            <a:r>
              <a:rPr lang="en-US" sz="2400" baseline="30000" dirty="0">
                <a:latin typeface="Times New Roman" panose="02020603050405020304" pitchFamily="18" charset="0"/>
                <a:cs typeface="Times New Roman" panose="02020603050405020304" pitchFamily="18" charset="0"/>
              </a:rPr>
              <a:t>m </a:t>
            </a:r>
            <a:r>
              <a:rPr lang="en-US" sz="2400" dirty="0">
                <a:latin typeface="Times New Roman" panose="02020603050405020304" pitchFamily="18" charset="0"/>
                <a:cs typeface="Times New Roman" panose="02020603050405020304" pitchFamily="18" charset="0"/>
              </a:rPr>
              <a:t>and set of code words E(W) = C ∈ Z</a:t>
            </a:r>
            <a:r>
              <a:rPr lang="en-US" sz="2400" baseline="-25000" dirty="0">
                <a:latin typeface="Times New Roman" panose="02020603050405020304" pitchFamily="18" charset="0"/>
                <a:cs typeface="Times New Roman" panose="02020603050405020304" pitchFamily="18" charset="0"/>
              </a:rPr>
              <a:t>2</a:t>
            </a:r>
            <a:r>
              <a:rPr lang="en-US" sz="2400" baseline="30000" dirty="0">
                <a:latin typeface="Times New Roman" panose="02020603050405020304" pitchFamily="18" charset="0"/>
                <a:cs typeface="Times New Roman" panose="02020603050405020304" pitchFamily="18" charset="0"/>
              </a:rPr>
              <a:t>n</a:t>
            </a:r>
            <a:r>
              <a:rPr lang="en-US" sz="2400" dirty="0">
                <a:latin typeface="Times New Roman" panose="02020603050405020304" pitchFamily="18" charset="0"/>
                <a:cs typeface="Times New Roman" panose="02020603050405020304" pitchFamily="18" charset="0"/>
              </a:rPr>
              <a:t>, where m&lt;n. We can construct a decoding function D: Z</a:t>
            </a:r>
            <a:r>
              <a:rPr lang="en-US" sz="2400" baseline="-25000" dirty="0">
                <a:latin typeface="Times New Roman" panose="02020603050405020304" pitchFamily="18" charset="0"/>
                <a:cs typeface="Times New Roman" panose="02020603050405020304" pitchFamily="18" charset="0"/>
              </a:rPr>
              <a:t>2</a:t>
            </a:r>
            <a:r>
              <a:rPr lang="en-US" sz="2400" baseline="30000" dirty="0">
                <a:latin typeface="Times New Roman" panose="02020603050405020304" pitchFamily="18" charset="0"/>
                <a:cs typeface="Times New Roman" panose="02020603050405020304" pitchFamily="18" charset="0"/>
              </a:rPr>
              <a:t>n</a:t>
            </a:r>
            <a:r>
              <a:rPr lang="en-US" sz="2400" dirty="0">
                <a:latin typeface="Times New Roman" panose="02020603050405020304" pitchFamily="18" charset="0"/>
                <a:cs typeface="Times New Roman" panose="02020603050405020304" pitchFamily="18" charset="0"/>
              </a:rPr>
              <a:t>-&gt; W that corrects all transmission errors of weight ≤ k </a:t>
            </a:r>
            <a:r>
              <a:rPr lang="en-US" sz="2400" dirty="0" err="1">
                <a:latin typeface="Times New Roman" panose="02020603050405020304" pitchFamily="18" charset="0"/>
                <a:cs typeface="Times New Roman" panose="02020603050405020304" pitchFamily="18" charset="0"/>
              </a:rPr>
              <a:t>iff</a:t>
            </a:r>
            <a:r>
              <a:rPr lang="en-US" sz="2400" dirty="0">
                <a:latin typeface="Times New Roman" panose="02020603050405020304" pitchFamily="18" charset="0"/>
                <a:cs typeface="Times New Roman" panose="02020603050405020304" pitchFamily="18" charset="0"/>
              </a:rPr>
              <a:t> minimum distance between code words is at least 2k+1.</a:t>
            </a:r>
          </a:p>
        </p:txBody>
      </p:sp>
    </p:spTree>
    <p:extLst>
      <p:ext uri="{BB962C8B-B14F-4D97-AF65-F5344CB8AC3E}">
        <p14:creationId xmlns:p14="http://schemas.microsoft.com/office/powerpoint/2010/main" val="37644863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g1c1969dab18_0_0"/>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13</a:t>
            </a:fld>
            <a:endParaRPr/>
          </a:p>
        </p:txBody>
      </p:sp>
      <p:sp>
        <p:nvSpPr>
          <p:cNvPr id="162" name="Google Shape;162;g1c1969dab18_0_0"/>
          <p:cNvSpPr txBox="1">
            <a:spLocks noGrp="1"/>
          </p:cNvSpPr>
          <p:nvPr>
            <p:ph type="body" idx="1"/>
          </p:nvPr>
        </p:nvSpPr>
        <p:spPr>
          <a:xfrm>
            <a:off x="959369" y="204002"/>
            <a:ext cx="10566900" cy="695408"/>
          </a:xfrm>
          <a:prstGeom prst="rect">
            <a:avLst/>
          </a:prstGeom>
          <a:noFill/>
          <a:ln>
            <a:noFill/>
          </a:ln>
        </p:spPr>
        <p:txBody>
          <a:bodyPr spcFirstLastPara="1" wrap="square" lIns="91425" tIns="45700" rIns="91425" bIns="45700" anchor="t" anchorCtr="0">
            <a:noAutofit/>
          </a:bodyPr>
          <a:lstStyle/>
          <a:p>
            <a:pPr marL="609600" lvl="1" indent="0" rtl="0">
              <a:lnSpc>
                <a:spcPct val="90000"/>
              </a:lnSpc>
              <a:spcBef>
                <a:spcPts val="500"/>
              </a:spcBef>
              <a:spcAft>
                <a:spcPts val="0"/>
              </a:spcAft>
              <a:buClr>
                <a:schemeClr val="dk1"/>
              </a:buClr>
              <a:buSzPts val="2400"/>
              <a:buNone/>
            </a:pPr>
            <a:r>
              <a:rPr lang="en-US" b="1" u="sng" dirty="0">
                <a:solidFill>
                  <a:srgbClr val="000000"/>
                </a:solidFill>
                <a:latin typeface="Times New Roman" panose="02020603050405020304" pitchFamily="18" charset="0"/>
                <a:ea typeface="Open Sans"/>
                <a:cs typeface="Times New Roman" panose="02020603050405020304" pitchFamily="18" charset="0"/>
                <a:sym typeface="Open Sans"/>
              </a:rPr>
              <a:t>Ex:</a:t>
            </a:r>
            <a:endParaRPr b="1" u="sng" dirty="0">
              <a:solidFill>
                <a:srgbClr val="000000"/>
              </a:solidFill>
              <a:latin typeface="Times New Roman" panose="02020603050405020304" pitchFamily="18" charset="0"/>
              <a:ea typeface="Open Sans"/>
              <a:cs typeface="Times New Roman" panose="02020603050405020304" pitchFamily="18" charset="0"/>
              <a:sym typeface="Open Sans"/>
            </a:endParaRPr>
          </a:p>
          <a:p>
            <a:pPr marL="914400" lvl="1" indent="-304800" algn="l" rtl="0">
              <a:lnSpc>
                <a:spcPct val="90000"/>
              </a:lnSpc>
              <a:spcBef>
                <a:spcPts val="500"/>
              </a:spcBef>
              <a:spcAft>
                <a:spcPts val="0"/>
              </a:spcAft>
              <a:buClr>
                <a:schemeClr val="dk1"/>
              </a:buClr>
              <a:buSzPts val="2400"/>
              <a:buNone/>
            </a:pPr>
            <a:endParaRPr sz="1600" b="0" i="0" baseline="30000" dirty="0">
              <a:solidFill>
                <a:srgbClr val="000000"/>
              </a:solidFill>
              <a:latin typeface="Open Sans"/>
              <a:ea typeface="Open Sans"/>
              <a:cs typeface="Open Sans"/>
              <a:sym typeface="Open Sans"/>
            </a:endParaRPr>
          </a:p>
          <a:p>
            <a:pPr marL="457200" lvl="1" indent="0" algn="l" rtl="0">
              <a:lnSpc>
                <a:spcPct val="90000"/>
              </a:lnSpc>
              <a:spcBef>
                <a:spcPts val="500"/>
              </a:spcBef>
              <a:spcAft>
                <a:spcPts val="0"/>
              </a:spcAft>
              <a:buClr>
                <a:schemeClr val="dk1"/>
              </a:buClr>
              <a:buSzPts val="2400"/>
              <a:buNone/>
            </a:pPr>
            <a:endParaRPr sz="2400" dirty="0"/>
          </a:p>
        </p:txBody>
      </p:sp>
      <p:sp>
        <p:nvSpPr>
          <p:cNvPr id="2" name="TextBox 1"/>
          <p:cNvSpPr txBox="1"/>
          <p:nvPr/>
        </p:nvSpPr>
        <p:spPr>
          <a:xfrm>
            <a:off x="959369" y="610136"/>
            <a:ext cx="10658007" cy="6001643"/>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1. With w ∈ Z</a:t>
            </a:r>
            <a:r>
              <a:rPr lang="en-US" sz="2400" baseline="-25000" dirty="0">
                <a:latin typeface="Times New Roman" panose="02020603050405020304" pitchFamily="18" charset="0"/>
                <a:cs typeface="Times New Roman" panose="02020603050405020304" pitchFamily="18" charset="0"/>
              </a:rPr>
              <a:t>2</a:t>
            </a:r>
            <a:r>
              <a:rPr lang="en-US" sz="2400" baseline="30000" dirty="0">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  Let E: W- &gt; Z</a:t>
            </a:r>
            <a:r>
              <a:rPr lang="en-US" sz="2400" baseline="-25000" dirty="0">
                <a:latin typeface="Times New Roman" panose="02020603050405020304" pitchFamily="18" charset="0"/>
                <a:cs typeface="Times New Roman" panose="02020603050405020304" pitchFamily="18" charset="0"/>
              </a:rPr>
              <a:t>2</a:t>
            </a:r>
            <a:r>
              <a:rPr lang="en-US" sz="2400" baseline="30000" dirty="0">
                <a:latin typeface="Times New Roman" panose="02020603050405020304" pitchFamily="18" charset="0"/>
                <a:cs typeface="Times New Roman" panose="02020603050405020304" pitchFamily="18" charset="0"/>
              </a:rPr>
              <a:t>6         </a:t>
            </a:r>
            <a:r>
              <a:rPr lang="en-US" sz="2400" dirty="0">
                <a:latin typeface="Times New Roman" panose="02020603050405020304" pitchFamily="18" charset="0"/>
                <a:cs typeface="Times New Roman" panose="02020603050405020304" pitchFamily="18" charset="0"/>
              </a:rPr>
              <a:t>be given by </a:t>
            </a:r>
          </a:p>
          <a:p>
            <a:r>
              <a:rPr lang="en-US" sz="2400" dirty="0">
                <a:latin typeface="Times New Roman" panose="02020603050405020304" pitchFamily="18" charset="0"/>
                <a:cs typeface="Times New Roman" panose="02020603050405020304" pitchFamily="18" charset="0"/>
              </a:rPr>
              <a:t>E(00)=000000</a:t>
            </a:r>
          </a:p>
          <a:p>
            <a:r>
              <a:rPr lang="en-US" sz="2400" dirty="0">
                <a:latin typeface="Times New Roman" panose="02020603050405020304" pitchFamily="18" charset="0"/>
                <a:cs typeface="Times New Roman" panose="02020603050405020304" pitchFamily="18" charset="0"/>
              </a:rPr>
              <a:t>E(01)=010101</a:t>
            </a:r>
          </a:p>
          <a:p>
            <a:r>
              <a:rPr lang="en-US" sz="2400" dirty="0">
                <a:latin typeface="Times New Roman" panose="02020603050405020304" pitchFamily="18" charset="0"/>
                <a:cs typeface="Times New Roman" panose="02020603050405020304" pitchFamily="18" charset="0"/>
              </a:rPr>
              <a:t>E(10)=101010</a:t>
            </a:r>
          </a:p>
          <a:p>
            <a:r>
              <a:rPr lang="en-US" sz="2400" dirty="0">
                <a:latin typeface="Times New Roman" panose="02020603050405020304" pitchFamily="18" charset="0"/>
                <a:cs typeface="Times New Roman" panose="02020603050405020304" pitchFamily="18" charset="0"/>
              </a:rPr>
              <a:t>E(11)=111111</a:t>
            </a:r>
          </a:p>
          <a:p>
            <a:r>
              <a:rPr lang="en-US" sz="2400" dirty="0">
                <a:latin typeface="Times New Roman" panose="02020603050405020304" pitchFamily="18" charset="0"/>
                <a:cs typeface="Times New Roman" panose="02020603050405020304" pitchFamily="18" charset="0"/>
              </a:rPr>
              <a:t>Here the minimum distance between the code words is 3, so we can detect double errors and correct single errors.</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2. With S(000000,1) = {000000,100000,010000,001000,000100,000010,000001}, the decoding function D:  Z</a:t>
            </a:r>
            <a:r>
              <a:rPr lang="en-US" sz="2400" baseline="-25000" dirty="0">
                <a:latin typeface="Times New Roman" panose="02020603050405020304" pitchFamily="18" charset="0"/>
                <a:cs typeface="Times New Roman" panose="02020603050405020304" pitchFamily="18" charset="0"/>
              </a:rPr>
              <a:t>2</a:t>
            </a:r>
            <a:r>
              <a:rPr lang="en-US" sz="2400" baseline="30000" dirty="0">
                <a:latin typeface="Times New Roman" panose="02020603050405020304" pitchFamily="18" charset="0"/>
                <a:cs typeface="Times New Roman" panose="02020603050405020304" pitchFamily="18" charset="0"/>
              </a:rPr>
              <a:t>6 </a:t>
            </a:r>
            <a:r>
              <a:rPr lang="en-US" sz="2400" dirty="0">
                <a:latin typeface="Times New Roman" panose="02020603050405020304" pitchFamily="18" charset="0"/>
                <a:cs typeface="Times New Roman" panose="02020603050405020304" pitchFamily="18" charset="0"/>
              </a:rPr>
              <a:t>-&gt; Z</a:t>
            </a:r>
            <a:r>
              <a:rPr lang="en-US" sz="2400" baseline="-25000" dirty="0">
                <a:latin typeface="Times New Roman" panose="02020603050405020304" pitchFamily="18" charset="0"/>
                <a:cs typeface="Times New Roman" panose="02020603050405020304" pitchFamily="18" charset="0"/>
              </a:rPr>
              <a:t>2</a:t>
            </a:r>
            <a:r>
              <a:rPr lang="en-US" sz="2400" baseline="30000" dirty="0">
                <a:latin typeface="Times New Roman" panose="02020603050405020304" pitchFamily="18" charset="0"/>
                <a:cs typeface="Times New Roman" panose="02020603050405020304" pitchFamily="18" charset="0"/>
              </a:rPr>
              <a:t>2 </a:t>
            </a:r>
            <a:r>
              <a:rPr lang="en-US" sz="2400" dirty="0">
                <a:latin typeface="Times New Roman" panose="02020603050405020304" pitchFamily="18" charset="0"/>
                <a:cs typeface="Times New Roman" panose="02020603050405020304" pitchFamily="18" charset="0"/>
              </a:rPr>
              <a:t>, gives D(x)=00 for all x ∈ S(000000,1).</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3. Similarly S(010101,1) = {010101, </a:t>
            </a:r>
            <a:r>
              <a:rPr lang="en-US" sz="2400" dirty="0">
                <a:solidFill>
                  <a:srgbClr val="FF0000"/>
                </a:solidFill>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10101, 0</a:t>
            </a:r>
            <a:r>
              <a:rPr lang="en-US" sz="2400" dirty="0">
                <a:solidFill>
                  <a:srgbClr val="FF0000"/>
                </a:solidFill>
                <a:latin typeface="Times New Roman" panose="02020603050405020304" pitchFamily="18" charset="0"/>
                <a:cs typeface="Times New Roman" panose="02020603050405020304" pitchFamily="18" charset="0"/>
              </a:rPr>
              <a:t>0</a:t>
            </a:r>
            <a:r>
              <a:rPr lang="en-US" sz="2400" dirty="0">
                <a:latin typeface="Times New Roman" panose="02020603050405020304" pitchFamily="18" charset="0"/>
                <a:cs typeface="Times New Roman" panose="02020603050405020304" pitchFamily="18" charset="0"/>
              </a:rPr>
              <a:t>0101, 01</a:t>
            </a:r>
            <a:r>
              <a:rPr lang="en-US" sz="2400" dirty="0">
                <a:solidFill>
                  <a:srgbClr val="FF0000"/>
                </a:solidFill>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101, 010</a:t>
            </a:r>
            <a:r>
              <a:rPr lang="en-US" sz="2400" dirty="0">
                <a:solidFill>
                  <a:srgbClr val="FF0000"/>
                </a:solidFill>
                <a:latin typeface="Times New Roman" panose="02020603050405020304" pitchFamily="18" charset="0"/>
                <a:cs typeface="Times New Roman" panose="02020603050405020304" pitchFamily="18" charset="0"/>
              </a:rPr>
              <a:t>0</a:t>
            </a:r>
            <a:r>
              <a:rPr lang="en-US" sz="2400" dirty="0">
                <a:latin typeface="Times New Roman" panose="02020603050405020304" pitchFamily="18" charset="0"/>
                <a:cs typeface="Times New Roman" panose="02020603050405020304" pitchFamily="18" charset="0"/>
              </a:rPr>
              <a:t>01, 0101</a:t>
            </a:r>
            <a:r>
              <a:rPr lang="en-US" sz="2400" dirty="0">
                <a:solidFill>
                  <a:srgbClr val="FF0000"/>
                </a:solidFill>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1, 01010</a:t>
            </a:r>
            <a:r>
              <a:rPr lang="en-US" sz="2400" dirty="0">
                <a:solidFill>
                  <a:srgbClr val="FF0000"/>
                </a:solidFill>
                <a:latin typeface="Times New Roman" panose="02020603050405020304" pitchFamily="18" charset="0"/>
                <a:cs typeface="Times New Roman" panose="02020603050405020304" pitchFamily="18" charset="0"/>
              </a:rPr>
              <a:t>0</a:t>
            </a:r>
            <a:r>
              <a:rPr lang="en-US" sz="2400" dirty="0">
                <a:latin typeface="Times New Roman" panose="02020603050405020304" pitchFamily="18" charset="0"/>
                <a:cs typeface="Times New Roman" panose="02020603050405020304" pitchFamily="18" charset="0"/>
              </a:rPr>
              <a:t>} here D(x)=01 for all x ∈ S(010101,1).</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4. a) If x ∈ Z</a:t>
            </a:r>
            <a:r>
              <a:rPr lang="en-US" sz="2400" baseline="-25000" dirty="0">
                <a:latin typeface="Times New Roman" panose="02020603050405020304" pitchFamily="18" charset="0"/>
                <a:cs typeface="Times New Roman" panose="02020603050405020304" pitchFamily="18" charset="0"/>
              </a:rPr>
              <a:t>2</a:t>
            </a:r>
            <a:r>
              <a:rPr lang="en-US" sz="2400" baseline="30000" dirty="0">
                <a:latin typeface="Times New Roman" panose="02020603050405020304" pitchFamily="18" charset="0"/>
                <a:cs typeface="Times New Roman" panose="02020603050405020304" pitchFamily="18" charset="0"/>
              </a:rPr>
              <a:t>10</a:t>
            </a:r>
            <a:r>
              <a:rPr lang="en-US" sz="2400" dirty="0">
                <a:latin typeface="Times New Roman" panose="02020603050405020304" pitchFamily="18" charset="0"/>
                <a:cs typeface="Times New Roman" panose="02020603050405020304" pitchFamily="18" charset="0"/>
              </a:rPr>
              <a:t>, determine |S(x,1)|, |S(x,2)|, |S(x,3)| .</a:t>
            </a:r>
          </a:p>
          <a:p>
            <a:r>
              <a:rPr lang="en-US" sz="2400" dirty="0">
                <a:latin typeface="Times New Roman" panose="02020603050405020304" pitchFamily="18" charset="0"/>
                <a:cs typeface="Times New Roman" panose="02020603050405020304" pitchFamily="18" charset="0"/>
              </a:rPr>
              <a:t>    b) For </a:t>
            </a:r>
            <a:r>
              <a:rPr lang="en-US" sz="2400" dirty="0" err="1">
                <a:latin typeface="Times New Roman" panose="02020603050405020304" pitchFamily="18" charset="0"/>
                <a:cs typeface="Times New Roman" panose="02020603050405020304" pitchFamily="18" charset="0"/>
              </a:rPr>
              <a:t>n,k</a:t>
            </a:r>
            <a:r>
              <a:rPr lang="en-US" sz="2400" dirty="0">
                <a:latin typeface="Times New Roman" panose="02020603050405020304" pitchFamily="18" charset="0"/>
                <a:cs typeface="Times New Roman" panose="02020603050405020304" pitchFamily="18" charset="0"/>
              </a:rPr>
              <a:t> ∈ Z</a:t>
            </a:r>
            <a:r>
              <a:rPr lang="en-US" sz="2400" baseline="300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1≤k≤n, if x ∈ Z</a:t>
            </a:r>
            <a:r>
              <a:rPr lang="en-US" sz="2400" baseline="-25000" dirty="0">
                <a:latin typeface="Times New Roman" panose="02020603050405020304" pitchFamily="18" charset="0"/>
                <a:cs typeface="Times New Roman" panose="02020603050405020304" pitchFamily="18" charset="0"/>
              </a:rPr>
              <a:t>2</a:t>
            </a:r>
            <a:r>
              <a:rPr lang="en-US" sz="2400" baseline="30000" dirty="0">
                <a:latin typeface="Times New Roman" panose="02020603050405020304" pitchFamily="18" charset="0"/>
                <a:cs typeface="Times New Roman" panose="02020603050405020304" pitchFamily="18" charset="0"/>
              </a:rPr>
              <a:t>n</a:t>
            </a:r>
            <a:r>
              <a:rPr lang="en-US" sz="2400" dirty="0">
                <a:latin typeface="Times New Roman" panose="02020603050405020304" pitchFamily="18" charset="0"/>
                <a:cs typeface="Times New Roman" panose="02020603050405020304" pitchFamily="18" charset="0"/>
              </a:rPr>
              <a:t>, what is |S(</a:t>
            </a:r>
            <a:r>
              <a:rPr lang="en-US" sz="2400" dirty="0" err="1">
                <a:latin typeface="Times New Roman" panose="02020603050405020304" pitchFamily="18" charset="0"/>
                <a:cs typeface="Times New Roman" panose="02020603050405020304" pitchFamily="18" charset="0"/>
              </a:rPr>
              <a:t>x,k</a:t>
            </a:r>
            <a:r>
              <a:rPr lang="en-US" sz="2400" dirty="0">
                <a:latin typeface="Times New Roman" panose="02020603050405020304" pitchFamily="18" charset="0"/>
                <a:cs typeface="Times New Roman" panose="02020603050405020304" pitchFamily="18" charset="0"/>
              </a:rPr>
              <a:t>)|? </a:t>
            </a:r>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B0A55989-874B-4C1B-3413-4F6F792DD556}"/>
                  </a:ext>
                </a:extLst>
              </p14:cNvPr>
              <p14:cNvContentPartPr/>
              <p14:nvPr/>
            </p14:nvContentPartPr>
            <p14:xfrm>
              <a:off x="3581280" y="907920"/>
              <a:ext cx="8096760" cy="5893200"/>
            </p14:xfrm>
          </p:contentPart>
        </mc:Choice>
        <mc:Fallback xmlns="">
          <p:pic>
            <p:nvPicPr>
              <p:cNvPr id="3" name="Ink 2">
                <a:extLst>
                  <a:ext uri="{FF2B5EF4-FFF2-40B4-BE49-F238E27FC236}">
                    <a16:creationId xmlns:a16="http://schemas.microsoft.com/office/drawing/2014/main" id="{B0A55989-874B-4C1B-3413-4F6F792DD556}"/>
                  </a:ext>
                </a:extLst>
              </p:cNvPr>
              <p:cNvPicPr/>
              <p:nvPr/>
            </p:nvPicPr>
            <p:blipFill>
              <a:blip r:embed="rId4"/>
              <a:stretch>
                <a:fillRect/>
              </a:stretch>
            </p:blipFill>
            <p:spPr>
              <a:xfrm>
                <a:off x="3571920" y="898560"/>
                <a:ext cx="8115480" cy="5911920"/>
              </a:xfrm>
              <a:prstGeom prst="rect">
                <a:avLst/>
              </a:prstGeom>
            </p:spPr>
          </p:pic>
        </mc:Fallback>
      </mc:AlternateContent>
    </p:spTree>
    <p:extLst>
      <p:ext uri="{BB962C8B-B14F-4D97-AF65-F5344CB8AC3E}">
        <p14:creationId xmlns:p14="http://schemas.microsoft.com/office/powerpoint/2010/main" val="16381635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g1c1969dab18_0_0"/>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14</a:t>
            </a:fld>
            <a:endParaRPr/>
          </a:p>
        </p:txBody>
      </p:sp>
      <p:sp>
        <p:nvSpPr>
          <p:cNvPr id="162" name="Google Shape;162;g1c1969dab18_0_0"/>
          <p:cNvSpPr txBox="1">
            <a:spLocks noGrp="1"/>
          </p:cNvSpPr>
          <p:nvPr>
            <p:ph type="body" idx="1"/>
          </p:nvPr>
        </p:nvSpPr>
        <p:spPr>
          <a:xfrm>
            <a:off x="959369" y="204002"/>
            <a:ext cx="10566900" cy="695408"/>
          </a:xfrm>
          <a:prstGeom prst="rect">
            <a:avLst/>
          </a:prstGeom>
          <a:noFill/>
          <a:ln>
            <a:noFill/>
          </a:ln>
        </p:spPr>
        <p:txBody>
          <a:bodyPr spcFirstLastPara="1" wrap="square" lIns="91425" tIns="45700" rIns="91425" bIns="45700" anchor="t" anchorCtr="0">
            <a:noAutofit/>
          </a:bodyPr>
          <a:lstStyle/>
          <a:p>
            <a:pPr marL="609600" lvl="1" indent="0" rtl="0">
              <a:lnSpc>
                <a:spcPct val="90000"/>
              </a:lnSpc>
              <a:spcBef>
                <a:spcPts val="500"/>
              </a:spcBef>
              <a:spcAft>
                <a:spcPts val="0"/>
              </a:spcAft>
              <a:buClr>
                <a:schemeClr val="dk1"/>
              </a:buClr>
              <a:buSzPts val="2400"/>
              <a:buNone/>
            </a:pPr>
            <a:r>
              <a:rPr lang="en-US" b="1" u="sng" dirty="0">
                <a:solidFill>
                  <a:srgbClr val="000000"/>
                </a:solidFill>
                <a:latin typeface="Times New Roman" panose="02020603050405020304" pitchFamily="18" charset="0"/>
                <a:ea typeface="Open Sans"/>
                <a:cs typeface="Times New Roman" panose="02020603050405020304" pitchFamily="18" charset="0"/>
                <a:sym typeface="Open Sans"/>
              </a:rPr>
              <a:t>Parity check and Generator matrices</a:t>
            </a:r>
            <a:endParaRPr b="1" u="sng" dirty="0">
              <a:solidFill>
                <a:srgbClr val="000000"/>
              </a:solidFill>
              <a:latin typeface="Times New Roman" panose="02020603050405020304" pitchFamily="18" charset="0"/>
              <a:ea typeface="Open Sans"/>
              <a:cs typeface="Times New Roman" panose="02020603050405020304" pitchFamily="18" charset="0"/>
              <a:sym typeface="Open Sans"/>
            </a:endParaRPr>
          </a:p>
          <a:p>
            <a:pPr marL="914400" lvl="1" indent="-304800" algn="l" rtl="0">
              <a:lnSpc>
                <a:spcPct val="90000"/>
              </a:lnSpc>
              <a:spcBef>
                <a:spcPts val="500"/>
              </a:spcBef>
              <a:spcAft>
                <a:spcPts val="0"/>
              </a:spcAft>
              <a:buClr>
                <a:schemeClr val="dk1"/>
              </a:buClr>
              <a:buSzPts val="2400"/>
              <a:buNone/>
            </a:pPr>
            <a:endParaRPr sz="1600" b="0" i="0" baseline="30000" dirty="0">
              <a:solidFill>
                <a:srgbClr val="000000"/>
              </a:solidFill>
              <a:latin typeface="Open Sans"/>
              <a:ea typeface="Open Sans"/>
              <a:cs typeface="Open Sans"/>
              <a:sym typeface="Open Sans"/>
            </a:endParaRPr>
          </a:p>
          <a:p>
            <a:pPr marL="457200" lvl="1" indent="0" algn="l" rtl="0">
              <a:lnSpc>
                <a:spcPct val="90000"/>
              </a:lnSpc>
              <a:spcBef>
                <a:spcPts val="500"/>
              </a:spcBef>
              <a:spcAft>
                <a:spcPts val="0"/>
              </a:spcAft>
              <a:buClr>
                <a:schemeClr val="dk1"/>
              </a:buClr>
              <a:buSzPts val="2400"/>
              <a:buNone/>
            </a:pPr>
            <a:endParaRPr sz="2400" dirty="0"/>
          </a:p>
        </p:txBody>
      </p:sp>
      <p:sp>
        <p:nvSpPr>
          <p:cNvPr id="2" name="TextBox 1"/>
          <p:cNvSpPr txBox="1"/>
          <p:nvPr/>
        </p:nvSpPr>
        <p:spPr>
          <a:xfrm>
            <a:off x="959369" y="610136"/>
            <a:ext cx="10658007" cy="5262979"/>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Here the encoding and decoding functions  are given by matrices over Z</a:t>
            </a:r>
            <a:r>
              <a:rPr lang="en-US" sz="2400" baseline="-25000" dirty="0">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 One of the matrices will help to locate the nearest code word for a given received word. This will be helpful when set c of code words is larger.</a:t>
            </a:r>
          </a:p>
          <a:p>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Ex:</a:t>
            </a:r>
            <a:r>
              <a:rPr lang="en-US" sz="2400" dirty="0">
                <a:latin typeface="Times New Roman" panose="02020603050405020304" pitchFamily="18" charset="0"/>
                <a:cs typeface="Times New Roman" panose="02020603050405020304" pitchFamily="18" charset="0"/>
              </a:rPr>
              <a:t>          1 0 0 1 1 0</a:t>
            </a:r>
          </a:p>
          <a:p>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G=</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0 1 0 0 1 1</a:t>
            </a:r>
          </a:p>
          <a:p>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0 0 1 1 0 1 </a:t>
            </a:r>
          </a:p>
          <a:p>
            <a:r>
              <a:rPr lang="en-US" sz="2400" dirty="0">
                <a:latin typeface="Times New Roman" panose="02020603050405020304" pitchFamily="18" charset="0"/>
                <a:cs typeface="Times New Roman" panose="02020603050405020304" pitchFamily="18" charset="0"/>
              </a:rPr>
              <a:t>Be a 3x6 matrix over Z</a:t>
            </a:r>
            <a:r>
              <a:rPr lang="en-US" sz="2400" baseline="-25000" dirty="0">
                <a:latin typeface="Times New Roman" panose="02020603050405020304" pitchFamily="18" charset="0"/>
                <a:cs typeface="Times New Roman" panose="02020603050405020304" pitchFamily="18" charset="0"/>
              </a:rPr>
              <a:t>2. </a:t>
            </a:r>
            <a:r>
              <a:rPr lang="en-US" sz="2400" dirty="0">
                <a:latin typeface="Times New Roman" panose="02020603050405020304" pitchFamily="18" charset="0"/>
                <a:cs typeface="Times New Roman" panose="02020603050405020304" pitchFamily="18" charset="0"/>
              </a:rPr>
              <a:t>First three columns forms an identity matrix of 3x3 that is I</a:t>
            </a:r>
            <a:r>
              <a:rPr lang="en-US" sz="2400" baseline="-25000" dirty="0">
                <a:latin typeface="Times New Roman" panose="02020603050405020304" pitchFamily="18" charset="0"/>
                <a:cs typeface="Times New Roman" panose="02020603050405020304" pitchFamily="18" charset="0"/>
              </a:rPr>
              <a:t>3</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Let A denote matrix formed by last 3 columns of G. We can write G = [I</a:t>
            </a:r>
            <a:r>
              <a:rPr lang="en-US" sz="2400" baseline="-25000" dirty="0">
                <a:latin typeface="Times New Roman" panose="02020603050405020304" pitchFamily="18" charset="0"/>
                <a:cs typeface="Times New Roman" panose="02020603050405020304" pitchFamily="18" charset="0"/>
              </a:rPr>
              <a:t>3  </a:t>
            </a:r>
            <a:r>
              <a:rPr lang="en-US" sz="2400" dirty="0">
                <a:latin typeface="Times New Roman" panose="02020603050405020304" pitchFamily="18" charset="0"/>
                <a:cs typeface="Times New Roman" panose="02020603050405020304" pitchFamily="18" charset="0"/>
              </a:rPr>
              <a:t>| A] to denote its structure. The partition matrix G is called the Generator matrix.</a:t>
            </a:r>
          </a:p>
          <a:p>
            <a:r>
              <a:rPr lang="en-US" sz="2400" dirty="0">
                <a:latin typeface="Times New Roman" panose="02020603050405020304" pitchFamily="18" charset="0"/>
                <a:cs typeface="Times New Roman" panose="02020603050405020304" pitchFamily="18" charset="0"/>
              </a:rPr>
              <a:t>We use G to define encoding function E : Z</a:t>
            </a:r>
            <a:r>
              <a:rPr lang="en-US" sz="2400" baseline="-25000" dirty="0">
                <a:latin typeface="Times New Roman" panose="02020603050405020304" pitchFamily="18" charset="0"/>
                <a:cs typeface="Times New Roman" panose="02020603050405020304" pitchFamily="18" charset="0"/>
              </a:rPr>
              <a:t>2</a:t>
            </a:r>
            <a:r>
              <a:rPr lang="en-US" sz="2400" baseline="30000" dirty="0">
                <a:latin typeface="Times New Roman" panose="02020603050405020304" pitchFamily="18" charset="0"/>
                <a:cs typeface="Times New Roman" panose="02020603050405020304" pitchFamily="18" charset="0"/>
              </a:rPr>
              <a:t>3 </a:t>
            </a:r>
            <a:r>
              <a:rPr lang="en-US" sz="2400" dirty="0">
                <a:latin typeface="Times New Roman" panose="02020603050405020304" pitchFamily="18" charset="0"/>
                <a:cs typeface="Times New Roman" panose="02020603050405020304" pitchFamily="18" charset="0"/>
              </a:rPr>
              <a:t>-&gt; Z</a:t>
            </a:r>
            <a:r>
              <a:rPr lang="en-US" sz="2400" baseline="-25000" dirty="0">
                <a:latin typeface="Times New Roman" panose="02020603050405020304" pitchFamily="18" charset="0"/>
                <a:cs typeface="Times New Roman" panose="02020603050405020304" pitchFamily="18" charset="0"/>
              </a:rPr>
              <a:t>2</a:t>
            </a:r>
            <a:r>
              <a:rPr lang="en-US" sz="2400" baseline="30000" dirty="0">
                <a:latin typeface="Times New Roman" panose="02020603050405020304" pitchFamily="18" charset="0"/>
                <a:cs typeface="Times New Roman" panose="02020603050405020304" pitchFamily="18" charset="0"/>
              </a:rPr>
              <a:t>6  </a:t>
            </a:r>
            <a:r>
              <a:rPr lang="en-US" sz="2400" dirty="0">
                <a:latin typeface="Times New Roman" panose="02020603050405020304" pitchFamily="18" charset="0"/>
                <a:cs typeface="Times New Roman" panose="02020603050405020304" pitchFamily="18" charset="0"/>
              </a:rPr>
              <a:t>as follows: </a:t>
            </a:r>
          </a:p>
          <a:p>
            <a:r>
              <a:rPr lang="en-US" sz="2400" dirty="0">
                <a:latin typeface="Times New Roman" panose="02020603050405020304" pitchFamily="18" charset="0"/>
                <a:cs typeface="Times New Roman" panose="02020603050405020304" pitchFamily="18" charset="0"/>
              </a:rPr>
              <a:t>For W ∈ Z</a:t>
            </a:r>
            <a:r>
              <a:rPr lang="en-US" sz="2400" baseline="-25000" dirty="0">
                <a:latin typeface="Times New Roman" panose="02020603050405020304" pitchFamily="18" charset="0"/>
                <a:cs typeface="Times New Roman" panose="02020603050405020304" pitchFamily="18" charset="0"/>
              </a:rPr>
              <a:t>2</a:t>
            </a:r>
            <a:r>
              <a:rPr lang="en-US" sz="2400" baseline="30000" dirty="0">
                <a:latin typeface="Times New Roman" panose="02020603050405020304" pitchFamily="18" charset="0"/>
                <a:cs typeface="Times New Roman" panose="02020603050405020304" pitchFamily="18" charset="0"/>
              </a:rPr>
              <a:t>3</a:t>
            </a:r>
            <a:r>
              <a:rPr lang="en-US" sz="2400" dirty="0">
                <a:latin typeface="Times New Roman" panose="02020603050405020304" pitchFamily="18" charset="0"/>
                <a:cs typeface="Times New Roman" panose="02020603050405020304" pitchFamily="18" charset="0"/>
              </a:rPr>
              <a:t> , E(W) = W.G is the element in Z</a:t>
            </a:r>
            <a:r>
              <a:rPr lang="en-US" sz="2400" baseline="-25000" dirty="0">
                <a:latin typeface="Times New Roman" panose="02020603050405020304" pitchFamily="18" charset="0"/>
                <a:cs typeface="Times New Roman" panose="02020603050405020304" pitchFamily="18" charset="0"/>
              </a:rPr>
              <a:t>2</a:t>
            </a:r>
            <a:r>
              <a:rPr lang="en-US" sz="2400" baseline="30000" dirty="0">
                <a:latin typeface="Times New Roman" panose="02020603050405020304" pitchFamily="18" charset="0"/>
                <a:cs typeface="Times New Roman" panose="02020603050405020304" pitchFamily="18" charset="0"/>
              </a:rPr>
              <a:t>6 </a:t>
            </a:r>
            <a:r>
              <a:rPr lang="en-US" sz="2400" dirty="0">
                <a:latin typeface="Times New Roman" panose="02020603050405020304" pitchFamily="18" charset="0"/>
                <a:cs typeface="Times New Roman" panose="02020603050405020304" pitchFamily="18" charset="0"/>
              </a:rPr>
              <a:t>obtained by multiplying W, considered as a three dimensional row vector, by G on its right. In the calculation, we have 1+1=0 not 1+1=1</a:t>
            </a:r>
          </a:p>
        </p:txBody>
      </p:sp>
      <p:sp>
        <p:nvSpPr>
          <p:cNvPr id="3" name="Left Bracket 2"/>
          <p:cNvSpPr/>
          <p:nvPr/>
        </p:nvSpPr>
        <p:spPr>
          <a:xfrm>
            <a:off x="2188564" y="2218544"/>
            <a:ext cx="45719" cy="869430"/>
          </a:xfrm>
          <a:prstGeom prst="leftBracket">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4" name="Right Bracket 3"/>
          <p:cNvSpPr/>
          <p:nvPr/>
        </p:nvSpPr>
        <p:spPr>
          <a:xfrm>
            <a:off x="3642610" y="2143593"/>
            <a:ext cx="45719" cy="1034322"/>
          </a:xfrm>
          <a:prstGeom prst="rightBracket">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6579407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g1c1969dab18_0_0"/>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15</a:t>
            </a:fld>
            <a:endParaRPr/>
          </a:p>
        </p:txBody>
      </p:sp>
      <p:sp>
        <p:nvSpPr>
          <p:cNvPr id="162" name="Google Shape;162;g1c1969dab18_0_0"/>
          <p:cNvSpPr txBox="1">
            <a:spLocks noGrp="1"/>
          </p:cNvSpPr>
          <p:nvPr>
            <p:ph type="body" idx="1"/>
          </p:nvPr>
        </p:nvSpPr>
        <p:spPr>
          <a:xfrm>
            <a:off x="959369" y="204002"/>
            <a:ext cx="10566900" cy="695408"/>
          </a:xfrm>
          <a:prstGeom prst="rect">
            <a:avLst/>
          </a:prstGeom>
          <a:noFill/>
          <a:ln>
            <a:noFill/>
          </a:ln>
        </p:spPr>
        <p:txBody>
          <a:bodyPr spcFirstLastPara="1" wrap="square" lIns="91425" tIns="45700" rIns="91425" bIns="45700" anchor="t" anchorCtr="0">
            <a:noAutofit/>
          </a:bodyPr>
          <a:lstStyle/>
          <a:p>
            <a:pPr marL="609600" lvl="1" indent="0" rtl="0">
              <a:lnSpc>
                <a:spcPct val="90000"/>
              </a:lnSpc>
              <a:spcBef>
                <a:spcPts val="500"/>
              </a:spcBef>
              <a:spcAft>
                <a:spcPts val="0"/>
              </a:spcAft>
              <a:buClr>
                <a:schemeClr val="dk1"/>
              </a:buClr>
              <a:buSzPts val="2400"/>
              <a:buNone/>
            </a:pPr>
            <a:r>
              <a:rPr lang="en-US" b="1" u="sng" dirty="0">
                <a:solidFill>
                  <a:srgbClr val="000000"/>
                </a:solidFill>
                <a:latin typeface="Times New Roman" panose="02020603050405020304" pitchFamily="18" charset="0"/>
                <a:ea typeface="Open Sans"/>
                <a:cs typeface="Times New Roman" panose="02020603050405020304" pitchFamily="18" charset="0"/>
                <a:sym typeface="Open Sans"/>
              </a:rPr>
              <a:t>Examples:</a:t>
            </a:r>
            <a:endParaRPr b="1" u="sng" dirty="0">
              <a:solidFill>
                <a:srgbClr val="000000"/>
              </a:solidFill>
              <a:latin typeface="Times New Roman" panose="02020603050405020304" pitchFamily="18" charset="0"/>
              <a:ea typeface="Open Sans"/>
              <a:cs typeface="Times New Roman" panose="02020603050405020304" pitchFamily="18" charset="0"/>
              <a:sym typeface="Open Sans"/>
            </a:endParaRPr>
          </a:p>
          <a:p>
            <a:pPr marL="914400" lvl="1" indent="-304800" algn="l" rtl="0">
              <a:lnSpc>
                <a:spcPct val="90000"/>
              </a:lnSpc>
              <a:spcBef>
                <a:spcPts val="500"/>
              </a:spcBef>
              <a:spcAft>
                <a:spcPts val="0"/>
              </a:spcAft>
              <a:buClr>
                <a:schemeClr val="dk1"/>
              </a:buClr>
              <a:buSzPts val="2400"/>
              <a:buNone/>
            </a:pPr>
            <a:endParaRPr sz="1600" b="0" i="0" baseline="30000" dirty="0">
              <a:solidFill>
                <a:srgbClr val="000000"/>
              </a:solidFill>
              <a:latin typeface="Open Sans"/>
              <a:ea typeface="Open Sans"/>
              <a:cs typeface="Open Sans"/>
              <a:sym typeface="Open Sans"/>
            </a:endParaRPr>
          </a:p>
          <a:p>
            <a:pPr marL="457200" lvl="1" indent="0" algn="l" rtl="0">
              <a:lnSpc>
                <a:spcPct val="90000"/>
              </a:lnSpc>
              <a:spcBef>
                <a:spcPts val="500"/>
              </a:spcBef>
              <a:spcAft>
                <a:spcPts val="0"/>
              </a:spcAft>
              <a:buClr>
                <a:schemeClr val="dk1"/>
              </a:buClr>
              <a:buSzPts val="2400"/>
              <a:buNone/>
            </a:pPr>
            <a:endParaRPr sz="2400" dirty="0"/>
          </a:p>
        </p:txBody>
      </p:sp>
      <p:sp>
        <p:nvSpPr>
          <p:cNvPr id="2" name="TextBox 1"/>
          <p:cNvSpPr txBox="1"/>
          <p:nvPr/>
        </p:nvSpPr>
        <p:spPr>
          <a:xfrm>
            <a:off x="959369" y="610136"/>
            <a:ext cx="10658007" cy="5632311"/>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E(110)= (1 1 0) G =                    1 0 0 1 1 0</a:t>
            </a:r>
          </a:p>
          <a:p>
            <a:r>
              <a:rPr lang="en-US" sz="2400" dirty="0">
                <a:latin typeface="Times New Roman" panose="02020603050405020304" pitchFamily="18" charset="0"/>
                <a:cs typeface="Times New Roman" panose="02020603050405020304" pitchFamily="18" charset="0"/>
              </a:rPr>
              <a:t>                                     [ 1 1 0 ]  0 1 0 0 1 1    = [ 1 1 0 1 0 1 ]</a:t>
            </a:r>
          </a:p>
          <a:p>
            <a:r>
              <a:rPr lang="en-US" sz="2400" dirty="0">
                <a:latin typeface="Times New Roman" panose="02020603050405020304" pitchFamily="18" charset="0"/>
                <a:cs typeface="Times New Roman" panose="02020603050405020304" pitchFamily="18" charset="0"/>
              </a:rPr>
              <a:t>                                                    0 0 1 1 0 1</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E(010)= (0 1 0) G =                    1 0 0 1 1 0</a:t>
            </a:r>
          </a:p>
          <a:p>
            <a:r>
              <a:rPr lang="en-US" sz="2400" dirty="0">
                <a:latin typeface="Times New Roman" panose="02020603050405020304" pitchFamily="18" charset="0"/>
                <a:cs typeface="Times New Roman" panose="02020603050405020304" pitchFamily="18" charset="0"/>
              </a:rPr>
              <a:t>                                     [ 0 1 0 ]  0 1 0 0 1 1    = [ 0 1 0 0 1 1 ]</a:t>
            </a:r>
          </a:p>
          <a:p>
            <a:r>
              <a:rPr lang="en-US" sz="2400" dirty="0">
                <a:latin typeface="Times New Roman" panose="02020603050405020304" pitchFamily="18" charset="0"/>
                <a:cs typeface="Times New Roman" panose="02020603050405020304" pitchFamily="18" charset="0"/>
              </a:rPr>
              <a:t>                                                    0 0 1 1 0 1</a:t>
            </a:r>
          </a:p>
          <a:p>
            <a:r>
              <a:rPr lang="en-US" sz="2400" dirty="0">
                <a:latin typeface="Times New Roman" panose="02020603050405020304" pitchFamily="18" charset="0"/>
                <a:cs typeface="Times New Roman" panose="02020603050405020304" pitchFamily="18" charset="0"/>
              </a:rPr>
              <a:t>Note that E(110) is obtained by adding first two rows of G, where as E(010) is the second row itself.</a:t>
            </a:r>
          </a:p>
          <a:p>
            <a:r>
              <a:rPr lang="en-US" sz="2400" dirty="0">
                <a:latin typeface="Times New Roman" panose="02020603050405020304" pitchFamily="18" charset="0"/>
                <a:cs typeface="Times New Roman" panose="02020603050405020304" pitchFamily="18" charset="0"/>
              </a:rPr>
              <a:t>The set of code words obtained by this method are:</a:t>
            </a:r>
          </a:p>
          <a:p>
            <a:r>
              <a:rPr lang="en-US" sz="2400" dirty="0">
                <a:latin typeface="Times New Roman" panose="02020603050405020304" pitchFamily="18" charset="0"/>
                <a:cs typeface="Times New Roman" panose="02020603050405020304" pitchFamily="18" charset="0"/>
              </a:rPr>
              <a:t>C={000000,100110, 010011, 001101, 110101,011110,101000,111000} ∈ Z</a:t>
            </a:r>
            <a:r>
              <a:rPr lang="en-US" sz="2400" baseline="-25000" dirty="0">
                <a:latin typeface="Times New Roman" panose="02020603050405020304" pitchFamily="18" charset="0"/>
                <a:cs typeface="Times New Roman" panose="02020603050405020304" pitchFamily="18" charset="0"/>
              </a:rPr>
              <a:t>2</a:t>
            </a:r>
            <a:r>
              <a:rPr lang="en-US" sz="2400" baseline="30000" dirty="0">
                <a:latin typeface="Times New Roman" panose="02020603050405020304" pitchFamily="18" charset="0"/>
                <a:cs typeface="Times New Roman" panose="02020603050405020304" pitchFamily="18" charset="0"/>
              </a:rPr>
              <a:t>6</a:t>
            </a:r>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One can obtain the corresponding message by dropping last 3 components of the code word.</a:t>
            </a:r>
          </a:p>
          <a:p>
            <a:r>
              <a:rPr lang="en-US" sz="2400" dirty="0">
                <a:latin typeface="Times New Roman" panose="02020603050405020304" pitchFamily="18" charset="0"/>
                <a:cs typeface="Times New Roman" panose="02020603050405020304" pitchFamily="18" charset="0"/>
              </a:rPr>
              <a:t>In addition, the minimum distance between the code words is 3, so we can detect the errors of wt≤2 and correct single error.</a:t>
            </a:r>
          </a:p>
        </p:txBody>
      </p:sp>
      <p:sp>
        <p:nvSpPr>
          <p:cNvPr id="3" name="Left Bracket 2"/>
          <p:cNvSpPr/>
          <p:nvPr/>
        </p:nvSpPr>
        <p:spPr>
          <a:xfrm>
            <a:off x="4890200" y="706313"/>
            <a:ext cx="55873" cy="1014422"/>
          </a:xfrm>
          <a:prstGeom prst="leftBracket">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4" name="Right Bracket 3"/>
          <p:cNvSpPr/>
          <p:nvPr/>
        </p:nvSpPr>
        <p:spPr>
          <a:xfrm>
            <a:off x="6435687" y="706313"/>
            <a:ext cx="45719" cy="1034322"/>
          </a:xfrm>
          <a:prstGeom prst="rightBracket">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5" name="Left Bracket 4">
            <a:extLst>
              <a:ext uri="{FF2B5EF4-FFF2-40B4-BE49-F238E27FC236}">
                <a16:creationId xmlns:a16="http://schemas.microsoft.com/office/drawing/2014/main" id="{65F79070-827E-37E0-9930-77005E93203E}"/>
              </a:ext>
            </a:extLst>
          </p:cNvPr>
          <p:cNvSpPr/>
          <p:nvPr/>
        </p:nvSpPr>
        <p:spPr>
          <a:xfrm>
            <a:off x="4843096" y="2246939"/>
            <a:ext cx="55873" cy="1014422"/>
          </a:xfrm>
          <a:prstGeom prst="leftBracket">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6" name="Right Bracket 5">
            <a:extLst>
              <a:ext uri="{FF2B5EF4-FFF2-40B4-BE49-F238E27FC236}">
                <a16:creationId xmlns:a16="http://schemas.microsoft.com/office/drawing/2014/main" id="{1BB93E42-C13E-ED18-6383-993E98754E2F}"/>
              </a:ext>
            </a:extLst>
          </p:cNvPr>
          <p:cNvSpPr/>
          <p:nvPr/>
        </p:nvSpPr>
        <p:spPr>
          <a:xfrm>
            <a:off x="6463395" y="2238623"/>
            <a:ext cx="45719" cy="1034322"/>
          </a:xfrm>
          <a:prstGeom prst="rightBracket">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4647210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g1c1969dab18_0_0"/>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16</a:t>
            </a:fld>
            <a:endParaRPr/>
          </a:p>
        </p:txBody>
      </p:sp>
      <p:sp>
        <p:nvSpPr>
          <p:cNvPr id="2" name="TextBox 1"/>
          <p:cNvSpPr txBox="1"/>
          <p:nvPr/>
        </p:nvSpPr>
        <p:spPr>
          <a:xfrm>
            <a:off x="838200" y="601884"/>
            <a:ext cx="11004848" cy="637097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For all w=w</a:t>
            </a:r>
            <a:r>
              <a:rPr lang="en-US" sz="2400" baseline="-25000" dirty="0">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w</a:t>
            </a:r>
            <a:r>
              <a:rPr lang="en-US" sz="2400" baseline="-25000" dirty="0">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w</a:t>
            </a:r>
            <a:r>
              <a:rPr lang="en-US" sz="2400" baseline="-25000" dirty="0">
                <a:latin typeface="Times New Roman" panose="02020603050405020304" pitchFamily="18" charset="0"/>
                <a:cs typeface="Times New Roman" panose="02020603050405020304" pitchFamily="18" charset="0"/>
              </a:rPr>
              <a:t>3 </a:t>
            </a:r>
            <a:r>
              <a:rPr lang="en-US" sz="2400" dirty="0">
                <a:latin typeface="Times New Roman" panose="02020603050405020304" pitchFamily="18" charset="0"/>
                <a:cs typeface="Times New Roman" panose="02020603050405020304" pitchFamily="18" charset="0"/>
              </a:rPr>
              <a:t>∈ Z</a:t>
            </a:r>
            <a:r>
              <a:rPr lang="en-US" sz="2400" baseline="-25000" dirty="0">
                <a:latin typeface="Times New Roman" panose="02020603050405020304" pitchFamily="18" charset="0"/>
                <a:cs typeface="Times New Roman" panose="02020603050405020304" pitchFamily="18" charset="0"/>
              </a:rPr>
              <a:t>2</a:t>
            </a:r>
            <a:r>
              <a:rPr lang="en-US" sz="2400" baseline="30000" dirty="0">
                <a:latin typeface="Times New Roman" panose="02020603050405020304" pitchFamily="18" charset="0"/>
                <a:cs typeface="Times New Roman" panose="02020603050405020304" pitchFamily="18" charset="0"/>
              </a:rPr>
              <a:t>3</a:t>
            </a:r>
            <a:r>
              <a:rPr lang="en-US" sz="2400" dirty="0">
                <a:latin typeface="Times New Roman" panose="02020603050405020304" pitchFamily="18" charset="0"/>
                <a:cs typeface="Times New Roman" panose="02020603050405020304" pitchFamily="18" charset="0"/>
              </a:rPr>
              <a:t> , E(w) = w</a:t>
            </a:r>
            <a:r>
              <a:rPr lang="en-US" sz="2400" baseline="-25000" dirty="0">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w</a:t>
            </a:r>
            <a:r>
              <a:rPr lang="en-US" sz="2400" baseline="-25000" dirty="0">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w</a:t>
            </a:r>
            <a:r>
              <a:rPr lang="en-US" sz="2400" baseline="-25000" dirty="0">
                <a:latin typeface="Times New Roman" panose="02020603050405020304" pitchFamily="18" charset="0"/>
                <a:cs typeface="Times New Roman" panose="02020603050405020304" pitchFamily="18" charset="0"/>
              </a:rPr>
              <a:t>3</a:t>
            </a:r>
            <a:r>
              <a:rPr lang="en-US" sz="2400" dirty="0">
                <a:latin typeface="Times New Roman" panose="02020603050405020304" pitchFamily="18" charset="0"/>
                <a:cs typeface="Times New Roman" panose="02020603050405020304" pitchFamily="18" charset="0"/>
              </a:rPr>
              <a:t> w</a:t>
            </a:r>
            <a:r>
              <a:rPr lang="en-US" sz="2400" baseline="-25000" dirty="0">
                <a:latin typeface="Times New Roman" panose="02020603050405020304" pitchFamily="18" charset="0"/>
                <a:cs typeface="Times New Roman" panose="02020603050405020304" pitchFamily="18" charset="0"/>
              </a:rPr>
              <a:t>4</a:t>
            </a:r>
            <a:r>
              <a:rPr lang="en-US" sz="2400" dirty="0">
                <a:latin typeface="Times New Roman" panose="02020603050405020304" pitchFamily="18" charset="0"/>
                <a:cs typeface="Times New Roman" panose="02020603050405020304" pitchFamily="18" charset="0"/>
              </a:rPr>
              <a:t>w</a:t>
            </a:r>
            <a:r>
              <a:rPr lang="en-US" sz="2400" baseline="-25000" dirty="0">
                <a:latin typeface="Times New Roman" panose="02020603050405020304" pitchFamily="18" charset="0"/>
                <a:cs typeface="Times New Roman" panose="02020603050405020304" pitchFamily="18" charset="0"/>
              </a:rPr>
              <a:t>5</a:t>
            </a:r>
            <a:r>
              <a:rPr lang="en-US" sz="2400" dirty="0">
                <a:latin typeface="Times New Roman" panose="02020603050405020304" pitchFamily="18" charset="0"/>
                <a:cs typeface="Times New Roman" panose="02020603050405020304" pitchFamily="18" charset="0"/>
              </a:rPr>
              <a:t>w</a:t>
            </a:r>
            <a:r>
              <a:rPr lang="en-US" sz="2400" baseline="-25000" dirty="0">
                <a:latin typeface="Times New Roman" panose="02020603050405020304" pitchFamily="18" charset="0"/>
                <a:cs typeface="Times New Roman" panose="02020603050405020304" pitchFamily="18" charset="0"/>
              </a:rPr>
              <a:t>6</a:t>
            </a:r>
            <a:r>
              <a:rPr lang="en-US" sz="2400" dirty="0">
                <a:latin typeface="Times New Roman" panose="02020603050405020304" pitchFamily="18" charset="0"/>
                <a:cs typeface="Times New Roman" panose="02020603050405020304" pitchFamily="18" charset="0"/>
              </a:rPr>
              <a:t> ∈ Z</a:t>
            </a:r>
            <a:r>
              <a:rPr lang="en-US" sz="2400" baseline="-25000" dirty="0">
                <a:latin typeface="Times New Roman" panose="02020603050405020304" pitchFamily="18" charset="0"/>
                <a:cs typeface="Times New Roman" panose="02020603050405020304" pitchFamily="18" charset="0"/>
              </a:rPr>
              <a:t>2</a:t>
            </a:r>
            <a:r>
              <a:rPr lang="en-US" sz="2400" baseline="30000" dirty="0">
                <a:latin typeface="Times New Roman" panose="02020603050405020304" pitchFamily="18" charset="0"/>
                <a:cs typeface="Times New Roman" panose="02020603050405020304" pitchFamily="18" charset="0"/>
              </a:rPr>
              <a:t>6</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Since E(w)=  [w</a:t>
            </a:r>
            <a:r>
              <a:rPr lang="en-US" sz="2400" baseline="-25000" dirty="0">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w</a:t>
            </a:r>
            <a:r>
              <a:rPr lang="en-US" sz="2400" baseline="-25000" dirty="0">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w</a:t>
            </a:r>
            <a:r>
              <a:rPr lang="en-US" sz="2400" baseline="-25000" dirty="0">
                <a:latin typeface="Times New Roman" panose="02020603050405020304" pitchFamily="18" charset="0"/>
                <a:cs typeface="Times New Roman" panose="02020603050405020304" pitchFamily="18" charset="0"/>
              </a:rPr>
              <a:t>3 </a:t>
            </a:r>
            <a:r>
              <a:rPr lang="en-US" sz="2400" dirty="0">
                <a:latin typeface="Times New Roman" panose="02020603050405020304" pitchFamily="18" charset="0"/>
                <a:cs typeface="Times New Roman" panose="02020603050405020304" pitchFamily="18" charset="0"/>
              </a:rPr>
              <a:t>] 1 0 0 1 1 0          </a:t>
            </a:r>
          </a:p>
          <a:p>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0 1 0 0 1 1    = [w</a:t>
            </a:r>
            <a:r>
              <a:rPr lang="en-US" sz="2400" baseline="-25000" dirty="0">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w</a:t>
            </a:r>
            <a:r>
              <a:rPr lang="en-US" sz="2400" baseline="-25000" dirty="0">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w</a:t>
            </a:r>
            <a:r>
              <a:rPr lang="en-US" sz="2400" baseline="-25000" dirty="0">
                <a:latin typeface="Times New Roman" panose="02020603050405020304" pitchFamily="18" charset="0"/>
                <a:cs typeface="Times New Roman" panose="02020603050405020304" pitchFamily="18" charset="0"/>
              </a:rPr>
              <a:t>3 </a:t>
            </a:r>
            <a:r>
              <a:rPr lang="en-US" sz="2400" dirty="0">
                <a:latin typeface="Times New Roman" panose="02020603050405020304" pitchFamily="18" charset="0"/>
                <a:cs typeface="Times New Roman" panose="02020603050405020304" pitchFamily="18" charset="0"/>
              </a:rPr>
              <a:t>(w</a:t>
            </a:r>
            <a:r>
              <a:rPr lang="en-US" sz="2400" baseline="-25000" dirty="0">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+w</a:t>
            </a:r>
            <a:r>
              <a:rPr lang="en-US" sz="2400" baseline="-25000" dirty="0">
                <a:latin typeface="Times New Roman" panose="02020603050405020304" pitchFamily="18" charset="0"/>
                <a:cs typeface="Times New Roman" panose="02020603050405020304" pitchFamily="18" charset="0"/>
              </a:rPr>
              <a:t>3</a:t>
            </a:r>
            <a:r>
              <a:rPr lang="en-US" sz="2400" dirty="0">
                <a:latin typeface="Times New Roman" panose="02020603050405020304" pitchFamily="18" charset="0"/>
                <a:cs typeface="Times New Roman" panose="02020603050405020304" pitchFamily="18" charset="0"/>
              </a:rPr>
              <a:t>) (w</a:t>
            </a:r>
            <a:r>
              <a:rPr lang="en-US" sz="2400" baseline="-25000" dirty="0">
                <a:latin typeface="Times New Roman" panose="02020603050405020304" pitchFamily="18" charset="0"/>
                <a:cs typeface="Times New Roman" panose="02020603050405020304" pitchFamily="18" charset="0"/>
              </a:rPr>
              <a:t>1 </a:t>
            </a:r>
            <a:r>
              <a:rPr lang="en-US" sz="2400" dirty="0">
                <a:latin typeface="Times New Roman" panose="02020603050405020304" pitchFamily="18" charset="0"/>
                <a:cs typeface="Times New Roman" panose="02020603050405020304" pitchFamily="18" charset="0"/>
              </a:rPr>
              <a:t>+w</a:t>
            </a:r>
            <a:r>
              <a:rPr lang="en-US" sz="2400" baseline="-25000" dirty="0">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 (w</a:t>
            </a:r>
            <a:r>
              <a:rPr lang="en-US" sz="2400" baseline="-25000" dirty="0">
                <a:latin typeface="Times New Roman" panose="02020603050405020304" pitchFamily="18" charset="0"/>
                <a:cs typeface="Times New Roman" panose="02020603050405020304" pitchFamily="18" charset="0"/>
              </a:rPr>
              <a:t>2 </a:t>
            </a:r>
            <a:r>
              <a:rPr lang="en-US" sz="2400" dirty="0">
                <a:latin typeface="Times New Roman" panose="02020603050405020304" pitchFamily="18" charset="0"/>
                <a:cs typeface="Times New Roman" panose="02020603050405020304" pitchFamily="18" charset="0"/>
              </a:rPr>
              <a:t>+w</a:t>
            </a:r>
            <a:r>
              <a:rPr lang="en-US" sz="2400" baseline="-25000" dirty="0">
                <a:latin typeface="Times New Roman" panose="02020603050405020304" pitchFamily="18" charset="0"/>
                <a:cs typeface="Times New Roman" panose="02020603050405020304" pitchFamily="18" charset="0"/>
              </a:rPr>
              <a:t>3</a:t>
            </a:r>
            <a:r>
              <a:rPr lang="en-US" sz="2400" dirty="0">
                <a:latin typeface="Times New Roman" panose="02020603050405020304" pitchFamily="18" charset="0"/>
                <a:cs typeface="Times New Roman" panose="02020603050405020304" pitchFamily="18" charset="0"/>
              </a:rPr>
              <a:t>)</a:t>
            </a:r>
          </a:p>
          <a:p>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0 0 1 1 0 1    </a:t>
            </a:r>
          </a:p>
          <a:p>
            <a:r>
              <a:rPr lang="en-US" sz="2400" dirty="0">
                <a:latin typeface="Times New Roman" panose="02020603050405020304" pitchFamily="18" charset="0"/>
                <a:cs typeface="Times New Roman" panose="02020603050405020304" pitchFamily="18" charset="0"/>
              </a:rPr>
              <a:t>We have w</a:t>
            </a:r>
            <a:r>
              <a:rPr lang="en-US" sz="2400" baseline="-25000" dirty="0">
                <a:latin typeface="Times New Roman" panose="02020603050405020304" pitchFamily="18" charset="0"/>
                <a:cs typeface="Times New Roman" panose="02020603050405020304" pitchFamily="18" charset="0"/>
              </a:rPr>
              <a:t>4</a:t>
            </a:r>
            <a:r>
              <a:rPr lang="en-US" sz="2400" dirty="0">
                <a:latin typeface="Times New Roman" panose="02020603050405020304" pitchFamily="18" charset="0"/>
                <a:cs typeface="Times New Roman" panose="02020603050405020304" pitchFamily="18" charset="0"/>
              </a:rPr>
              <a:t>= w</a:t>
            </a:r>
            <a:r>
              <a:rPr lang="en-US" sz="2400" baseline="-25000" dirty="0">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+w</a:t>
            </a:r>
            <a:r>
              <a:rPr lang="en-US" sz="2400" baseline="-25000" dirty="0">
                <a:latin typeface="Times New Roman" panose="02020603050405020304" pitchFamily="18" charset="0"/>
                <a:cs typeface="Times New Roman" panose="02020603050405020304" pitchFamily="18" charset="0"/>
              </a:rPr>
              <a:t>3      </a:t>
            </a:r>
            <a:r>
              <a:rPr lang="en-US" sz="2400" dirty="0">
                <a:latin typeface="Times New Roman" panose="02020603050405020304" pitchFamily="18" charset="0"/>
                <a:cs typeface="Times New Roman" panose="02020603050405020304" pitchFamily="18" charset="0"/>
              </a:rPr>
              <a:t>w</a:t>
            </a:r>
            <a:r>
              <a:rPr lang="en-US" sz="2400" baseline="-25000" dirty="0">
                <a:latin typeface="Times New Roman" panose="02020603050405020304" pitchFamily="18" charset="0"/>
                <a:cs typeface="Times New Roman" panose="02020603050405020304" pitchFamily="18" charset="0"/>
              </a:rPr>
              <a:t>5</a:t>
            </a:r>
            <a:r>
              <a:rPr lang="en-US" sz="2400" baseline="300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w</a:t>
            </a:r>
            <a:r>
              <a:rPr lang="en-US" sz="2400" baseline="-25000" dirty="0">
                <a:latin typeface="Times New Roman" panose="02020603050405020304" pitchFamily="18" charset="0"/>
                <a:cs typeface="Times New Roman" panose="02020603050405020304" pitchFamily="18" charset="0"/>
              </a:rPr>
              <a:t>1 </a:t>
            </a:r>
            <a:r>
              <a:rPr lang="en-US" sz="2400" dirty="0">
                <a:latin typeface="Times New Roman" panose="02020603050405020304" pitchFamily="18" charset="0"/>
                <a:cs typeface="Times New Roman" panose="02020603050405020304" pitchFamily="18" charset="0"/>
              </a:rPr>
              <a:t>+w</a:t>
            </a:r>
            <a:r>
              <a:rPr lang="en-US" sz="2400" baseline="-25000" dirty="0">
                <a:latin typeface="Times New Roman" panose="02020603050405020304" pitchFamily="18" charset="0"/>
                <a:cs typeface="Times New Roman" panose="02020603050405020304" pitchFamily="18" charset="0"/>
              </a:rPr>
              <a:t>2         </a:t>
            </a:r>
            <a:r>
              <a:rPr lang="en-US" sz="2400" dirty="0">
                <a:latin typeface="Times New Roman" panose="02020603050405020304" pitchFamily="18" charset="0"/>
                <a:cs typeface="Times New Roman" panose="02020603050405020304" pitchFamily="18" charset="0"/>
              </a:rPr>
              <a:t>w</a:t>
            </a:r>
            <a:r>
              <a:rPr lang="en-US" sz="2400" baseline="-25000" dirty="0">
                <a:latin typeface="Times New Roman" panose="02020603050405020304" pitchFamily="18" charset="0"/>
                <a:cs typeface="Times New Roman" panose="02020603050405020304" pitchFamily="18" charset="0"/>
              </a:rPr>
              <a:t>6</a:t>
            </a:r>
            <a:r>
              <a:rPr lang="en-US" sz="2400" baseline="300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w</a:t>
            </a:r>
            <a:r>
              <a:rPr lang="en-US" sz="2400" baseline="-25000" dirty="0">
                <a:latin typeface="Times New Roman" panose="02020603050405020304" pitchFamily="18" charset="0"/>
                <a:cs typeface="Times New Roman" panose="02020603050405020304" pitchFamily="18" charset="0"/>
              </a:rPr>
              <a:t>2 </a:t>
            </a:r>
            <a:r>
              <a:rPr lang="en-US" sz="2400" dirty="0">
                <a:latin typeface="Times New Roman" panose="02020603050405020304" pitchFamily="18" charset="0"/>
                <a:cs typeface="Times New Roman" panose="02020603050405020304" pitchFamily="18" charset="0"/>
              </a:rPr>
              <a:t>+w</a:t>
            </a:r>
            <a:r>
              <a:rPr lang="en-US" sz="2400" baseline="-25000" dirty="0">
                <a:latin typeface="Times New Roman" panose="02020603050405020304" pitchFamily="18" charset="0"/>
                <a:cs typeface="Times New Roman" panose="02020603050405020304" pitchFamily="18" charset="0"/>
              </a:rPr>
              <a:t>3 </a:t>
            </a:r>
            <a:r>
              <a:rPr lang="en-US" sz="2400" dirty="0">
                <a:latin typeface="Times New Roman" panose="02020603050405020304" pitchFamily="18" charset="0"/>
                <a:cs typeface="Times New Roman" panose="02020603050405020304" pitchFamily="18" charset="0"/>
              </a:rPr>
              <a:t>and these equations are called parity check equations. Since </a:t>
            </a:r>
            <a:r>
              <a:rPr lang="en-US" sz="2400" dirty="0" err="1">
                <a:latin typeface="Times New Roman" panose="02020603050405020304" pitchFamily="18" charset="0"/>
                <a:cs typeface="Times New Roman" panose="02020603050405020304" pitchFamily="18" charset="0"/>
              </a:rPr>
              <a:t>w</a:t>
            </a:r>
            <a:r>
              <a:rPr lang="en-US" sz="2400" baseline="-25000" dirty="0" err="1">
                <a:latin typeface="Times New Roman" panose="02020603050405020304" pitchFamily="18" charset="0"/>
                <a:cs typeface="Times New Roman" panose="02020603050405020304" pitchFamily="18" charset="0"/>
              </a:rPr>
              <a:t>i</a:t>
            </a:r>
            <a:r>
              <a:rPr lang="en-US" sz="2400" baseline="-250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Z</a:t>
            </a:r>
            <a:r>
              <a:rPr lang="en-US" sz="2400" baseline="-25000" dirty="0">
                <a:latin typeface="Times New Roman" panose="02020603050405020304" pitchFamily="18" charset="0"/>
                <a:cs typeface="Times New Roman" panose="02020603050405020304" pitchFamily="18" charset="0"/>
              </a:rPr>
              <a:t>2</a:t>
            </a:r>
            <a:r>
              <a:rPr lang="en-US" sz="2400" baseline="300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for each 1≤i≤6, it follows that </a:t>
            </a:r>
            <a:r>
              <a:rPr lang="en-US" sz="2400" dirty="0" err="1">
                <a:latin typeface="Times New Roman" panose="02020603050405020304" pitchFamily="18" charset="0"/>
                <a:cs typeface="Times New Roman" panose="02020603050405020304" pitchFamily="18" charset="0"/>
              </a:rPr>
              <a:t>w</a:t>
            </a:r>
            <a:r>
              <a:rPr lang="en-US" sz="2400" baseline="-250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w</a:t>
            </a:r>
            <a:r>
              <a:rPr lang="en-US" sz="2400" baseline="-25000" dirty="0" err="1">
                <a:latin typeface="Times New Roman" panose="02020603050405020304" pitchFamily="18" charset="0"/>
                <a:cs typeface="Times New Roman" panose="02020603050405020304" pitchFamily="18" charset="0"/>
              </a:rPr>
              <a:t>i</a:t>
            </a:r>
            <a:r>
              <a:rPr lang="en-US" sz="2400" baseline="-25000" dirty="0">
                <a:latin typeface="Times New Roman" panose="02020603050405020304" pitchFamily="18" charset="0"/>
                <a:cs typeface="Times New Roman" panose="02020603050405020304" pitchFamily="18" charset="0"/>
              </a:rPr>
              <a:t> </a:t>
            </a:r>
            <a:r>
              <a:rPr lang="en-US" sz="2400" baseline="300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and so the equations can be written as  </a:t>
            </a:r>
          </a:p>
          <a:p>
            <a:r>
              <a:rPr lang="en-US" sz="2400" dirty="0">
                <a:latin typeface="Times New Roman" panose="02020603050405020304" pitchFamily="18" charset="0"/>
                <a:cs typeface="Times New Roman" panose="02020603050405020304" pitchFamily="18" charset="0"/>
              </a:rPr>
              <a:t>                                       w</a:t>
            </a:r>
            <a:r>
              <a:rPr lang="en-US" sz="2400" baseline="-25000" dirty="0">
                <a:latin typeface="Times New Roman" panose="02020603050405020304" pitchFamily="18" charset="0"/>
                <a:cs typeface="Times New Roman" panose="02020603050405020304" pitchFamily="18" charset="0"/>
              </a:rPr>
              <a:t>1      </a:t>
            </a:r>
            <a:r>
              <a:rPr lang="en-US" sz="2400" dirty="0">
                <a:latin typeface="Times New Roman" panose="02020603050405020304" pitchFamily="18" charset="0"/>
                <a:cs typeface="Times New Roman" panose="02020603050405020304" pitchFamily="18" charset="0"/>
              </a:rPr>
              <a:t>+</a:t>
            </a:r>
            <a:r>
              <a:rPr lang="en-US" sz="2400" baseline="-250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w</a:t>
            </a:r>
            <a:r>
              <a:rPr lang="en-US" sz="2400" baseline="-25000" dirty="0">
                <a:latin typeface="Times New Roman" panose="02020603050405020304" pitchFamily="18" charset="0"/>
                <a:cs typeface="Times New Roman" panose="02020603050405020304" pitchFamily="18" charset="0"/>
              </a:rPr>
              <a:t>3</a:t>
            </a:r>
            <a:r>
              <a:rPr lang="en-US" sz="2400" dirty="0">
                <a:latin typeface="Times New Roman" panose="02020603050405020304" pitchFamily="18" charset="0"/>
                <a:cs typeface="Times New Roman" panose="02020603050405020304" pitchFamily="18" charset="0"/>
              </a:rPr>
              <a:t>+</a:t>
            </a:r>
            <a:r>
              <a:rPr lang="en-US" sz="2400" baseline="-250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w</a:t>
            </a:r>
            <a:r>
              <a:rPr lang="en-US" sz="2400" baseline="-25000" dirty="0">
                <a:latin typeface="Times New Roman" panose="02020603050405020304" pitchFamily="18" charset="0"/>
                <a:cs typeface="Times New Roman" panose="02020603050405020304" pitchFamily="18" charset="0"/>
              </a:rPr>
              <a:t>4</a:t>
            </a:r>
            <a:r>
              <a:rPr lang="en-US" sz="2400" dirty="0">
                <a:latin typeface="Times New Roman" panose="02020603050405020304" pitchFamily="18" charset="0"/>
                <a:cs typeface="Times New Roman" panose="02020603050405020304" pitchFamily="18" charset="0"/>
              </a:rPr>
              <a:t>            = 0 </a:t>
            </a:r>
          </a:p>
          <a:p>
            <a:r>
              <a:rPr lang="en-US" sz="2400" dirty="0">
                <a:latin typeface="Times New Roman" panose="02020603050405020304" pitchFamily="18" charset="0"/>
                <a:cs typeface="Times New Roman" panose="02020603050405020304" pitchFamily="18" charset="0"/>
              </a:rPr>
              <a:t>                                       w</a:t>
            </a:r>
            <a:r>
              <a:rPr lang="en-US" sz="2400" baseline="-25000" dirty="0">
                <a:latin typeface="Times New Roman" panose="02020603050405020304" pitchFamily="18" charset="0"/>
                <a:cs typeface="Times New Roman" panose="02020603050405020304" pitchFamily="18" charset="0"/>
              </a:rPr>
              <a:t>1 </a:t>
            </a:r>
            <a:r>
              <a:rPr lang="en-US" sz="2400" dirty="0">
                <a:latin typeface="Times New Roman" panose="02020603050405020304" pitchFamily="18" charset="0"/>
                <a:cs typeface="Times New Roman" panose="02020603050405020304" pitchFamily="18" charset="0"/>
              </a:rPr>
              <a:t>+</a:t>
            </a:r>
            <a:r>
              <a:rPr lang="en-US" sz="2400" baseline="-250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w</a:t>
            </a:r>
            <a:r>
              <a:rPr lang="en-US" sz="2400" baseline="-25000" dirty="0">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 +</a:t>
            </a:r>
            <a:r>
              <a:rPr lang="en-US" sz="2400" baseline="-250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w</a:t>
            </a:r>
            <a:r>
              <a:rPr lang="en-US" sz="2400" baseline="-25000" dirty="0">
                <a:latin typeface="Times New Roman" panose="02020603050405020304" pitchFamily="18" charset="0"/>
                <a:cs typeface="Times New Roman" panose="02020603050405020304" pitchFamily="18" charset="0"/>
              </a:rPr>
              <a:t>5</a:t>
            </a:r>
            <a:r>
              <a:rPr lang="en-US" sz="2400" dirty="0">
                <a:latin typeface="Times New Roman" panose="02020603050405020304" pitchFamily="18" charset="0"/>
                <a:cs typeface="Times New Roman" panose="02020603050405020304" pitchFamily="18" charset="0"/>
              </a:rPr>
              <a:t>      = 0</a:t>
            </a:r>
          </a:p>
          <a:p>
            <a:r>
              <a:rPr lang="en-US" sz="2400" dirty="0">
                <a:latin typeface="Times New Roman" panose="02020603050405020304" pitchFamily="18" charset="0"/>
                <a:cs typeface="Times New Roman" panose="02020603050405020304" pitchFamily="18" charset="0"/>
              </a:rPr>
              <a:t>                                             w</a:t>
            </a:r>
            <a:r>
              <a:rPr lang="en-US" sz="2400" baseline="-25000" dirty="0">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 + w</a:t>
            </a:r>
            <a:r>
              <a:rPr lang="en-US" sz="2400" baseline="-25000" dirty="0">
                <a:latin typeface="Times New Roman" panose="02020603050405020304" pitchFamily="18" charset="0"/>
                <a:cs typeface="Times New Roman" panose="02020603050405020304" pitchFamily="18" charset="0"/>
              </a:rPr>
              <a:t>3</a:t>
            </a:r>
            <a:r>
              <a:rPr lang="en-US" sz="2400" dirty="0">
                <a:latin typeface="Times New Roman" panose="02020603050405020304" pitchFamily="18" charset="0"/>
                <a:cs typeface="Times New Roman" panose="02020603050405020304" pitchFamily="18" charset="0"/>
              </a:rPr>
              <a:t> +         w</a:t>
            </a:r>
            <a:r>
              <a:rPr lang="en-US" sz="2400" baseline="-25000" dirty="0">
                <a:latin typeface="Times New Roman" panose="02020603050405020304" pitchFamily="18" charset="0"/>
                <a:cs typeface="Times New Roman" panose="02020603050405020304" pitchFamily="18" charset="0"/>
              </a:rPr>
              <a:t>6</a:t>
            </a:r>
            <a:r>
              <a:rPr lang="en-US" sz="2400" dirty="0">
                <a:latin typeface="Times New Roman" panose="02020603050405020304" pitchFamily="18" charset="0"/>
                <a:cs typeface="Times New Roman" panose="02020603050405020304" pitchFamily="18" charset="0"/>
              </a:rPr>
              <a:t> = 0</a:t>
            </a:r>
          </a:p>
          <a:p>
            <a:r>
              <a:rPr lang="en-US" sz="2400" dirty="0">
                <a:latin typeface="Times New Roman" panose="02020603050405020304" pitchFamily="18" charset="0"/>
                <a:cs typeface="Times New Roman" panose="02020603050405020304" pitchFamily="18" charset="0"/>
              </a:rPr>
              <a:t>Thus we find that           1 0 1 1 0 0    w</a:t>
            </a:r>
            <a:r>
              <a:rPr lang="en-US" sz="2400" baseline="-25000" dirty="0">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                                0  </a:t>
            </a:r>
          </a:p>
          <a:p>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1 1 0 0 1 0    w</a:t>
            </a:r>
            <a:r>
              <a:rPr lang="en-US" sz="2400" baseline="-25000" dirty="0">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      = H ((E(w)</a:t>
            </a:r>
            <a:r>
              <a:rPr lang="en-US" sz="2400" baseline="30000" dirty="0">
                <a:latin typeface="Times New Roman" panose="02020603050405020304" pitchFamily="18" charset="0"/>
                <a:cs typeface="Times New Roman" panose="02020603050405020304" pitchFamily="18" charset="0"/>
              </a:rPr>
              <a:t>Tr</a:t>
            </a:r>
            <a:r>
              <a:rPr lang="en-US" sz="2400" dirty="0">
                <a:latin typeface="Times New Roman" panose="02020603050405020304" pitchFamily="18" charset="0"/>
                <a:cs typeface="Times New Roman" panose="02020603050405020304" pitchFamily="18" charset="0"/>
              </a:rPr>
              <a:t>) = 0</a:t>
            </a:r>
          </a:p>
          <a:p>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0 1 1 0 0 1    w</a:t>
            </a:r>
            <a:r>
              <a:rPr lang="en-US" sz="2400" baseline="-25000" dirty="0">
                <a:latin typeface="Times New Roman" panose="02020603050405020304" pitchFamily="18" charset="0"/>
                <a:cs typeface="Times New Roman" panose="02020603050405020304" pitchFamily="18" charset="0"/>
              </a:rPr>
              <a:t>3                                                </a:t>
            </a:r>
            <a:r>
              <a:rPr lang="en-US" sz="2400" dirty="0">
                <a:latin typeface="Times New Roman" panose="02020603050405020304" pitchFamily="18" charset="0"/>
                <a:cs typeface="Times New Roman" panose="02020603050405020304" pitchFamily="18" charset="0"/>
              </a:rPr>
              <a:t>0</a:t>
            </a:r>
          </a:p>
          <a:p>
            <a:r>
              <a:rPr lang="en-US" sz="2400" baseline="300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w</a:t>
            </a:r>
            <a:r>
              <a:rPr lang="en-US" sz="2400" baseline="-25000" dirty="0">
                <a:latin typeface="Times New Roman" panose="02020603050405020304" pitchFamily="18" charset="0"/>
                <a:cs typeface="Times New Roman" panose="02020603050405020304" pitchFamily="18" charset="0"/>
              </a:rPr>
              <a:t>4                                              </a:t>
            </a:r>
          </a:p>
          <a:p>
            <a:r>
              <a:rPr lang="en-US" sz="2400" baseline="-250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w</a:t>
            </a:r>
            <a:r>
              <a:rPr lang="en-US" sz="2400" baseline="-25000" dirty="0">
                <a:latin typeface="Times New Roman" panose="02020603050405020304" pitchFamily="18" charset="0"/>
                <a:cs typeface="Times New Roman" panose="02020603050405020304" pitchFamily="18" charset="0"/>
              </a:rPr>
              <a:t>5</a:t>
            </a:r>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                                                            w</a:t>
            </a:r>
            <a:r>
              <a:rPr lang="en-US" sz="2400" baseline="-25000" dirty="0">
                <a:latin typeface="Times New Roman" panose="02020603050405020304" pitchFamily="18" charset="0"/>
                <a:cs typeface="Times New Roman" panose="02020603050405020304" pitchFamily="18" charset="0"/>
              </a:rPr>
              <a:t>6</a:t>
            </a:r>
            <a:r>
              <a:rPr lang="en-US" sz="2400" dirty="0">
                <a:latin typeface="Times New Roman" panose="02020603050405020304" pitchFamily="18" charset="0"/>
                <a:cs typeface="Times New Roman" panose="02020603050405020304" pitchFamily="18" charset="0"/>
              </a:rPr>
              <a:t> </a:t>
            </a:r>
            <a:endParaRPr lang="en-US" sz="2400" baseline="-250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
        <p:nvSpPr>
          <p:cNvPr id="3" name="Left Bracket 2"/>
          <p:cNvSpPr/>
          <p:nvPr/>
        </p:nvSpPr>
        <p:spPr>
          <a:xfrm>
            <a:off x="3849724" y="1071251"/>
            <a:ext cx="45719" cy="1034322"/>
          </a:xfrm>
          <a:prstGeom prst="leftBracket">
            <a:avLst/>
          </a:prstGeom>
        </p:spPr>
        <p:style>
          <a:lnRef idx="1">
            <a:schemeClr val="dk1"/>
          </a:lnRef>
          <a:fillRef idx="0">
            <a:schemeClr val="dk1"/>
          </a:fillRef>
          <a:effectRef idx="0">
            <a:schemeClr val="dk1"/>
          </a:effectRef>
          <a:fontRef idx="minor">
            <a:schemeClr val="tx1"/>
          </a:fontRef>
        </p:style>
        <p:txBody>
          <a:bodyPr rtlCol="0" anchor="ctr"/>
          <a:lstStyle/>
          <a:p>
            <a:pPr algn="ctr"/>
            <a:r>
              <a:rPr lang="en-US" dirty="0"/>
              <a:t>ś</a:t>
            </a:r>
          </a:p>
        </p:txBody>
      </p:sp>
      <p:sp>
        <p:nvSpPr>
          <p:cNvPr id="4" name="Right Bracket 3"/>
          <p:cNvSpPr/>
          <p:nvPr/>
        </p:nvSpPr>
        <p:spPr>
          <a:xfrm>
            <a:off x="5326632" y="1071251"/>
            <a:ext cx="45719" cy="1034322"/>
          </a:xfrm>
          <a:prstGeom prst="rightBracket">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5" name="Right Bracket 4">
            <a:extLst>
              <a:ext uri="{FF2B5EF4-FFF2-40B4-BE49-F238E27FC236}">
                <a16:creationId xmlns:a16="http://schemas.microsoft.com/office/drawing/2014/main" id="{E33DF89D-C803-F574-2359-FBF1AEA1E129}"/>
              </a:ext>
            </a:extLst>
          </p:cNvPr>
          <p:cNvSpPr/>
          <p:nvPr/>
        </p:nvSpPr>
        <p:spPr>
          <a:xfrm>
            <a:off x="5349492" y="4340919"/>
            <a:ext cx="45719" cy="1034322"/>
          </a:xfrm>
          <a:prstGeom prst="rightBracket">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6" name="Left Bracket 5">
            <a:extLst>
              <a:ext uri="{FF2B5EF4-FFF2-40B4-BE49-F238E27FC236}">
                <a16:creationId xmlns:a16="http://schemas.microsoft.com/office/drawing/2014/main" id="{51035488-374A-E9CC-C555-5796B098C502}"/>
              </a:ext>
            </a:extLst>
          </p:cNvPr>
          <p:cNvSpPr/>
          <p:nvPr/>
        </p:nvSpPr>
        <p:spPr>
          <a:xfrm>
            <a:off x="3895443" y="4432358"/>
            <a:ext cx="45719" cy="1034322"/>
          </a:xfrm>
          <a:prstGeom prst="leftBracket">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7" name="Left Bracket 6">
            <a:extLst>
              <a:ext uri="{FF2B5EF4-FFF2-40B4-BE49-F238E27FC236}">
                <a16:creationId xmlns:a16="http://schemas.microsoft.com/office/drawing/2014/main" id="{F707CA69-48B3-BE11-034B-9321201A406A}"/>
              </a:ext>
            </a:extLst>
          </p:cNvPr>
          <p:cNvSpPr/>
          <p:nvPr/>
        </p:nvSpPr>
        <p:spPr>
          <a:xfrm>
            <a:off x="5440681" y="4340919"/>
            <a:ext cx="45719" cy="2159634"/>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8" name="Right Bracket 7">
            <a:extLst>
              <a:ext uri="{FF2B5EF4-FFF2-40B4-BE49-F238E27FC236}">
                <a16:creationId xmlns:a16="http://schemas.microsoft.com/office/drawing/2014/main" id="{6E4F6FC4-09BC-7E7B-B274-E93870AFB4D2}"/>
              </a:ext>
            </a:extLst>
          </p:cNvPr>
          <p:cNvSpPr/>
          <p:nvPr/>
        </p:nvSpPr>
        <p:spPr>
          <a:xfrm>
            <a:off x="5953328" y="4340919"/>
            <a:ext cx="45719" cy="2159634"/>
          </a:xfrm>
          <a:prstGeom prst="righ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9" name="Left Bracket 8">
            <a:extLst>
              <a:ext uri="{FF2B5EF4-FFF2-40B4-BE49-F238E27FC236}">
                <a16:creationId xmlns:a16="http://schemas.microsoft.com/office/drawing/2014/main" id="{ADA38840-A3F6-AEB6-2B70-E321218EF3D3}"/>
              </a:ext>
            </a:extLst>
          </p:cNvPr>
          <p:cNvSpPr/>
          <p:nvPr/>
        </p:nvSpPr>
        <p:spPr>
          <a:xfrm>
            <a:off x="8161507" y="4340920"/>
            <a:ext cx="45719" cy="1034322"/>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1" name="Right Bracket 10">
            <a:extLst>
              <a:ext uri="{FF2B5EF4-FFF2-40B4-BE49-F238E27FC236}">
                <a16:creationId xmlns:a16="http://schemas.microsoft.com/office/drawing/2014/main" id="{BB4B30F4-EC9C-83C9-84AC-247211044C4A}"/>
              </a:ext>
            </a:extLst>
          </p:cNvPr>
          <p:cNvSpPr/>
          <p:nvPr/>
        </p:nvSpPr>
        <p:spPr>
          <a:xfrm>
            <a:off x="8463064" y="4340919"/>
            <a:ext cx="45719" cy="1034322"/>
          </a:xfrm>
          <a:prstGeom prst="righ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Tree>
    <p:extLst>
      <p:ext uri="{BB962C8B-B14F-4D97-AF65-F5344CB8AC3E}">
        <p14:creationId xmlns:p14="http://schemas.microsoft.com/office/powerpoint/2010/main" val="6836653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g1c1969dab18_0_0"/>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17</a:t>
            </a:fld>
            <a:endParaRPr/>
          </a:p>
        </p:txBody>
      </p:sp>
      <p:sp>
        <p:nvSpPr>
          <p:cNvPr id="2" name="TextBox 1"/>
          <p:cNvSpPr txBox="1"/>
          <p:nvPr/>
        </p:nvSpPr>
        <p:spPr>
          <a:xfrm>
            <a:off x="818745" y="439588"/>
            <a:ext cx="11004848" cy="6452279"/>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If r</a:t>
            </a:r>
            <a:r>
              <a:rPr lang="en-US" sz="2400" baseline="-25000" dirty="0">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r</a:t>
            </a:r>
            <a:r>
              <a:rPr lang="en-US" sz="2400" baseline="-25000" dirty="0">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r</a:t>
            </a:r>
            <a:r>
              <a:rPr lang="en-US" sz="2400" baseline="-25000" dirty="0">
                <a:latin typeface="Times New Roman" panose="02020603050405020304" pitchFamily="18" charset="0"/>
                <a:cs typeface="Times New Roman" panose="02020603050405020304" pitchFamily="18" charset="0"/>
              </a:rPr>
              <a:t>3….. </a:t>
            </a:r>
            <a:r>
              <a:rPr lang="en-US" sz="2400" dirty="0">
                <a:latin typeface="Times New Roman" panose="02020603050405020304" pitchFamily="18" charset="0"/>
                <a:cs typeface="Times New Roman" panose="02020603050405020304" pitchFamily="18" charset="0"/>
              </a:rPr>
              <a:t>r</a:t>
            </a:r>
            <a:r>
              <a:rPr lang="en-US" sz="2400" baseline="-25000" dirty="0">
                <a:latin typeface="Times New Roman" panose="02020603050405020304" pitchFamily="18" charset="0"/>
                <a:cs typeface="Times New Roman" panose="02020603050405020304" pitchFamily="18" charset="0"/>
              </a:rPr>
              <a:t>6 </a:t>
            </a:r>
            <a:r>
              <a:rPr lang="en-US" sz="2400" dirty="0">
                <a:latin typeface="Times New Roman" panose="02020603050405020304" pitchFamily="18" charset="0"/>
                <a:cs typeface="Times New Roman" panose="02020603050405020304" pitchFamily="18" charset="0"/>
              </a:rPr>
              <a:t>∈ Z</a:t>
            </a:r>
            <a:r>
              <a:rPr lang="en-US" sz="2400" baseline="-25000" dirty="0">
                <a:latin typeface="Times New Roman" panose="02020603050405020304" pitchFamily="18" charset="0"/>
                <a:cs typeface="Times New Roman" panose="02020603050405020304" pitchFamily="18" charset="0"/>
              </a:rPr>
              <a:t>2</a:t>
            </a:r>
            <a:r>
              <a:rPr lang="en-US" sz="2400" baseline="30000" dirty="0">
                <a:latin typeface="Times New Roman" panose="02020603050405020304" pitchFamily="18" charset="0"/>
                <a:cs typeface="Times New Roman" panose="02020603050405020304" pitchFamily="18" charset="0"/>
              </a:rPr>
              <a:t>6</a:t>
            </a:r>
            <a:r>
              <a:rPr lang="en-US" sz="2400" dirty="0">
                <a:latin typeface="Times New Roman" panose="02020603050405020304" pitchFamily="18" charset="0"/>
                <a:cs typeface="Times New Roman" panose="02020603050405020304" pitchFamily="18" charset="0"/>
              </a:rPr>
              <a:t> , we can identify r as a code word if  H </a:t>
            </a:r>
            <a:r>
              <a:rPr lang="en-US" sz="2400" dirty="0" err="1">
                <a:latin typeface="Times New Roman" panose="02020603050405020304" pitchFamily="18" charset="0"/>
                <a:cs typeface="Times New Roman" panose="02020603050405020304" pitchFamily="18" charset="0"/>
              </a:rPr>
              <a:t>r</a:t>
            </a:r>
            <a:r>
              <a:rPr lang="en-US" sz="2400" baseline="30000" dirty="0" err="1">
                <a:latin typeface="Times New Roman" panose="02020603050405020304" pitchFamily="18" charset="0"/>
                <a:cs typeface="Times New Roman" panose="02020603050405020304" pitchFamily="18" charset="0"/>
              </a:rPr>
              <a:t>Tr</a:t>
            </a:r>
            <a:r>
              <a:rPr lang="en-US" sz="2400" baseline="300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0</a:t>
            </a:r>
          </a:p>
          <a:p>
            <a:r>
              <a:rPr lang="en-US" sz="2400" dirty="0">
                <a:latin typeface="Times New Roman" panose="02020603050405020304" pitchFamily="18" charset="0"/>
                <a:cs typeface="Times New Roman" panose="02020603050405020304" pitchFamily="18" charset="0"/>
              </a:rPr>
              <a:t>                                                                                                       0</a:t>
            </a:r>
          </a:p>
          <a:p>
            <a:r>
              <a:rPr lang="en-US" sz="2400" dirty="0">
                <a:latin typeface="Times New Roman" panose="02020603050405020304" pitchFamily="18" charset="0"/>
                <a:cs typeface="Times New Roman" panose="02020603050405020304" pitchFamily="18" charset="0"/>
              </a:rPr>
              <a:t>   Writing H as [B| I3] , we denote B= </a:t>
            </a:r>
            <a:r>
              <a:rPr lang="en-US" sz="2400" dirty="0" err="1">
                <a:latin typeface="Times New Roman" panose="02020603050405020304" pitchFamily="18" charset="0"/>
                <a:cs typeface="Times New Roman" panose="02020603050405020304" pitchFamily="18" charset="0"/>
              </a:rPr>
              <a:t>A</a:t>
            </a:r>
            <a:r>
              <a:rPr lang="en-US" sz="2400" baseline="30000" dirty="0" err="1">
                <a:latin typeface="Times New Roman" panose="02020603050405020304" pitchFamily="18" charset="0"/>
                <a:cs typeface="Times New Roman" panose="02020603050405020304" pitchFamily="18" charset="0"/>
              </a:rPr>
              <a:t>Tr</a:t>
            </a:r>
            <a:r>
              <a:rPr lang="en-US" sz="2400" dirty="0">
                <a:latin typeface="Times New Roman" panose="02020603050405020304" pitchFamily="18" charset="0"/>
                <a:cs typeface="Times New Roman" panose="02020603050405020304" pitchFamily="18" charset="0"/>
              </a:rPr>
              <a:t>                                     0</a:t>
            </a:r>
          </a:p>
          <a:p>
            <a:pPr algn="just"/>
            <a:r>
              <a:rPr lang="en-US" sz="2400" dirty="0">
                <a:latin typeface="Times New Roman" panose="02020603050405020304" pitchFamily="18" charset="0"/>
                <a:cs typeface="Times New Roman" panose="02020603050405020304" pitchFamily="18" charset="0"/>
              </a:rPr>
              <a:t>Suppose we receive r= [ 110 110 ]. We want to find the code word c that is nearest neighbor of r. If there is a long list of code words against which to check r, we first examine H </a:t>
            </a:r>
            <a:r>
              <a:rPr lang="en-US" sz="2400" dirty="0" err="1">
                <a:latin typeface="Times New Roman" panose="02020603050405020304" pitchFamily="18" charset="0"/>
                <a:cs typeface="Times New Roman" panose="02020603050405020304" pitchFamily="18" charset="0"/>
              </a:rPr>
              <a:t>r</a:t>
            </a:r>
            <a:r>
              <a:rPr lang="en-US" sz="2400" baseline="30000" dirty="0" err="1">
                <a:latin typeface="Times New Roman" panose="02020603050405020304" pitchFamily="18" charset="0"/>
                <a:cs typeface="Times New Roman" panose="02020603050405020304" pitchFamily="18" charset="0"/>
              </a:rPr>
              <a:t>Tr</a:t>
            </a:r>
            <a:r>
              <a:rPr lang="en-US" sz="2400" baseline="300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which is called as a </a:t>
            </a:r>
            <a:r>
              <a:rPr lang="en-US" sz="2400" b="1" dirty="0">
                <a:solidFill>
                  <a:srgbClr val="7030A0"/>
                </a:solidFill>
                <a:latin typeface="Times New Roman" panose="02020603050405020304" pitchFamily="18" charset="0"/>
                <a:cs typeface="Times New Roman" panose="02020603050405020304" pitchFamily="18" charset="0"/>
              </a:rPr>
              <a:t>syndrome of r</a:t>
            </a:r>
            <a:r>
              <a:rPr lang="en-US" sz="2400" dirty="0">
                <a:latin typeface="Times New Roman" panose="02020603050405020304" pitchFamily="18" charset="0"/>
                <a:cs typeface="Times New Roman" panose="02020603050405020304" pitchFamily="18" charset="0"/>
              </a:rPr>
              <a:t>. Here,</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              1 0 1 1 0 0       1</a:t>
            </a:r>
          </a:p>
          <a:p>
            <a:pPr algn="just"/>
            <a:r>
              <a:rPr lang="en-US" sz="2400" dirty="0">
                <a:latin typeface="Times New Roman" panose="02020603050405020304" pitchFamily="18" charset="0"/>
                <a:cs typeface="Times New Roman" panose="02020603050405020304" pitchFamily="18" charset="0"/>
              </a:rPr>
              <a:t>H </a:t>
            </a:r>
            <a:r>
              <a:rPr lang="en-US" sz="2400" dirty="0" err="1">
                <a:latin typeface="Times New Roman" panose="02020603050405020304" pitchFamily="18" charset="0"/>
                <a:cs typeface="Times New Roman" panose="02020603050405020304" pitchFamily="18" charset="0"/>
              </a:rPr>
              <a:t>r</a:t>
            </a:r>
            <a:r>
              <a:rPr lang="en-US" sz="2400" baseline="30000" dirty="0" err="1">
                <a:latin typeface="Times New Roman" panose="02020603050405020304" pitchFamily="18" charset="0"/>
                <a:cs typeface="Times New Roman" panose="02020603050405020304" pitchFamily="18" charset="0"/>
              </a:rPr>
              <a:t>Tr</a:t>
            </a:r>
            <a:r>
              <a:rPr lang="en-US" sz="2400" baseline="30000" dirty="0">
                <a:latin typeface="Times New Roman" panose="02020603050405020304" pitchFamily="18" charset="0"/>
                <a:cs typeface="Times New Roman" panose="02020603050405020304" pitchFamily="18" charset="0"/>
              </a:rPr>
              <a:t> =      </a:t>
            </a:r>
            <a:r>
              <a:rPr lang="en-US" sz="2400" dirty="0">
                <a:latin typeface="Times New Roman" panose="02020603050405020304" pitchFamily="18" charset="0"/>
                <a:cs typeface="Times New Roman" panose="02020603050405020304" pitchFamily="18" charset="0"/>
              </a:rPr>
              <a:t>1 1 0 0 1 0       1           0</a:t>
            </a:r>
          </a:p>
          <a:p>
            <a:pPr algn="just"/>
            <a:r>
              <a:rPr lang="en-US" sz="2400" dirty="0">
                <a:latin typeface="Times New Roman" panose="02020603050405020304" pitchFamily="18" charset="0"/>
                <a:cs typeface="Times New Roman" panose="02020603050405020304" pitchFamily="18" charset="0"/>
              </a:rPr>
              <a:t>              0 1 1 0 0 1       0     =    1</a:t>
            </a:r>
          </a:p>
          <a:p>
            <a:pPr algn="just"/>
            <a:r>
              <a:rPr lang="en-US" sz="2400" dirty="0">
                <a:latin typeface="Times New Roman" panose="02020603050405020304" pitchFamily="18" charset="0"/>
                <a:cs typeface="Times New Roman" panose="02020603050405020304" pitchFamily="18" charset="0"/>
              </a:rPr>
              <a:t>                                      1           1</a:t>
            </a:r>
          </a:p>
          <a:p>
            <a:pPr algn="just"/>
            <a:r>
              <a:rPr lang="en-US" sz="2400" dirty="0">
                <a:latin typeface="Times New Roman" panose="02020603050405020304" pitchFamily="18" charset="0"/>
                <a:cs typeface="Times New Roman" panose="02020603050405020304" pitchFamily="18" charset="0"/>
              </a:rPr>
              <a:t>                                      1</a:t>
            </a:r>
          </a:p>
          <a:p>
            <a:pPr algn="just"/>
            <a:r>
              <a:rPr lang="en-US" sz="2400" dirty="0">
                <a:latin typeface="Times New Roman" panose="02020603050405020304" pitchFamily="18" charset="0"/>
                <a:cs typeface="Times New Roman" panose="02020603050405020304" pitchFamily="18" charset="0"/>
              </a:rPr>
              <a:t>                                      0</a:t>
            </a:r>
          </a:p>
          <a:p>
            <a:pPr algn="just"/>
            <a:r>
              <a:rPr lang="en-US" sz="2400" dirty="0">
                <a:latin typeface="Times New Roman" panose="02020603050405020304" pitchFamily="18" charset="0"/>
                <a:cs typeface="Times New Roman" panose="02020603050405020304" pitchFamily="18" charset="0"/>
              </a:rPr>
              <a:t>So, r is not a code word.  Hence we at least detect an error. Looking at the list of code words, we see that d(110110, r )=1   </a:t>
            </a:r>
            <a:r>
              <a:rPr lang="en-IN" sz="2000" dirty="0">
                <a:effectLst/>
                <a:latin typeface="Calibri" panose="020F0502020204030204" pitchFamily="34" charset="0"/>
                <a:ea typeface="Calibri" panose="020F0502020204030204" pitchFamily="34" charset="0"/>
                <a:cs typeface="Times New Roman" panose="02020603050405020304" pitchFamily="18" charset="0"/>
              </a:rPr>
              <a:t>Here syndrome matches with second column. So by flipping second bit of r, we get 100110. By discarding last three bits, decoded word is 100.</a:t>
            </a:r>
          </a:p>
          <a:p>
            <a:pPr algn="just"/>
            <a:endParaRPr lang="en-US" sz="2400" dirty="0">
              <a:latin typeface="Times New Roman" panose="02020603050405020304" pitchFamily="18" charset="0"/>
              <a:cs typeface="Times New Roman" panose="02020603050405020304" pitchFamily="18" charset="0"/>
            </a:endParaRPr>
          </a:p>
        </p:txBody>
      </p:sp>
      <p:sp>
        <p:nvSpPr>
          <p:cNvPr id="3" name="Left Bracket 2"/>
          <p:cNvSpPr/>
          <p:nvPr/>
        </p:nvSpPr>
        <p:spPr>
          <a:xfrm>
            <a:off x="8594064" y="573546"/>
            <a:ext cx="45719" cy="1034322"/>
          </a:xfrm>
          <a:prstGeom prst="leftBracket">
            <a:avLst/>
          </a:prstGeom>
        </p:spPr>
        <p:style>
          <a:lnRef idx="1">
            <a:schemeClr val="dk1"/>
          </a:lnRef>
          <a:fillRef idx="0">
            <a:schemeClr val="dk1"/>
          </a:fillRef>
          <a:effectRef idx="0">
            <a:schemeClr val="dk1"/>
          </a:effectRef>
          <a:fontRef idx="minor">
            <a:schemeClr val="tx1"/>
          </a:fontRef>
        </p:style>
        <p:txBody>
          <a:bodyPr rtlCol="0" anchor="ctr"/>
          <a:lstStyle/>
          <a:p>
            <a:pPr algn="ctr"/>
            <a:r>
              <a:rPr lang="en-US" dirty="0"/>
              <a:t>ś</a:t>
            </a:r>
          </a:p>
        </p:txBody>
      </p:sp>
      <p:sp>
        <p:nvSpPr>
          <p:cNvPr id="4" name="Right Bracket 3"/>
          <p:cNvSpPr/>
          <p:nvPr/>
        </p:nvSpPr>
        <p:spPr>
          <a:xfrm>
            <a:off x="9013415" y="554090"/>
            <a:ext cx="45719" cy="1034322"/>
          </a:xfrm>
          <a:prstGeom prst="rightBracket">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5" name="Right Bracket 4">
            <a:extLst>
              <a:ext uri="{FF2B5EF4-FFF2-40B4-BE49-F238E27FC236}">
                <a16:creationId xmlns:a16="http://schemas.microsoft.com/office/drawing/2014/main" id="{E33DF89D-C803-F574-2359-FBF1AEA1E129}"/>
              </a:ext>
            </a:extLst>
          </p:cNvPr>
          <p:cNvSpPr/>
          <p:nvPr/>
        </p:nvSpPr>
        <p:spPr>
          <a:xfrm>
            <a:off x="3337185" y="3107573"/>
            <a:ext cx="45719" cy="1034322"/>
          </a:xfrm>
          <a:prstGeom prst="rightBracket">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6" name="Left Bracket 5">
            <a:extLst>
              <a:ext uri="{FF2B5EF4-FFF2-40B4-BE49-F238E27FC236}">
                <a16:creationId xmlns:a16="http://schemas.microsoft.com/office/drawing/2014/main" id="{51035488-374A-E9CC-C555-5796B098C502}"/>
              </a:ext>
            </a:extLst>
          </p:cNvPr>
          <p:cNvSpPr/>
          <p:nvPr/>
        </p:nvSpPr>
        <p:spPr>
          <a:xfrm>
            <a:off x="1862363" y="3179571"/>
            <a:ext cx="45719" cy="1034322"/>
          </a:xfrm>
          <a:prstGeom prst="leftBracket">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7" name="Left Bracket 6">
            <a:extLst>
              <a:ext uri="{FF2B5EF4-FFF2-40B4-BE49-F238E27FC236}">
                <a16:creationId xmlns:a16="http://schemas.microsoft.com/office/drawing/2014/main" id="{F707CA69-48B3-BE11-034B-9321201A406A}"/>
              </a:ext>
            </a:extLst>
          </p:cNvPr>
          <p:cNvSpPr/>
          <p:nvPr/>
        </p:nvSpPr>
        <p:spPr>
          <a:xfrm>
            <a:off x="3593023" y="3062078"/>
            <a:ext cx="45719" cy="2159634"/>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8" name="Right Bracket 7">
            <a:extLst>
              <a:ext uri="{FF2B5EF4-FFF2-40B4-BE49-F238E27FC236}">
                <a16:creationId xmlns:a16="http://schemas.microsoft.com/office/drawing/2014/main" id="{6E4F6FC4-09BC-7E7B-B274-E93870AFB4D2}"/>
              </a:ext>
            </a:extLst>
          </p:cNvPr>
          <p:cNvSpPr/>
          <p:nvPr/>
        </p:nvSpPr>
        <p:spPr>
          <a:xfrm>
            <a:off x="4100886" y="3062078"/>
            <a:ext cx="45719" cy="2159634"/>
          </a:xfrm>
          <a:prstGeom prst="righ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9" name="Left Bracket 8">
            <a:extLst>
              <a:ext uri="{FF2B5EF4-FFF2-40B4-BE49-F238E27FC236}">
                <a16:creationId xmlns:a16="http://schemas.microsoft.com/office/drawing/2014/main" id="{ADA38840-A3F6-AEB6-2B70-E321218EF3D3}"/>
              </a:ext>
            </a:extLst>
          </p:cNvPr>
          <p:cNvSpPr/>
          <p:nvPr/>
        </p:nvSpPr>
        <p:spPr>
          <a:xfrm>
            <a:off x="4608749" y="3376113"/>
            <a:ext cx="45719" cy="1034322"/>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1" name="Right Bracket 10">
            <a:extLst>
              <a:ext uri="{FF2B5EF4-FFF2-40B4-BE49-F238E27FC236}">
                <a16:creationId xmlns:a16="http://schemas.microsoft.com/office/drawing/2014/main" id="{BB4B30F4-EC9C-83C9-84AC-247211044C4A}"/>
              </a:ext>
            </a:extLst>
          </p:cNvPr>
          <p:cNvSpPr/>
          <p:nvPr/>
        </p:nvSpPr>
        <p:spPr>
          <a:xfrm>
            <a:off x="5044985" y="3376113"/>
            <a:ext cx="45719" cy="1034322"/>
          </a:xfrm>
          <a:prstGeom prst="righ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Tree>
    <p:extLst>
      <p:ext uri="{BB962C8B-B14F-4D97-AF65-F5344CB8AC3E}">
        <p14:creationId xmlns:p14="http://schemas.microsoft.com/office/powerpoint/2010/main" val="36459732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g1c1969dab18_0_0"/>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18</a:t>
            </a:fld>
            <a:endParaRPr/>
          </a:p>
        </p:txBody>
      </p:sp>
      <p:sp>
        <p:nvSpPr>
          <p:cNvPr id="2" name="TextBox 1"/>
          <p:cNvSpPr txBox="1"/>
          <p:nvPr/>
        </p:nvSpPr>
        <p:spPr>
          <a:xfrm>
            <a:off x="818745" y="439588"/>
            <a:ext cx="11004848" cy="6093976"/>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For all other c ∈ C, d(</a:t>
            </a:r>
            <a:r>
              <a:rPr lang="en-US" sz="2400" dirty="0" err="1">
                <a:latin typeface="Times New Roman" panose="02020603050405020304" pitchFamily="18" charset="0"/>
                <a:cs typeface="Times New Roman" panose="02020603050405020304" pitchFamily="18" charset="0"/>
              </a:rPr>
              <a:t>r,c</a:t>
            </a:r>
            <a:r>
              <a:rPr lang="en-US" sz="2400" dirty="0">
                <a:latin typeface="Times New Roman" panose="02020603050405020304" pitchFamily="18" charset="0"/>
                <a:cs typeface="Times New Roman" panose="02020603050405020304" pitchFamily="18" charset="0"/>
              </a:rPr>
              <a:t>)≥2. Writing r=</a:t>
            </a:r>
            <a:r>
              <a:rPr lang="en-US" sz="2400" dirty="0" err="1">
                <a:latin typeface="Times New Roman" panose="02020603050405020304" pitchFamily="18" charset="0"/>
                <a:cs typeface="Times New Roman" panose="02020603050405020304" pitchFamily="18" charset="0"/>
              </a:rPr>
              <a:t>c+e</a:t>
            </a:r>
            <a:r>
              <a:rPr lang="en-US" sz="2400" dirty="0">
                <a:latin typeface="Times New Roman" panose="02020603050405020304" pitchFamily="18" charset="0"/>
                <a:cs typeface="Times New Roman" panose="02020603050405020304" pitchFamily="18" charset="0"/>
              </a:rPr>
              <a:t>, 100 110 + 010000, we find that transmission error (of </a:t>
            </a:r>
            <a:r>
              <a:rPr lang="en-US" sz="2400" dirty="0" err="1">
                <a:latin typeface="Times New Roman" panose="02020603050405020304" pitchFamily="18" charset="0"/>
                <a:cs typeface="Times New Roman" panose="02020603050405020304" pitchFamily="18" charset="0"/>
              </a:rPr>
              <a:t>wt</a:t>
            </a:r>
            <a:r>
              <a:rPr lang="en-US" sz="2400" dirty="0">
                <a:latin typeface="Times New Roman" panose="02020603050405020304" pitchFamily="18" charset="0"/>
                <a:cs typeface="Times New Roman" panose="02020603050405020304" pitchFamily="18" charset="0"/>
              </a:rPr>
              <a:t> 1) occurs in second component of r.</a:t>
            </a:r>
          </a:p>
          <a:p>
            <a:pPr algn="just"/>
            <a:r>
              <a:rPr lang="en-US" sz="2400" dirty="0">
                <a:latin typeface="Times New Roman" panose="02020603050405020304" pitchFamily="18" charset="0"/>
                <a:cs typeface="Times New Roman" panose="02020603050405020304" pitchFamily="18" charset="0"/>
              </a:rPr>
              <a:t>Suppose 1 is in </a:t>
            </a:r>
            <a:r>
              <a:rPr lang="en-US" sz="2400" dirty="0" err="1">
                <a:latin typeface="Times New Roman" panose="02020603050405020304" pitchFamily="18" charset="0"/>
                <a:cs typeface="Times New Roman" panose="02020603050405020304" pitchFamily="18" charset="0"/>
              </a:rPr>
              <a:t>i</a:t>
            </a:r>
            <a:r>
              <a:rPr lang="en-US" sz="2400" baseline="30000" dirty="0" err="1">
                <a:latin typeface="Times New Roman" panose="02020603050405020304" pitchFamily="18" charset="0"/>
                <a:cs typeface="Times New Roman" panose="02020603050405020304" pitchFamily="18" charset="0"/>
              </a:rPr>
              <a:t>th</a:t>
            </a:r>
            <a:r>
              <a:rPr lang="en-US" sz="2400" dirty="0">
                <a:latin typeface="Times New Roman" panose="02020603050405020304" pitchFamily="18" charset="0"/>
                <a:cs typeface="Times New Roman" panose="02020603050405020304" pitchFamily="18" charset="0"/>
              </a:rPr>
              <a:t> component of e, 1 ≤ </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≤6, then H </a:t>
            </a:r>
            <a:r>
              <a:rPr lang="en-US" sz="2400" dirty="0" err="1">
                <a:latin typeface="Times New Roman" panose="02020603050405020304" pitchFamily="18" charset="0"/>
                <a:cs typeface="Times New Roman" panose="02020603050405020304" pitchFamily="18" charset="0"/>
              </a:rPr>
              <a:t>r</a:t>
            </a:r>
            <a:r>
              <a:rPr lang="en-US" sz="2400" baseline="30000" dirty="0" err="1">
                <a:latin typeface="Times New Roman" panose="02020603050405020304" pitchFamily="18" charset="0"/>
                <a:cs typeface="Times New Roman" panose="02020603050405020304" pitchFamily="18" charset="0"/>
              </a:rPr>
              <a:t>Tr</a:t>
            </a:r>
            <a:r>
              <a:rPr lang="en-US" sz="2400" dirty="0">
                <a:latin typeface="Times New Roman" panose="02020603050405020304" pitchFamily="18" charset="0"/>
                <a:cs typeface="Times New Roman" panose="02020603050405020304" pitchFamily="18" charset="0"/>
              </a:rPr>
              <a:t>= H(</a:t>
            </a:r>
            <a:r>
              <a:rPr lang="en-US" sz="2400" dirty="0" err="1">
                <a:latin typeface="Times New Roman" panose="02020603050405020304" pitchFamily="18" charset="0"/>
                <a:cs typeface="Times New Roman" panose="02020603050405020304" pitchFamily="18" charset="0"/>
              </a:rPr>
              <a:t>c+e</a:t>
            </a:r>
            <a:r>
              <a:rPr lang="en-US" sz="2400" dirty="0">
                <a:latin typeface="Times New Roman" panose="02020603050405020304" pitchFamily="18" charset="0"/>
                <a:cs typeface="Times New Roman" panose="02020603050405020304" pitchFamily="18" charset="0"/>
              </a:rPr>
              <a:t>)</a:t>
            </a:r>
            <a:r>
              <a:rPr lang="en-US" sz="2400" baseline="30000" dirty="0">
                <a:latin typeface="Times New Roman" panose="02020603050405020304" pitchFamily="18" charset="0"/>
                <a:cs typeface="Times New Roman" panose="02020603050405020304" pitchFamily="18" charset="0"/>
              </a:rPr>
              <a:t>Tr</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Hc</a:t>
            </a:r>
            <a:r>
              <a:rPr lang="en-US" sz="2400" baseline="30000" dirty="0" err="1">
                <a:latin typeface="Times New Roman" panose="02020603050405020304" pitchFamily="18" charset="0"/>
                <a:cs typeface="Times New Roman" panose="02020603050405020304" pitchFamily="18" charset="0"/>
              </a:rPr>
              <a:t>Tr</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He</a:t>
            </a:r>
            <a:r>
              <a:rPr lang="en-US" sz="2400" baseline="30000" dirty="0" err="1">
                <a:latin typeface="Times New Roman" panose="02020603050405020304" pitchFamily="18" charset="0"/>
                <a:cs typeface="Times New Roman" panose="02020603050405020304" pitchFamily="18" charset="0"/>
              </a:rPr>
              <a:t>Tr</a:t>
            </a:r>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He</a:t>
            </a:r>
            <a:r>
              <a:rPr lang="en-US" sz="2400" baseline="30000" dirty="0" err="1">
                <a:latin typeface="Times New Roman" panose="02020603050405020304" pitchFamily="18" charset="0"/>
                <a:cs typeface="Times New Roman" panose="02020603050405020304" pitchFamily="18" charset="0"/>
              </a:rPr>
              <a:t>Tr</a:t>
            </a:r>
            <a:r>
              <a:rPr lang="en-US" sz="2400" baseline="300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Since </a:t>
            </a:r>
            <a:r>
              <a:rPr lang="en-US" sz="2400" dirty="0" err="1">
                <a:latin typeface="Times New Roman" panose="02020603050405020304" pitchFamily="18" charset="0"/>
                <a:cs typeface="Times New Roman" panose="02020603050405020304" pitchFamily="18" charset="0"/>
              </a:rPr>
              <a:t>Hc</a:t>
            </a:r>
            <a:r>
              <a:rPr lang="en-US" sz="2400" baseline="30000" dirty="0" err="1">
                <a:latin typeface="Times New Roman" panose="02020603050405020304" pitchFamily="18" charset="0"/>
                <a:cs typeface="Times New Roman" panose="02020603050405020304" pitchFamily="18" charset="0"/>
              </a:rPr>
              <a:t>Tr</a:t>
            </a:r>
            <a:r>
              <a:rPr lang="en-US" sz="2400" dirty="0">
                <a:latin typeface="Times New Roman" panose="02020603050405020304" pitchFamily="18" charset="0"/>
                <a:cs typeface="Times New Roman" panose="02020603050405020304" pitchFamily="18" charset="0"/>
              </a:rPr>
              <a:t>=0</a:t>
            </a:r>
          </a:p>
          <a:p>
            <a:pPr algn="just"/>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i</a:t>
            </a:r>
            <a:r>
              <a:rPr lang="en-US" sz="2400" baseline="30000" dirty="0" err="1">
                <a:latin typeface="Times New Roman" panose="02020603050405020304" pitchFamily="18" charset="0"/>
                <a:cs typeface="Times New Roman" panose="02020603050405020304" pitchFamily="18" charset="0"/>
              </a:rPr>
              <a:t>th</a:t>
            </a:r>
            <a:r>
              <a:rPr lang="en-US" sz="2400" dirty="0">
                <a:latin typeface="Times New Roman" panose="02020603050405020304" pitchFamily="18" charset="0"/>
                <a:cs typeface="Times New Roman" panose="02020603050405020304" pitchFamily="18" charset="0"/>
              </a:rPr>
              <a:t> column of H</a:t>
            </a:r>
          </a:p>
          <a:p>
            <a:pPr algn="just"/>
            <a:r>
              <a:rPr lang="en-US" sz="2400" dirty="0">
                <a:latin typeface="Times New Roman" panose="02020603050405020304" pitchFamily="18" charset="0"/>
                <a:cs typeface="Times New Roman" panose="02020603050405020304" pitchFamily="18" charset="0"/>
              </a:rPr>
              <a:t>Ex: Suppose we receive r=000 111, find syndrome.</a:t>
            </a:r>
          </a:p>
          <a:p>
            <a:pPr algn="just"/>
            <a:r>
              <a:rPr lang="en-US" sz="2400" dirty="0">
                <a:latin typeface="Times New Roman" panose="02020603050405020304" pitchFamily="18" charset="0"/>
                <a:cs typeface="Times New Roman" panose="02020603050405020304" pitchFamily="18" charset="0"/>
              </a:rPr>
              <a:t>              1 0 1 1 0 0       0</a:t>
            </a:r>
          </a:p>
          <a:p>
            <a:pPr algn="just"/>
            <a:r>
              <a:rPr lang="en-US" sz="2400" dirty="0">
                <a:latin typeface="Times New Roman" panose="02020603050405020304" pitchFamily="18" charset="0"/>
                <a:cs typeface="Times New Roman" panose="02020603050405020304" pitchFamily="18" charset="0"/>
              </a:rPr>
              <a:t>H </a:t>
            </a:r>
            <a:r>
              <a:rPr lang="en-US" sz="2400" dirty="0" err="1">
                <a:latin typeface="Times New Roman" panose="02020603050405020304" pitchFamily="18" charset="0"/>
                <a:cs typeface="Times New Roman" panose="02020603050405020304" pitchFamily="18" charset="0"/>
              </a:rPr>
              <a:t>r</a:t>
            </a:r>
            <a:r>
              <a:rPr lang="en-US" sz="2400" baseline="30000" dirty="0" err="1">
                <a:latin typeface="Times New Roman" panose="02020603050405020304" pitchFamily="18" charset="0"/>
                <a:cs typeface="Times New Roman" panose="02020603050405020304" pitchFamily="18" charset="0"/>
              </a:rPr>
              <a:t>Tr</a:t>
            </a:r>
            <a:r>
              <a:rPr lang="en-US" sz="2400" baseline="30000" dirty="0">
                <a:latin typeface="Times New Roman" panose="02020603050405020304" pitchFamily="18" charset="0"/>
                <a:cs typeface="Times New Roman" panose="02020603050405020304" pitchFamily="18" charset="0"/>
              </a:rPr>
              <a:t> =      </a:t>
            </a:r>
            <a:r>
              <a:rPr lang="en-US" sz="2400" dirty="0">
                <a:latin typeface="Times New Roman" panose="02020603050405020304" pitchFamily="18" charset="0"/>
                <a:cs typeface="Times New Roman" panose="02020603050405020304" pitchFamily="18" charset="0"/>
              </a:rPr>
              <a:t>1 1 0 0 1 0       0           1</a:t>
            </a:r>
          </a:p>
          <a:p>
            <a:pPr algn="just"/>
            <a:r>
              <a:rPr lang="en-US" sz="2400" dirty="0">
                <a:latin typeface="Times New Roman" panose="02020603050405020304" pitchFamily="18" charset="0"/>
                <a:cs typeface="Times New Roman" panose="02020603050405020304" pitchFamily="18" charset="0"/>
              </a:rPr>
              <a:t>              0 1 1 0 0 1       0     =    1</a:t>
            </a:r>
          </a:p>
          <a:p>
            <a:pPr algn="just"/>
            <a:r>
              <a:rPr lang="en-US" sz="2400" dirty="0">
                <a:latin typeface="Times New Roman" panose="02020603050405020304" pitchFamily="18" charset="0"/>
                <a:cs typeface="Times New Roman" panose="02020603050405020304" pitchFamily="18" charset="0"/>
              </a:rPr>
              <a:t>                                      1           1</a:t>
            </a:r>
          </a:p>
          <a:p>
            <a:pPr algn="just"/>
            <a:r>
              <a:rPr lang="en-US" sz="2400" dirty="0">
                <a:latin typeface="Times New Roman" panose="02020603050405020304" pitchFamily="18" charset="0"/>
                <a:cs typeface="Times New Roman" panose="02020603050405020304" pitchFamily="18" charset="0"/>
              </a:rPr>
              <a:t>                                      1</a:t>
            </a:r>
          </a:p>
          <a:p>
            <a:pPr algn="just"/>
            <a:r>
              <a:rPr lang="en-US" sz="2400" dirty="0">
                <a:latin typeface="Times New Roman" panose="02020603050405020304" pitchFamily="18" charset="0"/>
                <a:cs typeface="Times New Roman" panose="02020603050405020304" pitchFamily="18" charset="0"/>
              </a:rPr>
              <a:t>                                      1</a:t>
            </a:r>
          </a:p>
          <a:p>
            <a:pPr algn="just"/>
            <a:r>
              <a:rPr lang="en-US" sz="2400" dirty="0">
                <a:latin typeface="Times New Roman" panose="02020603050405020304" pitchFamily="18" charset="0"/>
                <a:cs typeface="Times New Roman" panose="02020603050405020304" pitchFamily="18" charset="0"/>
              </a:rPr>
              <a:t>So, r is not a code word. </a:t>
            </a:r>
            <a:r>
              <a:rPr lang="en-IN" sz="1800" dirty="0">
                <a:effectLst/>
                <a:latin typeface="Calibri" panose="020F0502020204030204" pitchFamily="34" charset="0"/>
                <a:ea typeface="Calibri" panose="020F0502020204030204" pitchFamily="34" charset="0"/>
                <a:cs typeface="Times New Roman" panose="02020603050405020304" pitchFamily="18" charset="0"/>
              </a:rPr>
              <a:t>Here syndrome does not match with any column. But this syndrome can be obtained by sum of 2 columns – 1</a:t>
            </a:r>
            <a:r>
              <a:rPr lang="en-IN" sz="1800" baseline="30000" dirty="0">
                <a:effectLst/>
                <a:latin typeface="Calibri" panose="020F0502020204030204" pitchFamily="34" charset="0"/>
                <a:ea typeface="Calibri" panose="020F0502020204030204" pitchFamily="34" charset="0"/>
                <a:cs typeface="Times New Roman" panose="02020603050405020304" pitchFamily="18" charset="0"/>
              </a:rPr>
              <a:t>st</a:t>
            </a:r>
            <a:r>
              <a:rPr lang="en-IN" sz="1800" dirty="0">
                <a:effectLst/>
                <a:latin typeface="Calibri" panose="020F0502020204030204" pitchFamily="34" charset="0"/>
                <a:ea typeface="Calibri" panose="020F0502020204030204" pitchFamily="34" charset="0"/>
                <a:cs typeface="Times New Roman" panose="02020603050405020304" pitchFamily="18" charset="0"/>
              </a:rPr>
              <a:t> and 6</a:t>
            </a:r>
            <a:r>
              <a:rPr lang="en-IN" sz="1800" baseline="30000" dirty="0">
                <a:effectLst/>
                <a:latin typeface="Calibri" panose="020F0502020204030204" pitchFamily="34" charset="0"/>
                <a:ea typeface="Calibri" panose="020F0502020204030204" pitchFamily="34" charset="0"/>
                <a:cs typeface="Times New Roman" panose="02020603050405020304" pitchFamily="18" charset="0"/>
              </a:rPr>
              <a:t>th</a:t>
            </a:r>
            <a:r>
              <a:rPr lang="en-IN" sz="1800" dirty="0">
                <a:effectLst/>
                <a:latin typeface="Calibri" panose="020F0502020204030204" pitchFamily="34" charset="0"/>
                <a:ea typeface="Calibri" panose="020F0502020204030204" pitchFamily="34" charset="0"/>
                <a:cs typeface="Times New Roman" panose="02020603050405020304" pitchFamily="18" charset="0"/>
              </a:rPr>
              <a:t> or 2</a:t>
            </a:r>
            <a:r>
              <a:rPr lang="en-IN" sz="1800" baseline="30000" dirty="0">
                <a:effectLst/>
                <a:latin typeface="Calibri" panose="020F0502020204030204" pitchFamily="34" charset="0"/>
                <a:ea typeface="Calibri" panose="020F0502020204030204" pitchFamily="34" charset="0"/>
                <a:cs typeface="Times New Roman" panose="02020603050405020304" pitchFamily="18" charset="0"/>
              </a:rPr>
              <a:t>nd</a:t>
            </a:r>
            <a:r>
              <a:rPr lang="en-IN" sz="1800" dirty="0">
                <a:effectLst/>
                <a:latin typeface="Calibri" panose="020F0502020204030204" pitchFamily="34" charset="0"/>
                <a:ea typeface="Calibri" panose="020F0502020204030204" pitchFamily="34" charset="0"/>
                <a:cs typeface="Times New Roman" panose="02020603050405020304" pitchFamily="18" charset="0"/>
              </a:rPr>
              <a:t> and 4</a:t>
            </a:r>
            <a:r>
              <a:rPr lang="en-IN" sz="1800" baseline="30000" dirty="0">
                <a:effectLst/>
                <a:latin typeface="Calibri" panose="020F0502020204030204" pitchFamily="34" charset="0"/>
                <a:ea typeface="Calibri" panose="020F0502020204030204" pitchFamily="34" charset="0"/>
                <a:cs typeface="Times New Roman" panose="02020603050405020304" pitchFamily="18" charset="0"/>
              </a:rPr>
              <a:t>th</a:t>
            </a:r>
            <a:r>
              <a:rPr lang="en-IN" sz="1800" dirty="0">
                <a:effectLst/>
                <a:latin typeface="Calibri" panose="020F0502020204030204" pitchFamily="34" charset="0"/>
                <a:ea typeface="Calibri" panose="020F0502020204030204" pitchFamily="34" charset="0"/>
                <a:cs typeface="Times New Roman" panose="02020603050405020304" pitchFamily="18" charset="0"/>
              </a:rPr>
              <a:t> or 3</a:t>
            </a:r>
            <a:r>
              <a:rPr lang="en-IN" sz="1800" baseline="30000" dirty="0">
                <a:effectLst/>
                <a:latin typeface="Calibri" panose="020F0502020204030204" pitchFamily="34" charset="0"/>
                <a:ea typeface="Calibri" panose="020F0502020204030204" pitchFamily="34" charset="0"/>
                <a:cs typeface="Times New Roman" panose="02020603050405020304" pitchFamily="18" charset="0"/>
              </a:rPr>
              <a:t>rd</a:t>
            </a:r>
            <a:r>
              <a:rPr lang="en-IN" sz="1800" dirty="0">
                <a:effectLst/>
                <a:latin typeface="Calibri" panose="020F0502020204030204" pitchFamily="34" charset="0"/>
                <a:ea typeface="Calibri" panose="020F0502020204030204" pitchFamily="34" charset="0"/>
                <a:cs typeface="Times New Roman" panose="02020603050405020304" pitchFamily="18" charset="0"/>
              </a:rPr>
              <a:t> and 5</a:t>
            </a:r>
            <a:r>
              <a:rPr lang="en-IN" sz="1800" baseline="30000" dirty="0">
                <a:effectLst/>
                <a:latin typeface="Calibri" panose="020F0502020204030204" pitchFamily="34" charset="0"/>
                <a:ea typeface="Calibri" panose="020F0502020204030204" pitchFamily="34" charset="0"/>
                <a:cs typeface="Times New Roman" panose="02020603050405020304" pitchFamily="18" charset="0"/>
              </a:rPr>
              <a:t>th</a:t>
            </a:r>
            <a:r>
              <a:rPr lang="en-IN" sz="1800" dirty="0">
                <a:effectLst/>
                <a:latin typeface="Calibri" panose="020F0502020204030204" pitchFamily="34" charset="0"/>
                <a:ea typeface="Calibri" panose="020F0502020204030204" pitchFamily="34" charset="0"/>
                <a:cs typeface="Times New Roman" panose="02020603050405020304" pitchFamily="18" charset="0"/>
              </a:rPr>
              <a:t> . So  we get 3 code words, 100110, 010011 and 001101 respectively by flipping 1</a:t>
            </a:r>
            <a:r>
              <a:rPr lang="en-IN" sz="1800" baseline="30000" dirty="0">
                <a:effectLst/>
                <a:latin typeface="Calibri" panose="020F0502020204030204" pitchFamily="34" charset="0"/>
                <a:ea typeface="Calibri" panose="020F0502020204030204" pitchFamily="34" charset="0"/>
                <a:cs typeface="Times New Roman" panose="02020603050405020304" pitchFamily="18" charset="0"/>
              </a:rPr>
              <a:t>st</a:t>
            </a:r>
            <a:r>
              <a:rPr lang="en-IN" sz="1800" dirty="0">
                <a:effectLst/>
                <a:latin typeface="Calibri" panose="020F0502020204030204" pitchFamily="34" charset="0"/>
                <a:ea typeface="Calibri" panose="020F0502020204030204" pitchFamily="34" charset="0"/>
                <a:cs typeface="Times New Roman" panose="02020603050405020304" pitchFamily="18" charset="0"/>
              </a:rPr>
              <a:t> and 6</a:t>
            </a:r>
            <a:r>
              <a:rPr lang="en-IN" sz="1800" baseline="30000" dirty="0">
                <a:effectLst/>
                <a:latin typeface="Calibri" panose="020F0502020204030204" pitchFamily="34" charset="0"/>
                <a:ea typeface="Calibri" panose="020F0502020204030204" pitchFamily="34" charset="0"/>
                <a:cs typeface="Times New Roman" panose="02020603050405020304" pitchFamily="18" charset="0"/>
              </a:rPr>
              <a:t>th</a:t>
            </a:r>
            <a:r>
              <a:rPr lang="en-IN" sz="1800" dirty="0">
                <a:effectLst/>
                <a:latin typeface="Calibri" panose="020F0502020204030204" pitchFamily="34" charset="0"/>
                <a:ea typeface="Calibri" panose="020F0502020204030204" pitchFamily="34" charset="0"/>
                <a:cs typeface="Times New Roman" panose="02020603050405020304" pitchFamily="18" charset="0"/>
              </a:rPr>
              <a:t> or 2</a:t>
            </a:r>
            <a:r>
              <a:rPr lang="en-IN" sz="1800" baseline="30000" dirty="0">
                <a:effectLst/>
                <a:latin typeface="Calibri" panose="020F0502020204030204" pitchFamily="34" charset="0"/>
                <a:ea typeface="Calibri" panose="020F0502020204030204" pitchFamily="34" charset="0"/>
                <a:cs typeface="Times New Roman" panose="02020603050405020304" pitchFamily="18" charset="0"/>
              </a:rPr>
              <a:t>nd</a:t>
            </a:r>
            <a:r>
              <a:rPr lang="en-IN" sz="1800" dirty="0">
                <a:effectLst/>
                <a:latin typeface="Calibri" panose="020F0502020204030204" pitchFamily="34" charset="0"/>
                <a:ea typeface="Calibri" panose="020F0502020204030204" pitchFamily="34" charset="0"/>
                <a:cs typeface="Times New Roman" panose="02020603050405020304" pitchFamily="18" charset="0"/>
              </a:rPr>
              <a:t> and 4</a:t>
            </a:r>
            <a:r>
              <a:rPr lang="en-IN" sz="1800" baseline="30000" dirty="0">
                <a:effectLst/>
                <a:latin typeface="Calibri" panose="020F0502020204030204" pitchFamily="34" charset="0"/>
                <a:ea typeface="Calibri" panose="020F0502020204030204" pitchFamily="34" charset="0"/>
                <a:cs typeface="Times New Roman" panose="02020603050405020304" pitchFamily="18" charset="0"/>
              </a:rPr>
              <a:t>th</a:t>
            </a:r>
            <a:r>
              <a:rPr lang="en-IN" sz="1800" dirty="0">
                <a:effectLst/>
                <a:latin typeface="Calibri" panose="020F0502020204030204" pitchFamily="34" charset="0"/>
                <a:ea typeface="Calibri" panose="020F0502020204030204" pitchFamily="34" charset="0"/>
                <a:cs typeface="Times New Roman" panose="02020603050405020304" pitchFamily="18" charset="0"/>
              </a:rPr>
              <a:t> or 3</a:t>
            </a:r>
            <a:r>
              <a:rPr lang="en-IN" sz="1800" baseline="30000" dirty="0">
                <a:effectLst/>
                <a:latin typeface="Calibri" panose="020F0502020204030204" pitchFamily="34" charset="0"/>
                <a:ea typeface="Calibri" panose="020F0502020204030204" pitchFamily="34" charset="0"/>
                <a:cs typeface="Times New Roman" panose="02020603050405020304" pitchFamily="18" charset="0"/>
              </a:rPr>
              <a:t>rd</a:t>
            </a:r>
            <a:r>
              <a:rPr lang="en-IN" sz="1800" dirty="0">
                <a:effectLst/>
                <a:latin typeface="Calibri" panose="020F0502020204030204" pitchFamily="34" charset="0"/>
                <a:ea typeface="Calibri" panose="020F0502020204030204" pitchFamily="34" charset="0"/>
                <a:cs typeface="Times New Roman" panose="02020603050405020304" pitchFamily="18" charset="0"/>
              </a:rPr>
              <a:t> and 5</a:t>
            </a:r>
            <a:r>
              <a:rPr lang="en-IN" sz="1800" baseline="30000" dirty="0">
                <a:effectLst/>
                <a:latin typeface="Calibri" panose="020F0502020204030204" pitchFamily="34" charset="0"/>
                <a:ea typeface="Calibri" panose="020F0502020204030204" pitchFamily="34" charset="0"/>
                <a:cs typeface="Times New Roman" panose="02020603050405020304" pitchFamily="18" charset="0"/>
              </a:rPr>
              <a:t>th</a:t>
            </a:r>
            <a:r>
              <a:rPr lang="en-IN" sz="1800" dirty="0">
                <a:effectLst/>
                <a:latin typeface="Calibri" panose="020F0502020204030204" pitchFamily="34" charset="0"/>
                <a:ea typeface="Calibri" panose="020F0502020204030204" pitchFamily="34" charset="0"/>
                <a:cs typeface="Times New Roman" panose="02020603050405020304" pitchFamily="18" charset="0"/>
              </a:rPr>
              <a:t> bits of received word. So, we cannot expect H to correct multiple bit errors. This is because minimum distance between code words is 3. </a:t>
            </a:r>
          </a:p>
          <a:p>
            <a:pPr algn="just"/>
            <a:endParaRPr lang="en-US" sz="2400" dirty="0">
              <a:latin typeface="Times New Roman" panose="02020603050405020304" pitchFamily="18" charset="0"/>
              <a:cs typeface="Times New Roman" panose="02020603050405020304" pitchFamily="18" charset="0"/>
            </a:endParaRPr>
          </a:p>
        </p:txBody>
      </p:sp>
      <p:sp>
        <p:nvSpPr>
          <p:cNvPr id="5" name="Right Bracket 4">
            <a:extLst>
              <a:ext uri="{FF2B5EF4-FFF2-40B4-BE49-F238E27FC236}">
                <a16:creationId xmlns:a16="http://schemas.microsoft.com/office/drawing/2014/main" id="{E33DF89D-C803-F574-2359-FBF1AEA1E129}"/>
              </a:ext>
            </a:extLst>
          </p:cNvPr>
          <p:cNvSpPr/>
          <p:nvPr/>
        </p:nvSpPr>
        <p:spPr>
          <a:xfrm>
            <a:off x="3338716" y="2810354"/>
            <a:ext cx="45719" cy="1034322"/>
          </a:xfrm>
          <a:prstGeom prst="rightBracket">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6" name="Left Bracket 5">
            <a:extLst>
              <a:ext uri="{FF2B5EF4-FFF2-40B4-BE49-F238E27FC236}">
                <a16:creationId xmlns:a16="http://schemas.microsoft.com/office/drawing/2014/main" id="{51035488-374A-E9CC-C555-5796B098C502}"/>
              </a:ext>
            </a:extLst>
          </p:cNvPr>
          <p:cNvSpPr/>
          <p:nvPr/>
        </p:nvSpPr>
        <p:spPr>
          <a:xfrm>
            <a:off x="1862363" y="2795114"/>
            <a:ext cx="45719" cy="1034322"/>
          </a:xfrm>
          <a:prstGeom prst="leftBracket">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7" name="Left Bracket 6">
            <a:extLst>
              <a:ext uri="{FF2B5EF4-FFF2-40B4-BE49-F238E27FC236}">
                <a16:creationId xmlns:a16="http://schemas.microsoft.com/office/drawing/2014/main" id="{F707CA69-48B3-BE11-034B-9321201A406A}"/>
              </a:ext>
            </a:extLst>
          </p:cNvPr>
          <p:cNvSpPr/>
          <p:nvPr/>
        </p:nvSpPr>
        <p:spPr>
          <a:xfrm>
            <a:off x="3593023" y="2721255"/>
            <a:ext cx="45719" cy="2159634"/>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8" name="Right Bracket 7">
            <a:extLst>
              <a:ext uri="{FF2B5EF4-FFF2-40B4-BE49-F238E27FC236}">
                <a16:creationId xmlns:a16="http://schemas.microsoft.com/office/drawing/2014/main" id="{6E4F6FC4-09BC-7E7B-B274-E93870AFB4D2}"/>
              </a:ext>
            </a:extLst>
          </p:cNvPr>
          <p:cNvSpPr/>
          <p:nvPr/>
        </p:nvSpPr>
        <p:spPr>
          <a:xfrm>
            <a:off x="4100886" y="2679694"/>
            <a:ext cx="45719" cy="2159634"/>
          </a:xfrm>
          <a:prstGeom prst="righ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9" name="Left Bracket 8">
            <a:extLst>
              <a:ext uri="{FF2B5EF4-FFF2-40B4-BE49-F238E27FC236}">
                <a16:creationId xmlns:a16="http://schemas.microsoft.com/office/drawing/2014/main" id="{ADA38840-A3F6-AEB6-2B70-E321218EF3D3}"/>
              </a:ext>
            </a:extLst>
          </p:cNvPr>
          <p:cNvSpPr/>
          <p:nvPr/>
        </p:nvSpPr>
        <p:spPr>
          <a:xfrm>
            <a:off x="4608749" y="3076856"/>
            <a:ext cx="45719" cy="1034322"/>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1" name="Right Bracket 10">
            <a:extLst>
              <a:ext uri="{FF2B5EF4-FFF2-40B4-BE49-F238E27FC236}">
                <a16:creationId xmlns:a16="http://schemas.microsoft.com/office/drawing/2014/main" id="{BB4B30F4-EC9C-83C9-84AC-247211044C4A}"/>
              </a:ext>
            </a:extLst>
          </p:cNvPr>
          <p:cNvSpPr/>
          <p:nvPr/>
        </p:nvSpPr>
        <p:spPr>
          <a:xfrm>
            <a:off x="5044985" y="3076856"/>
            <a:ext cx="45719" cy="1034322"/>
          </a:xfrm>
          <a:prstGeom prst="righ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Tree>
    <p:extLst>
      <p:ext uri="{BB962C8B-B14F-4D97-AF65-F5344CB8AC3E}">
        <p14:creationId xmlns:p14="http://schemas.microsoft.com/office/powerpoint/2010/main" val="9558243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g1c1969dab18_0_0"/>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19</a:t>
            </a:fld>
            <a:endParaRPr/>
          </a:p>
        </p:txBody>
      </p:sp>
      <p:sp>
        <p:nvSpPr>
          <p:cNvPr id="2" name="TextBox 1"/>
          <p:cNvSpPr txBox="1"/>
          <p:nvPr/>
        </p:nvSpPr>
        <p:spPr>
          <a:xfrm>
            <a:off x="818745" y="439588"/>
            <a:ext cx="11004848" cy="4893647"/>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Ex: </a:t>
            </a:r>
          </a:p>
          <a:p>
            <a:r>
              <a:rPr lang="en-US" sz="2400" dirty="0">
                <a:latin typeface="Times New Roman" panose="02020603050405020304" pitchFamily="18" charset="0"/>
                <a:cs typeface="Times New Roman" panose="02020603050405020304" pitchFamily="18" charset="0"/>
              </a:rPr>
              <a:t>With G= 1 0 0 1 1 0</a:t>
            </a:r>
          </a:p>
          <a:p>
            <a:r>
              <a:rPr lang="en-US" sz="2400" dirty="0">
                <a:latin typeface="Times New Roman" panose="02020603050405020304" pitchFamily="18" charset="0"/>
                <a:cs typeface="Times New Roman" panose="02020603050405020304" pitchFamily="18" charset="0"/>
              </a:rPr>
              <a:t>               0 1 0 0 1 1</a:t>
            </a:r>
          </a:p>
          <a:p>
            <a:r>
              <a:rPr lang="en-US" sz="2400" dirty="0">
                <a:latin typeface="Times New Roman" panose="02020603050405020304" pitchFamily="18" charset="0"/>
                <a:cs typeface="Times New Roman" panose="02020603050405020304" pitchFamily="18" charset="0"/>
              </a:rPr>
              <a:t>               0 0 1 1 0 1 , </a:t>
            </a:r>
          </a:p>
          <a:p>
            <a:pPr marL="514350" indent="-514350">
              <a:buAutoNum type="romanLcParenR"/>
            </a:pPr>
            <a:r>
              <a:rPr lang="en-US" sz="2400" dirty="0">
                <a:latin typeface="Times New Roman" panose="02020603050405020304" pitchFamily="18" charset="0"/>
                <a:cs typeface="Times New Roman" panose="02020603050405020304" pitchFamily="18" charset="0"/>
              </a:rPr>
              <a:t>Find code word for 011 and 100 </a:t>
            </a:r>
          </a:p>
          <a:p>
            <a:pPr marL="514350" indent="-514350">
              <a:buAutoNum type="romanLcParenR"/>
            </a:pPr>
            <a:r>
              <a:rPr lang="en-US" sz="2400" dirty="0">
                <a:latin typeface="Times New Roman" panose="02020603050405020304" pitchFamily="18" charset="0"/>
                <a:cs typeface="Times New Roman" panose="02020603050405020304" pitchFamily="18" charset="0"/>
              </a:rPr>
              <a:t>Find the decoded message for 100110 and 111101</a:t>
            </a:r>
          </a:p>
          <a:p>
            <a:r>
              <a:rPr lang="en-US" sz="2400" dirty="0" err="1">
                <a:latin typeface="Times New Roman" panose="02020603050405020304" pitchFamily="18" charset="0"/>
                <a:cs typeface="Times New Roman" panose="02020603050405020304" pitchFamily="18" charset="0"/>
              </a:rPr>
              <a:t>Soln</a:t>
            </a:r>
            <a:r>
              <a:rPr lang="en-US" sz="2400" dirty="0">
                <a:latin typeface="Times New Roman" panose="02020603050405020304" pitchFamily="18" charset="0"/>
                <a:cs typeface="Times New Roman" panose="02020603050405020304" pitchFamily="18" charset="0"/>
              </a:rPr>
              <a:t>:                                   1 0 0 1 1 0</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c = [ 011 ]G = [0 1 1]  0 1 0 0 1 1   =[ 0 1 1 1 1 0]</a:t>
            </a:r>
          </a:p>
          <a:p>
            <a:r>
              <a:rPr lang="en-US" sz="2400" dirty="0">
                <a:latin typeface="Times New Roman" panose="02020603050405020304" pitchFamily="18" charset="0"/>
                <a:cs typeface="Times New Roman" panose="02020603050405020304" pitchFamily="18" charset="0"/>
              </a:rPr>
              <a:t>                                            0 0 1 1 0 1</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1 0 0 1 1 0</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c = [ 100 ]G = [1 0 0]  0 1 0 0 1 1   =[ 1 0 0 1 1 0] </a:t>
            </a:r>
          </a:p>
          <a:p>
            <a:r>
              <a:rPr lang="en-US" sz="2400" dirty="0">
                <a:latin typeface="Times New Roman" panose="02020603050405020304" pitchFamily="18" charset="0"/>
                <a:cs typeface="Times New Roman" panose="02020603050405020304" pitchFamily="18" charset="0"/>
              </a:rPr>
              <a:t>                                            0 0 1 1 0 1</a:t>
            </a:r>
          </a:p>
        </p:txBody>
      </p:sp>
      <p:sp>
        <p:nvSpPr>
          <p:cNvPr id="5" name="Right Bracket 4">
            <a:extLst>
              <a:ext uri="{FF2B5EF4-FFF2-40B4-BE49-F238E27FC236}">
                <a16:creationId xmlns:a16="http://schemas.microsoft.com/office/drawing/2014/main" id="{E33DF89D-C803-F574-2359-FBF1AEA1E129}"/>
              </a:ext>
            </a:extLst>
          </p:cNvPr>
          <p:cNvSpPr/>
          <p:nvPr/>
        </p:nvSpPr>
        <p:spPr>
          <a:xfrm>
            <a:off x="5624715" y="2810354"/>
            <a:ext cx="45719" cy="1034322"/>
          </a:xfrm>
          <a:prstGeom prst="rightBracket">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6" name="Left Bracket 5">
            <a:extLst>
              <a:ext uri="{FF2B5EF4-FFF2-40B4-BE49-F238E27FC236}">
                <a16:creationId xmlns:a16="http://schemas.microsoft.com/office/drawing/2014/main" id="{51035488-374A-E9CC-C555-5796B098C502}"/>
              </a:ext>
            </a:extLst>
          </p:cNvPr>
          <p:cNvSpPr/>
          <p:nvPr/>
        </p:nvSpPr>
        <p:spPr>
          <a:xfrm>
            <a:off x="4148362" y="2810354"/>
            <a:ext cx="45719" cy="1034322"/>
          </a:xfrm>
          <a:prstGeom prst="leftBracket">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 name="Right Bracket 2">
            <a:extLst>
              <a:ext uri="{FF2B5EF4-FFF2-40B4-BE49-F238E27FC236}">
                <a16:creationId xmlns:a16="http://schemas.microsoft.com/office/drawing/2014/main" id="{D0086161-69DE-6976-DB14-02C5BDB5937B}"/>
              </a:ext>
            </a:extLst>
          </p:cNvPr>
          <p:cNvSpPr/>
          <p:nvPr/>
        </p:nvSpPr>
        <p:spPr>
          <a:xfrm>
            <a:off x="5610859" y="4201350"/>
            <a:ext cx="45719" cy="1034322"/>
          </a:xfrm>
          <a:prstGeom prst="rightBracket">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4" name="Left Bracket 3">
            <a:extLst>
              <a:ext uri="{FF2B5EF4-FFF2-40B4-BE49-F238E27FC236}">
                <a16:creationId xmlns:a16="http://schemas.microsoft.com/office/drawing/2014/main" id="{946230BF-0557-31C3-9089-2A261E260BF4}"/>
              </a:ext>
            </a:extLst>
          </p:cNvPr>
          <p:cNvSpPr/>
          <p:nvPr/>
        </p:nvSpPr>
        <p:spPr>
          <a:xfrm>
            <a:off x="4134506" y="4201350"/>
            <a:ext cx="45719" cy="1034322"/>
          </a:xfrm>
          <a:prstGeom prst="leftBracket">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0949414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a:t>
            </a:fld>
            <a:endParaRPr/>
          </a:p>
        </p:txBody>
      </p:sp>
      <p:sp>
        <p:nvSpPr>
          <p:cNvPr id="100" name="Google Shape;100;p2"/>
          <p:cNvSpPr txBox="1">
            <a:spLocks noGrp="1"/>
          </p:cNvSpPr>
          <p:nvPr>
            <p:ph type="ctrTitle"/>
          </p:nvPr>
        </p:nvSpPr>
        <p:spPr>
          <a:xfrm>
            <a:off x="1422400" y="573578"/>
            <a:ext cx="10363200" cy="3399906"/>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SzPts val="1400"/>
              <a:buNone/>
            </a:pPr>
            <a:r>
              <a:rPr lang="en-US"/>
              <a:t>Group Theory </a:t>
            </a:r>
            <a:br>
              <a:rPr lang="en-US"/>
            </a:br>
            <a:r>
              <a:rPr lang="en-US"/>
              <a:t>and </a:t>
            </a:r>
            <a:br>
              <a:rPr lang="en-US"/>
            </a:br>
            <a:r>
              <a:rPr lang="en-US"/>
              <a:t>Coding Theory</a:t>
            </a:r>
            <a:endParaRPr/>
          </a:p>
        </p:txBody>
      </p:sp>
      <p:sp>
        <p:nvSpPr>
          <p:cNvPr id="101" name="Google Shape;101;p2"/>
          <p:cNvSpPr txBox="1">
            <a:spLocks noGrp="1"/>
          </p:cNvSpPr>
          <p:nvPr>
            <p:ph type="subTitle" idx="1"/>
          </p:nvPr>
        </p:nvSpPr>
        <p:spPr>
          <a:xfrm>
            <a:off x="1727200" y="4472246"/>
            <a:ext cx="8534400" cy="556953"/>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400"/>
              <a:buNone/>
            </a:pPr>
            <a:r>
              <a:rPr lang="en-US" sz="4000"/>
              <a:t>Unit 5</a:t>
            </a:r>
            <a:endParaRPr sz="40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g1c1969dab18_0_0"/>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20</a:t>
            </a:fld>
            <a:endParaRPr/>
          </a:p>
        </p:txBody>
      </p:sp>
      <p:sp>
        <p:nvSpPr>
          <p:cNvPr id="2" name="TextBox 1"/>
          <p:cNvSpPr txBox="1"/>
          <p:nvPr/>
        </p:nvSpPr>
        <p:spPr>
          <a:xfrm>
            <a:off x="818745" y="439588"/>
            <a:ext cx="11060142" cy="637097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Ex: </a:t>
            </a:r>
          </a:p>
          <a:p>
            <a:r>
              <a:rPr lang="en-US" sz="2400" dirty="0">
                <a:latin typeface="Times New Roman" panose="02020603050405020304" pitchFamily="18" charset="0"/>
                <a:cs typeface="Times New Roman" panose="02020603050405020304" pitchFamily="18" charset="0"/>
              </a:rPr>
              <a:t>With G= 1 0 0 1 1 0</a:t>
            </a:r>
          </a:p>
          <a:p>
            <a:r>
              <a:rPr lang="en-US" sz="2400" dirty="0">
                <a:latin typeface="Times New Roman" panose="02020603050405020304" pitchFamily="18" charset="0"/>
                <a:cs typeface="Times New Roman" panose="02020603050405020304" pitchFamily="18" charset="0"/>
              </a:rPr>
              <a:t>               0 1 0 0 1 1</a:t>
            </a:r>
          </a:p>
          <a:p>
            <a:r>
              <a:rPr lang="en-US" sz="2400" dirty="0">
                <a:latin typeface="Times New Roman" panose="02020603050405020304" pitchFamily="18" charset="0"/>
                <a:cs typeface="Times New Roman" panose="02020603050405020304" pitchFamily="18" charset="0"/>
              </a:rPr>
              <a:t>               0 0 1 1 0 1 , </a:t>
            </a:r>
          </a:p>
          <a:p>
            <a:r>
              <a:rPr lang="en-US" sz="2400" dirty="0">
                <a:latin typeface="Times New Roman" panose="02020603050405020304" pitchFamily="18" charset="0"/>
                <a:cs typeface="Times New Roman" panose="02020603050405020304" pitchFamily="18" charset="0"/>
              </a:rPr>
              <a:t>ii) Find the decoded message for 100110 and 111101</a:t>
            </a:r>
          </a:p>
          <a:p>
            <a:r>
              <a:rPr lang="en-US" sz="2400" dirty="0" err="1">
                <a:latin typeface="Times New Roman" panose="02020603050405020304" pitchFamily="18" charset="0"/>
                <a:cs typeface="Times New Roman" panose="02020603050405020304" pitchFamily="18" charset="0"/>
              </a:rPr>
              <a:t>Soln</a:t>
            </a:r>
            <a:r>
              <a:rPr lang="en-US" sz="2400" dirty="0">
                <a:latin typeface="Times New Roman" panose="02020603050405020304" pitchFamily="18" charset="0"/>
                <a:cs typeface="Times New Roman" panose="02020603050405020304" pitchFamily="18" charset="0"/>
              </a:rPr>
              <a:t>:     For decoding , we need H matrix = </a:t>
            </a:r>
          </a:p>
          <a:p>
            <a:r>
              <a:rPr lang="en-US" sz="2400" dirty="0">
                <a:latin typeface="Times New Roman" panose="02020603050405020304" pitchFamily="18" charset="0"/>
                <a:cs typeface="Times New Roman" panose="02020603050405020304" pitchFamily="18" charset="0"/>
              </a:rPr>
              <a:t>                                            1 0 1 1 0 0</a:t>
            </a:r>
          </a:p>
          <a:p>
            <a:r>
              <a:rPr lang="en-US" sz="2400" dirty="0">
                <a:latin typeface="Times New Roman" panose="02020603050405020304" pitchFamily="18" charset="0"/>
                <a:cs typeface="Times New Roman" panose="02020603050405020304" pitchFamily="18" charset="0"/>
              </a:rPr>
              <a:t>                                            1 1 0 0 1 0</a:t>
            </a:r>
          </a:p>
          <a:p>
            <a:r>
              <a:rPr lang="en-US" sz="2400" dirty="0">
                <a:latin typeface="Times New Roman" panose="02020603050405020304" pitchFamily="18" charset="0"/>
                <a:cs typeface="Times New Roman" panose="02020603050405020304" pitchFamily="18" charset="0"/>
              </a:rPr>
              <a:t>                                            0 1 1 0 0 1</a:t>
            </a:r>
          </a:p>
          <a:p>
            <a:r>
              <a:rPr lang="en-US" sz="2400" dirty="0">
                <a:latin typeface="Times New Roman" panose="02020603050405020304" pitchFamily="18" charset="0"/>
                <a:cs typeface="Times New Roman" panose="02020603050405020304" pitchFamily="18" charset="0"/>
              </a:rPr>
              <a:t>                                                           1 0 1 1 0 0                               0</a:t>
            </a:r>
          </a:p>
          <a:p>
            <a:r>
              <a:rPr lang="en-US" sz="2400" dirty="0">
                <a:latin typeface="Times New Roman" panose="02020603050405020304" pitchFamily="18" charset="0"/>
                <a:cs typeface="Times New Roman" panose="02020603050405020304" pitchFamily="18" charset="0"/>
              </a:rPr>
              <a:t>Syndrome of r is given by H . </a:t>
            </a:r>
            <a:r>
              <a:rPr lang="en-US" sz="2400" dirty="0" err="1">
                <a:latin typeface="Times New Roman" panose="02020603050405020304" pitchFamily="18" charset="0"/>
                <a:cs typeface="Times New Roman" panose="02020603050405020304" pitchFamily="18" charset="0"/>
              </a:rPr>
              <a:t>r</a:t>
            </a:r>
            <a:r>
              <a:rPr lang="en-US" sz="2400" baseline="30000" dirty="0" err="1">
                <a:latin typeface="Times New Roman" panose="02020603050405020304" pitchFamily="18" charset="0"/>
                <a:cs typeface="Times New Roman" panose="02020603050405020304" pitchFamily="18" charset="0"/>
              </a:rPr>
              <a:t>Tr</a:t>
            </a:r>
            <a:r>
              <a:rPr lang="en-US" sz="2400" dirty="0">
                <a:latin typeface="Times New Roman" panose="02020603050405020304" pitchFamily="18" charset="0"/>
                <a:cs typeface="Times New Roman" panose="02020603050405020304" pitchFamily="18" charset="0"/>
              </a:rPr>
              <a:t>=    1 1 0 0 1 0    [ 1 0 0 1 1 0]</a:t>
            </a:r>
            <a:r>
              <a:rPr lang="en-US" sz="2400" baseline="30000" dirty="0">
                <a:latin typeface="Times New Roman" panose="02020603050405020304" pitchFamily="18" charset="0"/>
                <a:cs typeface="Times New Roman" panose="02020603050405020304" pitchFamily="18" charset="0"/>
              </a:rPr>
              <a:t>Tr</a:t>
            </a:r>
            <a:r>
              <a:rPr lang="en-US" sz="2400" dirty="0">
                <a:latin typeface="Times New Roman" panose="02020603050405020304" pitchFamily="18" charset="0"/>
                <a:cs typeface="Times New Roman" panose="02020603050405020304" pitchFamily="18" charset="0"/>
              </a:rPr>
              <a:t> = 0 </a:t>
            </a:r>
            <a:endParaRPr lang="en-US" sz="2400" baseline="300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0 1 1 0 0 1                               0</a:t>
            </a:r>
          </a:p>
          <a:p>
            <a:endParaRPr lang="en-US" sz="2400" baseline="300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1 0 1 1 0 0                               1</a:t>
            </a:r>
          </a:p>
          <a:p>
            <a:r>
              <a:rPr lang="en-US" sz="2400" dirty="0">
                <a:latin typeface="Times New Roman" panose="02020603050405020304" pitchFamily="18" charset="0"/>
                <a:cs typeface="Times New Roman" panose="02020603050405020304" pitchFamily="18" charset="0"/>
              </a:rPr>
              <a:t>Syndrome of r is given by H . </a:t>
            </a:r>
            <a:r>
              <a:rPr lang="en-US" sz="2400" dirty="0" err="1">
                <a:latin typeface="Times New Roman" panose="02020603050405020304" pitchFamily="18" charset="0"/>
                <a:cs typeface="Times New Roman" panose="02020603050405020304" pitchFamily="18" charset="0"/>
              </a:rPr>
              <a:t>r</a:t>
            </a:r>
            <a:r>
              <a:rPr lang="en-US" sz="2400" baseline="30000" dirty="0" err="1">
                <a:latin typeface="Times New Roman" panose="02020603050405020304" pitchFamily="18" charset="0"/>
                <a:cs typeface="Times New Roman" panose="02020603050405020304" pitchFamily="18" charset="0"/>
              </a:rPr>
              <a:t>Tr</a:t>
            </a:r>
            <a:r>
              <a:rPr lang="en-US" sz="2400" dirty="0">
                <a:latin typeface="Times New Roman" panose="02020603050405020304" pitchFamily="18" charset="0"/>
                <a:cs typeface="Times New Roman" panose="02020603050405020304" pitchFamily="18" charset="0"/>
              </a:rPr>
              <a:t>=    1 1 0 0 1 0    [ 1 1 1 1 0 1]</a:t>
            </a:r>
            <a:r>
              <a:rPr lang="en-US" sz="2400" baseline="30000" dirty="0">
                <a:latin typeface="Times New Roman" panose="02020603050405020304" pitchFamily="18" charset="0"/>
                <a:cs typeface="Times New Roman" panose="02020603050405020304" pitchFamily="18" charset="0"/>
              </a:rPr>
              <a:t>Tr</a:t>
            </a:r>
            <a:r>
              <a:rPr lang="en-US" sz="2400" dirty="0">
                <a:latin typeface="Times New Roman" panose="02020603050405020304" pitchFamily="18" charset="0"/>
                <a:cs typeface="Times New Roman" panose="02020603050405020304" pitchFamily="18" charset="0"/>
              </a:rPr>
              <a:t> = 0 </a:t>
            </a:r>
            <a:endParaRPr lang="en-US" sz="2400" baseline="300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0 1 1 0 0 1                               1</a:t>
            </a:r>
          </a:p>
          <a:p>
            <a:pPr algn="just"/>
            <a:r>
              <a:rPr lang="en-US" sz="2400" baseline="30000" dirty="0">
                <a:latin typeface="Times New Roman" panose="02020603050405020304" pitchFamily="18" charset="0"/>
                <a:cs typeface="Times New Roman" panose="02020603050405020304" pitchFamily="18" charset="0"/>
              </a:rPr>
              <a:t>In first case syndrome is 000, so code word is correct and decoded word is 100;  in second case syndrome matches with 3rd column, by flipping 3rd bit corrected code word </a:t>
            </a:r>
            <a:r>
              <a:rPr lang="en-US" sz="2400" baseline="30000">
                <a:latin typeface="Times New Roman" panose="02020603050405020304" pitchFamily="18" charset="0"/>
                <a:cs typeface="Times New Roman" panose="02020603050405020304" pitchFamily="18" charset="0"/>
              </a:rPr>
              <a:t>is 110101and </a:t>
            </a:r>
            <a:r>
              <a:rPr lang="en-US" sz="2400" baseline="30000" dirty="0">
                <a:latin typeface="Times New Roman" panose="02020603050405020304" pitchFamily="18" charset="0"/>
                <a:cs typeface="Times New Roman" panose="02020603050405020304" pitchFamily="18" charset="0"/>
              </a:rPr>
              <a:t>discarding last 3 bits decoded word </a:t>
            </a:r>
            <a:r>
              <a:rPr lang="en-US" sz="2400" baseline="30000">
                <a:latin typeface="Times New Roman" panose="02020603050405020304" pitchFamily="18" charset="0"/>
                <a:cs typeface="Times New Roman" panose="02020603050405020304" pitchFamily="18" charset="0"/>
              </a:rPr>
              <a:t>is 110</a:t>
            </a:r>
            <a:r>
              <a:rPr lang="en-US" sz="2400" baseline="30000" dirty="0">
                <a:latin typeface="Times New Roman" panose="02020603050405020304" pitchFamily="18" charset="0"/>
                <a:cs typeface="Times New Roman" panose="02020603050405020304" pitchFamily="18" charset="0"/>
              </a:rPr>
              <a:t>.</a:t>
            </a:r>
          </a:p>
        </p:txBody>
      </p:sp>
      <p:sp>
        <p:nvSpPr>
          <p:cNvPr id="5" name="Right Bracket 4">
            <a:extLst>
              <a:ext uri="{FF2B5EF4-FFF2-40B4-BE49-F238E27FC236}">
                <a16:creationId xmlns:a16="http://schemas.microsoft.com/office/drawing/2014/main" id="{E33DF89D-C803-F574-2359-FBF1AEA1E129}"/>
              </a:ext>
            </a:extLst>
          </p:cNvPr>
          <p:cNvSpPr/>
          <p:nvPr/>
        </p:nvSpPr>
        <p:spPr>
          <a:xfrm>
            <a:off x="5624715" y="2810354"/>
            <a:ext cx="45719" cy="1034322"/>
          </a:xfrm>
          <a:prstGeom prst="rightBracket">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6" name="Left Bracket 5">
            <a:extLst>
              <a:ext uri="{FF2B5EF4-FFF2-40B4-BE49-F238E27FC236}">
                <a16:creationId xmlns:a16="http://schemas.microsoft.com/office/drawing/2014/main" id="{51035488-374A-E9CC-C555-5796B098C502}"/>
              </a:ext>
            </a:extLst>
          </p:cNvPr>
          <p:cNvSpPr/>
          <p:nvPr/>
        </p:nvSpPr>
        <p:spPr>
          <a:xfrm>
            <a:off x="4148362" y="2810354"/>
            <a:ext cx="45719" cy="1034322"/>
          </a:xfrm>
          <a:prstGeom prst="leftBracket">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 name="Right Bracket 2">
            <a:extLst>
              <a:ext uri="{FF2B5EF4-FFF2-40B4-BE49-F238E27FC236}">
                <a16:creationId xmlns:a16="http://schemas.microsoft.com/office/drawing/2014/main" id="{D0086161-69DE-6976-DB14-02C5BDB5937B}"/>
              </a:ext>
            </a:extLst>
          </p:cNvPr>
          <p:cNvSpPr/>
          <p:nvPr/>
        </p:nvSpPr>
        <p:spPr>
          <a:xfrm>
            <a:off x="6741391" y="3902091"/>
            <a:ext cx="45949" cy="1034322"/>
          </a:xfrm>
          <a:prstGeom prst="rightBracket">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4" name="Left Bracket 3">
            <a:extLst>
              <a:ext uri="{FF2B5EF4-FFF2-40B4-BE49-F238E27FC236}">
                <a16:creationId xmlns:a16="http://schemas.microsoft.com/office/drawing/2014/main" id="{946230BF-0557-31C3-9089-2A261E260BF4}"/>
              </a:ext>
            </a:extLst>
          </p:cNvPr>
          <p:cNvSpPr/>
          <p:nvPr/>
        </p:nvSpPr>
        <p:spPr>
          <a:xfrm>
            <a:off x="5260237" y="3835590"/>
            <a:ext cx="55598" cy="1034322"/>
          </a:xfrm>
          <a:prstGeom prst="leftBracket">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7" name="Left Bracket 6">
            <a:extLst>
              <a:ext uri="{FF2B5EF4-FFF2-40B4-BE49-F238E27FC236}">
                <a16:creationId xmlns:a16="http://schemas.microsoft.com/office/drawing/2014/main" id="{A58DB754-95D8-F699-7183-546D29B47A87}"/>
              </a:ext>
            </a:extLst>
          </p:cNvPr>
          <p:cNvSpPr/>
          <p:nvPr/>
        </p:nvSpPr>
        <p:spPr>
          <a:xfrm>
            <a:off x="8978791" y="3913173"/>
            <a:ext cx="55598" cy="1034322"/>
          </a:xfrm>
          <a:prstGeom prst="leftBracket">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8" name="Right Bracket 7">
            <a:extLst>
              <a:ext uri="{FF2B5EF4-FFF2-40B4-BE49-F238E27FC236}">
                <a16:creationId xmlns:a16="http://schemas.microsoft.com/office/drawing/2014/main" id="{389E90F5-A9D4-2A0F-A03C-8EE4D4706B77}"/>
              </a:ext>
            </a:extLst>
          </p:cNvPr>
          <p:cNvSpPr/>
          <p:nvPr/>
        </p:nvSpPr>
        <p:spPr>
          <a:xfrm>
            <a:off x="9304479" y="3854989"/>
            <a:ext cx="45949" cy="1034322"/>
          </a:xfrm>
          <a:prstGeom prst="rightBracket">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9" name="Right Bracket 8">
            <a:extLst>
              <a:ext uri="{FF2B5EF4-FFF2-40B4-BE49-F238E27FC236}">
                <a16:creationId xmlns:a16="http://schemas.microsoft.com/office/drawing/2014/main" id="{C99E2C5E-2EF0-A85C-8C4E-69B6C3B61C89}"/>
              </a:ext>
            </a:extLst>
          </p:cNvPr>
          <p:cNvSpPr/>
          <p:nvPr/>
        </p:nvSpPr>
        <p:spPr>
          <a:xfrm>
            <a:off x="6785724" y="5076957"/>
            <a:ext cx="45949" cy="1034322"/>
          </a:xfrm>
          <a:prstGeom prst="rightBracket">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0" name="Left Bracket 9">
            <a:extLst>
              <a:ext uri="{FF2B5EF4-FFF2-40B4-BE49-F238E27FC236}">
                <a16:creationId xmlns:a16="http://schemas.microsoft.com/office/drawing/2014/main" id="{429108DD-6C56-4D70-0FCA-34298ECDF11D}"/>
              </a:ext>
            </a:extLst>
          </p:cNvPr>
          <p:cNvSpPr/>
          <p:nvPr/>
        </p:nvSpPr>
        <p:spPr>
          <a:xfrm>
            <a:off x="5304570" y="5010456"/>
            <a:ext cx="55598" cy="1034322"/>
          </a:xfrm>
          <a:prstGeom prst="leftBracket">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1" name="Left Bracket 10">
            <a:extLst>
              <a:ext uri="{FF2B5EF4-FFF2-40B4-BE49-F238E27FC236}">
                <a16:creationId xmlns:a16="http://schemas.microsoft.com/office/drawing/2014/main" id="{2EC49F4F-13A9-09BE-EE74-FA52D3F62131}"/>
              </a:ext>
            </a:extLst>
          </p:cNvPr>
          <p:cNvSpPr/>
          <p:nvPr/>
        </p:nvSpPr>
        <p:spPr>
          <a:xfrm>
            <a:off x="8923373" y="5196105"/>
            <a:ext cx="55598" cy="1034322"/>
          </a:xfrm>
          <a:prstGeom prst="leftBracket">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2" name="Right Bracket 11">
            <a:extLst>
              <a:ext uri="{FF2B5EF4-FFF2-40B4-BE49-F238E27FC236}">
                <a16:creationId xmlns:a16="http://schemas.microsoft.com/office/drawing/2014/main" id="{2F742382-5E66-6809-90D0-B7C1BCE92212}"/>
              </a:ext>
            </a:extLst>
          </p:cNvPr>
          <p:cNvSpPr/>
          <p:nvPr/>
        </p:nvSpPr>
        <p:spPr>
          <a:xfrm>
            <a:off x="9249061" y="5137921"/>
            <a:ext cx="45949" cy="1034322"/>
          </a:xfrm>
          <a:prstGeom prst="rightBracket">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0127026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3</a:t>
            </a:fld>
            <a:endParaRPr/>
          </a:p>
        </p:txBody>
      </p:sp>
      <p:sp>
        <p:nvSpPr>
          <p:cNvPr id="110" name="Google Shape;110;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1400"/>
              <a:buNone/>
            </a:pPr>
            <a:r>
              <a:rPr lang="en-US"/>
              <a:t>Coding Theory</a:t>
            </a:r>
            <a:endParaRPr/>
          </a:p>
        </p:txBody>
      </p:sp>
      <p:sp>
        <p:nvSpPr>
          <p:cNvPr id="111" name="Google Shape;111;p3"/>
          <p:cNvSpPr txBox="1">
            <a:spLocks noGrp="1"/>
          </p:cNvSpPr>
          <p:nvPr>
            <p:ph type="body" idx="1"/>
          </p:nvPr>
        </p:nvSpPr>
        <p:spPr>
          <a:xfrm>
            <a:off x="838200" y="1246909"/>
            <a:ext cx="10515600" cy="4930054"/>
          </a:xfrm>
          <a:prstGeom prst="rect">
            <a:avLst/>
          </a:prstGeom>
          <a:noFill/>
          <a:ln>
            <a:noFill/>
          </a:ln>
        </p:spPr>
        <p:txBody>
          <a:bodyPr spcFirstLastPara="1" wrap="square" lIns="91425" tIns="45700" rIns="91425" bIns="45700" anchor="t" anchorCtr="0">
            <a:noAutofit/>
          </a:bodyPr>
          <a:lstStyle/>
          <a:p>
            <a:pPr marL="0" lvl="0" indent="0" algn="just" rtl="0">
              <a:lnSpc>
                <a:spcPct val="90000"/>
              </a:lnSpc>
              <a:spcBef>
                <a:spcPts val="0"/>
              </a:spcBef>
              <a:spcAft>
                <a:spcPts val="0"/>
              </a:spcAft>
              <a:buSzPts val="2800"/>
              <a:buNone/>
            </a:pPr>
            <a:r>
              <a:rPr lang="en-US">
                <a:latin typeface="times new roman"/>
                <a:ea typeface="times new roman"/>
                <a:cs typeface="times new roman"/>
                <a:sym typeface="times new roman"/>
              </a:rPr>
              <a:t>In digital communication, information is transmitted in the form of binary strings of 0s and 1s. As a result of noise in the channel, a certain signal transmitted may not be received as it is, causing the receiver to make wrong decision. So, techniques are developed to detect and even to correct transmission errors. But we can only improve the chances of correct transmission. The model uses binary symmetric channel shown below:</a:t>
            </a:r>
            <a:endParaRPr/>
          </a:p>
          <a:p>
            <a:pPr marL="0" lvl="0" indent="0" algn="just" rtl="0">
              <a:lnSpc>
                <a:spcPct val="90000"/>
              </a:lnSpc>
              <a:spcBef>
                <a:spcPts val="0"/>
              </a:spcBef>
              <a:spcAft>
                <a:spcPts val="0"/>
              </a:spcAft>
              <a:buSzPts val="2800"/>
              <a:buNone/>
            </a:pPr>
            <a:r>
              <a:rPr lang="en-US" b="1">
                <a:latin typeface="times new roman"/>
                <a:ea typeface="times new roman"/>
                <a:cs typeface="times new roman"/>
                <a:sym typeface="times new roman"/>
              </a:rPr>
              <a:t>Binary Symmetric Channel:</a:t>
            </a:r>
            <a:endParaRPr/>
          </a:p>
          <a:p>
            <a:pPr marL="0" lvl="0" indent="0" algn="just" rtl="0">
              <a:lnSpc>
                <a:spcPct val="90000"/>
              </a:lnSpc>
              <a:spcBef>
                <a:spcPts val="0"/>
              </a:spcBef>
              <a:spcAft>
                <a:spcPts val="0"/>
              </a:spcAft>
              <a:buSzPts val="2800"/>
              <a:buNone/>
            </a:pPr>
            <a:r>
              <a:rPr lang="en-US" sz="1800" b="1" i="1">
                <a:latin typeface="times new roman"/>
                <a:ea typeface="times new roman"/>
                <a:cs typeface="times new roman"/>
                <a:sym typeface="times new roman"/>
              </a:rPr>
              <a:t>Binary- </a:t>
            </a:r>
            <a:r>
              <a:rPr lang="en-US" sz="1800">
                <a:latin typeface="times new roman"/>
                <a:ea typeface="times new roman"/>
                <a:cs typeface="times new roman"/>
                <a:sym typeface="times new roman"/>
              </a:rPr>
              <a:t>transmitted data is 0 s and 1s.</a:t>
            </a:r>
            <a:endParaRPr/>
          </a:p>
          <a:p>
            <a:pPr marL="0" lvl="0" indent="0" algn="just" rtl="0">
              <a:lnSpc>
                <a:spcPct val="90000"/>
              </a:lnSpc>
              <a:spcBef>
                <a:spcPts val="0"/>
              </a:spcBef>
              <a:spcAft>
                <a:spcPts val="0"/>
              </a:spcAft>
              <a:buSzPts val="2800"/>
              <a:buNone/>
            </a:pPr>
            <a:r>
              <a:rPr lang="en-US" sz="1800" b="1">
                <a:latin typeface="times new roman"/>
                <a:ea typeface="times new roman"/>
                <a:cs typeface="times new roman"/>
                <a:sym typeface="times new roman"/>
              </a:rPr>
              <a:t>p- </a:t>
            </a:r>
            <a:r>
              <a:rPr lang="en-US" sz="1800">
                <a:latin typeface="times new roman"/>
                <a:ea typeface="times new roman"/>
                <a:cs typeface="times new roman"/>
                <a:sym typeface="times new roman"/>
              </a:rPr>
              <a:t>probability of 0 transmitted and received as 1 and vice versa.(p-probability </a:t>
            </a:r>
            <a:endParaRPr/>
          </a:p>
          <a:p>
            <a:pPr marL="0" lvl="0" indent="0" algn="just" rtl="0">
              <a:lnSpc>
                <a:spcPct val="90000"/>
              </a:lnSpc>
              <a:spcBef>
                <a:spcPts val="0"/>
              </a:spcBef>
              <a:spcAft>
                <a:spcPts val="0"/>
              </a:spcAft>
              <a:buSzPts val="2800"/>
              <a:buNone/>
            </a:pPr>
            <a:r>
              <a:rPr lang="en-US" sz="1800" b="1">
                <a:latin typeface="times new roman"/>
                <a:ea typeface="times new roman"/>
                <a:cs typeface="times new roman"/>
                <a:sym typeface="times new roman"/>
              </a:rPr>
              <a:t>      </a:t>
            </a:r>
            <a:r>
              <a:rPr lang="en-US" sz="1800">
                <a:latin typeface="times new roman"/>
                <a:ea typeface="times new roman"/>
                <a:cs typeface="times new roman"/>
                <a:sym typeface="times new roman"/>
              </a:rPr>
              <a:t>of incorrect transmission, so 1-p will be probability of correct transmission)</a:t>
            </a:r>
            <a:endParaRPr sz="1800" b="1">
              <a:latin typeface="times new roman"/>
              <a:ea typeface="times new roman"/>
              <a:cs typeface="times new roman"/>
              <a:sym typeface="times new roman"/>
            </a:endParaRPr>
          </a:p>
          <a:p>
            <a:pPr marL="0" lvl="0" indent="0" algn="just" rtl="0">
              <a:lnSpc>
                <a:spcPct val="90000"/>
              </a:lnSpc>
              <a:spcBef>
                <a:spcPts val="0"/>
              </a:spcBef>
              <a:spcAft>
                <a:spcPts val="0"/>
              </a:spcAft>
              <a:buSzPts val="2800"/>
              <a:buNone/>
            </a:pPr>
            <a:r>
              <a:rPr lang="en-US" sz="1800" b="1">
                <a:latin typeface="times new roman"/>
                <a:ea typeface="times new roman"/>
                <a:cs typeface="times new roman"/>
                <a:sym typeface="times new roman"/>
              </a:rPr>
              <a:t>Symmetric – </a:t>
            </a:r>
            <a:r>
              <a:rPr lang="en-US" sz="1800">
                <a:latin typeface="times new roman"/>
                <a:ea typeface="times new roman"/>
                <a:cs typeface="times new roman"/>
                <a:sym typeface="times new roman"/>
              </a:rPr>
              <a:t>probability of 0 and 1 is same</a:t>
            </a:r>
            <a:endParaRPr/>
          </a:p>
          <a:p>
            <a:pPr marL="0" lvl="0" indent="0" algn="just" rtl="0">
              <a:lnSpc>
                <a:spcPct val="90000"/>
              </a:lnSpc>
              <a:spcBef>
                <a:spcPts val="0"/>
              </a:spcBef>
              <a:spcAft>
                <a:spcPts val="0"/>
              </a:spcAft>
              <a:buSzPts val="2800"/>
              <a:buNone/>
            </a:pPr>
            <a:r>
              <a:rPr lang="en-US" sz="1800" b="1">
                <a:latin typeface="times new roman"/>
                <a:ea typeface="times new roman"/>
                <a:cs typeface="times new roman"/>
                <a:sym typeface="times new roman"/>
              </a:rPr>
              <a:t> </a:t>
            </a:r>
            <a:endParaRPr sz="1800" i="1">
              <a:latin typeface="times new roman"/>
              <a:ea typeface="times new roman"/>
              <a:cs typeface="times new roman"/>
              <a:sym typeface="times new roman"/>
            </a:endParaRPr>
          </a:p>
        </p:txBody>
      </p:sp>
      <p:graphicFrame>
        <p:nvGraphicFramePr>
          <p:cNvPr id="112" name="Google Shape;112;p3"/>
          <p:cNvGraphicFramePr/>
          <p:nvPr/>
        </p:nvGraphicFramePr>
        <p:xfrm>
          <a:off x="8232372" y="4046503"/>
          <a:ext cx="3312621" cy="1485617"/>
        </p:xfrm>
        <a:graphic>
          <a:graphicData uri="http://schemas.openxmlformats.org/presentationml/2006/ole">
            <mc:AlternateContent xmlns:mc="http://schemas.openxmlformats.org/markup-compatibility/2006">
              <mc:Choice xmlns:v="urn:schemas-microsoft-com:vml" Requires="v">
                <p:oleObj r:id="rId3" imgW="3312621" imgH="1485617" progId="PBrush">
                  <p:embed/>
                </p:oleObj>
              </mc:Choice>
              <mc:Fallback>
                <p:oleObj r:id="rId3" imgW="3312621" imgH="1485617" progId="PBrush">
                  <p:embed/>
                  <p:pic>
                    <p:nvPicPr>
                      <p:cNvPr id="112" name="Google Shape;112;p3"/>
                      <p:cNvPicPr preferRelativeResize="0"/>
                      <p:nvPr/>
                    </p:nvPicPr>
                    <p:blipFill rotWithShape="1">
                      <a:blip r:embed="rId4">
                        <a:alphaModFix/>
                      </a:blip>
                      <a:srcRect/>
                      <a:stretch/>
                    </p:blipFill>
                    <p:spPr>
                      <a:xfrm>
                        <a:off x="8232372" y="4046503"/>
                        <a:ext cx="3312621" cy="1485617"/>
                      </a:xfrm>
                      <a:prstGeom prst="rect">
                        <a:avLst/>
                      </a:prstGeom>
                      <a:noFill/>
                      <a:ln>
                        <a:noFill/>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1">
                                            <p:txEl>
                                              <p:pRg st="0" end="0"/>
                                            </p:txEl>
                                          </p:spTgt>
                                        </p:tgtEl>
                                        <p:attrNameLst>
                                          <p:attrName>style.visibility</p:attrName>
                                        </p:attrNameLst>
                                      </p:cBhvr>
                                      <p:to>
                                        <p:strVal val="visible"/>
                                      </p:to>
                                    </p:set>
                                    <p:animEffect transition="in" filter="fade">
                                      <p:cBhvr>
                                        <p:cTn id="7" dur="500"/>
                                        <p:tgtEl>
                                          <p:spTgt spid="1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1">
                                            <p:txEl>
                                              <p:pRg st="1" end="1"/>
                                            </p:txEl>
                                          </p:spTgt>
                                        </p:tgtEl>
                                        <p:attrNameLst>
                                          <p:attrName>style.visibility</p:attrName>
                                        </p:attrNameLst>
                                      </p:cBhvr>
                                      <p:to>
                                        <p:strVal val="visible"/>
                                      </p:to>
                                    </p:set>
                                    <p:animEffect transition="in" filter="fade">
                                      <p:cBhvr>
                                        <p:cTn id="12" dur="500"/>
                                        <p:tgtEl>
                                          <p:spTgt spid="1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1">
                                            <p:txEl>
                                              <p:pRg st="2" end="2"/>
                                            </p:txEl>
                                          </p:spTgt>
                                        </p:tgtEl>
                                        <p:attrNameLst>
                                          <p:attrName>style.visibility</p:attrName>
                                        </p:attrNameLst>
                                      </p:cBhvr>
                                      <p:to>
                                        <p:strVal val="visible"/>
                                      </p:to>
                                    </p:set>
                                    <p:animEffect transition="in" filter="fade">
                                      <p:cBhvr>
                                        <p:cTn id="17" dur="500"/>
                                        <p:tgtEl>
                                          <p:spTgt spid="1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1">
                                            <p:txEl>
                                              <p:pRg st="3" end="3"/>
                                            </p:txEl>
                                          </p:spTgt>
                                        </p:tgtEl>
                                        <p:attrNameLst>
                                          <p:attrName>style.visibility</p:attrName>
                                        </p:attrNameLst>
                                      </p:cBhvr>
                                      <p:to>
                                        <p:strVal val="visible"/>
                                      </p:to>
                                    </p:set>
                                    <p:animEffect transition="in" filter="fade">
                                      <p:cBhvr>
                                        <p:cTn id="22" dur="500"/>
                                        <p:tgtEl>
                                          <p:spTgt spid="11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1">
                                            <p:txEl>
                                              <p:pRg st="4" end="4"/>
                                            </p:txEl>
                                          </p:spTgt>
                                        </p:tgtEl>
                                        <p:attrNameLst>
                                          <p:attrName>style.visibility</p:attrName>
                                        </p:attrNameLst>
                                      </p:cBhvr>
                                      <p:to>
                                        <p:strVal val="visible"/>
                                      </p:to>
                                    </p:set>
                                    <p:animEffect transition="in" filter="fade">
                                      <p:cBhvr>
                                        <p:cTn id="27" dur="500"/>
                                        <p:tgtEl>
                                          <p:spTgt spid="11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11">
                                            <p:txEl>
                                              <p:pRg st="5" end="5"/>
                                            </p:txEl>
                                          </p:spTgt>
                                        </p:tgtEl>
                                        <p:attrNameLst>
                                          <p:attrName>style.visibility</p:attrName>
                                        </p:attrNameLst>
                                      </p:cBhvr>
                                      <p:to>
                                        <p:strVal val="visible"/>
                                      </p:to>
                                    </p:set>
                                    <p:animEffect transition="in" filter="fade">
                                      <p:cBhvr>
                                        <p:cTn id="32" dur="500"/>
                                        <p:tgtEl>
                                          <p:spTgt spid="11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11">
                                            <p:txEl>
                                              <p:pRg st="6" end="6"/>
                                            </p:txEl>
                                          </p:spTgt>
                                        </p:tgtEl>
                                        <p:attrNameLst>
                                          <p:attrName>style.visibility</p:attrName>
                                        </p:attrNameLst>
                                      </p:cBhvr>
                                      <p:to>
                                        <p:strVal val="visible"/>
                                      </p:to>
                                    </p:set>
                                    <p:animEffect transition="in" filter="fade">
                                      <p:cBhvr>
                                        <p:cTn id="37" dur="500"/>
                                        <p:tgtEl>
                                          <p:spTgt spid="11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4</a:t>
            </a:fld>
            <a:endParaRPr/>
          </a:p>
        </p:txBody>
      </p:sp>
      <p:sp>
        <p:nvSpPr>
          <p:cNvPr id="121" name="Google Shape;121;p4"/>
          <p:cNvSpPr txBox="1">
            <a:spLocks noGrp="1"/>
          </p:cNvSpPr>
          <p:nvPr>
            <p:ph type="title"/>
          </p:nvPr>
        </p:nvSpPr>
        <p:spPr>
          <a:xfrm>
            <a:off x="838200" y="365126"/>
            <a:ext cx="10515600" cy="79323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1400"/>
              <a:buNone/>
            </a:pPr>
            <a:r>
              <a:rPr lang="en-US"/>
              <a:t>Example-1</a:t>
            </a:r>
            <a:endParaRPr/>
          </a:p>
        </p:txBody>
      </p:sp>
      <p:sp>
        <p:nvSpPr>
          <p:cNvPr id="122" name="Google Shape;122;p4"/>
          <p:cNvSpPr txBox="1">
            <a:spLocks noGrp="1"/>
          </p:cNvSpPr>
          <p:nvPr>
            <p:ph type="body" idx="1"/>
          </p:nvPr>
        </p:nvSpPr>
        <p:spPr>
          <a:xfrm>
            <a:off x="838200" y="1388225"/>
            <a:ext cx="10566862" cy="4738255"/>
          </a:xfrm>
          <a:prstGeom prst="rect">
            <a:avLst/>
          </a:prstGeom>
          <a:noFill/>
          <a:ln>
            <a:noFill/>
          </a:ln>
        </p:spPr>
        <p:txBody>
          <a:bodyPr spcFirstLastPara="1" wrap="square" lIns="91425" tIns="45700" rIns="91425" bIns="45700" anchor="t" anchorCtr="0">
            <a:noAutofit/>
          </a:bodyPr>
          <a:lstStyle/>
          <a:p>
            <a:pPr marL="914400" lvl="1" indent="-304800" algn="l" rtl="0">
              <a:lnSpc>
                <a:spcPct val="90000"/>
              </a:lnSpc>
              <a:spcBef>
                <a:spcPts val="500"/>
              </a:spcBef>
              <a:spcAft>
                <a:spcPts val="0"/>
              </a:spcAft>
              <a:buClr>
                <a:schemeClr val="dk1"/>
              </a:buClr>
              <a:buSzPts val="2400"/>
              <a:buNone/>
            </a:pPr>
            <a:r>
              <a:rPr lang="en-US" sz="1600">
                <a:solidFill>
                  <a:srgbClr val="000000"/>
                </a:solidFill>
                <a:latin typeface="Open Sans"/>
                <a:ea typeface="Open Sans"/>
                <a:cs typeface="Open Sans"/>
                <a:sym typeface="Open Sans"/>
              </a:rPr>
              <a:t>Consider string c=10110. c is an element of Z</a:t>
            </a:r>
            <a:r>
              <a:rPr lang="en-US" sz="1600" baseline="-25000">
                <a:solidFill>
                  <a:srgbClr val="000000"/>
                </a:solidFill>
                <a:latin typeface="Open Sans"/>
                <a:ea typeface="Open Sans"/>
                <a:cs typeface="Open Sans"/>
                <a:sym typeface="Open Sans"/>
              </a:rPr>
              <a:t>2</a:t>
            </a:r>
            <a:r>
              <a:rPr lang="en-US" sz="1600" baseline="30000">
                <a:solidFill>
                  <a:srgbClr val="000000"/>
                </a:solidFill>
                <a:latin typeface="Open Sans"/>
                <a:ea typeface="Open Sans"/>
                <a:cs typeface="Open Sans"/>
                <a:sym typeface="Open Sans"/>
              </a:rPr>
              <a:t>5</a:t>
            </a:r>
            <a:r>
              <a:rPr lang="en-US" sz="1600">
                <a:solidFill>
                  <a:srgbClr val="000000"/>
                </a:solidFill>
                <a:latin typeface="Open Sans"/>
                <a:ea typeface="Open Sans"/>
                <a:cs typeface="Open Sans"/>
                <a:sym typeface="Open Sans"/>
              </a:rPr>
              <a:t>, obtained from the direct product of five copies of (Z</a:t>
            </a:r>
            <a:r>
              <a:rPr lang="en-US" sz="1600" baseline="-25000">
                <a:solidFill>
                  <a:srgbClr val="000000"/>
                </a:solidFill>
                <a:latin typeface="Open Sans"/>
                <a:ea typeface="Open Sans"/>
                <a:cs typeface="Open Sans"/>
                <a:sym typeface="Open Sans"/>
              </a:rPr>
              <a:t>2</a:t>
            </a:r>
            <a:r>
              <a:rPr lang="en-US" sz="1600">
                <a:solidFill>
                  <a:srgbClr val="000000"/>
                </a:solidFill>
                <a:latin typeface="Open Sans"/>
                <a:ea typeface="Open Sans"/>
                <a:cs typeface="Open Sans"/>
                <a:sym typeface="Open Sans"/>
              </a:rPr>
              <a:t>,+). When sending each bit of c through channel we assume that p=0.05 is the probability of incorrect transmission. Find the probability of sending c and receiving r= 00110 and find the error pattern? What inference you can draw by looking at the error pattern?</a:t>
            </a:r>
            <a:endParaRPr/>
          </a:p>
          <a:p>
            <a:pPr marL="914400" lvl="1" indent="-304800" algn="l" rtl="0">
              <a:lnSpc>
                <a:spcPct val="90000"/>
              </a:lnSpc>
              <a:spcBef>
                <a:spcPts val="500"/>
              </a:spcBef>
              <a:spcAft>
                <a:spcPts val="0"/>
              </a:spcAft>
              <a:buClr>
                <a:schemeClr val="dk1"/>
              </a:buClr>
              <a:buSzPts val="2400"/>
              <a:buNone/>
            </a:pPr>
            <a:r>
              <a:rPr lang="en-US" sz="1600" b="1">
                <a:solidFill>
                  <a:srgbClr val="000000"/>
                </a:solidFill>
                <a:latin typeface="Open Sans"/>
                <a:ea typeface="Open Sans"/>
                <a:cs typeface="Open Sans"/>
                <a:sym typeface="Open Sans"/>
              </a:rPr>
              <a:t>Soln:</a:t>
            </a:r>
            <a:endParaRPr/>
          </a:p>
          <a:p>
            <a:pPr marL="914400" lvl="1" indent="-304800" algn="l" rtl="0">
              <a:lnSpc>
                <a:spcPct val="90000"/>
              </a:lnSpc>
              <a:spcBef>
                <a:spcPts val="500"/>
              </a:spcBef>
              <a:spcAft>
                <a:spcPts val="0"/>
              </a:spcAft>
              <a:buClr>
                <a:schemeClr val="dk1"/>
              </a:buClr>
              <a:buSzPts val="2400"/>
              <a:buNone/>
            </a:pPr>
            <a:endParaRPr sz="1600" b="0" i="0" baseline="30000">
              <a:solidFill>
                <a:srgbClr val="000000"/>
              </a:solidFill>
              <a:latin typeface="Open Sans"/>
              <a:ea typeface="Open Sans"/>
              <a:cs typeface="Open Sans"/>
              <a:sym typeface="Open Sans"/>
            </a:endParaRPr>
          </a:p>
          <a:p>
            <a:pPr marL="457200" lvl="1" indent="0" algn="l" rtl="0">
              <a:lnSpc>
                <a:spcPct val="90000"/>
              </a:lnSpc>
              <a:spcBef>
                <a:spcPts val="500"/>
              </a:spcBef>
              <a:spcAft>
                <a:spcPts val="0"/>
              </a:spcAft>
              <a:buClr>
                <a:schemeClr val="dk1"/>
              </a:buClr>
              <a:buSzPts val="2400"/>
              <a:buNone/>
            </a:pPr>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5</a:t>
            </a:fld>
            <a:endParaRPr/>
          </a:p>
        </p:txBody>
      </p:sp>
      <p:sp>
        <p:nvSpPr>
          <p:cNvPr id="131" name="Google Shape;131;p5"/>
          <p:cNvSpPr txBox="1">
            <a:spLocks noGrp="1"/>
          </p:cNvSpPr>
          <p:nvPr>
            <p:ph type="title"/>
          </p:nvPr>
        </p:nvSpPr>
        <p:spPr>
          <a:xfrm>
            <a:off x="838200" y="365126"/>
            <a:ext cx="10515600" cy="79323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1400"/>
              <a:buNone/>
            </a:pPr>
            <a:r>
              <a:rPr lang="en-US"/>
              <a:t>Example-2</a:t>
            </a:r>
            <a:endParaRPr/>
          </a:p>
        </p:txBody>
      </p:sp>
      <p:sp>
        <p:nvSpPr>
          <p:cNvPr id="132" name="Google Shape;132;p5"/>
          <p:cNvSpPr txBox="1">
            <a:spLocks noGrp="1"/>
          </p:cNvSpPr>
          <p:nvPr>
            <p:ph type="body" idx="1"/>
          </p:nvPr>
        </p:nvSpPr>
        <p:spPr>
          <a:xfrm>
            <a:off x="838200" y="1388225"/>
            <a:ext cx="10566862" cy="4738255"/>
          </a:xfrm>
          <a:prstGeom prst="rect">
            <a:avLst/>
          </a:prstGeom>
          <a:noFill/>
          <a:ln>
            <a:noFill/>
          </a:ln>
        </p:spPr>
        <p:txBody>
          <a:bodyPr spcFirstLastPara="1" wrap="square" lIns="91425" tIns="45700" rIns="91425" bIns="45700" anchor="t" anchorCtr="0">
            <a:noAutofit/>
          </a:bodyPr>
          <a:lstStyle/>
          <a:p>
            <a:pPr marL="914400" lvl="1" indent="-304800" algn="l" rtl="0">
              <a:lnSpc>
                <a:spcPct val="90000"/>
              </a:lnSpc>
              <a:spcBef>
                <a:spcPts val="500"/>
              </a:spcBef>
              <a:spcAft>
                <a:spcPts val="0"/>
              </a:spcAft>
              <a:buClr>
                <a:schemeClr val="dk1"/>
              </a:buClr>
              <a:buSzPts val="2400"/>
              <a:buNone/>
            </a:pPr>
            <a:r>
              <a:rPr lang="en-US" sz="1600">
                <a:solidFill>
                  <a:srgbClr val="000000"/>
                </a:solidFill>
                <a:latin typeface="Open Sans"/>
                <a:ea typeface="Open Sans"/>
                <a:cs typeface="Open Sans"/>
                <a:sym typeface="Open Sans"/>
              </a:rPr>
              <a:t>Consider string c=10110. c is an element of Z</a:t>
            </a:r>
            <a:r>
              <a:rPr lang="en-US" sz="1600" baseline="-25000">
                <a:solidFill>
                  <a:srgbClr val="000000"/>
                </a:solidFill>
                <a:latin typeface="Open Sans"/>
                <a:ea typeface="Open Sans"/>
                <a:cs typeface="Open Sans"/>
                <a:sym typeface="Open Sans"/>
              </a:rPr>
              <a:t>2</a:t>
            </a:r>
            <a:r>
              <a:rPr lang="en-US" sz="1600" baseline="30000">
                <a:solidFill>
                  <a:srgbClr val="000000"/>
                </a:solidFill>
                <a:latin typeface="Open Sans"/>
                <a:ea typeface="Open Sans"/>
                <a:cs typeface="Open Sans"/>
                <a:sym typeface="Open Sans"/>
              </a:rPr>
              <a:t>5</a:t>
            </a:r>
            <a:r>
              <a:rPr lang="en-US" sz="1600">
                <a:solidFill>
                  <a:srgbClr val="000000"/>
                </a:solidFill>
                <a:latin typeface="Open Sans"/>
                <a:ea typeface="Open Sans"/>
                <a:cs typeface="Open Sans"/>
                <a:sym typeface="Open Sans"/>
              </a:rPr>
              <a:t>, obtained from the direct product of five copies of (Z</a:t>
            </a:r>
            <a:r>
              <a:rPr lang="en-US" sz="1600" baseline="-25000">
                <a:solidFill>
                  <a:srgbClr val="000000"/>
                </a:solidFill>
                <a:latin typeface="Open Sans"/>
                <a:ea typeface="Open Sans"/>
                <a:cs typeface="Open Sans"/>
                <a:sym typeface="Open Sans"/>
              </a:rPr>
              <a:t>2</a:t>
            </a:r>
            <a:r>
              <a:rPr lang="en-US" sz="1600">
                <a:solidFill>
                  <a:srgbClr val="000000"/>
                </a:solidFill>
                <a:latin typeface="Open Sans"/>
                <a:ea typeface="Open Sans"/>
                <a:cs typeface="Open Sans"/>
                <a:sym typeface="Open Sans"/>
              </a:rPr>
              <a:t>,+). When sending each bit of c through channel we assume that p=0.05 is the probability of incorrect transmission. </a:t>
            </a:r>
            <a:endParaRPr/>
          </a:p>
          <a:p>
            <a:pPr marL="1009650" lvl="1" indent="-400050" algn="l" rtl="0">
              <a:lnSpc>
                <a:spcPct val="90000"/>
              </a:lnSpc>
              <a:spcBef>
                <a:spcPts val="500"/>
              </a:spcBef>
              <a:spcAft>
                <a:spcPts val="0"/>
              </a:spcAft>
              <a:buClr>
                <a:schemeClr val="dk1"/>
              </a:buClr>
              <a:buSzPts val="2400"/>
              <a:buAutoNum type="romanLcParenR"/>
            </a:pPr>
            <a:r>
              <a:rPr lang="en-US" sz="1600">
                <a:solidFill>
                  <a:srgbClr val="000000"/>
                </a:solidFill>
                <a:latin typeface="Open Sans"/>
                <a:ea typeface="Open Sans"/>
                <a:cs typeface="Open Sans"/>
                <a:sym typeface="Open Sans"/>
              </a:rPr>
              <a:t>Find the probability of sending c and receiving r which differs in exactly two places?</a:t>
            </a:r>
            <a:endParaRPr/>
          </a:p>
          <a:p>
            <a:pPr marL="1009650" lvl="1" indent="-400050" algn="l" rtl="0">
              <a:lnSpc>
                <a:spcPct val="90000"/>
              </a:lnSpc>
              <a:spcBef>
                <a:spcPts val="500"/>
              </a:spcBef>
              <a:spcAft>
                <a:spcPts val="0"/>
              </a:spcAft>
              <a:buSzPts val="2400"/>
              <a:buFont typeface="Arial"/>
              <a:buAutoNum type="romanLcParenR"/>
            </a:pPr>
            <a:r>
              <a:rPr lang="en-US" sz="1600">
                <a:solidFill>
                  <a:srgbClr val="000000"/>
                </a:solidFill>
                <a:latin typeface="Open Sans"/>
                <a:ea typeface="Open Sans"/>
                <a:cs typeface="Open Sans"/>
                <a:sym typeface="Open Sans"/>
              </a:rPr>
              <a:t>Find the probability of sending c and receiving r which differs in atmost two places?( ≤2 )</a:t>
            </a:r>
            <a:endParaRPr/>
          </a:p>
          <a:p>
            <a:pPr marL="1009650" lvl="1" indent="-400050" algn="l" rtl="0">
              <a:lnSpc>
                <a:spcPct val="90000"/>
              </a:lnSpc>
              <a:spcBef>
                <a:spcPts val="500"/>
              </a:spcBef>
              <a:spcAft>
                <a:spcPts val="0"/>
              </a:spcAft>
              <a:buSzPts val="2400"/>
              <a:buFont typeface="Arial"/>
              <a:buAutoNum type="romanLcParenR"/>
            </a:pPr>
            <a:r>
              <a:rPr lang="en-US" sz="1600">
                <a:solidFill>
                  <a:srgbClr val="000000"/>
                </a:solidFill>
                <a:latin typeface="Open Sans"/>
                <a:ea typeface="Open Sans"/>
                <a:cs typeface="Open Sans"/>
                <a:sym typeface="Open Sans"/>
              </a:rPr>
              <a:t>Find the probability of sending c and receiving r which differs in atleast three places?( ≥3 )</a:t>
            </a:r>
            <a:endParaRPr/>
          </a:p>
          <a:p>
            <a:pPr marL="1009650" lvl="1" indent="-247650" algn="l" rtl="0">
              <a:lnSpc>
                <a:spcPct val="90000"/>
              </a:lnSpc>
              <a:spcBef>
                <a:spcPts val="500"/>
              </a:spcBef>
              <a:spcAft>
                <a:spcPts val="0"/>
              </a:spcAft>
              <a:buSzPts val="2400"/>
              <a:buFont typeface="Arial"/>
              <a:buNone/>
            </a:pPr>
            <a:endParaRPr sz="1600">
              <a:solidFill>
                <a:srgbClr val="000000"/>
              </a:solidFill>
              <a:latin typeface="Open Sans"/>
              <a:ea typeface="Open Sans"/>
              <a:cs typeface="Open Sans"/>
              <a:sym typeface="Open Sans"/>
            </a:endParaRPr>
          </a:p>
          <a:p>
            <a:pPr marL="1009650" lvl="1" indent="-247650" algn="l" rtl="0">
              <a:lnSpc>
                <a:spcPct val="90000"/>
              </a:lnSpc>
              <a:spcBef>
                <a:spcPts val="500"/>
              </a:spcBef>
              <a:spcAft>
                <a:spcPts val="0"/>
              </a:spcAft>
              <a:buClr>
                <a:schemeClr val="dk1"/>
              </a:buClr>
              <a:buSzPts val="2400"/>
              <a:buNone/>
            </a:pPr>
            <a:endParaRPr sz="1600">
              <a:solidFill>
                <a:srgbClr val="000000"/>
              </a:solidFill>
              <a:latin typeface="Open Sans"/>
              <a:ea typeface="Open Sans"/>
              <a:cs typeface="Open Sans"/>
              <a:sym typeface="Open Sans"/>
            </a:endParaRPr>
          </a:p>
          <a:p>
            <a:pPr marL="914400" lvl="1" indent="-304800" algn="l" rtl="0">
              <a:lnSpc>
                <a:spcPct val="90000"/>
              </a:lnSpc>
              <a:spcBef>
                <a:spcPts val="500"/>
              </a:spcBef>
              <a:spcAft>
                <a:spcPts val="0"/>
              </a:spcAft>
              <a:buClr>
                <a:schemeClr val="dk1"/>
              </a:buClr>
              <a:buSzPts val="2400"/>
              <a:buNone/>
            </a:pPr>
            <a:r>
              <a:rPr lang="en-US" sz="1600">
                <a:solidFill>
                  <a:srgbClr val="000000"/>
                </a:solidFill>
                <a:latin typeface="Open Sans"/>
                <a:ea typeface="Open Sans"/>
                <a:cs typeface="Open Sans"/>
                <a:sym typeface="Open Sans"/>
              </a:rPr>
              <a:t> </a:t>
            </a:r>
            <a:r>
              <a:rPr lang="en-US" sz="1600" b="1">
                <a:solidFill>
                  <a:srgbClr val="000000"/>
                </a:solidFill>
                <a:latin typeface="Open Sans"/>
                <a:ea typeface="Open Sans"/>
                <a:cs typeface="Open Sans"/>
                <a:sym typeface="Open Sans"/>
              </a:rPr>
              <a:t>Soln:</a:t>
            </a:r>
            <a:endParaRPr/>
          </a:p>
          <a:p>
            <a:pPr marL="914400" lvl="1" indent="-304800" algn="l" rtl="0">
              <a:lnSpc>
                <a:spcPct val="90000"/>
              </a:lnSpc>
              <a:spcBef>
                <a:spcPts val="500"/>
              </a:spcBef>
              <a:spcAft>
                <a:spcPts val="0"/>
              </a:spcAft>
              <a:buClr>
                <a:schemeClr val="dk1"/>
              </a:buClr>
              <a:buSzPts val="2400"/>
              <a:buNone/>
            </a:pPr>
            <a:endParaRPr sz="1600" b="0" i="0" baseline="30000">
              <a:solidFill>
                <a:srgbClr val="000000"/>
              </a:solidFill>
              <a:latin typeface="Open Sans"/>
              <a:ea typeface="Open Sans"/>
              <a:cs typeface="Open Sans"/>
              <a:sym typeface="Open Sans"/>
            </a:endParaRPr>
          </a:p>
          <a:p>
            <a:pPr marL="457200" lvl="1" indent="0" algn="l" rtl="0">
              <a:lnSpc>
                <a:spcPct val="90000"/>
              </a:lnSpc>
              <a:spcBef>
                <a:spcPts val="500"/>
              </a:spcBef>
              <a:spcAft>
                <a:spcPts val="0"/>
              </a:spcAft>
              <a:buClr>
                <a:schemeClr val="dk1"/>
              </a:buClr>
              <a:buSzPts val="2400"/>
              <a:buNone/>
            </a:pPr>
            <a:endParaRPr sz="2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6</a:t>
            </a:fld>
            <a:endParaRPr/>
          </a:p>
        </p:txBody>
      </p:sp>
      <p:sp>
        <p:nvSpPr>
          <p:cNvPr id="141" name="Google Shape;141;p6"/>
          <p:cNvSpPr txBox="1">
            <a:spLocks noGrp="1"/>
          </p:cNvSpPr>
          <p:nvPr>
            <p:ph type="title"/>
          </p:nvPr>
        </p:nvSpPr>
        <p:spPr>
          <a:xfrm>
            <a:off x="838200" y="365126"/>
            <a:ext cx="10515600" cy="79323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1400"/>
              <a:buNone/>
            </a:pPr>
            <a:r>
              <a:rPr lang="en-US"/>
              <a:t>Example-3</a:t>
            </a:r>
            <a:endParaRPr/>
          </a:p>
        </p:txBody>
      </p:sp>
      <p:sp>
        <p:nvSpPr>
          <p:cNvPr id="142" name="Google Shape;142;p6"/>
          <p:cNvSpPr txBox="1">
            <a:spLocks noGrp="1"/>
          </p:cNvSpPr>
          <p:nvPr>
            <p:ph type="body" idx="1"/>
          </p:nvPr>
        </p:nvSpPr>
        <p:spPr>
          <a:xfrm>
            <a:off x="838200" y="1388225"/>
            <a:ext cx="10566862" cy="1379913"/>
          </a:xfrm>
          <a:prstGeom prst="rect">
            <a:avLst/>
          </a:prstGeom>
          <a:noFill/>
          <a:ln>
            <a:noFill/>
          </a:ln>
        </p:spPr>
        <p:txBody>
          <a:bodyPr spcFirstLastPara="1" wrap="square" lIns="91425" tIns="45700" rIns="91425" bIns="45700" anchor="t" anchorCtr="0">
            <a:noAutofit/>
          </a:bodyPr>
          <a:lstStyle/>
          <a:p>
            <a:pPr marL="914400" lvl="1" indent="-304800" algn="l" rtl="0">
              <a:lnSpc>
                <a:spcPct val="90000"/>
              </a:lnSpc>
              <a:spcBef>
                <a:spcPts val="500"/>
              </a:spcBef>
              <a:spcAft>
                <a:spcPts val="0"/>
              </a:spcAft>
              <a:buClr>
                <a:schemeClr val="dk1"/>
              </a:buClr>
              <a:buSzPts val="2400"/>
              <a:buNone/>
            </a:pPr>
            <a:r>
              <a:rPr lang="en-US" sz="1600">
                <a:solidFill>
                  <a:srgbClr val="000000"/>
                </a:solidFill>
                <a:latin typeface="Open Sans"/>
                <a:ea typeface="Open Sans"/>
                <a:cs typeface="Open Sans"/>
                <a:sym typeface="Open Sans"/>
              </a:rPr>
              <a:t>Consider string c=10110.  if e=01100, what is r?</a:t>
            </a:r>
            <a:endParaRPr/>
          </a:p>
          <a:p>
            <a:pPr marL="914400" lvl="1" indent="-304800" algn="l" rtl="0">
              <a:lnSpc>
                <a:spcPct val="90000"/>
              </a:lnSpc>
              <a:spcBef>
                <a:spcPts val="500"/>
              </a:spcBef>
              <a:spcAft>
                <a:spcPts val="0"/>
              </a:spcAft>
              <a:buClr>
                <a:schemeClr val="dk1"/>
              </a:buClr>
              <a:buSzPts val="2400"/>
              <a:buNone/>
            </a:pPr>
            <a:r>
              <a:rPr lang="en-US" sz="1600" b="1">
                <a:solidFill>
                  <a:srgbClr val="000000"/>
                </a:solidFill>
                <a:latin typeface="Open Sans"/>
                <a:ea typeface="Open Sans"/>
                <a:cs typeface="Open Sans"/>
                <a:sym typeface="Open Sans"/>
              </a:rPr>
              <a:t>Soln:</a:t>
            </a:r>
            <a:endParaRPr/>
          </a:p>
          <a:p>
            <a:pPr marL="914400" lvl="1" indent="-304800" algn="l" rtl="0">
              <a:lnSpc>
                <a:spcPct val="90000"/>
              </a:lnSpc>
              <a:spcBef>
                <a:spcPts val="500"/>
              </a:spcBef>
              <a:spcAft>
                <a:spcPts val="0"/>
              </a:spcAft>
              <a:buClr>
                <a:schemeClr val="dk1"/>
              </a:buClr>
              <a:buSzPts val="2400"/>
              <a:buNone/>
            </a:pPr>
            <a:endParaRPr sz="1600" b="0" i="0" baseline="30000">
              <a:solidFill>
                <a:srgbClr val="000000"/>
              </a:solidFill>
              <a:latin typeface="Open Sans"/>
              <a:ea typeface="Open Sans"/>
              <a:cs typeface="Open Sans"/>
              <a:sym typeface="Open Sans"/>
            </a:endParaRPr>
          </a:p>
          <a:p>
            <a:pPr marL="457200" lvl="1" indent="0" algn="l" rtl="0">
              <a:lnSpc>
                <a:spcPct val="90000"/>
              </a:lnSpc>
              <a:spcBef>
                <a:spcPts val="500"/>
              </a:spcBef>
              <a:spcAft>
                <a:spcPts val="0"/>
              </a:spcAft>
              <a:buClr>
                <a:schemeClr val="dk1"/>
              </a:buClr>
              <a:buSzPts val="2400"/>
              <a:buNone/>
            </a:pPr>
            <a:endParaRPr sz="2400"/>
          </a:p>
        </p:txBody>
      </p:sp>
      <p:sp>
        <p:nvSpPr>
          <p:cNvPr id="143" name="Google Shape;143;p6"/>
          <p:cNvSpPr txBox="1"/>
          <p:nvPr/>
        </p:nvSpPr>
        <p:spPr>
          <a:xfrm>
            <a:off x="990600" y="2371523"/>
            <a:ext cx="10515600" cy="79323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000000"/>
              </a:buClr>
              <a:buSzPts val="1400"/>
              <a:buFont typeface="Arial"/>
              <a:buNone/>
            </a:pPr>
            <a:r>
              <a:rPr lang="en-US" sz="4400" b="0" i="0" u="none" strike="noStrike" cap="none">
                <a:solidFill>
                  <a:schemeClr val="dk1"/>
                </a:solidFill>
                <a:latin typeface="Calibri"/>
                <a:ea typeface="Calibri"/>
                <a:cs typeface="Calibri"/>
                <a:sym typeface="Calibri"/>
              </a:rPr>
              <a:t>Example-4</a:t>
            </a:r>
            <a:endParaRPr/>
          </a:p>
        </p:txBody>
      </p:sp>
      <p:sp>
        <p:nvSpPr>
          <p:cNvPr id="144" name="Google Shape;144;p6"/>
          <p:cNvSpPr txBox="1"/>
          <p:nvPr/>
        </p:nvSpPr>
        <p:spPr>
          <a:xfrm>
            <a:off x="990600" y="3394622"/>
            <a:ext cx="10566862" cy="1379913"/>
          </a:xfrm>
          <a:prstGeom prst="rect">
            <a:avLst/>
          </a:prstGeom>
          <a:noFill/>
          <a:ln>
            <a:noFill/>
          </a:ln>
        </p:spPr>
        <p:txBody>
          <a:bodyPr spcFirstLastPara="1" wrap="square" lIns="91425" tIns="45700" rIns="91425" bIns="45700" anchor="t" anchorCtr="0">
            <a:noAutofit/>
          </a:bodyPr>
          <a:lstStyle/>
          <a:p>
            <a:pPr marL="914400" marR="0" lvl="1" indent="-304800" algn="l" rtl="0">
              <a:lnSpc>
                <a:spcPct val="90000"/>
              </a:lnSpc>
              <a:spcBef>
                <a:spcPts val="500"/>
              </a:spcBef>
              <a:spcAft>
                <a:spcPts val="0"/>
              </a:spcAft>
              <a:buClr>
                <a:schemeClr val="dk1"/>
              </a:buClr>
              <a:buSzPts val="2400"/>
              <a:buFont typeface="Arial"/>
              <a:buNone/>
            </a:pPr>
            <a:r>
              <a:rPr lang="en-US" sz="1600" b="0" i="0" u="none" strike="noStrike" cap="none">
                <a:solidFill>
                  <a:srgbClr val="000000"/>
                </a:solidFill>
                <a:latin typeface="Open Sans"/>
                <a:ea typeface="Open Sans"/>
                <a:cs typeface="Open Sans"/>
                <a:sym typeface="Open Sans"/>
              </a:rPr>
              <a:t>Consider string r=10110.  if e=00100, what is c?</a:t>
            </a:r>
            <a:endParaRPr/>
          </a:p>
          <a:p>
            <a:pPr marL="914400" marR="0" lvl="1" indent="-304800" algn="l" rtl="0">
              <a:lnSpc>
                <a:spcPct val="90000"/>
              </a:lnSpc>
              <a:spcBef>
                <a:spcPts val="500"/>
              </a:spcBef>
              <a:spcAft>
                <a:spcPts val="0"/>
              </a:spcAft>
              <a:buClr>
                <a:schemeClr val="dk1"/>
              </a:buClr>
              <a:buSzPts val="2400"/>
              <a:buFont typeface="Arial"/>
              <a:buNone/>
            </a:pPr>
            <a:r>
              <a:rPr lang="en-US" sz="1600" b="1" i="0" u="none" strike="noStrike" cap="none">
                <a:solidFill>
                  <a:srgbClr val="000000"/>
                </a:solidFill>
                <a:latin typeface="Open Sans"/>
                <a:ea typeface="Open Sans"/>
                <a:cs typeface="Open Sans"/>
                <a:sym typeface="Open Sans"/>
              </a:rPr>
              <a:t>Soln:</a:t>
            </a:r>
            <a:endParaRPr/>
          </a:p>
          <a:p>
            <a:pPr marL="914400" marR="0" lvl="1" indent="-304800" algn="l" rtl="0">
              <a:lnSpc>
                <a:spcPct val="90000"/>
              </a:lnSpc>
              <a:spcBef>
                <a:spcPts val="500"/>
              </a:spcBef>
              <a:spcAft>
                <a:spcPts val="0"/>
              </a:spcAft>
              <a:buClr>
                <a:schemeClr val="dk1"/>
              </a:buClr>
              <a:buSzPts val="2400"/>
              <a:buFont typeface="Arial"/>
              <a:buNone/>
            </a:pPr>
            <a:endParaRPr sz="1600" b="0" i="0" u="none" strike="noStrike" cap="none" baseline="30000">
              <a:solidFill>
                <a:srgbClr val="000000"/>
              </a:solidFill>
              <a:latin typeface="Open Sans"/>
              <a:ea typeface="Open Sans"/>
              <a:cs typeface="Open Sans"/>
              <a:sym typeface="Open Sans"/>
            </a:endParaRPr>
          </a:p>
          <a:p>
            <a:pPr marL="457200" marR="0" lvl="1" indent="0" algn="l" rtl="0">
              <a:lnSpc>
                <a:spcPct val="90000"/>
              </a:lnSpc>
              <a:spcBef>
                <a:spcPts val="50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7</a:t>
            </a:fld>
            <a:endParaRPr/>
          </a:p>
        </p:txBody>
      </p:sp>
      <p:sp>
        <p:nvSpPr>
          <p:cNvPr id="153" name="Google Shape;153;p7"/>
          <p:cNvSpPr txBox="1">
            <a:spLocks noGrp="1"/>
          </p:cNvSpPr>
          <p:nvPr>
            <p:ph type="body" idx="1"/>
          </p:nvPr>
        </p:nvSpPr>
        <p:spPr>
          <a:xfrm>
            <a:off x="838200" y="1388225"/>
            <a:ext cx="10566862" cy="1379913"/>
          </a:xfrm>
          <a:prstGeom prst="rect">
            <a:avLst/>
          </a:prstGeom>
          <a:noFill/>
          <a:ln>
            <a:noFill/>
          </a:ln>
        </p:spPr>
        <p:txBody>
          <a:bodyPr spcFirstLastPara="1" wrap="square" lIns="91425" tIns="45700" rIns="91425" bIns="45700" anchor="t" anchorCtr="0">
            <a:noAutofit/>
          </a:bodyPr>
          <a:lstStyle/>
          <a:p>
            <a:pPr marL="609600" lvl="1" indent="0" algn="l" rtl="0">
              <a:lnSpc>
                <a:spcPct val="90000"/>
              </a:lnSpc>
              <a:spcBef>
                <a:spcPts val="500"/>
              </a:spcBef>
              <a:spcAft>
                <a:spcPts val="0"/>
              </a:spcAft>
              <a:buClr>
                <a:schemeClr val="dk1"/>
              </a:buClr>
              <a:buSzPts val="2400"/>
              <a:buNone/>
            </a:pPr>
            <a:r>
              <a:rPr lang="en-US" sz="1600">
                <a:solidFill>
                  <a:srgbClr val="000000"/>
                </a:solidFill>
                <a:latin typeface="Open Sans"/>
                <a:ea typeface="Open Sans"/>
                <a:cs typeface="Open Sans"/>
                <a:sym typeface="Open Sans"/>
              </a:rPr>
              <a:t>1. In general, in a n bit code, with p as a probability of incorrect transmission, probability of error         </a:t>
            </a:r>
            <a:br>
              <a:rPr lang="en-US" sz="1600">
                <a:solidFill>
                  <a:srgbClr val="000000"/>
                </a:solidFill>
                <a:latin typeface="Open Sans"/>
                <a:ea typeface="Open Sans"/>
                <a:cs typeface="Open Sans"/>
                <a:sym typeface="Open Sans"/>
              </a:rPr>
            </a:br>
            <a:r>
              <a:rPr lang="en-US" sz="1600">
                <a:solidFill>
                  <a:srgbClr val="000000"/>
                </a:solidFill>
                <a:latin typeface="Open Sans"/>
                <a:ea typeface="Open Sans"/>
                <a:cs typeface="Open Sans"/>
                <a:sym typeface="Open Sans"/>
              </a:rPr>
              <a:t>                  pattern containing k number of 1s is given by  p</a:t>
            </a:r>
            <a:r>
              <a:rPr lang="en-US" sz="1600" baseline="30000">
                <a:solidFill>
                  <a:srgbClr val="000000"/>
                </a:solidFill>
                <a:latin typeface="Open Sans"/>
                <a:ea typeface="Open Sans"/>
                <a:cs typeface="Open Sans"/>
                <a:sym typeface="Open Sans"/>
              </a:rPr>
              <a:t>k</a:t>
            </a:r>
            <a:r>
              <a:rPr lang="en-US" sz="1600">
                <a:solidFill>
                  <a:srgbClr val="000000"/>
                </a:solidFill>
                <a:latin typeface="Open Sans"/>
                <a:ea typeface="Open Sans"/>
                <a:cs typeface="Open Sans"/>
                <a:sym typeface="Open Sans"/>
              </a:rPr>
              <a:t>(1-p)</a:t>
            </a:r>
            <a:r>
              <a:rPr lang="en-US" sz="1600" baseline="30000">
                <a:solidFill>
                  <a:srgbClr val="000000"/>
                </a:solidFill>
                <a:latin typeface="Open Sans"/>
                <a:ea typeface="Open Sans"/>
                <a:cs typeface="Open Sans"/>
                <a:sym typeface="Open Sans"/>
              </a:rPr>
              <a:t>n-k</a:t>
            </a:r>
            <a:endParaRPr/>
          </a:p>
          <a:p>
            <a:pPr marL="609600" lvl="1" indent="0" algn="l" rtl="0">
              <a:lnSpc>
                <a:spcPct val="90000"/>
              </a:lnSpc>
              <a:spcBef>
                <a:spcPts val="500"/>
              </a:spcBef>
              <a:spcAft>
                <a:spcPts val="0"/>
              </a:spcAft>
              <a:buClr>
                <a:schemeClr val="dk1"/>
              </a:buClr>
              <a:buSzPts val="2400"/>
              <a:buNone/>
            </a:pPr>
            <a:r>
              <a:rPr lang="en-US" sz="1600">
                <a:solidFill>
                  <a:srgbClr val="000000"/>
                </a:solidFill>
                <a:latin typeface="Open Sans"/>
                <a:ea typeface="Open Sans"/>
                <a:cs typeface="Open Sans"/>
                <a:sym typeface="Open Sans"/>
              </a:rPr>
              <a:t>2. Probability that k bit error is made is given by (nCk )p</a:t>
            </a:r>
            <a:r>
              <a:rPr lang="en-US" sz="1600" baseline="30000">
                <a:solidFill>
                  <a:srgbClr val="000000"/>
                </a:solidFill>
                <a:latin typeface="Open Sans"/>
                <a:ea typeface="Open Sans"/>
                <a:cs typeface="Open Sans"/>
                <a:sym typeface="Open Sans"/>
              </a:rPr>
              <a:t>k</a:t>
            </a:r>
            <a:r>
              <a:rPr lang="en-US" sz="1600">
                <a:solidFill>
                  <a:srgbClr val="000000"/>
                </a:solidFill>
                <a:latin typeface="Open Sans"/>
                <a:ea typeface="Open Sans"/>
                <a:cs typeface="Open Sans"/>
                <a:sym typeface="Open Sans"/>
              </a:rPr>
              <a:t>(1-p)</a:t>
            </a:r>
            <a:r>
              <a:rPr lang="en-US" sz="1600" baseline="30000">
                <a:solidFill>
                  <a:srgbClr val="000000"/>
                </a:solidFill>
                <a:latin typeface="Open Sans"/>
                <a:ea typeface="Open Sans"/>
                <a:cs typeface="Open Sans"/>
                <a:sym typeface="Open Sans"/>
              </a:rPr>
              <a:t>n-k</a:t>
            </a:r>
            <a:endParaRPr sz="1600" b="1">
              <a:solidFill>
                <a:srgbClr val="000000"/>
              </a:solidFill>
              <a:latin typeface="Open Sans"/>
              <a:ea typeface="Open Sans"/>
              <a:cs typeface="Open Sans"/>
              <a:sym typeface="Open Sans"/>
            </a:endParaRPr>
          </a:p>
          <a:p>
            <a:pPr marL="914400" lvl="1" indent="-304800" algn="l" rtl="0">
              <a:lnSpc>
                <a:spcPct val="90000"/>
              </a:lnSpc>
              <a:spcBef>
                <a:spcPts val="500"/>
              </a:spcBef>
              <a:spcAft>
                <a:spcPts val="0"/>
              </a:spcAft>
              <a:buClr>
                <a:schemeClr val="dk1"/>
              </a:buClr>
              <a:buSzPts val="2400"/>
              <a:buNone/>
            </a:pPr>
            <a:endParaRPr sz="1600" b="0" i="0" baseline="30000">
              <a:solidFill>
                <a:srgbClr val="000000"/>
              </a:solidFill>
              <a:latin typeface="Open Sans"/>
              <a:ea typeface="Open Sans"/>
              <a:cs typeface="Open Sans"/>
              <a:sym typeface="Open Sans"/>
            </a:endParaRPr>
          </a:p>
          <a:p>
            <a:pPr marL="457200" lvl="1" indent="0" algn="l" rtl="0">
              <a:lnSpc>
                <a:spcPct val="90000"/>
              </a:lnSpc>
              <a:spcBef>
                <a:spcPts val="500"/>
              </a:spcBef>
              <a:spcAft>
                <a:spcPts val="0"/>
              </a:spcAft>
              <a:buClr>
                <a:schemeClr val="dk1"/>
              </a:buClr>
              <a:buSzPts val="2400"/>
              <a:buNone/>
            </a:pP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g1c1969dab18_0_0"/>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8</a:t>
            </a:fld>
            <a:endParaRPr/>
          </a:p>
        </p:txBody>
      </p:sp>
      <p:sp>
        <p:nvSpPr>
          <p:cNvPr id="162" name="Google Shape;162;g1c1969dab18_0_0"/>
          <p:cNvSpPr txBox="1">
            <a:spLocks noGrp="1"/>
          </p:cNvSpPr>
          <p:nvPr>
            <p:ph type="body" idx="1"/>
          </p:nvPr>
        </p:nvSpPr>
        <p:spPr>
          <a:xfrm>
            <a:off x="786900" y="473825"/>
            <a:ext cx="10566900" cy="695408"/>
          </a:xfrm>
          <a:prstGeom prst="rect">
            <a:avLst/>
          </a:prstGeom>
          <a:noFill/>
          <a:ln>
            <a:noFill/>
          </a:ln>
        </p:spPr>
        <p:txBody>
          <a:bodyPr spcFirstLastPara="1" wrap="square" lIns="91425" tIns="45700" rIns="91425" bIns="45700" anchor="t" anchorCtr="0">
            <a:noAutofit/>
          </a:bodyPr>
          <a:lstStyle/>
          <a:p>
            <a:pPr marL="609600" lvl="1" indent="0" algn="ctr" rtl="0">
              <a:lnSpc>
                <a:spcPct val="90000"/>
              </a:lnSpc>
              <a:spcBef>
                <a:spcPts val="500"/>
              </a:spcBef>
              <a:spcAft>
                <a:spcPts val="0"/>
              </a:spcAft>
              <a:buClr>
                <a:schemeClr val="dk1"/>
              </a:buClr>
              <a:buSzPts val="2400"/>
              <a:buNone/>
            </a:pPr>
            <a:r>
              <a:rPr lang="en-US" b="1" dirty="0">
                <a:solidFill>
                  <a:srgbClr val="000000"/>
                </a:solidFill>
                <a:latin typeface="Times New Roman" panose="02020603050405020304" pitchFamily="18" charset="0"/>
                <a:ea typeface="Open Sans"/>
                <a:cs typeface="Times New Roman" panose="02020603050405020304" pitchFamily="18" charset="0"/>
                <a:sym typeface="Open Sans"/>
              </a:rPr>
              <a:t>Triple Repetition code</a:t>
            </a:r>
            <a:endParaRPr b="1" dirty="0">
              <a:solidFill>
                <a:srgbClr val="000000"/>
              </a:solidFill>
              <a:latin typeface="Times New Roman" panose="02020603050405020304" pitchFamily="18" charset="0"/>
              <a:ea typeface="Open Sans"/>
              <a:cs typeface="Times New Roman" panose="02020603050405020304" pitchFamily="18" charset="0"/>
              <a:sym typeface="Open Sans"/>
            </a:endParaRPr>
          </a:p>
          <a:p>
            <a:pPr marL="914400" lvl="1" indent="-304800" algn="l" rtl="0">
              <a:lnSpc>
                <a:spcPct val="90000"/>
              </a:lnSpc>
              <a:spcBef>
                <a:spcPts val="500"/>
              </a:spcBef>
              <a:spcAft>
                <a:spcPts val="0"/>
              </a:spcAft>
              <a:buClr>
                <a:schemeClr val="dk1"/>
              </a:buClr>
              <a:buSzPts val="2400"/>
              <a:buNone/>
            </a:pPr>
            <a:endParaRPr sz="1600" b="0" i="0" baseline="30000" dirty="0">
              <a:solidFill>
                <a:srgbClr val="000000"/>
              </a:solidFill>
              <a:latin typeface="Open Sans"/>
              <a:ea typeface="Open Sans"/>
              <a:cs typeface="Open Sans"/>
              <a:sym typeface="Open Sans"/>
            </a:endParaRPr>
          </a:p>
          <a:p>
            <a:pPr marL="457200" lvl="1" indent="0" algn="l" rtl="0">
              <a:lnSpc>
                <a:spcPct val="90000"/>
              </a:lnSpc>
              <a:spcBef>
                <a:spcPts val="500"/>
              </a:spcBef>
              <a:spcAft>
                <a:spcPts val="0"/>
              </a:spcAft>
              <a:buClr>
                <a:schemeClr val="dk1"/>
              </a:buClr>
              <a:buSzPts val="2400"/>
              <a:buNone/>
            </a:pPr>
            <a:endParaRPr sz="2400" dirty="0"/>
          </a:p>
        </p:txBody>
      </p:sp>
      <p:sp>
        <p:nvSpPr>
          <p:cNvPr id="2" name="TextBox 1"/>
          <p:cNvSpPr txBox="1"/>
          <p:nvPr/>
        </p:nvSpPr>
        <p:spPr>
          <a:xfrm>
            <a:off x="959370" y="899410"/>
            <a:ext cx="10058400" cy="6001643"/>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In a triple repetition code (3m,m), we can detect and correct a single bit error.</a:t>
            </a:r>
          </a:p>
          <a:p>
            <a:r>
              <a:rPr lang="en-US" sz="2400" dirty="0">
                <a:latin typeface="Times New Roman" panose="02020603050405020304" pitchFamily="18" charset="0"/>
                <a:cs typeface="Times New Roman" panose="02020603050405020304" pitchFamily="18" charset="0"/>
              </a:rPr>
              <a:t>With m=8, W∈ Z</a:t>
            </a:r>
            <a:r>
              <a:rPr lang="en-US" sz="2400" baseline="-25000" dirty="0">
                <a:latin typeface="Times New Roman" panose="02020603050405020304" pitchFamily="18" charset="0"/>
                <a:cs typeface="Times New Roman" panose="02020603050405020304" pitchFamily="18" charset="0"/>
              </a:rPr>
              <a:t>2</a:t>
            </a:r>
            <a:r>
              <a:rPr lang="en-US" sz="2400" baseline="30000" dirty="0">
                <a:latin typeface="Times New Roman" panose="02020603050405020304" pitchFamily="18" charset="0"/>
                <a:cs typeface="Times New Roman" panose="02020603050405020304" pitchFamily="18" charset="0"/>
              </a:rPr>
              <a:t>8</a:t>
            </a:r>
            <a:r>
              <a:rPr lang="en-US" sz="2400" dirty="0">
                <a:latin typeface="Times New Roman" panose="02020603050405020304" pitchFamily="18" charset="0"/>
                <a:cs typeface="Times New Roman" panose="02020603050405020304" pitchFamily="18" charset="0"/>
              </a:rPr>
              <a:t> : E : Z</a:t>
            </a:r>
            <a:r>
              <a:rPr lang="en-US" sz="2400" baseline="-25000" dirty="0">
                <a:latin typeface="Times New Roman" panose="02020603050405020304" pitchFamily="18" charset="0"/>
                <a:cs typeface="Times New Roman" panose="02020603050405020304" pitchFamily="18" charset="0"/>
              </a:rPr>
              <a:t>2</a:t>
            </a:r>
            <a:r>
              <a:rPr lang="en-US" sz="2400" baseline="30000" dirty="0">
                <a:latin typeface="Times New Roman" panose="02020603050405020304" pitchFamily="18" charset="0"/>
                <a:cs typeface="Times New Roman" panose="02020603050405020304" pitchFamily="18" charset="0"/>
              </a:rPr>
              <a:t>8</a:t>
            </a:r>
            <a:r>
              <a:rPr lang="en-US" sz="2400" dirty="0">
                <a:latin typeface="Times New Roman" panose="02020603050405020304" pitchFamily="18" charset="0"/>
                <a:cs typeface="Times New Roman" panose="02020603050405020304" pitchFamily="18" charset="0"/>
                <a:sym typeface="Wingdings" panose="05000000000000000000" pitchFamily="2" charset="2"/>
              </a:rPr>
              <a:t> </a:t>
            </a:r>
            <a:r>
              <a:rPr lang="en-US" sz="2400" dirty="0">
                <a:latin typeface="Times New Roman" panose="02020603050405020304" pitchFamily="18" charset="0"/>
                <a:cs typeface="Times New Roman" panose="02020603050405020304" pitchFamily="18" charset="0"/>
              </a:rPr>
              <a:t>Z</a:t>
            </a:r>
            <a:r>
              <a:rPr lang="en-US" sz="2400" baseline="-25000" dirty="0">
                <a:latin typeface="Times New Roman" panose="02020603050405020304" pitchFamily="18" charset="0"/>
                <a:cs typeface="Times New Roman" panose="02020603050405020304" pitchFamily="18" charset="0"/>
              </a:rPr>
              <a:t>2</a:t>
            </a:r>
            <a:r>
              <a:rPr lang="en-US" sz="2400" baseline="30000" dirty="0">
                <a:latin typeface="Times New Roman" panose="02020603050405020304" pitchFamily="18" charset="0"/>
                <a:cs typeface="Times New Roman" panose="02020603050405020304" pitchFamily="18" charset="0"/>
              </a:rPr>
              <a:t>24 </a:t>
            </a:r>
            <a:r>
              <a:rPr lang="en-US" sz="2400" dirty="0">
                <a:latin typeface="Times New Roman" panose="02020603050405020304" pitchFamily="18" charset="0"/>
                <a:cs typeface="Times New Roman" panose="02020603050405020304" pitchFamily="18" charset="0"/>
              </a:rPr>
              <a:t>by  E(W)=z</a:t>
            </a:r>
            <a:r>
              <a:rPr lang="en-US" sz="2400" baseline="-25000" dirty="0">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 z</a:t>
            </a:r>
            <a:r>
              <a:rPr lang="en-US" sz="2400" baseline="-25000" dirty="0">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z</a:t>
            </a:r>
            <a:r>
              <a:rPr lang="en-US" sz="2000" baseline="-25000" dirty="0">
                <a:latin typeface="Times New Roman" panose="02020603050405020304" pitchFamily="18" charset="0"/>
                <a:cs typeface="Times New Roman" panose="02020603050405020304" pitchFamily="18" charset="0"/>
              </a:rPr>
              <a:t>8</a:t>
            </a:r>
            <a:r>
              <a:rPr lang="en-US" sz="2400" dirty="0">
                <a:latin typeface="Times New Roman" panose="02020603050405020304" pitchFamily="18" charset="0"/>
                <a:cs typeface="Times New Roman" panose="02020603050405020304" pitchFamily="18" charset="0"/>
              </a:rPr>
              <a:t> z</a:t>
            </a:r>
            <a:r>
              <a:rPr lang="en-US" sz="2400" baseline="-25000" dirty="0">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 z</a:t>
            </a:r>
            <a:r>
              <a:rPr lang="en-US" sz="2400" baseline="-25000" dirty="0">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z</a:t>
            </a:r>
            <a:r>
              <a:rPr lang="en-US" sz="2000" baseline="-25000" dirty="0">
                <a:latin typeface="Times New Roman" panose="02020603050405020304" pitchFamily="18" charset="0"/>
                <a:cs typeface="Times New Roman" panose="02020603050405020304" pitchFamily="18" charset="0"/>
              </a:rPr>
              <a:t>8</a:t>
            </a:r>
            <a:r>
              <a:rPr lang="en-US" sz="2400" dirty="0">
                <a:latin typeface="Times New Roman" panose="02020603050405020304" pitchFamily="18" charset="0"/>
                <a:cs typeface="Times New Roman" panose="02020603050405020304" pitchFamily="18" charset="0"/>
              </a:rPr>
              <a:t> z</a:t>
            </a:r>
            <a:r>
              <a:rPr lang="en-US" sz="2400" baseline="-25000" dirty="0">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 z</a:t>
            </a:r>
            <a:r>
              <a:rPr lang="en-US" sz="2400" baseline="-25000" dirty="0">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z</a:t>
            </a:r>
            <a:r>
              <a:rPr lang="en-US" sz="2000" baseline="-25000" dirty="0">
                <a:latin typeface="Times New Roman" panose="02020603050405020304" pitchFamily="18" charset="0"/>
                <a:cs typeface="Times New Roman" panose="02020603050405020304" pitchFamily="18" charset="0"/>
              </a:rPr>
              <a:t>8</a:t>
            </a:r>
          </a:p>
          <a:p>
            <a:r>
              <a:rPr lang="en-US" sz="2000" dirty="0">
                <a:latin typeface="Times New Roman" panose="02020603050405020304" pitchFamily="18" charset="0"/>
                <a:cs typeface="Times New Roman" panose="02020603050405020304" pitchFamily="18" charset="0"/>
              </a:rPr>
              <a:t>So, if W=10110111 then  c=E(W)=</a:t>
            </a:r>
            <a:r>
              <a:rPr lang="en-US" sz="2400" dirty="0">
                <a:latin typeface="Times New Roman" panose="02020603050405020304" pitchFamily="18" charset="0"/>
                <a:cs typeface="Times New Roman" panose="02020603050405020304" pitchFamily="18" charset="0"/>
              </a:rPr>
              <a:t>101101111011011110110111.</a:t>
            </a:r>
          </a:p>
          <a:p>
            <a:r>
              <a:rPr lang="en-US" sz="2400" dirty="0">
                <a:latin typeface="Times New Roman" panose="02020603050405020304" pitchFamily="18" charset="0"/>
                <a:cs typeface="Times New Roman" panose="02020603050405020304" pitchFamily="18" charset="0"/>
              </a:rPr>
              <a:t>The decoding function D: Z</a:t>
            </a:r>
            <a:r>
              <a:rPr lang="en-US" sz="2400" baseline="-25000" dirty="0">
                <a:latin typeface="Times New Roman" panose="02020603050405020304" pitchFamily="18" charset="0"/>
                <a:cs typeface="Times New Roman" panose="02020603050405020304" pitchFamily="18" charset="0"/>
              </a:rPr>
              <a:t>2</a:t>
            </a:r>
            <a:r>
              <a:rPr lang="en-US" sz="2400" baseline="30000" dirty="0">
                <a:latin typeface="Times New Roman" panose="02020603050405020304" pitchFamily="18" charset="0"/>
                <a:cs typeface="Times New Roman" panose="02020603050405020304" pitchFamily="18" charset="0"/>
              </a:rPr>
              <a:t>24</a:t>
            </a:r>
            <a:r>
              <a:rPr lang="en-US" sz="2400" dirty="0">
                <a:latin typeface="Times New Roman" panose="02020603050405020304" pitchFamily="18" charset="0"/>
                <a:cs typeface="Times New Roman" panose="02020603050405020304" pitchFamily="18" charset="0"/>
                <a:sym typeface="Wingdings" panose="05000000000000000000" pitchFamily="2" charset="2"/>
              </a:rPr>
              <a:t> </a:t>
            </a:r>
            <a:r>
              <a:rPr lang="en-US" sz="2400" dirty="0">
                <a:latin typeface="Times New Roman" panose="02020603050405020304" pitchFamily="18" charset="0"/>
                <a:cs typeface="Times New Roman" panose="02020603050405020304" pitchFamily="18" charset="0"/>
              </a:rPr>
              <a:t> Z</a:t>
            </a:r>
            <a:r>
              <a:rPr lang="en-US" sz="2400" baseline="-25000" dirty="0">
                <a:latin typeface="Times New Roman" panose="02020603050405020304" pitchFamily="18" charset="0"/>
                <a:cs typeface="Times New Roman" panose="02020603050405020304" pitchFamily="18" charset="0"/>
              </a:rPr>
              <a:t>2</a:t>
            </a:r>
            <a:r>
              <a:rPr lang="en-US" sz="2400" baseline="30000" dirty="0">
                <a:latin typeface="Times New Roman" panose="02020603050405020304" pitchFamily="18" charset="0"/>
                <a:cs typeface="Times New Roman" panose="02020603050405020304" pitchFamily="18" charset="0"/>
              </a:rPr>
              <a:t>8 </a:t>
            </a:r>
            <a:r>
              <a:rPr lang="en-US" sz="2400" dirty="0">
                <a:latin typeface="Times New Roman" panose="02020603050405020304" pitchFamily="18" charset="0"/>
                <a:cs typeface="Times New Roman" panose="02020603050405020304" pitchFamily="18" charset="0"/>
              </a:rPr>
              <a:t>is carried out by majority rule.</a:t>
            </a:r>
          </a:p>
          <a:p>
            <a:r>
              <a:rPr lang="en-US" sz="2400" dirty="0">
                <a:latin typeface="Times New Roman" panose="02020603050405020304" pitchFamily="18" charset="0"/>
                <a:cs typeface="Times New Roman" panose="02020603050405020304" pitchFamily="18" charset="0"/>
              </a:rPr>
              <a:t>Ex: Suppose T(c) = 101001110011011110110110 then r is computed as below: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101</a:t>
            </a:r>
            <a:r>
              <a:rPr lang="en-US" sz="2400" dirty="0">
                <a:solidFill>
                  <a:srgbClr val="FF0000"/>
                </a:solidFill>
                <a:latin typeface="Times New Roman" panose="02020603050405020304" pitchFamily="18" charset="0"/>
                <a:cs typeface="Times New Roman" panose="02020603050405020304" pitchFamily="18" charset="0"/>
              </a:rPr>
              <a:t>0</a:t>
            </a:r>
            <a:r>
              <a:rPr lang="en-US" sz="2400" dirty="0">
                <a:latin typeface="Times New Roman" panose="02020603050405020304" pitchFamily="18" charset="0"/>
                <a:cs typeface="Times New Roman" panose="02020603050405020304" pitchFamily="18" charset="0"/>
              </a:rPr>
              <a:t>0111</a:t>
            </a:r>
          </a:p>
          <a:p>
            <a:r>
              <a:rPr lang="en-US" sz="2400" dirty="0">
                <a:latin typeface="Times New Roman" panose="02020603050405020304" pitchFamily="18" charset="0"/>
                <a:cs typeface="Times New Roman" panose="02020603050405020304" pitchFamily="18" charset="0"/>
              </a:rPr>
              <a:t>                </a:t>
            </a:r>
            <a:r>
              <a:rPr lang="en-US" sz="2400" dirty="0">
                <a:solidFill>
                  <a:srgbClr val="FF0000"/>
                </a:solidFill>
                <a:latin typeface="Times New Roman" panose="02020603050405020304" pitchFamily="18" charset="0"/>
                <a:cs typeface="Times New Roman" panose="02020603050405020304" pitchFamily="18" charset="0"/>
              </a:rPr>
              <a:t>0</a:t>
            </a:r>
            <a:r>
              <a:rPr lang="en-US" sz="2400" dirty="0">
                <a:latin typeface="Times New Roman" panose="02020603050405020304" pitchFamily="18" charset="0"/>
                <a:cs typeface="Times New Roman" panose="02020603050405020304" pitchFamily="18" charset="0"/>
              </a:rPr>
              <a:t>0110111</a:t>
            </a:r>
          </a:p>
          <a:p>
            <a:r>
              <a:rPr lang="en-US" sz="2400" dirty="0">
                <a:latin typeface="Times New Roman" panose="02020603050405020304" pitchFamily="18" charset="0"/>
                <a:cs typeface="Times New Roman" panose="02020603050405020304" pitchFamily="18" charset="0"/>
              </a:rPr>
              <a:t>                1011011</a:t>
            </a:r>
            <a:r>
              <a:rPr lang="en-US" sz="2400" dirty="0">
                <a:solidFill>
                  <a:srgbClr val="FF0000"/>
                </a:solidFill>
                <a:latin typeface="Times New Roman" panose="02020603050405020304" pitchFamily="18" charset="0"/>
                <a:cs typeface="Times New Roman" panose="02020603050405020304" pitchFamily="18" charset="0"/>
              </a:rPr>
              <a:t>0</a:t>
            </a:r>
          </a:p>
          <a:p>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             r=10110111   Here we have three errors occurring at positions 4,9,24. But still we could decode correctly until and unless two or more errors occur with 1,9,17 for first bit, 2,10,18 for second bit…..</a:t>
            </a:r>
          </a:p>
          <a:p>
            <a:r>
              <a:rPr lang="en-US" sz="2400" dirty="0">
                <a:latin typeface="Times New Roman" panose="02020603050405020304" pitchFamily="18" charset="0"/>
                <a:cs typeface="Times New Roman" panose="02020603050405020304" pitchFamily="18" charset="0"/>
              </a:rPr>
              <a:t>With p=0.001, probability of correctly decoding a single bit is (0.999)</a:t>
            </a:r>
            <a:r>
              <a:rPr lang="en-US" sz="2400" baseline="30000" dirty="0">
                <a:latin typeface="Times New Roman" panose="02020603050405020304" pitchFamily="18" charset="0"/>
                <a:cs typeface="Times New Roman" panose="02020603050405020304" pitchFamily="18" charset="0"/>
              </a:rPr>
              <a:t>3</a:t>
            </a:r>
            <a:r>
              <a:rPr lang="en-US" sz="2400" dirty="0">
                <a:latin typeface="Times New Roman" panose="02020603050405020304" pitchFamily="18" charset="0"/>
                <a:cs typeface="Times New Roman" panose="02020603050405020304" pitchFamily="18" charset="0"/>
              </a:rPr>
              <a:t>+3C1 (0.001)(0.999)</a:t>
            </a:r>
            <a:r>
              <a:rPr lang="en-US" sz="2400" baseline="30000" dirty="0">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=0.9999997. So probability of correctly receiving and decoding eight bit message is (0.9999997)</a:t>
            </a:r>
            <a:r>
              <a:rPr lang="en-US" sz="2400" baseline="30000" dirty="0">
                <a:latin typeface="Times New Roman" panose="02020603050405020304" pitchFamily="18" charset="0"/>
                <a:cs typeface="Times New Roman" panose="02020603050405020304" pitchFamily="18" charset="0"/>
              </a:rPr>
              <a:t>8</a:t>
            </a:r>
            <a:r>
              <a:rPr lang="en-US" sz="2400" dirty="0">
                <a:latin typeface="Times New Roman" panose="02020603050405020304" pitchFamily="18" charset="0"/>
                <a:cs typeface="Times New Roman" panose="02020603050405020304" pitchFamily="18" charset="0"/>
              </a:rPr>
              <a:t>=0.999976.</a:t>
            </a:r>
            <a:endParaRPr lang="en-US" sz="2400" baseline="300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g1c1969dab18_0_0"/>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9</a:t>
            </a:fld>
            <a:endParaRPr/>
          </a:p>
        </p:txBody>
      </p:sp>
      <p:sp>
        <p:nvSpPr>
          <p:cNvPr id="162" name="Google Shape;162;g1c1969dab18_0_0"/>
          <p:cNvSpPr txBox="1">
            <a:spLocks noGrp="1"/>
          </p:cNvSpPr>
          <p:nvPr>
            <p:ph type="body" idx="1"/>
          </p:nvPr>
        </p:nvSpPr>
        <p:spPr>
          <a:xfrm>
            <a:off x="786900" y="473825"/>
            <a:ext cx="10566900" cy="695408"/>
          </a:xfrm>
          <a:prstGeom prst="rect">
            <a:avLst/>
          </a:prstGeom>
          <a:noFill/>
          <a:ln>
            <a:noFill/>
          </a:ln>
        </p:spPr>
        <p:txBody>
          <a:bodyPr spcFirstLastPara="1" wrap="square" lIns="91425" tIns="45700" rIns="91425" bIns="45700" anchor="t" anchorCtr="0">
            <a:noAutofit/>
          </a:bodyPr>
          <a:lstStyle/>
          <a:p>
            <a:pPr marL="609600" lvl="1" indent="0" algn="ctr" rtl="0">
              <a:lnSpc>
                <a:spcPct val="90000"/>
              </a:lnSpc>
              <a:spcBef>
                <a:spcPts val="500"/>
              </a:spcBef>
              <a:spcAft>
                <a:spcPts val="0"/>
              </a:spcAft>
              <a:buClr>
                <a:schemeClr val="dk1"/>
              </a:buClr>
              <a:buSzPts val="2400"/>
              <a:buNone/>
            </a:pPr>
            <a:r>
              <a:rPr lang="en-US" b="1" dirty="0">
                <a:solidFill>
                  <a:srgbClr val="000000"/>
                </a:solidFill>
                <a:latin typeface="Times New Roman" panose="02020603050405020304" pitchFamily="18" charset="0"/>
                <a:ea typeface="Open Sans"/>
                <a:cs typeface="Times New Roman" panose="02020603050405020304" pitchFamily="18" charset="0"/>
                <a:sym typeface="Open Sans"/>
              </a:rPr>
              <a:t>Triple Repetition code Problems</a:t>
            </a:r>
            <a:endParaRPr b="1" dirty="0">
              <a:solidFill>
                <a:srgbClr val="000000"/>
              </a:solidFill>
              <a:latin typeface="Times New Roman" panose="02020603050405020304" pitchFamily="18" charset="0"/>
              <a:ea typeface="Open Sans"/>
              <a:cs typeface="Times New Roman" panose="02020603050405020304" pitchFamily="18" charset="0"/>
              <a:sym typeface="Open Sans"/>
            </a:endParaRPr>
          </a:p>
          <a:p>
            <a:pPr marL="914400" lvl="1" indent="-304800" algn="l" rtl="0">
              <a:lnSpc>
                <a:spcPct val="90000"/>
              </a:lnSpc>
              <a:spcBef>
                <a:spcPts val="500"/>
              </a:spcBef>
              <a:spcAft>
                <a:spcPts val="0"/>
              </a:spcAft>
              <a:buClr>
                <a:schemeClr val="dk1"/>
              </a:buClr>
              <a:buSzPts val="2400"/>
              <a:buNone/>
            </a:pPr>
            <a:endParaRPr sz="1600" b="0" i="0" baseline="30000" dirty="0">
              <a:solidFill>
                <a:srgbClr val="000000"/>
              </a:solidFill>
              <a:latin typeface="Open Sans"/>
              <a:ea typeface="Open Sans"/>
              <a:cs typeface="Open Sans"/>
              <a:sym typeface="Open Sans"/>
            </a:endParaRPr>
          </a:p>
          <a:p>
            <a:pPr marL="457200" lvl="1" indent="0" algn="l" rtl="0">
              <a:lnSpc>
                <a:spcPct val="90000"/>
              </a:lnSpc>
              <a:spcBef>
                <a:spcPts val="500"/>
              </a:spcBef>
              <a:spcAft>
                <a:spcPts val="0"/>
              </a:spcAft>
              <a:buClr>
                <a:schemeClr val="dk1"/>
              </a:buClr>
              <a:buSzPts val="2400"/>
              <a:buNone/>
            </a:pPr>
            <a:endParaRPr sz="2400" dirty="0"/>
          </a:p>
        </p:txBody>
      </p:sp>
      <p:sp>
        <p:nvSpPr>
          <p:cNvPr id="2" name="TextBox 1"/>
          <p:cNvSpPr txBox="1"/>
          <p:nvPr/>
        </p:nvSpPr>
        <p:spPr>
          <a:xfrm>
            <a:off x="959370" y="899410"/>
            <a:ext cx="10058400" cy="4893647"/>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With m=3, W∈ Z</a:t>
            </a:r>
            <a:r>
              <a:rPr lang="en-US" sz="2400" baseline="-25000" dirty="0">
                <a:latin typeface="Times New Roman" panose="02020603050405020304" pitchFamily="18" charset="0"/>
                <a:cs typeface="Times New Roman" panose="02020603050405020304" pitchFamily="18" charset="0"/>
              </a:rPr>
              <a:t>2</a:t>
            </a:r>
            <a:r>
              <a:rPr lang="en-US" sz="2400" baseline="30000" dirty="0">
                <a:latin typeface="Times New Roman" panose="02020603050405020304" pitchFamily="18" charset="0"/>
                <a:cs typeface="Times New Roman" panose="02020603050405020304" pitchFamily="18" charset="0"/>
              </a:rPr>
              <a:t>3</a:t>
            </a:r>
            <a:r>
              <a:rPr lang="en-US" sz="2400" dirty="0">
                <a:latin typeface="Times New Roman" panose="02020603050405020304" pitchFamily="18" charset="0"/>
                <a:cs typeface="Times New Roman" panose="02020603050405020304" pitchFamily="18" charset="0"/>
              </a:rPr>
              <a:t> : E : Z</a:t>
            </a:r>
            <a:r>
              <a:rPr lang="en-US" sz="2400" baseline="-25000" dirty="0">
                <a:latin typeface="Times New Roman" panose="02020603050405020304" pitchFamily="18" charset="0"/>
                <a:cs typeface="Times New Roman" panose="02020603050405020304" pitchFamily="18" charset="0"/>
              </a:rPr>
              <a:t>2</a:t>
            </a:r>
            <a:r>
              <a:rPr lang="en-US" sz="2400" baseline="30000" dirty="0">
                <a:latin typeface="Times New Roman" panose="02020603050405020304" pitchFamily="18" charset="0"/>
                <a:cs typeface="Times New Roman" panose="02020603050405020304" pitchFamily="18" charset="0"/>
              </a:rPr>
              <a:t>3</a:t>
            </a:r>
            <a:r>
              <a:rPr lang="en-US" sz="2400" dirty="0">
                <a:latin typeface="Times New Roman" panose="02020603050405020304" pitchFamily="18" charset="0"/>
                <a:cs typeface="Times New Roman" panose="02020603050405020304" pitchFamily="18" charset="0"/>
                <a:sym typeface="Wingdings" panose="05000000000000000000" pitchFamily="2" charset="2"/>
              </a:rPr>
              <a:t> </a:t>
            </a:r>
            <a:r>
              <a:rPr lang="en-US" sz="2400" dirty="0">
                <a:latin typeface="Times New Roman" panose="02020603050405020304" pitchFamily="18" charset="0"/>
                <a:cs typeface="Times New Roman" panose="02020603050405020304" pitchFamily="18" charset="0"/>
              </a:rPr>
              <a:t>Z</a:t>
            </a:r>
            <a:r>
              <a:rPr lang="en-US" sz="2400" baseline="-25000" dirty="0">
                <a:latin typeface="Times New Roman" panose="02020603050405020304" pitchFamily="18" charset="0"/>
                <a:cs typeface="Times New Roman" panose="02020603050405020304" pitchFamily="18" charset="0"/>
              </a:rPr>
              <a:t>2</a:t>
            </a:r>
            <a:r>
              <a:rPr lang="en-US" sz="2400" baseline="30000" dirty="0">
                <a:latin typeface="Times New Roman" panose="02020603050405020304" pitchFamily="18" charset="0"/>
                <a:cs typeface="Times New Roman" panose="02020603050405020304" pitchFamily="18" charset="0"/>
              </a:rPr>
              <a:t>9</a:t>
            </a:r>
            <a:endParaRPr lang="en-US" sz="2000" baseline="-250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The decoding function D: Z</a:t>
            </a:r>
            <a:r>
              <a:rPr lang="en-US" sz="2400" baseline="-25000" dirty="0">
                <a:latin typeface="Times New Roman" panose="02020603050405020304" pitchFamily="18" charset="0"/>
                <a:cs typeface="Times New Roman" panose="02020603050405020304" pitchFamily="18" charset="0"/>
              </a:rPr>
              <a:t>2</a:t>
            </a:r>
            <a:r>
              <a:rPr lang="en-US" sz="2400" baseline="30000" dirty="0">
                <a:latin typeface="Times New Roman" panose="02020603050405020304" pitchFamily="18" charset="0"/>
                <a:cs typeface="Times New Roman" panose="02020603050405020304" pitchFamily="18" charset="0"/>
              </a:rPr>
              <a:t>9</a:t>
            </a:r>
            <a:r>
              <a:rPr lang="en-US" sz="2400" dirty="0">
                <a:latin typeface="Times New Roman" panose="02020603050405020304" pitchFamily="18" charset="0"/>
                <a:cs typeface="Times New Roman" panose="02020603050405020304" pitchFamily="18" charset="0"/>
                <a:sym typeface="Wingdings" panose="05000000000000000000" pitchFamily="2" charset="2"/>
              </a:rPr>
              <a:t> </a:t>
            </a:r>
            <a:r>
              <a:rPr lang="en-US" sz="2400" dirty="0">
                <a:latin typeface="Times New Roman" panose="02020603050405020304" pitchFamily="18" charset="0"/>
                <a:cs typeface="Times New Roman" panose="02020603050405020304" pitchFamily="18" charset="0"/>
              </a:rPr>
              <a:t> Z</a:t>
            </a:r>
            <a:r>
              <a:rPr lang="en-US" sz="2400" baseline="-25000" dirty="0">
                <a:latin typeface="Times New Roman" panose="02020603050405020304" pitchFamily="18" charset="0"/>
                <a:cs typeface="Times New Roman" panose="02020603050405020304" pitchFamily="18" charset="0"/>
              </a:rPr>
              <a:t>2</a:t>
            </a:r>
            <a:r>
              <a:rPr lang="en-US" sz="2400" baseline="30000" dirty="0">
                <a:latin typeface="Times New Roman" panose="02020603050405020304" pitchFamily="18" charset="0"/>
                <a:cs typeface="Times New Roman" panose="02020603050405020304" pitchFamily="18" charset="0"/>
              </a:rPr>
              <a:t>3 </a:t>
            </a:r>
            <a:r>
              <a:rPr lang="en-US" sz="2400" dirty="0">
                <a:latin typeface="Times New Roman" panose="02020603050405020304" pitchFamily="18" charset="0"/>
                <a:cs typeface="Times New Roman" panose="02020603050405020304" pitchFamily="18" charset="0"/>
              </a:rPr>
              <a:t>is carried out by majority rule.</a:t>
            </a:r>
          </a:p>
          <a:p>
            <a:r>
              <a:rPr lang="en-US" sz="2400" dirty="0">
                <a:latin typeface="Times New Roman" panose="02020603050405020304" pitchFamily="18" charset="0"/>
                <a:cs typeface="Times New Roman" panose="02020603050405020304" pitchFamily="18" charset="0"/>
              </a:rPr>
              <a:t>a) Apply D to decode the received words:</a:t>
            </a:r>
          </a:p>
          <a:p>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111101100                             ii)010011111                      iii)000100011</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t>
            </a:r>
            <a:r>
              <a:rPr lang="en-US" sz="2400" dirty="0">
                <a:solidFill>
                  <a:schemeClr val="tx1"/>
                </a:solidFill>
                <a:latin typeface="Times New Roman" panose="02020603050405020304" pitchFamily="18" charset="0"/>
                <a:cs typeface="Times New Roman" panose="02020603050405020304" pitchFamily="18" charset="0"/>
              </a:rPr>
              <a:t>111                                    010                                   000</a:t>
            </a:r>
          </a:p>
          <a:p>
            <a:r>
              <a:rPr lang="en-US" sz="2400" dirty="0">
                <a:solidFill>
                  <a:schemeClr val="tx1"/>
                </a:solidFill>
                <a:latin typeface="Times New Roman" panose="02020603050405020304" pitchFamily="18" charset="0"/>
                <a:cs typeface="Times New Roman" panose="02020603050405020304" pitchFamily="18" charset="0"/>
              </a:rPr>
              <a:t>                101                                    011                                   100</a:t>
            </a:r>
          </a:p>
          <a:p>
            <a:r>
              <a:rPr lang="en-US" sz="2400" dirty="0">
                <a:solidFill>
                  <a:schemeClr val="tx1"/>
                </a:solidFill>
                <a:latin typeface="Times New Roman" panose="02020603050405020304" pitchFamily="18" charset="0"/>
                <a:cs typeface="Times New Roman" panose="02020603050405020304" pitchFamily="18" charset="0"/>
              </a:rPr>
              <a:t>                100                                    111                                   011</a:t>
            </a:r>
          </a:p>
          <a:p>
            <a:r>
              <a:rPr lang="en-US" sz="2400" dirty="0">
                <a:latin typeface="Times New Roman" panose="02020603050405020304" pitchFamily="18" charset="0"/>
                <a:cs typeface="Times New Roman" panose="02020603050405020304" pitchFamily="18" charset="0"/>
              </a:rPr>
              <a:t>                 ---                                     ----                                    -----</a:t>
            </a:r>
          </a:p>
          <a:p>
            <a:r>
              <a:rPr lang="en-US" sz="2400" dirty="0">
                <a:latin typeface="Times New Roman" panose="02020603050405020304" pitchFamily="18" charset="0"/>
                <a:cs typeface="Times New Roman" panose="02020603050405020304" pitchFamily="18" charset="0"/>
              </a:rPr>
              <a:t>            r=101                                 r=011                             r=  000</a:t>
            </a:r>
          </a:p>
          <a:p>
            <a:r>
              <a:rPr lang="en-US" sz="2400" dirty="0">
                <a:latin typeface="Times New Roman" panose="02020603050405020304" pitchFamily="18" charset="0"/>
                <a:cs typeface="Times New Roman" panose="02020603050405020304" pitchFamily="18" charset="0"/>
              </a:rPr>
              <a:t>b) Find three different received words  r for which D(r)=000</a:t>
            </a:r>
          </a:p>
          <a:p>
            <a:r>
              <a:rPr lang="en-US" sz="2400" dirty="0">
                <a:latin typeface="Times New Roman" panose="02020603050405020304" pitchFamily="18" charset="0"/>
                <a:cs typeface="Times New Roman" panose="02020603050405020304" pitchFamily="18" charset="0"/>
              </a:rPr>
              <a:t>       r1=000000001          r2=010000000      r3=010100000</a:t>
            </a:r>
          </a:p>
          <a:p>
            <a:r>
              <a:rPr lang="en-US" sz="2400" dirty="0">
                <a:latin typeface="Times New Roman" panose="02020603050405020304" pitchFamily="18" charset="0"/>
                <a:cs typeface="Times New Roman" panose="02020603050405020304" pitchFamily="18" charset="0"/>
              </a:rPr>
              <a:t>c) For each W ∈ Z</a:t>
            </a:r>
            <a:r>
              <a:rPr lang="en-US" sz="2400" baseline="-25000" dirty="0">
                <a:latin typeface="Times New Roman" panose="02020603050405020304" pitchFamily="18" charset="0"/>
                <a:cs typeface="Times New Roman" panose="02020603050405020304" pitchFamily="18" charset="0"/>
              </a:rPr>
              <a:t>2</a:t>
            </a:r>
            <a:r>
              <a:rPr lang="en-US" sz="2400" baseline="30000" dirty="0">
                <a:latin typeface="Times New Roman" panose="02020603050405020304" pitchFamily="18" charset="0"/>
                <a:cs typeface="Times New Roman" panose="02020603050405020304" pitchFamily="18" charset="0"/>
              </a:rPr>
              <a:t>3</a:t>
            </a:r>
            <a:r>
              <a:rPr lang="en-US" sz="2400" dirty="0">
                <a:latin typeface="Times New Roman" panose="02020603050405020304" pitchFamily="18" charset="0"/>
                <a:cs typeface="Times New Roman" panose="02020603050405020304" pitchFamily="18" charset="0"/>
              </a:rPr>
              <a:t> , what is |D</a:t>
            </a:r>
            <a:r>
              <a:rPr lang="en-US" sz="2400" baseline="30000" dirty="0">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(W)| ?</a:t>
            </a:r>
            <a:endParaRPr lang="en-US" sz="2400" baseline="300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|D</a:t>
            </a:r>
            <a:r>
              <a:rPr lang="en-US" sz="2400" baseline="30000" dirty="0">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(W)| = 2</a:t>
            </a:r>
            <a:r>
              <a:rPr lang="en-US" sz="2400" baseline="30000" dirty="0">
                <a:latin typeface="Times New Roman" panose="02020603050405020304" pitchFamily="18" charset="0"/>
                <a:cs typeface="Times New Roman" panose="02020603050405020304" pitchFamily="18" charset="0"/>
              </a:rPr>
              <a:t>6</a:t>
            </a:r>
            <a:r>
              <a:rPr lang="en-US" sz="2400" dirty="0">
                <a:latin typeface="Times New Roman" panose="02020603050405020304" pitchFamily="18" charset="0"/>
                <a:cs typeface="Times New Roman" panose="02020603050405020304" pitchFamily="18" charset="0"/>
              </a:rPr>
              <a:t>( Since it is a majority rule)</a:t>
            </a:r>
            <a:endParaRPr lang="en-US" sz="2400" baseline="30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49826656"/>
      </p:ext>
    </p:extLst>
  </p:cSld>
  <p:clrMapOvr>
    <a:masterClrMapping/>
  </p:clrMapOvr>
</p:sld>
</file>

<file path=ppt/theme/theme1.xml><?xml version="1.0" encoding="utf-8"?>
<a:theme xmlns:a="http://schemas.openxmlformats.org/drawingml/2006/main" name="1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280</TotalTime>
  <Words>3011</Words>
  <Application>Microsoft Office PowerPoint</Application>
  <PresentationFormat>Widescreen</PresentationFormat>
  <Paragraphs>279</Paragraphs>
  <Slides>20</Slides>
  <Notes>20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20</vt:i4>
      </vt:variant>
    </vt:vector>
  </HeadingPairs>
  <TitlesOfParts>
    <vt:vector size="29" baseType="lpstr">
      <vt:lpstr>Open Sans</vt:lpstr>
      <vt:lpstr>Helvetica Neue</vt:lpstr>
      <vt:lpstr>Arial</vt:lpstr>
      <vt:lpstr>Calibri</vt:lpstr>
      <vt:lpstr>Playfair Display</vt:lpstr>
      <vt:lpstr>times new roman</vt:lpstr>
      <vt:lpstr>times new roman</vt:lpstr>
      <vt:lpstr>1_Office Theme</vt:lpstr>
      <vt:lpstr>PBrush</vt:lpstr>
      <vt:lpstr>PowerPoint Presentation</vt:lpstr>
      <vt:lpstr>Group Theory  and  Coding Theory</vt:lpstr>
      <vt:lpstr>Coding Theory</vt:lpstr>
      <vt:lpstr>Example-1</vt:lpstr>
      <vt:lpstr>Example-2</vt:lpstr>
      <vt:lpstr>Example-3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svm</dc:creator>
  <cp:lastModifiedBy>Anitha Sandeep</cp:lastModifiedBy>
  <cp:revision>72</cp:revision>
  <dcterms:created xsi:type="dcterms:W3CDTF">2020-06-16T07:29:36Z</dcterms:created>
  <dcterms:modified xsi:type="dcterms:W3CDTF">2024-09-07T17:26:02Z</dcterms:modified>
</cp:coreProperties>
</file>