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5"/>
  </p:notesMasterIdLst>
  <p:sldIdLst>
    <p:sldId id="256" r:id="rId2"/>
    <p:sldId id="439" r:id="rId3"/>
    <p:sldId id="440" r:id="rId4"/>
    <p:sldId id="441" r:id="rId5"/>
    <p:sldId id="442" r:id="rId6"/>
    <p:sldId id="443" r:id="rId7"/>
    <p:sldId id="444" r:id="rId8"/>
    <p:sldId id="446" r:id="rId9"/>
    <p:sldId id="456" r:id="rId10"/>
    <p:sldId id="449" r:id="rId11"/>
    <p:sldId id="451" r:id="rId12"/>
    <p:sldId id="452" r:id="rId13"/>
    <p:sldId id="453" r:id="rId14"/>
    <p:sldId id="454" r:id="rId15"/>
    <p:sldId id="504" r:id="rId16"/>
    <p:sldId id="505" r:id="rId17"/>
    <p:sldId id="459" r:id="rId18"/>
    <p:sldId id="506" r:id="rId19"/>
    <p:sldId id="460" r:id="rId20"/>
    <p:sldId id="461" r:id="rId21"/>
    <p:sldId id="462" r:id="rId22"/>
    <p:sldId id="463" r:id="rId23"/>
    <p:sldId id="464" r:id="rId24"/>
    <p:sldId id="507" r:id="rId25"/>
    <p:sldId id="508" r:id="rId26"/>
    <p:sldId id="465" r:id="rId27"/>
    <p:sldId id="509" r:id="rId28"/>
    <p:sldId id="467" r:id="rId29"/>
    <p:sldId id="469" r:id="rId30"/>
    <p:sldId id="470" r:id="rId31"/>
    <p:sldId id="471" r:id="rId32"/>
    <p:sldId id="510" r:id="rId33"/>
    <p:sldId id="511" r:id="rId34"/>
    <p:sldId id="472" r:id="rId35"/>
    <p:sldId id="512" r:id="rId36"/>
    <p:sldId id="513" r:id="rId37"/>
    <p:sldId id="477" r:id="rId38"/>
    <p:sldId id="482" r:id="rId39"/>
    <p:sldId id="483" r:id="rId40"/>
    <p:sldId id="488" r:id="rId41"/>
    <p:sldId id="514" r:id="rId42"/>
    <p:sldId id="515" r:id="rId43"/>
    <p:sldId id="516" r:id="rId44"/>
    <p:sldId id="517" r:id="rId45"/>
    <p:sldId id="518" r:id="rId46"/>
    <p:sldId id="519" r:id="rId47"/>
    <p:sldId id="481" r:id="rId48"/>
    <p:sldId id="498" r:id="rId49"/>
    <p:sldId id="499" r:id="rId50"/>
    <p:sldId id="502" r:id="rId51"/>
    <p:sldId id="520" r:id="rId52"/>
    <p:sldId id="521" r:id="rId53"/>
    <p:sldId id="522" r:id="rId54"/>
  </p:sldIdLst>
  <p:sldSz cx="12192000" cy="6858000"/>
  <p:notesSz cx="6858000" cy="9144000"/>
  <p:embeddedFontLst>
    <p:embeddedFont>
      <p:font typeface="Bookman Old Style" panose="02050604050505020204" pitchFamily="18" charset="0"/>
      <p:regular r:id="rId56"/>
      <p:bold r:id="rId57"/>
      <p:italic r:id="rId58"/>
      <p:boldItalic r:id="rId59"/>
    </p:embeddedFont>
    <p:embeddedFont>
      <p:font typeface="Cambria Math" panose="02040503050406030204" pitchFamily="18" charset="0"/>
      <p:regular r:id="rId60"/>
    </p:embeddedFont>
    <p:embeddedFont>
      <p:font typeface="Playfair Display" panose="00000500000000000000"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40" autoAdjust="0"/>
  </p:normalViewPr>
  <p:slideViewPr>
    <p:cSldViewPr snapToGrid="0">
      <p:cViewPr varScale="1">
        <p:scale>
          <a:sx n="110" d="100"/>
          <a:sy n="110" d="100"/>
        </p:scale>
        <p:origin x="240"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155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7875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3556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213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670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9985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8780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67457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7056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883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4104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1479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06216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742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8306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8081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5148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269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6415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0964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7848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7766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6713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515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2850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21141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099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8DDBE5C2-60BE-350A-AE15-934AF06A7C38}"/>
            </a:ext>
          </a:extLst>
        </p:cNvPr>
        <p:cNvGrpSpPr/>
        <p:nvPr/>
      </p:nvGrpSpPr>
      <p:grpSpPr>
        <a:xfrm>
          <a:off x="0" y="0"/>
          <a:ext cx="0" cy="0"/>
          <a:chOff x="0" y="0"/>
          <a:chExt cx="0" cy="0"/>
        </a:xfrm>
      </p:grpSpPr>
      <p:sp>
        <p:nvSpPr>
          <p:cNvPr id="91" name="Google Shape;91;p2:notes">
            <a:extLst>
              <a:ext uri="{FF2B5EF4-FFF2-40B4-BE49-F238E27FC236}">
                <a16:creationId xmlns:a16="http://schemas.microsoft.com/office/drawing/2014/main" id="{3D7C7E43-B625-2BCB-CA12-82A70CD5BCA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a:extLst>
              <a:ext uri="{FF2B5EF4-FFF2-40B4-BE49-F238E27FC236}">
                <a16:creationId xmlns:a16="http://schemas.microsoft.com/office/drawing/2014/main" id="{A449D680-8350-7DAE-0DFF-83EA36E658B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2787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3AF7E962-D455-E3A1-331D-75C239172698}"/>
            </a:ext>
          </a:extLst>
        </p:cNvPr>
        <p:cNvGrpSpPr/>
        <p:nvPr/>
      </p:nvGrpSpPr>
      <p:grpSpPr>
        <a:xfrm>
          <a:off x="0" y="0"/>
          <a:ext cx="0" cy="0"/>
          <a:chOff x="0" y="0"/>
          <a:chExt cx="0" cy="0"/>
        </a:xfrm>
      </p:grpSpPr>
      <p:sp>
        <p:nvSpPr>
          <p:cNvPr id="91" name="Google Shape;91;p2:notes">
            <a:extLst>
              <a:ext uri="{FF2B5EF4-FFF2-40B4-BE49-F238E27FC236}">
                <a16:creationId xmlns:a16="http://schemas.microsoft.com/office/drawing/2014/main" id="{CB8CA801-CE92-5780-DCA5-74622F4AA05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a:extLst>
              <a:ext uri="{FF2B5EF4-FFF2-40B4-BE49-F238E27FC236}">
                <a16:creationId xmlns:a16="http://schemas.microsoft.com/office/drawing/2014/main" id="{76A6664F-6B02-19D8-EEA2-1607CCBD90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3188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F6228055-0B45-D8B2-91AB-D4B600C7E3D2}"/>
            </a:ext>
          </a:extLst>
        </p:cNvPr>
        <p:cNvGrpSpPr/>
        <p:nvPr/>
      </p:nvGrpSpPr>
      <p:grpSpPr>
        <a:xfrm>
          <a:off x="0" y="0"/>
          <a:ext cx="0" cy="0"/>
          <a:chOff x="0" y="0"/>
          <a:chExt cx="0" cy="0"/>
        </a:xfrm>
      </p:grpSpPr>
      <p:sp>
        <p:nvSpPr>
          <p:cNvPr id="91" name="Google Shape;91;p2:notes">
            <a:extLst>
              <a:ext uri="{FF2B5EF4-FFF2-40B4-BE49-F238E27FC236}">
                <a16:creationId xmlns:a16="http://schemas.microsoft.com/office/drawing/2014/main" id="{6AF858CC-7A08-D14D-5DA5-C8814A371C0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a:extLst>
              <a:ext uri="{FF2B5EF4-FFF2-40B4-BE49-F238E27FC236}">
                <a16:creationId xmlns:a16="http://schemas.microsoft.com/office/drawing/2014/main" id="{16CD2C6C-C870-EF75-115A-53902B42224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945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069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261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7748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251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1522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4341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AI and ML</a:t>
            </a:r>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
        <p:nvSpPr>
          <p:cNvPr id="2" name="object 7">
            <a:extLst>
              <a:ext uri="{FF2B5EF4-FFF2-40B4-BE49-F238E27FC236}">
                <a16:creationId xmlns:a16="http://schemas.microsoft.com/office/drawing/2014/main" id="{B6F5DA05-94CB-FD39-AC44-7F7F2BEEAF1D}"/>
              </a:ext>
            </a:extLst>
          </p:cNvPr>
          <p:cNvSpPr txBox="1"/>
          <p:nvPr userDrawn="1"/>
        </p:nvSpPr>
        <p:spPr>
          <a:xfrm>
            <a:off x="10668000" y="37780"/>
            <a:ext cx="2487127" cy="197490"/>
          </a:xfrm>
          <a:prstGeom prst="rect">
            <a:avLst/>
          </a:prstGeom>
        </p:spPr>
        <p:txBody>
          <a:bodyPr wrap="square" lIns="0" tIns="12700" rIns="0" bIns="0">
            <a:spAutoFit/>
          </a:bodyPr>
          <a:lstStyle/>
          <a:p>
            <a:pPr marL="12700" eaLnBrk="1" hangingPunct="1">
              <a:spcBef>
                <a:spcPts val="100"/>
              </a:spcBef>
              <a:defRPr/>
            </a:pPr>
            <a:r>
              <a:rPr sz="1200" i="1" spc="-5" dirty="0">
                <a:solidFill>
                  <a:schemeClr val="tx1"/>
                </a:solidFill>
                <a:latin typeface="Playfair Display"/>
                <a:ea typeface="ＭＳ Ｐゴシック" charset="0"/>
                <a:cs typeface="Playfair Display"/>
              </a:rPr>
              <a:t>Go, change </a:t>
            </a:r>
            <a:r>
              <a:rPr sz="1200" i="1" dirty="0">
                <a:solidFill>
                  <a:schemeClr val="tx1"/>
                </a:solidFill>
                <a:latin typeface="Playfair Display"/>
                <a:ea typeface="ＭＳ Ｐゴシック" charset="0"/>
                <a:cs typeface="Playfair Display"/>
              </a:rPr>
              <a:t>the</a:t>
            </a:r>
            <a:r>
              <a:rPr sz="1200" i="1" spc="-80" dirty="0">
                <a:solidFill>
                  <a:schemeClr val="tx1"/>
                </a:solidFill>
                <a:latin typeface="Playfair Display"/>
                <a:ea typeface="ＭＳ Ｐゴシック" charset="0"/>
                <a:cs typeface="Playfair Display"/>
              </a:rPr>
              <a:t> </a:t>
            </a:r>
            <a:r>
              <a:rPr sz="1200" i="1" spc="-5" dirty="0">
                <a:solidFill>
                  <a:schemeClr val="tx1"/>
                </a:solidFill>
                <a:latin typeface="Playfair Display"/>
                <a:ea typeface="ＭＳ Ｐゴシック" charset="0"/>
                <a:cs typeface="Playfair Display"/>
              </a:rPr>
              <a:t>world</a:t>
            </a:r>
            <a:endParaRPr sz="1200" dirty="0">
              <a:solidFill>
                <a:schemeClr val="tx1"/>
              </a:solidFill>
              <a:latin typeface="Playfair Display"/>
              <a:ea typeface="ＭＳ Ｐゴシック" charset="0"/>
              <a:cs typeface="Playfair Displ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87445" y="85280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AI and ML</a:t>
            </a:r>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AI and ML</a:t>
            </a:r>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AI and ML</a:t>
            </a:r>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AI and ML</a:t>
            </a:r>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AI and ML</a:t>
            </a:r>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AI and ML</a:t>
            </a:r>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AI and ML</a:t>
            </a:r>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Department of AI and ML</a:t>
            </a:r>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852805"/>
            <a:ext cx="10515600" cy="83788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888888"/>
                </a:solidFill>
                <a:latin typeface="Bookman Old Style" panose="02050604050505020204" pitchFamily="18" charset="0"/>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dirty="0"/>
              <a:t>Department of AI and ML</a:t>
            </a: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2" name="Picture 1">
            <a:extLst>
              <a:ext uri="{FF2B5EF4-FFF2-40B4-BE49-F238E27FC236}">
                <a16:creationId xmlns:a16="http://schemas.microsoft.com/office/drawing/2014/main" id="{0908C519-CA20-3DCD-A009-3C552DB40041}"/>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40950" y="136525"/>
            <a:ext cx="1945005" cy="716280"/>
          </a:xfrm>
          <a:prstGeom prst="rect">
            <a:avLst/>
          </a:prstGeom>
          <a:noFill/>
          <a:ln>
            <a:noFill/>
          </a:ln>
        </p:spPr>
      </p:pic>
      <p:sp>
        <p:nvSpPr>
          <p:cNvPr id="3" name="object 7">
            <a:extLst>
              <a:ext uri="{FF2B5EF4-FFF2-40B4-BE49-F238E27FC236}">
                <a16:creationId xmlns:a16="http://schemas.microsoft.com/office/drawing/2014/main" id="{9997265C-A0C3-5F28-9C39-3C4AD1CFF8F4}"/>
              </a:ext>
            </a:extLst>
          </p:cNvPr>
          <p:cNvSpPr txBox="1"/>
          <p:nvPr userDrawn="1"/>
        </p:nvSpPr>
        <p:spPr>
          <a:xfrm>
            <a:off x="10668000" y="37780"/>
            <a:ext cx="2487127" cy="197490"/>
          </a:xfrm>
          <a:prstGeom prst="rect">
            <a:avLst/>
          </a:prstGeom>
        </p:spPr>
        <p:txBody>
          <a:bodyPr wrap="square" lIns="0" tIns="12700" rIns="0" bIns="0">
            <a:spAutoFit/>
          </a:bodyPr>
          <a:lstStyle/>
          <a:p>
            <a:pPr marL="12700" eaLnBrk="1" hangingPunct="1">
              <a:spcBef>
                <a:spcPts val="100"/>
              </a:spcBef>
              <a:defRPr/>
            </a:pPr>
            <a:r>
              <a:rPr sz="1200" i="1" spc="-5" dirty="0">
                <a:solidFill>
                  <a:schemeClr val="tx1"/>
                </a:solidFill>
                <a:latin typeface="Playfair Display"/>
                <a:ea typeface="ＭＳ Ｐゴシック" charset="0"/>
                <a:cs typeface="Playfair Display"/>
              </a:rPr>
              <a:t>Go, change </a:t>
            </a:r>
            <a:r>
              <a:rPr sz="1200" i="1" dirty="0">
                <a:solidFill>
                  <a:schemeClr val="tx1"/>
                </a:solidFill>
                <a:latin typeface="Playfair Display"/>
                <a:ea typeface="ＭＳ Ｐゴシック" charset="0"/>
                <a:cs typeface="Playfair Display"/>
              </a:rPr>
              <a:t>the</a:t>
            </a:r>
            <a:r>
              <a:rPr sz="1200" i="1" spc="-80" dirty="0">
                <a:solidFill>
                  <a:schemeClr val="tx1"/>
                </a:solidFill>
                <a:latin typeface="Playfair Display"/>
                <a:ea typeface="ＭＳ Ｐゴシック" charset="0"/>
                <a:cs typeface="Playfair Display"/>
              </a:rPr>
              <a:t> </a:t>
            </a:r>
            <a:r>
              <a:rPr sz="1200" i="1" spc="-5" dirty="0">
                <a:solidFill>
                  <a:schemeClr val="tx1"/>
                </a:solidFill>
                <a:latin typeface="Playfair Display"/>
                <a:ea typeface="ＭＳ Ｐゴシック" charset="0"/>
                <a:cs typeface="Playfair Display"/>
              </a:rPr>
              <a:t>world</a:t>
            </a:r>
            <a:endParaRPr sz="1200" dirty="0">
              <a:solidFill>
                <a:schemeClr val="tx1"/>
              </a:solidFill>
              <a:latin typeface="Playfair Display"/>
              <a:ea typeface="ＭＳ Ｐゴシック" charset="0"/>
              <a:cs typeface="Playfair Display"/>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2235200"/>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Calibri"/>
              <a:buNone/>
            </a:pPr>
            <a:br>
              <a:rPr lang="en-GB" dirty="0">
                <a:latin typeface="Bookman Old Style" panose="02050604050505020204" pitchFamily="18" charset="0"/>
              </a:rPr>
            </a:br>
            <a:br>
              <a:rPr lang="en-GB" dirty="0">
                <a:latin typeface="Bookman Old Style" panose="02050604050505020204" pitchFamily="18" charset="0"/>
              </a:rPr>
            </a:br>
            <a:br>
              <a:rPr lang="en-GB" dirty="0">
                <a:latin typeface="Bookman Old Style" panose="02050604050505020204" pitchFamily="18" charset="0"/>
              </a:rPr>
            </a:br>
            <a:br>
              <a:rPr lang="en-GB" sz="4900" dirty="0">
                <a:latin typeface="Bookman Old Style" panose="02050604050505020204" pitchFamily="18" charset="0"/>
              </a:rPr>
            </a:br>
            <a:r>
              <a:rPr lang="en-US" sz="4900" dirty="0">
                <a:latin typeface="Bookman Old Style" panose="02050604050505020204" pitchFamily="18" charset="0"/>
              </a:rPr>
              <a:t>ARTIFICIAL NEURAL NETWORK AND DEEP LEARNING</a:t>
            </a:r>
            <a:br>
              <a:rPr lang="en-GB" dirty="0">
                <a:latin typeface="Bookman Old Style" panose="02050604050505020204" pitchFamily="18" charset="0"/>
              </a:rPr>
            </a:br>
            <a:br>
              <a:rPr lang="en-GB" dirty="0">
                <a:latin typeface="Bookman Old Style" panose="02050604050505020204" pitchFamily="18" charset="0"/>
              </a:rPr>
            </a:br>
            <a:r>
              <a:rPr lang="en-GB" dirty="0">
                <a:solidFill>
                  <a:srgbClr val="FF0000"/>
                </a:solidFill>
                <a:latin typeface="Bookman Old Style" panose="02050604050505020204" pitchFamily="18" charset="0"/>
              </a:rPr>
              <a:t>Deep Reinforcement Learning</a:t>
            </a:r>
            <a:endParaRPr sz="4900" dirty="0">
              <a:solidFill>
                <a:srgbClr val="FF0000"/>
              </a:solidFill>
              <a:latin typeface="Bookman Old Style" panose="02050604050505020204" pitchFamily="18" charset="0"/>
            </a:endParaRPr>
          </a:p>
        </p:txBody>
      </p:sp>
      <p:sp>
        <p:nvSpPr>
          <p:cNvPr id="89" name="Google Shape;89;p13"/>
          <p:cNvSpPr txBox="1">
            <a:spLocks noGrp="1"/>
          </p:cNvSpPr>
          <p:nvPr>
            <p:ph type="subTitle" idx="1"/>
          </p:nvPr>
        </p:nvSpPr>
        <p:spPr>
          <a:xfrm>
            <a:off x="8106354" y="5244976"/>
            <a:ext cx="3644348" cy="492883"/>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lnSpc>
                <a:spcPct val="90000"/>
              </a:lnSpc>
              <a:spcBef>
                <a:spcPts val="0"/>
              </a:spcBef>
              <a:spcAft>
                <a:spcPts val="0"/>
              </a:spcAft>
              <a:buClr>
                <a:schemeClr val="dk1"/>
              </a:buClr>
              <a:buSzPts val="2400"/>
              <a:buNone/>
            </a:pPr>
            <a:r>
              <a:rPr lang="en-IN" sz="8000" dirty="0">
                <a:latin typeface="Bookman Old Style" panose="02050604050505020204" pitchFamily="18" charset="0"/>
              </a:rPr>
              <a:t>Dr Somesh Nandi</a:t>
            </a:r>
          </a:p>
          <a:p>
            <a:pPr marL="0" lvl="0" indent="0" algn="ctr" rtl="0">
              <a:lnSpc>
                <a:spcPct val="90000"/>
              </a:lnSpc>
              <a:spcBef>
                <a:spcPts val="0"/>
              </a:spcBef>
              <a:spcAft>
                <a:spcPts val="0"/>
              </a:spcAft>
              <a:buClr>
                <a:schemeClr val="dk1"/>
              </a:buClr>
              <a:buSzPts val="2400"/>
              <a:buNone/>
            </a:pPr>
            <a:r>
              <a:rPr lang="en-IN" sz="8000" dirty="0">
                <a:latin typeface="Bookman Old Style" panose="02050604050505020204" pitchFamily="18" charset="0"/>
              </a:rPr>
              <a:t>Assistant Professor</a:t>
            </a:r>
          </a:p>
          <a:p>
            <a:pPr marL="0" lvl="0" indent="0" algn="ctr" rtl="0">
              <a:lnSpc>
                <a:spcPct val="90000"/>
              </a:lnSpc>
              <a:spcBef>
                <a:spcPts val="0"/>
              </a:spcBef>
              <a:spcAft>
                <a:spcPts val="0"/>
              </a:spcAft>
              <a:buClr>
                <a:schemeClr val="dk1"/>
              </a:buClr>
              <a:buSzPts val="2400"/>
              <a:buNone/>
            </a:pPr>
            <a:r>
              <a:rPr lang="en-IN" sz="8000" dirty="0">
                <a:latin typeface="Bookman Old Style" panose="02050604050505020204" pitchFamily="18" charset="0"/>
              </a:rPr>
              <a:t>Dept of AIML</a:t>
            </a:r>
          </a:p>
          <a:p>
            <a:pPr marL="0" lvl="0" indent="0" algn="ctr" rtl="0">
              <a:lnSpc>
                <a:spcPct val="90000"/>
              </a:lnSpc>
              <a:spcBef>
                <a:spcPts val="0"/>
              </a:spcBef>
              <a:spcAft>
                <a:spcPts val="0"/>
              </a:spcAft>
              <a:buClr>
                <a:schemeClr val="dk1"/>
              </a:buClr>
              <a:buSzPts val="2400"/>
              <a:buNone/>
            </a:pPr>
            <a:r>
              <a:rPr lang="en-IN" sz="8000" dirty="0">
                <a:latin typeface="Bookman Old Style" panose="02050604050505020204" pitchFamily="18" charset="0"/>
              </a:rPr>
              <a:t>RVCE</a:t>
            </a:r>
          </a:p>
          <a:p>
            <a:pPr marL="0" lvl="0" indent="0" algn="ctr" rtl="0">
              <a:lnSpc>
                <a:spcPct val="90000"/>
              </a:lnSpc>
              <a:spcBef>
                <a:spcPts val="0"/>
              </a:spcBef>
              <a:spcAft>
                <a:spcPts val="0"/>
              </a:spcAft>
              <a:buClr>
                <a:schemeClr val="dk1"/>
              </a:buClr>
              <a:buSzPts val="2400"/>
              <a:buNone/>
            </a:pPr>
            <a:r>
              <a:rPr lang="en-IN" sz="8000" dirty="0">
                <a:latin typeface="Bookman Old Style" panose="02050604050505020204" pitchFamily="18" charset="0"/>
              </a:rPr>
              <a:t> </a:t>
            </a:r>
          </a:p>
          <a:p>
            <a:pPr marL="0" lvl="0" indent="0" algn="ctr" rtl="0">
              <a:lnSpc>
                <a:spcPct val="90000"/>
              </a:lnSpc>
              <a:spcBef>
                <a:spcPts val="0"/>
              </a:spcBef>
              <a:spcAft>
                <a:spcPts val="0"/>
              </a:spcAft>
              <a:buClr>
                <a:schemeClr val="dk1"/>
              </a:buClr>
              <a:buSzPts val="2400"/>
              <a:buNone/>
            </a:pPr>
            <a:endParaRPr dirty="0"/>
          </a:p>
        </p:txBody>
      </p:sp>
      <p:pic>
        <p:nvPicPr>
          <p:cNvPr id="3" name="Picture 2">
            <a:extLst>
              <a:ext uri="{FF2B5EF4-FFF2-40B4-BE49-F238E27FC236}">
                <a16:creationId xmlns:a16="http://schemas.microsoft.com/office/drawing/2014/main" id="{20FE6F9D-1276-52D5-F842-8752CD3F80EA}"/>
              </a:ext>
            </a:extLst>
          </p:cNvPr>
          <p:cNvPicPr>
            <a:picLocks noChangeAspect="1"/>
          </p:cNvPicPr>
          <p:nvPr/>
        </p:nvPicPr>
        <p:blipFill>
          <a:blip r:embed="rId3"/>
          <a:stretch>
            <a:fillRect/>
          </a:stretch>
        </p:blipFill>
        <p:spPr>
          <a:xfrm>
            <a:off x="1152525" y="4961481"/>
            <a:ext cx="1811655" cy="13175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144966" y="971920"/>
            <a:ext cx="12047034" cy="5262979"/>
          </a:xfrm>
          <a:prstGeom prst="rect">
            <a:avLst/>
          </a:prstGeom>
          <a:noFill/>
        </p:spPr>
        <p:txBody>
          <a:bodyPr wrap="square">
            <a:spAutoFit/>
          </a:bodyPr>
          <a:lstStyle/>
          <a:p>
            <a:r>
              <a:rPr lang="en-IN" sz="2800" dirty="0">
                <a:solidFill>
                  <a:srgbClr val="0070C0"/>
                </a:solidFill>
                <a:latin typeface="Bookman Old Style" panose="02050604050505020204" pitchFamily="18" charset="0"/>
              </a:rPr>
              <a:t>Stateless Algorithms: Multi-Armed Bandits</a:t>
            </a:r>
          </a:p>
          <a:p>
            <a:r>
              <a:rPr lang="en-US" sz="2800" dirty="0">
                <a:solidFill>
                  <a:srgbClr val="C00000"/>
                </a:solidFill>
                <a:latin typeface="Bookman Old Style" panose="02050604050505020204" pitchFamily="18" charset="0"/>
              </a:rPr>
              <a:t>Drawbacks :</a:t>
            </a:r>
          </a:p>
          <a:p>
            <a:pPr algn="just"/>
            <a:r>
              <a:rPr lang="en-US" sz="2800" b="1" dirty="0">
                <a:latin typeface="Bookman Old Style" panose="02050604050505020204" pitchFamily="18" charset="0"/>
              </a:rPr>
              <a:t>Hard to Decide When to Stop Testing: </a:t>
            </a:r>
            <a:r>
              <a:rPr lang="en-US" sz="2800" dirty="0">
                <a:latin typeface="Bookman Old Style" panose="02050604050505020204" pitchFamily="18" charset="0"/>
              </a:rPr>
              <a:t>How many times should you try each machine to be sure which one is the best? It’s not clear.</a:t>
            </a:r>
          </a:p>
          <a:p>
            <a:pPr algn="just"/>
            <a:r>
              <a:rPr lang="en-US" sz="2800" b="1" dirty="0">
                <a:latin typeface="Bookman Old Style" panose="02050604050505020204" pitchFamily="18" charset="0"/>
              </a:rPr>
              <a:t>Takes Too Long: </a:t>
            </a:r>
            <a:r>
              <a:rPr lang="en-US" sz="2800" dirty="0">
                <a:latin typeface="Bookman Old Style" panose="02050604050505020204" pitchFamily="18" charset="0"/>
              </a:rPr>
              <a:t>If rewards are rare (like a machine that only gives big wins occasionally), it might take forever to figure out which machine is best.</a:t>
            </a:r>
          </a:p>
          <a:p>
            <a:pPr algn="just"/>
            <a:r>
              <a:rPr lang="en-US" sz="2800" b="1" dirty="0">
                <a:latin typeface="Bookman Old Style" panose="02050604050505020204" pitchFamily="18" charset="0"/>
              </a:rPr>
              <a:t>Wasted Effort: </a:t>
            </a:r>
            <a:r>
              <a:rPr lang="en-US" sz="2800" dirty="0">
                <a:latin typeface="Bookman Old Style" panose="02050604050505020204" pitchFamily="18" charset="0"/>
              </a:rPr>
              <a:t>Testing too much wastes time and effort on bad machines.</a:t>
            </a:r>
          </a:p>
          <a:p>
            <a:pPr algn="just"/>
            <a:r>
              <a:rPr lang="en-US" sz="2800" b="1" dirty="0">
                <a:latin typeface="Bookman Old Style" panose="02050604050505020204" pitchFamily="18" charset="0"/>
              </a:rPr>
              <a:t>Big Mistake if Wrong: </a:t>
            </a:r>
            <a:r>
              <a:rPr lang="en-US" sz="2800" dirty="0">
                <a:latin typeface="Bookman Old Style" panose="02050604050505020204" pitchFamily="18" charset="0"/>
              </a:rPr>
              <a:t>If you pick the wrong machine, you’re stuck with it forever, and you’ll keep losing out.</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1873036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710610" y="917912"/>
            <a:ext cx="10985204" cy="5693866"/>
          </a:xfrm>
          <a:prstGeom prst="rect">
            <a:avLst/>
          </a:prstGeom>
          <a:noFill/>
        </p:spPr>
        <p:txBody>
          <a:bodyPr wrap="square">
            <a:spAutoFit/>
          </a:bodyPr>
          <a:lstStyle/>
          <a:p>
            <a:r>
              <a:rPr lang="en-IN" sz="2800" dirty="0">
                <a:solidFill>
                  <a:srgbClr val="0070C0"/>
                </a:solidFill>
                <a:latin typeface="Bookman Old Style" panose="02050604050505020204" pitchFamily="18" charset="0"/>
              </a:rPr>
              <a:t>Stateless Algorithms: Multi-Armed Bandits</a:t>
            </a:r>
          </a:p>
          <a:p>
            <a:r>
              <a:rPr lang="en-US" sz="2800" dirty="0">
                <a:solidFill>
                  <a:srgbClr val="C00000"/>
                </a:solidFill>
                <a:latin typeface="Bookman Old Style" panose="02050604050505020204" pitchFamily="18" charset="0"/>
              </a:rPr>
              <a:t>Method 2: </a:t>
            </a:r>
            <a:r>
              <a:rPr lang="en-US" sz="2800" dirty="0">
                <a:latin typeface="Bookman Old Style" panose="02050604050505020204" pitchFamily="18" charset="0"/>
              </a:rPr>
              <a:t>∈</a:t>
            </a:r>
            <a:r>
              <a:rPr lang="en-IN" sz="2800" dirty="0">
                <a:latin typeface="Bookman Old Style" panose="02050604050505020204" pitchFamily="18" charset="0"/>
              </a:rPr>
              <a:t>-Greedy Algorithm</a:t>
            </a:r>
            <a:endParaRPr lang="en-US" sz="2800" dirty="0">
              <a:latin typeface="Bookman Old Style" panose="02050604050505020204" pitchFamily="18" charset="0"/>
            </a:endParaRPr>
          </a:p>
          <a:p>
            <a:pPr marL="457200" indent="-457200" algn="just">
              <a:buFont typeface="Arial" panose="020B0604020202020204" pitchFamily="34" charset="0"/>
              <a:buChar char="•"/>
            </a:pPr>
            <a:r>
              <a:rPr lang="en-US" sz="2800" dirty="0">
                <a:latin typeface="Bookman Old Style" panose="02050604050505020204" pitchFamily="18" charset="0"/>
              </a:rPr>
              <a:t>The basic idea is to choose a random slot machine for a fraction ∈ of the trials.</a:t>
            </a:r>
          </a:p>
          <a:p>
            <a:pPr marL="457200" indent="-457200" algn="just">
              <a:buFont typeface="Arial" panose="020B0604020202020204" pitchFamily="34" charset="0"/>
              <a:buChar char="•"/>
            </a:pPr>
            <a:r>
              <a:rPr lang="en-US" sz="2800" dirty="0">
                <a:latin typeface="Bookman Old Style" panose="02050604050505020204" pitchFamily="18" charset="0"/>
              </a:rPr>
              <a:t>These exploratory trials are also chosen at random (with probability ∈) from all trials, and are therefore fully interleaved with the exploitation trials. </a:t>
            </a:r>
          </a:p>
          <a:p>
            <a:pPr marL="457200" indent="-457200" algn="just">
              <a:buFont typeface="Arial" panose="020B0604020202020204" pitchFamily="34" charset="0"/>
              <a:buChar char="•"/>
            </a:pPr>
            <a:r>
              <a:rPr lang="en-US" sz="2800" dirty="0">
                <a:latin typeface="Bookman Old Style" panose="02050604050505020204" pitchFamily="18" charset="0"/>
              </a:rPr>
              <a:t>In the remaining (1 − ∈) fraction of the trials, the slot machine with the best average payoff so far is used. </a:t>
            </a:r>
          </a:p>
          <a:p>
            <a:pPr marL="457200" indent="-457200" algn="just">
              <a:buFont typeface="Arial" panose="020B0604020202020204" pitchFamily="34" charset="0"/>
              <a:buChar char="•"/>
            </a:pPr>
            <a:r>
              <a:rPr lang="en-US" sz="2800" dirty="0">
                <a:latin typeface="Bookman Old Style" panose="02050604050505020204" pitchFamily="18" charset="0"/>
              </a:rPr>
              <a:t>Advantage : one is guaranteed to not be trapped in the wrong strategy forever. </a:t>
            </a:r>
          </a:p>
          <a:p>
            <a:pPr marL="457200" indent="-457200" algn="just">
              <a:buFont typeface="Arial" panose="020B0604020202020204" pitchFamily="34" charset="0"/>
              <a:buChar char="•"/>
            </a:pPr>
            <a:r>
              <a:rPr lang="en-US" sz="2800" dirty="0">
                <a:latin typeface="Bookman Old Style" panose="02050604050505020204" pitchFamily="18" charset="0"/>
              </a:rPr>
              <a:t>Since the exploitation stage starts early, one is often likely to use the best strategy a large fraction of the time.</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2160213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353771" y="719832"/>
            <a:ext cx="11210044" cy="5786199"/>
          </a:xfrm>
          <a:prstGeom prst="rect">
            <a:avLst/>
          </a:prstGeom>
          <a:noFill/>
        </p:spPr>
        <p:txBody>
          <a:bodyPr wrap="square">
            <a:spAutoFit/>
          </a:bodyPr>
          <a:lstStyle/>
          <a:p>
            <a:r>
              <a:rPr lang="en-IN" sz="2800" dirty="0">
                <a:solidFill>
                  <a:srgbClr val="0070C0"/>
                </a:solidFill>
                <a:latin typeface="Bookman Old Style" panose="02050604050505020204" pitchFamily="18" charset="0"/>
              </a:rPr>
              <a:t>Stateless Algorithms: Multi-Armed Bandits</a:t>
            </a:r>
          </a:p>
          <a:p>
            <a:r>
              <a:rPr lang="en-US" sz="2800" dirty="0">
                <a:solidFill>
                  <a:srgbClr val="C00000"/>
                </a:solidFill>
                <a:latin typeface="Bookman Old Style" panose="02050604050505020204" pitchFamily="18" charset="0"/>
              </a:rPr>
              <a:t>Method 2: </a:t>
            </a:r>
            <a:r>
              <a:rPr lang="en-US" sz="2800" dirty="0">
                <a:latin typeface="Bookman Old Style" panose="02050604050505020204" pitchFamily="18" charset="0"/>
              </a:rPr>
              <a:t>∈</a:t>
            </a:r>
            <a:r>
              <a:rPr lang="en-IN" sz="2800" dirty="0">
                <a:latin typeface="Bookman Old Style" panose="02050604050505020204" pitchFamily="18" charset="0"/>
              </a:rPr>
              <a:t>-Greedy Algorithm </a:t>
            </a:r>
          </a:p>
          <a:p>
            <a:r>
              <a:rPr lang="en-US" sz="2200" dirty="0">
                <a:latin typeface="Bookman Old Style" panose="02050604050505020204" pitchFamily="18" charset="0"/>
              </a:rPr>
              <a:t>The goal is to balance exploration (trying different slot machines) and exploitation (sticking to the best one).</a:t>
            </a:r>
          </a:p>
          <a:p>
            <a:pPr>
              <a:buFont typeface="Arial" panose="020B0604020202020204" pitchFamily="34" charset="0"/>
              <a:buChar char="•"/>
            </a:pPr>
            <a:r>
              <a:rPr lang="en-US" sz="2200" dirty="0">
                <a:latin typeface="Bookman Old Style" panose="02050604050505020204" pitchFamily="18" charset="0"/>
              </a:rPr>
              <a:t>Here’s how it works:</a:t>
            </a:r>
          </a:p>
          <a:p>
            <a:pPr marL="742950" lvl="1" indent="-285750" algn="just">
              <a:buFont typeface="Arial" panose="020B0604020202020204" pitchFamily="34" charset="0"/>
              <a:buChar char="•"/>
            </a:pPr>
            <a:r>
              <a:rPr lang="en-US" sz="2200" b="1" dirty="0">
                <a:latin typeface="Bookman Old Style" panose="02050604050505020204" pitchFamily="18" charset="0"/>
              </a:rPr>
              <a:t>For a small fraction of the time (∈, like 10% or 0.1), the gambler picks a random slot machine to try something new (exploration).</a:t>
            </a:r>
          </a:p>
          <a:p>
            <a:pPr marL="742950" lvl="1" indent="-285750" algn="just">
              <a:buFont typeface="Arial" panose="020B0604020202020204" pitchFamily="34" charset="0"/>
              <a:buChar char="•"/>
            </a:pPr>
            <a:r>
              <a:rPr lang="en-US" sz="2200" b="1" dirty="0">
                <a:latin typeface="Bookman Old Style" panose="02050604050505020204" pitchFamily="18" charset="0"/>
              </a:rPr>
              <a:t>For the rest of the time (1− ∈, like 90% or 0.9), they stick with the machine that has given the best average reward so far (exploitation).</a:t>
            </a:r>
          </a:p>
          <a:p>
            <a:pPr marL="457200" lvl="1" algn="just"/>
            <a:endParaRPr lang="en-US" sz="2200" b="1" dirty="0">
              <a:latin typeface="Bookman Old Style" panose="02050604050505020204" pitchFamily="18" charset="0"/>
            </a:endParaRPr>
          </a:p>
          <a:p>
            <a:r>
              <a:rPr lang="en-US" sz="2200" b="1" dirty="0">
                <a:latin typeface="Bookman Old Style" panose="02050604050505020204" pitchFamily="18" charset="0"/>
              </a:rPr>
              <a:t>Why This Works:</a:t>
            </a:r>
          </a:p>
          <a:p>
            <a:pPr>
              <a:buFont typeface="Arial" panose="020B0604020202020204" pitchFamily="34" charset="0"/>
              <a:buChar char="•"/>
            </a:pPr>
            <a:r>
              <a:rPr lang="en-US" sz="2200" dirty="0">
                <a:latin typeface="Bookman Old Style" panose="02050604050505020204" pitchFamily="18" charset="0"/>
              </a:rPr>
              <a:t>Random exploration (</a:t>
            </a:r>
            <a:r>
              <a:rPr lang="en-US" sz="2400" dirty="0">
                <a:latin typeface="Bookman Old Style" panose="02050604050505020204" pitchFamily="18" charset="0"/>
              </a:rPr>
              <a:t>∈ </a:t>
            </a:r>
            <a:r>
              <a:rPr lang="en-US" sz="2200" dirty="0">
                <a:latin typeface="Bookman Old Style" panose="02050604050505020204" pitchFamily="18" charset="0"/>
              </a:rPr>
              <a:t>fraction) ensures the gambler keeps learning and doesn’t get stuck using the wrong machine forever.</a:t>
            </a:r>
          </a:p>
          <a:p>
            <a:pPr>
              <a:buFont typeface="Arial" panose="020B0604020202020204" pitchFamily="34" charset="0"/>
              <a:buChar char="•"/>
            </a:pPr>
            <a:r>
              <a:rPr lang="en-US" sz="2200" dirty="0">
                <a:latin typeface="Bookman Old Style" panose="02050604050505020204" pitchFamily="18" charset="0"/>
              </a:rPr>
              <a:t>Starting exploitation (1− ∈ fraction) early ensures the gambler spends most of the time using the best machine.</a:t>
            </a:r>
          </a:p>
          <a:p>
            <a:endParaRPr lang="en-IN" sz="2800" dirty="0">
              <a:latin typeface="Bookman Old Style" panose="02050604050505020204" pitchFamily="18" charset="0"/>
            </a:endParaRPr>
          </a:p>
        </p:txBody>
      </p:sp>
    </p:spTree>
    <p:extLst>
      <p:ext uri="{BB962C8B-B14F-4D97-AF65-F5344CB8AC3E}">
        <p14:creationId xmlns:p14="http://schemas.microsoft.com/office/powerpoint/2010/main" val="199851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710610" y="917912"/>
            <a:ext cx="10985204" cy="923330"/>
          </a:xfrm>
          <a:prstGeom prst="rect">
            <a:avLst/>
          </a:prstGeom>
          <a:noFill/>
        </p:spPr>
        <p:txBody>
          <a:bodyPr wrap="square">
            <a:spAutoFit/>
          </a:bodyPr>
          <a:lstStyle/>
          <a:p>
            <a:r>
              <a:rPr lang="en-US" sz="2800" dirty="0">
                <a:solidFill>
                  <a:srgbClr val="C00000"/>
                </a:solidFill>
                <a:latin typeface="Bookman Old Style" panose="02050604050505020204" pitchFamily="18" charset="0"/>
              </a:rPr>
              <a:t>Method 3: </a:t>
            </a:r>
            <a:r>
              <a:rPr lang="en-IN" sz="2800" dirty="0">
                <a:solidFill>
                  <a:srgbClr val="C00000"/>
                </a:solidFill>
                <a:latin typeface="Bookman Old Style" panose="02050604050505020204" pitchFamily="18" charset="0"/>
              </a:rPr>
              <a:t>Upper Bounding Methods</a:t>
            </a:r>
          </a:p>
          <a:p>
            <a:endParaRPr lang="en-US" sz="2600" dirty="0">
              <a:latin typeface="Bookman Old Style" panose="02050604050505020204" pitchFamily="18" charset="0"/>
            </a:endParaRPr>
          </a:p>
        </p:txBody>
      </p:sp>
      <p:sp>
        <p:nvSpPr>
          <p:cNvPr id="6" name="TextBox 5">
            <a:extLst>
              <a:ext uri="{FF2B5EF4-FFF2-40B4-BE49-F238E27FC236}">
                <a16:creationId xmlns:a16="http://schemas.microsoft.com/office/drawing/2014/main" id="{B48DF71F-D2D1-9AC5-1977-9D56643D13C9}"/>
              </a:ext>
            </a:extLst>
          </p:cNvPr>
          <p:cNvSpPr txBox="1"/>
          <p:nvPr/>
        </p:nvSpPr>
        <p:spPr>
          <a:xfrm>
            <a:off x="301083" y="1621821"/>
            <a:ext cx="10604810" cy="4154984"/>
          </a:xfrm>
          <a:prstGeom prst="rect">
            <a:avLst/>
          </a:prstGeom>
          <a:noFill/>
        </p:spPr>
        <p:txBody>
          <a:bodyPr wrap="square">
            <a:spAutoFit/>
          </a:bodyPr>
          <a:lstStyle/>
          <a:p>
            <a:r>
              <a:rPr lang="en-US" sz="2200" dirty="0">
                <a:latin typeface="Bookman Old Style" panose="02050604050505020204" pitchFamily="18" charset="0"/>
              </a:rPr>
              <a:t>The upper bounding strategy improves this by combining exploration and exploitation into every trial.</a:t>
            </a:r>
          </a:p>
          <a:p>
            <a:r>
              <a:rPr lang="en-US" sz="2200" dirty="0">
                <a:latin typeface="Bookman Old Style" panose="02050604050505020204" pitchFamily="18" charset="0"/>
              </a:rPr>
              <a:t>Here’s how it works:</a:t>
            </a:r>
          </a:p>
          <a:p>
            <a:pPr>
              <a:buFont typeface="+mj-lt"/>
              <a:buAutoNum type="arabicPeriod"/>
            </a:pPr>
            <a:r>
              <a:rPr lang="en-US" sz="2200" b="1" dirty="0">
                <a:latin typeface="Bookman Old Style" panose="02050604050505020204" pitchFamily="18" charset="0"/>
              </a:rPr>
              <a:t>Optimistic View:</a:t>
            </a:r>
          </a:p>
          <a:p>
            <a:pPr marL="742950" lvl="1" indent="-285750">
              <a:buFont typeface="+mj-lt"/>
              <a:buAutoNum type="arabicPeriod"/>
            </a:pPr>
            <a:r>
              <a:rPr lang="en-US" sz="2200" dirty="0">
                <a:latin typeface="Bookman Old Style" panose="02050604050505020204" pitchFamily="18" charset="0"/>
              </a:rPr>
              <a:t>Instead of only using the reward (mean) of a slot machine to decide, the gambler adds a "bonus" for uncertainty.</a:t>
            </a:r>
          </a:p>
          <a:p>
            <a:pPr marL="742950" lvl="1" indent="-285750">
              <a:buFont typeface="+mj-lt"/>
              <a:buAutoNum type="arabicPeriod"/>
            </a:pPr>
            <a:r>
              <a:rPr lang="en-US" sz="2200" dirty="0">
                <a:latin typeface="Bookman Old Style" panose="02050604050505020204" pitchFamily="18" charset="0"/>
              </a:rPr>
              <a:t>This bonus is bigger for slot machines that haven’t been tested much.</a:t>
            </a:r>
          </a:p>
          <a:p>
            <a:pPr>
              <a:buFont typeface="+mj-lt"/>
              <a:buAutoNum type="arabicPeriod"/>
            </a:pPr>
            <a:r>
              <a:rPr lang="en-US" sz="2200" b="1" dirty="0">
                <a:latin typeface="Bookman Old Style" panose="02050604050505020204" pitchFamily="18" charset="0"/>
              </a:rPr>
              <a:t>Formula for Decision:</a:t>
            </a:r>
          </a:p>
          <a:p>
            <a:pPr marL="742950" lvl="1" indent="-285750">
              <a:buFont typeface="+mj-lt"/>
              <a:buAutoNum type="arabicPeriod"/>
            </a:pPr>
            <a:r>
              <a:rPr lang="en-US" sz="2200" dirty="0">
                <a:latin typeface="Bookman Old Style" panose="02050604050505020204" pitchFamily="18" charset="0"/>
              </a:rPr>
              <a:t>The upper bound (Ui) for a slot machine =</a:t>
            </a:r>
            <a:br>
              <a:rPr lang="en-US" sz="2200" dirty="0">
                <a:latin typeface="Bookman Old Style" panose="02050604050505020204" pitchFamily="18" charset="0"/>
              </a:rPr>
            </a:br>
            <a:r>
              <a:rPr lang="en-US" sz="2200" dirty="0">
                <a:latin typeface="Bookman Old Style" panose="02050604050505020204" pitchFamily="18" charset="0"/>
              </a:rPr>
              <a:t>Average reward (Qi) + Confidence bonus (Ci).</a:t>
            </a:r>
            <a:br>
              <a:rPr lang="en-US" sz="2200" dirty="0">
                <a:latin typeface="Bookman Old Style" panose="02050604050505020204" pitchFamily="18" charset="0"/>
              </a:rPr>
            </a:br>
            <a:r>
              <a:rPr lang="en-US" sz="2200" dirty="0">
                <a:latin typeface="Bookman Old Style" panose="02050604050505020204" pitchFamily="18" charset="0"/>
              </a:rPr>
              <a:t>So, machines with higher uncertainty (larger bonuses) are more likely to be chosen.</a:t>
            </a:r>
          </a:p>
        </p:txBody>
      </p:sp>
    </p:spTree>
    <p:extLst>
      <p:ext uri="{BB962C8B-B14F-4D97-AF65-F5344CB8AC3E}">
        <p14:creationId xmlns:p14="http://schemas.microsoft.com/office/powerpoint/2010/main" val="471445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710610" y="917912"/>
            <a:ext cx="10985204" cy="3323987"/>
          </a:xfrm>
          <a:prstGeom prst="rect">
            <a:avLst/>
          </a:prstGeom>
          <a:noFill/>
        </p:spPr>
        <p:txBody>
          <a:bodyPr wrap="square">
            <a:spAutoFit/>
          </a:bodyPr>
          <a:lstStyle/>
          <a:p>
            <a:r>
              <a:rPr lang="en-IN" sz="2800" dirty="0">
                <a:solidFill>
                  <a:srgbClr val="0070C0"/>
                </a:solidFill>
                <a:latin typeface="Bookman Old Style" panose="02050604050505020204" pitchFamily="18" charset="0"/>
              </a:rPr>
              <a:t>Stateless Algorithms: Multi-Armed Bandits</a:t>
            </a:r>
          </a:p>
          <a:p>
            <a:r>
              <a:rPr lang="en-US" sz="2800" dirty="0">
                <a:solidFill>
                  <a:srgbClr val="C00000"/>
                </a:solidFill>
                <a:latin typeface="Bookman Old Style" panose="02050604050505020204" pitchFamily="18" charset="0"/>
              </a:rPr>
              <a:t>Method 3: </a:t>
            </a:r>
            <a:r>
              <a:rPr lang="en-IN" sz="2800" dirty="0">
                <a:solidFill>
                  <a:srgbClr val="C00000"/>
                </a:solidFill>
                <a:latin typeface="Bookman Old Style" panose="02050604050505020204" pitchFamily="18" charset="0"/>
              </a:rPr>
              <a:t>Upper Bounding Methods</a:t>
            </a:r>
          </a:p>
          <a:p>
            <a:r>
              <a:rPr lang="en-US" sz="2200" dirty="0">
                <a:latin typeface="Bookman Old Style" panose="02050604050505020204" pitchFamily="18" charset="0"/>
              </a:rPr>
              <a:t>Confidence Bonus (Ci):</a:t>
            </a:r>
          </a:p>
          <a:p>
            <a:pPr>
              <a:buFont typeface="Arial" panose="020B0604020202020204" pitchFamily="34" charset="0"/>
              <a:buChar char="•"/>
            </a:pPr>
            <a:r>
              <a:rPr lang="en-US" sz="2200" dirty="0">
                <a:latin typeface="Bookman Old Style" panose="02050604050505020204" pitchFamily="18" charset="0"/>
              </a:rPr>
              <a:t>Ci depends on how many times a slot machine has been tried:</a:t>
            </a:r>
          </a:p>
          <a:p>
            <a:pPr marL="742950" lvl="1" indent="-285750">
              <a:buFont typeface="Arial" panose="020B0604020202020204" pitchFamily="34" charset="0"/>
              <a:buChar char="•"/>
            </a:pPr>
            <a:r>
              <a:rPr lang="en-US" sz="2200" dirty="0">
                <a:latin typeface="Bookman Old Style" panose="02050604050505020204" pitchFamily="18" charset="0"/>
              </a:rPr>
              <a:t>Rarely tried machines → Higher uncertainty → Larger bonus → More exploration.</a:t>
            </a:r>
          </a:p>
          <a:p>
            <a:pPr marL="742950" lvl="1" indent="-285750">
              <a:buFont typeface="Arial" panose="020B0604020202020204" pitchFamily="34" charset="0"/>
              <a:buChar char="•"/>
            </a:pPr>
            <a:r>
              <a:rPr lang="en-US" sz="2200" dirty="0">
                <a:latin typeface="Bookman Old Style" panose="02050604050505020204" pitchFamily="18" charset="0"/>
              </a:rPr>
              <a:t>Frequently tried machines → Lower uncertainty → Smaller bonus → More exploitation.</a:t>
            </a:r>
          </a:p>
          <a:p>
            <a:pPr>
              <a:buFont typeface="Arial" panose="020B0604020202020204" pitchFamily="34" charset="0"/>
              <a:buChar char="•"/>
            </a:pPr>
            <a:r>
              <a:rPr lang="en-US" sz="2200" dirty="0">
                <a:latin typeface="Bookman Old Style" panose="02050604050505020204" pitchFamily="18" charset="0"/>
              </a:rPr>
              <a:t>Formula for Ci:</a:t>
            </a:r>
          </a:p>
        </p:txBody>
      </p:sp>
      <p:pic>
        <p:nvPicPr>
          <p:cNvPr id="6" name="Picture 5">
            <a:extLst>
              <a:ext uri="{FF2B5EF4-FFF2-40B4-BE49-F238E27FC236}">
                <a16:creationId xmlns:a16="http://schemas.microsoft.com/office/drawing/2014/main" id="{7C82CFBC-7AF0-7A0D-9E10-E1BC4C16762D}"/>
              </a:ext>
            </a:extLst>
          </p:cNvPr>
          <p:cNvPicPr>
            <a:picLocks noChangeAspect="1"/>
          </p:cNvPicPr>
          <p:nvPr/>
        </p:nvPicPr>
        <p:blipFill>
          <a:blip r:embed="rId3"/>
          <a:stretch>
            <a:fillRect/>
          </a:stretch>
        </p:blipFill>
        <p:spPr>
          <a:xfrm>
            <a:off x="3259576" y="3969989"/>
            <a:ext cx="5887272" cy="2386361"/>
          </a:xfrm>
          <a:prstGeom prst="rect">
            <a:avLst/>
          </a:prstGeom>
        </p:spPr>
      </p:pic>
    </p:spTree>
    <p:extLst>
      <p:ext uri="{BB962C8B-B14F-4D97-AF65-F5344CB8AC3E}">
        <p14:creationId xmlns:p14="http://schemas.microsoft.com/office/powerpoint/2010/main" val="3215807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EAFF-56E2-A0B5-5FFD-0FA476325ED8}"/>
              </a:ext>
            </a:extLst>
          </p:cNvPr>
          <p:cNvSpPr>
            <a:spLocks noGrp="1"/>
          </p:cNvSpPr>
          <p:nvPr>
            <p:ph type="title"/>
          </p:nvPr>
        </p:nvSpPr>
        <p:spPr/>
        <p:txBody>
          <a:bodyPr/>
          <a:lstStyle/>
          <a:p>
            <a:r>
              <a:rPr lang="en-US" b="1" dirty="0"/>
              <a:t>Stateless vs. State-Based Learning</a:t>
            </a:r>
            <a:br>
              <a:rPr lang="en-US" b="1" dirty="0"/>
            </a:br>
            <a:endParaRPr lang="en-IN" dirty="0"/>
          </a:p>
        </p:txBody>
      </p:sp>
      <p:sp>
        <p:nvSpPr>
          <p:cNvPr id="4" name="Footer Placeholder 3">
            <a:extLst>
              <a:ext uri="{FF2B5EF4-FFF2-40B4-BE49-F238E27FC236}">
                <a16:creationId xmlns:a16="http://schemas.microsoft.com/office/drawing/2014/main" id="{02DCDDFF-5E77-D771-5CD8-2228A33DAB0E}"/>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3B00A4FB-9328-4AD7-D8DF-88914CEEDE1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
        <p:nvSpPr>
          <p:cNvPr id="8" name="TextBox 7">
            <a:extLst>
              <a:ext uri="{FF2B5EF4-FFF2-40B4-BE49-F238E27FC236}">
                <a16:creationId xmlns:a16="http://schemas.microsoft.com/office/drawing/2014/main" id="{A3CBC820-4ADD-CC44-B19B-6BC24CF8541D}"/>
              </a:ext>
            </a:extLst>
          </p:cNvPr>
          <p:cNvSpPr txBox="1"/>
          <p:nvPr/>
        </p:nvSpPr>
        <p:spPr>
          <a:xfrm>
            <a:off x="568712" y="1684938"/>
            <a:ext cx="10381786" cy="3477875"/>
          </a:xfrm>
          <a:prstGeom prst="rect">
            <a:avLst/>
          </a:prstGeom>
          <a:noFill/>
        </p:spPr>
        <p:txBody>
          <a:bodyPr wrap="square">
            <a:spAutoFit/>
          </a:bodyPr>
          <a:lstStyle/>
          <a:p>
            <a:pPr>
              <a:buFont typeface="+mj-lt"/>
              <a:buAutoNum type="arabicPeriod"/>
            </a:pPr>
            <a:r>
              <a:rPr lang="en-US" sz="2200" b="1" dirty="0">
                <a:latin typeface="Bookman Old Style" panose="02050604050505020204" pitchFamily="18" charset="0"/>
              </a:rPr>
              <a:t>Stateless Algorithms (like bandit algorithms):</a:t>
            </a:r>
          </a:p>
          <a:p>
            <a:pPr marL="742950" lvl="1" indent="-285750">
              <a:buFont typeface="+mj-lt"/>
              <a:buAutoNum type="arabicPeriod"/>
            </a:pPr>
            <a:r>
              <a:rPr lang="en-US" sz="2200" dirty="0">
                <a:latin typeface="Bookman Old Style" panose="02050604050505020204" pitchFamily="18" charset="0"/>
              </a:rPr>
              <a:t>Each decision (action) is made independently of the past.</a:t>
            </a:r>
          </a:p>
          <a:p>
            <a:pPr marL="742950" lvl="1" indent="-285750">
              <a:buFont typeface="+mj-lt"/>
              <a:buAutoNum type="arabicPeriod"/>
            </a:pPr>
            <a:r>
              <a:rPr lang="en-US" sz="2200" dirty="0">
                <a:latin typeface="Bookman Old Style" panose="02050604050505020204" pitchFamily="18" charset="0"/>
              </a:rPr>
              <a:t>Past actions only update the agent's knowledge (e.g., which slot machine gives better rewards).</a:t>
            </a:r>
          </a:p>
          <a:p>
            <a:pPr marL="742950" lvl="1" indent="-285750">
              <a:buFont typeface="+mj-lt"/>
              <a:buAutoNum type="arabicPeriod"/>
            </a:pPr>
            <a:r>
              <a:rPr lang="en-US" sz="2200" dirty="0">
                <a:latin typeface="Bookman Old Style" panose="02050604050505020204" pitchFamily="18" charset="0"/>
              </a:rPr>
              <a:t>The environment itself doesn’t change based on past actions.</a:t>
            </a:r>
          </a:p>
          <a:p>
            <a:pPr>
              <a:buFont typeface="+mj-lt"/>
              <a:buAutoNum type="arabicPeriod"/>
            </a:pPr>
            <a:r>
              <a:rPr lang="en-US" sz="2200" b="1" dirty="0">
                <a:latin typeface="Bookman Old Style" panose="02050604050505020204" pitchFamily="18" charset="0"/>
              </a:rPr>
              <a:t>State-Based Learning (in reinforcement learning):</a:t>
            </a:r>
          </a:p>
          <a:p>
            <a:pPr marL="742950" lvl="1" indent="-285750">
              <a:buFont typeface="+mj-lt"/>
              <a:buAutoNum type="arabicPeriod"/>
            </a:pPr>
            <a:r>
              <a:rPr lang="en-US" sz="2200" dirty="0">
                <a:latin typeface="Bookman Old Style" panose="02050604050505020204" pitchFamily="18" charset="0"/>
              </a:rPr>
              <a:t>Actions not only update the agent’s knowledge but also change the environment.</a:t>
            </a:r>
          </a:p>
          <a:p>
            <a:pPr marL="742950" lvl="1" indent="-285750">
              <a:buFont typeface="+mj-lt"/>
              <a:buAutoNum type="arabicPeriod"/>
            </a:pPr>
            <a:r>
              <a:rPr lang="en-US" sz="2200" dirty="0">
                <a:latin typeface="Bookman Old Style" panose="02050604050505020204" pitchFamily="18" charset="0"/>
              </a:rPr>
              <a:t>The decision depends on the state of the environment, which reflects the result of past actions.</a:t>
            </a:r>
          </a:p>
        </p:txBody>
      </p:sp>
    </p:spTree>
    <p:extLst>
      <p:ext uri="{BB962C8B-B14F-4D97-AF65-F5344CB8AC3E}">
        <p14:creationId xmlns:p14="http://schemas.microsoft.com/office/powerpoint/2010/main" val="2271229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BBE2F-C828-4999-0152-07F95EDBB779}"/>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0BD8B725-9602-111A-5F4D-FC250B4CCF0F}"/>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9F927F4B-78D0-6788-990C-5F433F9DC0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
        <p:nvSpPr>
          <p:cNvPr id="8" name="TextBox 7">
            <a:extLst>
              <a:ext uri="{FF2B5EF4-FFF2-40B4-BE49-F238E27FC236}">
                <a16:creationId xmlns:a16="http://schemas.microsoft.com/office/drawing/2014/main" id="{BA62F0A4-1792-39BF-64E1-2946ED473D12}"/>
              </a:ext>
            </a:extLst>
          </p:cNvPr>
          <p:cNvSpPr txBox="1"/>
          <p:nvPr/>
        </p:nvSpPr>
        <p:spPr>
          <a:xfrm>
            <a:off x="0" y="824210"/>
            <a:ext cx="11887200" cy="5632311"/>
          </a:xfrm>
          <a:prstGeom prst="rect">
            <a:avLst/>
          </a:prstGeom>
          <a:noFill/>
        </p:spPr>
        <p:txBody>
          <a:bodyPr wrap="square">
            <a:spAutoFit/>
          </a:bodyPr>
          <a:lstStyle/>
          <a:p>
            <a:pPr>
              <a:buFont typeface="+mj-lt"/>
              <a:buAutoNum type="arabicPeriod"/>
            </a:pPr>
            <a:r>
              <a:rPr lang="en-US" sz="2000" b="1" dirty="0">
                <a:latin typeface="Bookman Old Style" panose="02050604050505020204" pitchFamily="18" charset="0"/>
              </a:rPr>
              <a:t>Agent and Environment:</a:t>
            </a:r>
          </a:p>
          <a:p>
            <a:pPr>
              <a:buFont typeface="+mj-lt"/>
              <a:buAutoNum type="arabicPeriod"/>
            </a:pPr>
            <a:endParaRPr lang="en-US" sz="2000" dirty="0">
              <a:latin typeface="Bookman Old Style" panose="02050604050505020204" pitchFamily="18" charset="0"/>
            </a:endParaRPr>
          </a:p>
          <a:p>
            <a:pPr algn="just"/>
            <a:r>
              <a:rPr lang="en-US" sz="2000" b="1" dirty="0">
                <a:latin typeface="Bookman Old Style" panose="02050604050505020204" pitchFamily="18" charset="0"/>
              </a:rPr>
              <a:t>Agent</a:t>
            </a:r>
            <a:r>
              <a:rPr lang="en-US" sz="2000" dirty="0">
                <a:latin typeface="Bookman Old Style" panose="02050604050505020204" pitchFamily="18" charset="0"/>
              </a:rPr>
              <a:t>: The decision-maker (e.g., a video game player or a self-driving car system).</a:t>
            </a:r>
          </a:p>
          <a:p>
            <a:pPr algn="just"/>
            <a:r>
              <a:rPr lang="en-US" sz="2000" b="1" dirty="0">
                <a:latin typeface="Bookman Old Style" panose="02050604050505020204" pitchFamily="18" charset="0"/>
              </a:rPr>
              <a:t>Environment</a:t>
            </a:r>
            <a:r>
              <a:rPr lang="en-US" sz="2000" dirty="0">
                <a:latin typeface="Bookman Old Style" panose="02050604050505020204" pitchFamily="18" charset="0"/>
              </a:rPr>
              <a:t>: The system or setup the agent interacts with (e.g., the video game world or the road).</a:t>
            </a:r>
          </a:p>
          <a:p>
            <a:pPr algn="just"/>
            <a:r>
              <a:rPr lang="en-US" sz="2000" b="1" dirty="0">
                <a:latin typeface="Bookman Old Style" panose="02050604050505020204" pitchFamily="18" charset="0"/>
              </a:rPr>
              <a:t>Actions and States:</a:t>
            </a:r>
          </a:p>
          <a:p>
            <a:pPr algn="just">
              <a:buFont typeface="+mj-lt"/>
              <a:buAutoNum type="arabicPeriod"/>
            </a:pPr>
            <a:endParaRPr lang="en-US" sz="2000" dirty="0">
              <a:latin typeface="Bookman Old Style" panose="02050604050505020204" pitchFamily="18" charset="0"/>
            </a:endParaRPr>
          </a:p>
          <a:p>
            <a:pPr algn="just">
              <a:buFont typeface="+mj-lt"/>
              <a:buAutoNum type="arabicPeriod"/>
            </a:pPr>
            <a:r>
              <a:rPr lang="en-US" sz="2000" b="1" dirty="0">
                <a:latin typeface="Bookman Old Style" panose="02050604050505020204" pitchFamily="18" charset="0"/>
              </a:rPr>
              <a:t>Action</a:t>
            </a:r>
            <a:r>
              <a:rPr lang="en-US" sz="2000" dirty="0">
                <a:latin typeface="Bookman Old Style" panose="02050604050505020204" pitchFamily="18" charset="0"/>
              </a:rPr>
              <a:t>: Any move or decision the agent makes (e.g., pressing a button or steering the car).</a:t>
            </a:r>
          </a:p>
          <a:p>
            <a:pPr algn="just">
              <a:buFont typeface="+mj-lt"/>
              <a:buAutoNum type="arabicPeriod"/>
            </a:pPr>
            <a:r>
              <a:rPr lang="en-US" sz="2000" b="1" dirty="0">
                <a:latin typeface="Bookman Old Style" panose="02050604050505020204" pitchFamily="18" charset="0"/>
              </a:rPr>
              <a:t>State</a:t>
            </a:r>
            <a:r>
              <a:rPr lang="en-US" sz="2000" dirty="0">
                <a:latin typeface="Bookman Old Style" panose="02050604050505020204" pitchFamily="18" charset="0"/>
              </a:rPr>
              <a:t>: The current situation of the environment, including all relevant variables (e.g., the car's position or the player’s location in the game).</a:t>
            </a:r>
          </a:p>
          <a:p>
            <a:pPr algn="just"/>
            <a:endParaRPr lang="en-US" sz="2000" dirty="0">
              <a:latin typeface="Bookman Old Style" panose="02050604050505020204" pitchFamily="18" charset="0"/>
            </a:endParaRPr>
          </a:p>
          <a:p>
            <a:pPr algn="just"/>
            <a:r>
              <a:rPr lang="en-US" sz="2000" b="1" dirty="0">
                <a:latin typeface="Bookman Old Style" panose="02050604050505020204" pitchFamily="18" charset="0"/>
              </a:rPr>
              <a:t>Rewards:</a:t>
            </a:r>
          </a:p>
          <a:p>
            <a:pPr algn="just">
              <a:buFont typeface="+mj-lt"/>
              <a:buAutoNum type="arabicPeriod"/>
            </a:pPr>
            <a:endParaRPr lang="en-US" sz="2000" dirty="0">
              <a:latin typeface="Bookman Old Style" panose="02050604050505020204" pitchFamily="18" charset="0"/>
            </a:endParaRPr>
          </a:p>
          <a:p>
            <a:pPr algn="just">
              <a:buFont typeface="+mj-lt"/>
              <a:buAutoNum type="arabicPeriod"/>
            </a:pPr>
            <a:r>
              <a:rPr lang="en-US" sz="2000" dirty="0">
                <a:latin typeface="Bookman Old Style" panose="02050604050505020204" pitchFamily="18" charset="0"/>
              </a:rPr>
              <a:t>The environment provides feedback (rewards) based on how well the agent is doing.</a:t>
            </a:r>
          </a:p>
          <a:p>
            <a:pPr algn="just">
              <a:buFont typeface="+mj-lt"/>
              <a:buAutoNum type="arabicPeriod"/>
            </a:pPr>
            <a:r>
              <a:rPr lang="en-US" sz="2000" b="1" dirty="0">
                <a:latin typeface="Bookman Old Style" panose="02050604050505020204" pitchFamily="18" charset="0"/>
              </a:rPr>
              <a:t>Rewards aren’t always immediate or tied to a single action</a:t>
            </a:r>
            <a:r>
              <a:rPr lang="en-US" sz="2000" dirty="0">
                <a:latin typeface="Bookman Old Style" panose="02050604050505020204" pitchFamily="18" charset="0"/>
              </a:rPr>
              <a:t>.</a:t>
            </a:r>
          </a:p>
          <a:p>
            <a:pPr algn="just"/>
            <a:r>
              <a:rPr lang="en-US" sz="2000" dirty="0">
                <a:latin typeface="Bookman Old Style" panose="02050604050505020204" pitchFamily="18" charset="0"/>
              </a:rPr>
              <a:t>Example:</a:t>
            </a:r>
          </a:p>
          <a:p>
            <a:pPr algn="just">
              <a:buFont typeface="+mj-lt"/>
              <a:buAutoNum type="arabicPeriod"/>
            </a:pPr>
            <a:r>
              <a:rPr lang="en-US" sz="2000" dirty="0">
                <a:latin typeface="Bookman Old Style" panose="02050604050505020204" pitchFamily="18" charset="0"/>
              </a:rPr>
              <a:t>Swerving to avoid a crash in a dangerous situation might give a positive reward.</a:t>
            </a:r>
          </a:p>
          <a:p>
            <a:pPr algn="just">
              <a:buFont typeface="+mj-lt"/>
              <a:buAutoNum type="arabicPeriod"/>
            </a:pPr>
            <a:r>
              <a:rPr lang="en-US" sz="2000" dirty="0">
                <a:latin typeface="Bookman Old Style" panose="02050604050505020204" pitchFamily="18" charset="0"/>
              </a:rPr>
              <a:t>The same swerve in a normal situation might lead to a negative reward.</a:t>
            </a:r>
          </a:p>
        </p:txBody>
      </p:sp>
    </p:spTree>
    <p:extLst>
      <p:ext uri="{BB962C8B-B14F-4D97-AF65-F5344CB8AC3E}">
        <p14:creationId xmlns:p14="http://schemas.microsoft.com/office/powerpoint/2010/main" val="3067369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pic>
        <p:nvPicPr>
          <p:cNvPr id="6" name="Picture 5">
            <a:extLst>
              <a:ext uri="{FF2B5EF4-FFF2-40B4-BE49-F238E27FC236}">
                <a16:creationId xmlns:a16="http://schemas.microsoft.com/office/drawing/2014/main" id="{169F49EF-216B-E694-D0F9-DBB2907FBD3A}"/>
              </a:ext>
            </a:extLst>
          </p:cNvPr>
          <p:cNvPicPr>
            <a:picLocks noChangeAspect="1"/>
          </p:cNvPicPr>
          <p:nvPr/>
        </p:nvPicPr>
        <p:blipFill>
          <a:blip r:embed="rId3"/>
          <a:stretch>
            <a:fillRect/>
          </a:stretch>
        </p:blipFill>
        <p:spPr>
          <a:xfrm>
            <a:off x="234175" y="1008874"/>
            <a:ext cx="11240429" cy="5612241"/>
          </a:xfrm>
          <a:prstGeom prst="rect">
            <a:avLst/>
          </a:prstGeom>
        </p:spPr>
      </p:pic>
    </p:spTree>
    <p:extLst>
      <p:ext uri="{BB962C8B-B14F-4D97-AF65-F5344CB8AC3E}">
        <p14:creationId xmlns:p14="http://schemas.microsoft.com/office/powerpoint/2010/main" val="2767849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E50A0-FDC6-AB5E-1FB5-A8181EE1EFFE}"/>
              </a:ext>
            </a:extLst>
          </p:cNvPr>
          <p:cNvSpPr>
            <a:spLocks noGrp="1"/>
          </p:cNvSpPr>
          <p:nvPr>
            <p:ph type="title"/>
          </p:nvPr>
        </p:nvSpPr>
        <p:spPr>
          <a:xfrm>
            <a:off x="1048214" y="791737"/>
            <a:ext cx="10515600" cy="606046"/>
          </a:xfrm>
        </p:spPr>
        <p:txBody>
          <a:bodyPr>
            <a:normAutofit fontScale="90000"/>
          </a:bodyPr>
          <a:lstStyle/>
          <a:p>
            <a:r>
              <a:rPr lang="en-IN" dirty="0"/>
              <a:t>	Basic Framework of Reinforcement </a:t>
            </a:r>
          </a:p>
        </p:txBody>
      </p:sp>
      <p:sp>
        <p:nvSpPr>
          <p:cNvPr id="3" name="Text Placeholder 2">
            <a:extLst>
              <a:ext uri="{FF2B5EF4-FFF2-40B4-BE49-F238E27FC236}">
                <a16:creationId xmlns:a16="http://schemas.microsoft.com/office/drawing/2014/main" id="{1284B496-13F6-37A9-A607-A4D3ACA30657}"/>
              </a:ext>
            </a:extLst>
          </p:cNvPr>
          <p:cNvSpPr>
            <a:spLocks noGrp="1"/>
          </p:cNvSpPr>
          <p:nvPr>
            <p:ph type="body" idx="1"/>
          </p:nvPr>
        </p:nvSpPr>
        <p:spPr>
          <a:xfrm>
            <a:off x="314091" y="1583473"/>
            <a:ext cx="11249723" cy="4859555"/>
          </a:xfrm>
        </p:spPr>
        <p:txBody>
          <a:bodyPr/>
          <a:lstStyle/>
          <a:p>
            <a:pPr algn="l"/>
            <a:r>
              <a:rPr lang="en-US" sz="1800" b="0" i="0" u="none" strike="noStrike" baseline="0" dirty="0">
                <a:latin typeface="XvhwxgNbnxbtMtnwxnCMR10"/>
              </a:rPr>
              <a:t>The entire set of states and actions and rules for transitioning from one state to another is referred to as a </a:t>
            </a:r>
            <a:r>
              <a:rPr lang="en-US" sz="1800" b="0" i="0" u="none" strike="noStrike" baseline="0" dirty="0">
                <a:latin typeface="LpsgvwHlbjcrRprpkkCMTI10"/>
              </a:rPr>
              <a:t>Markov decision process</a:t>
            </a:r>
            <a:r>
              <a:rPr lang="en-US" sz="1800" b="0" i="0" u="none" strike="noStrike" baseline="0" dirty="0">
                <a:latin typeface="XvhwxgNbnxbtMtnwxnCMR10"/>
              </a:rPr>
              <a:t>. </a:t>
            </a:r>
          </a:p>
          <a:p>
            <a:pPr algn="l"/>
            <a:endParaRPr lang="en-US" sz="1800" dirty="0">
              <a:latin typeface="XvhwxgNbnxbtMtnwxnCMR10"/>
            </a:endParaRPr>
          </a:p>
          <a:p>
            <a:pPr algn="l"/>
            <a:r>
              <a:rPr lang="en-US" sz="1800" b="0" i="0" u="none" strike="noStrike" baseline="0" dirty="0">
                <a:latin typeface="XvhwxgNbnxbtMtnwxnCMR10"/>
              </a:rPr>
              <a:t>The main property of a Markov decision process is that the state at any particular time stamp encodes all the information needed by the environment to make state transitions and assign rewards based on agent actions.</a:t>
            </a:r>
          </a:p>
          <a:p>
            <a:pPr algn="l"/>
            <a:endParaRPr lang="en-US" sz="1800" dirty="0">
              <a:latin typeface="XvhwxgNbnxbtMtnwxnCMR10"/>
            </a:endParaRPr>
          </a:p>
          <a:p>
            <a:pPr algn="l"/>
            <a:r>
              <a:rPr lang="en-US" sz="1800" dirty="0">
                <a:latin typeface="XvhwxgNbnxbtMtnwxnCMR10"/>
              </a:rPr>
              <a:t>Finite Number of Actions : </a:t>
            </a:r>
            <a:r>
              <a:rPr lang="en-US" sz="1800" dirty="0" err="1">
                <a:latin typeface="XvhwxgNbnxbtMtnwxnCMR10"/>
              </a:rPr>
              <a:t>Epiosede</a:t>
            </a:r>
            <a:endParaRPr lang="en-US" sz="1800" dirty="0">
              <a:latin typeface="XvhwxgNbnxbtMtnwxnCMR10"/>
            </a:endParaRPr>
          </a:p>
          <a:p>
            <a:pPr algn="l"/>
            <a:r>
              <a:rPr lang="en-US" sz="1800" dirty="0">
                <a:latin typeface="XvhwxgNbnxbtMtnwxnCMR10"/>
              </a:rPr>
              <a:t>Infinite ;Non </a:t>
            </a:r>
            <a:r>
              <a:rPr lang="en-US" sz="1800" dirty="0" err="1">
                <a:latin typeface="XvhwxgNbnxbtMtnwxnCMR10"/>
              </a:rPr>
              <a:t>Eposiodic</a:t>
            </a:r>
            <a:endParaRPr lang="en-IN" dirty="0"/>
          </a:p>
        </p:txBody>
      </p:sp>
      <p:sp>
        <p:nvSpPr>
          <p:cNvPr id="4" name="Footer Placeholder 3">
            <a:extLst>
              <a:ext uri="{FF2B5EF4-FFF2-40B4-BE49-F238E27FC236}">
                <a16:creationId xmlns:a16="http://schemas.microsoft.com/office/drawing/2014/main" id="{1BCA3583-88B5-EAA3-1AB3-F1257ECB9061}"/>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2DA5BE40-2F68-2F03-70DC-D77D71B0BF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extLst>
      <p:ext uri="{BB962C8B-B14F-4D97-AF65-F5344CB8AC3E}">
        <p14:creationId xmlns:p14="http://schemas.microsoft.com/office/powerpoint/2010/main" val="413881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pic>
        <p:nvPicPr>
          <p:cNvPr id="5" name="Picture 4">
            <a:extLst>
              <a:ext uri="{FF2B5EF4-FFF2-40B4-BE49-F238E27FC236}">
                <a16:creationId xmlns:a16="http://schemas.microsoft.com/office/drawing/2014/main" id="{DA4A798E-5C08-4EBA-C800-0D8E7331D49D}"/>
              </a:ext>
            </a:extLst>
          </p:cNvPr>
          <p:cNvPicPr>
            <a:picLocks noChangeAspect="1"/>
          </p:cNvPicPr>
          <p:nvPr/>
        </p:nvPicPr>
        <p:blipFill>
          <a:blip r:embed="rId3"/>
          <a:stretch>
            <a:fillRect/>
          </a:stretch>
        </p:blipFill>
        <p:spPr>
          <a:xfrm>
            <a:off x="159835" y="1030776"/>
            <a:ext cx="12032165" cy="5462098"/>
          </a:xfrm>
          <a:prstGeom prst="rect">
            <a:avLst/>
          </a:prstGeom>
        </p:spPr>
      </p:pic>
    </p:spTree>
    <p:extLst>
      <p:ext uri="{BB962C8B-B14F-4D97-AF65-F5344CB8AC3E}">
        <p14:creationId xmlns:p14="http://schemas.microsoft.com/office/powerpoint/2010/main" val="222796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pic>
        <p:nvPicPr>
          <p:cNvPr id="7" name="Picture 6">
            <a:extLst>
              <a:ext uri="{FF2B5EF4-FFF2-40B4-BE49-F238E27FC236}">
                <a16:creationId xmlns:a16="http://schemas.microsoft.com/office/drawing/2014/main" id="{2D67337F-81B8-4A77-2E05-B5933630B395}"/>
              </a:ext>
            </a:extLst>
          </p:cNvPr>
          <p:cNvPicPr>
            <a:picLocks noChangeAspect="1"/>
          </p:cNvPicPr>
          <p:nvPr/>
        </p:nvPicPr>
        <p:blipFill>
          <a:blip r:embed="rId3"/>
          <a:stretch>
            <a:fillRect/>
          </a:stretch>
        </p:blipFill>
        <p:spPr>
          <a:xfrm>
            <a:off x="122663" y="1029175"/>
            <a:ext cx="11828332" cy="5463699"/>
          </a:xfrm>
          <a:prstGeom prst="rect">
            <a:avLst/>
          </a:prstGeom>
        </p:spPr>
      </p:pic>
    </p:spTree>
    <p:extLst>
      <p:ext uri="{BB962C8B-B14F-4D97-AF65-F5344CB8AC3E}">
        <p14:creationId xmlns:p14="http://schemas.microsoft.com/office/powerpoint/2010/main" val="2781344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
        <p:nvSpPr>
          <p:cNvPr id="4" name="TextBox 3">
            <a:extLst>
              <a:ext uri="{FF2B5EF4-FFF2-40B4-BE49-F238E27FC236}">
                <a16:creationId xmlns:a16="http://schemas.microsoft.com/office/drawing/2014/main" id="{68BF1603-9AD9-FFF2-D08D-48AAB2657AFE}"/>
              </a:ext>
            </a:extLst>
          </p:cNvPr>
          <p:cNvSpPr txBox="1"/>
          <p:nvPr/>
        </p:nvSpPr>
        <p:spPr>
          <a:xfrm>
            <a:off x="144966" y="917912"/>
            <a:ext cx="11965258" cy="4924425"/>
          </a:xfrm>
          <a:prstGeom prst="rect">
            <a:avLst/>
          </a:prstGeom>
          <a:noFill/>
        </p:spPr>
        <p:txBody>
          <a:bodyPr wrap="square">
            <a:spAutoFit/>
          </a:bodyPr>
          <a:lstStyle/>
          <a:p>
            <a:r>
              <a:rPr lang="en-IN" sz="2800" dirty="0">
                <a:solidFill>
                  <a:srgbClr val="0070C0"/>
                </a:solidFill>
                <a:latin typeface="Bookman Old Style" panose="02050604050505020204" pitchFamily="18" charset="0"/>
              </a:rPr>
              <a:t>Challenges in Reinforcement Learning</a:t>
            </a:r>
          </a:p>
          <a:p>
            <a:pPr marL="514350" indent="-514350" algn="just">
              <a:buAutoNum type="arabicPeriod"/>
            </a:pPr>
            <a:r>
              <a:rPr lang="en-US" sz="2600" dirty="0">
                <a:latin typeface="Bookman Old Style" panose="02050604050505020204" pitchFamily="18" charset="0"/>
              </a:rPr>
              <a:t>When a reward is received (e.g., winning a game of chess), it is not exactly known how much each action has contributed to that reward. </a:t>
            </a:r>
          </a:p>
          <a:p>
            <a:pPr marL="457200" indent="-457200" algn="just">
              <a:buFont typeface="Arial" panose="020B0604020202020204" pitchFamily="34" charset="0"/>
              <a:buChar char="•"/>
            </a:pPr>
            <a:r>
              <a:rPr lang="en-US" sz="2600" dirty="0">
                <a:latin typeface="Bookman Old Style" panose="02050604050505020204" pitchFamily="18" charset="0"/>
              </a:rPr>
              <a:t>This problem is referred to as the </a:t>
            </a:r>
            <a:r>
              <a:rPr lang="en-US" sz="2600" dirty="0">
                <a:highlight>
                  <a:srgbClr val="FFFF00"/>
                </a:highlight>
                <a:latin typeface="Bookman Old Style" panose="02050604050505020204" pitchFamily="18" charset="0"/>
              </a:rPr>
              <a:t>credit-assignment problem</a:t>
            </a:r>
            <a:r>
              <a:rPr lang="en-US" sz="2600" dirty="0">
                <a:latin typeface="Bookman Old Style" panose="02050604050505020204" pitchFamily="18" charset="0"/>
              </a:rPr>
              <a:t>. </a:t>
            </a:r>
          </a:p>
          <a:p>
            <a:pPr algn="just"/>
            <a:endParaRPr lang="en-US" sz="2600" dirty="0">
              <a:latin typeface="Bookman Old Style" panose="02050604050505020204" pitchFamily="18" charset="0"/>
            </a:endParaRPr>
          </a:p>
          <a:p>
            <a:pPr algn="just"/>
            <a:r>
              <a:rPr lang="en-US" sz="2600" dirty="0">
                <a:latin typeface="Bookman Old Style" panose="02050604050505020204" pitchFamily="18" charset="0"/>
              </a:rPr>
              <a:t>2. The reinforcement learning system might have a very </a:t>
            </a:r>
            <a:r>
              <a:rPr lang="en-US" sz="2600" dirty="0">
                <a:highlight>
                  <a:srgbClr val="FFFF00"/>
                </a:highlight>
                <a:latin typeface="Bookman Old Style" panose="02050604050505020204" pitchFamily="18" charset="0"/>
              </a:rPr>
              <a:t>large number of states</a:t>
            </a:r>
            <a:r>
              <a:rPr lang="en-US" sz="2600" dirty="0">
                <a:latin typeface="Bookman Old Style" panose="02050604050505020204" pitchFamily="18" charset="0"/>
              </a:rPr>
              <a:t>, and must be able to make sensible decisions in states it has not seen before. </a:t>
            </a:r>
          </a:p>
          <a:p>
            <a:pPr algn="just"/>
            <a:endParaRPr lang="en-US" sz="2600" dirty="0">
              <a:latin typeface="Bookman Old Style" panose="02050604050505020204" pitchFamily="18" charset="0"/>
            </a:endParaRPr>
          </a:p>
          <a:p>
            <a:pPr algn="just"/>
            <a:endParaRPr lang="en-US" sz="2600" dirty="0">
              <a:latin typeface="Bookman Old Style" panose="02050604050505020204" pitchFamily="18" charset="0"/>
            </a:endParaRPr>
          </a:p>
          <a:p>
            <a:pPr algn="just"/>
            <a:r>
              <a:rPr lang="en-US" sz="2600" dirty="0">
                <a:latin typeface="Bookman Old Style" panose="02050604050505020204" pitchFamily="18" charset="0"/>
              </a:rPr>
              <a:t>This task of model generalization is the primary function of deep learning</a:t>
            </a:r>
            <a:endParaRPr lang="en-IN" sz="2600" dirty="0">
              <a:latin typeface="Bookman Old Style" panose="02050604050505020204" pitchFamily="18" charset="0"/>
            </a:endParaRPr>
          </a:p>
        </p:txBody>
      </p:sp>
    </p:spTree>
    <p:extLst>
      <p:ext uri="{BB962C8B-B14F-4D97-AF65-F5344CB8AC3E}">
        <p14:creationId xmlns:p14="http://schemas.microsoft.com/office/powerpoint/2010/main" val="992193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4" name="TextBox 3">
            <a:extLst>
              <a:ext uri="{FF2B5EF4-FFF2-40B4-BE49-F238E27FC236}">
                <a16:creationId xmlns:a16="http://schemas.microsoft.com/office/drawing/2014/main" id="{68BF1603-9AD9-FFF2-D08D-48AAB2657AFE}"/>
              </a:ext>
            </a:extLst>
          </p:cNvPr>
          <p:cNvSpPr txBox="1"/>
          <p:nvPr/>
        </p:nvSpPr>
        <p:spPr>
          <a:xfrm>
            <a:off x="-1" y="917912"/>
            <a:ext cx="11965259" cy="5663089"/>
          </a:xfrm>
          <a:prstGeom prst="rect">
            <a:avLst/>
          </a:prstGeom>
          <a:noFill/>
        </p:spPr>
        <p:txBody>
          <a:bodyPr wrap="square">
            <a:spAutoFit/>
          </a:bodyPr>
          <a:lstStyle/>
          <a:p>
            <a:r>
              <a:rPr lang="en-IN" sz="2800" dirty="0">
                <a:solidFill>
                  <a:srgbClr val="0070C0"/>
                </a:solidFill>
                <a:latin typeface="Bookman Old Style" panose="02050604050505020204" pitchFamily="18" charset="0"/>
              </a:rPr>
              <a:t>Challenges in Reinforcement Learning</a:t>
            </a:r>
          </a:p>
          <a:p>
            <a:r>
              <a:rPr lang="en-IN" sz="2800" dirty="0">
                <a:solidFill>
                  <a:srgbClr val="0070C0"/>
                </a:solidFill>
                <a:latin typeface="Bookman Old Style" panose="02050604050505020204" pitchFamily="18" charset="0"/>
              </a:rPr>
              <a:t>3. </a:t>
            </a:r>
            <a:r>
              <a:rPr lang="en-US" sz="2600" b="1" dirty="0">
                <a:latin typeface="Bookman Old Style" panose="02050604050505020204" pitchFamily="18" charset="0"/>
              </a:rPr>
              <a:t>A specific choice of action affects the collected data in regard to future actions. </a:t>
            </a:r>
          </a:p>
          <a:p>
            <a:pPr marL="360000" indent="-457200">
              <a:buFont typeface="Arial" panose="020B0604020202020204" pitchFamily="34" charset="0"/>
              <a:buChar char="•"/>
            </a:pPr>
            <a:r>
              <a:rPr lang="en-US" sz="2600" b="1" dirty="0">
                <a:latin typeface="Bookman Old Style" panose="02050604050505020204" pitchFamily="18" charset="0"/>
              </a:rPr>
              <a:t>Trade-off between exploration and exploitation</a:t>
            </a:r>
            <a:r>
              <a:rPr lang="en-US" sz="2600" dirty="0">
                <a:latin typeface="Bookman Old Style" panose="02050604050505020204" pitchFamily="18" charset="0"/>
              </a:rPr>
              <a:t>. If actions are taken only </a:t>
            </a:r>
            <a:r>
              <a:rPr lang="en-US" sz="2600" b="1" dirty="0">
                <a:latin typeface="Bookman Old Style" panose="02050604050505020204" pitchFamily="18" charset="0"/>
              </a:rPr>
              <a:t>to learn their reward</a:t>
            </a:r>
            <a:r>
              <a:rPr lang="en-US" sz="2600" dirty="0">
                <a:latin typeface="Bookman Old Style" panose="02050604050505020204" pitchFamily="18" charset="0"/>
              </a:rPr>
              <a:t>, then it incurs a cost to the player. On the other hand, sticking to known actions might result in suboptimal decisions</a:t>
            </a:r>
            <a:r>
              <a:rPr lang="en-US" sz="3600" dirty="0"/>
              <a:t>.</a:t>
            </a:r>
          </a:p>
          <a:p>
            <a:pPr algn="just"/>
            <a:r>
              <a:rPr lang="en-US" sz="3600" dirty="0">
                <a:solidFill>
                  <a:srgbClr val="0070C0"/>
                </a:solidFill>
                <a:latin typeface="Bookman Old Style" panose="02050604050505020204" pitchFamily="18" charset="0"/>
              </a:rPr>
              <a:t>4. </a:t>
            </a:r>
            <a:r>
              <a:rPr lang="en-US" sz="2600" dirty="0">
                <a:latin typeface="Bookman Old Style" panose="02050604050505020204" pitchFamily="18" charset="0"/>
              </a:rPr>
              <a:t>Reinforcement </a:t>
            </a:r>
            <a:r>
              <a:rPr lang="en-US" sz="2600" b="1" dirty="0">
                <a:latin typeface="Bookman Old Style" panose="02050604050505020204" pitchFamily="18" charset="0"/>
              </a:rPr>
              <a:t>learning merges the notion of data collection with learning.</a:t>
            </a:r>
          </a:p>
          <a:p>
            <a:pPr marL="457200" indent="-457200" algn="just">
              <a:buFont typeface="Arial" panose="020B0604020202020204" pitchFamily="34" charset="0"/>
              <a:buChar char="•"/>
            </a:pPr>
            <a:r>
              <a:rPr lang="en-US" sz="2600" dirty="0">
                <a:latin typeface="Bookman Old Style" panose="02050604050505020204" pitchFamily="18" charset="0"/>
              </a:rPr>
              <a:t> Realistic simulations of large physical systems such as </a:t>
            </a:r>
            <a:r>
              <a:rPr lang="en-US" sz="2600" b="1" dirty="0">
                <a:latin typeface="Bookman Old Style" panose="02050604050505020204" pitchFamily="18" charset="0"/>
              </a:rPr>
              <a:t>robots and self-driving cars </a:t>
            </a:r>
            <a:r>
              <a:rPr lang="en-US" sz="2600" dirty="0">
                <a:latin typeface="Bookman Old Style" panose="02050604050505020204" pitchFamily="18" charset="0"/>
              </a:rPr>
              <a:t>are limited by the need to physically perform these tasks and gather responses to actions in the presence of the practical dangers of failures.</a:t>
            </a:r>
            <a:endParaRPr lang="en-IN" sz="2600" dirty="0">
              <a:latin typeface="Bookman Old Style" panose="02050604050505020204" pitchFamily="18" charset="0"/>
            </a:endParaRPr>
          </a:p>
        </p:txBody>
      </p:sp>
    </p:spTree>
    <p:extLst>
      <p:ext uri="{BB962C8B-B14F-4D97-AF65-F5344CB8AC3E}">
        <p14:creationId xmlns:p14="http://schemas.microsoft.com/office/powerpoint/2010/main" val="349595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
        <p:nvSpPr>
          <p:cNvPr id="4" name="TextBox 3">
            <a:extLst>
              <a:ext uri="{FF2B5EF4-FFF2-40B4-BE49-F238E27FC236}">
                <a16:creationId xmlns:a16="http://schemas.microsoft.com/office/drawing/2014/main" id="{68BF1603-9AD9-FFF2-D08D-48AAB2657AFE}"/>
              </a:ext>
            </a:extLst>
          </p:cNvPr>
          <p:cNvSpPr txBox="1"/>
          <p:nvPr/>
        </p:nvSpPr>
        <p:spPr>
          <a:xfrm>
            <a:off x="710610" y="917912"/>
            <a:ext cx="10985204" cy="1723549"/>
          </a:xfrm>
          <a:prstGeom prst="rect">
            <a:avLst/>
          </a:prstGeom>
          <a:noFill/>
        </p:spPr>
        <p:txBody>
          <a:bodyPr wrap="square">
            <a:spAutoFit/>
          </a:bodyPr>
          <a:lstStyle/>
          <a:p>
            <a:r>
              <a:rPr lang="en-IN" sz="2800" dirty="0">
                <a:solidFill>
                  <a:srgbClr val="0070C0"/>
                </a:solidFill>
                <a:latin typeface="Bookman Old Style" panose="02050604050505020204" pitchFamily="18" charset="0"/>
              </a:rPr>
              <a:t>Challenges in Reinforcement Learning</a:t>
            </a:r>
          </a:p>
          <a:p>
            <a:pPr algn="just"/>
            <a:r>
              <a:rPr lang="en-US" sz="2600" i="1" dirty="0">
                <a:latin typeface="Bookman Old Style" panose="02050604050505020204" pitchFamily="18" charset="0"/>
              </a:rPr>
              <a:t>The inability to gather sufficient data in real settings beyond simulated and game-centric environments is arguably the single largest challenge to reinforcement learning. </a:t>
            </a:r>
            <a:endParaRPr lang="en-IN" sz="2600" i="1" dirty="0">
              <a:latin typeface="Bookman Old Style" panose="02050604050505020204" pitchFamily="18" charset="0"/>
            </a:endParaRPr>
          </a:p>
        </p:txBody>
      </p:sp>
    </p:spTree>
    <p:extLst>
      <p:ext uri="{BB962C8B-B14F-4D97-AF65-F5344CB8AC3E}">
        <p14:creationId xmlns:p14="http://schemas.microsoft.com/office/powerpoint/2010/main" val="337295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4" name="TextBox 3">
            <a:extLst>
              <a:ext uri="{FF2B5EF4-FFF2-40B4-BE49-F238E27FC236}">
                <a16:creationId xmlns:a16="http://schemas.microsoft.com/office/drawing/2014/main" id="{68BF1603-9AD9-FFF2-D08D-48AAB2657AFE}"/>
              </a:ext>
            </a:extLst>
          </p:cNvPr>
          <p:cNvSpPr txBox="1"/>
          <p:nvPr/>
        </p:nvSpPr>
        <p:spPr>
          <a:xfrm>
            <a:off x="710610" y="917912"/>
            <a:ext cx="10985204" cy="954107"/>
          </a:xfrm>
          <a:prstGeom prst="rect">
            <a:avLst/>
          </a:prstGeom>
          <a:noFill/>
        </p:spPr>
        <p:txBody>
          <a:bodyPr wrap="square">
            <a:spAutoFit/>
          </a:bodyPr>
          <a:lstStyle/>
          <a:p>
            <a:r>
              <a:rPr lang="en-US" sz="2800" dirty="0">
                <a:solidFill>
                  <a:srgbClr val="0070C0"/>
                </a:solidFill>
                <a:latin typeface="Bookman Old Style" panose="02050604050505020204" pitchFamily="18" charset="0"/>
              </a:rPr>
              <a:t>Tic-Tac-Toe</a:t>
            </a:r>
          </a:p>
          <a:p>
            <a:r>
              <a:rPr lang="en-US" sz="2800" dirty="0">
                <a:solidFill>
                  <a:srgbClr val="0070C0"/>
                </a:solidFill>
                <a:latin typeface="Bookman Old Style" panose="02050604050505020204" pitchFamily="18" charset="0"/>
              </a:rPr>
              <a:t> </a:t>
            </a:r>
            <a:endParaRPr lang="en-IN" sz="2800" dirty="0">
              <a:solidFill>
                <a:srgbClr val="0070C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173DBCE9-8E4F-440A-CB79-DA8AB04CC505}"/>
              </a:ext>
            </a:extLst>
          </p:cNvPr>
          <p:cNvPicPr>
            <a:picLocks noChangeAspect="1"/>
          </p:cNvPicPr>
          <p:nvPr/>
        </p:nvPicPr>
        <p:blipFill>
          <a:blip r:embed="rId3"/>
          <a:stretch>
            <a:fillRect/>
          </a:stretch>
        </p:blipFill>
        <p:spPr>
          <a:xfrm>
            <a:off x="133815" y="1469207"/>
            <a:ext cx="11853746" cy="4887143"/>
          </a:xfrm>
          <a:prstGeom prst="rect">
            <a:avLst/>
          </a:prstGeom>
        </p:spPr>
      </p:pic>
    </p:spTree>
    <p:extLst>
      <p:ext uri="{BB962C8B-B14F-4D97-AF65-F5344CB8AC3E}">
        <p14:creationId xmlns:p14="http://schemas.microsoft.com/office/powerpoint/2010/main" val="696852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F572-84A0-34F9-5722-32ACAFFBB4F7}"/>
              </a:ext>
            </a:extLst>
          </p:cNvPr>
          <p:cNvSpPr>
            <a:spLocks noGrp="1"/>
          </p:cNvSpPr>
          <p:nvPr>
            <p:ph type="title"/>
          </p:nvPr>
        </p:nvSpPr>
        <p:spPr>
          <a:xfrm>
            <a:off x="787445" y="852806"/>
            <a:ext cx="10515600" cy="482936"/>
          </a:xfrm>
        </p:spPr>
        <p:txBody>
          <a:bodyPr>
            <a:normAutofit fontScale="90000"/>
          </a:bodyPr>
          <a:lstStyle/>
          <a:p>
            <a:r>
              <a:rPr lang="en-IN" dirty="0"/>
              <a:t>Reinforcement Learning for Tic-Tac-Toe</a:t>
            </a:r>
          </a:p>
        </p:txBody>
      </p:sp>
      <p:sp>
        <p:nvSpPr>
          <p:cNvPr id="4" name="Footer Placeholder 3">
            <a:extLst>
              <a:ext uri="{FF2B5EF4-FFF2-40B4-BE49-F238E27FC236}">
                <a16:creationId xmlns:a16="http://schemas.microsoft.com/office/drawing/2014/main" id="{0C243833-127E-4570-C325-5082BE09AC6A}"/>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CEF1DDAA-408E-A260-643B-A3B04B1B55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
        <p:nvSpPr>
          <p:cNvPr id="6" name="Text Placeholder 2">
            <a:extLst>
              <a:ext uri="{FF2B5EF4-FFF2-40B4-BE49-F238E27FC236}">
                <a16:creationId xmlns:a16="http://schemas.microsoft.com/office/drawing/2014/main" id="{9E7AA55A-1CD7-0B86-E920-D7C5C5E91430}"/>
              </a:ext>
            </a:extLst>
          </p:cNvPr>
          <p:cNvSpPr>
            <a:spLocks noGrp="1"/>
          </p:cNvSpPr>
          <p:nvPr>
            <p:ph type="body" idx="1"/>
          </p:nvPr>
        </p:nvSpPr>
        <p:spPr>
          <a:xfrm>
            <a:off x="706763" y="1574613"/>
            <a:ext cx="10515600" cy="4351338"/>
          </a:xfrm>
        </p:spPr>
        <p:txBody>
          <a:bodyPr>
            <a:normAutofit lnSpcReduction="10000"/>
          </a:bodyPr>
          <a:lstStyle/>
          <a:p>
            <a:r>
              <a:rPr lang="en-US" b="1" dirty="0"/>
              <a:t>Key Steps in Learning Tic-Tac-Toe:</a:t>
            </a:r>
          </a:p>
          <a:p>
            <a:pPr>
              <a:buFont typeface="+mj-lt"/>
              <a:buAutoNum type="arabicPeriod"/>
            </a:pPr>
            <a:r>
              <a:rPr lang="en-US" b="1" dirty="0"/>
              <a:t>State and Action Representation:</a:t>
            </a:r>
            <a:endParaRPr lang="en-US" dirty="0"/>
          </a:p>
          <a:p>
            <a:pPr marL="742950" lvl="1" indent="-285750">
              <a:buFont typeface="+mj-lt"/>
              <a:buAutoNum type="arabicPeriod"/>
            </a:pPr>
            <a:r>
              <a:rPr lang="en-US" dirty="0"/>
              <a:t>Every </a:t>
            </a:r>
            <a:r>
              <a:rPr lang="en-US" b="1" dirty="0"/>
              <a:t>board position</a:t>
            </a:r>
            <a:r>
              <a:rPr lang="en-US" dirty="0"/>
              <a:t> is a </a:t>
            </a:r>
            <a:r>
              <a:rPr lang="en-US" b="1" dirty="0"/>
              <a:t>state</a:t>
            </a:r>
            <a:r>
              <a:rPr lang="en-US" dirty="0"/>
              <a:t>.</a:t>
            </a:r>
          </a:p>
          <a:p>
            <a:pPr marL="742950" lvl="1" indent="-285750">
              <a:buFont typeface="+mj-lt"/>
              <a:buAutoNum type="arabicPeriod"/>
            </a:pPr>
            <a:r>
              <a:rPr lang="en-US" dirty="0"/>
              <a:t>Every valid move (placing 'X' or 'O') is an </a:t>
            </a:r>
            <a:r>
              <a:rPr lang="en-US" b="1" dirty="0"/>
              <a:t>action</a:t>
            </a:r>
            <a:r>
              <a:rPr lang="en-US" dirty="0"/>
              <a:t>.</a:t>
            </a:r>
          </a:p>
          <a:p>
            <a:pPr>
              <a:buFont typeface="+mj-lt"/>
              <a:buAutoNum type="arabicPeriod"/>
            </a:pPr>
            <a:r>
              <a:rPr lang="en-US" b="1" dirty="0"/>
              <a:t>Number of States:</a:t>
            </a:r>
            <a:endParaRPr lang="en-US" dirty="0"/>
          </a:p>
          <a:p>
            <a:pPr marL="742950" lvl="1" indent="-285750">
              <a:buFont typeface="+mj-lt"/>
              <a:buAutoNum type="arabicPeriod"/>
            </a:pPr>
            <a:r>
              <a:rPr lang="en-US" dirty="0"/>
              <a:t>The 3×3 tic-tac-toe board has at most </a:t>
            </a:r>
            <a:r>
              <a:rPr lang="en-US" b="1" dirty="0"/>
              <a:t>19,683 states</a:t>
            </a:r>
            <a:r>
              <a:rPr lang="en-US" dirty="0"/>
              <a:t> (3 possibilities for each of the 9 positions: 'X', 'O', or blank).</a:t>
            </a:r>
          </a:p>
          <a:p>
            <a:pPr>
              <a:buFont typeface="+mj-lt"/>
              <a:buAutoNum type="arabicPeriod"/>
            </a:pPr>
            <a:r>
              <a:rPr lang="en-US" b="1" dirty="0"/>
              <a:t>Learning State-Action Values:</a:t>
            </a:r>
            <a:endParaRPr lang="en-US" dirty="0"/>
          </a:p>
          <a:p>
            <a:pPr marL="742950" lvl="1" indent="-285750">
              <a:buFont typeface="+mj-lt"/>
              <a:buAutoNum type="arabicPeriod"/>
            </a:pPr>
            <a:r>
              <a:rPr lang="en-US" dirty="0"/>
              <a:t>The algorithm keeps track of the value of each </a:t>
            </a:r>
            <a:r>
              <a:rPr lang="en-US" b="1" dirty="0"/>
              <a:t>state-action pair (s, a)</a:t>
            </a:r>
            <a:r>
              <a:rPr lang="en-US" dirty="0"/>
              <a:t>:</a:t>
            </a:r>
          </a:p>
          <a:p>
            <a:pPr marL="1143000" lvl="2" indent="-228600">
              <a:buFont typeface="+mj-lt"/>
              <a:buAutoNum type="arabicPeriod"/>
            </a:pPr>
            <a:r>
              <a:rPr lang="en-US" dirty="0"/>
              <a:t>How good is it to play action </a:t>
            </a:r>
            <a:r>
              <a:rPr lang="en-US" b="1" dirty="0"/>
              <a:t>a</a:t>
            </a:r>
            <a:r>
              <a:rPr lang="en-US" dirty="0"/>
              <a:t> in state </a:t>
            </a:r>
            <a:r>
              <a:rPr lang="en-US" b="1" dirty="0"/>
              <a:t>s</a:t>
            </a:r>
            <a:r>
              <a:rPr lang="en-US" dirty="0"/>
              <a:t>?</a:t>
            </a:r>
          </a:p>
          <a:p>
            <a:pPr marL="742950" lvl="1" indent="-285750">
              <a:buFont typeface="+mj-lt"/>
              <a:buAutoNum type="arabicPeriod"/>
            </a:pPr>
            <a:r>
              <a:rPr lang="en-US" dirty="0"/>
              <a:t>These values are learned based on how actions performed historically.</a:t>
            </a:r>
          </a:p>
          <a:p>
            <a:endParaRPr lang="en-IN" dirty="0"/>
          </a:p>
        </p:txBody>
      </p:sp>
    </p:spTree>
    <p:extLst>
      <p:ext uri="{BB962C8B-B14F-4D97-AF65-F5344CB8AC3E}">
        <p14:creationId xmlns:p14="http://schemas.microsoft.com/office/powerpoint/2010/main" val="19921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B650CE-1C6A-A836-C75E-BE61F9D116F3}"/>
              </a:ext>
            </a:extLst>
          </p:cNvPr>
          <p:cNvSpPr>
            <a:spLocks noGrp="1"/>
          </p:cNvSpPr>
          <p:nvPr>
            <p:ph type="body" idx="1"/>
          </p:nvPr>
        </p:nvSpPr>
        <p:spPr>
          <a:xfrm>
            <a:off x="286869" y="866401"/>
            <a:ext cx="11591365" cy="4351338"/>
          </a:xfrm>
        </p:spPr>
        <p:txBody>
          <a:bodyPr/>
          <a:lstStyle/>
          <a:p>
            <a:r>
              <a:rPr lang="en-US" dirty="0"/>
              <a:t> What is a Reward?</a:t>
            </a:r>
          </a:p>
          <a:p>
            <a:r>
              <a:rPr lang="en-US" dirty="0"/>
              <a:t>A reward is the score or feedback given after a game:</a:t>
            </a:r>
          </a:p>
          <a:p>
            <a:r>
              <a:rPr lang="en-US" dirty="0"/>
              <a:t>Win: Positive reward (e.g., +1).</a:t>
            </a:r>
          </a:p>
          <a:p>
            <a:r>
              <a:rPr lang="en-US" dirty="0"/>
              <a:t>Loss: Negative reward (e.g., -1).</a:t>
            </a:r>
          </a:p>
          <a:p>
            <a:r>
              <a:rPr lang="en-US" dirty="0"/>
              <a:t>Draw: No reward (e.g., 0).</a:t>
            </a:r>
          </a:p>
          <a:p>
            <a:r>
              <a:rPr lang="en-US" dirty="0"/>
              <a:t>It tells the algorithm how good or bad a move was in achieving the game's goal.</a:t>
            </a:r>
            <a:endParaRPr lang="en-IN" dirty="0"/>
          </a:p>
        </p:txBody>
      </p:sp>
      <p:sp>
        <p:nvSpPr>
          <p:cNvPr id="4" name="Footer Placeholder 3">
            <a:extLst>
              <a:ext uri="{FF2B5EF4-FFF2-40B4-BE49-F238E27FC236}">
                <a16:creationId xmlns:a16="http://schemas.microsoft.com/office/drawing/2014/main" id="{6298FACE-C763-F46A-9B09-4D3A6CE05659}"/>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AD2B8DCC-C757-808F-3AC0-2FD0D0BD39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Tree>
    <p:extLst>
      <p:ext uri="{BB962C8B-B14F-4D97-AF65-F5344CB8AC3E}">
        <p14:creationId xmlns:p14="http://schemas.microsoft.com/office/powerpoint/2010/main" val="4070273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sp>
        <p:nvSpPr>
          <p:cNvPr id="4" name="TextBox 3">
            <a:extLst>
              <a:ext uri="{FF2B5EF4-FFF2-40B4-BE49-F238E27FC236}">
                <a16:creationId xmlns:a16="http://schemas.microsoft.com/office/drawing/2014/main" id="{68BF1603-9AD9-FFF2-D08D-48AAB2657AFE}"/>
              </a:ext>
            </a:extLst>
          </p:cNvPr>
          <p:cNvSpPr txBox="1"/>
          <p:nvPr/>
        </p:nvSpPr>
        <p:spPr>
          <a:xfrm>
            <a:off x="710610" y="917912"/>
            <a:ext cx="10985204" cy="954107"/>
          </a:xfrm>
          <a:prstGeom prst="rect">
            <a:avLst/>
          </a:prstGeom>
          <a:noFill/>
        </p:spPr>
        <p:txBody>
          <a:bodyPr wrap="square">
            <a:spAutoFit/>
          </a:bodyPr>
          <a:lstStyle/>
          <a:p>
            <a:r>
              <a:rPr lang="en-US" sz="2800" dirty="0">
                <a:solidFill>
                  <a:srgbClr val="0070C0"/>
                </a:solidFill>
                <a:latin typeface="Bookman Old Style" panose="02050604050505020204" pitchFamily="18" charset="0"/>
              </a:rPr>
              <a:t>Tic-Tac-Toe</a:t>
            </a:r>
          </a:p>
          <a:p>
            <a:r>
              <a:rPr lang="en-US" sz="2800" dirty="0">
                <a:solidFill>
                  <a:srgbClr val="0070C0"/>
                </a:solidFill>
                <a:latin typeface="Bookman Old Style" panose="02050604050505020204" pitchFamily="18" charset="0"/>
              </a:rPr>
              <a:t> </a:t>
            </a:r>
            <a:endParaRPr lang="en-IN" sz="2800" dirty="0">
              <a:solidFill>
                <a:srgbClr val="0070C0"/>
              </a:solidFill>
              <a:latin typeface="Bookman Old Style" panose="02050604050505020204" pitchFamily="18" charset="0"/>
            </a:endParaRPr>
          </a:p>
        </p:txBody>
      </p:sp>
      <p:pic>
        <p:nvPicPr>
          <p:cNvPr id="7" name="Picture 6">
            <a:extLst>
              <a:ext uri="{FF2B5EF4-FFF2-40B4-BE49-F238E27FC236}">
                <a16:creationId xmlns:a16="http://schemas.microsoft.com/office/drawing/2014/main" id="{B029D065-8C10-DE5E-6091-8BFF28767F8C}"/>
              </a:ext>
            </a:extLst>
          </p:cNvPr>
          <p:cNvPicPr>
            <a:picLocks noChangeAspect="1"/>
          </p:cNvPicPr>
          <p:nvPr/>
        </p:nvPicPr>
        <p:blipFill>
          <a:blip r:embed="rId3"/>
          <a:stretch>
            <a:fillRect/>
          </a:stretch>
        </p:blipFill>
        <p:spPr>
          <a:xfrm>
            <a:off x="1158287" y="1478616"/>
            <a:ext cx="9152413" cy="5060296"/>
          </a:xfrm>
          <a:prstGeom prst="rect">
            <a:avLst/>
          </a:prstGeom>
        </p:spPr>
      </p:pic>
    </p:spTree>
    <p:extLst>
      <p:ext uri="{BB962C8B-B14F-4D97-AF65-F5344CB8AC3E}">
        <p14:creationId xmlns:p14="http://schemas.microsoft.com/office/powerpoint/2010/main" val="976973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4418D-130A-607B-A58A-AF0690348A1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451F4EC-BA45-965A-E2D9-C5BE2B22761C}"/>
              </a:ext>
            </a:extLst>
          </p:cNvPr>
          <p:cNvSpPr>
            <a:spLocks noGrp="1"/>
          </p:cNvSpPr>
          <p:nvPr>
            <p:ph type="body" idx="1"/>
          </p:nvPr>
        </p:nvSpPr>
        <p:spPr>
          <a:xfrm>
            <a:off x="286869" y="866400"/>
            <a:ext cx="11591365" cy="5489949"/>
          </a:xfrm>
        </p:spPr>
        <p:txBody>
          <a:bodyPr/>
          <a:lstStyle/>
          <a:p>
            <a:pPr>
              <a:buFont typeface="Arial" panose="020B0604020202020204" pitchFamily="34" charset="0"/>
              <a:buChar char="•"/>
            </a:pPr>
            <a:r>
              <a:rPr lang="en-US" b="1" dirty="0"/>
              <a:t>Discounting</a:t>
            </a:r>
            <a:r>
              <a:rPr lang="en-US" dirty="0"/>
              <a:t> means reducing the importance of a reward as we go further back in the game.</a:t>
            </a:r>
          </a:p>
          <a:p>
            <a:pPr>
              <a:buFont typeface="Arial" panose="020B0604020202020204" pitchFamily="34" charset="0"/>
              <a:buChar char="•"/>
            </a:pPr>
            <a:r>
              <a:rPr lang="en-US" dirty="0"/>
              <a:t>Earlier moves are more important because they set the foundation for the result.</a:t>
            </a:r>
          </a:p>
          <a:p>
            <a:r>
              <a:rPr lang="en-US" dirty="0"/>
              <a:t>This is done using a </a:t>
            </a:r>
            <a:r>
              <a:rPr lang="en-US" b="1" dirty="0"/>
              <a:t>discount factor γ</a:t>
            </a:r>
            <a:r>
              <a:rPr lang="en-US" dirty="0"/>
              <a:t>, where 0&lt;γ&lt;1</a:t>
            </a:r>
          </a:p>
        </p:txBody>
      </p:sp>
      <p:sp>
        <p:nvSpPr>
          <p:cNvPr id="4" name="Footer Placeholder 3">
            <a:extLst>
              <a:ext uri="{FF2B5EF4-FFF2-40B4-BE49-F238E27FC236}">
                <a16:creationId xmlns:a16="http://schemas.microsoft.com/office/drawing/2014/main" id="{409FB5F3-CE58-AF09-6819-CD2909EF5AC8}"/>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13D30C7D-4190-6FC1-8471-282B15D731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pic>
        <p:nvPicPr>
          <p:cNvPr id="6" name="Picture 5">
            <a:extLst>
              <a:ext uri="{FF2B5EF4-FFF2-40B4-BE49-F238E27FC236}">
                <a16:creationId xmlns:a16="http://schemas.microsoft.com/office/drawing/2014/main" id="{BCE93289-5587-CF99-8CC3-D7C42BF959FF}"/>
              </a:ext>
            </a:extLst>
          </p:cNvPr>
          <p:cNvPicPr>
            <a:picLocks noChangeAspect="1"/>
          </p:cNvPicPr>
          <p:nvPr/>
        </p:nvPicPr>
        <p:blipFill>
          <a:blip r:embed="rId2"/>
          <a:stretch>
            <a:fillRect/>
          </a:stretch>
        </p:blipFill>
        <p:spPr>
          <a:xfrm>
            <a:off x="786100" y="3429000"/>
            <a:ext cx="3896269" cy="409632"/>
          </a:xfrm>
          <a:prstGeom prst="rect">
            <a:avLst/>
          </a:prstGeom>
        </p:spPr>
      </p:pic>
      <p:pic>
        <p:nvPicPr>
          <p:cNvPr id="8" name="Picture 7">
            <a:extLst>
              <a:ext uri="{FF2B5EF4-FFF2-40B4-BE49-F238E27FC236}">
                <a16:creationId xmlns:a16="http://schemas.microsoft.com/office/drawing/2014/main" id="{A97306E5-3C77-DCF4-97BA-F64B10115B2C}"/>
              </a:ext>
            </a:extLst>
          </p:cNvPr>
          <p:cNvPicPr>
            <a:picLocks noChangeAspect="1"/>
          </p:cNvPicPr>
          <p:nvPr/>
        </p:nvPicPr>
        <p:blipFill>
          <a:blip r:embed="rId3"/>
          <a:stretch>
            <a:fillRect/>
          </a:stretch>
        </p:blipFill>
        <p:spPr>
          <a:xfrm>
            <a:off x="8218504" y="2720788"/>
            <a:ext cx="3973496" cy="3769659"/>
          </a:xfrm>
          <a:prstGeom prst="rect">
            <a:avLst/>
          </a:prstGeom>
        </p:spPr>
      </p:pic>
      <p:sp>
        <p:nvSpPr>
          <p:cNvPr id="11" name="TextBox 10">
            <a:extLst>
              <a:ext uri="{FF2B5EF4-FFF2-40B4-BE49-F238E27FC236}">
                <a16:creationId xmlns:a16="http://schemas.microsoft.com/office/drawing/2014/main" id="{3FA92CAE-0420-AD9E-988A-6B056BB8E8C2}"/>
              </a:ext>
            </a:extLst>
          </p:cNvPr>
          <p:cNvSpPr txBox="1"/>
          <p:nvPr/>
        </p:nvSpPr>
        <p:spPr>
          <a:xfrm>
            <a:off x="437030" y="4287689"/>
            <a:ext cx="6575612" cy="954107"/>
          </a:xfrm>
          <a:prstGeom prst="rect">
            <a:avLst/>
          </a:prstGeom>
          <a:noFill/>
        </p:spPr>
        <p:txBody>
          <a:bodyPr wrap="square">
            <a:spAutoFit/>
          </a:bodyPr>
          <a:lstStyle/>
          <a:p>
            <a:r>
              <a:rPr lang="en-IN" dirty="0"/>
              <a:t>Actions made closer to the end (e.g., the last move) are directly responsible for the result, so they get a higher reward.</a:t>
            </a:r>
          </a:p>
          <a:p>
            <a:r>
              <a:rPr lang="en-IN" dirty="0"/>
              <a:t>Actions made earlier are less directly connected, but they still contribute, so they get smaller rewards.</a:t>
            </a:r>
          </a:p>
        </p:txBody>
      </p:sp>
    </p:spTree>
    <p:extLst>
      <p:ext uri="{BB962C8B-B14F-4D97-AF65-F5344CB8AC3E}">
        <p14:creationId xmlns:p14="http://schemas.microsoft.com/office/powerpoint/2010/main" val="2587129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28</a:t>
            </a:fld>
            <a:endParaRPr lang="en-GB"/>
          </a:p>
        </p:txBody>
      </p:sp>
      <p:pic>
        <p:nvPicPr>
          <p:cNvPr id="5" name="Picture 4">
            <a:extLst>
              <a:ext uri="{FF2B5EF4-FFF2-40B4-BE49-F238E27FC236}">
                <a16:creationId xmlns:a16="http://schemas.microsoft.com/office/drawing/2014/main" id="{F06AF020-135B-B660-35E5-B4DA79A2CE13}"/>
              </a:ext>
            </a:extLst>
          </p:cNvPr>
          <p:cNvPicPr>
            <a:picLocks noChangeAspect="1"/>
          </p:cNvPicPr>
          <p:nvPr/>
        </p:nvPicPr>
        <p:blipFill>
          <a:blip r:embed="rId3"/>
          <a:stretch>
            <a:fillRect/>
          </a:stretch>
        </p:blipFill>
        <p:spPr>
          <a:xfrm>
            <a:off x="1084521" y="1061628"/>
            <a:ext cx="9983972" cy="5477284"/>
          </a:xfrm>
          <a:prstGeom prst="rect">
            <a:avLst/>
          </a:prstGeom>
        </p:spPr>
      </p:pic>
    </p:spTree>
    <p:extLst>
      <p:ext uri="{BB962C8B-B14F-4D97-AF65-F5344CB8AC3E}">
        <p14:creationId xmlns:p14="http://schemas.microsoft.com/office/powerpoint/2010/main" val="336148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29</a:t>
            </a:fld>
            <a:endParaRPr lang="en-GB"/>
          </a:p>
        </p:txBody>
      </p:sp>
      <p:pic>
        <p:nvPicPr>
          <p:cNvPr id="5" name="Picture 4">
            <a:extLst>
              <a:ext uri="{FF2B5EF4-FFF2-40B4-BE49-F238E27FC236}">
                <a16:creationId xmlns:a16="http://schemas.microsoft.com/office/drawing/2014/main" id="{E22DBC3D-C431-377A-59B7-ACAF2A1D63B9}"/>
              </a:ext>
            </a:extLst>
          </p:cNvPr>
          <p:cNvPicPr>
            <a:picLocks noChangeAspect="1"/>
          </p:cNvPicPr>
          <p:nvPr/>
        </p:nvPicPr>
        <p:blipFill>
          <a:blip r:embed="rId3"/>
          <a:stretch>
            <a:fillRect/>
          </a:stretch>
        </p:blipFill>
        <p:spPr>
          <a:xfrm>
            <a:off x="838200" y="959644"/>
            <a:ext cx="10824882" cy="5579268"/>
          </a:xfrm>
          <a:prstGeom prst="rect">
            <a:avLst/>
          </a:prstGeom>
        </p:spPr>
      </p:pic>
    </p:spTree>
    <p:extLst>
      <p:ext uri="{BB962C8B-B14F-4D97-AF65-F5344CB8AC3E}">
        <p14:creationId xmlns:p14="http://schemas.microsoft.com/office/powerpoint/2010/main" val="2635092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401747" y="1228397"/>
            <a:ext cx="11388506" cy="4401205"/>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Bookman Old Style" panose="02050604050505020204" pitchFamily="18" charset="0"/>
              </a:rPr>
              <a:t>Human beings are considered simple because they are one-dimensional, selfish, and reward driven entities (when viewed as a whole), and all of biological intelligence is therefore attributable to this simple fact. </a:t>
            </a:r>
          </a:p>
          <a:p>
            <a:pPr marL="457200" indent="-457200" algn="just">
              <a:buFont typeface="Arial" panose="020B0604020202020204" pitchFamily="34" charset="0"/>
              <a:buChar char="•"/>
            </a:pPr>
            <a:endParaRPr lang="en-US" sz="2800" dirty="0">
              <a:latin typeface="Bookman Old Style" panose="02050604050505020204" pitchFamily="18" charset="0"/>
            </a:endParaRPr>
          </a:p>
          <a:p>
            <a:pPr marL="457200" indent="-457200" algn="just">
              <a:buFont typeface="Arial" panose="020B0604020202020204" pitchFamily="34" charset="0"/>
              <a:buChar char="•"/>
            </a:pPr>
            <a:endParaRPr lang="en-US" sz="2800" dirty="0">
              <a:latin typeface="Bookman Old Style" panose="02050604050505020204" pitchFamily="18" charset="0"/>
            </a:endParaRPr>
          </a:p>
          <a:p>
            <a:pPr marL="457200" indent="-457200" algn="just">
              <a:buFont typeface="Arial" panose="020B0604020202020204" pitchFamily="34" charset="0"/>
              <a:buChar char="•"/>
            </a:pPr>
            <a:r>
              <a:rPr lang="en-US" sz="2800" dirty="0">
                <a:latin typeface="Bookman Old Style" panose="02050604050505020204" pitchFamily="18" charset="0"/>
              </a:rPr>
              <a:t>Since the goal of artificial intelligence is to simulate biological intelligence, it is therefore natural to draw inspirations from the successes of biological greed in simplifying the design of highly complex learning algorithms.</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1837926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30</a:t>
            </a:fld>
            <a:endParaRPr lang="en-GB"/>
          </a:p>
        </p:txBody>
      </p:sp>
      <p:pic>
        <p:nvPicPr>
          <p:cNvPr id="6" name="Picture 5">
            <a:extLst>
              <a:ext uri="{FF2B5EF4-FFF2-40B4-BE49-F238E27FC236}">
                <a16:creationId xmlns:a16="http://schemas.microsoft.com/office/drawing/2014/main" id="{8462B350-6ECC-C3D7-D99D-F2AFC64287AD}"/>
              </a:ext>
            </a:extLst>
          </p:cNvPr>
          <p:cNvPicPr>
            <a:picLocks noChangeAspect="1"/>
          </p:cNvPicPr>
          <p:nvPr/>
        </p:nvPicPr>
        <p:blipFill>
          <a:blip r:embed="rId3"/>
          <a:stretch>
            <a:fillRect/>
          </a:stretch>
        </p:blipFill>
        <p:spPr>
          <a:xfrm>
            <a:off x="457200" y="914290"/>
            <a:ext cx="10762129" cy="5442060"/>
          </a:xfrm>
          <a:prstGeom prst="rect">
            <a:avLst/>
          </a:prstGeom>
        </p:spPr>
      </p:pic>
    </p:spTree>
    <p:extLst>
      <p:ext uri="{BB962C8B-B14F-4D97-AF65-F5344CB8AC3E}">
        <p14:creationId xmlns:p14="http://schemas.microsoft.com/office/powerpoint/2010/main" val="590024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31</a:t>
            </a:fld>
            <a:endParaRPr lang="en-GB"/>
          </a:p>
        </p:txBody>
      </p:sp>
      <p:pic>
        <p:nvPicPr>
          <p:cNvPr id="5" name="Picture 4">
            <a:extLst>
              <a:ext uri="{FF2B5EF4-FFF2-40B4-BE49-F238E27FC236}">
                <a16:creationId xmlns:a16="http://schemas.microsoft.com/office/drawing/2014/main" id="{5D2F951F-46C1-DFD3-E68A-BD22F6DADD7B}"/>
              </a:ext>
            </a:extLst>
          </p:cNvPr>
          <p:cNvPicPr>
            <a:picLocks noChangeAspect="1"/>
          </p:cNvPicPr>
          <p:nvPr/>
        </p:nvPicPr>
        <p:blipFill>
          <a:blip r:embed="rId3"/>
          <a:stretch>
            <a:fillRect/>
          </a:stretch>
        </p:blipFill>
        <p:spPr>
          <a:xfrm>
            <a:off x="1319463" y="1050679"/>
            <a:ext cx="9837196" cy="5159454"/>
          </a:xfrm>
          <a:prstGeom prst="rect">
            <a:avLst/>
          </a:prstGeom>
        </p:spPr>
      </p:pic>
    </p:spTree>
    <p:extLst>
      <p:ext uri="{BB962C8B-B14F-4D97-AF65-F5344CB8AC3E}">
        <p14:creationId xmlns:p14="http://schemas.microsoft.com/office/powerpoint/2010/main" val="2229507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7DB8-5186-D402-7CE0-EA8DFF0B7090}"/>
              </a:ext>
            </a:extLst>
          </p:cNvPr>
          <p:cNvSpPr>
            <a:spLocks noGrp="1"/>
          </p:cNvSpPr>
          <p:nvPr>
            <p:ph type="title"/>
          </p:nvPr>
        </p:nvSpPr>
        <p:spPr>
          <a:xfrm>
            <a:off x="787445" y="852806"/>
            <a:ext cx="10515600" cy="787082"/>
          </a:xfrm>
        </p:spPr>
        <p:txBody>
          <a:bodyPr>
            <a:normAutofit/>
          </a:bodyPr>
          <a:lstStyle/>
          <a:p>
            <a:pPr algn="ctr"/>
            <a:r>
              <a:rPr lang="en-US" sz="4000" dirty="0"/>
              <a:t>Straw Man Algorithm in Reinforcement Learning</a:t>
            </a:r>
            <a:endParaRPr lang="en-IN" sz="4000" dirty="0"/>
          </a:p>
        </p:txBody>
      </p:sp>
      <p:sp>
        <p:nvSpPr>
          <p:cNvPr id="3" name="Text Placeholder 2">
            <a:extLst>
              <a:ext uri="{FF2B5EF4-FFF2-40B4-BE49-F238E27FC236}">
                <a16:creationId xmlns:a16="http://schemas.microsoft.com/office/drawing/2014/main" id="{B1498623-1743-ACDC-5412-B92868621F34}"/>
              </a:ext>
            </a:extLst>
          </p:cNvPr>
          <p:cNvSpPr>
            <a:spLocks noGrp="1"/>
          </p:cNvSpPr>
          <p:nvPr>
            <p:ph type="body" idx="1"/>
          </p:nvPr>
        </p:nvSpPr>
        <p:spPr>
          <a:xfrm>
            <a:off x="296627" y="1639888"/>
            <a:ext cx="11497235" cy="4351338"/>
          </a:xfrm>
        </p:spPr>
        <p:txBody>
          <a:bodyPr/>
          <a:lstStyle/>
          <a:p>
            <a:r>
              <a:rPr lang="en-US" b="1" dirty="0"/>
              <a:t>A Straw Man Algorithm is a simple, naive baseline used for comparison in reinforcement learning. </a:t>
            </a:r>
          </a:p>
          <a:p>
            <a:pPr marL="114300" indent="0">
              <a:buNone/>
            </a:pPr>
            <a:endParaRPr lang="en-US" b="1" dirty="0"/>
          </a:p>
          <a:p>
            <a:r>
              <a:rPr lang="en-US" b="1" dirty="0"/>
              <a:t>It’s often implemented to test basic functionality or provide a benchmark for evaluating more sophisticated algorithms. </a:t>
            </a:r>
          </a:p>
          <a:p>
            <a:endParaRPr lang="en-US" b="1" dirty="0"/>
          </a:p>
          <a:p>
            <a:r>
              <a:rPr lang="en-US" b="1" dirty="0"/>
              <a:t>While not meant to be optimal, it gives an idea of how a basic strategy performs in a given environment.</a:t>
            </a:r>
            <a:endParaRPr lang="en-IN" b="1" dirty="0"/>
          </a:p>
        </p:txBody>
      </p:sp>
      <p:sp>
        <p:nvSpPr>
          <p:cNvPr id="4" name="Footer Placeholder 3">
            <a:extLst>
              <a:ext uri="{FF2B5EF4-FFF2-40B4-BE49-F238E27FC236}">
                <a16:creationId xmlns:a16="http://schemas.microsoft.com/office/drawing/2014/main" id="{02F2F9D2-A436-B5BA-EEAA-1534B148D86D}"/>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585D7668-F9D8-3311-8EE5-F9D3357E15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32</a:t>
            </a:fld>
            <a:endParaRPr lang="en-GB"/>
          </a:p>
        </p:txBody>
      </p:sp>
    </p:spTree>
    <p:extLst>
      <p:ext uri="{BB962C8B-B14F-4D97-AF65-F5344CB8AC3E}">
        <p14:creationId xmlns:p14="http://schemas.microsoft.com/office/powerpoint/2010/main" val="2772865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A2DD9-91DC-EA38-3B5F-8851F31E7D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9B953-ADAC-0C2B-ED50-E57805447933}"/>
              </a:ext>
            </a:extLst>
          </p:cNvPr>
          <p:cNvSpPr>
            <a:spLocks noGrp="1"/>
          </p:cNvSpPr>
          <p:nvPr>
            <p:ph type="title"/>
          </p:nvPr>
        </p:nvSpPr>
        <p:spPr>
          <a:xfrm>
            <a:off x="787445" y="852806"/>
            <a:ext cx="10515600" cy="787082"/>
          </a:xfrm>
        </p:spPr>
        <p:txBody>
          <a:bodyPr>
            <a:normAutofit/>
          </a:bodyPr>
          <a:lstStyle/>
          <a:p>
            <a:pPr algn="ctr"/>
            <a:r>
              <a:rPr lang="en-US" sz="4000" dirty="0"/>
              <a:t>Straw Man Algorithm in Reinforcement Learning</a:t>
            </a:r>
            <a:endParaRPr lang="en-IN" sz="4000" dirty="0"/>
          </a:p>
        </p:txBody>
      </p:sp>
      <p:sp>
        <p:nvSpPr>
          <p:cNvPr id="3" name="Text Placeholder 2">
            <a:extLst>
              <a:ext uri="{FF2B5EF4-FFF2-40B4-BE49-F238E27FC236}">
                <a16:creationId xmlns:a16="http://schemas.microsoft.com/office/drawing/2014/main" id="{AB3EB8CA-9D10-A350-44B1-71CDD1B836EF}"/>
              </a:ext>
            </a:extLst>
          </p:cNvPr>
          <p:cNvSpPr>
            <a:spLocks noGrp="1"/>
          </p:cNvSpPr>
          <p:nvPr>
            <p:ph type="body" idx="1"/>
          </p:nvPr>
        </p:nvSpPr>
        <p:spPr>
          <a:xfrm>
            <a:off x="296627" y="1639888"/>
            <a:ext cx="11497235" cy="4841594"/>
          </a:xfrm>
        </p:spPr>
        <p:txBody>
          <a:bodyPr/>
          <a:lstStyle/>
          <a:p>
            <a:pPr>
              <a:buFont typeface="Arial" panose="020B0604020202020204" pitchFamily="34" charset="0"/>
              <a:buChar char="•"/>
            </a:pPr>
            <a:r>
              <a:rPr lang="en-US" dirty="0"/>
              <a:t>A 5x5 grid where: The agent starts at the bottom-left corner.</a:t>
            </a:r>
          </a:p>
          <a:p>
            <a:pPr>
              <a:buFont typeface="Arial" panose="020B0604020202020204" pitchFamily="34" charset="0"/>
              <a:buChar char="•"/>
            </a:pPr>
            <a:r>
              <a:rPr lang="en-US" dirty="0"/>
              <a:t>The goal is at the top-right corner.</a:t>
            </a:r>
          </a:p>
          <a:p>
            <a:pPr>
              <a:buFont typeface="Arial" panose="020B0604020202020204" pitchFamily="34" charset="0"/>
              <a:buChar char="•"/>
            </a:pPr>
            <a:r>
              <a:rPr lang="en-US" dirty="0"/>
              <a:t>Moving into a wall keeps the agent in the same position.</a:t>
            </a:r>
          </a:p>
          <a:p>
            <a:pPr>
              <a:buFont typeface="Arial" panose="020B0604020202020204" pitchFamily="34" charset="0"/>
              <a:buChar char="•"/>
            </a:pPr>
            <a:r>
              <a:rPr lang="en-US" dirty="0"/>
              <a:t>Rewards:</a:t>
            </a:r>
          </a:p>
          <a:p>
            <a:pPr marL="742950" lvl="1" indent="-285750">
              <a:buFont typeface="Arial" panose="020B0604020202020204" pitchFamily="34" charset="0"/>
              <a:buChar char="•"/>
            </a:pPr>
            <a:r>
              <a:rPr lang="en-US" dirty="0"/>
              <a:t>Reaching the goal: +10.</a:t>
            </a:r>
          </a:p>
          <a:p>
            <a:pPr marL="742950" lvl="1" indent="-285750">
              <a:buFont typeface="Arial" panose="020B0604020202020204" pitchFamily="34" charset="0"/>
              <a:buChar char="•"/>
            </a:pPr>
            <a:r>
              <a:rPr lang="en-US" dirty="0"/>
              <a:t>Every step: -1 (penalty for taking too long).</a:t>
            </a:r>
          </a:p>
          <a:p>
            <a:pPr marL="114300" indent="0">
              <a:buNone/>
            </a:pPr>
            <a:endParaRPr lang="en-IN" b="1" dirty="0"/>
          </a:p>
        </p:txBody>
      </p:sp>
      <p:sp>
        <p:nvSpPr>
          <p:cNvPr id="4" name="Footer Placeholder 3">
            <a:extLst>
              <a:ext uri="{FF2B5EF4-FFF2-40B4-BE49-F238E27FC236}">
                <a16:creationId xmlns:a16="http://schemas.microsoft.com/office/drawing/2014/main" id="{EA7DD7F7-57F2-E08A-934E-742786A9AD4C}"/>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C40FE692-8CAD-7F2E-6B7B-7DA4D31DFD7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33</a:t>
            </a:fld>
            <a:endParaRPr lang="en-GB"/>
          </a:p>
        </p:txBody>
      </p:sp>
      <p:sp>
        <p:nvSpPr>
          <p:cNvPr id="10" name="TextBox 9">
            <a:extLst>
              <a:ext uri="{FF2B5EF4-FFF2-40B4-BE49-F238E27FC236}">
                <a16:creationId xmlns:a16="http://schemas.microsoft.com/office/drawing/2014/main" id="{4219E820-BEB0-9374-BEF9-099138348D3B}"/>
              </a:ext>
            </a:extLst>
          </p:cNvPr>
          <p:cNvSpPr txBox="1"/>
          <p:nvPr/>
        </p:nvSpPr>
        <p:spPr>
          <a:xfrm>
            <a:off x="310732" y="5051087"/>
            <a:ext cx="11483130" cy="954107"/>
          </a:xfrm>
          <a:prstGeom prst="rect">
            <a:avLst/>
          </a:prstGeom>
          <a:noFill/>
        </p:spPr>
        <p:txBody>
          <a:bodyPr wrap="square">
            <a:spAutoFit/>
          </a:bodyPr>
          <a:lstStyle/>
          <a:p>
            <a:r>
              <a:rPr lang="en-US" b="1" dirty="0"/>
              <a:t>Straw Man Algorithm:</a:t>
            </a:r>
          </a:p>
          <a:p>
            <a:pPr>
              <a:buFont typeface="+mj-lt"/>
              <a:buAutoNum type="arabicPeriod"/>
            </a:pPr>
            <a:r>
              <a:rPr lang="en-US" b="1" dirty="0"/>
              <a:t>Policy</a:t>
            </a:r>
            <a:r>
              <a:rPr lang="en-US" dirty="0"/>
              <a:t>: Choose a random action (e.g., UP, DOWN, LEFT, RIGHT) at every step, regardless of the current state.</a:t>
            </a:r>
          </a:p>
          <a:p>
            <a:pPr>
              <a:buFont typeface="+mj-lt"/>
              <a:buAutoNum type="arabicPeriod"/>
            </a:pPr>
            <a:r>
              <a:rPr lang="en-US" b="1" dirty="0"/>
              <a:t>No Learning</a:t>
            </a:r>
            <a:r>
              <a:rPr lang="en-US" dirty="0"/>
              <a:t>: The agent doesn’t update its behavior based on rewards or outcomes.</a:t>
            </a:r>
          </a:p>
          <a:p>
            <a:pPr>
              <a:buFont typeface="+mj-lt"/>
              <a:buAutoNum type="arabicPeriod"/>
            </a:pPr>
            <a:r>
              <a:rPr lang="en-US" b="1" dirty="0"/>
              <a:t>Termination</a:t>
            </a:r>
            <a:r>
              <a:rPr lang="en-US" dirty="0"/>
              <a:t>: Stops when the agent reaches the goal or a maximum number of steps is taken.</a:t>
            </a:r>
          </a:p>
        </p:txBody>
      </p:sp>
    </p:spTree>
    <p:extLst>
      <p:ext uri="{BB962C8B-B14F-4D97-AF65-F5344CB8AC3E}">
        <p14:creationId xmlns:p14="http://schemas.microsoft.com/office/powerpoint/2010/main" val="1912393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34</a:t>
            </a:fld>
            <a:endParaRPr lang="en-GB"/>
          </a:p>
        </p:txBody>
      </p:sp>
      <p:pic>
        <p:nvPicPr>
          <p:cNvPr id="6" name="Picture 5">
            <a:extLst>
              <a:ext uri="{FF2B5EF4-FFF2-40B4-BE49-F238E27FC236}">
                <a16:creationId xmlns:a16="http://schemas.microsoft.com/office/drawing/2014/main" id="{F4ADA584-9910-31D0-3AF4-8D211165E80B}"/>
              </a:ext>
            </a:extLst>
          </p:cNvPr>
          <p:cNvPicPr>
            <a:picLocks noChangeAspect="1"/>
          </p:cNvPicPr>
          <p:nvPr/>
        </p:nvPicPr>
        <p:blipFill>
          <a:blip r:embed="rId3"/>
          <a:stretch>
            <a:fillRect/>
          </a:stretch>
        </p:blipFill>
        <p:spPr>
          <a:xfrm>
            <a:off x="503533" y="904462"/>
            <a:ext cx="11213337" cy="5314242"/>
          </a:xfrm>
          <a:prstGeom prst="rect">
            <a:avLst/>
          </a:prstGeom>
        </p:spPr>
      </p:pic>
    </p:spTree>
    <p:extLst>
      <p:ext uri="{BB962C8B-B14F-4D97-AF65-F5344CB8AC3E}">
        <p14:creationId xmlns:p14="http://schemas.microsoft.com/office/powerpoint/2010/main" val="493673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1983-B8BB-07B6-10B5-472A030E5974}"/>
              </a:ext>
            </a:extLst>
          </p:cNvPr>
          <p:cNvSpPr>
            <a:spLocks noGrp="1"/>
          </p:cNvSpPr>
          <p:nvPr>
            <p:ph type="title"/>
          </p:nvPr>
        </p:nvSpPr>
        <p:spPr>
          <a:xfrm>
            <a:off x="1029492" y="781087"/>
            <a:ext cx="10515600" cy="545689"/>
          </a:xfrm>
        </p:spPr>
        <p:txBody>
          <a:bodyPr>
            <a:normAutofit fontScale="90000"/>
          </a:bodyPr>
          <a:lstStyle/>
          <a:p>
            <a:r>
              <a:rPr lang="en-IN" dirty="0"/>
              <a:t>Boot Strapping for Value Function Learning</a:t>
            </a:r>
          </a:p>
        </p:txBody>
      </p:sp>
      <p:sp>
        <p:nvSpPr>
          <p:cNvPr id="3" name="Text Placeholder 2">
            <a:extLst>
              <a:ext uri="{FF2B5EF4-FFF2-40B4-BE49-F238E27FC236}">
                <a16:creationId xmlns:a16="http://schemas.microsoft.com/office/drawing/2014/main" id="{2DBE25A1-C7BD-347B-F2DC-DD9BC208E351}"/>
              </a:ext>
            </a:extLst>
          </p:cNvPr>
          <p:cNvSpPr>
            <a:spLocks noGrp="1"/>
          </p:cNvSpPr>
          <p:nvPr>
            <p:ph type="body" idx="1"/>
          </p:nvPr>
        </p:nvSpPr>
        <p:spPr>
          <a:xfrm>
            <a:off x="372034" y="1556684"/>
            <a:ext cx="11712389" cy="4799666"/>
          </a:xfrm>
        </p:spPr>
        <p:txBody>
          <a:bodyPr/>
          <a:lstStyle/>
          <a:p>
            <a:r>
              <a:rPr lang="en-US" b="1" dirty="0"/>
              <a:t>Bootstrapping</a:t>
            </a:r>
            <a:r>
              <a:rPr lang="en-US" dirty="0"/>
              <a:t> is a technique in reinforcement learning (RL) where an agent updates its knowledge or value estimates incrementally during the learning process, using estimates of future values rather than waiting for the actual outcome.</a:t>
            </a:r>
          </a:p>
          <a:p>
            <a:endParaRPr lang="en-US" dirty="0"/>
          </a:p>
          <a:p>
            <a:r>
              <a:rPr lang="en-US" dirty="0"/>
              <a:t>Bootstrapping is essential for efficient learning in environments where the agent has to deal with </a:t>
            </a:r>
            <a:r>
              <a:rPr lang="en-US" b="1" dirty="0"/>
              <a:t>long-term decisions, large state spaces, or tasks that may continue indefinitely.</a:t>
            </a:r>
            <a:endParaRPr lang="en-IN" b="1" dirty="0"/>
          </a:p>
        </p:txBody>
      </p:sp>
      <p:sp>
        <p:nvSpPr>
          <p:cNvPr id="4" name="Footer Placeholder 3">
            <a:extLst>
              <a:ext uri="{FF2B5EF4-FFF2-40B4-BE49-F238E27FC236}">
                <a16:creationId xmlns:a16="http://schemas.microsoft.com/office/drawing/2014/main" id="{FBDDECD7-2847-B956-888A-7A9C1D672209}"/>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DD6A45CF-CB20-4F48-91DB-5D67F2C006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35</a:t>
            </a:fld>
            <a:endParaRPr lang="en-GB"/>
          </a:p>
        </p:txBody>
      </p:sp>
      <p:sp>
        <p:nvSpPr>
          <p:cNvPr id="8" name="TextBox 7">
            <a:extLst>
              <a:ext uri="{FF2B5EF4-FFF2-40B4-BE49-F238E27FC236}">
                <a16:creationId xmlns:a16="http://schemas.microsoft.com/office/drawing/2014/main" id="{6CAD6D29-A7D0-271F-269C-CDEAD6742CDC}"/>
              </a:ext>
            </a:extLst>
          </p:cNvPr>
          <p:cNvSpPr txBox="1"/>
          <p:nvPr/>
        </p:nvSpPr>
        <p:spPr>
          <a:xfrm>
            <a:off x="842554" y="5553693"/>
            <a:ext cx="10591800" cy="307777"/>
          </a:xfrm>
          <a:prstGeom prst="rect">
            <a:avLst/>
          </a:prstGeom>
          <a:noFill/>
        </p:spPr>
        <p:txBody>
          <a:bodyPr wrap="square">
            <a:spAutoFit/>
          </a:bodyPr>
          <a:lstStyle/>
          <a:p>
            <a:r>
              <a:rPr lang="en-US" dirty="0"/>
              <a:t>The process of </a:t>
            </a:r>
            <a:r>
              <a:rPr lang="en-US" b="1" dirty="0"/>
              <a:t>using current progress to estimate future success</a:t>
            </a:r>
            <a:r>
              <a:rPr lang="en-US" dirty="0"/>
              <a:t> is exactly what bootstrapping</a:t>
            </a:r>
            <a:endParaRPr lang="en-IN" dirty="0"/>
          </a:p>
        </p:txBody>
      </p:sp>
    </p:spTree>
    <p:extLst>
      <p:ext uri="{BB962C8B-B14F-4D97-AF65-F5344CB8AC3E}">
        <p14:creationId xmlns:p14="http://schemas.microsoft.com/office/powerpoint/2010/main" val="2378677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421D9-2A99-E561-BD1A-F8A783462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254A5E-EB51-7D82-31D1-A9FE4A7AEDDB}"/>
              </a:ext>
            </a:extLst>
          </p:cNvPr>
          <p:cNvSpPr>
            <a:spLocks noGrp="1"/>
          </p:cNvSpPr>
          <p:nvPr>
            <p:ph type="title"/>
          </p:nvPr>
        </p:nvSpPr>
        <p:spPr>
          <a:xfrm>
            <a:off x="1029492" y="781087"/>
            <a:ext cx="10515600" cy="545689"/>
          </a:xfrm>
        </p:spPr>
        <p:txBody>
          <a:bodyPr>
            <a:normAutofit fontScale="90000"/>
          </a:bodyPr>
          <a:lstStyle/>
          <a:p>
            <a:r>
              <a:rPr lang="en-IN" dirty="0"/>
              <a:t>Boot Strapping for Value Function Learning</a:t>
            </a:r>
          </a:p>
        </p:txBody>
      </p:sp>
      <p:sp>
        <p:nvSpPr>
          <p:cNvPr id="3" name="Text Placeholder 2">
            <a:extLst>
              <a:ext uri="{FF2B5EF4-FFF2-40B4-BE49-F238E27FC236}">
                <a16:creationId xmlns:a16="http://schemas.microsoft.com/office/drawing/2014/main" id="{C3304DC8-EDAD-7203-CF4E-CEB707041E9F}"/>
              </a:ext>
            </a:extLst>
          </p:cNvPr>
          <p:cNvSpPr>
            <a:spLocks noGrp="1"/>
          </p:cNvSpPr>
          <p:nvPr>
            <p:ph type="body" idx="1"/>
          </p:nvPr>
        </p:nvSpPr>
        <p:spPr>
          <a:xfrm>
            <a:off x="372034" y="1556684"/>
            <a:ext cx="11712389" cy="4799666"/>
          </a:xfrm>
        </p:spPr>
        <p:txBody>
          <a:bodyPr/>
          <a:lstStyle/>
          <a:p>
            <a:r>
              <a:rPr lang="en-US" dirty="0"/>
              <a:t>.</a:t>
            </a:r>
          </a:p>
          <a:p>
            <a:endParaRPr lang="en-US" dirty="0"/>
          </a:p>
        </p:txBody>
      </p:sp>
      <p:sp>
        <p:nvSpPr>
          <p:cNvPr id="4" name="Footer Placeholder 3">
            <a:extLst>
              <a:ext uri="{FF2B5EF4-FFF2-40B4-BE49-F238E27FC236}">
                <a16:creationId xmlns:a16="http://schemas.microsoft.com/office/drawing/2014/main" id="{00DAE1B6-6804-D1A3-24B1-87C0582C9D45}"/>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56F14B4E-A393-7F5C-C33D-4AF7C660B3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36</a:t>
            </a:fld>
            <a:endParaRPr lang="en-GB"/>
          </a:p>
        </p:txBody>
      </p:sp>
      <p:pic>
        <p:nvPicPr>
          <p:cNvPr id="8" name="Picture 7">
            <a:extLst>
              <a:ext uri="{FF2B5EF4-FFF2-40B4-BE49-F238E27FC236}">
                <a16:creationId xmlns:a16="http://schemas.microsoft.com/office/drawing/2014/main" id="{2504FB6D-049B-C015-92F4-8E9825E69E7B}"/>
              </a:ext>
            </a:extLst>
          </p:cNvPr>
          <p:cNvPicPr>
            <a:picLocks noChangeAspect="1"/>
          </p:cNvPicPr>
          <p:nvPr/>
        </p:nvPicPr>
        <p:blipFill>
          <a:blip r:embed="rId2"/>
          <a:stretch>
            <a:fillRect/>
          </a:stretch>
        </p:blipFill>
        <p:spPr>
          <a:xfrm>
            <a:off x="673034" y="859465"/>
            <a:ext cx="10888149" cy="5432997"/>
          </a:xfrm>
          <a:prstGeom prst="rect">
            <a:avLst/>
          </a:prstGeom>
        </p:spPr>
      </p:pic>
    </p:spTree>
    <p:extLst>
      <p:ext uri="{BB962C8B-B14F-4D97-AF65-F5344CB8AC3E}">
        <p14:creationId xmlns:p14="http://schemas.microsoft.com/office/powerpoint/2010/main" val="13814994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37</a:t>
            </a:fld>
            <a:endParaRPr lang="en-GB"/>
          </a:p>
        </p:txBody>
      </p:sp>
      <p:pic>
        <p:nvPicPr>
          <p:cNvPr id="6" name="Picture 5">
            <a:extLst>
              <a:ext uri="{FF2B5EF4-FFF2-40B4-BE49-F238E27FC236}">
                <a16:creationId xmlns:a16="http://schemas.microsoft.com/office/drawing/2014/main" id="{31795054-97EB-9CCE-DE22-23080DE64B02}"/>
              </a:ext>
            </a:extLst>
          </p:cNvPr>
          <p:cNvPicPr>
            <a:picLocks noChangeAspect="1"/>
          </p:cNvPicPr>
          <p:nvPr/>
        </p:nvPicPr>
        <p:blipFill>
          <a:blip r:embed="rId3"/>
          <a:stretch>
            <a:fillRect/>
          </a:stretch>
        </p:blipFill>
        <p:spPr>
          <a:xfrm>
            <a:off x="1010651" y="1106727"/>
            <a:ext cx="10343149" cy="4527719"/>
          </a:xfrm>
          <a:prstGeom prst="rect">
            <a:avLst/>
          </a:prstGeom>
        </p:spPr>
      </p:pic>
      <p:pic>
        <p:nvPicPr>
          <p:cNvPr id="8" name="Picture 7">
            <a:extLst>
              <a:ext uri="{FF2B5EF4-FFF2-40B4-BE49-F238E27FC236}">
                <a16:creationId xmlns:a16="http://schemas.microsoft.com/office/drawing/2014/main" id="{0849B514-AFAE-0113-6368-E1D24DF1A0A1}"/>
              </a:ext>
            </a:extLst>
          </p:cNvPr>
          <p:cNvPicPr>
            <a:picLocks noChangeAspect="1"/>
          </p:cNvPicPr>
          <p:nvPr/>
        </p:nvPicPr>
        <p:blipFill>
          <a:blip r:embed="rId4"/>
          <a:stretch>
            <a:fillRect/>
          </a:stretch>
        </p:blipFill>
        <p:spPr>
          <a:xfrm>
            <a:off x="658753" y="5503539"/>
            <a:ext cx="11046943" cy="1087029"/>
          </a:xfrm>
          <a:prstGeom prst="rect">
            <a:avLst/>
          </a:prstGeom>
        </p:spPr>
      </p:pic>
    </p:spTree>
    <p:extLst>
      <p:ext uri="{BB962C8B-B14F-4D97-AF65-F5344CB8AC3E}">
        <p14:creationId xmlns:p14="http://schemas.microsoft.com/office/powerpoint/2010/main" val="3535252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38</a:t>
            </a:fld>
            <a:endParaRPr lang="en-GB"/>
          </a:p>
        </p:txBody>
      </p:sp>
      <p:sp>
        <p:nvSpPr>
          <p:cNvPr id="5" name="TextBox 4">
            <a:extLst>
              <a:ext uri="{FF2B5EF4-FFF2-40B4-BE49-F238E27FC236}">
                <a16:creationId xmlns:a16="http://schemas.microsoft.com/office/drawing/2014/main" id="{0C832052-FB32-F49C-8142-6B716F5518B7}"/>
              </a:ext>
            </a:extLst>
          </p:cNvPr>
          <p:cNvSpPr txBox="1"/>
          <p:nvPr/>
        </p:nvSpPr>
        <p:spPr>
          <a:xfrm>
            <a:off x="2721830" y="1182366"/>
            <a:ext cx="11032958" cy="892552"/>
          </a:xfrm>
          <a:prstGeom prst="rect">
            <a:avLst/>
          </a:prstGeom>
          <a:noFill/>
        </p:spPr>
        <p:txBody>
          <a:bodyPr wrap="square">
            <a:spAutoFit/>
          </a:bodyPr>
          <a:lstStyle/>
          <a:p>
            <a:pPr algn="just"/>
            <a:r>
              <a:rPr lang="en-US" sz="2600" dirty="0">
                <a:solidFill>
                  <a:srgbClr val="0070C0"/>
                </a:solidFill>
                <a:latin typeface="Bookman Old Style" panose="02050604050505020204" pitchFamily="18" charset="0"/>
              </a:rPr>
              <a:t>Deep Learning as Functional Approximator</a:t>
            </a:r>
          </a:p>
          <a:p>
            <a:pPr marL="457200" indent="-457200" algn="just">
              <a:buFont typeface="Arial" panose="020B0604020202020204" pitchFamily="34" charset="0"/>
              <a:buChar char="•"/>
            </a:pPr>
            <a:endParaRPr lang="en-IN" sz="2600" dirty="0">
              <a:latin typeface="Bookman Old Style" panose="02050604050505020204" pitchFamily="18" charset="0"/>
            </a:endParaRPr>
          </a:p>
        </p:txBody>
      </p:sp>
      <p:pic>
        <p:nvPicPr>
          <p:cNvPr id="6" name="Picture 5">
            <a:extLst>
              <a:ext uri="{FF2B5EF4-FFF2-40B4-BE49-F238E27FC236}">
                <a16:creationId xmlns:a16="http://schemas.microsoft.com/office/drawing/2014/main" id="{8E4DE333-CD92-31D4-267F-FBF8EFF1B94E}"/>
              </a:ext>
            </a:extLst>
          </p:cNvPr>
          <p:cNvPicPr>
            <a:picLocks noChangeAspect="1"/>
          </p:cNvPicPr>
          <p:nvPr/>
        </p:nvPicPr>
        <p:blipFill>
          <a:blip r:embed="rId3"/>
          <a:stretch>
            <a:fillRect/>
          </a:stretch>
        </p:blipFill>
        <p:spPr>
          <a:xfrm>
            <a:off x="1062706" y="4391698"/>
            <a:ext cx="10808450" cy="1964652"/>
          </a:xfrm>
          <a:prstGeom prst="rect">
            <a:avLst/>
          </a:prstGeom>
        </p:spPr>
      </p:pic>
      <p:sp>
        <p:nvSpPr>
          <p:cNvPr id="8" name="TextBox 7">
            <a:extLst>
              <a:ext uri="{FF2B5EF4-FFF2-40B4-BE49-F238E27FC236}">
                <a16:creationId xmlns:a16="http://schemas.microsoft.com/office/drawing/2014/main" id="{89143896-E667-5B6A-CEA7-66B18C9493E0}"/>
              </a:ext>
            </a:extLst>
          </p:cNvPr>
          <p:cNvSpPr txBox="1"/>
          <p:nvPr/>
        </p:nvSpPr>
        <p:spPr>
          <a:xfrm>
            <a:off x="161365" y="1833010"/>
            <a:ext cx="11709791" cy="2492990"/>
          </a:xfrm>
          <a:prstGeom prst="rect">
            <a:avLst/>
          </a:prstGeom>
          <a:noFill/>
        </p:spPr>
        <p:txBody>
          <a:bodyPr wrap="square">
            <a:spAutoFit/>
          </a:bodyPr>
          <a:lstStyle/>
          <a:p>
            <a:pPr marL="457200" indent="-457200" algn="just">
              <a:buFont typeface="Arial" panose="020B0604020202020204" pitchFamily="34" charset="0"/>
              <a:buChar char="•"/>
            </a:pPr>
            <a:r>
              <a:rPr lang="en-US" sz="2600" b="1" dirty="0">
                <a:latin typeface="Bookman Old Style" panose="02050604050505020204" pitchFamily="18" charset="0"/>
              </a:rPr>
              <a:t>Consider the Atari setting  in which a fixed window of the last few snapshots of pixels provides the state </a:t>
            </a:r>
            <a:r>
              <a:rPr lang="en-US" sz="2600" b="1" dirty="0" err="1">
                <a:latin typeface="Bookman Old Style" panose="02050604050505020204" pitchFamily="18" charset="0"/>
              </a:rPr>
              <a:t>st.</a:t>
            </a:r>
            <a:r>
              <a:rPr lang="en-US" sz="2600" b="1" dirty="0">
                <a:latin typeface="Bookman Old Style" panose="02050604050505020204" pitchFamily="18" charset="0"/>
              </a:rPr>
              <a:t> </a:t>
            </a:r>
          </a:p>
          <a:p>
            <a:pPr marL="457200" indent="-457200" algn="just">
              <a:buFont typeface="Arial" panose="020B0604020202020204" pitchFamily="34" charset="0"/>
              <a:buChar char="•"/>
            </a:pPr>
            <a:r>
              <a:rPr lang="en-US" sz="2600" b="1" dirty="0">
                <a:latin typeface="Bookman Old Style" panose="02050604050505020204" pitchFamily="18" charset="0"/>
              </a:rPr>
              <a:t>Assume that the feature representation of </a:t>
            </a:r>
            <a:r>
              <a:rPr lang="en-US" sz="2600" b="1" dirty="0" err="1">
                <a:latin typeface="Bookman Old Style" panose="02050604050505020204" pitchFamily="18" charset="0"/>
              </a:rPr>
              <a:t>st</a:t>
            </a:r>
            <a:r>
              <a:rPr lang="en-US" sz="2600" b="1" dirty="0">
                <a:latin typeface="Bookman Old Style" panose="02050604050505020204" pitchFamily="18" charset="0"/>
              </a:rPr>
              <a:t> is denoted by </a:t>
            </a:r>
            <a:r>
              <a:rPr lang="en-US" sz="2600" b="1" dirty="0" err="1">
                <a:latin typeface="Bookman Old Style" panose="02050604050505020204" pitchFamily="18" charset="0"/>
              </a:rPr>
              <a:t>Xt.</a:t>
            </a:r>
            <a:r>
              <a:rPr lang="en-US" sz="2600" b="1" dirty="0">
                <a:latin typeface="Bookman Old Style" panose="02050604050505020204" pitchFamily="18" charset="0"/>
              </a:rPr>
              <a:t> The neural network uses </a:t>
            </a:r>
            <a:r>
              <a:rPr lang="en-US" sz="2600" b="1" dirty="0" err="1">
                <a:latin typeface="Bookman Old Style" panose="02050604050505020204" pitchFamily="18" charset="0"/>
              </a:rPr>
              <a:t>Xt</a:t>
            </a:r>
            <a:r>
              <a:rPr lang="en-US" sz="2600" b="1" dirty="0">
                <a:latin typeface="Bookman Old Style" panose="02050604050505020204" pitchFamily="18" charset="0"/>
              </a:rPr>
              <a:t> as the input and outputs Q(</a:t>
            </a:r>
            <a:r>
              <a:rPr lang="en-US" sz="2600" b="1" dirty="0" err="1">
                <a:latin typeface="Bookman Old Style" panose="02050604050505020204" pitchFamily="18" charset="0"/>
              </a:rPr>
              <a:t>st</a:t>
            </a:r>
            <a:r>
              <a:rPr lang="en-US" sz="2600" b="1" dirty="0">
                <a:latin typeface="Bookman Old Style" panose="02050604050505020204" pitchFamily="18" charset="0"/>
              </a:rPr>
              <a:t>, a) for each possible legal action a from the universe of actions denoted by the set A</a:t>
            </a:r>
            <a:r>
              <a:rPr lang="en-US" sz="2600" dirty="0">
                <a:latin typeface="Bookman Old Style" panose="02050604050505020204" pitchFamily="18" charset="0"/>
              </a:rPr>
              <a:t>. </a:t>
            </a:r>
            <a:endParaRPr lang="en-IN" sz="2600" dirty="0">
              <a:latin typeface="Bookman Old Style" panose="02050604050505020204" pitchFamily="18" charset="0"/>
            </a:endParaRPr>
          </a:p>
        </p:txBody>
      </p:sp>
    </p:spTree>
    <p:extLst>
      <p:ext uri="{BB962C8B-B14F-4D97-AF65-F5344CB8AC3E}">
        <p14:creationId xmlns:p14="http://schemas.microsoft.com/office/powerpoint/2010/main" val="1846844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39</a:t>
            </a:fld>
            <a:endParaRPr lang="en-GB"/>
          </a:p>
        </p:txBody>
      </p:sp>
      <p:sp>
        <p:nvSpPr>
          <p:cNvPr id="5" name="TextBox 4">
            <a:extLst>
              <a:ext uri="{FF2B5EF4-FFF2-40B4-BE49-F238E27FC236}">
                <a16:creationId xmlns:a16="http://schemas.microsoft.com/office/drawing/2014/main" id="{0C832052-FB32-F49C-8142-6B716F5518B7}"/>
              </a:ext>
            </a:extLst>
          </p:cNvPr>
          <p:cNvSpPr txBox="1"/>
          <p:nvPr/>
        </p:nvSpPr>
        <p:spPr>
          <a:xfrm>
            <a:off x="2457627" y="1118160"/>
            <a:ext cx="8896173" cy="892552"/>
          </a:xfrm>
          <a:prstGeom prst="rect">
            <a:avLst/>
          </a:prstGeom>
          <a:noFill/>
        </p:spPr>
        <p:txBody>
          <a:bodyPr wrap="square">
            <a:spAutoFit/>
          </a:bodyPr>
          <a:lstStyle/>
          <a:p>
            <a:pPr algn="just"/>
            <a:r>
              <a:rPr lang="en-US" sz="2600" dirty="0">
                <a:solidFill>
                  <a:srgbClr val="0070C0"/>
                </a:solidFill>
                <a:latin typeface="Bookman Old Style" panose="02050604050505020204" pitchFamily="18" charset="0"/>
              </a:rPr>
              <a:t>Deep Learning as Functional Approximator</a:t>
            </a:r>
          </a:p>
          <a:p>
            <a:pPr marL="457200" indent="-457200" algn="just">
              <a:buFont typeface="Arial" panose="020B0604020202020204" pitchFamily="34" charset="0"/>
              <a:buChar char="•"/>
            </a:pPr>
            <a:endParaRPr lang="en-IN" sz="2600" dirty="0">
              <a:latin typeface="Bookman Old Style" panose="02050604050505020204" pitchFamily="18" charset="0"/>
            </a:endParaRPr>
          </a:p>
        </p:txBody>
      </p:sp>
      <p:sp>
        <p:nvSpPr>
          <p:cNvPr id="7" name="TextBox 6">
            <a:extLst>
              <a:ext uri="{FF2B5EF4-FFF2-40B4-BE49-F238E27FC236}">
                <a16:creationId xmlns:a16="http://schemas.microsoft.com/office/drawing/2014/main" id="{6A06A772-2F9F-0E01-22CD-DF839CDA0B66}"/>
              </a:ext>
            </a:extLst>
          </p:cNvPr>
          <p:cNvSpPr txBox="1"/>
          <p:nvPr/>
        </p:nvSpPr>
        <p:spPr>
          <a:xfrm>
            <a:off x="285515" y="1659746"/>
            <a:ext cx="11676970" cy="3293209"/>
          </a:xfrm>
          <a:prstGeom prst="rect">
            <a:avLst/>
          </a:prstGeom>
          <a:noFill/>
        </p:spPr>
        <p:txBody>
          <a:bodyPr wrap="square">
            <a:spAutoFit/>
          </a:bodyPr>
          <a:lstStyle/>
          <a:p>
            <a:r>
              <a:rPr lang="en-US" sz="2600" dirty="0">
                <a:latin typeface="Bookman Old Style" panose="02050604050505020204" pitchFamily="18" charset="0"/>
              </a:rPr>
              <a:t>Assume that the neural network is parameterized by the vector of weights W, and it has |A| outputs containing the Q-values corresponding to the various actions in A.</a:t>
            </a:r>
          </a:p>
          <a:p>
            <a:r>
              <a:rPr lang="en-US" sz="2600" dirty="0">
                <a:latin typeface="Bookman Old Style" panose="02050604050505020204" pitchFamily="18" charset="0"/>
              </a:rPr>
              <a:t> </a:t>
            </a:r>
          </a:p>
          <a:p>
            <a:r>
              <a:rPr lang="en-US" sz="2600" dirty="0">
                <a:latin typeface="Bookman Old Style" panose="02050604050505020204" pitchFamily="18" charset="0"/>
              </a:rPr>
              <a:t>In other words, for each action a ∈ A, the neural network is able to compute the function F(</a:t>
            </a:r>
            <a:r>
              <a:rPr lang="en-US" sz="2600" dirty="0" err="1">
                <a:latin typeface="Bookman Old Style" panose="02050604050505020204" pitchFamily="18" charset="0"/>
              </a:rPr>
              <a:t>Xt</a:t>
            </a:r>
            <a:r>
              <a:rPr lang="en-US" sz="2600" dirty="0">
                <a:latin typeface="Bookman Old Style" panose="02050604050505020204" pitchFamily="18" charset="0"/>
              </a:rPr>
              <a:t>, </a:t>
            </a:r>
            <a:r>
              <a:rPr lang="en-US" sz="2600" dirty="0" err="1">
                <a:latin typeface="Bookman Old Style" panose="02050604050505020204" pitchFamily="18" charset="0"/>
              </a:rPr>
              <a:t>W,a</a:t>
            </a:r>
            <a:r>
              <a:rPr lang="en-US" sz="2600" dirty="0">
                <a:latin typeface="Bookman Old Style" panose="02050604050505020204" pitchFamily="18" charset="0"/>
              </a:rPr>
              <a:t>), which is defined to be the learned estimate of Q(</a:t>
            </a:r>
            <a:r>
              <a:rPr lang="en-US" sz="2600" dirty="0" err="1">
                <a:latin typeface="Bookman Old Style" panose="02050604050505020204" pitchFamily="18" charset="0"/>
              </a:rPr>
              <a:t>st</a:t>
            </a:r>
            <a:r>
              <a:rPr lang="en-US" sz="2600" dirty="0">
                <a:latin typeface="Bookman Old Style" panose="02050604050505020204" pitchFamily="18" charset="0"/>
              </a:rPr>
              <a:t>, a):</a:t>
            </a:r>
          </a:p>
          <a:p>
            <a:endParaRPr lang="en-IN" sz="2600" dirty="0">
              <a:latin typeface="Bookman Old Style" panose="02050604050505020204" pitchFamily="18" charset="0"/>
            </a:endParaRPr>
          </a:p>
        </p:txBody>
      </p:sp>
      <p:pic>
        <p:nvPicPr>
          <p:cNvPr id="10" name="Picture 9">
            <a:extLst>
              <a:ext uri="{FF2B5EF4-FFF2-40B4-BE49-F238E27FC236}">
                <a16:creationId xmlns:a16="http://schemas.microsoft.com/office/drawing/2014/main" id="{BEE94594-138D-B97C-4FC0-C6C85188F5F8}"/>
              </a:ext>
            </a:extLst>
          </p:cNvPr>
          <p:cNvPicPr>
            <a:picLocks noChangeAspect="1"/>
          </p:cNvPicPr>
          <p:nvPr/>
        </p:nvPicPr>
        <p:blipFill>
          <a:blip r:embed="rId3"/>
          <a:stretch>
            <a:fillRect/>
          </a:stretch>
        </p:blipFill>
        <p:spPr>
          <a:xfrm>
            <a:off x="4994027" y="4563036"/>
            <a:ext cx="2590114" cy="710142"/>
          </a:xfrm>
          <a:prstGeom prst="rect">
            <a:avLst/>
          </a:prstGeom>
        </p:spPr>
      </p:pic>
    </p:spTree>
    <p:extLst>
      <p:ext uri="{BB962C8B-B14F-4D97-AF65-F5344CB8AC3E}">
        <p14:creationId xmlns:p14="http://schemas.microsoft.com/office/powerpoint/2010/main" val="344030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a:solidFill>
                  <a:srgbClr val="C00000"/>
                </a:solidFill>
                <a:latin typeface="Bookman Old Style" panose="02050604050505020204" pitchFamily="18" charset="0"/>
              </a:rPr>
              <a:t> Deep </a:t>
            </a:r>
            <a:r>
              <a:rPr lang="en-IN" b="1" dirty="0">
                <a:solidFill>
                  <a:srgbClr val="C00000"/>
                </a:solidFill>
                <a:latin typeface="Bookman Old Style" panose="02050604050505020204" pitchFamily="18" charset="0"/>
              </a:rPr>
              <a:t>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111512" y="1216048"/>
            <a:ext cx="11809142" cy="5262979"/>
          </a:xfrm>
          <a:prstGeom prst="rect">
            <a:avLst/>
          </a:prstGeom>
          <a:noFill/>
        </p:spPr>
        <p:txBody>
          <a:bodyPr wrap="square">
            <a:spAutoFit/>
          </a:bodyPr>
          <a:lstStyle/>
          <a:p>
            <a:pPr marL="457200" indent="-457200" algn="just">
              <a:buFont typeface="Arial" panose="020B0604020202020204" pitchFamily="34" charset="0"/>
              <a:buChar char="•"/>
            </a:pPr>
            <a:r>
              <a:rPr lang="en-US" sz="2800" b="1" dirty="0">
                <a:solidFill>
                  <a:srgbClr val="FF0000"/>
                </a:solidFill>
                <a:latin typeface="Bookman Old Style" panose="02050604050505020204" pitchFamily="18" charset="0"/>
              </a:rPr>
              <a:t>A reward-driven trial-and-error process, in which a system learns to interact with a complex environment to achieve rewarding outcomes, is referred to in machine learning parlance as reinforcement learning</a:t>
            </a:r>
            <a:r>
              <a:rPr lang="en-US" sz="2800" dirty="0">
                <a:latin typeface="Bookman Old Style" panose="02050604050505020204" pitchFamily="18" charset="0"/>
              </a:rPr>
              <a:t>. </a:t>
            </a:r>
          </a:p>
          <a:p>
            <a:pPr marL="457200" indent="-457200" algn="just">
              <a:buFont typeface="Arial" panose="020B0604020202020204" pitchFamily="34" charset="0"/>
              <a:buChar char="•"/>
            </a:pPr>
            <a:endParaRPr lang="en-US" sz="2800" dirty="0">
              <a:latin typeface="Bookman Old Style" panose="02050604050505020204" pitchFamily="18" charset="0"/>
            </a:endParaRPr>
          </a:p>
          <a:p>
            <a:pPr marL="457200" indent="-457200" algn="just">
              <a:buFont typeface="Arial" panose="020B0604020202020204" pitchFamily="34" charset="0"/>
              <a:buChar char="•"/>
            </a:pPr>
            <a:r>
              <a:rPr lang="en-US" sz="2800" dirty="0">
                <a:latin typeface="Bookman Old Style" panose="02050604050505020204" pitchFamily="18" charset="0"/>
              </a:rPr>
              <a:t>In reinforcement learning, the process of trial and error is driven by the need to </a:t>
            </a:r>
            <a:r>
              <a:rPr lang="en-US" sz="2800" dirty="0">
                <a:solidFill>
                  <a:srgbClr val="FF0000"/>
                </a:solidFill>
                <a:latin typeface="Bookman Old Style" panose="02050604050505020204" pitchFamily="18" charset="0"/>
              </a:rPr>
              <a:t>maximize the expected rewards over time</a:t>
            </a:r>
            <a:r>
              <a:rPr lang="en-US" sz="2800" dirty="0">
                <a:latin typeface="Bookman Old Style" panose="02050604050505020204" pitchFamily="18" charset="0"/>
              </a:rPr>
              <a:t>.</a:t>
            </a:r>
          </a:p>
          <a:p>
            <a:pPr marL="457200" indent="-457200">
              <a:buFont typeface="Arial" panose="020B0604020202020204" pitchFamily="34" charset="0"/>
              <a:buChar char="•"/>
            </a:pPr>
            <a:endParaRPr lang="en-US" sz="2800" dirty="0">
              <a:latin typeface="Bookman Old Style" panose="02050604050505020204" pitchFamily="18" charset="0"/>
            </a:endParaRPr>
          </a:p>
          <a:p>
            <a:pPr marL="457200" indent="-457200" algn="just">
              <a:buFont typeface="Arial" panose="020B0604020202020204" pitchFamily="34" charset="0"/>
              <a:buChar char="•"/>
            </a:pPr>
            <a:r>
              <a:rPr lang="en-US" sz="2800" dirty="0">
                <a:latin typeface="Bookman Old Style" panose="02050604050505020204" pitchFamily="18" charset="0"/>
              </a:rPr>
              <a:t> Reinforcement learning can be a gateway to the quest for creating truly intelligent agents such as game-playing algorithms, self-driving cars, and even intelligent robots that interact with the environment. </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42234088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40</a:t>
            </a:fld>
            <a:endParaRPr lang="en-GB"/>
          </a:p>
        </p:txBody>
      </p:sp>
      <p:sp>
        <p:nvSpPr>
          <p:cNvPr id="6" name="TextBox 5">
            <a:extLst>
              <a:ext uri="{FF2B5EF4-FFF2-40B4-BE49-F238E27FC236}">
                <a16:creationId xmlns:a16="http://schemas.microsoft.com/office/drawing/2014/main" id="{8AA8936A-2ADD-8056-C0FD-61BAC72B7DE5}"/>
              </a:ext>
            </a:extLst>
          </p:cNvPr>
          <p:cNvSpPr txBox="1"/>
          <p:nvPr/>
        </p:nvSpPr>
        <p:spPr>
          <a:xfrm>
            <a:off x="965534" y="1205681"/>
            <a:ext cx="9104898" cy="492443"/>
          </a:xfrm>
          <a:prstGeom prst="rect">
            <a:avLst/>
          </a:prstGeom>
          <a:noFill/>
        </p:spPr>
        <p:txBody>
          <a:bodyPr wrap="square">
            <a:spAutoFit/>
          </a:bodyPr>
          <a:lstStyle/>
          <a:p>
            <a:r>
              <a:rPr lang="en-US" sz="2600" dirty="0">
                <a:solidFill>
                  <a:srgbClr val="0070C0"/>
                </a:solidFill>
                <a:latin typeface="Bookman Old Style" panose="02050604050505020204" pitchFamily="18" charset="0"/>
              </a:rPr>
              <a:t>Example: Neural Network for Atari Setting</a:t>
            </a:r>
            <a:endParaRPr lang="en-IN" sz="2600" dirty="0">
              <a:solidFill>
                <a:srgbClr val="0070C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E56BEC80-7ECB-7C29-404B-BB2DAF768766}"/>
              </a:ext>
            </a:extLst>
          </p:cNvPr>
          <p:cNvPicPr>
            <a:picLocks noChangeAspect="1"/>
          </p:cNvPicPr>
          <p:nvPr/>
        </p:nvPicPr>
        <p:blipFill>
          <a:blip r:embed="rId3"/>
          <a:stretch>
            <a:fillRect/>
          </a:stretch>
        </p:blipFill>
        <p:spPr>
          <a:xfrm>
            <a:off x="2144181" y="1975279"/>
            <a:ext cx="8494361" cy="3191744"/>
          </a:xfrm>
          <a:prstGeom prst="rect">
            <a:avLst/>
          </a:prstGeom>
        </p:spPr>
      </p:pic>
    </p:spTree>
    <p:extLst>
      <p:ext uri="{BB962C8B-B14F-4D97-AF65-F5344CB8AC3E}">
        <p14:creationId xmlns:p14="http://schemas.microsoft.com/office/powerpoint/2010/main" val="3970540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96D2-E3F2-9F9D-066B-E03C704978D7}"/>
              </a:ext>
            </a:extLst>
          </p:cNvPr>
          <p:cNvSpPr>
            <a:spLocks noGrp="1"/>
          </p:cNvSpPr>
          <p:nvPr>
            <p:ph type="title"/>
          </p:nvPr>
        </p:nvSpPr>
        <p:spPr>
          <a:xfrm>
            <a:off x="787445" y="852806"/>
            <a:ext cx="10515600" cy="505732"/>
          </a:xfrm>
        </p:spPr>
        <p:txBody>
          <a:bodyPr>
            <a:normAutofit fontScale="90000"/>
          </a:bodyPr>
          <a:lstStyle/>
          <a:p>
            <a:r>
              <a:rPr lang="en-US" dirty="0"/>
              <a:t>On-Policy Versus Off-Policy Methods: SARSA</a:t>
            </a:r>
            <a:endParaRPr lang="en-IN" dirty="0"/>
          </a:p>
        </p:txBody>
      </p:sp>
      <p:sp>
        <p:nvSpPr>
          <p:cNvPr id="3" name="Text Placeholder 2">
            <a:extLst>
              <a:ext uri="{FF2B5EF4-FFF2-40B4-BE49-F238E27FC236}">
                <a16:creationId xmlns:a16="http://schemas.microsoft.com/office/drawing/2014/main" id="{2C75829F-8B47-01C2-A64A-AD4890833C4D}"/>
              </a:ext>
            </a:extLst>
          </p:cNvPr>
          <p:cNvSpPr>
            <a:spLocks noGrp="1"/>
          </p:cNvSpPr>
          <p:nvPr>
            <p:ph type="body" idx="1"/>
          </p:nvPr>
        </p:nvSpPr>
        <p:spPr>
          <a:xfrm>
            <a:off x="95795" y="1460499"/>
            <a:ext cx="11965576" cy="4957717"/>
          </a:xfrm>
        </p:spPr>
        <p:txBody>
          <a:bodyPr>
            <a:normAutofit lnSpcReduction="10000"/>
          </a:bodyPr>
          <a:lstStyle/>
          <a:p>
            <a:r>
              <a:rPr lang="en-US" dirty="0"/>
              <a:t>A </a:t>
            </a:r>
            <a:r>
              <a:rPr lang="en-US" b="1" dirty="0"/>
              <a:t>policy</a:t>
            </a:r>
            <a:r>
              <a:rPr lang="en-US" dirty="0"/>
              <a:t> is the agent's "strategy" or "rulebook" for deciding what action to take in any given situation.</a:t>
            </a:r>
          </a:p>
          <a:p>
            <a:r>
              <a:rPr lang="en-US" b="1" dirty="0"/>
              <a:t>On-Policy Methods</a:t>
            </a:r>
            <a:r>
              <a:rPr lang="en-US" dirty="0"/>
              <a:t>:</a:t>
            </a:r>
          </a:p>
          <a:p>
            <a:pPr>
              <a:buFont typeface="Arial" panose="020B0604020202020204" pitchFamily="34" charset="0"/>
              <a:buChar char="•"/>
            </a:pPr>
            <a:r>
              <a:rPr lang="en-US" dirty="0"/>
              <a:t>The agent learns about the policy it is currently following.</a:t>
            </a:r>
          </a:p>
          <a:p>
            <a:pPr>
              <a:buFont typeface="Arial" panose="020B0604020202020204" pitchFamily="34" charset="0"/>
              <a:buChar char="•"/>
            </a:pPr>
            <a:r>
              <a:rPr lang="en-US" dirty="0"/>
              <a:t>It updates its strategy (policy) based on the actions it is actively using to explore the environment.</a:t>
            </a:r>
          </a:p>
          <a:p>
            <a:pPr>
              <a:buFont typeface="Arial" panose="020B0604020202020204" pitchFamily="34" charset="0"/>
              <a:buChar char="•"/>
            </a:pPr>
            <a:r>
              <a:rPr lang="en-US" b="1" dirty="0"/>
              <a:t>Key Idea</a:t>
            </a:r>
            <a:r>
              <a:rPr lang="en-US" dirty="0"/>
              <a:t>: “Learn by doing</a:t>
            </a:r>
          </a:p>
          <a:p>
            <a:r>
              <a:rPr lang="en-US" dirty="0"/>
              <a:t>Example:</a:t>
            </a:r>
          </a:p>
          <a:p>
            <a:pPr>
              <a:buFont typeface="Arial" panose="020B0604020202020204" pitchFamily="34" charset="0"/>
              <a:buChar char="•"/>
            </a:pPr>
            <a:r>
              <a:rPr lang="en-US" dirty="0"/>
              <a:t>Imagine learning to ride a bicycle. You're figuring it out as you go—falling, adjusting your balance, and improving. This is </a:t>
            </a:r>
            <a:r>
              <a:rPr lang="en-US" b="1" dirty="0"/>
              <a:t>on-policy</a:t>
            </a:r>
            <a:r>
              <a:rPr lang="en-US" dirty="0"/>
              <a:t> learning because you’re learning while actively using your own approach.</a:t>
            </a:r>
          </a:p>
          <a:p>
            <a:endParaRPr lang="en-IN" dirty="0"/>
          </a:p>
        </p:txBody>
      </p:sp>
      <p:sp>
        <p:nvSpPr>
          <p:cNvPr id="4" name="Footer Placeholder 3">
            <a:extLst>
              <a:ext uri="{FF2B5EF4-FFF2-40B4-BE49-F238E27FC236}">
                <a16:creationId xmlns:a16="http://schemas.microsoft.com/office/drawing/2014/main" id="{B1D3E152-965C-D728-DA90-DFB74B26DBF1}"/>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8E9E8B31-FFE1-EFAA-E813-5312144CAE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41</a:t>
            </a:fld>
            <a:endParaRPr lang="en-GB"/>
          </a:p>
        </p:txBody>
      </p:sp>
    </p:spTree>
    <p:extLst>
      <p:ext uri="{BB962C8B-B14F-4D97-AF65-F5344CB8AC3E}">
        <p14:creationId xmlns:p14="http://schemas.microsoft.com/office/powerpoint/2010/main" val="2227775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0FDE9-B909-590B-A8A2-55C74FDF35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62429-DDB2-9F86-1506-EDDB2CB4770B}"/>
              </a:ext>
            </a:extLst>
          </p:cNvPr>
          <p:cNvSpPr>
            <a:spLocks noGrp="1"/>
          </p:cNvSpPr>
          <p:nvPr>
            <p:ph type="title"/>
          </p:nvPr>
        </p:nvSpPr>
        <p:spPr>
          <a:xfrm>
            <a:off x="787445" y="852806"/>
            <a:ext cx="10515600" cy="505732"/>
          </a:xfrm>
        </p:spPr>
        <p:txBody>
          <a:bodyPr>
            <a:normAutofit fontScale="90000"/>
          </a:bodyPr>
          <a:lstStyle/>
          <a:p>
            <a:r>
              <a:rPr lang="en-US" dirty="0"/>
              <a:t>On-Policy Versus Off-Policy Methods: SARSA</a:t>
            </a:r>
            <a:endParaRPr lang="en-IN" dirty="0"/>
          </a:p>
        </p:txBody>
      </p:sp>
      <p:sp>
        <p:nvSpPr>
          <p:cNvPr id="3" name="Text Placeholder 2">
            <a:extLst>
              <a:ext uri="{FF2B5EF4-FFF2-40B4-BE49-F238E27FC236}">
                <a16:creationId xmlns:a16="http://schemas.microsoft.com/office/drawing/2014/main" id="{6FAF4945-3CBB-B1A2-AB99-8FDA8F8DAF88}"/>
              </a:ext>
            </a:extLst>
          </p:cNvPr>
          <p:cNvSpPr>
            <a:spLocks noGrp="1"/>
          </p:cNvSpPr>
          <p:nvPr>
            <p:ph type="body" idx="1"/>
          </p:nvPr>
        </p:nvSpPr>
        <p:spPr>
          <a:xfrm>
            <a:off x="95795" y="1460499"/>
            <a:ext cx="11965576" cy="4957717"/>
          </a:xfrm>
        </p:spPr>
        <p:txBody>
          <a:bodyPr>
            <a:normAutofit/>
          </a:bodyPr>
          <a:lstStyle/>
          <a:p>
            <a:pPr>
              <a:buFont typeface="Arial" panose="020B0604020202020204" pitchFamily="34" charset="0"/>
              <a:buChar char="•"/>
            </a:pPr>
            <a:r>
              <a:rPr lang="en-US" dirty="0"/>
              <a:t>The agent learns about a policy </a:t>
            </a:r>
            <a:r>
              <a:rPr lang="en-US" b="1" dirty="0"/>
              <a:t>different from the one it is currently using</a:t>
            </a:r>
            <a:r>
              <a:rPr lang="en-US" dirty="0"/>
              <a:t> to explore.</a:t>
            </a:r>
          </a:p>
          <a:p>
            <a:pPr>
              <a:buFont typeface="Arial" panose="020B0604020202020204" pitchFamily="34" charset="0"/>
              <a:buChar char="•"/>
            </a:pPr>
            <a:r>
              <a:rPr lang="en-US" dirty="0"/>
              <a:t>It might take random actions (to explore better), but it’s learning how to behave if it followed a smarter, more optimized strategy.</a:t>
            </a:r>
          </a:p>
          <a:p>
            <a:pPr>
              <a:buFont typeface="Arial" panose="020B0604020202020204" pitchFamily="34" charset="0"/>
              <a:buChar char="•"/>
            </a:pPr>
            <a:r>
              <a:rPr lang="en-US" b="1" dirty="0"/>
              <a:t>Key Idea</a:t>
            </a:r>
            <a:r>
              <a:rPr lang="en-US" dirty="0"/>
              <a:t>: “</a:t>
            </a:r>
            <a:r>
              <a:rPr lang="en-US" b="1" dirty="0"/>
              <a:t>Learn by watching or experimenting</a:t>
            </a:r>
            <a:r>
              <a:rPr lang="en-US" dirty="0"/>
              <a:t>.”</a:t>
            </a:r>
          </a:p>
          <a:p>
            <a:r>
              <a:rPr lang="en-US" dirty="0"/>
              <a:t>Example:</a:t>
            </a:r>
          </a:p>
          <a:p>
            <a:pPr>
              <a:buFont typeface="Arial" panose="020B0604020202020204" pitchFamily="34" charset="0"/>
              <a:buChar char="•"/>
            </a:pPr>
            <a:r>
              <a:rPr lang="en-US" dirty="0"/>
              <a:t>Imagine watching YouTube tutorials on riding a bicycle and practicing based on those tips. Here, you're </a:t>
            </a:r>
            <a:r>
              <a:rPr lang="en-US" b="1" dirty="0"/>
              <a:t>off-policy</a:t>
            </a:r>
            <a:r>
              <a:rPr lang="en-US" dirty="0"/>
              <a:t> because you’re learning about the "ideal" way to ride, even if your current attempts are messy.</a:t>
            </a:r>
          </a:p>
          <a:p>
            <a:endParaRPr lang="en-IN" dirty="0"/>
          </a:p>
        </p:txBody>
      </p:sp>
      <p:sp>
        <p:nvSpPr>
          <p:cNvPr id="4" name="Footer Placeholder 3">
            <a:extLst>
              <a:ext uri="{FF2B5EF4-FFF2-40B4-BE49-F238E27FC236}">
                <a16:creationId xmlns:a16="http://schemas.microsoft.com/office/drawing/2014/main" id="{34E403B4-881B-CBAD-FF08-C5DB55B08EF8}"/>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8AB820D3-7D7C-97C1-7FC5-9092C1B826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42</a:t>
            </a:fld>
            <a:endParaRPr lang="en-GB"/>
          </a:p>
        </p:txBody>
      </p:sp>
    </p:spTree>
    <p:extLst>
      <p:ext uri="{BB962C8B-B14F-4D97-AF65-F5344CB8AC3E}">
        <p14:creationId xmlns:p14="http://schemas.microsoft.com/office/powerpoint/2010/main" val="3938077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FE997-9F18-AF82-81C2-2B57B93F2A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E09D26-F3A6-9D67-83CE-6FE5727114FE}"/>
              </a:ext>
            </a:extLst>
          </p:cNvPr>
          <p:cNvSpPr>
            <a:spLocks noGrp="1"/>
          </p:cNvSpPr>
          <p:nvPr>
            <p:ph type="title"/>
          </p:nvPr>
        </p:nvSpPr>
        <p:spPr>
          <a:xfrm>
            <a:off x="787445" y="852806"/>
            <a:ext cx="10515600" cy="505732"/>
          </a:xfrm>
        </p:spPr>
        <p:txBody>
          <a:bodyPr>
            <a:normAutofit fontScale="90000"/>
          </a:bodyPr>
          <a:lstStyle/>
          <a:p>
            <a:r>
              <a:rPr lang="en-US" dirty="0"/>
              <a:t>On-Policy Versus Off-Policy Methods: SARSA</a:t>
            </a:r>
            <a:endParaRPr lang="en-IN" dirty="0"/>
          </a:p>
        </p:txBody>
      </p:sp>
      <p:sp>
        <p:nvSpPr>
          <p:cNvPr id="3" name="Text Placeholder 2">
            <a:extLst>
              <a:ext uri="{FF2B5EF4-FFF2-40B4-BE49-F238E27FC236}">
                <a16:creationId xmlns:a16="http://schemas.microsoft.com/office/drawing/2014/main" id="{A6C58508-9F2B-53C3-A84F-644C03D635EF}"/>
              </a:ext>
            </a:extLst>
          </p:cNvPr>
          <p:cNvSpPr>
            <a:spLocks noGrp="1"/>
          </p:cNvSpPr>
          <p:nvPr>
            <p:ph type="body" idx="1"/>
          </p:nvPr>
        </p:nvSpPr>
        <p:spPr>
          <a:xfrm>
            <a:off x="95795" y="1460499"/>
            <a:ext cx="11965576" cy="4957717"/>
          </a:xfrm>
        </p:spPr>
        <p:txBody>
          <a:bodyPr>
            <a:normAutofit fontScale="92500" lnSpcReduction="20000"/>
          </a:bodyPr>
          <a:lstStyle/>
          <a:p>
            <a:r>
              <a:rPr lang="en-US" b="1" dirty="0"/>
              <a:t>Q-Learning</a:t>
            </a:r>
            <a:r>
              <a:rPr lang="en-US" dirty="0"/>
              <a:t> is a type of </a:t>
            </a:r>
            <a:r>
              <a:rPr lang="en-US" b="1" dirty="0"/>
              <a:t>off-policy</a:t>
            </a:r>
            <a:r>
              <a:rPr lang="en-US" dirty="0"/>
              <a:t> method, while its counterpart, </a:t>
            </a:r>
            <a:r>
              <a:rPr lang="en-US" b="1" dirty="0"/>
              <a:t>SARSA</a:t>
            </a:r>
            <a:r>
              <a:rPr lang="en-US" dirty="0"/>
              <a:t>, is an </a:t>
            </a:r>
            <a:r>
              <a:rPr lang="en-US" b="1" dirty="0"/>
              <a:t>on-policy</a:t>
            </a:r>
            <a:r>
              <a:rPr lang="en-US" dirty="0"/>
              <a:t> method.</a:t>
            </a:r>
          </a:p>
          <a:p>
            <a:r>
              <a:rPr lang="en-US" dirty="0"/>
              <a:t>Here’s how they differ:</a:t>
            </a:r>
          </a:p>
          <a:p>
            <a:pPr>
              <a:buFont typeface="+mj-lt"/>
              <a:buAutoNum type="arabicPeriod"/>
            </a:pPr>
            <a:r>
              <a:rPr lang="en-US" b="1" dirty="0"/>
              <a:t>Q-Learning (Off-Policy)</a:t>
            </a:r>
            <a:r>
              <a:rPr lang="en-US" dirty="0"/>
              <a:t>:</a:t>
            </a:r>
          </a:p>
          <a:p>
            <a:pPr marL="742950" lvl="1" indent="-285750">
              <a:buFont typeface="+mj-lt"/>
              <a:buAutoNum type="arabicPeriod"/>
            </a:pPr>
            <a:r>
              <a:rPr lang="en-US" dirty="0"/>
              <a:t>Q-Learning doesn’t care what the agent is currently doing (its current policy).</a:t>
            </a:r>
          </a:p>
          <a:p>
            <a:pPr marL="742950" lvl="1" indent="-285750">
              <a:buFont typeface="+mj-lt"/>
              <a:buAutoNum type="arabicPeriod"/>
            </a:pPr>
            <a:r>
              <a:rPr lang="en-US" dirty="0"/>
              <a:t>It learns the </a:t>
            </a:r>
            <a:r>
              <a:rPr lang="en-US" b="1" dirty="0"/>
              <a:t>best possible policy</a:t>
            </a:r>
            <a:r>
              <a:rPr lang="en-US" dirty="0"/>
              <a:t> by always assuming the agent will pick the best action in the future.</a:t>
            </a:r>
          </a:p>
          <a:p>
            <a:pPr marL="742950" lvl="1" indent="-285750">
              <a:buFont typeface="+mj-lt"/>
              <a:buAutoNum type="arabicPeriod"/>
            </a:pPr>
            <a:r>
              <a:rPr lang="en-US" b="1" dirty="0"/>
              <a:t>Example</a:t>
            </a:r>
            <a:r>
              <a:rPr lang="en-US" dirty="0"/>
              <a:t>: Watching someone else’s mistakes or successes and learning from them to create an ideal strategy.</a:t>
            </a:r>
          </a:p>
          <a:p>
            <a:pPr>
              <a:buFont typeface="+mj-lt"/>
              <a:buAutoNum type="arabicPeriod"/>
            </a:pPr>
            <a:r>
              <a:rPr lang="en-US" b="1" dirty="0"/>
              <a:t>SARSA (On-Policy)</a:t>
            </a:r>
            <a:r>
              <a:rPr lang="en-US" dirty="0"/>
              <a:t>:</a:t>
            </a:r>
          </a:p>
          <a:p>
            <a:pPr marL="742950" lvl="1" indent="-285750">
              <a:buFont typeface="+mj-lt"/>
              <a:buAutoNum type="arabicPeriod"/>
            </a:pPr>
            <a:r>
              <a:rPr lang="en-US" dirty="0"/>
              <a:t>SARSA updates its knowledge based on the actions the agent is actually taking (its current policy).</a:t>
            </a:r>
          </a:p>
          <a:p>
            <a:pPr marL="742950" lvl="1" indent="-285750">
              <a:buFont typeface="+mj-lt"/>
              <a:buAutoNum type="arabicPeriod"/>
            </a:pPr>
            <a:r>
              <a:rPr lang="en-US" dirty="0"/>
              <a:t>It focuses on improving the policy the agent is currently using.</a:t>
            </a:r>
          </a:p>
          <a:p>
            <a:pPr marL="742950" lvl="1" indent="-285750">
              <a:buFont typeface="+mj-lt"/>
              <a:buAutoNum type="arabicPeriod"/>
            </a:pPr>
            <a:r>
              <a:rPr lang="en-US" b="1" dirty="0"/>
              <a:t>Example</a:t>
            </a:r>
            <a:r>
              <a:rPr lang="en-US" dirty="0"/>
              <a:t>: Learning while riding your bicycle and improving your balance.</a:t>
            </a:r>
          </a:p>
          <a:p>
            <a:endParaRPr lang="en-IN" dirty="0"/>
          </a:p>
        </p:txBody>
      </p:sp>
      <p:sp>
        <p:nvSpPr>
          <p:cNvPr id="4" name="Footer Placeholder 3">
            <a:extLst>
              <a:ext uri="{FF2B5EF4-FFF2-40B4-BE49-F238E27FC236}">
                <a16:creationId xmlns:a16="http://schemas.microsoft.com/office/drawing/2014/main" id="{EFBA128C-6927-3E91-E65A-1957AFDFCA5A}"/>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8CC74603-0855-7FA2-DBC2-6287225E01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43</a:t>
            </a:fld>
            <a:endParaRPr lang="en-GB"/>
          </a:p>
        </p:txBody>
      </p:sp>
    </p:spTree>
    <p:extLst>
      <p:ext uri="{BB962C8B-B14F-4D97-AF65-F5344CB8AC3E}">
        <p14:creationId xmlns:p14="http://schemas.microsoft.com/office/powerpoint/2010/main" val="3507453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12B89-210B-7938-E4FA-89ADF95B6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A85F75-62E1-2095-0707-FD6C6378434E}"/>
              </a:ext>
            </a:extLst>
          </p:cNvPr>
          <p:cNvSpPr>
            <a:spLocks noGrp="1"/>
          </p:cNvSpPr>
          <p:nvPr>
            <p:ph type="title"/>
          </p:nvPr>
        </p:nvSpPr>
        <p:spPr>
          <a:xfrm>
            <a:off x="787445" y="852806"/>
            <a:ext cx="10515600" cy="505732"/>
          </a:xfrm>
        </p:spPr>
        <p:txBody>
          <a:bodyPr>
            <a:normAutofit fontScale="90000"/>
          </a:bodyPr>
          <a:lstStyle/>
          <a:p>
            <a:r>
              <a:rPr lang="en-US" dirty="0"/>
              <a:t>On-Policy Versus Off-Policy Methods: SARSA</a:t>
            </a:r>
            <a:endParaRPr lang="en-IN" dirty="0"/>
          </a:p>
        </p:txBody>
      </p:sp>
      <p:sp>
        <p:nvSpPr>
          <p:cNvPr id="3" name="Text Placeholder 2">
            <a:extLst>
              <a:ext uri="{FF2B5EF4-FFF2-40B4-BE49-F238E27FC236}">
                <a16:creationId xmlns:a16="http://schemas.microsoft.com/office/drawing/2014/main" id="{1A493828-5CF1-2043-E39A-7FF7E4835379}"/>
              </a:ext>
            </a:extLst>
          </p:cNvPr>
          <p:cNvSpPr>
            <a:spLocks noGrp="1"/>
          </p:cNvSpPr>
          <p:nvPr>
            <p:ph type="body" idx="1"/>
          </p:nvPr>
        </p:nvSpPr>
        <p:spPr>
          <a:xfrm>
            <a:off x="95795" y="1460499"/>
            <a:ext cx="11965576" cy="4957717"/>
          </a:xfrm>
        </p:spPr>
        <p:txBody>
          <a:bodyPr>
            <a:normAutofit/>
          </a:bodyPr>
          <a:lstStyle/>
          <a:p>
            <a:pPr algn="ctr"/>
            <a:r>
              <a:rPr lang="en-IN" dirty="0"/>
              <a:t>Mathematical Representation </a:t>
            </a:r>
          </a:p>
        </p:txBody>
      </p:sp>
      <p:sp>
        <p:nvSpPr>
          <p:cNvPr id="4" name="Footer Placeholder 3">
            <a:extLst>
              <a:ext uri="{FF2B5EF4-FFF2-40B4-BE49-F238E27FC236}">
                <a16:creationId xmlns:a16="http://schemas.microsoft.com/office/drawing/2014/main" id="{471CF1B0-65EA-BEA1-EB91-2DF52AB3BCCB}"/>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99115B1C-5037-8AF5-5DCC-A17BA42049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44</a:t>
            </a:fld>
            <a:endParaRPr lang="en-GB"/>
          </a:p>
        </p:txBody>
      </p:sp>
      <p:pic>
        <p:nvPicPr>
          <p:cNvPr id="7" name="Picture 6">
            <a:extLst>
              <a:ext uri="{FF2B5EF4-FFF2-40B4-BE49-F238E27FC236}">
                <a16:creationId xmlns:a16="http://schemas.microsoft.com/office/drawing/2014/main" id="{D03A632E-3D63-33D5-48C2-657F1B313CEF}"/>
              </a:ext>
            </a:extLst>
          </p:cNvPr>
          <p:cNvPicPr>
            <a:picLocks noChangeAspect="1"/>
          </p:cNvPicPr>
          <p:nvPr/>
        </p:nvPicPr>
        <p:blipFill>
          <a:blip r:embed="rId2"/>
          <a:stretch>
            <a:fillRect/>
          </a:stretch>
        </p:blipFill>
        <p:spPr>
          <a:xfrm>
            <a:off x="4185" y="2254432"/>
            <a:ext cx="6091815" cy="4101917"/>
          </a:xfrm>
          <a:prstGeom prst="rect">
            <a:avLst/>
          </a:prstGeom>
        </p:spPr>
      </p:pic>
      <p:pic>
        <p:nvPicPr>
          <p:cNvPr id="9" name="Picture 8">
            <a:extLst>
              <a:ext uri="{FF2B5EF4-FFF2-40B4-BE49-F238E27FC236}">
                <a16:creationId xmlns:a16="http://schemas.microsoft.com/office/drawing/2014/main" id="{8BA01DF6-EE71-CBEE-1220-56FBD320BC87}"/>
              </a:ext>
            </a:extLst>
          </p:cNvPr>
          <p:cNvPicPr>
            <a:picLocks noChangeAspect="1"/>
          </p:cNvPicPr>
          <p:nvPr/>
        </p:nvPicPr>
        <p:blipFill>
          <a:blip r:embed="rId3"/>
          <a:stretch>
            <a:fillRect/>
          </a:stretch>
        </p:blipFill>
        <p:spPr>
          <a:xfrm>
            <a:off x="6544150" y="2254433"/>
            <a:ext cx="5405804" cy="4101917"/>
          </a:xfrm>
          <a:prstGeom prst="rect">
            <a:avLst/>
          </a:prstGeom>
        </p:spPr>
      </p:pic>
    </p:spTree>
    <p:extLst>
      <p:ext uri="{BB962C8B-B14F-4D97-AF65-F5344CB8AC3E}">
        <p14:creationId xmlns:p14="http://schemas.microsoft.com/office/powerpoint/2010/main" val="21612505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FFAF-21F4-04E5-65E6-CD41908E1A71}"/>
              </a:ext>
            </a:extLst>
          </p:cNvPr>
          <p:cNvSpPr>
            <a:spLocks noGrp="1"/>
          </p:cNvSpPr>
          <p:nvPr>
            <p:ph type="title"/>
          </p:nvPr>
        </p:nvSpPr>
        <p:spPr/>
        <p:txBody>
          <a:bodyPr>
            <a:normAutofit fontScale="90000"/>
          </a:bodyPr>
          <a:lstStyle/>
          <a:p>
            <a:pPr algn="ctr"/>
            <a:r>
              <a:rPr lang="en-US" sz="4400" b="1" dirty="0">
                <a:solidFill>
                  <a:srgbClr val="0070C0"/>
                </a:solidFill>
                <a:latin typeface="Bookman Old Style" panose="02050604050505020204" pitchFamily="18" charset="0"/>
              </a:rPr>
              <a:t>Modeling States Versus State-Action Pairs</a:t>
            </a:r>
            <a:br>
              <a:rPr lang="en-IN" sz="4400" b="1" dirty="0">
                <a:solidFill>
                  <a:srgbClr val="0070C0"/>
                </a:solidFill>
                <a:latin typeface="Bookman Old Style" panose="02050604050505020204" pitchFamily="18" charset="0"/>
              </a:rPr>
            </a:br>
            <a:endParaRPr lang="en-IN" dirty="0"/>
          </a:p>
        </p:txBody>
      </p:sp>
      <p:sp>
        <p:nvSpPr>
          <p:cNvPr id="4" name="Footer Placeholder 3">
            <a:extLst>
              <a:ext uri="{FF2B5EF4-FFF2-40B4-BE49-F238E27FC236}">
                <a16:creationId xmlns:a16="http://schemas.microsoft.com/office/drawing/2014/main" id="{E870A8ED-064E-C1A1-A828-9BA1DC1C5C17}"/>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E02BD904-7B18-82AB-28AC-5187DF77FF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45</a:t>
            </a:fld>
            <a:endParaRPr lang="en-GB"/>
          </a:p>
        </p:txBody>
      </p:sp>
      <p:sp>
        <p:nvSpPr>
          <p:cNvPr id="6" name="Rectangle 1">
            <a:extLst>
              <a:ext uri="{FF2B5EF4-FFF2-40B4-BE49-F238E27FC236}">
                <a16:creationId xmlns:a16="http://schemas.microsoft.com/office/drawing/2014/main" id="{B2ABDEA4-D2CD-6AEE-100F-34E3F731C517}"/>
              </a:ext>
            </a:extLst>
          </p:cNvPr>
          <p:cNvSpPr>
            <a:spLocks noGrp="1" noChangeArrowheads="1"/>
          </p:cNvSpPr>
          <p:nvPr>
            <p:ph type="body" idx="1"/>
          </p:nvPr>
        </p:nvSpPr>
        <p:spPr bwMode="auto">
          <a:xfrm>
            <a:off x="206186" y="1920160"/>
            <a:ext cx="11492755"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ClrTx/>
              <a:buSzTx/>
              <a:buNone/>
            </a:pPr>
            <a:r>
              <a:rPr lang="en-US" altLang="en-US" sz="2400" b="1" dirty="0">
                <a:solidFill>
                  <a:schemeClr val="tx1"/>
                </a:solidFill>
                <a:latin typeface="Arial" panose="020B0604020202020204" pitchFamily="34" charset="0"/>
              </a:rPr>
              <a:t>State:</a:t>
            </a:r>
          </a:p>
          <a:p>
            <a:pPr marL="0" indent="0" eaLnBrk="0" fontAlgn="base" hangingPunct="0">
              <a:lnSpc>
                <a:spcPct val="100000"/>
              </a:lnSpc>
              <a:spcBef>
                <a:spcPct val="0"/>
              </a:spcBef>
              <a:spcAft>
                <a:spcPct val="0"/>
              </a:spcAft>
              <a:buClrTx/>
              <a:buSzTx/>
              <a:buFontTx/>
              <a:buChar char="•"/>
            </a:pPr>
            <a:r>
              <a:rPr lang="en-US" altLang="en-US" sz="2400" dirty="0">
                <a:solidFill>
                  <a:schemeClr val="tx1"/>
                </a:solidFill>
                <a:latin typeface="Arial" panose="020B0604020202020204" pitchFamily="34" charset="0"/>
              </a:rPr>
              <a:t>A state is like the current "situation" or "position" you are in.</a:t>
            </a:r>
          </a:p>
          <a:p>
            <a:pPr marL="0" indent="0" eaLnBrk="0" fontAlgn="base" hangingPunct="0">
              <a:lnSpc>
                <a:spcPct val="100000"/>
              </a:lnSpc>
              <a:spcBef>
                <a:spcPct val="0"/>
              </a:spcBef>
              <a:spcAft>
                <a:spcPct val="0"/>
              </a:spcAft>
              <a:buClrTx/>
              <a:buSzTx/>
              <a:buFontTx/>
              <a:buChar char="•"/>
            </a:pPr>
            <a:r>
              <a:rPr lang="en-US" altLang="en-US" sz="2400" dirty="0">
                <a:solidFill>
                  <a:schemeClr val="tx1"/>
                </a:solidFill>
                <a:latin typeface="Arial" panose="020B0604020202020204" pitchFamily="34" charset="0"/>
              </a:rPr>
              <a:t>Example: Imagine you are playing chess. The current arrangement of the chess pieces is your state.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State-Action Pair</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a:t>
            </a:r>
            <a:r>
              <a:rPr kumimoji="0" lang="en-US" altLang="en-US" sz="2400" b="1" i="0" u="none" strike="noStrike" cap="none" normalizeH="0" baseline="0" dirty="0">
                <a:ln>
                  <a:noFill/>
                </a:ln>
                <a:solidFill>
                  <a:schemeClr val="tx1"/>
                </a:solidFill>
                <a:effectLst/>
                <a:latin typeface="Arial" panose="020B0604020202020204" pitchFamily="34" charset="0"/>
              </a:rPr>
              <a:t>state-action pair</a:t>
            </a:r>
            <a:r>
              <a:rPr kumimoji="0" lang="en-US" altLang="en-US" sz="2400" b="0" i="0" u="none" strike="noStrike" cap="none" normalizeH="0" baseline="0" dirty="0">
                <a:ln>
                  <a:noFill/>
                </a:ln>
                <a:solidFill>
                  <a:schemeClr val="tx1"/>
                </a:solidFill>
                <a:effectLst/>
                <a:latin typeface="Arial" panose="020B0604020202020204" pitchFamily="34" charset="0"/>
              </a:rPr>
              <a:t> is when you combine a situation (state) with a decision (action).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Example: In the same chess game, the state could be the chessboard setup, and the action could be "move the queen to D4."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9097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F95FA-7679-583C-0E7B-6D6F1BD30F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1127DD-F2B0-D8D5-A60A-1C6F69967C6F}"/>
              </a:ext>
            </a:extLst>
          </p:cNvPr>
          <p:cNvSpPr>
            <a:spLocks noGrp="1"/>
          </p:cNvSpPr>
          <p:nvPr>
            <p:ph type="title"/>
          </p:nvPr>
        </p:nvSpPr>
        <p:spPr/>
        <p:txBody>
          <a:bodyPr>
            <a:normAutofit fontScale="90000"/>
          </a:bodyPr>
          <a:lstStyle/>
          <a:p>
            <a:pPr algn="ctr"/>
            <a:r>
              <a:rPr lang="en-US" sz="4400" b="1" dirty="0">
                <a:solidFill>
                  <a:srgbClr val="0070C0"/>
                </a:solidFill>
                <a:latin typeface="Bookman Old Style" panose="02050604050505020204" pitchFamily="18" charset="0"/>
              </a:rPr>
              <a:t>Modeling States Versus State-Action Pairs</a:t>
            </a:r>
            <a:br>
              <a:rPr lang="en-IN" sz="4400" b="1" dirty="0">
                <a:solidFill>
                  <a:srgbClr val="0070C0"/>
                </a:solidFill>
                <a:latin typeface="Bookman Old Style" panose="02050604050505020204" pitchFamily="18" charset="0"/>
              </a:rPr>
            </a:br>
            <a:endParaRPr lang="en-IN" dirty="0"/>
          </a:p>
        </p:txBody>
      </p:sp>
      <p:sp>
        <p:nvSpPr>
          <p:cNvPr id="4" name="Footer Placeholder 3">
            <a:extLst>
              <a:ext uri="{FF2B5EF4-FFF2-40B4-BE49-F238E27FC236}">
                <a16:creationId xmlns:a16="http://schemas.microsoft.com/office/drawing/2014/main" id="{7860CB32-F904-F39A-A29F-094224C63528}"/>
              </a:ext>
            </a:extLst>
          </p:cNvPr>
          <p:cNvSpPr>
            <a:spLocks noGrp="1"/>
          </p:cNvSpPr>
          <p:nvPr>
            <p:ph type="ftr" idx="11"/>
          </p:nvPr>
        </p:nvSpPr>
        <p:spPr/>
        <p:txBody>
          <a:bodyPr/>
          <a:lstStyle/>
          <a:p>
            <a:r>
              <a:rPr lang="en-US"/>
              <a:t>Department of AI and ML</a:t>
            </a:r>
          </a:p>
        </p:txBody>
      </p:sp>
      <p:sp>
        <p:nvSpPr>
          <p:cNvPr id="5" name="Slide Number Placeholder 4">
            <a:extLst>
              <a:ext uri="{FF2B5EF4-FFF2-40B4-BE49-F238E27FC236}">
                <a16:creationId xmlns:a16="http://schemas.microsoft.com/office/drawing/2014/main" id="{635DC871-3B2A-970F-EB99-749A80358B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46</a:t>
            </a:fld>
            <a:endParaRPr lang="en-GB"/>
          </a:p>
        </p:txBody>
      </p:sp>
      <p:sp>
        <p:nvSpPr>
          <p:cNvPr id="6" name="Rectangle 1">
            <a:extLst>
              <a:ext uri="{FF2B5EF4-FFF2-40B4-BE49-F238E27FC236}">
                <a16:creationId xmlns:a16="http://schemas.microsoft.com/office/drawing/2014/main" id="{CD86FC06-57A4-5B91-AC04-2491E1A6DB56}"/>
              </a:ext>
            </a:extLst>
          </p:cNvPr>
          <p:cNvSpPr>
            <a:spLocks noGrp="1" noChangeArrowheads="1"/>
          </p:cNvSpPr>
          <p:nvPr>
            <p:ph type="body" idx="1"/>
          </p:nvPr>
        </p:nvSpPr>
        <p:spPr bwMode="auto">
          <a:xfrm>
            <a:off x="206186" y="1482348"/>
            <a:ext cx="11860308" cy="543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US" b="1" dirty="0"/>
              <a:t>Modeling States (Value Function V(s):</a:t>
            </a:r>
            <a:endParaRPr lang="en-US" dirty="0"/>
          </a:p>
          <a:p>
            <a:pPr marL="742950" lvl="1" indent="-285750">
              <a:buFont typeface="+mj-lt"/>
              <a:buAutoNum type="arabicPeriod"/>
            </a:pPr>
            <a:r>
              <a:rPr lang="en-US" dirty="0"/>
              <a:t>Think of this as just rating each situation (state).</a:t>
            </a:r>
          </a:p>
          <a:p>
            <a:pPr marL="742950" lvl="1" indent="-285750">
              <a:buFont typeface="+mj-lt"/>
              <a:buAutoNum type="arabicPeriod"/>
            </a:pPr>
            <a:r>
              <a:rPr lang="en-US" dirty="0"/>
              <a:t>Example:</a:t>
            </a:r>
          </a:p>
          <a:p>
            <a:pPr marL="1143000" lvl="2" indent="-228600">
              <a:buFont typeface="+mj-lt"/>
              <a:buAutoNum type="arabicPeriod"/>
            </a:pPr>
            <a:r>
              <a:rPr lang="en-US" dirty="0"/>
              <a:t>If you’re in a chess state where your pieces are strong, you might give it a value of </a:t>
            </a:r>
            <a:r>
              <a:rPr lang="en-US" b="1" dirty="0"/>
              <a:t>80 points</a:t>
            </a:r>
            <a:r>
              <a:rPr lang="en-US" dirty="0"/>
              <a:t>.</a:t>
            </a:r>
          </a:p>
          <a:p>
            <a:pPr marL="1143000" lvl="2" indent="-228600">
              <a:buFont typeface="+mj-lt"/>
              <a:buAutoNum type="arabicPeriod"/>
            </a:pPr>
            <a:r>
              <a:rPr lang="en-US" dirty="0"/>
              <a:t>A bad state where you're losing might get only </a:t>
            </a:r>
            <a:r>
              <a:rPr lang="en-US" b="1" dirty="0"/>
              <a:t>20 points</a:t>
            </a:r>
            <a:r>
              <a:rPr lang="en-US" dirty="0"/>
              <a:t>.</a:t>
            </a:r>
          </a:p>
          <a:p>
            <a:pPr marL="742950" lvl="1" indent="-285750">
              <a:buFont typeface="+mj-lt"/>
              <a:buAutoNum type="arabicPeriod"/>
            </a:pPr>
            <a:r>
              <a:rPr lang="en-US" dirty="0"/>
              <a:t>You just ask: </a:t>
            </a:r>
            <a:r>
              <a:rPr lang="en-US" b="1" dirty="0"/>
              <a:t>"How good is this situation for me?"</a:t>
            </a:r>
            <a:endParaRPr lang="en-US" dirty="0"/>
          </a:p>
          <a:p>
            <a:pPr>
              <a:buFont typeface="+mj-lt"/>
              <a:buAutoNum type="arabicPeriod"/>
            </a:pPr>
            <a:r>
              <a:rPr lang="en-US" b="1" dirty="0"/>
              <a:t>Modeling State-Action Pairs (Q-Function Q(</a:t>
            </a:r>
            <a:r>
              <a:rPr lang="en-US" b="1" dirty="0" err="1"/>
              <a:t>s,a</a:t>
            </a:r>
            <a:r>
              <a:rPr lang="en-US" b="1" dirty="0"/>
              <a:t>)):</a:t>
            </a:r>
            <a:endParaRPr lang="en-US" dirty="0"/>
          </a:p>
          <a:p>
            <a:pPr marL="742950" lvl="1" indent="-285750">
              <a:buFont typeface="+mj-lt"/>
              <a:buAutoNum type="arabicPeriod"/>
            </a:pPr>
            <a:r>
              <a:rPr lang="en-US" dirty="0"/>
              <a:t>Here, you think about both the situation and the actions you can take.</a:t>
            </a:r>
          </a:p>
          <a:p>
            <a:pPr marL="742950" lvl="1" indent="-285750">
              <a:buFont typeface="+mj-lt"/>
              <a:buAutoNum type="arabicPeriod"/>
            </a:pPr>
            <a:r>
              <a:rPr lang="en-US" dirty="0"/>
              <a:t>Example:</a:t>
            </a:r>
          </a:p>
          <a:p>
            <a:pPr marL="1143000" lvl="2" indent="-228600">
              <a:buFont typeface="+mj-lt"/>
              <a:buAutoNum type="arabicPeriod"/>
            </a:pPr>
            <a:r>
              <a:rPr lang="en-US" dirty="0"/>
              <a:t>In the same chess state, you consider different actions:</a:t>
            </a:r>
          </a:p>
          <a:p>
            <a:pPr marL="1600200" lvl="3" indent="-228600">
              <a:buFont typeface="+mj-lt"/>
              <a:buAutoNum type="arabicPeriod"/>
            </a:pPr>
            <a:r>
              <a:rPr lang="en-US" dirty="0"/>
              <a:t>Moving the queen to D4 might give a value of </a:t>
            </a:r>
            <a:r>
              <a:rPr lang="en-US" b="1" dirty="0"/>
              <a:t>50 points</a:t>
            </a:r>
            <a:r>
              <a:rPr lang="en-US" dirty="0"/>
              <a:t>.</a:t>
            </a:r>
          </a:p>
          <a:p>
            <a:pPr marL="1600200" lvl="3" indent="-228600">
              <a:buFont typeface="+mj-lt"/>
              <a:buAutoNum type="arabicPeriod"/>
            </a:pPr>
            <a:r>
              <a:rPr lang="en-US" dirty="0"/>
              <a:t>Moving a pawn forward might give </a:t>
            </a:r>
            <a:r>
              <a:rPr lang="en-US" b="1" dirty="0"/>
              <a:t>30 points</a:t>
            </a:r>
            <a:r>
              <a:rPr lang="en-US" dirty="0"/>
              <a:t>.</a:t>
            </a:r>
          </a:p>
          <a:p>
            <a:pPr marL="742950" lvl="1" indent="-285750">
              <a:buFont typeface="+mj-lt"/>
              <a:buAutoNum type="arabicPeriod"/>
            </a:pPr>
            <a:r>
              <a:rPr lang="en-US" dirty="0"/>
              <a:t>You ask: </a:t>
            </a:r>
            <a:r>
              <a:rPr lang="en-US" b="1" dirty="0"/>
              <a:t>"How good is it to take this specific action in this situation?"</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7653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47</a:t>
            </a:fld>
            <a:endParaRPr lang="en-GB"/>
          </a:p>
        </p:txBody>
      </p:sp>
      <p:sp>
        <p:nvSpPr>
          <p:cNvPr id="7" name="TextBox 6">
            <a:extLst>
              <a:ext uri="{FF2B5EF4-FFF2-40B4-BE49-F238E27FC236}">
                <a16:creationId xmlns:a16="http://schemas.microsoft.com/office/drawing/2014/main" id="{AA517AC0-2621-4ED9-3422-07E5A1E86554}"/>
              </a:ext>
            </a:extLst>
          </p:cNvPr>
          <p:cNvSpPr txBox="1"/>
          <p:nvPr/>
        </p:nvSpPr>
        <p:spPr>
          <a:xfrm>
            <a:off x="2564083" y="988208"/>
            <a:ext cx="8563476" cy="461665"/>
          </a:xfrm>
          <a:prstGeom prst="rect">
            <a:avLst/>
          </a:prstGeom>
          <a:noFill/>
        </p:spPr>
        <p:txBody>
          <a:bodyPr wrap="square">
            <a:spAutoFit/>
          </a:bodyPr>
          <a:lstStyle/>
          <a:p>
            <a:r>
              <a:rPr lang="en-US" sz="2400" b="1" dirty="0">
                <a:solidFill>
                  <a:srgbClr val="0070C0"/>
                </a:solidFill>
                <a:latin typeface="Bookman Old Style" panose="02050604050505020204" pitchFamily="18" charset="0"/>
              </a:rPr>
              <a:t>Modeling States Versus State-Action Pairs</a:t>
            </a:r>
            <a:endParaRPr lang="en-IN" sz="2400" b="1" dirty="0">
              <a:solidFill>
                <a:srgbClr val="0070C0"/>
              </a:solidFill>
              <a:latin typeface="Bookman Old Style" panose="02050604050505020204" pitchFamily="18" charset="0"/>
            </a:endParaRPr>
          </a:p>
        </p:txBody>
      </p:sp>
      <p:pic>
        <p:nvPicPr>
          <p:cNvPr id="9" name="Picture 8">
            <a:extLst>
              <a:ext uri="{FF2B5EF4-FFF2-40B4-BE49-F238E27FC236}">
                <a16:creationId xmlns:a16="http://schemas.microsoft.com/office/drawing/2014/main" id="{F6246AA1-175B-A687-071F-58D66EB40475}"/>
              </a:ext>
            </a:extLst>
          </p:cNvPr>
          <p:cNvPicPr>
            <a:picLocks noChangeAspect="1"/>
          </p:cNvPicPr>
          <p:nvPr/>
        </p:nvPicPr>
        <p:blipFill>
          <a:blip r:embed="rId3"/>
          <a:stretch>
            <a:fillRect/>
          </a:stretch>
        </p:blipFill>
        <p:spPr>
          <a:xfrm>
            <a:off x="3377335" y="1423954"/>
            <a:ext cx="5628732" cy="1395743"/>
          </a:xfrm>
          <a:prstGeom prst="rect">
            <a:avLst/>
          </a:prstGeom>
        </p:spPr>
      </p:pic>
      <p:pic>
        <p:nvPicPr>
          <p:cNvPr id="11" name="Picture 10">
            <a:extLst>
              <a:ext uri="{FF2B5EF4-FFF2-40B4-BE49-F238E27FC236}">
                <a16:creationId xmlns:a16="http://schemas.microsoft.com/office/drawing/2014/main" id="{E02036A4-3A45-6F7E-331C-06704FB4A218}"/>
              </a:ext>
            </a:extLst>
          </p:cNvPr>
          <p:cNvPicPr>
            <a:picLocks noChangeAspect="1"/>
          </p:cNvPicPr>
          <p:nvPr/>
        </p:nvPicPr>
        <p:blipFill>
          <a:blip r:embed="rId4"/>
          <a:stretch>
            <a:fillRect/>
          </a:stretch>
        </p:blipFill>
        <p:spPr>
          <a:xfrm>
            <a:off x="358588" y="2815512"/>
            <a:ext cx="11492753" cy="3901778"/>
          </a:xfrm>
          <a:prstGeom prst="rect">
            <a:avLst/>
          </a:prstGeom>
        </p:spPr>
      </p:pic>
    </p:spTree>
    <p:extLst>
      <p:ext uri="{BB962C8B-B14F-4D97-AF65-F5344CB8AC3E}">
        <p14:creationId xmlns:p14="http://schemas.microsoft.com/office/powerpoint/2010/main" val="4194764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48</a:t>
            </a:fld>
            <a:endParaRPr lang="en-GB"/>
          </a:p>
        </p:txBody>
      </p:sp>
      <p:sp>
        <p:nvSpPr>
          <p:cNvPr id="7" name="TextBox 6">
            <a:extLst>
              <a:ext uri="{FF2B5EF4-FFF2-40B4-BE49-F238E27FC236}">
                <a16:creationId xmlns:a16="http://schemas.microsoft.com/office/drawing/2014/main" id="{AA517AC0-2621-4ED9-3422-07E5A1E86554}"/>
              </a:ext>
            </a:extLst>
          </p:cNvPr>
          <p:cNvSpPr txBox="1"/>
          <p:nvPr/>
        </p:nvSpPr>
        <p:spPr>
          <a:xfrm>
            <a:off x="941471" y="1181618"/>
            <a:ext cx="8563476" cy="461665"/>
          </a:xfrm>
          <a:prstGeom prst="rect">
            <a:avLst/>
          </a:prstGeom>
          <a:noFill/>
        </p:spPr>
        <p:txBody>
          <a:bodyPr wrap="square">
            <a:spAutoFit/>
          </a:bodyPr>
          <a:lstStyle/>
          <a:p>
            <a:r>
              <a:rPr lang="en-US" sz="2400" b="1" dirty="0">
                <a:solidFill>
                  <a:srgbClr val="0070C0"/>
                </a:solidFill>
                <a:latin typeface="Bookman Old Style" panose="02050604050505020204" pitchFamily="18" charset="0"/>
              </a:rPr>
              <a:t>Modeling States Versus State-Action Pairs</a:t>
            </a:r>
            <a:endParaRPr lang="en-IN" sz="2400" b="1" dirty="0">
              <a:solidFill>
                <a:srgbClr val="0070C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212237A7-698A-48D4-4BB6-F9E8DD84CB36}"/>
              </a:ext>
            </a:extLst>
          </p:cNvPr>
          <p:cNvPicPr>
            <a:picLocks noChangeAspect="1"/>
          </p:cNvPicPr>
          <p:nvPr/>
        </p:nvPicPr>
        <p:blipFill>
          <a:blip r:embed="rId3"/>
          <a:stretch>
            <a:fillRect/>
          </a:stretch>
        </p:blipFill>
        <p:spPr>
          <a:xfrm>
            <a:off x="721895" y="1678612"/>
            <a:ext cx="9741568" cy="1508891"/>
          </a:xfrm>
          <a:prstGeom prst="rect">
            <a:avLst/>
          </a:prstGeom>
        </p:spPr>
      </p:pic>
      <p:sp>
        <p:nvSpPr>
          <p:cNvPr id="8" name="TextBox 7">
            <a:extLst>
              <a:ext uri="{FF2B5EF4-FFF2-40B4-BE49-F238E27FC236}">
                <a16:creationId xmlns:a16="http://schemas.microsoft.com/office/drawing/2014/main" id="{C9436481-A11A-11D4-43BB-F3D0C650D102}"/>
              </a:ext>
            </a:extLst>
          </p:cNvPr>
          <p:cNvSpPr txBox="1"/>
          <p:nvPr/>
        </p:nvSpPr>
        <p:spPr>
          <a:xfrm>
            <a:off x="1049755" y="3187503"/>
            <a:ext cx="10620877" cy="2308324"/>
          </a:xfrm>
          <a:prstGeom prst="rect">
            <a:avLst/>
          </a:prstGeom>
          <a:noFill/>
        </p:spPr>
        <p:txBody>
          <a:bodyPr wrap="square">
            <a:spAutoFit/>
          </a:bodyPr>
          <a:lstStyle/>
          <a:p>
            <a:pPr algn="just"/>
            <a:r>
              <a:rPr lang="en-US" sz="2400" dirty="0">
                <a:latin typeface="Bookman Old Style" panose="02050604050505020204" pitchFamily="18" charset="0"/>
              </a:rPr>
              <a:t>we will assume that we have some reasonable heuristic policy for choosing the actions that uses the forward-looking state values in some way.</a:t>
            </a:r>
          </a:p>
          <a:p>
            <a:pPr algn="just"/>
            <a:r>
              <a:rPr lang="en-US" sz="2400" dirty="0">
                <a:latin typeface="Bookman Old Style" panose="02050604050505020204" pitchFamily="18" charset="0"/>
              </a:rPr>
              <a:t> For example, if we evaluate each forward state resulting from an action and select one of them based on a pre-defined policy (e.g., </a:t>
            </a:r>
            <a:r>
              <a:rPr lang="en-US" sz="2400" dirty="0">
                <a:latin typeface="Cambria Math" panose="02040503050406030204" pitchFamily="18" charset="0"/>
                <a:ea typeface="Cambria Math" panose="02040503050406030204" pitchFamily="18" charset="0"/>
              </a:rPr>
              <a:t>∈ </a:t>
            </a:r>
            <a:r>
              <a:rPr lang="en-US" sz="2400" dirty="0">
                <a:latin typeface="Bookman Old Style" panose="02050604050505020204" pitchFamily="18" charset="0"/>
              </a:rPr>
              <a:t>-greedy), the approach is the same as SARSA.</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2936483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49</a:t>
            </a:fld>
            <a:endParaRPr lang="en-GB"/>
          </a:p>
        </p:txBody>
      </p:sp>
      <p:sp>
        <p:nvSpPr>
          <p:cNvPr id="7" name="TextBox 6">
            <a:extLst>
              <a:ext uri="{FF2B5EF4-FFF2-40B4-BE49-F238E27FC236}">
                <a16:creationId xmlns:a16="http://schemas.microsoft.com/office/drawing/2014/main" id="{AA517AC0-2621-4ED9-3422-07E5A1E86554}"/>
              </a:ext>
            </a:extLst>
          </p:cNvPr>
          <p:cNvSpPr txBox="1"/>
          <p:nvPr/>
        </p:nvSpPr>
        <p:spPr>
          <a:xfrm>
            <a:off x="941471" y="1181618"/>
            <a:ext cx="8563476" cy="461665"/>
          </a:xfrm>
          <a:prstGeom prst="rect">
            <a:avLst/>
          </a:prstGeom>
          <a:noFill/>
        </p:spPr>
        <p:txBody>
          <a:bodyPr wrap="square">
            <a:spAutoFit/>
          </a:bodyPr>
          <a:lstStyle/>
          <a:p>
            <a:r>
              <a:rPr lang="en-US" sz="2400" b="1" dirty="0">
                <a:solidFill>
                  <a:srgbClr val="0070C0"/>
                </a:solidFill>
                <a:latin typeface="Bookman Old Style" panose="02050604050505020204" pitchFamily="18" charset="0"/>
              </a:rPr>
              <a:t>Modeling States Versus State-Action Pairs</a:t>
            </a:r>
            <a:endParaRPr lang="en-IN" sz="2400" b="1" dirty="0">
              <a:solidFill>
                <a:srgbClr val="0070C0"/>
              </a:solidFill>
              <a:latin typeface="Bookman Old Style" panose="02050604050505020204" pitchFamily="18" charset="0"/>
            </a:endParaRPr>
          </a:p>
        </p:txBody>
      </p:sp>
      <p:pic>
        <p:nvPicPr>
          <p:cNvPr id="6" name="Picture 5">
            <a:extLst>
              <a:ext uri="{FF2B5EF4-FFF2-40B4-BE49-F238E27FC236}">
                <a16:creationId xmlns:a16="http://schemas.microsoft.com/office/drawing/2014/main" id="{28F42DBC-776A-CB05-62E9-E1F04A4EDAF4}"/>
              </a:ext>
            </a:extLst>
          </p:cNvPr>
          <p:cNvPicPr>
            <a:picLocks noChangeAspect="1"/>
          </p:cNvPicPr>
          <p:nvPr/>
        </p:nvPicPr>
        <p:blipFill>
          <a:blip r:embed="rId3"/>
          <a:stretch>
            <a:fillRect/>
          </a:stretch>
        </p:blipFill>
        <p:spPr>
          <a:xfrm>
            <a:off x="838199" y="1805449"/>
            <a:ext cx="10736179" cy="2910930"/>
          </a:xfrm>
          <a:prstGeom prst="rect">
            <a:avLst/>
          </a:prstGeom>
        </p:spPr>
      </p:pic>
    </p:spTree>
    <p:extLst>
      <p:ext uri="{BB962C8B-B14F-4D97-AF65-F5344CB8AC3E}">
        <p14:creationId xmlns:p14="http://schemas.microsoft.com/office/powerpoint/2010/main" val="193619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241609" y="1048780"/>
            <a:ext cx="11708782" cy="3970318"/>
          </a:xfrm>
          <a:prstGeom prst="rect">
            <a:avLst/>
          </a:prstGeom>
          <a:noFill/>
        </p:spPr>
        <p:txBody>
          <a:bodyPr wrap="square">
            <a:spAutoFit/>
          </a:bodyPr>
          <a:lstStyle/>
          <a:p>
            <a:pPr algn="just"/>
            <a:r>
              <a:rPr lang="en-US" sz="2800" b="1" dirty="0">
                <a:latin typeface="Bookman Old Style" panose="02050604050505020204" pitchFamily="18" charset="0"/>
              </a:rPr>
              <a:t>Example 1 : </a:t>
            </a:r>
            <a:r>
              <a:rPr lang="en-US" sz="2800" b="1" dirty="0">
                <a:solidFill>
                  <a:srgbClr val="FF0000"/>
                </a:solidFill>
                <a:latin typeface="Bookman Old Style" panose="02050604050505020204" pitchFamily="18" charset="0"/>
              </a:rPr>
              <a:t>Atari 2600 is a platform </a:t>
            </a:r>
            <a:r>
              <a:rPr lang="en-US" sz="2800" dirty="0">
                <a:latin typeface="Bookman Old Style" panose="02050604050505020204" pitchFamily="18" charset="0"/>
              </a:rPr>
              <a:t>supporting multiple games. </a:t>
            </a:r>
          </a:p>
          <a:p>
            <a:pPr algn="just"/>
            <a:endParaRPr lang="en-US" sz="2800" dirty="0">
              <a:latin typeface="Bookman Old Style" panose="02050604050505020204" pitchFamily="18" charset="0"/>
            </a:endParaRPr>
          </a:p>
          <a:p>
            <a:pPr algn="just"/>
            <a:r>
              <a:rPr lang="en-US" sz="2800" dirty="0">
                <a:latin typeface="Bookman Old Style" panose="02050604050505020204" pitchFamily="18" charset="0"/>
              </a:rPr>
              <a:t>The input to the deep learner from the Atari platform is the display of pixels from the current state of the game.</a:t>
            </a:r>
          </a:p>
          <a:p>
            <a:pPr algn="just"/>
            <a:endParaRPr lang="en-US" sz="2800" dirty="0">
              <a:latin typeface="Bookman Old Style" panose="02050604050505020204" pitchFamily="18" charset="0"/>
            </a:endParaRPr>
          </a:p>
          <a:p>
            <a:pPr algn="just"/>
            <a:endParaRPr lang="en-US" sz="2800" dirty="0">
              <a:latin typeface="Bookman Old Style" panose="02050604050505020204" pitchFamily="18" charset="0"/>
            </a:endParaRPr>
          </a:p>
          <a:p>
            <a:pPr marL="457200" indent="-457200" algn="just">
              <a:buFont typeface="Arial" panose="020B0604020202020204" pitchFamily="34" charset="0"/>
              <a:buChar char="•"/>
            </a:pPr>
            <a:r>
              <a:rPr lang="en-US" sz="2800" dirty="0">
                <a:latin typeface="Bookman Old Style" panose="02050604050505020204" pitchFamily="18" charset="0"/>
              </a:rPr>
              <a:t> The </a:t>
            </a:r>
            <a:r>
              <a:rPr lang="en-US" sz="2800" dirty="0">
                <a:solidFill>
                  <a:srgbClr val="FF0000"/>
                </a:solidFill>
                <a:latin typeface="Bookman Old Style" panose="02050604050505020204" pitchFamily="18" charset="0"/>
              </a:rPr>
              <a:t>reinforcement learning algorithm predicts the actions based on the display</a:t>
            </a:r>
            <a:r>
              <a:rPr lang="en-US" sz="2800" dirty="0">
                <a:latin typeface="Bookman Old Style" panose="02050604050505020204" pitchFamily="18" charset="0"/>
              </a:rPr>
              <a:t> and inputs them into the Atari console. </a:t>
            </a:r>
          </a:p>
        </p:txBody>
      </p:sp>
    </p:spTree>
    <p:extLst>
      <p:ext uri="{BB962C8B-B14F-4D97-AF65-F5344CB8AC3E}">
        <p14:creationId xmlns:p14="http://schemas.microsoft.com/office/powerpoint/2010/main" val="2672417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50</a:t>
            </a:fld>
            <a:endParaRPr lang="en-GB"/>
          </a:p>
        </p:txBody>
      </p:sp>
      <p:sp>
        <p:nvSpPr>
          <p:cNvPr id="7" name="TextBox 6">
            <a:extLst>
              <a:ext uri="{FF2B5EF4-FFF2-40B4-BE49-F238E27FC236}">
                <a16:creationId xmlns:a16="http://schemas.microsoft.com/office/drawing/2014/main" id="{AA517AC0-2621-4ED9-3422-07E5A1E86554}"/>
              </a:ext>
            </a:extLst>
          </p:cNvPr>
          <p:cNvSpPr txBox="1"/>
          <p:nvPr/>
        </p:nvSpPr>
        <p:spPr>
          <a:xfrm>
            <a:off x="941471" y="1181618"/>
            <a:ext cx="8563476" cy="461665"/>
          </a:xfrm>
          <a:prstGeom prst="rect">
            <a:avLst/>
          </a:prstGeom>
          <a:noFill/>
        </p:spPr>
        <p:txBody>
          <a:bodyPr wrap="square">
            <a:spAutoFit/>
          </a:bodyPr>
          <a:lstStyle/>
          <a:p>
            <a:r>
              <a:rPr lang="en-US" sz="2400" b="1" dirty="0">
                <a:solidFill>
                  <a:srgbClr val="0070C0"/>
                </a:solidFill>
                <a:latin typeface="Bookman Old Style" panose="02050604050505020204" pitchFamily="18" charset="0"/>
              </a:rPr>
              <a:t>Monte Carlo Tree Search</a:t>
            </a:r>
            <a:endParaRPr lang="en-IN" sz="2400" b="1" dirty="0">
              <a:solidFill>
                <a:srgbClr val="0070C0"/>
              </a:solidFill>
              <a:latin typeface="Bookman Old Style" panose="02050604050505020204" pitchFamily="18" charset="0"/>
            </a:endParaRPr>
          </a:p>
        </p:txBody>
      </p:sp>
      <p:sp>
        <p:nvSpPr>
          <p:cNvPr id="5" name="TextBox 4">
            <a:extLst>
              <a:ext uri="{FF2B5EF4-FFF2-40B4-BE49-F238E27FC236}">
                <a16:creationId xmlns:a16="http://schemas.microsoft.com/office/drawing/2014/main" id="{32A9C4F9-15EC-957F-575F-CC666A345440}"/>
              </a:ext>
            </a:extLst>
          </p:cNvPr>
          <p:cNvSpPr txBox="1"/>
          <p:nvPr/>
        </p:nvSpPr>
        <p:spPr>
          <a:xfrm>
            <a:off x="392029" y="1643283"/>
            <a:ext cx="11573548" cy="4893647"/>
          </a:xfrm>
          <a:prstGeom prst="rect">
            <a:avLst/>
          </a:prstGeom>
          <a:noFill/>
        </p:spPr>
        <p:txBody>
          <a:bodyPr wrap="square">
            <a:spAutoFit/>
          </a:bodyPr>
          <a:lstStyle/>
          <a:p>
            <a:pPr marL="342900" indent="-342900" algn="just">
              <a:buFont typeface="Arial" panose="020B0604020202020204" pitchFamily="34" charset="0"/>
              <a:buChar char="•"/>
            </a:pPr>
            <a:r>
              <a:rPr lang="en-US" sz="2400" dirty="0"/>
              <a:t>Monte Carlo Tree Search (MCTS) is a smart way for computers to make decisions, especially in games or problems where there are many possible moves and outcomes.</a:t>
            </a:r>
          </a:p>
          <a:p>
            <a:pPr marL="342900" indent="-342900" algn="just">
              <a:buFont typeface="Arial" panose="020B0604020202020204" pitchFamily="34" charset="0"/>
              <a:buChar char="•"/>
            </a:pPr>
            <a:endParaRPr lang="en-US" sz="2400" dirty="0">
              <a:latin typeface="Bookman Old Style" panose="02050604050505020204" pitchFamily="18" charset="0"/>
            </a:endParaRPr>
          </a:p>
          <a:p>
            <a:r>
              <a:rPr lang="en-US" sz="2400" b="1" dirty="0"/>
              <a:t>How Does MCTS Work?</a:t>
            </a:r>
          </a:p>
          <a:p>
            <a:r>
              <a:rPr lang="en-US" sz="2400" dirty="0"/>
              <a:t>MCTS is like exploring a decision tree where:</a:t>
            </a:r>
          </a:p>
          <a:p>
            <a:pPr>
              <a:buFont typeface="Arial" panose="020B0604020202020204" pitchFamily="34" charset="0"/>
              <a:buChar char="•"/>
            </a:pPr>
            <a:r>
              <a:rPr lang="en-US" sz="2400" dirty="0"/>
              <a:t>Each </a:t>
            </a:r>
            <a:r>
              <a:rPr lang="en-US" sz="2400" b="1" dirty="0"/>
              <a:t>node</a:t>
            </a:r>
            <a:r>
              <a:rPr lang="en-US" sz="2400" dirty="0"/>
              <a:t> represents a possible situation (state).</a:t>
            </a:r>
          </a:p>
          <a:p>
            <a:pPr>
              <a:buFont typeface="Arial" panose="020B0604020202020204" pitchFamily="34" charset="0"/>
              <a:buChar char="•"/>
            </a:pPr>
            <a:r>
              <a:rPr lang="en-US" sz="2400" dirty="0"/>
              <a:t>Each </a:t>
            </a:r>
            <a:r>
              <a:rPr lang="en-US" sz="2400" b="1" dirty="0"/>
              <a:t>branch</a:t>
            </a:r>
            <a:r>
              <a:rPr lang="en-US" sz="2400" dirty="0"/>
              <a:t> represents an action you can take to move to the next state.</a:t>
            </a:r>
          </a:p>
          <a:p>
            <a:pPr marL="342900" indent="-342900" algn="just">
              <a:buFont typeface="Arial" panose="020B0604020202020204" pitchFamily="34" charset="0"/>
              <a:buChar char="•"/>
            </a:pPr>
            <a:endParaRPr lang="en-US" sz="2400" dirty="0">
              <a:latin typeface="Bookman Old Style" panose="02050604050505020204" pitchFamily="18" charset="0"/>
            </a:endParaRPr>
          </a:p>
          <a:p>
            <a:pPr marL="342900" indent="-342900" algn="just">
              <a:buFont typeface="Arial" panose="020B0604020202020204" pitchFamily="34" charset="0"/>
              <a:buChar char="•"/>
            </a:pPr>
            <a:r>
              <a:rPr lang="en-US" sz="2400" dirty="0">
                <a:latin typeface="Bookman Old Style" panose="02050604050505020204" pitchFamily="18" charset="0"/>
              </a:rPr>
              <a:t>Selection</a:t>
            </a:r>
          </a:p>
          <a:p>
            <a:pPr marL="342900" indent="-342900" algn="just">
              <a:buFont typeface="Arial" panose="020B0604020202020204" pitchFamily="34" charset="0"/>
              <a:buChar char="•"/>
            </a:pPr>
            <a:r>
              <a:rPr lang="en-US" sz="2400" dirty="0">
                <a:latin typeface="Bookman Old Style" panose="02050604050505020204" pitchFamily="18" charset="0"/>
              </a:rPr>
              <a:t>Expansion</a:t>
            </a:r>
          </a:p>
          <a:p>
            <a:pPr marL="342900" indent="-342900" algn="just">
              <a:buFont typeface="Arial" panose="020B0604020202020204" pitchFamily="34" charset="0"/>
              <a:buChar char="•"/>
            </a:pPr>
            <a:r>
              <a:rPr lang="en-US" sz="2400" dirty="0">
                <a:latin typeface="Bookman Old Style" panose="02050604050505020204" pitchFamily="18" charset="0"/>
              </a:rPr>
              <a:t>Simulation</a:t>
            </a:r>
          </a:p>
          <a:p>
            <a:pPr marL="342900" indent="-342900" algn="just">
              <a:buFont typeface="Arial" panose="020B0604020202020204" pitchFamily="34" charset="0"/>
              <a:buChar char="•"/>
            </a:pPr>
            <a:r>
              <a:rPr lang="en-US" sz="2400" dirty="0" err="1">
                <a:latin typeface="Bookman Old Style" panose="02050604050505020204" pitchFamily="18" charset="0"/>
              </a:rPr>
              <a:t>BackPropgation</a:t>
            </a:r>
            <a:r>
              <a:rPr lang="en-US" sz="2400" dirty="0">
                <a:latin typeface="Bookman Old Style" panose="02050604050505020204" pitchFamily="18" charset="0"/>
              </a:rPr>
              <a:t> </a:t>
            </a:r>
            <a:endParaRPr lang="en-US" sz="1800" dirty="0">
              <a:latin typeface="Bookman Old Style" panose="02050604050505020204" pitchFamily="18" charset="0"/>
            </a:endParaRPr>
          </a:p>
        </p:txBody>
      </p:sp>
    </p:spTree>
    <p:extLst>
      <p:ext uri="{BB962C8B-B14F-4D97-AF65-F5344CB8AC3E}">
        <p14:creationId xmlns:p14="http://schemas.microsoft.com/office/powerpoint/2010/main" val="2774026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EF781FCD-6D7B-BED8-2ECE-9F2CBD796F55}"/>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E6ABC483-04A6-57E9-3351-C75A18C3E9EC}"/>
              </a:ext>
            </a:extLst>
          </p:cNvPr>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0E750058-353E-08D4-13D8-936D24942404}"/>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BBDC6BBD-9425-8B6C-09F5-6475D84CE1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51</a:t>
            </a:fld>
            <a:endParaRPr lang="en-GB"/>
          </a:p>
        </p:txBody>
      </p:sp>
      <p:sp>
        <p:nvSpPr>
          <p:cNvPr id="5" name="TextBox 4">
            <a:extLst>
              <a:ext uri="{FF2B5EF4-FFF2-40B4-BE49-F238E27FC236}">
                <a16:creationId xmlns:a16="http://schemas.microsoft.com/office/drawing/2014/main" id="{42AE949B-BD36-0882-0F4B-E7A50D04F399}"/>
              </a:ext>
            </a:extLst>
          </p:cNvPr>
          <p:cNvSpPr txBox="1"/>
          <p:nvPr/>
        </p:nvSpPr>
        <p:spPr>
          <a:xfrm>
            <a:off x="309226" y="2289492"/>
            <a:ext cx="11573548" cy="4431983"/>
          </a:xfrm>
          <a:prstGeom prst="rect">
            <a:avLst/>
          </a:prstGeom>
          <a:noFill/>
        </p:spPr>
        <p:txBody>
          <a:bodyPr wrap="square">
            <a:spAutoFit/>
          </a:bodyPr>
          <a:lstStyle/>
          <a:p>
            <a:r>
              <a:rPr lang="en-US" sz="2400" b="1" dirty="0"/>
              <a:t>Selection:</a:t>
            </a:r>
          </a:p>
          <a:p>
            <a:pPr>
              <a:buFont typeface="Arial" panose="020B0604020202020204" pitchFamily="34" charset="0"/>
              <a:buChar char="•"/>
            </a:pPr>
            <a:r>
              <a:rPr lang="en-US" sz="2400" dirty="0"/>
              <a:t>Start from the current situation (root node).</a:t>
            </a:r>
          </a:p>
          <a:p>
            <a:pPr>
              <a:buFont typeface="Arial" panose="020B0604020202020204" pitchFamily="34" charset="0"/>
              <a:buChar char="•"/>
            </a:pPr>
            <a:r>
              <a:rPr lang="en-US" sz="2400" dirty="0"/>
              <a:t>Pick the most promising child node (action) to explore, using a strategy like </a:t>
            </a:r>
            <a:r>
              <a:rPr lang="en-US" sz="2400" b="1" dirty="0"/>
              <a:t>UCB1</a:t>
            </a:r>
            <a:r>
              <a:rPr lang="en-US" sz="2400" dirty="0"/>
              <a:t> (Upper Confidence Bound for Trees).</a:t>
            </a:r>
          </a:p>
          <a:p>
            <a:pPr>
              <a:buFont typeface="Arial" panose="020B0604020202020204" pitchFamily="34" charset="0"/>
              <a:buChar char="•"/>
            </a:pPr>
            <a:endParaRPr lang="en-US" sz="2400" dirty="0"/>
          </a:p>
          <a:p>
            <a:endParaRPr lang="en-US" sz="2400" dirty="0"/>
          </a:p>
          <a:p>
            <a:pPr>
              <a:buFont typeface="Arial" panose="020B0604020202020204" pitchFamily="34" charset="0"/>
              <a:buChar char="•"/>
            </a:pPr>
            <a:r>
              <a:rPr lang="en-US" sz="2400" b="1" dirty="0"/>
              <a:t>Example </a:t>
            </a:r>
          </a:p>
          <a:p>
            <a:pPr marL="457200" indent="-457200">
              <a:buFont typeface="Arial" panose="020B0604020202020204" pitchFamily="34" charset="0"/>
              <a:buChar char="•"/>
            </a:pPr>
            <a:r>
              <a:rPr lang="en-US" sz="2400" dirty="0"/>
              <a:t>You start by looking at a shelf full of toys.</a:t>
            </a:r>
          </a:p>
          <a:p>
            <a:pPr marL="457200" indent="-457200">
              <a:buFont typeface="Arial" panose="020B0604020202020204" pitchFamily="34" charset="0"/>
              <a:buChar char="•"/>
            </a:pPr>
            <a:r>
              <a:rPr lang="en-US" sz="2400" dirty="0"/>
              <a:t>You pick the toy that seems most fun based on what you’ve tried before.</a:t>
            </a:r>
          </a:p>
          <a:p>
            <a:pPr marL="457200" indent="-457200">
              <a:buFont typeface="Arial" panose="020B0604020202020204" pitchFamily="34" charset="0"/>
              <a:buChar char="•"/>
            </a:pPr>
            <a:r>
              <a:rPr lang="en-US" sz="2400" dirty="0"/>
              <a:t>Example: If a robot toy was fun before, you might choose a similar one.</a:t>
            </a:r>
          </a:p>
          <a:p>
            <a:endParaRPr lang="en-US" sz="2400" dirty="0"/>
          </a:p>
          <a:p>
            <a:pPr marL="342900" indent="-342900" algn="just">
              <a:buFont typeface="Arial" panose="020B0604020202020204" pitchFamily="34" charset="0"/>
              <a:buChar char="•"/>
            </a:pPr>
            <a:endParaRPr lang="en-US" sz="1800" dirty="0">
              <a:latin typeface="Bookman Old Style" panose="02050604050505020204" pitchFamily="18" charset="0"/>
            </a:endParaRPr>
          </a:p>
        </p:txBody>
      </p:sp>
      <p:sp>
        <p:nvSpPr>
          <p:cNvPr id="6" name="TextBox 5">
            <a:extLst>
              <a:ext uri="{FF2B5EF4-FFF2-40B4-BE49-F238E27FC236}">
                <a16:creationId xmlns:a16="http://schemas.microsoft.com/office/drawing/2014/main" id="{4F320E26-ABCD-00E1-D3ED-DF88133EC582}"/>
              </a:ext>
            </a:extLst>
          </p:cNvPr>
          <p:cNvSpPr txBox="1"/>
          <p:nvPr/>
        </p:nvSpPr>
        <p:spPr>
          <a:xfrm>
            <a:off x="369617" y="1100589"/>
            <a:ext cx="11150030" cy="830997"/>
          </a:xfrm>
          <a:prstGeom prst="rect">
            <a:avLst/>
          </a:prstGeom>
          <a:noFill/>
        </p:spPr>
        <p:txBody>
          <a:bodyPr wrap="square">
            <a:spAutoFit/>
          </a:bodyPr>
          <a:lstStyle/>
          <a:p>
            <a:r>
              <a:rPr lang="en-US" sz="2400" dirty="0"/>
              <a:t>Let’s imagine you’re in a huge toy store, and you want to find the most fun toy. You don’t have time to play with all the toys, so you need a plan.</a:t>
            </a:r>
            <a:endParaRPr lang="en-IN" sz="2400" dirty="0"/>
          </a:p>
        </p:txBody>
      </p:sp>
    </p:spTree>
    <p:extLst>
      <p:ext uri="{BB962C8B-B14F-4D97-AF65-F5344CB8AC3E}">
        <p14:creationId xmlns:p14="http://schemas.microsoft.com/office/powerpoint/2010/main" val="1087880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C694A996-35E3-C4A6-1945-9B7FDFBD1FFC}"/>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4AF4A2EB-D27A-1E13-8B8F-66101E70B025}"/>
              </a:ext>
            </a:extLst>
          </p:cNvPr>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6B1B1443-3A98-A3B4-D462-BB6CD9289CC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B112A5BE-15AF-7634-5812-C3655B9249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52</a:t>
            </a:fld>
            <a:endParaRPr lang="en-GB"/>
          </a:p>
        </p:txBody>
      </p:sp>
      <p:sp>
        <p:nvSpPr>
          <p:cNvPr id="5" name="TextBox 4">
            <a:extLst>
              <a:ext uri="{FF2B5EF4-FFF2-40B4-BE49-F238E27FC236}">
                <a16:creationId xmlns:a16="http://schemas.microsoft.com/office/drawing/2014/main" id="{4E336B2F-274F-9EEE-9846-2222F1C9B919}"/>
              </a:ext>
            </a:extLst>
          </p:cNvPr>
          <p:cNvSpPr txBox="1"/>
          <p:nvPr/>
        </p:nvSpPr>
        <p:spPr>
          <a:xfrm>
            <a:off x="239806" y="4349815"/>
            <a:ext cx="11573548" cy="738664"/>
          </a:xfrm>
          <a:prstGeom prst="rect">
            <a:avLst/>
          </a:prstGeom>
          <a:noFill/>
        </p:spPr>
        <p:txBody>
          <a:bodyPr wrap="square">
            <a:spAutoFit/>
          </a:bodyPr>
          <a:lstStyle/>
          <a:p>
            <a:endParaRPr lang="en-US" sz="2400" dirty="0"/>
          </a:p>
          <a:p>
            <a:pPr marL="342900" indent="-342900" algn="just">
              <a:buFont typeface="Arial" panose="020B0604020202020204" pitchFamily="34" charset="0"/>
              <a:buChar char="•"/>
            </a:pPr>
            <a:endParaRPr lang="en-US" sz="1800" dirty="0">
              <a:latin typeface="Bookman Old Style" panose="02050604050505020204" pitchFamily="18" charset="0"/>
            </a:endParaRPr>
          </a:p>
        </p:txBody>
      </p:sp>
      <p:sp>
        <p:nvSpPr>
          <p:cNvPr id="7" name="TextBox 6">
            <a:extLst>
              <a:ext uri="{FF2B5EF4-FFF2-40B4-BE49-F238E27FC236}">
                <a16:creationId xmlns:a16="http://schemas.microsoft.com/office/drawing/2014/main" id="{0A1239EC-DEB2-00A1-06E6-0A941FCA5BDD}"/>
              </a:ext>
            </a:extLst>
          </p:cNvPr>
          <p:cNvSpPr txBox="1"/>
          <p:nvPr/>
        </p:nvSpPr>
        <p:spPr>
          <a:xfrm>
            <a:off x="239806" y="1449684"/>
            <a:ext cx="11423276" cy="1200329"/>
          </a:xfrm>
          <a:prstGeom prst="rect">
            <a:avLst/>
          </a:prstGeom>
          <a:noFill/>
        </p:spPr>
        <p:txBody>
          <a:bodyPr wrap="square">
            <a:spAutoFit/>
          </a:bodyPr>
          <a:lstStyle/>
          <a:p>
            <a:pPr marL="285750" indent="-285750">
              <a:buFont typeface="Arial" panose="020B0604020202020204" pitchFamily="34" charset="0"/>
              <a:buChar char="•"/>
            </a:pPr>
            <a:r>
              <a:rPr lang="en-US" sz="2400" b="1" dirty="0"/>
              <a:t>Expansion:</a:t>
            </a:r>
          </a:p>
          <a:p>
            <a:pPr marL="285750" indent="-285750">
              <a:buFont typeface="Arial" panose="020B0604020202020204" pitchFamily="34" charset="0"/>
              <a:buChar char="•"/>
            </a:pPr>
            <a:r>
              <a:rPr lang="en-US" sz="2400" dirty="0"/>
              <a:t>If the chosen node isn’t fully explored, create a new child node.</a:t>
            </a:r>
          </a:p>
          <a:p>
            <a:pPr marL="285750" indent="-285750">
              <a:buFont typeface="Arial" panose="020B0604020202020204" pitchFamily="34" charset="0"/>
              <a:buChar char="•"/>
            </a:pPr>
            <a:r>
              <a:rPr lang="en-US" sz="2400" dirty="0"/>
              <a:t>This represents trying a new action.</a:t>
            </a:r>
          </a:p>
        </p:txBody>
      </p:sp>
      <p:sp>
        <p:nvSpPr>
          <p:cNvPr id="12" name="TextBox 11">
            <a:extLst>
              <a:ext uri="{FF2B5EF4-FFF2-40B4-BE49-F238E27FC236}">
                <a16:creationId xmlns:a16="http://schemas.microsoft.com/office/drawing/2014/main" id="{948AA082-5EB4-7B2E-17B0-45917DEB23CF}"/>
              </a:ext>
            </a:extLst>
          </p:cNvPr>
          <p:cNvSpPr txBox="1"/>
          <p:nvPr/>
        </p:nvSpPr>
        <p:spPr>
          <a:xfrm>
            <a:off x="114300" y="2763156"/>
            <a:ext cx="11351559" cy="1200329"/>
          </a:xfrm>
          <a:prstGeom prst="rect">
            <a:avLst/>
          </a:prstGeom>
          <a:noFill/>
        </p:spPr>
        <p:txBody>
          <a:bodyPr wrap="square">
            <a:spAutoFit/>
          </a:bodyPr>
          <a:lstStyle/>
          <a:p>
            <a:pPr marL="285750" indent="-285750">
              <a:buFont typeface="Arial" panose="020B0604020202020204" pitchFamily="34" charset="0"/>
              <a:buChar char="•"/>
            </a:pPr>
            <a:r>
              <a:rPr lang="en-IN" sz="2400" b="1" dirty="0"/>
              <a:t>If you see a new toy on the shelf, you decide to try it out.</a:t>
            </a:r>
          </a:p>
          <a:p>
            <a:pPr marL="285750" indent="-285750">
              <a:buFont typeface="Arial" panose="020B0604020202020204" pitchFamily="34" charset="0"/>
              <a:buChar char="•"/>
            </a:pPr>
            <a:r>
              <a:rPr lang="en-IN" sz="2400" b="1" dirty="0"/>
              <a:t>Example: You’ve never played with a remote-controlled car, so you give it a chance.</a:t>
            </a:r>
          </a:p>
        </p:txBody>
      </p:sp>
      <p:sp>
        <p:nvSpPr>
          <p:cNvPr id="14" name="TextBox 13">
            <a:extLst>
              <a:ext uri="{FF2B5EF4-FFF2-40B4-BE49-F238E27FC236}">
                <a16:creationId xmlns:a16="http://schemas.microsoft.com/office/drawing/2014/main" id="{ECCC1F93-DA57-4F31-2CC7-498BBF877585}"/>
              </a:ext>
            </a:extLst>
          </p:cNvPr>
          <p:cNvSpPr txBox="1"/>
          <p:nvPr/>
        </p:nvSpPr>
        <p:spPr>
          <a:xfrm>
            <a:off x="239806" y="4118982"/>
            <a:ext cx="10589559" cy="1200329"/>
          </a:xfrm>
          <a:prstGeom prst="rect">
            <a:avLst/>
          </a:prstGeom>
          <a:noFill/>
        </p:spPr>
        <p:txBody>
          <a:bodyPr wrap="square">
            <a:spAutoFit/>
          </a:bodyPr>
          <a:lstStyle/>
          <a:p>
            <a:pPr marL="285750" indent="-285750">
              <a:buFont typeface="Arial" panose="020B0604020202020204" pitchFamily="34" charset="0"/>
              <a:buChar char="•"/>
            </a:pPr>
            <a:r>
              <a:rPr lang="en-US" sz="2400" b="1" dirty="0"/>
              <a:t>Simulation:</a:t>
            </a:r>
          </a:p>
          <a:p>
            <a:pPr marL="285750" indent="-285750">
              <a:buFont typeface="Arial" panose="020B0604020202020204" pitchFamily="34" charset="0"/>
              <a:buChar char="•"/>
            </a:pPr>
            <a:r>
              <a:rPr lang="en-US" sz="2400" dirty="0"/>
              <a:t>From the new node, simulate a random sequence of actions until the game ends (or a predefined point).</a:t>
            </a:r>
          </a:p>
        </p:txBody>
      </p:sp>
      <p:sp>
        <p:nvSpPr>
          <p:cNvPr id="17" name="TextBox 16">
            <a:extLst>
              <a:ext uri="{FF2B5EF4-FFF2-40B4-BE49-F238E27FC236}">
                <a16:creationId xmlns:a16="http://schemas.microsoft.com/office/drawing/2014/main" id="{676447F4-9631-E7D8-F895-11F3DBE7DBBE}"/>
              </a:ext>
            </a:extLst>
          </p:cNvPr>
          <p:cNvSpPr txBox="1"/>
          <p:nvPr/>
        </p:nvSpPr>
        <p:spPr>
          <a:xfrm>
            <a:off x="327325" y="5435385"/>
            <a:ext cx="11486029" cy="830997"/>
          </a:xfrm>
          <a:prstGeom prst="rect">
            <a:avLst/>
          </a:prstGeom>
          <a:noFill/>
        </p:spPr>
        <p:txBody>
          <a:bodyPr wrap="square">
            <a:spAutoFit/>
          </a:bodyPr>
          <a:lstStyle/>
          <a:p>
            <a:r>
              <a:rPr lang="en-IN" sz="2400" dirty="0"/>
              <a:t>You take the toy and play with it for a little while.</a:t>
            </a:r>
          </a:p>
          <a:p>
            <a:r>
              <a:rPr lang="en-IN" sz="2400" dirty="0"/>
              <a:t>Example: You race the remote-controlled car around the store to see if it’s fun.</a:t>
            </a:r>
          </a:p>
        </p:txBody>
      </p:sp>
    </p:spTree>
    <p:extLst>
      <p:ext uri="{BB962C8B-B14F-4D97-AF65-F5344CB8AC3E}">
        <p14:creationId xmlns:p14="http://schemas.microsoft.com/office/powerpoint/2010/main" val="2751330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FA138FC2-438A-A7DE-0759-F72574FE25F8}"/>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9773CA2B-7FEA-31E6-5F19-14129C8B2FC4}"/>
              </a:ext>
            </a:extLst>
          </p:cNvPr>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280AFEA-B5E0-6CD5-52EE-B0A7FE88DB9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2EB0BAC6-11A4-67F2-D160-B104A271411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53</a:t>
            </a:fld>
            <a:endParaRPr lang="en-GB"/>
          </a:p>
        </p:txBody>
      </p:sp>
      <p:sp>
        <p:nvSpPr>
          <p:cNvPr id="5" name="TextBox 4">
            <a:extLst>
              <a:ext uri="{FF2B5EF4-FFF2-40B4-BE49-F238E27FC236}">
                <a16:creationId xmlns:a16="http://schemas.microsoft.com/office/drawing/2014/main" id="{2640B142-8C61-F57C-AB6B-F54D05084ABF}"/>
              </a:ext>
            </a:extLst>
          </p:cNvPr>
          <p:cNvSpPr txBox="1"/>
          <p:nvPr/>
        </p:nvSpPr>
        <p:spPr>
          <a:xfrm>
            <a:off x="239806" y="4349815"/>
            <a:ext cx="11573548" cy="738664"/>
          </a:xfrm>
          <a:prstGeom prst="rect">
            <a:avLst/>
          </a:prstGeom>
          <a:noFill/>
        </p:spPr>
        <p:txBody>
          <a:bodyPr wrap="square">
            <a:spAutoFit/>
          </a:bodyPr>
          <a:lstStyle/>
          <a:p>
            <a:endParaRPr lang="en-US" sz="2400" dirty="0"/>
          </a:p>
          <a:p>
            <a:pPr marL="342900" indent="-342900" algn="just">
              <a:buFont typeface="Arial" panose="020B0604020202020204" pitchFamily="34" charset="0"/>
              <a:buChar char="•"/>
            </a:pPr>
            <a:endParaRPr lang="en-US" sz="1800" dirty="0">
              <a:latin typeface="Bookman Old Style" panose="02050604050505020204" pitchFamily="18" charset="0"/>
            </a:endParaRPr>
          </a:p>
        </p:txBody>
      </p:sp>
      <p:sp>
        <p:nvSpPr>
          <p:cNvPr id="6" name="TextBox 5">
            <a:extLst>
              <a:ext uri="{FF2B5EF4-FFF2-40B4-BE49-F238E27FC236}">
                <a16:creationId xmlns:a16="http://schemas.microsoft.com/office/drawing/2014/main" id="{202BA62D-DFE4-97AD-0BE7-295C6CA89F2A}"/>
              </a:ext>
            </a:extLst>
          </p:cNvPr>
          <p:cNvSpPr txBox="1"/>
          <p:nvPr/>
        </p:nvSpPr>
        <p:spPr>
          <a:xfrm>
            <a:off x="239806" y="1739228"/>
            <a:ext cx="11643112" cy="3847207"/>
          </a:xfrm>
          <a:prstGeom prst="rect">
            <a:avLst/>
          </a:prstGeom>
          <a:noFill/>
        </p:spPr>
        <p:txBody>
          <a:bodyPr wrap="square">
            <a:spAutoFit/>
          </a:bodyPr>
          <a:lstStyle/>
          <a:p>
            <a:r>
              <a:rPr lang="en-US" b="1" dirty="0"/>
              <a:t>Backpropagation:</a:t>
            </a:r>
          </a:p>
          <a:p>
            <a:pPr marL="285750" indent="-285750">
              <a:buFont typeface="Arial" panose="020B0604020202020204" pitchFamily="34" charset="0"/>
              <a:buChar char="•"/>
            </a:pPr>
            <a:r>
              <a:rPr lang="en-US" sz="2400" dirty="0"/>
              <a:t>Use the result of the simulation to update the value of the nodes that were part of the path.</a:t>
            </a:r>
          </a:p>
          <a:p>
            <a:pPr marL="285750" indent="-285750">
              <a:buFont typeface="Arial" panose="020B0604020202020204" pitchFamily="34" charset="0"/>
              <a:buChar char="•"/>
            </a:pPr>
            <a:r>
              <a:rPr lang="en-US" sz="2400" dirty="0"/>
              <a:t>If a simulation ends in a win, all nodes along the path to that win become more favorable.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b="1" dirty="0"/>
              <a:t>Backpropagation:</a:t>
            </a:r>
          </a:p>
          <a:p>
            <a:pPr>
              <a:buFont typeface="Arial" panose="020B0604020202020204" pitchFamily="34" charset="0"/>
              <a:buChar char="•"/>
            </a:pPr>
            <a:r>
              <a:rPr lang="en-US" sz="2400" dirty="0"/>
              <a:t>After playing, you decide how much fun it was and remember it.</a:t>
            </a:r>
          </a:p>
          <a:p>
            <a:pPr>
              <a:buFont typeface="Arial" panose="020B0604020202020204" pitchFamily="34" charset="0"/>
              <a:buChar char="•"/>
            </a:pPr>
            <a:r>
              <a:rPr lang="en-US" sz="2400" dirty="0"/>
              <a:t>If it was super fun, you’ll want to play with it again. If not, you’ll avoid it next time.</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0862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0" y="1216048"/>
            <a:ext cx="12192000" cy="5693866"/>
          </a:xfrm>
          <a:prstGeom prst="rect">
            <a:avLst/>
          </a:prstGeom>
          <a:noFill/>
        </p:spPr>
        <p:txBody>
          <a:bodyPr wrap="square">
            <a:spAutoFit/>
          </a:bodyPr>
          <a:lstStyle/>
          <a:p>
            <a:pPr algn="just"/>
            <a:r>
              <a:rPr lang="en-US" sz="2800" b="1" dirty="0">
                <a:latin typeface="Bookman Old Style" panose="02050604050505020204" pitchFamily="18" charset="0"/>
              </a:rPr>
              <a:t>Example 2 :</a:t>
            </a:r>
            <a:r>
              <a:rPr lang="en-US" sz="2800" dirty="0">
                <a:latin typeface="Bookman Old Style" panose="02050604050505020204" pitchFamily="18" charset="0"/>
              </a:rPr>
              <a:t> AlphaGo : to play the game of Go by using the reward-outcomes in the moves of games drawn from both human and computer self-play.</a:t>
            </a:r>
          </a:p>
          <a:p>
            <a:pPr algn="just"/>
            <a:r>
              <a:rPr lang="en-US" sz="2800" dirty="0">
                <a:latin typeface="Bookman Old Style" panose="02050604050505020204" pitchFamily="18" charset="0"/>
              </a:rPr>
              <a:t> </a:t>
            </a:r>
          </a:p>
          <a:p>
            <a:pPr marL="457200" indent="-457200" algn="just">
              <a:buFont typeface="Arial" panose="020B0604020202020204" pitchFamily="34" charset="0"/>
              <a:buChar char="•"/>
            </a:pPr>
            <a:r>
              <a:rPr lang="en-US" sz="2800" dirty="0">
                <a:latin typeface="Bookman Old Style" panose="02050604050505020204" pitchFamily="18" charset="0"/>
              </a:rPr>
              <a:t>Go is a complex game that requires significant human intuition, and the large tree of possibilities (compared to other games like chess) makes it an incredibly difficult candidate for building a game-playing algorithm.</a:t>
            </a:r>
          </a:p>
          <a:p>
            <a:pPr algn="just"/>
            <a:endParaRPr lang="en-US" sz="2800" dirty="0">
              <a:latin typeface="Bookman Old Style" panose="02050604050505020204" pitchFamily="18" charset="0"/>
            </a:endParaRPr>
          </a:p>
          <a:p>
            <a:pPr marL="457200" indent="-457200" algn="just">
              <a:buFont typeface="Arial" panose="020B0604020202020204" pitchFamily="34" charset="0"/>
              <a:buChar char="•"/>
            </a:pPr>
            <a:r>
              <a:rPr lang="en-IN" sz="2800" dirty="0">
                <a:solidFill>
                  <a:srgbClr val="FF0000"/>
                </a:solidFill>
                <a:latin typeface="Bookman Old Style" panose="02050604050505020204" pitchFamily="18" charset="0"/>
              </a:rPr>
              <a:t>AlphaGo</a:t>
            </a:r>
            <a:r>
              <a:rPr lang="en-IN" sz="2800" dirty="0">
                <a:latin typeface="Bookman Old Style" panose="02050604050505020204" pitchFamily="18" charset="0"/>
              </a:rPr>
              <a:t> has not </a:t>
            </a:r>
            <a:r>
              <a:rPr lang="en-US" sz="2800" dirty="0">
                <a:latin typeface="Bookman Old Style" panose="02050604050505020204" pitchFamily="18" charset="0"/>
              </a:rPr>
              <a:t>only convincingly defeated all top-ranked Go players it has played against , but has contributed to innovations in the style of human play by using unconventional strategies in defeating these players</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100305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148683" y="1645247"/>
            <a:ext cx="11641873" cy="3970318"/>
          </a:xfrm>
          <a:prstGeom prst="rect">
            <a:avLst/>
          </a:prstGeom>
          <a:noFill/>
        </p:spPr>
        <p:txBody>
          <a:bodyPr wrap="square">
            <a:spAutoFit/>
          </a:bodyPr>
          <a:lstStyle/>
          <a:p>
            <a:r>
              <a:rPr lang="en-US" sz="2800" b="1" dirty="0">
                <a:latin typeface="Bookman Old Style" panose="02050604050505020204" pitchFamily="18" charset="0"/>
              </a:rPr>
              <a:t>Example 3 :</a:t>
            </a:r>
            <a:r>
              <a:rPr lang="en-US" sz="2800" dirty="0">
                <a:latin typeface="Bookman Old Style" panose="02050604050505020204" pitchFamily="18" charset="0"/>
              </a:rPr>
              <a:t> Self Driving Cars</a:t>
            </a:r>
          </a:p>
          <a:p>
            <a:pPr marL="457200" indent="-457200" algn="just">
              <a:buFont typeface="Arial" panose="020B0604020202020204" pitchFamily="34" charset="0"/>
              <a:buChar char="•"/>
            </a:pPr>
            <a:r>
              <a:rPr lang="en-US" sz="2800" dirty="0">
                <a:latin typeface="Bookman Old Style" panose="02050604050505020204" pitchFamily="18" charset="0"/>
              </a:rPr>
              <a:t>In recent years, deep reinforcement learning has been harnessed in self-driving cars by using the feedback from various sensors around the car to make decisions. </a:t>
            </a:r>
          </a:p>
          <a:p>
            <a:pPr marL="457200" indent="-457200" algn="just">
              <a:buFont typeface="Arial" panose="020B0604020202020204" pitchFamily="34" charset="0"/>
              <a:buChar char="•"/>
            </a:pPr>
            <a:r>
              <a:rPr lang="en-US" sz="2800" dirty="0">
                <a:latin typeface="Bookman Old Style" panose="02050604050505020204" pitchFamily="18" charset="0"/>
              </a:rPr>
              <a:t>Although it is more common to use supervised learning (or imitation learning) in self-driving cars, the option of using reinforcement learning is more accurate.</a:t>
            </a:r>
          </a:p>
          <a:p>
            <a:pPr marL="457200" indent="-457200" algn="just">
              <a:buFont typeface="Arial" panose="020B0604020202020204" pitchFamily="34" charset="0"/>
              <a:buChar char="•"/>
            </a:pPr>
            <a:r>
              <a:rPr lang="en-US" sz="2800" dirty="0">
                <a:latin typeface="Bookman Old Style" panose="02050604050505020204" pitchFamily="18" charset="0"/>
              </a:rPr>
              <a:t>During the course of driving, these cars now consistently make fewer errors than do human beings.</a:t>
            </a:r>
            <a:endParaRPr lang="en-IN" sz="2800" dirty="0">
              <a:latin typeface="Bookman Old Style" panose="02050604050505020204" pitchFamily="18" charset="0"/>
            </a:endParaRPr>
          </a:p>
        </p:txBody>
      </p:sp>
    </p:spTree>
    <p:extLst>
      <p:ext uri="{BB962C8B-B14F-4D97-AF65-F5344CB8AC3E}">
        <p14:creationId xmlns:p14="http://schemas.microsoft.com/office/powerpoint/2010/main" val="242775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256478" y="904462"/>
            <a:ext cx="11522321" cy="6124754"/>
          </a:xfrm>
          <a:prstGeom prst="rect">
            <a:avLst/>
          </a:prstGeom>
          <a:noFill/>
        </p:spPr>
        <p:txBody>
          <a:bodyPr wrap="square">
            <a:spAutoFit/>
          </a:bodyPr>
          <a:lstStyle/>
          <a:p>
            <a:r>
              <a:rPr lang="en-US" sz="2800" b="1" dirty="0">
                <a:latin typeface="Bookman Old Style" panose="02050604050505020204" pitchFamily="18" charset="0"/>
              </a:rPr>
              <a:t>Example 4 :</a:t>
            </a:r>
            <a:r>
              <a:rPr lang="en-US" sz="2800" dirty="0">
                <a:latin typeface="Bookman Old Style" panose="02050604050505020204" pitchFamily="18" charset="0"/>
              </a:rPr>
              <a:t> Multi armed Bandit problem</a:t>
            </a:r>
            <a:r>
              <a:rPr lang="en-US" b="1" dirty="0"/>
              <a:t> </a:t>
            </a:r>
          </a:p>
          <a:p>
            <a:r>
              <a:rPr lang="en-US" sz="2400" b="1" dirty="0">
                <a:latin typeface="Bookman Old Style" panose="02050604050505020204" pitchFamily="18" charset="0"/>
              </a:rPr>
              <a:t>Imagine  a gambler in a casino with many slot machines (also called "bandits").</a:t>
            </a:r>
          </a:p>
          <a:p>
            <a:pPr>
              <a:buFont typeface="Arial" panose="020B0604020202020204" pitchFamily="34" charset="0"/>
              <a:buChar char="•"/>
            </a:pPr>
            <a:r>
              <a:rPr lang="en-US" sz="2400" b="1" dirty="0">
                <a:latin typeface="Bookman Old Style" panose="02050604050505020204" pitchFamily="18" charset="0"/>
              </a:rPr>
              <a:t>Each machine gives a reward, but you don’t know in advance which machine gives the most rewards.</a:t>
            </a:r>
          </a:p>
          <a:p>
            <a:pPr>
              <a:buFont typeface="Arial" panose="020B0604020202020204" pitchFamily="34" charset="0"/>
              <a:buChar char="•"/>
            </a:pPr>
            <a:r>
              <a:rPr lang="en-US" sz="2400" dirty="0">
                <a:latin typeface="Bookman Old Style" panose="02050604050505020204" pitchFamily="18" charset="0"/>
              </a:rPr>
              <a:t>To win as much as possible, you need to:</a:t>
            </a:r>
          </a:p>
          <a:p>
            <a:pPr marL="742950" lvl="1" indent="-285750">
              <a:buFont typeface="Arial" panose="020B0604020202020204" pitchFamily="34" charset="0"/>
              <a:buChar char="•"/>
            </a:pPr>
            <a:r>
              <a:rPr lang="en-US" sz="2400" dirty="0">
                <a:solidFill>
                  <a:srgbClr val="FF0000"/>
                </a:solidFill>
                <a:latin typeface="Bookman Old Style" panose="02050604050505020204" pitchFamily="18" charset="0"/>
              </a:rPr>
              <a:t>Explore: Try different slot machines to figure out which ones pay well.</a:t>
            </a:r>
          </a:p>
          <a:p>
            <a:pPr marL="742950" lvl="1" indent="-285750">
              <a:buFont typeface="Arial" panose="020B0604020202020204" pitchFamily="34" charset="0"/>
              <a:buChar char="•"/>
            </a:pPr>
            <a:r>
              <a:rPr lang="en-US" sz="2400" dirty="0">
                <a:solidFill>
                  <a:srgbClr val="FF0000"/>
                </a:solidFill>
                <a:latin typeface="Bookman Old Style" panose="02050604050505020204" pitchFamily="18" charset="0"/>
              </a:rPr>
              <a:t>Exploit: Keep playing the machine you think gives the best reward</a:t>
            </a:r>
            <a:r>
              <a:rPr lang="en-US" sz="2400" dirty="0">
                <a:latin typeface="Bookman Old Style" panose="02050604050505020204" pitchFamily="18" charset="0"/>
              </a:rPr>
              <a:t>.</a:t>
            </a:r>
          </a:p>
          <a:p>
            <a:r>
              <a:rPr lang="en-US" sz="2400" dirty="0">
                <a:latin typeface="Bookman Old Style" panose="02050604050505020204" pitchFamily="18" charset="0"/>
              </a:rPr>
              <a:t>The Challenge:</a:t>
            </a:r>
          </a:p>
          <a:p>
            <a:pPr>
              <a:buFont typeface="Arial" panose="020B0604020202020204" pitchFamily="34" charset="0"/>
              <a:buChar char="•"/>
            </a:pPr>
            <a:r>
              <a:rPr lang="en-US" sz="2400" b="1" dirty="0">
                <a:latin typeface="Bookman Old Style" panose="02050604050505020204" pitchFamily="18" charset="0"/>
              </a:rPr>
              <a:t>Exploring new machines might help you learn more, but it could also waste money if the machine doesn’t pay well.</a:t>
            </a:r>
          </a:p>
          <a:p>
            <a:pPr>
              <a:buFont typeface="Arial" panose="020B0604020202020204" pitchFamily="34" charset="0"/>
              <a:buChar char="•"/>
            </a:pPr>
            <a:r>
              <a:rPr lang="en-US" sz="2400" b="1" dirty="0">
                <a:latin typeface="Bookman Old Style" panose="02050604050505020204" pitchFamily="18" charset="0"/>
              </a:rPr>
              <a:t>Exploiting what you’ve already learned gives rewards but might miss better options.</a:t>
            </a:r>
          </a:p>
          <a:p>
            <a:pPr>
              <a:buFont typeface="Arial" panose="020B0604020202020204" pitchFamily="34" charset="0"/>
              <a:buChar char="•"/>
            </a:pPr>
            <a:r>
              <a:rPr lang="en-US" sz="2400" b="1" dirty="0">
                <a:latin typeface="Bookman Old Style" panose="02050604050505020204" pitchFamily="18" charset="0"/>
              </a:rPr>
              <a:t>The goal is to balance exploration (trying new things) and exploitation (using what you know works).</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90619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838200" y="365126"/>
            <a:ext cx="10515600" cy="53933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n-IN" b="1" dirty="0">
                <a:solidFill>
                  <a:srgbClr val="C00000"/>
                </a:solidFill>
                <a:latin typeface="Bookman Old Style" panose="02050604050505020204" pitchFamily="18" charset="0"/>
              </a:rPr>
              <a:t>Deep Reinforcement Learning</a:t>
            </a:r>
            <a:endParaRPr b="1" dirty="0">
              <a:solidFill>
                <a:srgbClr val="C00000"/>
              </a:solidFill>
              <a:latin typeface="Bookman Old Style" panose="02050604050505020204" pitchFamily="18" charset="0"/>
            </a:endParaRPr>
          </a:p>
        </p:txBody>
      </p:sp>
      <p:sp>
        <p:nvSpPr>
          <p:cNvPr id="2" name="Footer Placeholder 1">
            <a:extLst>
              <a:ext uri="{FF2B5EF4-FFF2-40B4-BE49-F238E27FC236}">
                <a16:creationId xmlns:a16="http://schemas.microsoft.com/office/drawing/2014/main" id="{E16B3F4D-1A4F-D778-16CF-534EA14E047F}"/>
              </a:ext>
            </a:extLst>
          </p:cNvPr>
          <p:cNvSpPr>
            <a:spLocks noGrp="1"/>
          </p:cNvSpPr>
          <p:nvPr>
            <p:ph type="ftr" idx="11"/>
          </p:nvPr>
        </p:nvSpPr>
        <p:spPr/>
        <p:txBody>
          <a:bodyPr/>
          <a:lstStyle/>
          <a:p>
            <a:r>
              <a:rPr lang="en-US"/>
              <a:t>Department of AI and ML</a:t>
            </a:r>
          </a:p>
        </p:txBody>
      </p:sp>
      <p:sp>
        <p:nvSpPr>
          <p:cNvPr id="3" name="Slide Number Placeholder 2">
            <a:extLst>
              <a:ext uri="{FF2B5EF4-FFF2-40B4-BE49-F238E27FC236}">
                <a16:creationId xmlns:a16="http://schemas.microsoft.com/office/drawing/2014/main" id="{9C81E2D2-2B32-4B7F-BB18-B785B4294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5" name="TextBox 4">
            <a:extLst>
              <a:ext uri="{FF2B5EF4-FFF2-40B4-BE49-F238E27FC236}">
                <a16:creationId xmlns:a16="http://schemas.microsoft.com/office/drawing/2014/main" id="{7C3BDBC0-30F3-3ED3-F2CC-162313A15808}"/>
              </a:ext>
            </a:extLst>
          </p:cNvPr>
          <p:cNvSpPr txBox="1"/>
          <p:nvPr/>
        </p:nvSpPr>
        <p:spPr>
          <a:xfrm>
            <a:off x="152400" y="904462"/>
            <a:ext cx="11887200" cy="4832092"/>
          </a:xfrm>
          <a:prstGeom prst="rect">
            <a:avLst/>
          </a:prstGeom>
          <a:noFill/>
        </p:spPr>
        <p:txBody>
          <a:bodyPr wrap="square">
            <a:spAutoFit/>
          </a:bodyPr>
          <a:lstStyle/>
          <a:p>
            <a:r>
              <a:rPr lang="en-IN" sz="2800" dirty="0">
                <a:solidFill>
                  <a:srgbClr val="0070C0"/>
                </a:solidFill>
                <a:latin typeface="Bookman Old Style" panose="02050604050505020204" pitchFamily="18" charset="0"/>
              </a:rPr>
              <a:t>Stateless Algorithms: Multi-Armed Bandits- Solutions </a:t>
            </a:r>
          </a:p>
          <a:p>
            <a:pPr algn="ctr"/>
            <a:r>
              <a:rPr lang="en-IN" sz="2800" dirty="0">
                <a:solidFill>
                  <a:srgbClr val="C00000"/>
                </a:solidFill>
                <a:latin typeface="Bookman Old Style" panose="02050604050505020204" pitchFamily="18" charset="0"/>
              </a:rPr>
              <a:t>Naïve Algorithm</a:t>
            </a:r>
          </a:p>
          <a:p>
            <a:endParaRPr lang="en-US" sz="2800" dirty="0">
              <a:solidFill>
                <a:srgbClr val="C00000"/>
              </a:solidFill>
              <a:latin typeface="Bookman Old Style" panose="02050604050505020204" pitchFamily="18" charset="0"/>
            </a:endParaRPr>
          </a:p>
          <a:p>
            <a:pPr algn="just"/>
            <a:r>
              <a:rPr lang="en-US" sz="2800" b="1" dirty="0">
                <a:solidFill>
                  <a:srgbClr val="0070C0"/>
                </a:solidFill>
                <a:latin typeface="Bookman Old Style" panose="02050604050505020204" pitchFamily="18" charset="0"/>
              </a:rPr>
              <a:t>The gambler tries each slot machine a certain number of times to figure out which one pays the best (this is called exploration).</a:t>
            </a:r>
          </a:p>
          <a:p>
            <a:pPr algn="just"/>
            <a:endParaRPr lang="en-US" sz="2800" b="1" dirty="0">
              <a:solidFill>
                <a:srgbClr val="0070C0"/>
              </a:solidFill>
              <a:latin typeface="Bookman Old Style" panose="02050604050505020204" pitchFamily="18" charset="0"/>
            </a:endParaRPr>
          </a:p>
          <a:p>
            <a:pPr algn="just"/>
            <a:r>
              <a:rPr lang="en-US" sz="2800" b="1" dirty="0">
                <a:solidFill>
                  <a:srgbClr val="0070C0"/>
                </a:solidFill>
                <a:latin typeface="Bookman Old Style" panose="02050604050505020204" pitchFamily="18" charset="0"/>
              </a:rPr>
              <a:t>After testing, they pick the machine they think is best and use it forever (exploitation).</a:t>
            </a:r>
            <a:endParaRPr lang="en-IN" sz="2800" b="1" dirty="0">
              <a:solidFill>
                <a:srgbClr val="0070C0"/>
              </a:solidFill>
              <a:latin typeface="Bookman Old Style" panose="02050604050505020204" pitchFamily="18" charset="0"/>
            </a:endParaRPr>
          </a:p>
          <a:p>
            <a:endParaRPr lang="en-IN" sz="2800" dirty="0">
              <a:solidFill>
                <a:srgbClr val="C00000"/>
              </a:solidFill>
              <a:latin typeface="Bookman Old Style" panose="02050604050505020204" pitchFamily="18" charset="0"/>
            </a:endParaRPr>
          </a:p>
          <a:p>
            <a:endParaRPr lang="en-IN" sz="2800" dirty="0">
              <a:solidFill>
                <a:srgbClr val="C00000"/>
              </a:solidFill>
              <a:latin typeface="Bookman Old Style" panose="02050604050505020204" pitchFamily="18" charset="0"/>
            </a:endParaRPr>
          </a:p>
        </p:txBody>
      </p:sp>
    </p:spTree>
    <p:extLst>
      <p:ext uri="{BB962C8B-B14F-4D97-AF65-F5344CB8AC3E}">
        <p14:creationId xmlns:p14="http://schemas.microsoft.com/office/powerpoint/2010/main" val="409199585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14598</TotalTime>
  <Words>3909</Words>
  <Application>Microsoft Office PowerPoint</Application>
  <PresentationFormat>Widescreen</PresentationFormat>
  <Paragraphs>423</Paragraphs>
  <Slides>53</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XvhwxgNbnxbtMtnwxnCMR10</vt:lpstr>
      <vt:lpstr>Bookman Old Style</vt:lpstr>
      <vt:lpstr>Playfair Display</vt:lpstr>
      <vt:lpstr>Calibri</vt:lpstr>
      <vt:lpstr>LpsgvwHlbjcrRprpkkCMTI10</vt:lpstr>
      <vt:lpstr>Cambria Math</vt:lpstr>
      <vt:lpstr>Office Theme</vt:lpstr>
      <vt:lpstr>    ARTIFICIAL NEURAL NETWORK AND DEEP LEARNING  Deep Reinforcement Learning</vt:lpstr>
      <vt:lpstr>Deep Reinforcement Learning</vt:lpstr>
      <vt:lpstr>Deep Reinforcement Learning</vt:lpstr>
      <vt:lpstr> Deep Reinforcement Learning</vt:lpstr>
      <vt:lpstr>Deep Reinforcement Learning</vt:lpstr>
      <vt:lpstr>Deep Reinforcement Learning</vt:lpstr>
      <vt:lpstr>Deep Reinforcement Learning</vt:lpstr>
      <vt:lpstr>Deep Reinforcement Learning</vt:lpstr>
      <vt:lpstr>Deep Reinforcement Learning</vt:lpstr>
      <vt:lpstr>Deep Reinforcement Learning</vt:lpstr>
      <vt:lpstr>Deep Reinforcement Learning</vt:lpstr>
      <vt:lpstr>Deep Reinforcement Learning</vt:lpstr>
      <vt:lpstr>Deep Reinforcement Learning</vt:lpstr>
      <vt:lpstr>Deep Reinforcement Learning</vt:lpstr>
      <vt:lpstr>Stateless vs. State-Based Learning </vt:lpstr>
      <vt:lpstr>PowerPoint Presentation</vt:lpstr>
      <vt:lpstr>Deep Reinforcement Learning</vt:lpstr>
      <vt:lpstr> Basic Framework of Reinforcement </vt:lpstr>
      <vt:lpstr>Deep Reinforcement Learning</vt:lpstr>
      <vt:lpstr>Deep Reinforcement Learning</vt:lpstr>
      <vt:lpstr>Deep Reinforcement Learning</vt:lpstr>
      <vt:lpstr>Deep Reinforcement Learning</vt:lpstr>
      <vt:lpstr>Deep Reinforcement Learning</vt:lpstr>
      <vt:lpstr>Reinforcement Learning for Tic-Tac-Toe</vt:lpstr>
      <vt:lpstr>PowerPoint Presentation</vt:lpstr>
      <vt:lpstr>Deep Reinforcement Learning</vt:lpstr>
      <vt:lpstr>PowerPoint Presentation</vt:lpstr>
      <vt:lpstr>Deep Reinforcement Learning</vt:lpstr>
      <vt:lpstr>Deep Reinforcement Learning</vt:lpstr>
      <vt:lpstr>Deep Reinforcement Learning</vt:lpstr>
      <vt:lpstr>Deep Reinforcement Learning</vt:lpstr>
      <vt:lpstr>Straw Man Algorithm in Reinforcement Learning</vt:lpstr>
      <vt:lpstr>Straw Man Algorithm in Reinforcement Learning</vt:lpstr>
      <vt:lpstr>Deep Reinforcement Learning</vt:lpstr>
      <vt:lpstr>Boot Strapping for Value Function Learning</vt:lpstr>
      <vt:lpstr>Boot Strapping for Value Function Learning</vt:lpstr>
      <vt:lpstr>Deep Reinforcement Learning</vt:lpstr>
      <vt:lpstr>Deep Reinforcement Learning</vt:lpstr>
      <vt:lpstr>Deep Reinforcement Learning</vt:lpstr>
      <vt:lpstr>Deep Reinforcement Learning</vt:lpstr>
      <vt:lpstr>On-Policy Versus Off-Policy Methods: SARSA</vt:lpstr>
      <vt:lpstr>On-Policy Versus Off-Policy Methods: SARSA</vt:lpstr>
      <vt:lpstr>On-Policy Versus Off-Policy Methods: SARSA</vt:lpstr>
      <vt:lpstr>On-Policy Versus Off-Policy Methods: SARSA</vt:lpstr>
      <vt:lpstr>Modeling States Versus State-Action Pairs </vt:lpstr>
      <vt:lpstr>Modeling States Versus State-Action Pairs </vt:lpstr>
      <vt:lpstr>Deep Reinforcement Learning</vt:lpstr>
      <vt:lpstr>Deep Reinforcement Learning</vt:lpstr>
      <vt:lpstr>Deep Reinforcement Learning</vt:lpstr>
      <vt:lpstr>Deep Reinforcement Learning</vt:lpstr>
      <vt:lpstr>Deep Reinforcement Learning</vt:lpstr>
      <vt:lpstr>Deep Reinforcement Learning</vt:lpstr>
      <vt:lpstr>Deep Reinforcement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Programming using C</dc:title>
  <dc:creator>Dell</dc:creator>
  <cp:lastModifiedBy>Akshata Kori</cp:lastModifiedBy>
  <cp:revision>90</cp:revision>
  <dcterms:modified xsi:type="dcterms:W3CDTF">2025-01-15T02:12:59Z</dcterms:modified>
</cp:coreProperties>
</file>