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7" r:id="rId11"/>
    <p:sldId id="266" r:id="rId12"/>
    <p:sldId id="265"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789AC-E209-4BB3-ACAC-9FF0A49463FF}" type="datetimeFigureOut">
              <a:rPr lang="en-IN" smtClean="0"/>
              <a:t>03-12-2024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1504F-5069-43CA-BCAE-D0B536EAE948}" type="slidenum">
              <a:rPr lang="en-IN" smtClean="0"/>
              <a:t>‹#›</a:t>
            </a:fld>
            <a:endParaRPr lang="en-IN"/>
          </a:p>
        </p:txBody>
      </p:sp>
    </p:spTree>
    <p:extLst>
      <p:ext uri="{BB962C8B-B14F-4D97-AF65-F5344CB8AC3E}">
        <p14:creationId xmlns:p14="http://schemas.microsoft.com/office/powerpoint/2010/main" val="27306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51504F-5069-43CA-BCAE-D0B536EAE948}" type="slidenum">
              <a:rPr lang="en-IN" smtClean="0"/>
              <a:t>19</a:t>
            </a:fld>
            <a:endParaRPr lang="en-IN"/>
          </a:p>
        </p:txBody>
      </p:sp>
    </p:spTree>
    <p:extLst>
      <p:ext uri="{BB962C8B-B14F-4D97-AF65-F5344CB8AC3E}">
        <p14:creationId xmlns:p14="http://schemas.microsoft.com/office/powerpoint/2010/main" val="19736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34839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187672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934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9793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8035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4029079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916426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75732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126212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175C3-FBFE-4DAB-96B0-A00A06A95AE7}"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255439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F175C3-FBFE-4DAB-96B0-A00A06A95AE7}"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35925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F175C3-FBFE-4DAB-96B0-A00A06A95AE7}" type="datetimeFigureOut">
              <a:rPr lang="en-IN" smtClean="0"/>
              <a:t>03-12-2024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216597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F175C3-FBFE-4DAB-96B0-A00A06A95AE7}" type="datetimeFigureOut">
              <a:rPr lang="en-IN" smtClean="0"/>
              <a:t>03-12-2024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319877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175C3-FBFE-4DAB-96B0-A00A06A95AE7}" type="datetimeFigureOut">
              <a:rPr lang="en-IN" smtClean="0"/>
              <a:t>03-12-2024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33182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F175C3-FBFE-4DAB-96B0-A00A06A95AE7}"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220692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F175C3-FBFE-4DAB-96B0-A00A06A95AE7}"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06A3A-B597-43B8-924D-689086B2A1F1}" type="slidenum">
              <a:rPr lang="en-IN" smtClean="0"/>
              <a:t>‹#›</a:t>
            </a:fld>
            <a:endParaRPr lang="en-IN"/>
          </a:p>
        </p:txBody>
      </p:sp>
    </p:spTree>
    <p:extLst>
      <p:ext uri="{BB962C8B-B14F-4D97-AF65-F5344CB8AC3E}">
        <p14:creationId xmlns:p14="http://schemas.microsoft.com/office/powerpoint/2010/main" val="151858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F175C3-FBFE-4DAB-96B0-A00A06A95AE7}" type="datetimeFigureOut">
              <a:rPr lang="en-IN" smtClean="0"/>
              <a:t>03-12-2024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606A3A-B597-43B8-924D-689086B2A1F1}" type="slidenum">
              <a:rPr lang="en-IN" smtClean="0"/>
              <a:t>‹#›</a:t>
            </a:fld>
            <a:endParaRPr lang="en-IN"/>
          </a:p>
        </p:txBody>
      </p:sp>
    </p:spTree>
    <p:extLst>
      <p:ext uri="{BB962C8B-B14F-4D97-AF65-F5344CB8AC3E}">
        <p14:creationId xmlns:p14="http://schemas.microsoft.com/office/powerpoint/2010/main" val="3439885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A57-5590-4C20-2B55-6C60C40D1DD7}"/>
              </a:ext>
            </a:extLst>
          </p:cNvPr>
          <p:cNvSpPr>
            <a:spLocks noGrp="1"/>
          </p:cNvSpPr>
          <p:nvPr>
            <p:ph type="ctrTitle"/>
          </p:nvPr>
        </p:nvSpPr>
        <p:spPr>
          <a:xfrm>
            <a:off x="1524000" y="1122363"/>
            <a:ext cx="9144000" cy="1085128"/>
          </a:xfrm>
        </p:spPr>
        <p:txBody>
          <a:bodyPr>
            <a:normAutofit fontScale="90000"/>
          </a:bodyPr>
          <a:lstStyle/>
          <a:p>
            <a:r>
              <a:rPr lang="en-US" dirty="0"/>
              <a:t>Convolutional Neural Network</a:t>
            </a:r>
            <a:endParaRPr lang="en-IN" dirty="0"/>
          </a:p>
        </p:txBody>
      </p:sp>
      <p:sp>
        <p:nvSpPr>
          <p:cNvPr id="3" name="Subtitle 2">
            <a:extLst>
              <a:ext uri="{FF2B5EF4-FFF2-40B4-BE49-F238E27FC236}">
                <a16:creationId xmlns:a16="http://schemas.microsoft.com/office/drawing/2014/main" id="{171B3A9B-4DD6-A619-420D-217192F62C9B}"/>
              </a:ext>
            </a:extLst>
          </p:cNvPr>
          <p:cNvSpPr>
            <a:spLocks noGrp="1"/>
          </p:cNvSpPr>
          <p:nvPr>
            <p:ph type="subTitle" idx="1"/>
          </p:nvPr>
        </p:nvSpPr>
        <p:spPr>
          <a:xfrm>
            <a:off x="415636" y="4941310"/>
            <a:ext cx="9144000" cy="665163"/>
          </a:xfrm>
        </p:spPr>
        <p:txBody>
          <a:bodyPr/>
          <a:lstStyle/>
          <a:p>
            <a:pPr algn="l"/>
            <a:r>
              <a:rPr lang="en-US" dirty="0"/>
              <a:t>Prof. Somesh Nandi</a:t>
            </a:r>
            <a:endParaRPr lang="en-IN" dirty="0"/>
          </a:p>
        </p:txBody>
      </p:sp>
    </p:spTree>
    <p:extLst>
      <p:ext uri="{BB962C8B-B14F-4D97-AF65-F5344CB8AC3E}">
        <p14:creationId xmlns:p14="http://schemas.microsoft.com/office/powerpoint/2010/main" val="251619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1D84-F72D-5DC6-A9E1-1C65F01D234A}"/>
              </a:ext>
            </a:extLst>
          </p:cNvPr>
          <p:cNvSpPr>
            <a:spLocks noGrp="1"/>
          </p:cNvSpPr>
          <p:nvPr>
            <p:ph type="title"/>
          </p:nvPr>
        </p:nvSpPr>
        <p:spPr>
          <a:xfrm>
            <a:off x="945188" y="166254"/>
            <a:ext cx="8596668" cy="581891"/>
          </a:xfrm>
        </p:spPr>
        <p:txBody>
          <a:bodyPr>
            <a:normAutofit fontScale="90000"/>
          </a:bodyPr>
          <a:lstStyle/>
          <a:p>
            <a:pPr algn="ctr"/>
            <a:r>
              <a:rPr lang="en-IN" dirty="0"/>
              <a:t>Stride</a:t>
            </a:r>
          </a:p>
        </p:txBody>
      </p:sp>
      <p:sp>
        <p:nvSpPr>
          <p:cNvPr id="3" name="Content Placeholder 2">
            <a:extLst>
              <a:ext uri="{FF2B5EF4-FFF2-40B4-BE49-F238E27FC236}">
                <a16:creationId xmlns:a16="http://schemas.microsoft.com/office/drawing/2014/main" id="{7E0A3A92-3F89-1AC2-0A45-4B6E5E7BF45D}"/>
              </a:ext>
            </a:extLst>
          </p:cNvPr>
          <p:cNvSpPr>
            <a:spLocks noGrp="1"/>
          </p:cNvSpPr>
          <p:nvPr>
            <p:ph idx="1"/>
          </p:nvPr>
        </p:nvSpPr>
        <p:spPr>
          <a:xfrm>
            <a:off x="206279" y="1024517"/>
            <a:ext cx="10988194" cy="5403992"/>
          </a:xfrm>
        </p:spPr>
        <p:txBody>
          <a:bodyPr/>
          <a:lstStyle/>
          <a:p>
            <a:r>
              <a:rPr lang="en-US" b="1" i="0" dirty="0">
                <a:solidFill>
                  <a:srgbClr val="0D0D0D"/>
                </a:solidFill>
                <a:effectLst/>
                <a:latin typeface="ui-sans-serif"/>
              </a:rPr>
              <a:t>Stride</a:t>
            </a:r>
            <a:r>
              <a:rPr lang="en-US" b="0" i="0" dirty="0">
                <a:solidFill>
                  <a:srgbClr val="0D0D0D"/>
                </a:solidFill>
                <a:effectLst/>
                <a:latin typeface="ui-sans-serif"/>
              </a:rPr>
              <a:t> in a Convolutional Neural Network (CNN) refers to the step size with which the convolutional filter moves across the input feature map during the convolution operation.</a:t>
            </a:r>
          </a:p>
          <a:p>
            <a:endParaRPr lang="en-US" dirty="0">
              <a:solidFill>
                <a:srgbClr val="0D0D0D"/>
              </a:solidFill>
              <a:latin typeface="ui-sans-serif"/>
            </a:endParaRPr>
          </a:p>
          <a:p>
            <a:pPr algn="l"/>
            <a:r>
              <a:rPr lang="en-US" b="1" i="0" dirty="0">
                <a:solidFill>
                  <a:srgbClr val="0D0D0D"/>
                </a:solidFill>
                <a:effectLst/>
                <a:latin typeface="ui-sans-serif"/>
              </a:rPr>
              <a:t>Key Characteristics of Stride</a:t>
            </a:r>
          </a:p>
          <a:p>
            <a:pPr algn="l">
              <a:buFont typeface="+mj-lt"/>
              <a:buAutoNum type="arabicPeriod"/>
            </a:pPr>
            <a:r>
              <a:rPr lang="en-US" b="1" i="0" dirty="0">
                <a:solidFill>
                  <a:srgbClr val="0D0D0D"/>
                </a:solidFill>
                <a:effectLst/>
                <a:latin typeface="ui-sans-serif"/>
              </a:rPr>
              <a:t>Default Stride</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A stride of </a:t>
            </a:r>
            <a:r>
              <a:rPr lang="en-US" b="0" i="0" dirty="0">
                <a:solidFill>
                  <a:srgbClr val="0D0D0D"/>
                </a:solidFill>
                <a:effectLst/>
                <a:latin typeface="KaTeX_Main"/>
              </a:rPr>
              <a:t>S=1</a:t>
            </a:r>
            <a:r>
              <a:rPr lang="en-US" b="0" i="0" dirty="0">
                <a:solidFill>
                  <a:srgbClr val="0D0D0D"/>
                </a:solidFill>
                <a:effectLst/>
                <a:latin typeface="ui-sans-serif"/>
              </a:rPr>
              <a:t> means the filter moves one pixel at a time.</a:t>
            </a:r>
          </a:p>
          <a:p>
            <a:pPr marL="742950" lvl="1" indent="-285750" algn="l">
              <a:buFont typeface="+mj-lt"/>
              <a:buAutoNum type="arabicPeriod"/>
            </a:pPr>
            <a:r>
              <a:rPr lang="en-US" b="0" i="0" dirty="0">
                <a:solidFill>
                  <a:srgbClr val="0D0D0D"/>
                </a:solidFill>
                <a:effectLst/>
                <a:latin typeface="ui-sans-serif"/>
              </a:rPr>
              <a:t>This results in maximum overlap between adjacent filter applications and produces the largest output size.</a:t>
            </a:r>
          </a:p>
          <a:p>
            <a:pPr algn="l">
              <a:buFont typeface="+mj-lt"/>
              <a:buAutoNum type="arabicPeriod"/>
            </a:pPr>
            <a:r>
              <a:rPr lang="en-US" b="1" i="0" dirty="0">
                <a:solidFill>
                  <a:srgbClr val="0D0D0D"/>
                </a:solidFill>
                <a:effectLst/>
                <a:latin typeface="ui-sans-serif"/>
              </a:rPr>
              <a:t>Larger Stride</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A stride of </a:t>
            </a:r>
            <a:r>
              <a:rPr lang="en-US" b="0" i="0" dirty="0">
                <a:solidFill>
                  <a:srgbClr val="0D0D0D"/>
                </a:solidFill>
                <a:effectLst/>
                <a:latin typeface="KaTeX_Main"/>
              </a:rPr>
              <a:t>S=2</a:t>
            </a:r>
            <a:r>
              <a:rPr lang="en-US" b="0" i="0" dirty="0">
                <a:solidFill>
                  <a:srgbClr val="0D0D0D"/>
                </a:solidFill>
                <a:effectLst/>
                <a:latin typeface="ui-sans-serif"/>
              </a:rPr>
              <a:t>means the filter moves two pixels at a time.</a:t>
            </a:r>
          </a:p>
          <a:p>
            <a:pPr marL="742950" lvl="1" indent="-285750" algn="l">
              <a:buFont typeface="+mj-lt"/>
              <a:buAutoNum type="arabicPeriod"/>
            </a:pPr>
            <a:r>
              <a:rPr lang="en-US" b="0" i="0" dirty="0">
                <a:solidFill>
                  <a:srgbClr val="0D0D0D"/>
                </a:solidFill>
                <a:effectLst/>
                <a:latin typeface="ui-sans-serif"/>
              </a:rPr>
              <a:t>This skips some input data, resulting in a smaller output feature map (down sampling).</a:t>
            </a:r>
          </a:p>
          <a:p>
            <a:pPr marL="742950" lvl="1" indent="-285750" algn="l">
              <a:buFont typeface="+mj-lt"/>
              <a:buAutoNum type="arabicPeriod"/>
            </a:pPr>
            <a:endParaRPr lang="en-US" dirty="0">
              <a:solidFill>
                <a:srgbClr val="0D0D0D"/>
              </a:solidFill>
              <a:latin typeface="ui-sans-serif"/>
            </a:endParaRPr>
          </a:p>
          <a:p>
            <a:pPr marL="742950" lvl="1" indent="-285750" algn="l">
              <a:buFont typeface="+mj-lt"/>
              <a:buAutoNum type="arabicPeriod"/>
            </a:pPr>
            <a:r>
              <a:rPr lang="en-US" b="0" i="0" dirty="0">
                <a:solidFill>
                  <a:srgbClr val="0D0D0D"/>
                </a:solidFill>
                <a:effectLst/>
                <a:latin typeface="ui-sans-serif"/>
              </a:rPr>
              <a:t>S = [n-f/s]+1</a:t>
            </a:r>
          </a:p>
          <a:p>
            <a:br>
              <a:rPr lang="en-US" dirty="0"/>
            </a:br>
            <a:endParaRPr lang="en-IN" dirty="0"/>
          </a:p>
        </p:txBody>
      </p:sp>
    </p:spTree>
    <p:extLst>
      <p:ext uri="{BB962C8B-B14F-4D97-AF65-F5344CB8AC3E}">
        <p14:creationId xmlns:p14="http://schemas.microsoft.com/office/powerpoint/2010/main" val="229797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2006D-2A36-335C-E2C1-5A0AAC82D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D5B62-E9FD-CC62-C1B2-18831E917DD8}"/>
              </a:ext>
            </a:extLst>
          </p:cNvPr>
          <p:cNvSpPr>
            <a:spLocks noGrp="1"/>
          </p:cNvSpPr>
          <p:nvPr>
            <p:ph type="title"/>
          </p:nvPr>
        </p:nvSpPr>
        <p:spPr>
          <a:xfrm>
            <a:off x="3875848" y="342098"/>
            <a:ext cx="2220152" cy="434109"/>
          </a:xfrm>
        </p:spPr>
        <p:txBody>
          <a:bodyPr>
            <a:normAutofit fontScale="90000"/>
          </a:bodyPr>
          <a:lstStyle/>
          <a:p>
            <a:r>
              <a:rPr lang="en-US" dirty="0"/>
              <a:t>Padding </a:t>
            </a:r>
            <a:endParaRPr lang="en-IN" dirty="0"/>
          </a:p>
        </p:txBody>
      </p:sp>
      <p:sp>
        <p:nvSpPr>
          <p:cNvPr id="6" name="TextBox 5">
            <a:extLst>
              <a:ext uri="{FF2B5EF4-FFF2-40B4-BE49-F238E27FC236}">
                <a16:creationId xmlns:a16="http://schemas.microsoft.com/office/drawing/2014/main" id="{E21188B3-5BAE-EA03-F24C-FDCD17F40FCE}"/>
              </a:ext>
            </a:extLst>
          </p:cNvPr>
          <p:cNvSpPr txBox="1"/>
          <p:nvPr/>
        </p:nvSpPr>
        <p:spPr>
          <a:xfrm>
            <a:off x="131617" y="1020817"/>
            <a:ext cx="11543146" cy="923330"/>
          </a:xfrm>
          <a:prstGeom prst="rect">
            <a:avLst/>
          </a:prstGeom>
          <a:noFill/>
        </p:spPr>
        <p:txBody>
          <a:bodyPr wrap="square">
            <a:spAutoFit/>
          </a:bodyPr>
          <a:lstStyle/>
          <a:p>
            <a:r>
              <a:rPr lang="en-US" b="1" i="0" dirty="0">
                <a:solidFill>
                  <a:srgbClr val="0D0D0D"/>
                </a:solidFill>
                <a:effectLst/>
                <a:latin typeface="ui-sans-serif"/>
              </a:rPr>
              <a:t>Padding in Convolutional Neural Networks (CNNs)</a:t>
            </a:r>
            <a:r>
              <a:rPr lang="en-US" b="0" i="0" dirty="0">
                <a:solidFill>
                  <a:srgbClr val="0D0D0D"/>
                </a:solidFill>
                <a:effectLst/>
                <a:latin typeface="ui-sans-serif"/>
              </a:rPr>
              <a:t> refers to adding extra layers of pixels around the edges of an input image or feature map. This technique is used to control the spatial dimensions of the output after a convolution operation.</a:t>
            </a:r>
            <a:endParaRPr lang="en-IN" dirty="0"/>
          </a:p>
        </p:txBody>
      </p:sp>
      <p:sp>
        <p:nvSpPr>
          <p:cNvPr id="10" name="TextBox 9">
            <a:extLst>
              <a:ext uri="{FF2B5EF4-FFF2-40B4-BE49-F238E27FC236}">
                <a16:creationId xmlns:a16="http://schemas.microsoft.com/office/drawing/2014/main" id="{4393865E-8A80-C567-457F-0B5A55FF3DB3}"/>
              </a:ext>
            </a:extLst>
          </p:cNvPr>
          <p:cNvSpPr txBox="1"/>
          <p:nvPr/>
        </p:nvSpPr>
        <p:spPr>
          <a:xfrm>
            <a:off x="242453" y="1944147"/>
            <a:ext cx="7663873" cy="3970318"/>
          </a:xfrm>
          <a:prstGeom prst="rect">
            <a:avLst/>
          </a:prstGeom>
          <a:noFill/>
        </p:spPr>
        <p:txBody>
          <a:bodyPr wrap="square">
            <a:spAutoFit/>
          </a:bodyPr>
          <a:lstStyle/>
          <a:p>
            <a:pPr algn="l"/>
            <a:r>
              <a:rPr lang="en-US" b="1" i="0" dirty="0">
                <a:solidFill>
                  <a:srgbClr val="0D0D0D"/>
                </a:solidFill>
                <a:effectLst/>
                <a:latin typeface="ui-sans-serif"/>
              </a:rPr>
              <a:t>Why Use Padding?</a:t>
            </a:r>
          </a:p>
          <a:p>
            <a:pPr algn="l">
              <a:buFont typeface="+mj-lt"/>
              <a:buAutoNum type="arabicPeriod"/>
            </a:pPr>
            <a:r>
              <a:rPr lang="en-US" b="1" i="0" dirty="0">
                <a:solidFill>
                  <a:srgbClr val="0D0D0D"/>
                </a:solidFill>
                <a:effectLst/>
                <a:latin typeface="ui-sans-serif"/>
              </a:rPr>
              <a:t>Preserve Spatial Dimensions</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Without padding, applying filters reduces the dimensions of the input feature map, especially near the edges.</a:t>
            </a:r>
          </a:p>
          <a:p>
            <a:pPr marL="742950" lvl="1" indent="-285750" algn="l">
              <a:buFont typeface="+mj-lt"/>
              <a:buAutoNum type="arabicPeriod"/>
            </a:pPr>
            <a:r>
              <a:rPr lang="en-US" b="0" i="0" dirty="0">
                <a:solidFill>
                  <a:srgbClr val="0D0D0D"/>
                </a:solidFill>
                <a:effectLst/>
                <a:latin typeface="ui-sans-serif"/>
              </a:rPr>
              <a:t>Padding ensures that the output has the same dimensions as the input (in "same" padding).</a:t>
            </a:r>
          </a:p>
          <a:p>
            <a:pPr algn="l">
              <a:buFont typeface="+mj-lt"/>
              <a:buAutoNum type="arabicPeriod"/>
            </a:pPr>
            <a:r>
              <a:rPr lang="en-US" b="1" i="0" dirty="0">
                <a:solidFill>
                  <a:srgbClr val="0D0D0D"/>
                </a:solidFill>
                <a:effectLst/>
                <a:latin typeface="ui-sans-serif"/>
              </a:rPr>
              <a:t>Prevent Information Loss</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Filters inherently struggle to process the edges of an image because there are fewer surrounding pixels.</a:t>
            </a:r>
          </a:p>
          <a:p>
            <a:pPr marL="742950" lvl="1" indent="-285750" algn="l">
              <a:buFont typeface="+mj-lt"/>
              <a:buAutoNum type="arabicPeriod"/>
            </a:pPr>
            <a:r>
              <a:rPr lang="en-US" b="0" i="0" dirty="0">
                <a:solidFill>
                  <a:srgbClr val="0D0D0D"/>
                </a:solidFill>
                <a:effectLst/>
                <a:latin typeface="ui-sans-serif"/>
              </a:rPr>
              <a:t>Padding provides artificial pixels (usually zeroes) so that edge features are captured effectively.</a:t>
            </a:r>
          </a:p>
          <a:p>
            <a:pPr algn="l">
              <a:buFont typeface="+mj-lt"/>
              <a:buAutoNum type="arabicPeriod"/>
            </a:pPr>
            <a:r>
              <a:rPr lang="en-US" b="1" i="0" dirty="0">
                <a:solidFill>
                  <a:srgbClr val="0D0D0D"/>
                </a:solidFill>
                <a:effectLst/>
                <a:latin typeface="ui-sans-serif"/>
              </a:rPr>
              <a:t>Allow Deeper Networks</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Maintaining dimensions across layers (using padding) helps design deeper networks without quickly shrinking the feature maps.</a:t>
            </a:r>
          </a:p>
        </p:txBody>
      </p:sp>
    </p:spTree>
    <p:extLst>
      <p:ext uri="{BB962C8B-B14F-4D97-AF65-F5344CB8AC3E}">
        <p14:creationId xmlns:p14="http://schemas.microsoft.com/office/powerpoint/2010/main" val="314267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4A52D30-DDBF-088C-F6A1-5B4BE4A8793C}"/>
              </a:ext>
            </a:extLst>
          </p:cNvPr>
          <p:cNvPicPr>
            <a:picLocks noChangeAspect="1"/>
          </p:cNvPicPr>
          <p:nvPr/>
        </p:nvPicPr>
        <p:blipFill>
          <a:blip r:embed="rId2"/>
          <a:stretch>
            <a:fillRect/>
          </a:stretch>
        </p:blipFill>
        <p:spPr>
          <a:xfrm>
            <a:off x="424873" y="265184"/>
            <a:ext cx="3740727" cy="2487252"/>
          </a:xfrm>
          <a:prstGeom prst="rect">
            <a:avLst/>
          </a:prstGeom>
        </p:spPr>
      </p:pic>
      <p:pic>
        <p:nvPicPr>
          <p:cNvPr id="3" name="Picture 2">
            <a:extLst>
              <a:ext uri="{FF2B5EF4-FFF2-40B4-BE49-F238E27FC236}">
                <a16:creationId xmlns:a16="http://schemas.microsoft.com/office/drawing/2014/main" id="{DE3E008D-66B0-1E70-259B-99929A254489}"/>
              </a:ext>
            </a:extLst>
          </p:cNvPr>
          <p:cNvPicPr>
            <a:picLocks noChangeAspect="1"/>
          </p:cNvPicPr>
          <p:nvPr/>
        </p:nvPicPr>
        <p:blipFill>
          <a:blip r:embed="rId3"/>
          <a:stretch>
            <a:fillRect/>
          </a:stretch>
        </p:blipFill>
        <p:spPr>
          <a:xfrm>
            <a:off x="4475855" y="318116"/>
            <a:ext cx="6620799" cy="2434320"/>
          </a:xfrm>
          <a:prstGeom prst="rect">
            <a:avLst/>
          </a:prstGeom>
        </p:spPr>
      </p:pic>
      <p:sp>
        <p:nvSpPr>
          <p:cNvPr id="5" name="TextBox 4">
            <a:extLst>
              <a:ext uri="{FF2B5EF4-FFF2-40B4-BE49-F238E27FC236}">
                <a16:creationId xmlns:a16="http://schemas.microsoft.com/office/drawing/2014/main" id="{FD06D9EA-3F82-6B45-900A-6BE9FE77B581}"/>
              </a:ext>
            </a:extLst>
          </p:cNvPr>
          <p:cNvSpPr txBox="1"/>
          <p:nvPr/>
        </p:nvSpPr>
        <p:spPr>
          <a:xfrm>
            <a:off x="424873" y="3006613"/>
            <a:ext cx="7379854" cy="3416320"/>
          </a:xfrm>
          <a:prstGeom prst="rect">
            <a:avLst/>
          </a:prstGeom>
          <a:noFill/>
        </p:spPr>
        <p:txBody>
          <a:bodyPr wrap="square">
            <a:spAutoFit/>
          </a:bodyPr>
          <a:lstStyle/>
          <a:p>
            <a:pPr algn="l"/>
            <a:r>
              <a:rPr lang="en-US" b="1" i="0" dirty="0">
                <a:solidFill>
                  <a:srgbClr val="0D0D0D"/>
                </a:solidFill>
                <a:effectLst/>
                <a:latin typeface="ui-sans-serif"/>
              </a:rPr>
              <a:t>Types of Padding</a:t>
            </a:r>
          </a:p>
          <a:p>
            <a:pPr algn="l">
              <a:buFont typeface="+mj-lt"/>
              <a:buAutoNum type="arabicPeriod"/>
            </a:pPr>
            <a:r>
              <a:rPr lang="en-US" b="1" i="0" dirty="0">
                <a:solidFill>
                  <a:srgbClr val="0D0D0D"/>
                </a:solidFill>
                <a:effectLst/>
                <a:latin typeface="ui-sans-serif"/>
              </a:rPr>
              <a:t>Zero Padding</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Adds zero-value pixels around the edges.</a:t>
            </a:r>
          </a:p>
          <a:p>
            <a:pPr marL="742950" lvl="1" indent="-285750" algn="l">
              <a:buFont typeface="+mj-lt"/>
              <a:buAutoNum type="arabicPeriod"/>
            </a:pPr>
            <a:r>
              <a:rPr lang="en-US" b="0" i="0" dirty="0">
                <a:solidFill>
                  <a:srgbClr val="0D0D0D"/>
                </a:solidFill>
                <a:effectLst/>
                <a:latin typeface="ui-sans-serif"/>
              </a:rPr>
              <a:t>Most common type of padding used in CNNs.</a:t>
            </a:r>
          </a:p>
          <a:p>
            <a:pPr algn="l">
              <a:buFont typeface="+mj-lt"/>
              <a:buAutoNum type="arabicPeriod"/>
            </a:pPr>
            <a:r>
              <a:rPr lang="en-US" b="1" i="0" dirty="0">
                <a:solidFill>
                  <a:srgbClr val="0D0D0D"/>
                </a:solidFill>
                <a:effectLst/>
                <a:latin typeface="ui-sans-serif"/>
              </a:rPr>
              <a:t>Valid Padding</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No padding is added. Convolutions are applied only where the filter completely overlaps the input.</a:t>
            </a:r>
          </a:p>
          <a:p>
            <a:pPr marL="742950" lvl="1" indent="-285750" algn="l">
              <a:buFont typeface="+mj-lt"/>
              <a:buAutoNum type="arabicPeriod"/>
            </a:pPr>
            <a:r>
              <a:rPr lang="en-US" b="0" i="0" dirty="0">
                <a:solidFill>
                  <a:srgbClr val="0D0D0D"/>
                </a:solidFill>
                <a:effectLst/>
                <a:latin typeface="ui-sans-serif"/>
              </a:rPr>
              <a:t>Results in smaller output dimensions.</a:t>
            </a:r>
          </a:p>
          <a:p>
            <a:pPr algn="l">
              <a:buFont typeface="+mj-lt"/>
              <a:buAutoNum type="arabicPeriod"/>
            </a:pPr>
            <a:r>
              <a:rPr lang="en-US" b="1" i="0" dirty="0">
                <a:solidFill>
                  <a:srgbClr val="0D0D0D"/>
                </a:solidFill>
                <a:effectLst/>
                <a:latin typeface="ui-sans-serif"/>
              </a:rPr>
              <a:t>Same Padding</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Adds enough padding so the output dimensions are the same as the input dimensions.</a:t>
            </a:r>
          </a:p>
          <a:p>
            <a:pPr marL="742950" lvl="1" indent="-285750" algn="l">
              <a:buFont typeface="+mj-lt"/>
              <a:buAutoNum type="arabicPeriod"/>
            </a:pPr>
            <a:r>
              <a:rPr lang="en-US" b="0" i="0" dirty="0">
                <a:solidFill>
                  <a:srgbClr val="0D0D0D"/>
                </a:solidFill>
                <a:effectLst/>
                <a:latin typeface="ui-sans-serif"/>
              </a:rPr>
              <a:t>Ensures consistent size across layers.</a:t>
            </a:r>
          </a:p>
        </p:txBody>
      </p:sp>
      <p:sp>
        <p:nvSpPr>
          <p:cNvPr id="7" name="TextBox 6">
            <a:extLst>
              <a:ext uri="{FF2B5EF4-FFF2-40B4-BE49-F238E27FC236}">
                <a16:creationId xmlns:a16="http://schemas.microsoft.com/office/drawing/2014/main" id="{488BA28E-34C9-577A-ABFD-DDBB98672113}"/>
              </a:ext>
            </a:extLst>
          </p:cNvPr>
          <p:cNvSpPr txBox="1"/>
          <p:nvPr/>
        </p:nvSpPr>
        <p:spPr>
          <a:xfrm>
            <a:off x="7382162" y="5934424"/>
            <a:ext cx="3101110" cy="369332"/>
          </a:xfrm>
          <a:prstGeom prst="rect">
            <a:avLst/>
          </a:prstGeom>
          <a:noFill/>
        </p:spPr>
        <p:txBody>
          <a:bodyPr wrap="square">
            <a:spAutoFit/>
          </a:bodyPr>
          <a:lstStyle/>
          <a:p>
            <a:pPr lvl="1" algn="l"/>
            <a:r>
              <a:rPr lang="en-US" dirty="0">
                <a:solidFill>
                  <a:srgbClr val="0D0D0D"/>
                </a:solidFill>
                <a:latin typeface="ui-sans-serif"/>
              </a:rPr>
              <a:t>Padding</a:t>
            </a:r>
            <a:r>
              <a:rPr lang="en-US" b="0" i="0" dirty="0">
                <a:solidFill>
                  <a:srgbClr val="0D0D0D"/>
                </a:solidFill>
                <a:effectLst/>
                <a:latin typeface="ui-sans-serif"/>
              </a:rPr>
              <a:t> = [n-f+2p/s]+1</a:t>
            </a:r>
          </a:p>
        </p:txBody>
      </p:sp>
    </p:spTree>
    <p:extLst>
      <p:ext uri="{BB962C8B-B14F-4D97-AF65-F5344CB8AC3E}">
        <p14:creationId xmlns:p14="http://schemas.microsoft.com/office/powerpoint/2010/main" val="85864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780-6C20-F5CC-2165-04618F943600}"/>
              </a:ext>
            </a:extLst>
          </p:cNvPr>
          <p:cNvSpPr>
            <a:spLocks noGrp="1"/>
          </p:cNvSpPr>
          <p:nvPr>
            <p:ph type="title"/>
          </p:nvPr>
        </p:nvSpPr>
        <p:spPr>
          <a:xfrm>
            <a:off x="206280" y="101600"/>
            <a:ext cx="8596668" cy="637309"/>
          </a:xfrm>
        </p:spPr>
        <p:txBody>
          <a:bodyPr>
            <a:normAutofit fontScale="90000"/>
          </a:bodyPr>
          <a:lstStyle/>
          <a:p>
            <a:r>
              <a:rPr lang="en-IN" dirty="0"/>
              <a:t>Pooling</a:t>
            </a:r>
          </a:p>
        </p:txBody>
      </p:sp>
      <p:sp>
        <p:nvSpPr>
          <p:cNvPr id="3" name="Content Placeholder 2">
            <a:extLst>
              <a:ext uri="{FF2B5EF4-FFF2-40B4-BE49-F238E27FC236}">
                <a16:creationId xmlns:a16="http://schemas.microsoft.com/office/drawing/2014/main" id="{9C8DC72D-6DD0-73DC-A59A-7C876B87166A}"/>
              </a:ext>
            </a:extLst>
          </p:cNvPr>
          <p:cNvSpPr>
            <a:spLocks noGrp="1"/>
          </p:cNvSpPr>
          <p:nvPr>
            <p:ph idx="1"/>
          </p:nvPr>
        </p:nvSpPr>
        <p:spPr>
          <a:xfrm>
            <a:off x="206280" y="738909"/>
            <a:ext cx="11185620" cy="3880773"/>
          </a:xfrm>
        </p:spPr>
        <p:txBody>
          <a:bodyPr/>
          <a:lstStyle/>
          <a:p>
            <a:pPr algn="just"/>
            <a:r>
              <a:rPr lang="en-US" b="1" i="0" dirty="0">
                <a:solidFill>
                  <a:srgbClr val="0D0D0D"/>
                </a:solidFill>
                <a:effectLst/>
                <a:latin typeface="ui-sans-serif"/>
              </a:rPr>
              <a:t>Pooling in Convolutional Neural Networks (CNNs)</a:t>
            </a:r>
            <a:r>
              <a:rPr lang="en-US" b="0" i="0" dirty="0">
                <a:solidFill>
                  <a:srgbClr val="0D0D0D"/>
                </a:solidFill>
                <a:effectLst/>
                <a:latin typeface="ui-sans-serif"/>
              </a:rPr>
              <a:t> is a technique used to reduce the spatial dimensions of the input feature maps while retaining essential features. </a:t>
            </a:r>
          </a:p>
          <a:p>
            <a:pPr algn="just"/>
            <a:endParaRPr lang="en-US" dirty="0">
              <a:solidFill>
                <a:srgbClr val="0D0D0D"/>
              </a:solidFill>
              <a:latin typeface="ui-sans-serif"/>
            </a:endParaRPr>
          </a:p>
          <a:p>
            <a:pPr algn="just"/>
            <a:r>
              <a:rPr lang="en-US" b="0" i="0" dirty="0">
                <a:solidFill>
                  <a:srgbClr val="0D0D0D"/>
                </a:solidFill>
                <a:effectLst/>
                <a:latin typeface="ui-sans-serif"/>
              </a:rPr>
              <a:t>It helps in reducing the computational complexity and controlling overfitting by summarizing the features in a region of the image.</a:t>
            </a:r>
            <a:endParaRPr lang="en-US" dirty="0">
              <a:solidFill>
                <a:srgbClr val="0D0D0D"/>
              </a:solidFill>
              <a:latin typeface="ui-sans-serif"/>
            </a:endParaRPr>
          </a:p>
          <a:p>
            <a:r>
              <a:rPr lang="en-US" b="0" i="0" dirty="0">
                <a:solidFill>
                  <a:srgbClr val="0D0D0D"/>
                </a:solidFill>
                <a:effectLst/>
                <a:latin typeface="ui-sans-serif"/>
              </a:rPr>
              <a:t> Pooling is typically applied after the convolutional layers to reduce the size of the feature maps and make the network more computationally efficient.</a:t>
            </a:r>
          </a:p>
          <a:p>
            <a:r>
              <a:rPr lang="en-US" dirty="0">
                <a:solidFill>
                  <a:srgbClr val="0D0D0D"/>
                </a:solidFill>
                <a:latin typeface="ui-sans-serif"/>
              </a:rPr>
              <a:t>There are two type of pooling : </a:t>
            </a:r>
            <a:r>
              <a:rPr lang="en-US" b="1" dirty="0">
                <a:solidFill>
                  <a:srgbClr val="0D0D0D"/>
                </a:solidFill>
                <a:latin typeface="ui-sans-serif"/>
              </a:rPr>
              <a:t>Max Pooling and Average Pooling </a:t>
            </a:r>
            <a:endParaRPr lang="en-IN" b="1" dirty="0"/>
          </a:p>
        </p:txBody>
      </p:sp>
      <p:pic>
        <p:nvPicPr>
          <p:cNvPr id="5" name="Picture 4">
            <a:extLst>
              <a:ext uri="{FF2B5EF4-FFF2-40B4-BE49-F238E27FC236}">
                <a16:creationId xmlns:a16="http://schemas.microsoft.com/office/drawing/2014/main" id="{E5FCE160-58FE-A500-6BD4-159F6AF676A5}"/>
              </a:ext>
            </a:extLst>
          </p:cNvPr>
          <p:cNvPicPr>
            <a:picLocks noChangeAspect="1"/>
          </p:cNvPicPr>
          <p:nvPr/>
        </p:nvPicPr>
        <p:blipFill>
          <a:blip r:embed="rId2"/>
          <a:stretch>
            <a:fillRect/>
          </a:stretch>
        </p:blipFill>
        <p:spPr>
          <a:xfrm>
            <a:off x="6003638" y="4604818"/>
            <a:ext cx="4685666" cy="2151582"/>
          </a:xfrm>
          <a:prstGeom prst="rect">
            <a:avLst/>
          </a:prstGeom>
        </p:spPr>
      </p:pic>
    </p:spTree>
    <p:extLst>
      <p:ext uri="{BB962C8B-B14F-4D97-AF65-F5344CB8AC3E}">
        <p14:creationId xmlns:p14="http://schemas.microsoft.com/office/powerpoint/2010/main" val="364252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8B6A-1312-E77C-7EB5-E56745A46C3C}"/>
              </a:ext>
            </a:extLst>
          </p:cNvPr>
          <p:cNvSpPr>
            <a:spLocks noGrp="1"/>
          </p:cNvSpPr>
          <p:nvPr>
            <p:ph type="title"/>
          </p:nvPr>
        </p:nvSpPr>
        <p:spPr>
          <a:xfrm>
            <a:off x="677334" y="609600"/>
            <a:ext cx="8596668" cy="498764"/>
          </a:xfrm>
        </p:spPr>
        <p:txBody>
          <a:bodyPr>
            <a:normAutofit fontScale="90000"/>
          </a:bodyPr>
          <a:lstStyle/>
          <a:p>
            <a:r>
              <a:rPr lang="en-IN" dirty="0"/>
              <a:t>Max Pooling</a:t>
            </a:r>
          </a:p>
        </p:txBody>
      </p:sp>
      <p:pic>
        <p:nvPicPr>
          <p:cNvPr id="5" name="Content Placeholder 4">
            <a:extLst>
              <a:ext uri="{FF2B5EF4-FFF2-40B4-BE49-F238E27FC236}">
                <a16:creationId xmlns:a16="http://schemas.microsoft.com/office/drawing/2014/main" id="{470E10DA-F426-29E0-4EA2-53A51B5E3D43}"/>
              </a:ext>
            </a:extLst>
          </p:cNvPr>
          <p:cNvPicPr>
            <a:picLocks noGrp="1" noChangeAspect="1"/>
          </p:cNvPicPr>
          <p:nvPr>
            <p:ph idx="1"/>
          </p:nvPr>
        </p:nvPicPr>
        <p:blipFill>
          <a:blip r:embed="rId2"/>
          <a:stretch>
            <a:fillRect/>
          </a:stretch>
        </p:blipFill>
        <p:spPr>
          <a:xfrm>
            <a:off x="80117" y="1262684"/>
            <a:ext cx="6172901" cy="2598116"/>
          </a:xfrm>
        </p:spPr>
      </p:pic>
      <p:pic>
        <p:nvPicPr>
          <p:cNvPr id="7" name="Picture 6">
            <a:extLst>
              <a:ext uri="{FF2B5EF4-FFF2-40B4-BE49-F238E27FC236}">
                <a16:creationId xmlns:a16="http://schemas.microsoft.com/office/drawing/2014/main" id="{829EAE8F-B4FD-7739-7EC0-E2C19AA5B792}"/>
              </a:ext>
            </a:extLst>
          </p:cNvPr>
          <p:cNvPicPr>
            <a:picLocks noChangeAspect="1"/>
          </p:cNvPicPr>
          <p:nvPr/>
        </p:nvPicPr>
        <p:blipFill>
          <a:blip r:embed="rId3"/>
          <a:stretch>
            <a:fillRect/>
          </a:stretch>
        </p:blipFill>
        <p:spPr>
          <a:xfrm>
            <a:off x="6864304" y="4635862"/>
            <a:ext cx="4588787" cy="1871156"/>
          </a:xfrm>
          <a:prstGeom prst="rect">
            <a:avLst/>
          </a:prstGeom>
        </p:spPr>
      </p:pic>
      <p:sp>
        <p:nvSpPr>
          <p:cNvPr id="8" name="Title 1">
            <a:extLst>
              <a:ext uri="{FF2B5EF4-FFF2-40B4-BE49-F238E27FC236}">
                <a16:creationId xmlns:a16="http://schemas.microsoft.com/office/drawing/2014/main" id="{4497F6B0-A6F7-326A-09C0-F9E64964E6EA}"/>
              </a:ext>
            </a:extLst>
          </p:cNvPr>
          <p:cNvSpPr txBox="1">
            <a:spLocks/>
          </p:cNvSpPr>
          <p:nvPr/>
        </p:nvSpPr>
        <p:spPr>
          <a:xfrm>
            <a:off x="6096000" y="4030895"/>
            <a:ext cx="8596668" cy="498764"/>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Average Pooling</a:t>
            </a:r>
          </a:p>
        </p:txBody>
      </p:sp>
    </p:spTree>
    <p:extLst>
      <p:ext uri="{BB962C8B-B14F-4D97-AF65-F5344CB8AC3E}">
        <p14:creationId xmlns:p14="http://schemas.microsoft.com/office/powerpoint/2010/main" val="327195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9DF1-4D07-EA9E-E813-4744DB53E638}"/>
              </a:ext>
            </a:extLst>
          </p:cNvPr>
          <p:cNvSpPr>
            <a:spLocks noGrp="1"/>
          </p:cNvSpPr>
          <p:nvPr>
            <p:ph type="title"/>
          </p:nvPr>
        </p:nvSpPr>
        <p:spPr>
          <a:xfrm>
            <a:off x="96308" y="95250"/>
            <a:ext cx="11314641" cy="552450"/>
          </a:xfrm>
        </p:spPr>
        <p:txBody>
          <a:bodyPr>
            <a:normAutofit fontScale="90000"/>
          </a:bodyPr>
          <a:lstStyle/>
          <a:p>
            <a:r>
              <a:rPr lang="en-IN" b="1" dirty="0"/>
              <a:t>Typical Settings </a:t>
            </a:r>
          </a:p>
        </p:txBody>
      </p:sp>
      <p:sp>
        <p:nvSpPr>
          <p:cNvPr id="3" name="Content Placeholder 2">
            <a:extLst>
              <a:ext uri="{FF2B5EF4-FFF2-40B4-BE49-F238E27FC236}">
                <a16:creationId xmlns:a16="http://schemas.microsoft.com/office/drawing/2014/main" id="{241833CC-A17D-0C2B-3251-5C8E55C6E4AD}"/>
              </a:ext>
            </a:extLst>
          </p:cNvPr>
          <p:cNvSpPr>
            <a:spLocks noGrp="1"/>
          </p:cNvSpPr>
          <p:nvPr>
            <p:ph idx="1"/>
          </p:nvPr>
        </p:nvSpPr>
        <p:spPr>
          <a:xfrm>
            <a:off x="96308" y="1055689"/>
            <a:ext cx="11314640" cy="5583236"/>
          </a:xfrm>
        </p:spPr>
        <p:txBody>
          <a:bodyPr>
            <a:normAutofit fontScale="62500" lnSpcReduction="20000"/>
          </a:bodyPr>
          <a:lstStyle/>
          <a:p>
            <a:pPr algn="l">
              <a:buFont typeface="Arial" panose="020B0604020202020204" pitchFamily="34" charset="0"/>
              <a:buChar char="•"/>
            </a:pPr>
            <a:r>
              <a:rPr lang="en-US" sz="3800" b="1" i="0" dirty="0">
                <a:solidFill>
                  <a:srgbClr val="FF0000"/>
                </a:solidFill>
                <a:effectLst/>
                <a:latin typeface="ui-sans-serif"/>
              </a:rPr>
              <a:t>Filter Size (Kernel Size)</a:t>
            </a:r>
            <a:r>
              <a:rPr lang="en-US" sz="3800" b="0" i="0" dirty="0">
                <a:solidFill>
                  <a:srgbClr val="FF0000"/>
                </a:solidFill>
                <a:effectLst/>
                <a:latin typeface="ui-sans-serif"/>
              </a:rPr>
              <a:t>:</a:t>
            </a:r>
          </a:p>
          <a:p>
            <a:pPr lvl="1">
              <a:buFont typeface="Arial" panose="020B0604020202020204" pitchFamily="34" charset="0"/>
              <a:buChar char="•"/>
            </a:pPr>
            <a:r>
              <a:rPr lang="en-US" sz="3700" b="1" dirty="0">
                <a:solidFill>
                  <a:srgbClr val="0D0D0D"/>
                </a:solidFill>
                <a:latin typeface="ui-sans-serif"/>
              </a:rPr>
              <a:t>Commonly 3x3 or 5x5 for convolution operations.</a:t>
            </a:r>
          </a:p>
          <a:p>
            <a:pPr lvl="1">
              <a:buFont typeface="Arial" panose="020B0604020202020204" pitchFamily="34" charset="0"/>
              <a:buChar char="•"/>
            </a:pPr>
            <a:r>
              <a:rPr lang="en-US" sz="3700" b="1" dirty="0">
                <a:solidFill>
                  <a:srgbClr val="0D0D0D"/>
                </a:solidFill>
                <a:latin typeface="ui-sans-serif"/>
              </a:rPr>
              <a:t>Determines the receptive field to extract features like edges and textures.</a:t>
            </a:r>
          </a:p>
          <a:p>
            <a:pPr>
              <a:buFont typeface="Arial" panose="020B0604020202020204" pitchFamily="34" charset="0"/>
              <a:buChar char="•"/>
            </a:pPr>
            <a:r>
              <a:rPr lang="en-US" sz="3800" b="1" dirty="0">
                <a:solidFill>
                  <a:srgbClr val="FF0000"/>
                </a:solidFill>
                <a:latin typeface="ui-sans-serif"/>
              </a:rPr>
              <a:t>Stride:</a:t>
            </a:r>
          </a:p>
          <a:p>
            <a:pPr lvl="1">
              <a:buFont typeface="Arial" panose="020B0604020202020204" pitchFamily="34" charset="0"/>
              <a:buChar char="•"/>
            </a:pPr>
            <a:r>
              <a:rPr lang="en-US" sz="3800" b="1" dirty="0">
                <a:solidFill>
                  <a:srgbClr val="0D0D0D"/>
                </a:solidFill>
                <a:latin typeface="ui-sans-serif"/>
              </a:rPr>
              <a:t>Default is 1 for overlapping coverage.</a:t>
            </a:r>
          </a:p>
          <a:p>
            <a:pPr lvl="1">
              <a:buFont typeface="Arial" panose="020B0604020202020204" pitchFamily="34" charset="0"/>
              <a:buChar char="•"/>
            </a:pPr>
            <a:r>
              <a:rPr lang="en-US" sz="3800" b="1" dirty="0">
                <a:solidFill>
                  <a:srgbClr val="0D0D0D"/>
                </a:solidFill>
                <a:latin typeface="ui-sans-serif"/>
              </a:rPr>
              <a:t>Larger strides (e.g., 2) reduce dimensionality but risk losing fine-grained details.</a:t>
            </a:r>
          </a:p>
          <a:p>
            <a:pPr>
              <a:buFont typeface="Arial" panose="020B0604020202020204" pitchFamily="34" charset="0"/>
              <a:buChar char="•"/>
            </a:pPr>
            <a:r>
              <a:rPr lang="en-US" sz="3800" b="1" dirty="0">
                <a:solidFill>
                  <a:srgbClr val="FF0000"/>
                </a:solidFill>
                <a:latin typeface="ui-sans-serif"/>
              </a:rPr>
              <a:t>Padding:</a:t>
            </a:r>
          </a:p>
          <a:p>
            <a:pPr lvl="1">
              <a:buFont typeface="Arial" panose="020B0604020202020204" pitchFamily="34" charset="0"/>
              <a:buChar char="•"/>
            </a:pPr>
            <a:r>
              <a:rPr lang="en-US" sz="3800" b="1" dirty="0">
                <a:solidFill>
                  <a:srgbClr val="0D0D0D"/>
                </a:solidFill>
                <a:latin typeface="ui-sans-serif"/>
              </a:rPr>
              <a:t>Same Padding: Maintains input dimensions by padding with zeros.</a:t>
            </a:r>
          </a:p>
          <a:p>
            <a:pPr lvl="1">
              <a:buFont typeface="Arial" panose="020B0604020202020204" pitchFamily="34" charset="0"/>
              <a:buChar char="•"/>
            </a:pPr>
            <a:r>
              <a:rPr lang="en-US" sz="3800" b="1" dirty="0">
                <a:solidFill>
                  <a:srgbClr val="0D0D0D"/>
                </a:solidFill>
                <a:latin typeface="ui-sans-serif"/>
              </a:rPr>
              <a:t>Valid Padding: No padding, reduces spatial dimensions.</a:t>
            </a:r>
          </a:p>
          <a:p>
            <a:pPr>
              <a:buFont typeface="Arial" panose="020B0604020202020204" pitchFamily="34" charset="0"/>
              <a:buChar char="•"/>
            </a:pPr>
            <a:r>
              <a:rPr lang="en-US" sz="3700" b="1" dirty="0">
                <a:solidFill>
                  <a:srgbClr val="FF0000"/>
                </a:solidFill>
                <a:latin typeface="ui-sans-serif"/>
              </a:rPr>
              <a:t>Pooling Layer:</a:t>
            </a:r>
          </a:p>
          <a:p>
            <a:pPr lvl="1">
              <a:buFont typeface="Arial" panose="020B0604020202020204" pitchFamily="34" charset="0"/>
              <a:buChar char="•"/>
            </a:pPr>
            <a:r>
              <a:rPr lang="en-US" sz="3900" b="1" dirty="0">
                <a:solidFill>
                  <a:srgbClr val="0D0D0D"/>
                </a:solidFill>
                <a:latin typeface="ui-sans-serif"/>
              </a:rPr>
              <a:t>Typically uses max pooling or average pooling with a size of 2x2 and a stride of 2.</a:t>
            </a:r>
          </a:p>
          <a:p>
            <a:pPr lvl="1">
              <a:buFont typeface="Arial" panose="020B0604020202020204" pitchFamily="34" charset="0"/>
              <a:buChar char="•"/>
            </a:pPr>
            <a:r>
              <a:rPr lang="en-US" sz="3900" b="1" dirty="0">
                <a:solidFill>
                  <a:srgbClr val="0D0D0D"/>
                </a:solidFill>
                <a:latin typeface="ui-sans-serif"/>
              </a:rPr>
              <a:t>Reduces spatial dimensions and retains dominant features.</a:t>
            </a:r>
          </a:p>
          <a:p>
            <a:endParaRPr lang="en-IN" dirty="0"/>
          </a:p>
        </p:txBody>
      </p:sp>
    </p:spTree>
    <p:extLst>
      <p:ext uri="{BB962C8B-B14F-4D97-AF65-F5344CB8AC3E}">
        <p14:creationId xmlns:p14="http://schemas.microsoft.com/office/powerpoint/2010/main" val="151390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F89EA-F140-649D-A1A5-96804D765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5D692-7548-ACBE-DF8D-6B90C82DD37A}"/>
              </a:ext>
            </a:extLst>
          </p:cNvPr>
          <p:cNvSpPr>
            <a:spLocks noGrp="1"/>
          </p:cNvSpPr>
          <p:nvPr>
            <p:ph type="title"/>
          </p:nvPr>
        </p:nvSpPr>
        <p:spPr>
          <a:xfrm>
            <a:off x="96308" y="95250"/>
            <a:ext cx="11314641" cy="552450"/>
          </a:xfrm>
        </p:spPr>
        <p:txBody>
          <a:bodyPr>
            <a:normAutofit fontScale="90000"/>
          </a:bodyPr>
          <a:lstStyle/>
          <a:p>
            <a:r>
              <a:rPr lang="en-IN" dirty="0"/>
              <a:t>Typical Settings </a:t>
            </a:r>
          </a:p>
        </p:txBody>
      </p:sp>
      <p:sp>
        <p:nvSpPr>
          <p:cNvPr id="3" name="Content Placeholder 2">
            <a:extLst>
              <a:ext uri="{FF2B5EF4-FFF2-40B4-BE49-F238E27FC236}">
                <a16:creationId xmlns:a16="http://schemas.microsoft.com/office/drawing/2014/main" id="{BED17291-04ED-13F7-8B0C-B7CF8DB378EE}"/>
              </a:ext>
            </a:extLst>
          </p:cNvPr>
          <p:cNvSpPr>
            <a:spLocks noGrp="1"/>
          </p:cNvSpPr>
          <p:nvPr>
            <p:ph idx="1"/>
          </p:nvPr>
        </p:nvSpPr>
        <p:spPr>
          <a:xfrm>
            <a:off x="96308" y="1055689"/>
            <a:ext cx="11587692" cy="5583236"/>
          </a:xfrm>
        </p:spPr>
        <p:txBody>
          <a:bodyPr>
            <a:normAutofit fontScale="92500" lnSpcReduction="20000"/>
          </a:bodyPr>
          <a:lstStyle/>
          <a:p>
            <a:pPr algn="l">
              <a:buFont typeface="Arial" panose="020B0604020202020204" pitchFamily="34" charset="0"/>
              <a:buChar char="•"/>
            </a:pPr>
            <a:r>
              <a:rPr lang="en-US" sz="3200" b="1" dirty="0">
                <a:solidFill>
                  <a:srgbClr val="FF0000"/>
                </a:solidFill>
                <a:latin typeface="ui-sans-serif"/>
              </a:rPr>
              <a:t>Activation Functions:</a:t>
            </a:r>
          </a:p>
          <a:p>
            <a:pPr marL="742950" lvl="1" indent="-285750" algn="l">
              <a:buFont typeface="Arial" panose="020B0604020202020204" pitchFamily="34" charset="0"/>
              <a:buChar char="•"/>
            </a:pPr>
            <a:r>
              <a:rPr lang="en-US" sz="3200" b="1" dirty="0" err="1">
                <a:solidFill>
                  <a:srgbClr val="0D0D0D"/>
                </a:solidFill>
                <a:latin typeface="ui-sans-serif"/>
              </a:rPr>
              <a:t>ReLU</a:t>
            </a:r>
            <a:r>
              <a:rPr lang="en-US" sz="3200" b="1" dirty="0">
                <a:solidFill>
                  <a:srgbClr val="0D0D0D"/>
                </a:solidFill>
                <a:latin typeface="ui-sans-serif"/>
              </a:rPr>
              <a:t> (Rectified Linear Unit) is widely used for introducing non-linearity.</a:t>
            </a:r>
          </a:p>
          <a:p>
            <a:pPr marL="742950" lvl="1" indent="-285750" algn="l">
              <a:buFont typeface="Arial" panose="020B0604020202020204" pitchFamily="34" charset="0"/>
              <a:buChar char="•"/>
            </a:pPr>
            <a:r>
              <a:rPr lang="en-US" sz="3200" b="1" dirty="0">
                <a:solidFill>
                  <a:srgbClr val="0D0D0D"/>
                </a:solidFill>
                <a:latin typeface="ui-sans-serif"/>
              </a:rPr>
              <a:t>Alternatives include Leaky </a:t>
            </a:r>
            <a:r>
              <a:rPr lang="en-US" sz="3200" b="1" dirty="0" err="1">
                <a:solidFill>
                  <a:srgbClr val="0D0D0D"/>
                </a:solidFill>
                <a:latin typeface="ui-sans-serif"/>
              </a:rPr>
              <a:t>ReLU</a:t>
            </a:r>
            <a:r>
              <a:rPr lang="en-US" sz="3200" b="1" dirty="0">
                <a:solidFill>
                  <a:srgbClr val="0D0D0D"/>
                </a:solidFill>
                <a:latin typeface="ui-sans-serif"/>
              </a:rPr>
              <a:t>, Tanh, or Sigmoid depending on the task.</a:t>
            </a:r>
          </a:p>
          <a:p>
            <a:pPr algn="l">
              <a:buFont typeface="Arial" panose="020B0604020202020204" pitchFamily="34" charset="0"/>
              <a:buChar char="•"/>
            </a:pPr>
            <a:r>
              <a:rPr lang="en-US" sz="3200" b="1" dirty="0">
                <a:solidFill>
                  <a:srgbClr val="FF0000"/>
                </a:solidFill>
                <a:latin typeface="ui-sans-serif"/>
              </a:rPr>
              <a:t>Number of Filters (Channels):</a:t>
            </a:r>
          </a:p>
          <a:p>
            <a:pPr marL="742950" lvl="1" indent="-285750" algn="l">
              <a:buFont typeface="Arial" panose="020B0604020202020204" pitchFamily="34" charset="0"/>
              <a:buChar char="•"/>
            </a:pPr>
            <a:r>
              <a:rPr lang="en-US" sz="3200" b="1" dirty="0">
                <a:solidFill>
                  <a:srgbClr val="0D0D0D"/>
                </a:solidFill>
                <a:latin typeface="ui-sans-serif"/>
              </a:rPr>
              <a:t>Starts with fewer filters (e.g., 32 or 64) in early layers.</a:t>
            </a:r>
          </a:p>
          <a:p>
            <a:pPr marL="742950" lvl="1" indent="-285750" algn="l">
              <a:buFont typeface="Arial" panose="020B0604020202020204" pitchFamily="34" charset="0"/>
              <a:buChar char="•"/>
            </a:pPr>
            <a:r>
              <a:rPr lang="en-US" sz="3200" b="1" dirty="0">
                <a:solidFill>
                  <a:srgbClr val="0D0D0D"/>
                </a:solidFill>
                <a:latin typeface="ui-sans-serif"/>
              </a:rPr>
              <a:t>Increases in deeper layers (e.g., 128, 256, 512) to capture complex patterns.</a:t>
            </a:r>
          </a:p>
          <a:p>
            <a:pPr algn="l">
              <a:buFont typeface="Arial" panose="020B0604020202020204" pitchFamily="34" charset="0"/>
              <a:buChar char="•"/>
            </a:pPr>
            <a:r>
              <a:rPr lang="en-US" sz="3200" b="1" dirty="0">
                <a:solidFill>
                  <a:srgbClr val="FF0000"/>
                </a:solidFill>
                <a:latin typeface="ui-sans-serif"/>
              </a:rPr>
              <a:t>Fully Connected Layers:</a:t>
            </a:r>
          </a:p>
          <a:p>
            <a:pPr marL="742950" lvl="1" indent="-285750" algn="l">
              <a:buFont typeface="Arial" panose="020B0604020202020204" pitchFamily="34" charset="0"/>
              <a:buChar char="•"/>
            </a:pPr>
            <a:r>
              <a:rPr lang="en-US" sz="3200" b="1" dirty="0">
                <a:solidFill>
                  <a:srgbClr val="0D0D0D"/>
                </a:solidFill>
                <a:latin typeface="ui-sans-serif"/>
              </a:rPr>
              <a:t>Typically 1–2 layers at the end, used for classification or regression tasks.</a:t>
            </a:r>
          </a:p>
          <a:p>
            <a:endParaRPr lang="en-IN" dirty="0"/>
          </a:p>
        </p:txBody>
      </p:sp>
    </p:spTree>
    <p:extLst>
      <p:ext uri="{BB962C8B-B14F-4D97-AF65-F5344CB8AC3E}">
        <p14:creationId xmlns:p14="http://schemas.microsoft.com/office/powerpoint/2010/main" val="5240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0983-9FDF-3F9D-9818-08DE4CAF7B2F}"/>
              </a:ext>
            </a:extLst>
          </p:cNvPr>
          <p:cNvSpPr>
            <a:spLocks noGrp="1"/>
          </p:cNvSpPr>
          <p:nvPr>
            <p:ph type="title"/>
          </p:nvPr>
        </p:nvSpPr>
        <p:spPr>
          <a:xfrm>
            <a:off x="178570" y="110836"/>
            <a:ext cx="8596668" cy="618836"/>
          </a:xfrm>
        </p:spPr>
        <p:txBody>
          <a:bodyPr>
            <a:normAutofit fontScale="90000"/>
          </a:bodyPr>
          <a:lstStyle/>
          <a:p>
            <a:r>
              <a:rPr lang="en-IN" dirty="0"/>
              <a:t>The ReLU Layer</a:t>
            </a:r>
          </a:p>
        </p:txBody>
      </p:sp>
      <p:sp>
        <p:nvSpPr>
          <p:cNvPr id="3" name="Content Placeholder 2">
            <a:extLst>
              <a:ext uri="{FF2B5EF4-FFF2-40B4-BE49-F238E27FC236}">
                <a16:creationId xmlns:a16="http://schemas.microsoft.com/office/drawing/2014/main" id="{2FE7D7BE-996A-7808-8733-264F6D0F1CFC}"/>
              </a:ext>
            </a:extLst>
          </p:cNvPr>
          <p:cNvSpPr>
            <a:spLocks noGrp="1"/>
          </p:cNvSpPr>
          <p:nvPr>
            <p:ph idx="1"/>
          </p:nvPr>
        </p:nvSpPr>
        <p:spPr>
          <a:xfrm>
            <a:off x="76970" y="999086"/>
            <a:ext cx="12115030" cy="5189278"/>
          </a:xfrm>
        </p:spPr>
        <p:txBody>
          <a:bodyPr>
            <a:normAutofit/>
          </a:bodyPr>
          <a:lstStyle/>
          <a:p>
            <a:r>
              <a:rPr lang="en-US" sz="2400" b="1" i="0" dirty="0">
                <a:solidFill>
                  <a:srgbClr val="0D0D0D"/>
                </a:solidFill>
                <a:effectLst/>
                <a:latin typeface="ui-sans-serif"/>
              </a:rPr>
              <a:t>The </a:t>
            </a:r>
            <a:r>
              <a:rPr lang="en-US" sz="2400" b="1" i="0" dirty="0" err="1">
                <a:solidFill>
                  <a:srgbClr val="0D0D0D"/>
                </a:solidFill>
                <a:effectLst/>
                <a:latin typeface="ui-sans-serif"/>
              </a:rPr>
              <a:t>ReLU</a:t>
            </a:r>
            <a:r>
              <a:rPr lang="en-US" sz="2400" b="1" i="0" dirty="0">
                <a:solidFill>
                  <a:srgbClr val="0D0D0D"/>
                </a:solidFill>
                <a:effectLst/>
                <a:latin typeface="ui-sans-serif"/>
              </a:rPr>
              <a:t> (Rectified Linear Unit) layer is a key component in convolutional neural networks (CNNs) that helps introduce non-linearity to the model.</a:t>
            </a:r>
            <a:endParaRPr lang="en-IN" sz="2400" b="1" dirty="0"/>
          </a:p>
        </p:txBody>
      </p:sp>
      <p:pic>
        <p:nvPicPr>
          <p:cNvPr id="5" name="Picture 4">
            <a:extLst>
              <a:ext uri="{FF2B5EF4-FFF2-40B4-BE49-F238E27FC236}">
                <a16:creationId xmlns:a16="http://schemas.microsoft.com/office/drawing/2014/main" id="{A6BF10F8-79F3-CB53-B9A2-D0378D50F600}"/>
              </a:ext>
            </a:extLst>
          </p:cNvPr>
          <p:cNvPicPr>
            <a:picLocks noChangeAspect="1"/>
          </p:cNvPicPr>
          <p:nvPr/>
        </p:nvPicPr>
        <p:blipFill>
          <a:blip r:embed="rId2"/>
          <a:stretch>
            <a:fillRect/>
          </a:stretch>
        </p:blipFill>
        <p:spPr>
          <a:xfrm>
            <a:off x="178570" y="2825666"/>
            <a:ext cx="7109371" cy="2415794"/>
          </a:xfrm>
          <a:prstGeom prst="rect">
            <a:avLst/>
          </a:prstGeom>
        </p:spPr>
      </p:pic>
      <p:sp>
        <p:nvSpPr>
          <p:cNvPr id="7" name="TextBox 6">
            <a:extLst>
              <a:ext uri="{FF2B5EF4-FFF2-40B4-BE49-F238E27FC236}">
                <a16:creationId xmlns:a16="http://schemas.microsoft.com/office/drawing/2014/main" id="{203F3BCB-7FAE-FD55-9899-D62FE98744CF}"/>
              </a:ext>
            </a:extLst>
          </p:cNvPr>
          <p:cNvSpPr txBox="1"/>
          <p:nvPr/>
        </p:nvSpPr>
        <p:spPr>
          <a:xfrm>
            <a:off x="250974" y="1902336"/>
            <a:ext cx="11247582" cy="923330"/>
          </a:xfrm>
          <a:prstGeom prst="rect">
            <a:avLst/>
          </a:prstGeom>
          <a:noFill/>
        </p:spPr>
        <p:txBody>
          <a:bodyPr wrap="square">
            <a:spAutoFit/>
          </a:bodyPr>
          <a:lstStyle/>
          <a:p>
            <a:r>
              <a:rPr lang="en-US" b="0" i="0" dirty="0">
                <a:solidFill>
                  <a:srgbClr val="0D0D0D"/>
                </a:solidFill>
                <a:effectLst/>
                <a:latin typeface="ui-sans-serif"/>
              </a:rPr>
              <a:t> </a:t>
            </a:r>
            <a:r>
              <a:rPr lang="en-US" b="1" i="0" dirty="0">
                <a:solidFill>
                  <a:srgbClr val="0D0D0D"/>
                </a:solidFill>
                <a:effectLst/>
                <a:latin typeface="ui-sans-serif"/>
              </a:rPr>
              <a:t>The </a:t>
            </a:r>
            <a:r>
              <a:rPr lang="en-US" b="1" i="0" dirty="0" err="1">
                <a:solidFill>
                  <a:srgbClr val="0D0D0D"/>
                </a:solidFill>
                <a:effectLst/>
                <a:latin typeface="ui-sans-serif"/>
              </a:rPr>
              <a:t>ReLU</a:t>
            </a:r>
            <a:r>
              <a:rPr lang="en-US" b="1" i="0" dirty="0">
                <a:solidFill>
                  <a:srgbClr val="0D0D0D"/>
                </a:solidFill>
                <a:effectLst/>
                <a:latin typeface="ui-sans-serif"/>
              </a:rPr>
              <a:t> activation function is defined as </a:t>
            </a:r>
            <a:r>
              <a:rPr lang="en-US" b="1" dirty="0">
                <a:solidFill>
                  <a:srgbClr val="0D0D0D"/>
                </a:solidFill>
                <a:effectLst/>
                <a:latin typeface="KaTeX_Main"/>
              </a:rPr>
              <a:t>f(x)=max⁡(0,x)</a:t>
            </a:r>
            <a:r>
              <a:rPr lang="en-US" b="1" i="1" dirty="0">
                <a:solidFill>
                  <a:srgbClr val="0D0D0D"/>
                </a:solidFill>
                <a:effectLst/>
                <a:latin typeface="KaTeX_Math"/>
              </a:rPr>
              <a:t> </a:t>
            </a:r>
            <a:r>
              <a:rPr lang="en-US" b="1" i="0" dirty="0">
                <a:solidFill>
                  <a:srgbClr val="0D0D0D"/>
                </a:solidFill>
                <a:effectLst/>
                <a:latin typeface="ui-sans-serif"/>
              </a:rPr>
              <a:t>This means that if the input is positive, it passes through unchanged, but if the input is negative, it is set to zero. This introduces non-linearity into the network, allowing it to learn complex patterns.</a:t>
            </a:r>
            <a:endParaRPr lang="en-IN" b="1" dirty="0"/>
          </a:p>
        </p:txBody>
      </p:sp>
      <p:pic>
        <p:nvPicPr>
          <p:cNvPr id="9" name="Picture 8">
            <a:extLst>
              <a:ext uri="{FF2B5EF4-FFF2-40B4-BE49-F238E27FC236}">
                <a16:creationId xmlns:a16="http://schemas.microsoft.com/office/drawing/2014/main" id="{D31338EF-7C44-42AB-F764-8AC75E967D17}"/>
              </a:ext>
            </a:extLst>
          </p:cNvPr>
          <p:cNvPicPr>
            <a:picLocks noChangeAspect="1"/>
          </p:cNvPicPr>
          <p:nvPr/>
        </p:nvPicPr>
        <p:blipFill>
          <a:blip r:embed="rId3"/>
          <a:stretch>
            <a:fillRect/>
          </a:stretch>
        </p:blipFill>
        <p:spPr>
          <a:xfrm>
            <a:off x="7740762" y="4224842"/>
            <a:ext cx="3998416" cy="2429914"/>
          </a:xfrm>
          <a:prstGeom prst="rect">
            <a:avLst/>
          </a:prstGeom>
        </p:spPr>
      </p:pic>
    </p:spTree>
    <p:extLst>
      <p:ext uri="{BB962C8B-B14F-4D97-AF65-F5344CB8AC3E}">
        <p14:creationId xmlns:p14="http://schemas.microsoft.com/office/powerpoint/2010/main" val="17396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028AA-1668-E41C-04DE-1E563E1581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F6D9B-68A1-7B96-80EE-E23EB85A52EF}"/>
              </a:ext>
            </a:extLst>
          </p:cNvPr>
          <p:cNvSpPr>
            <a:spLocks noGrp="1"/>
          </p:cNvSpPr>
          <p:nvPr>
            <p:ph type="title"/>
          </p:nvPr>
        </p:nvSpPr>
        <p:spPr>
          <a:xfrm>
            <a:off x="178570" y="110836"/>
            <a:ext cx="8596668" cy="618836"/>
          </a:xfrm>
        </p:spPr>
        <p:txBody>
          <a:bodyPr>
            <a:normAutofit fontScale="90000"/>
          </a:bodyPr>
          <a:lstStyle/>
          <a:p>
            <a:r>
              <a:rPr lang="en-IN" dirty="0"/>
              <a:t>The ReLU Layer</a:t>
            </a:r>
          </a:p>
        </p:txBody>
      </p:sp>
      <p:pic>
        <p:nvPicPr>
          <p:cNvPr id="11" name="Picture 10">
            <a:extLst>
              <a:ext uri="{FF2B5EF4-FFF2-40B4-BE49-F238E27FC236}">
                <a16:creationId xmlns:a16="http://schemas.microsoft.com/office/drawing/2014/main" id="{BCE770CA-DE93-942D-E74E-D05F399787D8}"/>
              </a:ext>
            </a:extLst>
          </p:cNvPr>
          <p:cNvPicPr>
            <a:picLocks noChangeAspect="1"/>
          </p:cNvPicPr>
          <p:nvPr/>
        </p:nvPicPr>
        <p:blipFill>
          <a:blip r:embed="rId2"/>
          <a:stretch>
            <a:fillRect/>
          </a:stretch>
        </p:blipFill>
        <p:spPr>
          <a:xfrm>
            <a:off x="638120" y="1224895"/>
            <a:ext cx="9050013" cy="5239481"/>
          </a:xfrm>
          <a:prstGeom prst="rect">
            <a:avLst/>
          </a:prstGeom>
        </p:spPr>
      </p:pic>
    </p:spTree>
    <p:extLst>
      <p:ext uri="{BB962C8B-B14F-4D97-AF65-F5344CB8AC3E}">
        <p14:creationId xmlns:p14="http://schemas.microsoft.com/office/powerpoint/2010/main" val="74693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DF577-C7ED-BE49-7FDB-65E52E54A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1FEE1-CF7B-3009-4953-A0519FE0AA33}"/>
              </a:ext>
            </a:extLst>
          </p:cNvPr>
          <p:cNvSpPr>
            <a:spLocks noGrp="1"/>
          </p:cNvSpPr>
          <p:nvPr>
            <p:ph type="title"/>
          </p:nvPr>
        </p:nvSpPr>
        <p:spPr>
          <a:xfrm>
            <a:off x="0" y="0"/>
            <a:ext cx="12044218" cy="816638"/>
          </a:xfrm>
        </p:spPr>
        <p:txBody>
          <a:bodyPr/>
          <a:lstStyle/>
          <a:p>
            <a:pPr algn="ctr"/>
            <a:r>
              <a:rPr lang="en-IN" dirty="0"/>
              <a:t>Fully Connected Layer </a:t>
            </a:r>
          </a:p>
        </p:txBody>
      </p:sp>
      <p:pic>
        <p:nvPicPr>
          <p:cNvPr id="7" name="Picture 6">
            <a:extLst>
              <a:ext uri="{FF2B5EF4-FFF2-40B4-BE49-F238E27FC236}">
                <a16:creationId xmlns:a16="http://schemas.microsoft.com/office/drawing/2014/main" id="{B4EB330C-F015-6F34-6BB0-67FCAEF7F214}"/>
              </a:ext>
            </a:extLst>
          </p:cNvPr>
          <p:cNvPicPr>
            <a:picLocks noChangeAspect="1"/>
          </p:cNvPicPr>
          <p:nvPr/>
        </p:nvPicPr>
        <p:blipFill>
          <a:blip r:embed="rId3"/>
          <a:stretch>
            <a:fillRect/>
          </a:stretch>
        </p:blipFill>
        <p:spPr>
          <a:xfrm>
            <a:off x="5698836" y="1748271"/>
            <a:ext cx="5375563" cy="3100820"/>
          </a:xfrm>
          <a:prstGeom prst="rect">
            <a:avLst/>
          </a:prstGeom>
        </p:spPr>
      </p:pic>
      <p:sp>
        <p:nvSpPr>
          <p:cNvPr id="4" name="Content Placeholder 3">
            <a:extLst>
              <a:ext uri="{FF2B5EF4-FFF2-40B4-BE49-F238E27FC236}">
                <a16:creationId xmlns:a16="http://schemas.microsoft.com/office/drawing/2014/main" id="{A7A698BD-265A-A46C-F08C-50B85AA70D14}"/>
              </a:ext>
            </a:extLst>
          </p:cNvPr>
          <p:cNvSpPr>
            <a:spLocks noGrp="1"/>
          </p:cNvSpPr>
          <p:nvPr>
            <p:ph idx="1"/>
          </p:nvPr>
        </p:nvSpPr>
        <p:spPr>
          <a:xfrm>
            <a:off x="391005" y="890529"/>
            <a:ext cx="11062086" cy="5729115"/>
          </a:xfrm>
        </p:spPr>
        <p:txBody>
          <a:bodyPr/>
          <a:lstStyle/>
          <a:p>
            <a:r>
              <a:rPr lang="en-IN" sz="2400" dirty="0"/>
              <a:t>After extracting all the features, what next?</a:t>
            </a:r>
          </a:p>
          <a:p>
            <a:endParaRPr lang="en-IN" sz="2400" dirty="0"/>
          </a:p>
          <a:p>
            <a:r>
              <a:rPr lang="en-IN" sz="2400" dirty="0"/>
              <a:t>How do I classify or label?</a:t>
            </a:r>
          </a:p>
          <a:p>
            <a:endParaRPr lang="en-IN" dirty="0"/>
          </a:p>
          <a:p>
            <a:endParaRPr lang="en-IN" dirty="0"/>
          </a:p>
        </p:txBody>
      </p:sp>
      <p:sp>
        <p:nvSpPr>
          <p:cNvPr id="8" name="TextBox 7">
            <a:extLst>
              <a:ext uri="{FF2B5EF4-FFF2-40B4-BE49-F238E27FC236}">
                <a16:creationId xmlns:a16="http://schemas.microsoft.com/office/drawing/2014/main" id="{10630F88-C2E4-96AF-EAC3-D668AD105DA9}"/>
              </a:ext>
            </a:extLst>
          </p:cNvPr>
          <p:cNvSpPr txBox="1"/>
          <p:nvPr/>
        </p:nvSpPr>
        <p:spPr>
          <a:xfrm>
            <a:off x="738909" y="5060502"/>
            <a:ext cx="10861964" cy="1077218"/>
          </a:xfrm>
          <a:prstGeom prst="rect">
            <a:avLst/>
          </a:prstGeom>
          <a:noFill/>
        </p:spPr>
        <p:txBody>
          <a:bodyPr wrap="square">
            <a:spAutoFit/>
          </a:bodyPr>
          <a:lstStyle/>
          <a:p>
            <a:r>
              <a:rPr lang="en-US" sz="3200" b="0" i="0" dirty="0">
                <a:solidFill>
                  <a:srgbClr val="986801"/>
                </a:solidFill>
                <a:effectLst/>
                <a:latin typeface="ui-monospace"/>
              </a:rPr>
              <a:t>[Input Image]</a:t>
            </a:r>
            <a:r>
              <a:rPr lang="en-US" sz="3200" b="0" i="0" dirty="0">
                <a:solidFill>
                  <a:srgbClr val="383A42"/>
                </a:solidFill>
                <a:effectLst/>
                <a:latin typeface="ui-monospace"/>
              </a:rPr>
              <a:t> → </a:t>
            </a:r>
            <a:r>
              <a:rPr lang="en-US" sz="3200" b="0" i="0" dirty="0">
                <a:solidFill>
                  <a:srgbClr val="986801"/>
                </a:solidFill>
                <a:effectLst/>
                <a:latin typeface="ui-monospace"/>
              </a:rPr>
              <a:t>[Convolutional Layers]</a:t>
            </a:r>
            <a:r>
              <a:rPr lang="en-US" sz="3200" b="0" i="0" dirty="0">
                <a:solidFill>
                  <a:srgbClr val="383A42"/>
                </a:solidFill>
                <a:effectLst/>
                <a:latin typeface="ui-monospace"/>
              </a:rPr>
              <a:t> → </a:t>
            </a:r>
            <a:r>
              <a:rPr lang="en-US" sz="3200" b="0" i="0" dirty="0">
                <a:solidFill>
                  <a:srgbClr val="986801"/>
                </a:solidFill>
                <a:effectLst/>
                <a:latin typeface="ui-monospace"/>
              </a:rPr>
              <a:t>[Pooling Layers]</a:t>
            </a:r>
            <a:r>
              <a:rPr lang="en-US" sz="3200" b="0" i="0" dirty="0">
                <a:solidFill>
                  <a:srgbClr val="383A42"/>
                </a:solidFill>
                <a:effectLst/>
                <a:latin typeface="ui-monospace"/>
              </a:rPr>
              <a:t> → </a:t>
            </a:r>
            <a:r>
              <a:rPr lang="en-US" sz="3200" b="0" i="0" dirty="0">
                <a:solidFill>
                  <a:srgbClr val="FF0000"/>
                </a:solidFill>
                <a:effectLst/>
                <a:highlight>
                  <a:srgbClr val="FFFF00"/>
                </a:highlight>
                <a:latin typeface="ui-monospace"/>
              </a:rPr>
              <a:t>[Fully Connected Layers] </a:t>
            </a:r>
            <a:r>
              <a:rPr lang="en-US" sz="3200" b="0" i="0" dirty="0">
                <a:solidFill>
                  <a:srgbClr val="383A42"/>
                </a:solidFill>
                <a:effectLst/>
                <a:latin typeface="ui-monospace"/>
              </a:rPr>
              <a:t>→ </a:t>
            </a:r>
            <a:r>
              <a:rPr lang="en-US" sz="3200" b="0" i="0" dirty="0">
                <a:solidFill>
                  <a:srgbClr val="986801"/>
                </a:solidFill>
                <a:effectLst/>
                <a:latin typeface="ui-monospace"/>
              </a:rPr>
              <a:t>[Output]</a:t>
            </a:r>
            <a:endParaRPr lang="en-IN" sz="3200" dirty="0"/>
          </a:p>
        </p:txBody>
      </p:sp>
    </p:spTree>
    <p:extLst>
      <p:ext uri="{BB962C8B-B14F-4D97-AF65-F5344CB8AC3E}">
        <p14:creationId xmlns:p14="http://schemas.microsoft.com/office/powerpoint/2010/main" val="325918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4D72-7A64-42F8-6919-6BAFD27AAED3}"/>
              </a:ext>
            </a:extLst>
          </p:cNvPr>
          <p:cNvSpPr>
            <a:spLocks noGrp="1"/>
          </p:cNvSpPr>
          <p:nvPr>
            <p:ph type="title"/>
          </p:nvPr>
        </p:nvSpPr>
        <p:spPr>
          <a:xfrm>
            <a:off x="323273" y="281709"/>
            <a:ext cx="10515600" cy="521566"/>
          </a:xfrm>
        </p:spPr>
        <p:txBody>
          <a:bodyPr>
            <a:normAutofit fontScale="90000"/>
          </a:bodyPr>
          <a:lstStyle/>
          <a:p>
            <a:r>
              <a:rPr lang="en-US" b="1" dirty="0"/>
              <a:t>Introduction</a:t>
            </a:r>
            <a:r>
              <a:rPr lang="en-US" dirty="0"/>
              <a:t> </a:t>
            </a:r>
            <a:endParaRPr lang="en-IN" dirty="0"/>
          </a:p>
        </p:txBody>
      </p:sp>
      <p:sp>
        <p:nvSpPr>
          <p:cNvPr id="3" name="Content Placeholder 2">
            <a:extLst>
              <a:ext uri="{FF2B5EF4-FFF2-40B4-BE49-F238E27FC236}">
                <a16:creationId xmlns:a16="http://schemas.microsoft.com/office/drawing/2014/main" id="{51688E74-7CEC-5DF6-1E0F-80002F842C21}"/>
              </a:ext>
            </a:extLst>
          </p:cNvPr>
          <p:cNvSpPr>
            <a:spLocks noGrp="1"/>
          </p:cNvSpPr>
          <p:nvPr>
            <p:ph idx="1"/>
          </p:nvPr>
        </p:nvSpPr>
        <p:spPr>
          <a:xfrm>
            <a:off x="323273" y="1043709"/>
            <a:ext cx="11030527" cy="5532582"/>
          </a:xfrm>
        </p:spPr>
        <p:txBody>
          <a:bodyPr/>
          <a:lstStyle/>
          <a:p>
            <a:r>
              <a:rPr lang="en-US" b="0" i="0" dirty="0">
                <a:solidFill>
                  <a:srgbClr val="273239"/>
                </a:solidFill>
                <a:effectLst/>
                <a:latin typeface="Times New Roman" panose="02020603050405020304" pitchFamily="18" charset="0"/>
                <a:cs typeface="Times New Roman" panose="02020603050405020304" pitchFamily="18" charset="0"/>
              </a:rPr>
              <a:t>A </a:t>
            </a:r>
            <a:r>
              <a:rPr lang="en-US" b="1" i="0" dirty="0">
                <a:solidFill>
                  <a:srgbClr val="273239"/>
                </a:solidFill>
                <a:effectLst/>
                <a:latin typeface="Times New Roman" panose="02020603050405020304" pitchFamily="18" charset="0"/>
                <a:cs typeface="Times New Roman" panose="02020603050405020304" pitchFamily="18" charset="0"/>
              </a:rPr>
              <a:t>Convolutional Neural Network (CNN)</a:t>
            </a:r>
            <a:r>
              <a:rPr lang="en-US" b="0" i="0" dirty="0">
                <a:solidFill>
                  <a:srgbClr val="273239"/>
                </a:solidFill>
                <a:effectLst/>
                <a:latin typeface="Times New Roman" panose="02020603050405020304" pitchFamily="18" charset="0"/>
                <a:cs typeface="Times New Roman" panose="02020603050405020304" pitchFamily="18" charset="0"/>
              </a:rPr>
              <a:t> is a type of </a:t>
            </a:r>
            <a:r>
              <a:rPr lang="en-US" b="0" i="0" u="sng" dirty="0">
                <a:effectLst/>
                <a:latin typeface="Times New Roman" panose="02020603050405020304" pitchFamily="18" charset="0"/>
                <a:cs typeface="Times New Roman" panose="02020603050405020304" pitchFamily="18" charset="0"/>
              </a:rPr>
              <a:t>Deep Learning neural network</a:t>
            </a:r>
            <a:r>
              <a:rPr lang="en-US" b="0" i="0" dirty="0">
                <a:solidFill>
                  <a:srgbClr val="273239"/>
                </a:solidFill>
                <a:effectLst/>
                <a:latin typeface="Times New Roman" panose="02020603050405020304" pitchFamily="18" charset="0"/>
                <a:cs typeface="Times New Roman" panose="02020603050405020304" pitchFamily="18" charset="0"/>
              </a:rPr>
              <a:t> architecture .commonly used in Computer Vision.</a:t>
            </a:r>
          </a:p>
          <a:p>
            <a:endParaRPr lang="en-US" dirty="0">
              <a:solidFill>
                <a:srgbClr val="273239"/>
              </a:solidFill>
              <a:latin typeface="Times New Roman" panose="02020603050405020304" pitchFamily="18" charset="0"/>
              <a:cs typeface="Times New Roman" panose="02020603050405020304" pitchFamily="18" charset="0"/>
            </a:endParaRPr>
          </a:p>
          <a:p>
            <a:r>
              <a:rPr lang="en-US" dirty="0">
                <a:solidFill>
                  <a:srgbClr val="273239"/>
                </a:solidFill>
                <a:latin typeface="Times New Roman" panose="02020603050405020304" pitchFamily="18" charset="0"/>
                <a:cs typeface="Times New Roman" panose="02020603050405020304" pitchFamily="18" charset="0"/>
              </a:rPr>
              <a:t>Why CNN?</a:t>
            </a:r>
          </a:p>
          <a:p>
            <a:pPr marL="0" indent="0">
              <a:buNone/>
            </a:pPr>
            <a:r>
              <a:rPr lang="en-US" b="1" dirty="0"/>
              <a:t>Key Limitations of Traditional Neural Networks</a:t>
            </a:r>
            <a:r>
              <a:rPr lang="en-US" dirty="0"/>
              <a:t>:</a:t>
            </a:r>
            <a:endParaRPr lang="en-US" dirty="0">
              <a:solidFill>
                <a:srgbClr val="273239"/>
              </a:solidFill>
              <a:latin typeface="Times New Roman" panose="02020603050405020304" pitchFamily="18" charset="0"/>
              <a:cs typeface="Times New Roman" panose="02020603050405020304" pitchFamily="18" charset="0"/>
            </a:endParaRPr>
          </a:p>
          <a:p>
            <a:r>
              <a:rPr lang="en-IN" b="1" dirty="0"/>
              <a:t>High Computational Cost</a:t>
            </a:r>
            <a:endParaRPr lang="en-IN" b="1" dirty="0">
              <a:solidFill>
                <a:srgbClr val="273239"/>
              </a:solidFill>
              <a:latin typeface="Times New Roman" panose="02020603050405020304" pitchFamily="18" charset="0"/>
              <a:cs typeface="Times New Roman" panose="02020603050405020304" pitchFamily="18" charset="0"/>
            </a:endParaRPr>
          </a:p>
          <a:p>
            <a:r>
              <a:rPr lang="en-IN" b="1" dirty="0"/>
              <a:t>Loss of Spatial Information</a:t>
            </a:r>
            <a:endParaRPr lang="en-IN" b="1" dirty="0">
              <a:solidFill>
                <a:srgbClr val="273239"/>
              </a:solidFill>
              <a:latin typeface="Times New Roman" panose="02020603050405020304" pitchFamily="18" charset="0"/>
              <a:cs typeface="Times New Roman" panose="02020603050405020304" pitchFamily="18" charset="0"/>
            </a:endParaRPr>
          </a:p>
          <a:p>
            <a:r>
              <a:rPr lang="en-IN" b="1" dirty="0"/>
              <a:t>Inefficient for Large Images</a:t>
            </a:r>
            <a:endParaRPr lang="en-US" b="1" dirty="0">
              <a:solidFill>
                <a:srgbClr val="273239"/>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14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83A1-6AED-78C6-0942-9A0DCF88181C}"/>
              </a:ext>
            </a:extLst>
          </p:cNvPr>
          <p:cNvSpPr>
            <a:spLocks noGrp="1"/>
          </p:cNvSpPr>
          <p:nvPr>
            <p:ph type="title"/>
          </p:nvPr>
        </p:nvSpPr>
        <p:spPr>
          <a:xfrm>
            <a:off x="0" y="0"/>
            <a:ext cx="12044218" cy="816638"/>
          </a:xfrm>
        </p:spPr>
        <p:txBody>
          <a:bodyPr/>
          <a:lstStyle/>
          <a:p>
            <a:pPr algn="ctr"/>
            <a:r>
              <a:rPr lang="en-IN" dirty="0"/>
              <a:t>Fully Connected Layer </a:t>
            </a:r>
          </a:p>
        </p:txBody>
      </p:sp>
      <p:pic>
        <p:nvPicPr>
          <p:cNvPr id="5" name="Content Placeholder 4">
            <a:extLst>
              <a:ext uri="{FF2B5EF4-FFF2-40B4-BE49-F238E27FC236}">
                <a16:creationId xmlns:a16="http://schemas.microsoft.com/office/drawing/2014/main" id="{B5531D77-5E5E-DADE-D5C2-9918141AB1DC}"/>
              </a:ext>
            </a:extLst>
          </p:cNvPr>
          <p:cNvPicPr>
            <a:picLocks noGrp="1" noChangeAspect="1"/>
          </p:cNvPicPr>
          <p:nvPr>
            <p:ph idx="1"/>
          </p:nvPr>
        </p:nvPicPr>
        <p:blipFill>
          <a:blip r:embed="rId2"/>
          <a:stretch>
            <a:fillRect/>
          </a:stretch>
        </p:blipFill>
        <p:spPr>
          <a:xfrm>
            <a:off x="174393" y="964809"/>
            <a:ext cx="9690044" cy="4928381"/>
          </a:xfrm>
        </p:spPr>
      </p:pic>
    </p:spTree>
    <p:extLst>
      <p:ext uri="{BB962C8B-B14F-4D97-AF65-F5344CB8AC3E}">
        <p14:creationId xmlns:p14="http://schemas.microsoft.com/office/powerpoint/2010/main" val="267839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8A22-7764-33BD-7618-58E5E0376B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314DA-D4F8-67F9-957C-6BD225B6E31E}"/>
              </a:ext>
            </a:extLst>
          </p:cNvPr>
          <p:cNvSpPr>
            <a:spLocks noGrp="1"/>
          </p:cNvSpPr>
          <p:nvPr>
            <p:ph type="title"/>
          </p:nvPr>
        </p:nvSpPr>
        <p:spPr>
          <a:xfrm>
            <a:off x="0" y="0"/>
            <a:ext cx="12044218" cy="816638"/>
          </a:xfrm>
        </p:spPr>
        <p:txBody>
          <a:bodyPr/>
          <a:lstStyle/>
          <a:p>
            <a:pPr algn="ctr"/>
            <a:r>
              <a:rPr lang="en-IN" dirty="0"/>
              <a:t>Fully Connected Layer </a:t>
            </a:r>
          </a:p>
        </p:txBody>
      </p:sp>
      <p:pic>
        <p:nvPicPr>
          <p:cNvPr id="7" name="Picture 6">
            <a:extLst>
              <a:ext uri="{FF2B5EF4-FFF2-40B4-BE49-F238E27FC236}">
                <a16:creationId xmlns:a16="http://schemas.microsoft.com/office/drawing/2014/main" id="{554A35F2-78CC-F19E-0A2F-77C3A044EBDD}"/>
              </a:ext>
            </a:extLst>
          </p:cNvPr>
          <p:cNvPicPr>
            <a:picLocks noChangeAspect="1"/>
          </p:cNvPicPr>
          <p:nvPr/>
        </p:nvPicPr>
        <p:blipFill>
          <a:blip r:embed="rId2"/>
          <a:stretch>
            <a:fillRect/>
          </a:stretch>
        </p:blipFill>
        <p:spPr>
          <a:xfrm>
            <a:off x="480289" y="816638"/>
            <a:ext cx="10012220" cy="5623677"/>
          </a:xfrm>
          <a:prstGeom prst="rect">
            <a:avLst/>
          </a:prstGeom>
        </p:spPr>
      </p:pic>
    </p:spTree>
    <p:extLst>
      <p:ext uri="{BB962C8B-B14F-4D97-AF65-F5344CB8AC3E}">
        <p14:creationId xmlns:p14="http://schemas.microsoft.com/office/powerpoint/2010/main" val="326437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693D-E3A0-7BAC-756D-8A790E2F33E0}"/>
              </a:ext>
            </a:extLst>
          </p:cNvPr>
          <p:cNvSpPr>
            <a:spLocks noGrp="1"/>
          </p:cNvSpPr>
          <p:nvPr>
            <p:ph type="title"/>
          </p:nvPr>
        </p:nvSpPr>
        <p:spPr>
          <a:xfrm>
            <a:off x="677334" y="123911"/>
            <a:ext cx="6988848" cy="692727"/>
          </a:xfrm>
        </p:spPr>
        <p:txBody>
          <a:bodyPr/>
          <a:lstStyle/>
          <a:p>
            <a:r>
              <a:rPr lang="en-IN" b="1" dirty="0"/>
              <a:t>Interleaving Between Layers</a:t>
            </a:r>
          </a:p>
        </p:txBody>
      </p:sp>
      <p:sp>
        <p:nvSpPr>
          <p:cNvPr id="3" name="Content Placeholder 2">
            <a:extLst>
              <a:ext uri="{FF2B5EF4-FFF2-40B4-BE49-F238E27FC236}">
                <a16:creationId xmlns:a16="http://schemas.microsoft.com/office/drawing/2014/main" id="{53188381-4AB4-D5B7-63C9-483EF04DF65F}"/>
              </a:ext>
            </a:extLst>
          </p:cNvPr>
          <p:cNvSpPr>
            <a:spLocks noGrp="1"/>
          </p:cNvSpPr>
          <p:nvPr>
            <p:ph idx="1"/>
          </p:nvPr>
        </p:nvSpPr>
        <p:spPr>
          <a:xfrm>
            <a:off x="335588" y="1052226"/>
            <a:ext cx="11450011" cy="3880773"/>
          </a:xfrm>
        </p:spPr>
        <p:txBody>
          <a:bodyPr>
            <a:normAutofit lnSpcReduction="10000"/>
          </a:bodyPr>
          <a:lstStyle/>
          <a:p>
            <a:pPr algn="just"/>
            <a:r>
              <a:rPr lang="en-US" sz="2400" b="1" i="0" dirty="0">
                <a:solidFill>
                  <a:srgbClr val="0D0D0D"/>
                </a:solidFill>
                <a:effectLst/>
                <a:latin typeface="ui-sans-serif"/>
              </a:rPr>
              <a:t>Refers to inserting different types of layers or operations in between the primary layers (e.g., convolutional, pooling, and fully connected layers) to improve the overall performance and efficiency of the network.</a:t>
            </a:r>
          </a:p>
          <a:p>
            <a:pPr algn="just"/>
            <a:endParaRPr lang="en-US" sz="2400" b="1" dirty="0">
              <a:solidFill>
                <a:srgbClr val="0D0D0D"/>
              </a:solidFill>
              <a:latin typeface="ui-sans-serif"/>
            </a:endParaRPr>
          </a:p>
          <a:p>
            <a:pPr algn="just"/>
            <a:r>
              <a:rPr lang="en-US" sz="2400" b="1" dirty="0">
                <a:solidFill>
                  <a:srgbClr val="0D0D0D"/>
                </a:solidFill>
                <a:latin typeface="ui-sans-serif"/>
              </a:rPr>
              <a:t>Example</a:t>
            </a:r>
          </a:p>
          <a:p>
            <a:pPr algn="just"/>
            <a:endParaRPr lang="en-US" sz="2400" b="1" dirty="0">
              <a:solidFill>
                <a:srgbClr val="0D0D0D"/>
              </a:solidFill>
              <a:latin typeface="ui-sans-serif"/>
            </a:endParaRPr>
          </a:p>
          <a:p>
            <a:pPr algn="just"/>
            <a:r>
              <a:rPr lang="en-IN" sz="2400" b="1" i="0" dirty="0">
                <a:solidFill>
                  <a:srgbClr val="986801"/>
                </a:solidFill>
                <a:effectLst/>
                <a:latin typeface="ui-monospace"/>
              </a:rPr>
              <a:t>[Input Image]</a:t>
            </a:r>
            <a:r>
              <a:rPr lang="en-IN" sz="2400" b="1" i="0" dirty="0">
                <a:solidFill>
                  <a:srgbClr val="383A42"/>
                </a:solidFill>
                <a:effectLst/>
                <a:latin typeface="ui-monospace"/>
              </a:rPr>
              <a:t> → </a:t>
            </a:r>
            <a:r>
              <a:rPr lang="en-IN" sz="2400" b="1" i="0" dirty="0">
                <a:solidFill>
                  <a:srgbClr val="986801"/>
                </a:solidFill>
                <a:effectLst/>
                <a:latin typeface="ui-monospace"/>
              </a:rPr>
              <a:t>[Convolution Layer]</a:t>
            </a:r>
            <a:r>
              <a:rPr lang="en-IN" sz="2400" b="1" i="0" dirty="0">
                <a:solidFill>
                  <a:srgbClr val="383A42"/>
                </a:solidFill>
                <a:effectLst/>
                <a:latin typeface="ui-monospace"/>
              </a:rPr>
              <a:t> → </a:t>
            </a:r>
            <a:r>
              <a:rPr lang="en-IN" sz="2400" b="1" i="0" dirty="0">
                <a:solidFill>
                  <a:srgbClr val="986801"/>
                </a:solidFill>
                <a:effectLst/>
                <a:highlight>
                  <a:srgbClr val="FFFF00"/>
                </a:highlight>
                <a:latin typeface="ui-monospace"/>
              </a:rPr>
              <a:t>[Batch Normalization]</a:t>
            </a:r>
            <a:r>
              <a:rPr lang="en-IN" sz="2400" b="1" i="0" dirty="0">
                <a:solidFill>
                  <a:srgbClr val="383A42"/>
                </a:solidFill>
                <a:effectLst/>
                <a:highlight>
                  <a:srgbClr val="FFFF00"/>
                </a:highlight>
                <a:latin typeface="ui-monospace"/>
              </a:rPr>
              <a:t> </a:t>
            </a:r>
            <a:r>
              <a:rPr lang="en-IN" sz="2400" b="1" i="0" dirty="0">
                <a:solidFill>
                  <a:srgbClr val="383A42"/>
                </a:solidFill>
                <a:effectLst/>
                <a:latin typeface="ui-monospace"/>
              </a:rPr>
              <a:t>→ </a:t>
            </a:r>
            <a:r>
              <a:rPr lang="en-IN" sz="2400" b="1" i="0" dirty="0">
                <a:solidFill>
                  <a:srgbClr val="986801"/>
                </a:solidFill>
                <a:effectLst/>
                <a:latin typeface="ui-monospace"/>
              </a:rPr>
              <a:t>[Activation (ReLU)]</a:t>
            </a:r>
            <a:r>
              <a:rPr lang="en-IN" sz="2400" b="1" i="0" dirty="0">
                <a:solidFill>
                  <a:srgbClr val="383A42"/>
                </a:solidFill>
                <a:effectLst/>
                <a:latin typeface="ui-monospace"/>
              </a:rPr>
              <a:t> → </a:t>
            </a:r>
            <a:r>
              <a:rPr lang="en-IN" sz="2400" b="1" i="0" dirty="0">
                <a:solidFill>
                  <a:srgbClr val="986801"/>
                </a:solidFill>
                <a:effectLst/>
                <a:latin typeface="ui-monospace"/>
              </a:rPr>
              <a:t>[Pooling Layer]</a:t>
            </a:r>
            <a:r>
              <a:rPr lang="en-IN" sz="2400" b="1" i="0" dirty="0">
                <a:solidFill>
                  <a:srgbClr val="383A42"/>
                </a:solidFill>
                <a:effectLst/>
                <a:latin typeface="ui-monospace"/>
              </a:rPr>
              <a:t> → </a:t>
            </a:r>
            <a:r>
              <a:rPr lang="en-IN" sz="2400" b="1" i="0" dirty="0">
                <a:solidFill>
                  <a:srgbClr val="986801"/>
                </a:solidFill>
                <a:effectLst/>
                <a:latin typeface="ui-monospace"/>
              </a:rPr>
              <a:t>[Convolution Layer]</a:t>
            </a:r>
            <a:r>
              <a:rPr lang="en-IN" sz="2400" b="1" i="0" dirty="0">
                <a:solidFill>
                  <a:srgbClr val="383A42"/>
                </a:solidFill>
                <a:effectLst/>
                <a:latin typeface="ui-monospace"/>
              </a:rPr>
              <a:t> </a:t>
            </a:r>
            <a:r>
              <a:rPr lang="en-IN" sz="2400" b="1" i="0" dirty="0">
                <a:solidFill>
                  <a:srgbClr val="383A42"/>
                </a:solidFill>
                <a:effectLst/>
                <a:highlight>
                  <a:srgbClr val="FFFF00"/>
                </a:highlight>
                <a:latin typeface="ui-monospace"/>
              </a:rPr>
              <a:t>→ </a:t>
            </a:r>
            <a:r>
              <a:rPr lang="en-IN" sz="2400" b="1" i="0" dirty="0">
                <a:solidFill>
                  <a:srgbClr val="986801"/>
                </a:solidFill>
                <a:effectLst/>
                <a:highlight>
                  <a:srgbClr val="FFFF00"/>
                </a:highlight>
                <a:latin typeface="ui-monospace"/>
              </a:rPr>
              <a:t>[Dropout]</a:t>
            </a:r>
            <a:r>
              <a:rPr lang="en-IN" sz="2400" b="1" i="0" dirty="0">
                <a:solidFill>
                  <a:srgbClr val="383A42"/>
                </a:solidFill>
                <a:effectLst/>
                <a:highlight>
                  <a:srgbClr val="FFFF00"/>
                </a:highlight>
                <a:latin typeface="ui-monospace"/>
              </a:rPr>
              <a:t> → </a:t>
            </a:r>
            <a:r>
              <a:rPr lang="en-IN" sz="2400" b="1" i="0" dirty="0">
                <a:solidFill>
                  <a:srgbClr val="986801"/>
                </a:solidFill>
                <a:effectLst/>
                <a:latin typeface="ui-monospace"/>
              </a:rPr>
              <a:t>[Fully Connected Layer]</a:t>
            </a:r>
            <a:r>
              <a:rPr lang="en-IN" sz="2400" b="1" i="0" dirty="0">
                <a:solidFill>
                  <a:srgbClr val="383A42"/>
                </a:solidFill>
                <a:effectLst/>
                <a:latin typeface="ui-monospace"/>
              </a:rPr>
              <a:t> → </a:t>
            </a:r>
            <a:r>
              <a:rPr lang="en-IN" sz="2400" b="1" i="0" dirty="0">
                <a:solidFill>
                  <a:srgbClr val="986801"/>
                </a:solidFill>
                <a:effectLst/>
                <a:latin typeface="ui-monospace"/>
              </a:rPr>
              <a:t>[Output]</a:t>
            </a:r>
            <a:endParaRPr lang="en-IN" sz="2400" b="1" dirty="0"/>
          </a:p>
        </p:txBody>
      </p:sp>
      <p:sp>
        <p:nvSpPr>
          <p:cNvPr id="5" name="TextBox 4">
            <a:extLst>
              <a:ext uri="{FF2B5EF4-FFF2-40B4-BE49-F238E27FC236}">
                <a16:creationId xmlns:a16="http://schemas.microsoft.com/office/drawing/2014/main" id="{42966ECA-5FC6-9F1F-BF50-AB7F7FE0F071}"/>
              </a:ext>
            </a:extLst>
          </p:cNvPr>
          <p:cNvSpPr txBox="1"/>
          <p:nvPr/>
        </p:nvSpPr>
        <p:spPr>
          <a:xfrm>
            <a:off x="565727" y="4790111"/>
            <a:ext cx="11044382" cy="1200329"/>
          </a:xfrm>
          <a:prstGeom prst="rect">
            <a:avLst/>
          </a:prstGeom>
          <a:noFill/>
        </p:spPr>
        <p:txBody>
          <a:bodyPr wrap="square">
            <a:spAutoFit/>
          </a:bodyPr>
          <a:lstStyle/>
          <a:p>
            <a:pPr algn="l">
              <a:buFont typeface="+mj-lt"/>
              <a:buAutoNum type="arabicPeriod"/>
            </a:pPr>
            <a:r>
              <a:rPr lang="en-US" b="1" i="0" dirty="0">
                <a:solidFill>
                  <a:srgbClr val="0D0D0D"/>
                </a:solidFill>
                <a:effectLst/>
                <a:latin typeface="ui-sans-serif"/>
              </a:rPr>
              <a:t>Batch Normalization</a:t>
            </a:r>
            <a:r>
              <a:rPr lang="en-US" b="0" i="0" dirty="0">
                <a:solidFill>
                  <a:srgbClr val="0D0D0D"/>
                </a:solidFill>
                <a:effectLst/>
                <a:latin typeface="ui-sans-serif"/>
              </a:rPr>
              <a:t>: This layer can be inserted between the convolutional and activation layers to normalize the inputs. This speeds up training and improves the stability of the model.</a:t>
            </a:r>
          </a:p>
          <a:p>
            <a:pPr algn="l">
              <a:buFont typeface="+mj-lt"/>
              <a:buAutoNum type="arabicPeriod"/>
            </a:pPr>
            <a:r>
              <a:rPr lang="en-US" b="1" i="0" dirty="0">
                <a:solidFill>
                  <a:srgbClr val="0D0D0D"/>
                </a:solidFill>
                <a:effectLst/>
                <a:latin typeface="ui-sans-serif"/>
              </a:rPr>
              <a:t>Dropout Layers</a:t>
            </a:r>
            <a:r>
              <a:rPr lang="en-US" b="0" i="0" dirty="0">
                <a:solidFill>
                  <a:srgbClr val="0D0D0D"/>
                </a:solidFill>
                <a:effectLst/>
                <a:latin typeface="ui-sans-serif"/>
              </a:rPr>
              <a:t>: Used to prevent overfitting, dropout layers can be interleaved between other layers to randomly drop neurons during training, which helps the network generalize better.</a:t>
            </a:r>
          </a:p>
        </p:txBody>
      </p:sp>
    </p:spTree>
    <p:extLst>
      <p:ext uri="{BB962C8B-B14F-4D97-AF65-F5344CB8AC3E}">
        <p14:creationId xmlns:p14="http://schemas.microsoft.com/office/powerpoint/2010/main" val="2087656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249B-93A5-E723-066A-3B3F401AA6A6}"/>
              </a:ext>
            </a:extLst>
          </p:cNvPr>
          <p:cNvSpPr>
            <a:spLocks noGrp="1"/>
          </p:cNvSpPr>
          <p:nvPr>
            <p:ph type="title"/>
          </p:nvPr>
        </p:nvSpPr>
        <p:spPr>
          <a:xfrm>
            <a:off x="197043" y="166255"/>
            <a:ext cx="8596668" cy="554182"/>
          </a:xfrm>
        </p:spPr>
        <p:txBody>
          <a:bodyPr>
            <a:normAutofit fontScale="90000"/>
          </a:bodyPr>
          <a:lstStyle/>
          <a:p>
            <a:r>
              <a:rPr lang="en-US" b="1" i="0" dirty="0">
                <a:solidFill>
                  <a:srgbClr val="0D0D0D"/>
                </a:solidFill>
                <a:effectLst/>
                <a:latin typeface="ui-sans-serif"/>
              </a:rPr>
              <a:t>Local Response Normalization (LRN) in CNN: Key Points</a:t>
            </a:r>
            <a:br>
              <a:rPr lang="en-US" b="0" i="0" dirty="0">
                <a:solidFill>
                  <a:srgbClr val="0D0D0D"/>
                </a:solidFill>
                <a:effectLst/>
                <a:latin typeface="ui-sans-serif"/>
              </a:rPr>
            </a:br>
            <a:endParaRPr lang="en-IN" dirty="0"/>
          </a:p>
        </p:txBody>
      </p:sp>
      <p:sp>
        <p:nvSpPr>
          <p:cNvPr id="3" name="Content Placeholder 2">
            <a:extLst>
              <a:ext uri="{FF2B5EF4-FFF2-40B4-BE49-F238E27FC236}">
                <a16:creationId xmlns:a16="http://schemas.microsoft.com/office/drawing/2014/main" id="{D2463F16-C9A8-0B81-25E2-C2106D381793}"/>
              </a:ext>
            </a:extLst>
          </p:cNvPr>
          <p:cNvSpPr>
            <a:spLocks noGrp="1"/>
          </p:cNvSpPr>
          <p:nvPr>
            <p:ph idx="1"/>
          </p:nvPr>
        </p:nvSpPr>
        <p:spPr>
          <a:xfrm>
            <a:off x="197042" y="1347789"/>
            <a:ext cx="11292993" cy="4979120"/>
          </a:xfrm>
        </p:spPr>
        <p:txBody>
          <a:bodyPr>
            <a:normAutofit/>
          </a:bodyPr>
          <a:lstStyle/>
          <a:p>
            <a:pPr algn="just">
              <a:buFont typeface="Arial" panose="020B0604020202020204" pitchFamily="34" charset="0"/>
              <a:buChar char="•"/>
            </a:pPr>
            <a:r>
              <a:rPr lang="en-US" sz="2400" b="1" i="0" dirty="0">
                <a:solidFill>
                  <a:srgbClr val="0D0D0D"/>
                </a:solidFill>
                <a:effectLst/>
                <a:latin typeface="ui-sans-serif"/>
              </a:rPr>
              <a:t>Purpose</a:t>
            </a:r>
            <a:r>
              <a:rPr lang="en-US" sz="2400" b="0" i="0" dirty="0">
                <a:solidFill>
                  <a:srgbClr val="0D0D0D"/>
                </a:solidFill>
                <a:effectLst/>
                <a:latin typeface="ui-sans-serif"/>
              </a:rPr>
              <a:t>: </a:t>
            </a:r>
            <a:r>
              <a:rPr lang="en-US" sz="2400" b="1" i="0" dirty="0">
                <a:solidFill>
                  <a:srgbClr val="FF0000"/>
                </a:solidFill>
                <a:effectLst/>
                <a:latin typeface="ui-sans-serif"/>
              </a:rPr>
              <a:t>LRN is used to enhance the generalization ability of CNNs </a:t>
            </a:r>
            <a:r>
              <a:rPr lang="en-US" sz="2400" b="0" i="0" dirty="0">
                <a:solidFill>
                  <a:srgbClr val="0D0D0D"/>
                </a:solidFill>
                <a:effectLst/>
                <a:latin typeface="ui-sans-serif"/>
              </a:rPr>
              <a:t>by normalizing the activity of neurons within a local neighborhood, making the network more robust to </a:t>
            </a:r>
            <a:r>
              <a:rPr lang="en-US" sz="2400" b="0" i="0" dirty="0">
                <a:solidFill>
                  <a:srgbClr val="FF0000"/>
                </a:solidFill>
                <a:effectLst/>
                <a:latin typeface="ui-sans-serif"/>
              </a:rPr>
              <a:t>variations and reducing the risk of overfitting.</a:t>
            </a:r>
          </a:p>
          <a:p>
            <a:pPr algn="just">
              <a:buFont typeface="Arial" panose="020B0604020202020204" pitchFamily="34" charset="0"/>
              <a:buChar char="•"/>
            </a:pPr>
            <a:r>
              <a:rPr lang="en-US" sz="2400" b="1" i="0" dirty="0">
                <a:solidFill>
                  <a:srgbClr val="0D0D0D"/>
                </a:solidFill>
                <a:effectLst/>
                <a:latin typeface="ui-sans-serif"/>
              </a:rPr>
              <a:t>Function</a:t>
            </a:r>
            <a:r>
              <a:rPr lang="en-US" sz="2400" b="0" i="0" dirty="0">
                <a:solidFill>
                  <a:srgbClr val="0D0D0D"/>
                </a:solidFill>
                <a:effectLst/>
                <a:latin typeface="ui-sans-serif"/>
              </a:rPr>
              <a:t>: It works by normalizing the output of a neuron relative to the responses of its local neighborhood. This is done to amplify prominent features while suppressing less significant ones.</a:t>
            </a:r>
          </a:p>
          <a:p>
            <a:pPr algn="just">
              <a:buFont typeface="Arial" panose="020B0604020202020204" pitchFamily="34" charset="0"/>
              <a:buChar char="•"/>
            </a:pPr>
            <a:r>
              <a:rPr lang="en-US" sz="2400" b="1" i="0" dirty="0">
                <a:solidFill>
                  <a:srgbClr val="0D0D0D"/>
                </a:solidFill>
                <a:effectLst/>
                <a:latin typeface="ui-sans-serif"/>
              </a:rPr>
              <a:t>Mathematical Operation</a:t>
            </a:r>
            <a:r>
              <a:rPr lang="en-US" sz="2400" b="0" i="0" dirty="0">
                <a:solidFill>
                  <a:srgbClr val="0D0D0D"/>
                </a:solidFill>
                <a:effectLst/>
                <a:latin typeface="ui-sans-serif"/>
              </a:rPr>
              <a:t>: LRN is typically defined using a formula that </a:t>
            </a:r>
            <a:r>
              <a:rPr lang="en-US" sz="2400" b="0" i="0" dirty="0">
                <a:solidFill>
                  <a:srgbClr val="FF0000"/>
                </a:solidFill>
                <a:effectLst/>
                <a:latin typeface="ui-sans-serif"/>
              </a:rPr>
              <a:t>normalizes the output </a:t>
            </a:r>
            <a:r>
              <a:rPr lang="en-US" sz="2400" b="0" i="0" dirty="0">
                <a:solidFill>
                  <a:srgbClr val="FF0000"/>
                </a:solidFill>
                <a:effectLst/>
                <a:latin typeface="KaTeX_Main"/>
              </a:rPr>
              <a:t>xi​</a:t>
            </a:r>
            <a:r>
              <a:rPr lang="en-US" sz="2400" b="0" i="0" dirty="0">
                <a:solidFill>
                  <a:srgbClr val="FF0000"/>
                </a:solidFill>
                <a:effectLst/>
                <a:latin typeface="ui-sans-serif"/>
              </a:rPr>
              <a:t> of a neuron with respect to the sum of squares of its neighboring neurons </a:t>
            </a:r>
            <a:r>
              <a:rPr lang="en-US" sz="2400" b="0" i="0" dirty="0">
                <a:solidFill>
                  <a:srgbClr val="0D0D0D"/>
                </a:solidFill>
                <a:effectLst/>
                <a:latin typeface="ui-sans-serif"/>
              </a:rPr>
              <a:t>within a specific radius.</a:t>
            </a:r>
          </a:p>
          <a:p>
            <a:pPr algn="just">
              <a:buFont typeface="Arial" panose="020B0604020202020204" pitchFamily="34" charset="0"/>
              <a:buChar char="•"/>
            </a:pPr>
            <a:r>
              <a:rPr lang="en-US" sz="2400" b="1" i="0" dirty="0">
                <a:solidFill>
                  <a:srgbClr val="0D0D0D"/>
                </a:solidFill>
                <a:effectLst/>
                <a:latin typeface="ui-sans-serif"/>
              </a:rPr>
              <a:t>Local Receptive Field</a:t>
            </a:r>
            <a:r>
              <a:rPr lang="en-US" sz="2400" b="0" i="0" dirty="0">
                <a:solidFill>
                  <a:srgbClr val="0D0D0D"/>
                </a:solidFill>
                <a:effectLst/>
                <a:latin typeface="ui-sans-serif"/>
              </a:rPr>
              <a:t>: Normalization is applied within a small region of the input feature map, known as the local receptive field.</a:t>
            </a:r>
          </a:p>
          <a:p>
            <a:endParaRPr lang="en-IN" dirty="0"/>
          </a:p>
        </p:txBody>
      </p:sp>
    </p:spTree>
    <p:extLst>
      <p:ext uri="{BB962C8B-B14F-4D97-AF65-F5344CB8AC3E}">
        <p14:creationId xmlns:p14="http://schemas.microsoft.com/office/powerpoint/2010/main" val="2190471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714A-FCB9-657D-871C-7615A20052E2}"/>
              </a:ext>
            </a:extLst>
          </p:cNvPr>
          <p:cNvSpPr>
            <a:spLocks noGrp="1"/>
          </p:cNvSpPr>
          <p:nvPr>
            <p:ph type="title"/>
          </p:nvPr>
        </p:nvSpPr>
        <p:spPr>
          <a:xfrm>
            <a:off x="-1" y="0"/>
            <a:ext cx="11804073" cy="535709"/>
          </a:xfrm>
        </p:spPr>
        <p:txBody>
          <a:bodyPr>
            <a:normAutofit fontScale="90000"/>
          </a:bodyPr>
          <a:lstStyle/>
          <a:p>
            <a:r>
              <a:rPr lang="en-IN" dirty="0"/>
              <a:t>Summary </a:t>
            </a:r>
          </a:p>
        </p:txBody>
      </p:sp>
      <p:pic>
        <p:nvPicPr>
          <p:cNvPr id="9" name="Picture 8">
            <a:extLst>
              <a:ext uri="{FF2B5EF4-FFF2-40B4-BE49-F238E27FC236}">
                <a16:creationId xmlns:a16="http://schemas.microsoft.com/office/drawing/2014/main" id="{94A1BB15-7B7E-F8F5-E2E1-136F5F8A3AF7}"/>
              </a:ext>
            </a:extLst>
          </p:cNvPr>
          <p:cNvPicPr>
            <a:picLocks noChangeAspect="1"/>
          </p:cNvPicPr>
          <p:nvPr/>
        </p:nvPicPr>
        <p:blipFill>
          <a:blip r:embed="rId2"/>
          <a:stretch>
            <a:fillRect/>
          </a:stretch>
        </p:blipFill>
        <p:spPr>
          <a:xfrm>
            <a:off x="175429" y="788555"/>
            <a:ext cx="11231542" cy="2048161"/>
          </a:xfrm>
          <a:prstGeom prst="rect">
            <a:avLst/>
          </a:prstGeom>
        </p:spPr>
      </p:pic>
      <p:pic>
        <p:nvPicPr>
          <p:cNvPr id="11" name="Picture 10">
            <a:extLst>
              <a:ext uri="{FF2B5EF4-FFF2-40B4-BE49-F238E27FC236}">
                <a16:creationId xmlns:a16="http://schemas.microsoft.com/office/drawing/2014/main" id="{DB733EB9-AE6A-C2B6-E11E-1F795E1FF9EF}"/>
              </a:ext>
            </a:extLst>
          </p:cNvPr>
          <p:cNvPicPr>
            <a:picLocks noChangeAspect="1"/>
          </p:cNvPicPr>
          <p:nvPr/>
        </p:nvPicPr>
        <p:blipFill>
          <a:blip r:embed="rId3"/>
          <a:stretch>
            <a:fillRect/>
          </a:stretch>
        </p:blipFill>
        <p:spPr>
          <a:xfrm>
            <a:off x="9863706" y="2836716"/>
            <a:ext cx="1543265" cy="3086531"/>
          </a:xfrm>
          <a:prstGeom prst="rect">
            <a:avLst/>
          </a:prstGeom>
        </p:spPr>
      </p:pic>
      <p:pic>
        <p:nvPicPr>
          <p:cNvPr id="13" name="Picture 12">
            <a:extLst>
              <a:ext uri="{FF2B5EF4-FFF2-40B4-BE49-F238E27FC236}">
                <a16:creationId xmlns:a16="http://schemas.microsoft.com/office/drawing/2014/main" id="{6C2C8DC3-D18F-9F50-7E53-411AB3324FA2}"/>
              </a:ext>
            </a:extLst>
          </p:cNvPr>
          <p:cNvPicPr>
            <a:picLocks noChangeAspect="1"/>
          </p:cNvPicPr>
          <p:nvPr/>
        </p:nvPicPr>
        <p:blipFill>
          <a:blip r:embed="rId4"/>
          <a:stretch>
            <a:fillRect/>
          </a:stretch>
        </p:blipFill>
        <p:spPr>
          <a:xfrm>
            <a:off x="7796493" y="3743157"/>
            <a:ext cx="2067213" cy="2180090"/>
          </a:xfrm>
          <a:prstGeom prst="rect">
            <a:avLst/>
          </a:prstGeom>
        </p:spPr>
      </p:pic>
      <p:pic>
        <p:nvPicPr>
          <p:cNvPr id="15" name="Picture 14">
            <a:extLst>
              <a:ext uri="{FF2B5EF4-FFF2-40B4-BE49-F238E27FC236}">
                <a16:creationId xmlns:a16="http://schemas.microsoft.com/office/drawing/2014/main" id="{3A338BA5-B968-CFAF-52FD-9EA0DDFD87CA}"/>
              </a:ext>
            </a:extLst>
          </p:cNvPr>
          <p:cNvPicPr>
            <a:picLocks noChangeAspect="1"/>
          </p:cNvPicPr>
          <p:nvPr/>
        </p:nvPicPr>
        <p:blipFill>
          <a:blip r:embed="rId5"/>
          <a:stretch>
            <a:fillRect/>
          </a:stretch>
        </p:blipFill>
        <p:spPr>
          <a:xfrm>
            <a:off x="4967173" y="3743157"/>
            <a:ext cx="2829320" cy="2180090"/>
          </a:xfrm>
          <a:prstGeom prst="rect">
            <a:avLst/>
          </a:prstGeom>
        </p:spPr>
      </p:pic>
    </p:spTree>
    <p:extLst>
      <p:ext uri="{BB962C8B-B14F-4D97-AF65-F5344CB8AC3E}">
        <p14:creationId xmlns:p14="http://schemas.microsoft.com/office/powerpoint/2010/main" val="1624888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3082-E7D3-5067-99EA-A1AA77A31E0A}"/>
              </a:ext>
            </a:extLst>
          </p:cNvPr>
          <p:cNvSpPr>
            <a:spLocks noGrp="1"/>
          </p:cNvSpPr>
          <p:nvPr>
            <p:ph type="title"/>
          </p:nvPr>
        </p:nvSpPr>
        <p:spPr>
          <a:xfrm>
            <a:off x="2198377" y="174711"/>
            <a:ext cx="8596668" cy="767398"/>
          </a:xfrm>
        </p:spPr>
        <p:txBody>
          <a:bodyPr/>
          <a:lstStyle/>
          <a:p>
            <a:r>
              <a:rPr lang="en-IN" dirty="0"/>
              <a:t>Comparison between CNN and ANN</a:t>
            </a:r>
          </a:p>
        </p:txBody>
      </p:sp>
      <p:sp>
        <p:nvSpPr>
          <p:cNvPr id="3" name="Content Placeholder 2">
            <a:extLst>
              <a:ext uri="{FF2B5EF4-FFF2-40B4-BE49-F238E27FC236}">
                <a16:creationId xmlns:a16="http://schemas.microsoft.com/office/drawing/2014/main" id="{90E9ABDF-B760-C713-4467-2398155A621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8FF8120-831C-F437-B7B1-BAAB3FD0C8E7}"/>
              </a:ext>
            </a:extLst>
          </p:cNvPr>
          <p:cNvPicPr>
            <a:picLocks noChangeAspect="1"/>
          </p:cNvPicPr>
          <p:nvPr/>
        </p:nvPicPr>
        <p:blipFill>
          <a:blip r:embed="rId2"/>
          <a:stretch>
            <a:fillRect/>
          </a:stretch>
        </p:blipFill>
        <p:spPr>
          <a:xfrm>
            <a:off x="406400" y="1117600"/>
            <a:ext cx="11526859" cy="6391564"/>
          </a:xfrm>
          <a:prstGeom prst="rect">
            <a:avLst/>
          </a:prstGeom>
        </p:spPr>
      </p:pic>
    </p:spTree>
    <p:extLst>
      <p:ext uri="{BB962C8B-B14F-4D97-AF65-F5344CB8AC3E}">
        <p14:creationId xmlns:p14="http://schemas.microsoft.com/office/powerpoint/2010/main" val="191305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6F39-B7C9-5D70-D800-E55A4C7A0D4B}"/>
              </a:ext>
            </a:extLst>
          </p:cNvPr>
          <p:cNvSpPr>
            <a:spLocks noGrp="1"/>
          </p:cNvSpPr>
          <p:nvPr>
            <p:ph type="title"/>
          </p:nvPr>
        </p:nvSpPr>
        <p:spPr>
          <a:xfrm>
            <a:off x="677334" y="138545"/>
            <a:ext cx="11357648" cy="748145"/>
          </a:xfrm>
        </p:spPr>
        <p:txBody>
          <a:bodyPr/>
          <a:lstStyle/>
          <a:p>
            <a:r>
              <a:rPr lang="en-IN" b="1" dirty="0">
                <a:solidFill>
                  <a:srgbClr val="0D0D0D"/>
                </a:solidFill>
                <a:latin typeface="ui-sans-serif"/>
              </a:rPr>
              <a:t>B</a:t>
            </a:r>
            <a:r>
              <a:rPr lang="en-IN" b="1" i="0" dirty="0">
                <a:solidFill>
                  <a:srgbClr val="0D0D0D"/>
                </a:solidFill>
                <a:effectLst/>
                <a:latin typeface="ui-sans-serif"/>
              </a:rPr>
              <a:t>ackpropagation in convolutional networks</a:t>
            </a:r>
            <a:r>
              <a:rPr lang="en-IN" b="0" i="0" dirty="0">
                <a:solidFill>
                  <a:srgbClr val="0D0D0D"/>
                </a:solidFill>
                <a:effectLst/>
                <a:latin typeface="ui-sans-serif"/>
              </a:rPr>
              <a:t> </a:t>
            </a:r>
            <a:endParaRPr lang="en-IN" dirty="0"/>
          </a:p>
        </p:txBody>
      </p:sp>
      <p:sp>
        <p:nvSpPr>
          <p:cNvPr id="3" name="Content Placeholder 2">
            <a:extLst>
              <a:ext uri="{FF2B5EF4-FFF2-40B4-BE49-F238E27FC236}">
                <a16:creationId xmlns:a16="http://schemas.microsoft.com/office/drawing/2014/main" id="{1BFFA2A6-C59D-C538-CC8E-E58E48420904}"/>
              </a:ext>
            </a:extLst>
          </p:cNvPr>
          <p:cNvSpPr>
            <a:spLocks noGrp="1"/>
          </p:cNvSpPr>
          <p:nvPr>
            <p:ph idx="1"/>
          </p:nvPr>
        </p:nvSpPr>
        <p:spPr>
          <a:xfrm>
            <a:off x="677333" y="1071418"/>
            <a:ext cx="10969722" cy="5717309"/>
          </a:xfrm>
        </p:spPr>
        <p:txBody>
          <a:bodyPr>
            <a:normAutofit/>
          </a:bodyPr>
          <a:lstStyle/>
          <a:p>
            <a:pPr>
              <a:buFont typeface="+mj-lt"/>
              <a:buAutoNum type="arabicPeriod"/>
            </a:pPr>
            <a:r>
              <a:rPr lang="en-US" b="1" dirty="0">
                <a:solidFill>
                  <a:srgbClr val="FF0000"/>
                </a:solidFill>
                <a:latin typeface="ui-sans-serif"/>
              </a:rPr>
              <a:t>Similar to Feed-Forward Networks:</a:t>
            </a:r>
          </a:p>
          <a:p>
            <a:pPr lvl="1">
              <a:buFont typeface="+mj-lt"/>
              <a:buAutoNum type="arabicPeriod"/>
            </a:pPr>
            <a:r>
              <a:rPr lang="en-US" sz="2200" b="1" dirty="0">
                <a:solidFill>
                  <a:srgbClr val="0D0D0D"/>
                </a:solidFill>
                <a:latin typeface="ui-sans-serif"/>
              </a:rPr>
              <a:t>Backpropagation in convolutional layers works like in standard feed-forward networks, except it deals with convolution operations instead of simple matrix multiplications.</a:t>
            </a:r>
          </a:p>
          <a:p>
            <a:pPr>
              <a:buFont typeface="+mj-lt"/>
              <a:buAutoNum type="arabicPeriod"/>
            </a:pPr>
            <a:r>
              <a:rPr lang="en-US" b="1" dirty="0">
                <a:solidFill>
                  <a:srgbClr val="FF0000"/>
                </a:solidFill>
                <a:latin typeface="ui-sans-serif"/>
              </a:rPr>
              <a:t>Role of Error Gradients:</a:t>
            </a:r>
          </a:p>
          <a:p>
            <a:pPr lvl="1">
              <a:buFont typeface="+mj-lt"/>
              <a:buAutoNum type="arabicPeriod"/>
            </a:pPr>
            <a:r>
              <a:rPr lang="en-US" sz="2200" b="1" dirty="0">
                <a:solidFill>
                  <a:srgbClr val="0D0D0D"/>
                </a:solidFill>
                <a:latin typeface="ui-sans-serif"/>
              </a:rPr>
              <a:t>The error gradients for the next layer  (i+1) are already calculated during backpropagation.</a:t>
            </a:r>
          </a:p>
          <a:p>
            <a:pPr lvl="1">
              <a:buFont typeface="+mj-lt"/>
              <a:buAutoNum type="arabicPeriod"/>
            </a:pPr>
            <a:r>
              <a:rPr lang="en-US" sz="2200" b="1" dirty="0">
                <a:solidFill>
                  <a:srgbClr val="0D0D0D"/>
                </a:solidFill>
                <a:latin typeface="ui-sans-serif"/>
              </a:rPr>
              <a:t>These gradients represent how much the loss (or error) changes with respect to activations in layer i+1.</a:t>
            </a:r>
          </a:p>
          <a:p>
            <a:pPr algn="l">
              <a:buFont typeface="+mj-lt"/>
              <a:buAutoNum type="arabicPeriod"/>
            </a:pPr>
            <a:r>
              <a:rPr lang="en-US" b="1" i="0" dirty="0">
                <a:solidFill>
                  <a:srgbClr val="FF0000"/>
                </a:solidFill>
                <a:effectLst/>
                <a:latin typeface="ui-sans-serif"/>
              </a:rPr>
              <a:t>Contributions from Previous Layer</a:t>
            </a:r>
            <a:r>
              <a:rPr lang="en-US" b="0" i="0" dirty="0">
                <a:solidFill>
                  <a:srgbClr val="FF0000"/>
                </a:solidFill>
                <a:effectLst/>
                <a:latin typeface="ui-sans-serif"/>
              </a:rPr>
              <a:t>:</a:t>
            </a:r>
          </a:p>
          <a:p>
            <a:pPr marL="742950" lvl="1" indent="-285750" algn="l">
              <a:buFont typeface="+mj-lt"/>
              <a:buAutoNum type="arabicPeriod"/>
            </a:pPr>
            <a:r>
              <a:rPr lang="en-US" sz="2200" b="1" i="0" dirty="0">
                <a:solidFill>
                  <a:srgbClr val="0D0D0D"/>
                </a:solidFill>
                <a:effectLst/>
                <a:latin typeface="ui-sans-serif"/>
              </a:rPr>
              <a:t>Each cell in layer </a:t>
            </a:r>
            <a:r>
              <a:rPr lang="en-US" sz="2200" b="1" i="1" dirty="0">
                <a:solidFill>
                  <a:srgbClr val="0D0D0D"/>
                </a:solidFill>
                <a:effectLst/>
                <a:latin typeface="KaTeX_Math"/>
              </a:rPr>
              <a:t>i</a:t>
            </a:r>
            <a:r>
              <a:rPr lang="en-US" sz="2200" b="1" i="0" dirty="0">
                <a:solidFill>
                  <a:srgbClr val="0D0D0D"/>
                </a:solidFill>
                <a:effectLst/>
                <a:latin typeface="KaTeX_Main"/>
              </a:rPr>
              <a:t>+1</a:t>
            </a:r>
            <a:r>
              <a:rPr lang="en-US" sz="2200" b="1" i="0" dirty="0">
                <a:solidFill>
                  <a:srgbClr val="0D0D0D"/>
                </a:solidFill>
                <a:effectLst/>
                <a:latin typeface="ui-sans-serif"/>
              </a:rPr>
              <a:t> is created by applying a filter over a specific region (a "volume") of layer </a:t>
            </a:r>
            <a:r>
              <a:rPr lang="en-US" sz="2200" b="1" i="0" dirty="0">
                <a:solidFill>
                  <a:srgbClr val="0D0D0D"/>
                </a:solidFill>
                <a:effectLst/>
                <a:latin typeface="KaTeX_Main"/>
              </a:rPr>
              <a:t>i</a:t>
            </a:r>
            <a:r>
              <a:rPr lang="en-US" sz="2200" b="1" i="0" dirty="0">
                <a:solidFill>
                  <a:srgbClr val="0D0D0D"/>
                </a:solidFill>
                <a:effectLst/>
                <a:latin typeface="ui-sans-serif"/>
              </a:rPr>
              <a:t>.</a:t>
            </a:r>
          </a:p>
          <a:p>
            <a:pPr marL="742950" lvl="1" indent="-285750" algn="l">
              <a:buFont typeface="+mj-lt"/>
              <a:buAutoNum type="arabicPeriod"/>
            </a:pPr>
            <a:r>
              <a:rPr lang="en-US" sz="2200" b="1" i="0" dirty="0">
                <a:solidFill>
                  <a:srgbClr val="0D0D0D"/>
                </a:solidFill>
                <a:effectLst/>
                <a:latin typeface="ui-sans-serif"/>
              </a:rPr>
              <a:t>Thus, many elements in layer </a:t>
            </a:r>
            <a:r>
              <a:rPr lang="en-US" sz="2200" b="1" i="0" dirty="0">
                <a:solidFill>
                  <a:srgbClr val="0D0D0D"/>
                </a:solidFill>
                <a:effectLst/>
                <a:latin typeface="KaTeX_Main"/>
              </a:rPr>
              <a:t>i</a:t>
            </a:r>
            <a:r>
              <a:rPr lang="en-US" sz="2200" b="1" i="0" dirty="0">
                <a:solidFill>
                  <a:srgbClr val="0D0D0D"/>
                </a:solidFill>
                <a:effectLst/>
                <a:latin typeface="ui-sans-serif"/>
              </a:rPr>
              <a:t> contribute to creating a single cell in layer </a:t>
            </a:r>
            <a:r>
              <a:rPr lang="en-US" sz="2200" b="1" i="1" dirty="0">
                <a:solidFill>
                  <a:srgbClr val="0D0D0D"/>
                </a:solidFill>
                <a:effectLst/>
                <a:latin typeface="KaTeX_Math"/>
              </a:rPr>
              <a:t>i</a:t>
            </a:r>
            <a:r>
              <a:rPr lang="en-US" sz="2200" b="1" i="0" dirty="0">
                <a:solidFill>
                  <a:srgbClr val="0D0D0D"/>
                </a:solidFill>
                <a:effectLst/>
                <a:latin typeface="KaTeX_Main"/>
              </a:rPr>
              <a:t>+1</a:t>
            </a:r>
            <a:r>
              <a:rPr lang="en-US" sz="2200" b="1" i="0" dirty="0">
                <a:solidFill>
                  <a:srgbClr val="0D0D0D"/>
                </a:solidFill>
                <a:effectLst/>
                <a:latin typeface="ui-sans-serif"/>
              </a:rPr>
              <a:t>.</a:t>
            </a:r>
          </a:p>
          <a:p>
            <a:pPr marL="0" indent="0">
              <a:buNone/>
            </a:pPr>
            <a:endParaRPr lang="en-IN" dirty="0"/>
          </a:p>
        </p:txBody>
      </p:sp>
    </p:spTree>
    <p:extLst>
      <p:ext uri="{BB962C8B-B14F-4D97-AF65-F5344CB8AC3E}">
        <p14:creationId xmlns:p14="http://schemas.microsoft.com/office/powerpoint/2010/main" val="2934424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75E23-B02E-A303-86AB-275D9EFACF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AE472-2927-BECE-DFE1-F3779E3A9ACA}"/>
              </a:ext>
            </a:extLst>
          </p:cNvPr>
          <p:cNvSpPr>
            <a:spLocks noGrp="1"/>
          </p:cNvSpPr>
          <p:nvPr>
            <p:ph type="title"/>
          </p:nvPr>
        </p:nvSpPr>
        <p:spPr>
          <a:xfrm>
            <a:off x="677334" y="138545"/>
            <a:ext cx="11357648" cy="748145"/>
          </a:xfrm>
        </p:spPr>
        <p:txBody>
          <a:bodyPr/>
          <a:lstStyle/>
          <a:p>
            <a:r>
              <a:rPr lang="en-IN" b="1" dirty="0">
                <a:solidFill>
                  <a:srgbClr val="0D0D0D"/>
                </a:solidFill>
                <a:latin typeface="ui-sans-serif"/>
              </a:rPr>
              <a:t>B</a:t>
            </a:r>
            <a:r>
              <a:rPr lang="en-IN" b="1" i="0" dirty="0">
                <a:solidFill>
                  <a:srgbClr val="0D0D0D"/>
                </a:solidFill>
                <a:effectLst/>
                <a:latin typeface="ui-sans-serif"/>
              </a:rPr>
              <a:t>ackpropagation in convolutional networks</a:t>
            </a:r>
            <a:r>
              <a:rPr lang="en-IN" b="0" i="0" dirty="0">
                <a:solidFill>
                  <a:srgbClr val="0D0D0D"/>
                </a:solidFill>
                <a:effectLst/>
                <a:latin typeface="ui-sans-serif"/>
              </a:rPr>
              <a:t> </a:t>
            </a:r>
            <a:endParaRPr lang="en-IN" dirty="0"/>
          </a:p>
        </p:txBody>
      </p:sp>
      <p:sp>
        <p:nvSpPr>
          <p:cNvPr id="3" name="Content Placeholder 2">
            <a:extLst>
              <a:ext uri="{FF2B5EF4-FFF2-40B4-BE49-F238E27FC236}">
                <a16:creationId xmlns:a16="http://schemas.microsoft.com/office/drawing/2014/main" id="{89F9942E-B3C4-0CDB-51B8-5A48B900EC95}"/>
              </a:ext>
            </a:extLst>
          </p:cNvPr>
          <p:cNvSpPr>
            <a:spLocks noGrp="1"/>
          </p:cNvSpPr>
          <p:nvPr>
            <p:ph idx="1"/>
          </p:nvPr>
        </p:nvSpPr>
        <p:spPr>
          <a:xfrm>
            <a:off x="677333" y="1071418"/>
            <a:ext cx="10969722" cy="5717309"/>
          </a:xfrm>
        </p:spPr>
        <p:txBody>
          <a:bodyPr>
            <a:normAutofit/>
          </a:bodyPr>
          <a:lstStyle/>
          <a:p>
            <a:pPr algn="l">
              <a:buFont typeface="+mj-lt"/>
              <a:buAutoNum type="arabicPeriod"/>
            </a:pPr>
            <a:r>
              <a:rPr lang="en-US" b="1" i="0" dirty="0">
                <a:solidFill>
                  <a:srgbClr val="FF0000"/>
                </a:solidFill>
                <a:effectLst/>
                <a:latin typeface="ui-sans-serif"/>
              </a:rPr>
              <a:t>Backward Propagation of Errors</a:t>
            </a:r>
            <a:r>
              <a:rPr lang="en-US" b="0" i="0" dirty="0">
                <a:solidFill>
                  <a:srgbClr val="FF0000"/>
                </a:solidFill>
                <a:effectLst/>
                <a:latin typeface="ui-sans-serif"/>
              </a:rPr>
              <a:t>:</a:t>
            </a:r>
          </a:p>
          <a:p>
            <a:pPr marL="742950" lvl="1" indent="-285750" algn="l">
              <a:buFont typeface="+mj-lt"/>
              <a:buAutoNum type="arabicPeriod"/>
            </a:pPr>
            <a:r>
              <a:rPr lang="en-US" sz="2400" b="1" i="0" dirty="0">
                <a:solidFill>
                  <a:srgbClr val="0D0D0D"/>
                </a:solidFill>
                <a:effectLst/>
                <a:latin typeface="ui-sans-serif"/>
              </a:rPr>
              <a:t>During backpropagation, the error from a cell in layer </a:t>
            </a:r>
            <a:r>
              <a:rPr lang="en-US" sz="2400" b="1" i="1" dirty="0">
                <a:solidFill>
                  <a:srgbClr val="0D0D0D"/>
                </a:solidFill>
                <a:effectLst/>
                <a:latin typeface="KaTeX_Math"/>
              </a:rPr>
              <a:t>i</a:t>
            </a:r>
            <a:r>
              <a:rPr lang="en-US" sz="2400" b="1" i="0" dirty="0">
                <a:solidFill>
                  <a:srgbClr val="0D0D0D"/>
                </a:solidFill>
                <a:effectLst/>
                <a:latin typeface="KaTeX_Main"/>
              </a:rPr>
              <a:t>+1</a:t>
            </a:r>
            <a:r>
              <a:rPr lang="en-US" sz="2400" b="1" i="0" dirty="0">
                <a:solidFill>
                  <a:srgbClr val="0D0D0D"/>
                </a:solidFill>
                <a:effectLst/>
                <a:latin typeface="ui-sans-serif"/>
              </a:rPr>
              <a:t> is distributed back to the cells in layer </a:t>
            </a:r>
            <a:r>
              <a:rPr lang="en-US" sz="2400" b="1" i="1" dirty="0">
                <a:solidFill>
                  <a:srgbClr val="0D0D0D"/>
                </a:solidFill>
                <a:effectLst/>
                <a:latin typeface="KaTeX_Math"/>
              </a:rPr>
              <a:t>i</a:t>
            </a:r>
            <a:r>
              <a:rPr lang="en-US" sz="2400" b="1" i="0" dirty="0">
                <a:solidFill>
                  <a:srgbClr val="0D0D0D"/>
                </a:solidFill>
                <a:effectLst/>
                <a:latin typeface="ui-sans-serif"/>
              </a:rPr>
              <a:t> that contributed to it.</a:t>
            </a:r>
          </a:p>
          <a:p>
            <a:pPr marL="742950" lvl="1" indent="-285750" algn="l">
              <a:buFont typeface="+mj-lt"/>
              <a:buAutoNum type="arabicPeriod"/>
            </a:pPr>
            <a:r>
              <a:rPr lang="en-US" sz="2400" b="1" i="0" dirty="0">
                <a:solidFill>
                  <a:srgbClr val="0D0D0D"/>
                </a:solidFill>
                <a:effectLst/>
                <a:latin typeface="ui-sans-serif"/>
              </a:rPr>
              <a:t>The error is scaled by the </a:t>
            </a:r>
            <a:r>
              <a:rPr lang="en-US" sz="2400" b="1" i="0" dirty="0">
                <a:solidFill>
                  <a:srgbClr val="FF0000"/>
                </a:solidFill>
                <a:effectLst/>
                <a:latin typeface="ui-sans-serif"/>
              </a:rPr>
              <a:t>corresponding filter weights </a:t>
            </a:r>
            <a:r>
              <a:rPr lang="en-US" sz="2400" b="1" i="0" dirty="0">
                <a:solidFill>
                  <a:srgbClr val="0D0D0D"/>
                </a:solidFill>
                <a:effectLst/>
                <a:latin typeface="ui-sans-serif"/>
              </a:rPr>
              <a:t>and added up at each contributing cell.</a:t>
            </a:r>
          </a:p>
          <a:p>
            <a:pPr marL="0" indent="0" algn="l">
              <a:buNone/>
            </a:pPr>
            <a:br>
              <a:rPr lang="en-US" dirty="0"/>
            </a:br>
            <a:r>
              <a:rPr lang="en-US" b="1" i="0" dirty="0">
                <a:solidFill>
                  <a:srgbClr val="FF0000"/>
                </a:solidFill>
                <a:effectLst/>
                <a:latin typeface="ui-sans-serif"/>
              </a:rPr>
              <a:t>For every cell in layer </a:t>
            </a:r>
            <a:r>
              <a:rPr lang="en-US" b="1" i="0" dirty="0">
                <a:solidFill>
                  <a:srgbClr val="FF0000"/>
                </a:solidFill>
                <a:effectLst/>
                <a:latin typeface="KaTeX_Main"/>
              </a:rPr>
              <a:t>i</a:t>
            </a:r>
            <a:r>
              <a:rPr lang="en-US" b="1" i="0" dirty="0">
                <a:solidFill>
                  <a:srgbClr val="FF0000"/>
                </a:solidFill>
                <a:effectLst/>
                <a:latin typeface="ui-sans-serif"/>
              </a:rPr>
              <a:t>:</a:t>
            </a:r>
          </a:p>
          <a:p>
            <a:pPr marL="742950" lvl="1" indent="-285750" algn="l">
              <a:buFont typeface="Arial" panose="020B0604020202020204" pitchFamily="34" charset="0"/>
              <a:buChar char="•"/>
            </a:pPr>
            <a:r>
              <a:rPr lang="en-US" sz="2400" b="1" i="0" dirty="0">
                <a:solidFill>
                  <a:srgbClr val="0D0D0D"/>
                </a:solidFill>
                <a:effectLst/>
                <a:latin typeface="ui-sans-serif"/>
              </a:rPr>
              <a:t>Multiply the error gradient of each cell it contributes to in layer </a:t>
            </a:r>
            <a:r>
              <a:rPr lang="en-US" sz="2400" b="1" i="1" dirty="0">
                <a:solidFill>
                  <a:srgbClr val="0D0D0D"/>
                </a:solidFill>
                <a:effectLst/>
                <a:latin typeface="KaTeX_Math"/>
              </a:rPr>
              <a:t>i</a:t>
            </a:r>
            <a:r>
              <a:rPr lang="en-US" sz="2400" b="1" i="0" dirty="0">
                <a:solidFill>
                  <a:srgbClr val="0D0D0D"/>
                </a:solidFill>
                <a:effectLst/>
                <a:latin typeface="KaTeX_Main"/>
              </a:rPr>
              <a:t>+1</a:t>
            </a:r>
            <a:r>
              <a:rPr lang="en-US" sz="2400" b="1" i="0" dirty="0">
                <a:solidFill>
                  <a:srgbClr val="0D0D0D"/>
                </a:solidFill>
                <a:effectLst/>
                <a:latin typeface="ui-sans-serif"/>
              </a:rPr>
              <a:t> by the associated filter weights.</a:t>
            </a:r>
          </a:p>
          <a:p>
            <a:pPr marL="742950" lvl="1" indent="-285750" algn="l">
              <a:buFont typeface="Arial" panose="020B0604020202020204" pitchFamily="34" charset="0"/>
              <a:buChar char="•"/>
            </a:pPr>
            <a:r>
              <a:rPr lang="en-US" sz="2400" b="1" i="0" dirty="0">
                <a:solidFill>
                  <a:srgbClr val="0D0D0D"/>
                </a:solidFill>
                <a:effectLst/>
                <a:latin typeface="ui-sans-serif"/>
              </a:rPr>
              <a:t>Sum these contributions to update the gradient for the current cell in layer </a:t>
            </a:r>
            <a:r>
              <a:rPr lang="en-US" sz="2400" b="1" i="0" dirty="0">
                <a:solidFill>
                  <a:srgbClr val="0D0D0D"/>
                </a:solidFill>
                <a:effectLst/>
                <a:latin typeface="KaTeX_Main"/>
              </a:rPr>
              <a:t>i</a:t>
            </a:r>
            <a:r>
              <a:rPr lang="en-US" sz="2400" b="1" i="0" dirty="0">
                <a:solidFill>
                  <a:srgbClr val="0D0D0D"/>
                </a:solidFill>
                <a:effectLst/>
                <a:latin typeface="ui-sans-serif"/>
              </a:rPr>
              <a:t>.</a:t>
            </a:r>
          </a:p>
          <a:p>
            <a:endParaRPr lang="en-IN" dirty="0"/>
          </a:p>
        </p:txBody>
      </p:sp>
    </p:spTree>
    <p:extLst>
      <p:ext uri="{BB962C8B-B14F-4D97-AF65-F5344CB8AC3E}">
        <p14:creationId xmlns:p14="http://schemas.microsoft.com/office/powerpoint/2010/main" val="3683637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FB562-5BE1-D475-D144-A0CB3CC91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1CBDF-519C-B4DC-1244-BE88ABE89A77}"/>
              </a:ext>
            </a:extLst>
          </p:cNvPr>
          <p:cNvSpPr>
            <a:spLocks noGrp="1"/>
          </p:cNvSpPr>
          <p:nvPr>
            <p:ph type="title"/>
          </p:nvPr>
        </p:nvSpPr>
        <p:spPr>
          <a:xfrm>
            <a:off x="677334" y="138545"/>
            <a:ext cx="11357648" cy="748145"/>
          </a:xfrm>
        </p:spPr>
        <p:txBody>
          <a:bodyPr/>
          <a:lstStyle/>
          <a:p>
            <a:r>
              <a:rPr lang="en-IN" b="1" dirty="0">
                <a:solidFill>
                  <a:srgbClr val="0D0D0D"/>
                </a:solidFill>
                <a:latin typeface="ui-sans-serif"/>
              </a:rPr>
              <a:t>B</a:t>
            </a:r>
            <a:r>
              <a:rPr lang="en-IN" b="1" i="0" dirty="0">
                <a:solidFill>
                  <a:srgbClr val="0D0D0D"/>
                </a:solidFill>
                <a:effectLst/>
                <a:latin typeface="ui-sans-serif"/>
              </a:rPr>
              <a:t>ackpropagation in convolutional networks</a:t>
            </a:r>
            <a:r>
              <a:rPr lang="en-IN" b="0" i="0" dirty="0">
                <a:solidFill>
                  <a:srgbClr val="0D0D0D"/>
                </a:solidFill>
                <a:effectLst/>
                <a:latin typeface="ui-sans-serif"/>
              </a:rPr>
              <a:t> </a:t>
            </a:r>
            <a:endParaRPr lang="en-IN" dirty="0"/>
          </a:p>
        </p:txBody>
      </p:sp>
      <p:sp>
        <p:nvSpPr>
          <p:cNvPr id="3" name="Content Placeholder 2">
            <a:extLst>
              <a:ext uri="{FF2B5EF4-FFF2-40B4-BE49-F238E27FC236}">
                <a16:creationId xmlns:a16="http://schemas.microsoft.com/office/drawing/2014/main" id="{9D2FEF7F-FD8F-FB77-9238-9566FAB0F9E4}"/>
              </a:ext>
            </a:extLst>
          </p:cNvPr>
          <p:cNvSpPr>
            <a:spLocks noGrp="1"/>
          </p:cNvSpPr>
          <p:nvPr>
            <p:ph idx="1"/>
          </p:nvPr>
        </p:nvSpPr>
        <p:spPr>
          <a:xfrm>
            <a:off x="677333" y="1071418"/>
            <a:ext cx="10969722" cy="5717309"/>
          </a:xfrm>
        </p:spPr>
        <p:txBody>
          <a:bodyPr>
            <a:normAutofit/>
          </a:bodyPr>
          <a:lstStyle/>
          <a:p>
            <a:pPr algn="l">
              <a:buFont typeface="+mj-lt"/>
              <a:buAutoNum type="arabicPeriod"/>
            </a:pPr>
            <a:r>
              <a:rPr lang="en-US" b="1" i="0" dirty="0">
                <a:solidFill>
                  <a:srgbClr val="FF0000"/>
                </a:solidFill>
                <a:effectLst/>
                <a:latin typeface="ui-sans-serif"/>
              </a:rPr>
              <a:t>Backward Propagation of Errors</a:t>
            </a:r>
            <a:r>
              <a:rPr lang="en-US" b="0" i="0" dirty="0">
                <a:solidFill>
                  <a:srgbClr val="FF0000"/>
                </a:solidFill>
                <a:effectLst/>
                <a:latin typeface="ui-sans-serif"/>
              </a:rPr>
              <a:t>:</a:t>
            </a:r>
          </a:p>
          <a:p>
            <a:pPr marL="742950" lvl="1" indent="-285750" algn="l">
              <a:buFont typeface="+mj-lt"/>
              <a:buAutoNum type="arabicPeriod"/>
            </a:pPr>
            <a:r>
              <a:rPr lang="en-US" sz="2400" b="1" i="0" dirty="0">
                <a:solidFill>
                  <a:srgbClr val="0D0D0D"/>
                </a:solidFill>
                <a:effectLst/>
                <a:latin typeface="ui-sans-serif"/>
              </a:rPr>
              <a:t>During backpropagation, the error from a cell in layer </a:t>
            </a:r>
            <a:r>
              <a:rPr lang="en-US" sz="2400" b="1" i="1" dirty="0">
                <a:solidFill>
                  <a:srgbClr val="0D0D0D"/>
                </a:solidFill>
                <a:effectLst/>
                <a:latin typeface="KaTeX_Math"/>
              </a:rPr>
              <a:t>i</a:t>
            </a:r>
            <a:r>
              <a:rPr lang="en-US" sz="2400" b="1" i="0" dirty="0">
                <a:solidFill>
                  <a:srgbClr val="0D0D0D"/>
                </a:solidFill>
                <a:effectLst/>
                <a:latin typeface="KaTeX_Main"/>
              </a:rPr>
              <a:t>+1</a:t>
            </a:r>
            <a:r>
              <a:rPr lang="en-US" sz="2400" b="1" i="0" dirty="0">
                <a:solidFill>
                  <a:srgbClr val="0D0D0D"/>
                </a:solidFill>
                <a:effectLst/>
                <a:latin typeface="ui-sans-serif"/>
              </a:rPr>
              <a:t> is distributed back to the cells in layer </a:t>
            </a:r>
            <a:r>
              <a:rPr lang="en-US" sz="2400" b="1" i="1" dirty="0">
                <a:solidFill>
                  <a:srgbClr val="0D0D0D"/>
                </a:solidFill>
                <a:effectLst/>
                <a:latin typeface="KaTeX_Math"/>
              </a:rPr>
              <a:t>i</a:t>
            </a:r>
            <a:r>
              <a:rPr lang="en-US" sz="2400" b="1" i="0" dirty="0">
                <a:solidFill>
                  <a:srgbClr val="0D0D0D"/>
                </a:solidFill>
                <a:effectLst/>
                <a:latin typeface="ui-sans-serif"/>
              </a:rPr>
              <a:t> that contributed to it.</a:t>
            </a:r>
          </a:p>
          <a:p>
            <a:pPr marL="742950" lvl="1" indent="-285750" algn="l">
              <a:buFont typeface="+mj-lt"/>
              <a:buAutoNum type="arabicPeriod"/>
            </a:pPr>
            <a:r>
              <a:rPr lang="en-US" sz="2400" b="1" i="0" dirty="0">
                <a:solidFill>
                  <a:srgbClr val="0D0D0D"/>
                </a:solidFill>
                <a:effectLst/>
                <a:latin typeface="ui-sans-serif"/>
              </a:rPr>
              <a:t>The error is scaled by the </a:t>
            </a:r>
            <a:r>
              <a:rPr lang="en-US" sz="2400" b="1" i="0" dirty="0">
                <a:solidFill>
                  <a:srgbClr val="FF0000"/>
                </a:solidFill>
                <a:effectLst/>
                <a:latin typeface="ui-sans-serif"/>
              </a:rPr>
              <a:t>corresponding filter weights </a:t>
            </a:r>
            <a:r>
              <a:rPr lang="en-US" sz="2400" b="1" i="0" dirty="0">
                <a:solidFill>
                  <a:srgbClr val="0D0D0D"/>
                </a:solidFill>
                <a:effectLst/>
                <a:latin typeface="ui-sans-serif"/>
              </a:rPr>
              <a:t>and added up at each contributing cell.</a:t>
            </a:r>
          </a:p>
          <a:p>
            <a:pPr marL="0" indent="0" algn="l">
              <a:buNone/>
            </a:pPr>
            <a:br>
              <a:rPr lang="en-US" dirty="0"/>
            </a:br>
            <a:r>
              <a:rPr lang="en-US" b="1" i="0" dirty="0">
                <a:solidFill>
                  <a:srgbClr val="FF0000"/>
                </a:solidFill>
                <a:effectLst/>
                <a:latin typeface="ui-sans-serif"/>
              </a:rPr>
              <a:t>For every cell in layer </a:t>
            </a:r>
            <a:r>
              <a:rPr lang="en-US" b="1" i="0" dirty="0">
                <a:solidFill>
                  <a:srgbClr val="FF0000"/>
                </a:solidFill>
                <a:effectLst/>
                <a:latin typeface="KaTeX_Main"/>
              </a:rPr>
              <a:t>i</a:t>
            </a:r>
            <a:r>
              <a:rPr lang="en-US" b="1" i="0" dirty="0">
                <a:solidFill>
                  <a:srgbClr val="FF0000"/>
                </a:solidFill>
                <a:effectLst/>
                <a:latin typeface="ui-sans-serif"/>
              </a:rPr>
              <a:t>:</a:t>
            </a:r>
          </a:p>
          <a:p>
            <a:pPr marL="742950" lvl="1" indent="-285750" algn="l">
              <a:buFont typeface="Arial" panose="020B0604020202020204" pitchFamily="34" charset="0"/>
              <a:buChar char="•"/>
            </a:pPr>
            <a:r>
              <a:rPr lang="en-US" sz="2400" b="1" i="0" dirty="0">
                <a:solidFill>
                  <a:srgbClr val="0D0D0D"/>
                </a:solidFill>
                <a:effectLst/>
                <a:latin typeface="ui-sans-serif"/>
              </a:rPr>
              <a:t>Multiply the error gradient of each cell it contributes to in layer </a:t>
            </a:r>
            <a:r>
              <a:rPr lang="en-US" sz="2400" b="1" i="1" dirty="0">
                <a:solidFill>
                  <a:srgbClr val="0D0D0D"/>
                </a:solidFill>
                <a:effectLst/>
                <a:latin typeface="KaTeX_Math"/>
              </a:rPr>
              <a:t>i</a:t>
            </a:r>
            <a:r>
              <a:rPr lang="en-US" sz="2400" b="1" i="0" dirty="0">
                <a:solidFill>
                  <a:srgbClr val="0D0D0D"/>
                </a:solidFill>
                <a:effectLst/>
                <a:latin typeface="KaTeX_Main"/>
              </a:rPr>
              <a:t>+1</a:t>
            </a:r>
            <a:r>
              <a:rPr lang="en-US" sz="2400" b="1" i="0" dirty="0">
                <a:solidFill>
                  <a:srgbClr val="0D0D0D"/>
                </a:solidFill>
                <a:effectLst/>
                <a:latin typeface="ui-sans-serif"/>
              </a:rPr>
              <a:t> by the associated filter weights.</a:t>
            </a:r>
          </a:p>
          <a:p>
            <a:pPr marL="742950" lvl="1" indent="-285750" algn="l">
              <a:buFont typeface="Arial" panose="020B0604020202020204" pitchFamily="34" charset="0"/>
              <a:buChar char="•"/>
            </a:pPr>
            <a:r>
              <a:rPr lang="en-US" sz="2400" b="1" i="0" dirty="0">
                <a:solidFill>
                  <a:srgbClr val="0D0D0D"/>
                </a:solidFill>
                <a:effectLst/>
                <a:latin typeface="ui-sans-serif"/>
              </a:rPr>
              <a:t>Sum these contributions to update the gradient for the current cell in layer </a:t>
            </a:r>
            <a:r>
              <a:rPr lang="en-US" sz="2400" b="1" i="0" dirty="0">
                <a:solidFill>
                  <a:srgbClr val="0D0D0D"/>
                </a:solidFill>
                <a:effectLst/>
                <a:latin typeface="KaTeX_Main"/>
              </a:rPr>
              <a:t>i</a:t>
            </a:r>
            <a:r>
              <a:rPr lang="en-US" sz="2400" b="1" i="0" dirty="0">
                <a:solidFill>
                  <a:srgbClr val="0D0D0D"/>
                </a:solidFill>
                <a:effectLst/>
                <a:latin typeface="ui-sans-serif"/>
              </a:rPr>
              <a:t>.</a:t>
            </a:r>
          </a:p>
          <a:p>
            <a:endParaRPr lang="en-IN" dirty="0"/>
          </a:p>
        </p:txBody>
      </p:sp>
    </p:spTree>
    <p:extLst>
      <p:ext uri="{BB962C8B-B14F-4D97-AF65-F5344CB8AC3E}">
        <p14:creationId xmlns:p14="http://schemas.microsoft.com/office/powerpoint/2010/main" val="2038957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33FAC-B0A8-7EB5-6A44-098295A74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AC2D7-0A0A-4405-9C54-96ADA0254641}"/>
              </a:ext>
            </a:extLst>
          </p:cNvPr>
          <p:cNvSpPr>
            <a:spLocks noGrp="1"/>
          </p:cNvSpPr>
          <p:nvPr>
            <p:ph type="title"/>
          </p:nvPr>
        </p:nvSpPr>
        <p:spPr>
          <a:xfrm>
            <a:off x="677334" y="138545"/>
            <a:ext cx="11357648" cy="748145"/>
          </a:xfrm>
        </p:spPr>
        <p:txBody>
          <a:bodyPr/>
          <a:lstStyle/>
          <a:p>
            <a:r>
              <a:rPr lang="en-IN" b="1" dirty="0">
                <a:solidFill>
                  <a:srgbClr val="0D0D0D"/>
                </a:solidFill>
                <a:latin typeface="ui-sans-serif"/>
              </a:rPr>
              <a:t>B</a:t>
            </a:r>
            <a:r>
              <a:rPr lang="en-IN" b="1" i="0" dirty="0">
                <a:solidFill>
                  <a:srgbClr val="0D0D0D"/>
                </a:solidFill>
                <a:effectLst/>
                <a:latin typeface="ui-sans-serif"/>
              </a:rPr>
              <a:t>ackpropagation in convolutional networks</a:t>
            </a:r>
            <a:r>
              <a:rPr lang="en-IN" b="0" i="0" dirty="0">
                <a:solidFill>
                  <a:srgbClr val="0D0D0D"/>
                </a:solidFill>
                <a:effectLst/>
                <a:latin typeface="ui-sans-serif"/>
              </a:rPr>
              <a:t> </a:t>
            </a:r>
            <a:endParaRPr lang="en-IN" dirty="0"/>
          </a:p>
        </p:txBody>
      </p:sp>
      <p:sp>
        <p:nvSpPr>
          <p:cNvPr id="3" name="Content Placeholder 2">
            <a:extLst>
              <a:ext uri="{FF2B5EF4-FFF2-40B4-BE49-F238E27FC236}">
                <a16:creationId xmlns:a16="http://schemas.microsoft.com/office/drawing/2014/main" id="{A2AD1C6A-653D-0593-7C8D-CED3742B3D3D}"/>
              </a:ext>
            </a:extLst>
          </p:cNvPr>
          <p:cNvSpPr>
            <a:spLocks noGrp="1"/>
          </p:cNvSpPr>
          <p:nvPr>
            <p:ph idx="1"/>
          </p:nvPr>
        </p:nvSpPr>
        <p:spPr>
          <a:xfrm>
            <a:off x="677333" y="1071418"/>
            <a:ext cx="10969722" cy="5717309"/>
          </a:xfrm>
        </p:spPr>
        <p:txBody>
          <a:bodyPr>
            <a:normAutofit/>
          </a:bodyPr>
          <a:lstStyle/>
          <a:p>
            <a:pPr algn="l">
              <a:buFont typeface="+mj-lt"/>
              <a:buAutoNum type="arabicPeriod"/>
            </a:pPr>
            <a:r>
              <a:rPr lang="en-US" b="1" i="0" dirty="0">
                <a:solidFill>
                  <a:srgbClr val="FF0000"/>
                </a:solidFill>
                <a:effectLst/>
                <a:latin typeface="ui-sans-serif"/>
              </a:rPr>
              <a:t>Backward Propagation of Errors</a:t>
            </a:r>
            <a:r>
              <a:rPr lang="en-US" b="0" i="0" dirty="0">
                <a:solidFill>
                  <a:srgbClr val="FF0000"/>
                </a:solidFill>
                <a:effectLst/>
                <a:latin typeface="ui-sans-serif"/>
              </a:rPr>
              <a:t>:</a:t>
            </a:r>
          </a:p>
          <a:p>
            <a:pPr marL="742950" lvl="1" indent="-285750" algn="l">
              <a:buFont typeface="+mj-lt"/>
              <a:buAutoNum type="arabicPeriod"/>
            </a:pPr>
            <a:r>
              <a:rPr lang="en-US" sz="2400" b="1" i="0" dirty="0">
                <a:solidFill>
                  <a:srgbClr val="0D0D0D"/>
                </a:solidFill>
                <a:effectLst/>
                <a:latin typeface="ui-sans-serif"/>
              </a:rPr>
              <a:t>During backpropagation, the error from a cell in layer </a:t>
            </a:r>
            <a:r>
              <a:rPr lang="en-US" sz="2400" b="1" i="1" dirty="0">
                <a:solidFill>
                  <a:srgbClr val="0D0D0D"/>
                </a:solidFill>
                <a:effectLst/>
                <a:latin typeface="KaTeX_Math"/>
              </a:rPr>
              <a:t>i</a:t>
            </a:r>
            <a:r>
              <a:rPr lang="en-US" sz="2400" b="1" i="0" dirty="0">
                <a:solidFill>
                  <a:srgbClr val="0D0D0D"/>
                </a:solidFill>
                <a:effectLst/>
                <a:latin typeface="KaTeX_Main"/>
              </a:rPr>
              <a:t>+1</a:t>
            </a:r>
            <a:r>
              <a:rPr lang="en-US" sz="2400" b="1" i="0" dirty="0">
                <a:solidFill>
                  <a:srgbClr val="0D0D0D"/>
                </a:solidFill>
                <a:effectLst/>
                <a:latin typeface="ui-sans-serif"/>
              </a:rPr>
              <a:t> is distributed back to the cells in layer </a:t>
            </a:r>
            <a:r>
              <a:rPr lang="en-US" sz="2400" b="1" i="1" dirty="0">
                <a:solidFill>
                  <a:srgbClr val="0D0D0D"/>
                </a:solidFill>
                <a:effectLst/>
                <a:latin typeface="KaTeX_Math"/>
              </a:rPr>
              <a:t>i</a:t>
            </a:r>
            <a:r>
              <a:rPr lang="en-US" sz="2400" b="1" i="0" dirty="0">
                <a:solidFill>
                  <a:srgbClr val="0D0D0D"/>
                </a:solidFill>
                <a:effectLst/>
                <a:latin typeface="ui-sans-serif"/>
              </a:rPr>
              <a:t> that contributed to it.</a:t>
            </a:r>
          </a:p>
          <a:p>
            <a:pPr marL="742950" lvl="1" indent="-285750" algn="l">
              <a:buFont typeface="+mj-lt"/>
              <a:buAutoNum type="arabicPeriod"/>
            </a:pPr>
            <a:r>
              <a:rPr lang="en-US" sz="2400" b="1" i="0" dirty="0">
                <a:solidFill>
                  <a:srgbClr val="0D0D0D"/>
                </a:solidFill>
                <a:effectLst/>
                <a:latin typeface="ui-sans-serif"/>
              </a:rPr>
              <a:t>The error is scaled by the </a:t>
            </a:r>
            <a:r>
              <a:rPr lang="en-US" sz="2400" b="1" i="0" dirty="0">
                <a:solidFill>
                  <a:srgbClr val="FF0000"/>
                </a:solidFill>
                <a:effectLst/>
                <a:latin typeface="ui-sans-serif"/>
              </a:rPr>
              <a:t>corresponding filter weights </a:t>
            </a:r>
            <a:r>
              <a:rPr lang="en-US" sz="2400" b="1" i="0" dirty="0">
                <a:solidFill>
                  <a:srgbClr val="0D0D0D"/>
                </a:solidFill>
                <a:effectLst/>
                <a:latin typeface="ui-sans-serif"/>
              </a:rPr>
              <a:t>and added up at each contributing cell.</a:t>
            </a:r>
          </a:p>
          <a:p>
            <a:pPr marL="0" indent="0" algn="l">
              <a:buNone/>
            </a:pPr>
            <a:br>
              <a:rPr lang="en-US" dirty="0"/>
            </a:br>
            <a:r>
              <a:rPr lang="en-US" b="1" i="0" dirty="0">
                <a:solidFill>
                  <a:srgbClr val="FF0000"/>
                </a:solidFill>
                <a:effectLst/>
                <a:latin typeface="ui-sans-serif"/>
              </a:rPr>
              <a:t>For every cell in layer </a:t>
            </a:r>
            <a:r>
              <a:rPr lang="en-US" b="1" i="0" dirty="0">
                <a:solidFill>
                  <a:srgbClr val="FF0000"/>
                </a:solidFill>
                <a:effectLst/>
                <a:latin typeface="KaTeX_Main"/>
              </a:rPr>
              <a:t>i</a:t>
            </a:r>
            <a:r>
              <a:rPr lang="en-US" b="1" i="0" dirty="0">
                <a:solidFill>
                  <a:srgbClr val="FF0000"/>
                </a:solidFill>
                <a:effectLst/>
                <a:latin typeface="ui-sans-serif"/>
              </a:rPr>
              <a:t>:</a:t>
            </a:r>
          </a:p>
          <a:p>
            <a:pPr marL="742950" lvl="1" indent="-285750" algn="l">
              <a:buFont typeface="Arial" panose="020B0604020202020204" pitchFamily="34" charset="0"/>
              <a:buChar char="•"/>
            </a:pPr>
            <a:r>
              <a:rPr lang="en-US" sz="2400" b="1" i="0" dirty="0">
                <a:solidFill>
                  <a:srgbClr val="0D0D0D"/>
                </a:solidFill>
                <a:effectLst/>
                <a:latin typeface="ui-sans-serif"/>
              </a:rPr>
              <a:t>Multiply the error gradient of each cell it contributes to in layer </a:t>
            </a:r>
            <a:r>
              <a:rPr lang="en-US" sz="2400" b="1" i="1" dirty="0">
                <a:solidFill>
                  <a:srgbClr val="0D0D0D"/>
                </a:solidFill>
                <a:effectLst/>
                <a:latin typeface="KaTeX_Math"/>
              </a:rPr>
              <a:t>i</a:t>
            </a:r>
            <a:r>
              <a:rPr lang="en-US" sz="2400" b="1" i="0" dirty="0">
                <a:solidFill>
                  <a:srgbClr val="0D0D0D"/>
                </a:solidFill>
                <a:effectLst/>
                <a:latin typeface="KaTeX_Main"/>
              </a:rPr>
              <a:t>+1</a:t>
            </a:r>
            <a:r>
              <a:rPr lang="en-US" sz="2400" b="1" i="0" dirty="0">
                <a:solidFill>
                  <a:srgbClr val="0D0D0D"/>
                </a:solidFill>
                <a:effectLst/>
                <a:latin typeface="ui-sans-serif"/>
              </a:rPr>
              <a:t> by the associated filter weights.</a:t>
            </a:r>
          </a:p>
          <a:p>
            <a:pPr marL="742950" lvl="1" indent="-285750" algn="l">
              <a:buFont typeface="Arial" panose="020B0604020202020204" pitchFamily="34" charset="0"/>
              <a:buChar char="•"/>
            </a:pPr>
            <a:r>
              <a:rPr lang="en-US" sz="2400" b="1" i="0" dirty="0">
                <a:solidFill>
                  <a:srgbClr val="0D0D0D"/>
                </a:solidFill>
                <a:effectLst/>
                <a:latin typeface="ui-sans-serif"/>
              </a:rPr>
              <a:t>Sum these contributions to update the gradient for the current cell in layer </a:t>
            </a:r>
            <a:r>
              <a:rPr lang="en-US" sz="2400" b="1" i="0" dirty="0">
                <a:solidFill>
                  <a:srgbClr val="0D0D0D"/>
                </a:solidFill>
                <a:effectLst/>
                <a:latin typeface="KaTeX_Main"/>
              </a:rPr>
              <a:t>i</a:t>
            </a:r>
            <a:r>
              <a:rPr lang="en-US" sz="2400" b="1" i="0" dirty="0">
                <a:solidFill>
                  <a:srgbClr val="0D0D0D"/>
                </a:solidFill>
                <a:effectLst/>
                <a:latin typeface="ui-sans-serif"/>
              </a:rPr>
              <a:t>.</a:t>
            </a:r>
          </a:p>
          <a:p>
            <a:endParaRPr lang="en-IN" dirty="0"/>
          </a:p>
        </p:txBody>
      </p:sp>
    </p:spTree>
    <p:extLst>
      <p:ext uri="{BB962C8B-B14F-4D97-AF65-F5344CB8AC3E}">
        <p14:creationId xmlns:p14="http://schemas.microsoft.com/office/powerpoint/2010/main" val="146464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8AC4-C344-4FD2-5449-DA6A1B34E51C}"/>
              </a:ext>
            </a:extLst>
          </p:cNvPr>
          <p:cNvSpPr>
            <a:spLocks noGrp="1"/>
          </p:cNvSpPr>
          <p:nvPr>
            <p:ph type="title"/>
          </p:nvPr>
        </p:nvSpPr>
        <p:spPr>
          <a:xfrm>
            <a:off x="838200" y="365125"/>
            <a:ext cx="10515600" cy="558511"/>
          </a:xfrm>
        </p:spPr>
        <p:txBody>
          <a:bodyPr>
            <a:normAutofit fontScale="90000"/>
          </a:bodyPr>
          <a:lstStyle/>
          <a:p>
            <a:r>
              <a:rPr lang="en-US" dirty="0">
                <a:solidFill>
                  <a:srgbClr val="273239"/>
                </a:solidFill>
                <a:latin typeface="Times New Roman" panose="02020603050405020304" pitchFamily="18" charset="0"/>
                <a:cs typeface="Times New Roman" panose="02020603050405020304" pitchFamily="18" charset="0"/>
              </a:rPr>
              <a:t>Why CNN?</a:t>
            </a:r>
            <a:br>
              <a:rPr lang="en-US" dirty="0">
                <a:solidFill>
                  <a:srgbClr val="273239"/>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233953-1BFF-3C72-8B30-8290ED7A54B3}"/>
              </a:ext>
            </a:extLst>
          </p:cNvPr>
          <p:cNvSpPr>
            <a:spLocks noGrp="1"/>
          </p:cNvSpPr>
          <p:nvPr>
            <p:ph idx="1"/>
          </p:nvPr>
        </p:nvSpPr>
        <p:spPr>
          <a:xfrm>
            <a:off x="413328" y="818861"/>
            <a:ext cx="11122890" cy="5443393"/>
          </a:xfrm>
        </p:spPr>
        <p:txBody>
          <a:bodyPr>
            <a:normAutofit/>
          </a:bodyPr>
          <a:lstStyle/>
          <a:p>
            <a:r>
              <a:rPr lang="en-US" b="1" dirty="0"/>
              <a:t>Example: Handwritten Digit Recognition</a:t>
            </a:r>
          </a:p>
          <a:p>
            <a:r>
              <a:rPr lang="en-US" b="1" dirty="0"/>
              <a:t>Task: Classify a handwritten digit from a grayscale of 28×28-pixel image.</a:t>
            </a:r>
          </a:p>
          <a:p>
            <a:pPr>
              <a:buFont typeface="Arial" panose="020B0604020202020204" pitchFamily="34" charset="0"/>
              <a:buChar char="•"/>
            </a:pPr>
            <a:r>
              <a:rPr lang="en-US" b="1" dirty="0"/>
              <a:t>Using a Traditional Neural Network</a:t>
            </a:r>
            <a:r>
              <a:rPr lang="en-US" dirty="0"/>
              <a:t>:</a:t>
            </a:r>
          </a:p>
          <a:p>
            <a:pPr marL="742950" lvl="1" indent="-285750">
              <a:buFont typeface="Arial" panose="020B0604020202020204" pitchFamily="34" charset="0"/>
              <a:buChar char="•"/>
            </a:pPr>
            <a:r>
              <a:rPr lang="en-US" dirty="0"/>
              <a:t>Input size: 28×28=784 pixels. Each pixel is treated as an independent feature.</a:t>
            </a:r>
          </a:p>
          <a:p>
            <a:pPr marL="742950" lvl="1" indent="-285750">
              <a:buFont typeface="Arial" panose="020B0604020202020204" pitchFamily="34" charset="0"/>
              <a:buChar char="•"/>
            </a:pPr>
            <a:r>
              <a:rPr lang="en-US" dirty="0"/>
              <a:t>Number of parameters (1 hidden layer, 1000 neurons): 784×1000=784,000.</a:t>
            </a:r>
          </a:p>
          <a:p>
            <a:pPr marL="742950" lvl="1" indent="-285750">
              <a:buFont typeface="Arial" panose="020B0604020202020204" pitchFamily="34" charset="0"/>
              <a:buChar char="•"/>
            </a:pPr>
            <a:r>
              <a:rPr lang="en-US" dirty="0"/>
              <a:t>This network ignores spatial patterns (e.g., edges or curves forming digits) and relies on brute-force learning, leading to poor efficiency and generalization.</a:t>
            </a:r>
          </a:p>
          <a:p>
            <a:pPr>
              <a:buFont typeface="Arial" panose="020B0604020202020204" pitchFamily="34" charset="0"/>
              <a:buChar char="•"/>
            </a:pPr>
            <a:r>
              <a:rPr lang="en-US" b="1" dirty="0"/>
              <a:t>Using a CNN</a:t>
            </a:r>
            <a:r>
              <a:rPr lang="en-US" dirty="0"/>
              <a:t>:</a:t>
            </a:r>
          </a:p>
          <a:p>
            <a:pPr marL="742950" lvl="1" indent="-285750">
              <a:buFont typeface="Arial" panose="020B0604020202020204" pitchFamily="34" charset="0"/>
              <a:buChar char="•"/>
            </a:pPr>
            <a:r>
              <a:rPr lang="en-US" dirty="0"/>
              <a:t>Instead of feeding all pixels at once, a convolutional layer applies filters (e.g., 3×3  to detect edges, curves, and textures.</a:t>
            </a:r>
          </a:p>
          <a:p>
            <a:pPr marL="742950" lvl="1" indent="-285750">
              <a:buFont typeface="Arial" panose="020B0604020202020204" pitchFamily="34" charset="0"/>
              <a:buChar char="•"/>
            </a:pPr>
            <a:r>
              <a:rPr lang="en-US" dirty="0"/>
              <a:t>A pooling layer (e.g., max pooling) reduces dimensions while preserving key features.</a:t>
            </a:r>
          </a:p>
          <a:p>
            <a:pPr marL="742950" lvl="1" indent="-285750">
              <a:buFont typeface="Arial" panose="020B0604020202020204" pitchFamily="34" charset="0"/>
              <a:buChar char="•"/>
            </a:pPr>
            <a:r>
              <a:rPr lang="en-US" dirty="0"/>
              <a:t>The network learns hierarchical patterns: edges → shapes → digits.</a:t>
            </a:r>
          </a:p>
          <a:p>
            <a:pPr marL="742950" lvl="1" indent="-285750">
              <a:buFont typeface="Arial" panose="020B0604020202020204" pitchFamily="34" charset="0"/>
              <a:buChar char="•"/>
            </a:pPr>
            <a:r>
              <a:rPr lang="en-US" dirty="0"/>
              <a:t>Number of parameters for a filter: 3×3=9 . Even with multiple filters, parameter count is far smaller than an FCNN.</a:t>
            </a:r>
          </a:p>
          <a:p>
            <a:endParaRPr lang="en-IN" dirty="0"/>
          </a:p>
        </p:txBody>
      </p:sp>
    </p:spTree>
    <p:extLst>
      <p:ext uri="{BB962C8B-B14F-4D97-AF65-F5344CB8AC3E}">
        <p14:creationId xmlns:p14="http://schemas.microsoft.com/office/powerpoint/2010/main" val="151071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9E32-8F13-7CC9-19B6-B177519ED0EE}"/>
              </a:ext>
            </a:extLst>
          </p:cNvPr>
          <p:cNvSpPr>
            <a:spLocks noGrp="1"/>
          </p:cNvSpPr>
          <p:nvPr>
            <p:ph type="title"/>
          </p:nvPr>
        </p:nvSpPr>
        <p:spPr>
          <a:xfrm>
            <a:off x="751225" y="387926"/>
            <a:ext cx="9371830" cy="1182255"/>
          </a:xfrm>
        </p:spPr>
        <p:txBody>
          <a:bodyPr>
            <a:normAutofit fontScale="90000"/>
          </a:bodyPr>
          <a:lstStyle/>
          <a:p>
            <a:pPr algn="ctr"/>
            <a:r>
              <a:rPr lang="fr-FR" b="1" dirty="0">
                <a:solidFill>
                  <a:srgbClr val="0D0D0D"/>
                </a:solidFill>
                <a:latin typeface="ui-sans-serif"/>
              </a:rPr>
              <a:t>Convolution/Back propagation as Matrix Multiplications</a:t>
            </a:r>
            <a:endParaRPr lang="en-IN" b="1" dirty="0">
              <a:solidFill>
                <a:srgbClr val="0D0D0D"/>
              </a:solidFill>
              <a:latin typeface="ui-sans-serif"/>
            </a:endParaRPr>
          </a:p>
        </p:txBody>
      </p:sp>
      <p:pic>
        <p:nvPicPr>
          <p:cNvPr id="5" name="Content Placeholder 4">
            <a:extLst>
              <a:ext uri="{FF2B5EF4-FFF2-40B4-BE49-F238E27FC236}">
                <a16:creationId xmlns:a16="http://schemas.microsoft.com/office/drawing/2014/main" id="{C0123AF7-7235-7EE8-CF7C-880D8A1D383D}"/>
              </a:ext>
            </a:extLst>
          </p:cNvPr>
          <p:cNvPicPr>
            <a:picLocks noGrp="1" noChangeAspect="1"/>
          </p:cNvPicPr>
          <p:nvPr>
            <p:ph idx="1"/>
          </p:nvPr>
        </p:nvPicPr>
        <p:blipFill>
          <a:blip r:embed="rId2"/>
          <a:stretch>
            <a:fillRect/>
          </a:stretch>
        </p:blipFill>
        <p:spPr>
          <a:xfrm>
            <a:off x="7064279" y="1456360"/>
            <a:ext cx="5163127" cy="3429630"/>
          </a:xfrm>
        </p:spPr>
      </p:pic>
      <p:sp>
        <p:nvSpPr>
          <p:cNvPr id="7" name="TextBox 6">
            <a:extLst>
              <a:ext uri="{FF2B5EF4-FFF2-40B4-BE49-F238E27FC236}">
                <a16:creationId xmlns:a16="http://schemas.microsoft.com/office/drawing/2014/main" id="{0C5A9EAE-0A80-0115-F9FF-361DE2C5EC57}"/>
              </a:ext>
            </a:extLst>
          </p:cNvPr>
          <p:cNvSpPr txBox="1"/>
          <p:nvPr/>
        </p:nvSpPr>
        <p:spPr>
          <a:xfrm>
            <a:off x="-4618" y="1233346"/>
            <a:ext cx="6313054" cy="1477328"/>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latin typeface="ui-sans-serif"/>
              </a:rPr>
              <a:t>Flatten Input</a:t>
            </a:r>
            <a:r>
              <a:rPr lang="en-US" b="0" i="0" dirty="0">
                <a:solidFill>
                  <a:srgbClr val="0D0D0D"/>
                </a:solidFill>
                <a:effectLst/>
                <a:latin typeface="ui-sans-serif"/>
              </a:rPr>
              <a:t>:</a:t>
            </a:r>
          </a:p>
          <a:p>
            <a:pPr marL="742950" lvl="1" indent="-285750" algn="l">
              <a:buFont typeface="Arial" panose="020B0604020202020204" pitchFamily="34" charset="0"/>
              <a:buChar char="•"/>
            </a:pPr>
            <a:r>
              <a:rPr lang="en-US" b="0" i="0" dirty="0">
                <a:solidFill>
                  <a:srgbClr val="0D0D0D"/>
                </a:solidFill>
                <a:effectLst/>
                <a:latin typeface="ui-sans-serif"/>
              </a:rPr>
              <a:t>A 2D input matrix (e.g., </a:t>
            </a:r>
            <a:r>
              <a:rPr lang="en-US" b="0" i="0" dirty="0">
                <a:solidFill>
                  <a:srgbClr val="0D0D0D"/>
                </a:solidFill>
                <a:effectLst/>
                <a:latin typeface="KaTeX_Main"/>
              </a:rPr>
              <a:t>3×3</a:t>
            </a:r>
            <a:r>
              <a:rPr lang="en-US" b="0" i="0" dirty="0">
                <a:solidFill>
                  <a:srgbClr val="0D0D0D"/>
                </a:solidFill>
                <a:effectLst/>
                <a:latin typeface="ui-sans-serif"/>
              </a:rPr>
              <a:t>) is reshaped into a 1D column vector </a:t>
            </a:r>
            <a:r>
              <a:rPr lang="it-IT" b="0" i="1" dirty="0">
                <a:solidFill>
                  <a:srgbClr val="0D0D0D"/>
                </a:solidFill>
                <a:effectLst/>
                <a:latin typeface="KaTeX_Math"/>
              </a:rPr>
              <a:t>AI</a:t>
            </a:r>
            <a:r>
              <a:rPr lang="it-IT" b="0" i="0" dirty="0">
                <a:solidFill>
                  <a:srgbClr val="0D0D0D"/>
                </a:solidFill>
                <a:effectLst/>
                <a:latin typeface="ui-sans-serif"/>
              </a:rPr>
              <a:t>-dimensional, where </a:t>
            </a:r>
            <a:r>
              <a:rPr lang="it-IT" b="0" dirty="0">
                <a:solidFill>
                  <a:srgbClr val="0D0D0D"/>
                </a:solidFill>
                <a:effectLst/>
                <a:latin typeface="KaTeX_Main"/>
              </a:rPr>
              <a:t>AI=n*n</a:t>
            </a:r>
            <a:r>
              <a:rPr lang="it-IT" b="0" i="0" dirty="0">
                <a:solidFill>
                  <a:srgbClr val="0D0D0D"/>
                </a:solidFill>
                <a:effectLst/>
                <a:latin typeface="ui-sans-serif"/>
              </a:rPr>
              <a:t>.</a:t>
            </a:r>
            <a:r>
              <a:rPr lang="en-US" b="0" i="0" dirty="0">
                <a:solidFill>
                  <a:srgbClr val="0D0D0D"/>
                </a:solidFill>
                <a:effectLst/>
                <a:latin typeface="ui-sans-serif"/>
              </a:rPr>
              <a:t>.</a:t>
            </a:r>
          </a:p>
          <a:p>
            <a:pPr marL="742950" lvl="1" indent="-285750" algn="l">
              <a:buFont typeface="Arial" panose="020B0604020202020204" pitchFamily="34" charset="0"/>
              <a:buChar char="•"/>
            </a:pPr>
            <a:r>
              <a:rPr lang="en-US" b="0" i="0" dirty="0">
                <a:solidFill>
                  <a:srgbClr val="0D0D0D"/>
                </a:solidFill>
                <a:effectLst/>
                <a:latin typeface="ui-sans-serif"/>
              </a:rPr>
              <a:t>This is done by concatenating rows of the input matrix from top to bottom.</a:t>
            </a:r>
          </a:p>
        </p:txBody>
      </p:sp>
      <p:sp>
        <p:nvSpPr>
          <p:cNvPr id="9" name="TextBox 8">
            <a:extLst>
              <a:ext uri="{FF2B5EF4-FFF2-40B4-BE49-F238E27FC236}">
                <a16:creationId xmlns:a16="http://schemas.microsoft.com/office/drawing/2014/main" id="{A0BD44E8-9D6C-8DCC-0B8B-7AF22B4BDC2A}"/>
              </a:ext>
            </a:extLst>
          </p:cNvPr>
          <p:cNvSpPr txBox="1"/>
          <p:nvPr/>
        </p:nvSpPr>
        <p:spPr>
          <a:xfrm>
            <a:off x="-4619" y="2854665"/>
            <a:ext cx="6978073" cy="2031325"/>
          </a:xfrm>
          <a:prstGeom prst="rect">
            <a:avLst/>
          </a:prstGeom>
          <a:noFill/>
        </p:spPr>
        <p:txBody>
          <a:bodyPr wrap="square">
            <a:spAutoFit/>
          </a:bodyPr>
          <a:lstStyle/>
          <a:p>
            <a:pPr algn="l">
              <a:buFont typeface="Arial" panose="020B0604020202020204" pitchFamily="34" charset="0"/>
              <a:buChar char="•"/>
            </a:pPr>
            <a:r>
              <a:rPr lang="en-IN" b="1" i="0" dirty="0">
                <a:solidFill>
                  <a:srgbClr val="0D0D0D"/>
                </a:solidFill>
                <a:effectLst/>
                <a:latin typeface="ui-sans-serif"/>
              </a:rPr>
              <a:t>Sparse Convolution Matrix </a:t>
            </a:r>
            <a:r>
              <a:rPr lang="en-IN" b="1" i="0" dirty="0">
                <a:solidFill>
                  <a:srgbClr val="0D0D0D"/>
                </a:solidFill>
                <a:effectLst/>
                <a:latin typeface="KaTeX_Main"/>
              </a:rPr>
              <a:t>C</a:t>
            </a:r>
            <a:r>
              <a:rPr lang="en-IN" b="0" i="0" dirty="0">
                <a:solidFill>
                  <a:srgbClr val="0D0D0D"/>
                </a:solidFill>
                <a:effectLst/>
                <a:latin typeface="ui-sans-serif"/>
              </a:rPr>
              <a:t>:</a:t>
            </a:r>
          </a:p>
          <a:p>
            <a:pPr marL="742950" lvl="1" indent="-285750" algn="l">
              <a:buFont typeface="Arial" panose="020B0604020202020204" pitchFamily="34" charset="0"/>
              <a:buChar char="•"/>
            </a:pPr>
            <a:r>
              <a:rPr lang="en-IN" b="0" i="0" dirty="0">
                <a:solidFill>
                  <a:srgbClr val="0D0D0D"/>
                </a:solidFill>
                <a:effectLst/>
                <a:latin typeface="ui-sans-serif"/>
              </a:rPr>
              <a:t>A sparse matrix </a:t>
            </a:r>
            <a:r>
              <a:rPr lang="en-IN" b="0" i="0" dirty="0">
                <a:solidFill>
                  <a:srgbClr val="0D0D0D"/>
                </a:solidFill>
                <a:effectLst/>
                <a:latin typeface="KaTeX_Main"/>
              </a:rPr>
              <a:t>C</a:t>
            </a:r>
            <a:r>
              <a:rPr lang="en-IN" b="0" i="0" dirty="0">
                <a:solidFill>
                  <a:srgbClr val="0D0D0D"/>
                </a:solidFill>
                <a:effectLst/>
                <a:latin typeface="ui-sans-serif"/>
              </a:rPr>
              <a:t> of size </a:t>
            </a:r>
            <a:r>
              <a:rPr lang="en-IN" b="0" i="0" dirty="0">
                <a:solidFill>
                  <a:srgbClr val="0D0D0D"/>
                </a:solidFill>
                <a:effectLst/>
                <a:latin typeface="KaTeX_Main"/>
              </a:rPr>
              <a:t>AO×AI</a:t>
            </a:r>
            <a:r>
              <a:rPr lang="en-IN" b="0" i="0" dirty="0">
                <a:solidFill>
                  <a:srgbClr val="0D0D0D"/>
                </a:solidFill>
                <a:effectLst/>
                <a:latin typeface="ui-sans-serif"/>
              </a:rPr>
              <a:t> is created, where </a:t>
            </a:r>
            <a:r>
              <a:rPr lang="en-IN" b="0" i="0" dirty="0">
                <a:solidFill>
                  <a:srgbClr val="0D0D0D"/>
                </a:solidFill>
                <a:effectLst/>
                <a:latin typeface="KaTeX_Main"/>
              </a:rPr>
              <a:t>AO=(</a:t>
            </a:r>
            <a:r>
              <a:rPr lang="en-IN" dirty="0">
                <a:solidFill>
                  <a:srgbClr val="0D0D0D"/>
                </a:solidFill>
                <a:latin typeface="KaTeX_Main"/>
              </a:rPr>
              <a:t>n</a:t>
            </a:r>
            <a:r>
              <a:rPr lang="en-IN" b="0" i="0" dirty="0">
                <a:solidFill>
                  <a:srgbClr val="0D0D0D"/>
                </a:solidFill>
                <a:effectLst/>
                <a:latin typeface="KaTeX_Main"/>
              </a:rPr>
              <a:t>−f+1)×(</a:t>
            </a:r>
            <a:r>
              <a:rPr lang="en-IN" dirty="0">
                <a:solidFill>
                  <a:srgbClr val="0D0D0D"/>
                </a:solidFill>
                <a:latin typeface="KaTeX_Main"/>
              </a:rPr>
              <a:t>n</a:t>
            </a:r>
            <a:r>
              <a:rPr lang="en-IN" b="0" i="0" dirty="0">
                <a:solidFill>
                  <a:srgbClr val="0D0D0D"/>
                </a:solidFill>
                <a:effectLst/>
                <a:latin typeface="KaTeX_Main"/>
              </a:rPr>
              <a:t>−f+1)</a:t>
            </a:r>
            <a:r>
              <a:rPr lang="en-IN" b="0" i="1" dirty="0">
                <a:solidFill>
                  <a:srgbClr val="0D0D0D"/>
                </a:solidFill>
                <a:effectLst/>
                <a:latin typeface="KaTeX_Math"/>
              </a:rPr>
              <a:t> </a:t>
            </a:r>
          </a:p>
          <a:p>
            <a:pPr marL="742950" lvl="1" indent="-285750" algn="l">
              <a:buFont typeface="Arial" panose="020B0604020202020204" pitchFamily="34" charset="0"/>
              <a:buChar char="•"/>
            </a:pPr>
            <a:r>
              <a:rPr lang="en-IN" b="0" i="0" dirty="0">
                <a:solidFill>
                  <a:srgbClr val="0D0D0D"/>
                </a:solidFill>
                <a:effectLst/>
                <a:latin typeface="ui-sans-serif"/>
              </a:rPr>
              <a:t>Each row of </a:t>
            </a:r>
            <a:r>
              <a:rPr lang="en-IN" b="0" i="0" dirty="0">
                <a:solidFill>
                  <a:srgbClr val="0D0D0D"/>
                </a:solidFill>
                <a:effectLst/>
                <a:latin typeface="KaTeX_Main"/>
              </a:rPr>
              <a:t>C </a:t>
            </a:r>
            <a:r>
              <a:rPr lang="en-IN" b="0" i="0" dirty="0">
                <a:solidFill>
                  <a:srgbClr val="0D0D0D"/>
                </a:solidFill>
                <a:effectLst/>
                <a:latin typeface="ui-sans-serif"/>
              </a:rPr>
              <a:t>corresponds to a convolution region in the input matrix.</a:t>
            </a:r>
          </a:p>
          <a:p>
            <a:pPr marL="742950" lvl="1" indent="-285750" algn="l">
              <a:buFont typeface="Arial" panose="020B0604020202020204" pitchFamily="34" charset="0"/>
              <a:buChar char="•"/>
            </a:pPr>
            <a:r>
              <a:rPr lang="en-IN" b="0" i="0" dirty="0">
                <a:solidFill>
                  <a:srgbClr val="0D0D0D"/>
                </a:solidFill>
                <a:effectLst/>
                <a:latin typeface="ui-sans-serif"/>
              </a:rPr>
              <a:t>Non-zero values in </a:t>
            </a:r>
            <a:r>
              <a:rPr lang="en-IN" b="0" i="0" dirty="0">
                <a:solidFill>
                  <a:srgbClr val="0D0D0D"/>
                </a:solidFill>
                <a:effectLst/>
                <a:latin typeface="KaTeX_Main"/>
              </a:rPr>
              <a:t>C</a:t>
            </a:r>
            <a:r>
              <a:rPr lang="en-IN" i="1" dirty="0">
                <a:solidFill>
                  <a:srgbClr val="0D0D0D"/>
                </a:solidFill>
                <a:latin typeface="KaTeX_Math"/>
              </a:rPr>
              <a:t>  </a:t>
            </a:r>
            <a:r>
              <a:rPr lang="en-IN" b="0" i="0" dirty="0">
                <a:solidFill>
                  <a:srgbClr val="0D0D0D"/>
                </a:solidFill>
                <a:effectLst/>
                <a:latin typeface="ui-sans-serif"/>
              </a:rPr>
              <a:t>come from the filter weights, positioned according to their contribution to that convolution.</a:t>
            </a:r>
          </a:p>
        </p:txBody>
      </p:sp>
      <p:sp>
        <p:nvSpPr>
          <p:cNvPr id="11" name="TextBox 10">
            <a:extLst>
              <a:ext uri="{FF2B5EF4-FFF2-40B4-BE49-F238E27FC236}">
                <a16:creationId xmlns:a16="http://schemas.microsoft.com/office/drawing/2014/main" id="{C7A15232-E432-3107-3E6F-C8F43BDC4EEA}"/>
              </a:ext>
            </a:extLst>
          </p:cNvPr>
          <p:cNvSpPr txBox="1"/>
          <p:nvPr/>
        </p:nvSpPr>
        <p:spPr>
          <a:xfrm>
            <a:off x="-4619" y="4909510"/>
            <a:ext cx="8114146" cy="2031325"/>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latin typeface="ui-sans-serif"/>
              </a:rPr>
              <a:t>Matrix Multiplication</a:t>
            </a:r>
            <a:r>
              <a:rPr lang="en-US" b="0" i="0" dirty="0">
                <a:solidFill>
                  <a:srgbClr val="0D0D0D"/>
                </a:solidFill>
                <a:effectLst/>
                <a:latin typeface="ui-sans-serif"/>
              </a:rPr>
              <a:t>:</a:t>
            </a:r>
          </a:p>
          <a:p>
            <a:pPr marL="742950" lvl="1" indent="-285750" algn="l">
              <a:buFont typeface="Arial" panose="020B0604020202020204" pitchFamily="34" charset="0"/>
              <a:buChar char="•"/>
            </a:pPr>
            <a:r>
              <a:rPr lang="en-US" b="0" i="0" dirty="0">
                <a:solidFill>
                  <a:srgbClr val="0D0D0D"/>
                </a:solidFill>
                <a:effectLst/>
                <a:latin typeface="ui-sans-serif"/>
              </a:rPr>
              <a:t>Multiply </a:t>
            </a:r>
            <a:r>
              <a:rPr lang="en-US" b="0" i="0" dirty="0">
                <a:solidFill>
                  <a:srgbClr val="0D0D0D"/>
                </a:solidFill>
                <a:effectLst/>
                <a:latin typeface="KaTeX_Main"/>
              </a:rPr>
              <a:t>C</a:t>
            </a:r>
            <a:r>
              <a:rPr lang="en-US" b="0" i="0" dirty="0">
                <a:solidFill>
                  <a:srgbClr val="0D0D0D"/>
                </a:solidFill>
                <a:effectLst/>
                <a:latin typeface="ui-sans-serif"/>
              </a:rPr>
              <a:t> (convolution matrix) with </a:t>
            </a:r>
            <a:r>
              <a:rPr lang="en-US" b="0" i="0" dirty="0">
                <a:solidFill>
                  <a:srgbClr val="0D0D0D"/>
                </a:solidFill>
                <a:effectLst/>
                <a:latin typeface="KaTeX_Main"/>
              </a:rPr>
              <a:t>f</a:t>
            </a:r>
            <a:r>
              <a:rPr lang="en-US" b="0" i="0" dirty="0">
                <a:solidFill>
                  <a:srgbClr val="0D0D0D"/>
                </a:solidFill>
                <a:effectLst/>
                <a:latin typeface="ui-sans-serif"/>
              </a:rPr>
              <a:t> (flattened input vector).</a:t>
            </a:r>
          </a:p>
          <a:p>
            <a:pPr marL="742950" lvl="1" indent="-285750" algn="l">
              <a:buFont typeface="Arial" panose="020B0604020202020204" pitchFamily="34" charset="0"/>
              <a:buChar char="•"/>
            </a:pPr>
            <a:r>
              <a:rPr lang="en-US" b="0" i="0" dirty="0">
                <a:solidFill>
                  <a:srgbClr val="0D0D0D"/>
                </a:solidFill>
                <a:effectLst/>
                <a:latin typeface="ui-sans-serif"/>
              </a:rPr>
              <a:t>The result </a:t>
            </a:r>
            <a:r>
              <a:rPr lang="en-US" b="0" i="0" dirty="0">
                <a:solidFill>
                  <a:srgbClr val="0D0D0D"/>
                </a:solidFill>
                <a:effectLst/>
                <a:latin typeface="KaTeX_Main"/>
              </a:rPr>
              <a:t>Cf</a:t>
            </a:r>
            <a:r>
              <a:rPr lang="en-US" b="0" i="0" dirty="0">
                <a:solidFill>
                  <a:srgbClr val="0D0D0D"/>
                </a:solidFill>
                <a:effectLst/>
                <a:latin typeface="ui-sans-serif"/>
              </a:rPr>
              <a:t> is a vector of size </a:t>
            </a:r>
            <a:r>
              <a:rPr lang="en-US" b="0" i="1" dirty="0">
                <a:solidFill>
                  <a:srgbClr val="0D0D0D"/>
                </a:solidFill>
                <a:effectLst/>
                <a:latin typeface="KaTeX_Math"/>
              </a:rPr>
              <a:t>AO</a:t>
            </a:r>
            <a:r>
              <a:rPr lang="en-US" b="0" i="0" dirty="0">
                <a:solidFill>
                  <a:srgbClr val="0D0D0D"/>
                </a:solidFill>
                <a:effectLst/>
                <a:latin typeface="ui-sans-serif"/>
              </a:rPr>
              <a:t>, which represents the output of the convolution operation.</a:t>
            </a:r>
          </a:p>
          <a:p>
            <a:pPr algn="l">
              <a:buFont typeface="Arial" panose="020B0604020202020204" pitchFamily="34" charset="0"/>
              <a:buChar char="•"/>
            </a:pPr>
            <a:r>
              <a:rPr lang="en-US" b="1" i="0" dirty="0">
                <a:solidFill>
                  <a:srgbClr val="0D0D0D"/>
                </a:solidFill>
                <a:effectLst/>
                <a:latin typeface="ui-sans-serif"/>
              </a:rPr>
              <a:t>Reshape Output</a:t>
            </a:r>
            <a:r>
              <a:rPr lang="en-US" b="0" i="0" dirty="0">
                <a:solidFill>
                  <a:srgbClr val="0D0D0D"/>
                </a:solidFill>
                <a:effectLst/>
                <a:latin typeface="ui-sans-serif"/>
              </a:rPr>
              <a:t>:</a:t>
            </a:r>
          </a:p>
          <a:p>
            <a:pPr marL="742950" lvl="1" indent="-285750" algn="l">
              <a:buFont typeface="Arial" panose="020B0604020202020204" pitchFamily="34" charset="0"/>
              <a:buChar char="•"/>
            </a:pPr>
            <a:r>
              <a:rPr lang="en-US" b="0" i="0" dirty="0">
                <a:solidFill>
                  <a:srgbClr val="0D0D0D"/>
                </a:solidFill>
                <a:effectLst/>
                <a:latin typeface="ui-sans-serif"/>
              </a:rPr>
              <a:t>Reshape </a:t>
            </a:r>
            <a:r>
              <a:rPr lang="en-US" b="0" i="1" dirty="0">
                <a:solidFill>
                  <a:srgbClr val="0D0D0D"/>
                </a:solidFill>
                <a:effectLst/>
                <a:latin typeface="KaTeX_Math"/>
              </a:rPr>
              <a:t>Cf</a:t>
            </a:r>
            <a:r>
              <a:rPr lang="en-US" b="0" i="0" dirty="0">
                <a:solidFill>
                  <a:srgbClr val="0D0D0D"/>
                </a:solidFill>
                <a:effectLst/>
                <a:latin typeface="ui-sans-serif"/>
              </a:rPr>
              <a:t> (e.g., a 4-element vector for a </a:t>
            </a:r>
            <a:r>
              <a:rPr lang="en-US" b="0" i="0" dirty="0">
                <a:solidFill>
                  <a:srgbClr val="0D0D0D"/>
                </a:solidFill>
                <a:effectLst/>
                <a:latin typeface="KaTeX_Main"/>
              </a:rPr>
              <a:t>2×2</a:t>
            </a:r>
            <a:r>
              <a:rPr lang="en-US" b="0" i="0" dirty="0">
                <a:solidFill>
                  <a:srgbClr val="0D0D0D"/>
                </a:solidFill>
                <a:effectLst/>
                <a:latin typeface="ui-sans-serif"/>
              </a:rPr>
              <a:t> output) back into its original spatial structure, using the spatial locations in </a:t>
            </a:r>
            <a:r>
              <a:rPr lang="en-US" b="0" i="1" dirty="0">
                <a:solidFill>
                  <a:srgbClr val="0D0D0D"/>
                </a:solidFill>
                <a:effectLst/>
                <a:latin typeface="KaTeX_Math"/>
              </a:rPr>
              <a:t>C</a:t>
            </a:r>
            <a:r>
              <a:rPr lang="en-US" b="0" i="0" dirty="0">
                <a:solidFill>
                  <a:srgbClr val="0D0D0D"/>
                </a:solidFill>
                <a:effectLst/>
                <a:latin typeface="ui-sans-serif"/>
              </a:rPr>
              <a:t>.</a:t>
            </a:r>
          </a:p>
        </p:txBody>
      </p:sp>
    </p:spTree>
    <p:extLst>
      <p:ext uri="{BB962C8B-B14F-4D97-AF65-F5344CB8AC3E}">
        <p14:creationId xmlns:p14="http://schemas.microsoft.com/office/powerpoint/2010/main" val="1746905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0D73B-BFB8-A284-E99D-ED22D7262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9B7CC-7E04-5024-2695-1117A3AF0D92}"/>
              </a:ext>
            </a:extLst>
          </p:cNvPr>
          <p:cNvSpPr>
            <a:spLocks noGrp="1"/>
          </p:cNvSpPr>
          <p:nvPr>
            <p:ph type="title"/>
          </p:nvPr>
        </p:nvSpPr>
        <p:spPr>
          <a:xfrm>
            <a:off x="751225" y="387926"/>
            <a:ext cx="9371830" cy="1182255"/>
          </a:xfrm>
        </p:spPr>
        <p:txBody>
          <a:bodyPr>
            <a:normAutofit fontScale="90000"/>
          </a:bodyPr>
          <a:lstStyle/>
          <a:p>
            <a:pPr algn="ctr"/>
            <a:r>
              <a:rPr lang="fr-FR" b="1" dirty="0">
                <a:solidFill>
                  <a:srgbClr val="0D0D0D"/>
                </a:solidFill>
                <a:latin typeface="ui-sans-serif"/>
              </a:rPr>
              <a:t>Convolution/Back propagation as Matrix Multiplications</a:t>
            </a:r>
            <a:endParaRPr lang="en-IN" b="1" dirty="0">
              <a:solidFill>
                <a:srgbClr val="0D0D0D"/>
              </a:solidFill>
              <a:latin typeface="ui-sans-serif"/>
            </a:endParaRPr>
          </a:p>
        </p:txBody>
      </p:sp>
      <p:pic>
        <p:nvPicPr>
          <p:cNvPr id="5" name="Content Placeholder 4">
            <a:extLst>
              <a:ext uri="{FF2B5EF4-FFF2-40B4-BE49-F238E27FC236}">
                <a16:creationId xmlns:a16="http://schemas.microsoft.com/office/drawing/2014/main" id="{A9B9A734-11D0-A194-11BC-F8C75234AB24}"/>
              </a:ext>
            </a:extLst>
          </p:cNvPr>
          <p:cNvPicPr>
            <a:picLocks noGrp="1" noChangeAspect="1"/>
          </p:cNvPicPr>
          <p:nvPr>
            <p:ph idx="1"/>
          </p:nvPr>
        </p:nvPicPr>
        <p:blipFill>
          <a:blip r:embed="rId2"/>
          <a:stretch>
            <a:fillRect/>
          </a:stretch>
        </p:blipFill>
        <p:spPr>
          <a:xfrm>
            <a:off x="7396788" y="3429000"/>
            <a:ext cx="5163127" cy="3429630"/>
          </a:xfrm>
        </p:spPr>
      </p:pic>
      <p:pic>
        <p:nvPicPr>
          <p:cNvPr id="8" name="Picture 7">
            <a:extLst>
              <a:ext uri="{FF2B5EF4-FFF2-40B4-BE49-F238E27FC236}">
                <a16:creationId xmlns:a16="http://schemas.microsoft.com/office/drawing/2014/main" id="{35A46F90-88BE-1983-A975-004BB6229C84}"/>
              </a:ext>
            </a:extLst>
          </p:cNvPr>
          <p:cNvPicPr>
            <a:picLocks noChangeAspect="1"/>
          </p:cNvPicPr>
          <p:nvPr/>
        </p:nvPicPr>
        <p:blipFill>
          <a:blip r:embed="rId3"/>
          <a:stretch>
            <a:fillRect/>
          </a:stretch>
        </p:blipFill>
        <p:spPr>
          <a:xfrm>
            <a:off x="193964" y="1416833"/>
            <a:ext cx="5966691" cy="4318948"/>
          </a:xfrm>
          <a:prstGeom prst="rect">
            <a:avLst/>
          </a:prstGeom>
        </p:spPr>
      </p:pic>
    </p:spTree>
    <p:extLst>
      <p:ext uri="{BB962C8B-B14F-4D97-AF65-F5344CB8AC3E}">
        <p14:creationId xmlns:p14="http://schemas.microsoft.com/office/powerpoint/2010/main" val="764340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F7575-3C46-C54D-A975-A257E2DDC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03E2EC-3B45-D608-53BD-2DDEB0C52853}"/>
              </a:ext>
            </a:extLst>
          </p:cNvPr>
          <p:cNvSpPr>
            <a:spLocks noGrp="1"/>
          </p:cNvSpPr>
          <p:nvPr>
            <p:ph type="title"/>
          </p:nvPr>
        </p:nvSpPr>
        <p:spPr>
          <a:xfrm>
            <a:off x="233989" y="0"/>
            <a:ext cx="9371830" cy="428712"/>
          </a:xfrm>
        </p:spPr>
        <p:txBody>
          <a:bodyPr>
            <a:normAutofit fontScale="90000"/>
          </a:bodyPr>
          <a:lstStyle/>
          <a:p>
            <a:pPr algn="ctr"/>
            <a:r>
              <a:rPr lang="en-IN" sz="3200" b="1" dirty="0">
                <a:solidFill>
                  <a:srgbClr val="0D0D0D"/>
                </a:solidFill>
                <a:latin typeface="ui-sans-serif"/>
              </a:rPr>
              <a:t>Data Augmentation</a:t>
            </a:r>
          </a:p>
        </p:txBody>
      </p:sp>
      <p:sp>
        <p:nvSpPr>
          <p:cNvPr id="4" name="Content Placeholder 3">
            <a:extLst>
              <a:ext uri="{FF2B5EF4-FFF2-40B4-BE49-F238E27FC236}">
                <a16:creationId xmlns:a16="http://schemas.microsoft.com/office/drawing/2014/main" id="{CC3BF71C-A952-2C42-0FE2-81BBB4C0776B}"/>
              </a:ext>
            </a:extLst>
          </p:cNvPr>
          <p:cNvSpPr>
            <a:spLocks noGrp="1"/>
          </p:cNvSpPr>
          <p:nvPr>
            <p:ph idx="1"/>
          </p:nvPr>
        </p:nvSpPr>
        <p:spPr>
          <a:xfrm>
            <a:off x="233988" y="942109"/>
            <a:ext cx="11542375" cy="5772727"/>
          </a:xfrm>
        </p:spPr>
        <p:txBody>
          <a:bodyPr>
            <a:normAutofit/>
          </a:bodyPr>
          <a:lstStyle/>
          <a:p>
            <a:pPr algn="l">
              <a:buFont typeface="Arial" panose="020B0604020202020204" pitchFamily="34" charset="0"/>
              <a:buChar char="•"/>
            </a:pPr>
            <a:r>
              <a:rPr lang="en-US" b="1" i="0" dirty="0">
                <a:solidFill>
                  <a:srgbClr val="0D0D0D"/>
                </a:solidFill>
                <a:effectLst/>
                <a:latin typeface="ui-sans-serif"/>
              </a:rPr>
              <a:t>What is Data Augmentation?</a:t>
            </a:r>
            <a:endParaRPr lang="en-US" b="0" i="0" dirty="0">
              <a:solidFill>
                <a:srgbClr val="0D0D0D"/>
              </a:solidFill>
              <a:effectLst/>
              <a:latin typeface="ui-sans-serif"/>
            </a:endParaRPr>
          </a:p>
          <a:p>
            <a:pPr marL="742950" lvl="1" indent="-285750" algn="l">
              <a:buFont typeface="Arial" panose="020B0604020202020204" pitchFamily="34" charset="0"/>
              <a:buChar char="•"/>
            </a:pPr>
            <a:r>
              <a:rPr lang="en-US" b="0" i="0" dirty="0">
                <a:solidFill>
                  <a:srgbClr val="0D0D0D"/>
                </a:solidFill>
                <a:effectLst/>
                <a:latin typeface="ui-sans-serif"/>
              </a:rPr>
              <a:t>It's a technique to reduce overfitting by generating new training data from existing data using transformations.</a:t>
            </a:r>
          </a:p>
          <a:p>
            <a:pPr algn="l">
              <a:buFont typeface="Arial" panose="020B0604020202020204" pitchFamily="34" charset="0"/>
              <a:buChar char="•"/>
            </a:pPr>
            <a:r>
              <a:rPr lang="en-US" b="1" i="0" dirty="0">
                <a:solidFill>
                  <a:srgbClr val="0D0D0D"/>
                </a:solidFill>
                <a:effectLst/>
                <a:latin typeface="ui-sans-serif"/>
              </a:rPr>
              <a:t>Why is it Useful?</a:t>
            </a:r>
            <a:endParaRPr lang="en-US" b="0" i="0" dirty="0">
              <a:solidFill>
                <a:srgbClr val="0D0D0D"/>
              </a:solidFill>
              <a:effectLst/>
              <a:latin typeface="ui-sans-serif"/>
            </a:endParaRPr>
          </a:p>
          <a:p>
            <a:pPr marL="742950" lvl="1" indent="-285750" algn="l">
              <a:buFont typeface="Arial" panose="020B0604020202020204" pitchFamily="34" charset="0"/>
              <a:buChar char="•"/>
            </a:pPr>
            <a:r>
              <a:rPr lang="en-US" b="0" i="0" dirty="0">
                <a:solidFill>
                  <a:srgbClr val="0D0D0D"/>
                </a:solidFill>
                <a:effectLst/>
                <a:latin typeface="ui-sans-serif"/>
              </a:rPr>
              <a:t>Increases the generalization ability of the model.</a:t>
            </a:r>
          </a:p>
          <a:p>
            <a:pPr marL="742950" lvl="1" indent="-285750" algn="l">
              <a:buFont typeface="Arial" panose="020B0604020202020204" pitchFamily="34" charset="0"/>
              <a:buChar char="•"/>
            </a:pPr>
            <a:r>
              <a:rPr lang="en-US" b="0" i="0" dirty="0">
                <a:solidFill>
                  <a:srgbClr val="0D0D0D"/>
                </a:solidFill>
                <a:effectLst/>
                <a:latin typeface="ui-sans-serif"/>
              </a:rPr>
              <a:t>Helps the model recognize objects in different orientations, lighting, and conditions.</a:t>
            </a:r>
          </a:p>
          <a:p>
            <a:pPr algn="l">
              <a:buFont typeface="Arial" panose="020B0604020202020204" pitchFamily="34" charset="0"/>
              <a:buChar char="•"/>
            </a:pPr>
            <a:r>
              <a:rPr lang="en-US" b="1" i="0" dirty="0">
                <a:solidFill>
                  <a:srgbClr val="0D0D0D"/>
                </a:solidFill>
                <a:effectLst/>
                <a:latin typeface="ui-sans-serif"/>
              </a:rPr>
              <a:t>Common Transformations in Image Processing:</a:t>
            </a:r>
            <a:endParaRPr lang="en-US" b="0" i="0" dirty="0">
              <a:solidFill>
                <a:srgbClr val="0D0D0D"/>
              </a:solidFill>
              <a:effectLst/>
              <a:latin typeface="ui-sans-serif"/>
            </a:endParaRPr>
          </a:p>
          <a:p>
            <a:pPr marL="742950" lvl="1" indent="-285750" algn="l">
              <a:buFont typeface="Arial" panose="020B0604020202020204" pitchFamily="34" charset="0"/>
              <a:buChar char="•"/>
            </a:pPr>
            <a:r>
              <a:rPr lang="en-US" b="1" i="0" dirty="0">
                <a:solidFill>
                  <a:srgbClr val="0D0D0D"/>
                </a:solidFill>
                <a:effectLst/>
                <a:latin typeface="ui-sans-serif"/>
              </a:rPr>
              <a:t>Translation:</a:t>
            </a:r>
            <a:r>
              <a:rPr lang="en-US" b="0" i="0" dirty="0">
                <a:solidFill>
                  <a:srgbClr val="0D0D0D"/>
                </a:solidFill>
                <a:effectLst/>
                <a:latin typeface="ui-sans-serif"/>
              </a:rPr>
              <a:t> Shift the image slightly in any direction.</a:t>
            </a:r>
          </a:p>
          <a:p>
            <a:pPr marL="742950" lvl="1" indent="-285750" algn="l">
              <a:buFont typeface="Arial" panose="020B0604020202020204" pitchFamily="34" charset="0"/>
              <a:buChar char="•"/>
            </a:pPr>
            <a:r>
              <a:rPr lang="en-US" b="1" i="0" dirty="0">
                <a:solidFill>
                  <a:srgbClr val="0D0D0D"/>
                </a:solidFill>
                <a:effectLst/>
                <a:latin typeface="ui-sans-serif"/>
              </a:rPr>
              <a:t>Rotation:</a:t>
            </a:r>
            <a:r>
              <a:rPr lang="en-US" b="0" i="0" dirty="0">
                <a:solidFill>
                  <a:srgbClr val="0D0D0D"/>
                </a:solidFill>
                <a:effectLst/>
                <a:latin typeface="ui-sans-serif"/>
              </a:rPr>
              <a:t> Rotate the image by a certain angle.</a:t>
            </a:r>
          </a:p>
          <a:p>
            <a:pPr marL="742950" lvl="1" indent="-285750" algn="l">
              <a:buFont typeface="Arial" panose="020B0604020202020204" pitchFamily="34" charset="0"/>
              <a:buChar char="•"/>
            </a:pPr>
            <a:r>
              <a:rPr lang="en-US" b="1" i="0" dirty="0">
                <a:solidFill>
                  <a:srgbClr val="0D0D0D"/>
                </a:solidFill>
                <a:effectLst/>
                <a:latin typeface="ui-sans-serif"/>
              </a:rPr>
              <a:t>Reflection (Mirroring):</a:t>
            </a:r>
            <a:r>
              <a:rPr lang="en-US" b="0" i="0" dirty="0">
                <a:solidFill>
                  <a:srgbClr val="0D0D0D"/>
                </a:solidFill>
                <a:effectLst/>
                <a:latin typeface="ui-sans-serif"/>
              </a:rPr>
              <a:t> Flip the image horizontally or vertically.</a:t>
            </a:r>
          </a:p>
          <a:p>
            <a:pPr marL="742950" lvl="1" indent="-285750" algn="l">
              <a:buFont typeface="Arial" panose="020B0604020202020204" pitchFamily="34" charset="0"/>
              <a:buChar char="•"/>
            </a:pPr>
            <a:r>
              <a:rPr lang="en-US" b="1" i="0" dirty="0">
                <a:solidFill>
                  <a:srgbClr val="0D0D0D"/>
                </a:solidFill>
                <a:effectLst/>
                <a:latin typeface="ui-sans-serif"/>
              </a:rPr>
              <a:t>Patch Extraction:</a:t>
            </a:r>
            <a:r>
              <a:rPr lang="en-US" b="0" i="0" dirty="0">
                <a:solidFill>
                  <a:srgbClr val="0D0D0D"/>
                </a:solidFill>
                <a:effectLst/>
                <a:latin typeface="ui-sans-serif"/>
              </a:rPr>
              <a:t> Use smaller patches or crops from the image.</a:t>
            </a:r>
          </a:p>
          <a:p>
            <a:pPr marL="742950" lvl="1" indent="-285750" algn="l">
              <a:buFont typeface="Arial" panose="020B0604020202020204" pitchFamily="34" charset="0"/>
              <a:buChar char="•"/>
            </a:pPr>
            <a:r>
              <a:rPr lang="en-US" b="1" i="0" dirty="0">
                <a:solidFill>
                  <a:srgbClr val="0D0D0D"/>
                </a:solidFill>
                <a:effectLst/>
                <a:latin typeface="ui-sans-serif"/>
              </a:rPr>
              <a:t>Color Intensity Adjustment:</a:t>
            </a:r>
            <a:r>
              <a:rPr lang="en-US" b="0" i="0" dirty="0">
                <a:solidFill>
                  <a:srgbClr val="0D0D0D"/>
                </a:solidFill>
                <a:effectLst/>
                <a:latin typeface="ui-sans-serif"/>
              </a:rPr>
              <a:t> Vary the brightness or color levels.</a:t>
            </a:r>
          </a:p>
          <a:p>
            <a:endParaRPr lang="en-IN" dirty="0"/>
          </a:p>
        </p:txBody>
      </p:sp>
    </p:spTree>
    <p:extLst>
      <p:ext uri="{BB962C8B-B14F-4D97-AF65-F5344CB8AC3E}">
        <p14:creationId xmlns:p14="http://schemas.microsoft.com/office/powerpoint/2010/main" val="2590475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4D15F-FC1D-074D-EFFD-2AADC8EBB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B5A5B-492D-8207-2A1C-59214D0CD274}"/>
              </a:ext>
            </a:extLst>
          </p:cNvPr>
          <p:cNvSpPr>
            <a:spLocks noGrp="1"/>
          </p:cNvSpPr>
          <p:nvPr>
            <p:ph type="title"/>
          </p:nvPr>
        </p:nvSpPr>
        <p:spPr>
          <a:xfrm>
            <a:off x="233989" y="0"/>
            <a:ext cx="9371830" cy="428712"/>
          </a:xfrm>
        </p:spPr>
        <p:txBody>
          <a:bodyPr>
            <a:normAutofit fontScale="90000"/>
          </a:bodyPr>
          <a:lstStyle/>
          <a:p>
            <a:pPr algn="ctr"/>
            <a:r>
              <a:rPr lang="en-IN" sz="3200" b="1" dirty="0">
                <a:solidFill>
                  <a:srgbClr val="0D0D0D"/>
                </a:solidFill>
                <a:latin typeface="ui-sans-serif"/>
              </a:rPr>
              <a:t>Data Augmentation</a:t>
            </a:r>
          </a:p>
        </p:txBody>
      </p:sp>
      <p:sp>
        <p:nvSpPr>
          <p:cNvPr id="4" name="Content Placeholder 3">
            <a:extLst>
              <a:ext uri="{FF2B5EF4-FFF2-40B4-BE49-F238E27FC236}">
                <a16:creationId xmlns:a16="http://schemas.microsoft.com/office/drawing/2014/main" id="{E4C8FE32-4B88-3347-DE87-47DB7349086C}"/>
              </a:ext>
            </a:extLst>
          </p:cNvPr>
          <p:cNvSpPr>
            <a:spLocks noGrp="1"/>
          </p:cNvSpPr>
          <p:nvPr>
            <p:ph idx="1"/>
          </p:nvPr>
        </p:nvSpPr>
        <p:spPr>
          <a:xfrm>
            <a:off x="233989" y="1153825"/>
            <a:ext cx="11385356" cy="5542539"/>
          </a:xfrm>
        </p:spPr>
        <p:txBody>
          <a:bodyPr>
            <a:normAutofit/>
          </a:bodyPr>
          <a:lstStyle/>
          <a:p>
            <a:pPr algn="l">
              <a:buFont typeface="Arial" panose="020B0604020202020204" pitchFamily="34" charset="0"/>
              <a:buChar char="•"/>
            </a:pPr>
            <a:r>
              <a:rPr lang="en-US" sz="2400" b="1" i="0" dirty="0">
                <a:solidFill>
                  <a:srgbClr val="0D0D0D"/>
                </a:solidFill>
                <a:effectLst/>
                <a:latin typeface="ui-sans-serif"/>
              </a:rPr>
              <a:t>Efficient Implementation:</a:t>
            </a:r>
            <a:endParaRPr lang="en-US" sz="2400" b="0" i="0" dirty="0">
              <a:solidFill>
                <a:srgbClr val="0D0D0D"/>
              </a:solidFill>
              <a:effectLst/>
              <a:latin typeface="ui-sans-serif"/>
            </a:endParaRPr>
          </a:p>
          <a:p>
            <a:pPr marL="742950" lvl="1" indent="-285750" algn="l">
              <a:buFont typeface="Arial" panose="020B0604020202020204" pitchFamily="34" charset="0"/>
              <a:buChar char="•"/>
            </a:pPr>
            <a:r>
              <a:rPr lang="en-US" sz="2000" b="0" i="0" dirty="0">
                <a:solidFill>
                  <a:srgbClr val="0D0D0D"/>
                </a:solidFill>
                <a:effectLst/>
                <a:latin typeface="ui-sans-serif"/>
              </a:rPr>
              <a:t>Most transformations are computationally light and can be performed during training without pre-saving altered images.</a:t>
            </a:r>
          </a:p>
          <a:p>
            <a:pPr marL="742950" lvl="1" indent="-285750" algn="l">
              <a:buFont typeface="Arial" panose="020B0604020202020204" pitchFamily="34" charset="0"/>
              <a:buChar char="•"/>
            </a:pPr>
            <a:r>
              <a:rPr lang="en-US" sz="2000" b="0" i="0" dirty="0">
                <a:solidFill>
                  <a:srgbClr val="0D0D0D"/>
                </a:solidFill>
                <a:effectLst/>
                <a:latin typeface="ui-sans-serif"/>
              </a:rPr>
              <a:t>For example, mirroring an image of a banana during training allows the model to learn from both original and mirrored </a:t>
            </a:r>
            <a:r>
              <a:rPr lang="en-US" sz="2000" b="0" i="0">
                <a:solidFill>
                  <a:srgbClr val="0D0D0D"/>
                </a:solidFill>
                <a:effectLst/>
                <a:latin typeface="ui-sans-serif"/>
              </a:rPr>
              <a:t>versions.</a:t>
            </a:r>
          </a:p>
          <a:p>
            <a:pPr marL="457200" lvl="1" indent="0" algn="l">
              <a:buNone/>
            </a:pPr>
            <a:endParaRPr lang="en-US" sz="2000" b="0" i="0" dirty="0">
              <a:solidFill>
                <a:srgbClr val="0D0D0D"/>
              </a:solidFill>
              <a:effectLst/>
              <a:latin typeface="ui-sans-serif"/>
            </a:endParaRPr>
          </a:p>
          <a:p>
            <a:pPr algn="l">
              <a:buFont typeface="Arial" panose="020B0604020202020204" pitchFamily="34" charset="0"/>
              <a:buChar char="•"/>
            </a:pPr>
            <a:r>
              <a:rPr lang="en-US" sz="2400" b="1" i="0" dirty="0">
                <a:solidFill>
                  <a:srgbClr val="0D0D0D"/>
                </a:solidFill>
                <a:effectLst/>
                <a:latin typeface="ui-sans-serif"/>
              </a:rPr>
              <a:t>Advanced Transformation Using PCA:</a:t>
            </a:r>
            <a:endParaRPr lang="en-US" sz="2400" b="0" i="0" dirty="0">
              <a:solidFill>
                <a:srgbClr val="0D0D0D"/>
              </a:solidFill>
              <a:effectLst/>
              <a:latin typeface="ui-sans-serif"/>
            </a:endParaRPr>
          </a:p>
          <a:p>
            <a:pPr marL="742950" lvl="1" indent="-285750" algn="l">
              <a:buFont typeface="Arial" panose="020B0604020202020204" pitchFamily="34" charset="0"/>
              <a:buChar char="•"/>
            </a:pPr>
            <a:r>
              <a:rPr lang="en-US" sz="2000" b="0" i="0" dirty="0">
                <a:solidFill>
                  <a:srgbClr val="0D0D0D"/>
                </a:solidFill>
                <a:effectLst/>
                <a:latin typeface="ui-sans-serif"/>
              </a:rPr>
              <a:t>Principal Component Analysis (PCA) is used to change image color intensities more systematically.</a:t>
            </a:r>
          </a:p>
          <a:p>
            <a:pPr marL="742950" lvl="1" indent="-285750" algn="l">
              <a:buFont typeface="Arial" panose="020B0604020202020204" pitchFamily="34" charset="0"/>
              <a:buChar char="•"/>
            </a:pPr>
            <a:r>
              <a:rPr lang="en-US" sz="2000" b="0" i="0" dirty="0">
                <a:solidFill>
                  <a:srgbClr val="0D0D0D"/>
                </a:solidFill>
                <a:effectLst/>
                <a:latin typeface="ui-sans-serif"/>
              </a:rPr>
              <a:t>A 3×3 covariance matrix is computed for pixel values.</a:t>
            </a:r>
          </a:p>
          <a:p>
            <a:pPr marL="742950" lvl="1" indent="-285750" algn="l">
              <a:buFont typeface="Arial" panose="020B0604020202020204" pitchFamily="34" charset="0"/>
              <a:buChar char="•"/>
            </a:pPr>
            <a:r>
              <a:rPr lang="en-US" sz="2000" b="0" i="0" dirty="0">
                <a:solidFill>
                  <a:srgbClr val="0D0D0D"/>
                </a:solidFill>
                <a:effectLst/>
                <a:latin typeface="ui-sans-serif"/>
              </a:rPr>
              <a:t>Gaussian noise (zero mean, variance of 0.01) is added to principal components, simulating different lighting conditions.</a:t>
            </a:r>
          </a:p>
          <a:p>
            <a:endParaRPr lang="en-IN" dirty="0"/>
          </a:p>
        </p:txBody>
      </p:sp>
    </p:spTree>
    <p:extLst>
      <p:ext uri="{BB962C8B-B14F-4D97-AF65-F5344CB8AC3E}">
        <p14:creationId xmlns:p14="http://schemas.microsoft.com/office/powerpoint/2010/main" val="240194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F430-647D-4130-02F4-491E1CDE4E2C}"/>
              </a:ext>
            </a:extLst>
          </p:cNvPr>
          <p:cNvSpPr>
            <a:spLocks noGrp="1"/>
          </p:cNvSpPr>
          <p:nvPr>
            <p:ph type="title"/>
          </p:nvPr>
        </p:nvSpPr>
        <p:spPr>
          <a:xfrm>
            <a:off x="838200" y="365125"/>
            <a:ext cx="10515600" cy="595457"/>
          </a:xfrm>
        </p:spPr>
        <p:txBody>
          <a:bodyPr>
            <a:normAutofit/>
          </a:bodyPr>
          <a:lstStyle/>
          <a:p>
            <a:pPr algn="ctr"/>
            <a:r>
              <a:rPr lang="en-US" sz="2800" b="0" i="0" u="none" strike="noStrike" baseline="0" dirty="0">
                <a:latin typeface="TtmrhnPjbshdKvmyfgCMBX12"/>
              </a:rPr>
              <a:t>Historical Perspective and Biological Inspiration</a:t>
            </a:r>
            <a:endParaRPr lang="en-IN" sz="6000" dirty="0"/>
          </a:p>
        </p:txBody>
      </p:sp>
      <p:sp>
        <p:nvSpPr>
          <p:cNvPr id="3" name="Content Placeholder 2">
            <a:extLst>
              <a:ext uri="{FF2B5EF4-FFF2-40B4-BE49-F238E27FC236}">
                <a16:creationId xmlns:a16="http://schemas.microsoft.com/office/drawing/2014/main" id="{2653DD7D-4B5E-AB98-7230-59176DDED0EC}"/>
              </a:ext>
            </a:extLst>
          </p:cNvPr>
          <p:cNvSpPr>
            <a:spLocks noGrp="1"/>
          </p:cNvSpPr>
          <p:nvPr>
            <p:ph idx="1"/>
          </p:nvPr>
        </p:nvSpPr>
        <p:spPr>
          <a:xfrm>
            <a:off x="446809" y="1086716"/>
            <a:ext cx="11298382" cy="5240194"/>
          </a:xfrm>
        </p:spPr>
        <p:txBody>
          <a:bodyPr/>
          <a:lstStyle/>
          <a:p>
            <a:r>
              <a:rPr lang="en-US" dirty="0"/>
              <a:t>The concept of Convolutional Neural Networks (CNNs) finds its roots in the study of the human visual system, particularly the brain's </a:t>
            </a:r>
            <a:r>
              <a:rPr lang="en-US" b="1" dirty="0"/>
              <a:t>visual cortex.</a:t>
            </a:r>
          </a:p>
          <a:p>
            <a:endParaRPr lang="en-US" b="1" dirty="0"/>
          </a:p>
          <a:p>
            <a:endParaRPr lang="en-IN" b="1" dirty="0"/>
          </a:p>
        </p:txBody>
      </p:sp>
      <p:sp>
        <p:nvSpPr>
          <p:cNvPr id="5" name="Rectangle 2">
            <a:extLst>
              <a:ext uri="{FF2B5EF4-FFF2-40B4-BE49-F238E27FC236}">
                <a16:creationId xmlns:a16="http://schemas.microsoft.com/office/drawing/2014/main" id="{D879C33C-889B-8467-07FB-695FD2B2007E}"/>
              </a:ext>
            </a:extLst>
          </p:cNvPr>
          <p:cNvSpPr>
            <a:spLocks noChangeArrowheads="1"/>
          </p:cNvSpPr>
          <p:nvPr/>
        </p:nvSpPr>
        <p:spPr bwMode="auto">
          <a:xfrm>
            <a:off x="838200" y="1684200"/>
            <a:ext cx="1122935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Neurons in the primary visual cortex (V1) detect simple features such as edges, orientations, and gradients.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Higher layers integrate these simple features into more complex patterns, like shapes and objects.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r>
              <a:rPr lang="en-US" b="1" dirty="0"/>
              <a:t>Biological Parallel in CNNs</a:t>
            </a:r>
            <a:r>
              <a:rPr lang="en-US" dirty="0"/>
              <a:t>: CNNs mimic this hierarchical structure:</a:t>
            </a:r>
          </a:p>
          <a:p>
            <a:pPr>
              <a:buFont typeface="Arial" panose="020B0604020202020204" pitchFamily="34" charset="0"/>
              <a:buChar char="•"/>
            </a:pPr>
            <a:r>
              <a:rPr lang="en-US" dirty="0"/>
              <a:t>Convolutional layers detect low-level features (edges, textures).</a:t>
            </a:r>
          </a:p>
          <a:p>
            <a:pPr>
              <a:buFont typeface="Arial" panose="020B0604020202020204" pitchFamily="34" charset="0"/>
              <a:buChar char="•"/>
            </a:pPr>
            <a:r>
              <a:rPr lang="en-US" dirty="0"/>
              <a:t>Deeper layers combine these features to recognize higher-level patterns (objects, faces).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A51ADB2-30CF-3F77-D912-56ACF7BA1C28}"/>
              </a:ext>
            </a:extLst>
          </p:cNvPr>
          <p:cNvSpPr txBox="1"/>
          <p:nvPr/>
        </p:nvSpPr>
        <p:spPr>
          <a:xfrm>
            <a:off x="838200" y="5041987"/>
            <a:ext cx="11154064" cy="646331"/>
          </a:xfrm>
          <a:prstGeom prst="rect">
            <a:avLst/>
          </a:prstGeom>
          <a:noFill/>
        </p:spPr>
        <p:txBody>
          <a:bodyPr wrap="square">
            <a:spAutoFit/>
          </a:bodyPr>
          <a:lstStyle/>
          <a:p>
            <a:r>
              <a:rPr lang="en-US" b="1" dirty="0"/>
              <a:t>Hubel and Wiesel's Findings (1962)</a:t>
            </a:r>
            <a:r>
              <a:rPr lang="en-US" dirty="0"/>
              <a:t>: David Hubel and Torsten Wiesel demonstrated that specific neurons in the cat’s visual cortex respond to particular </a:t>
            </a:r>
            <a:r>
              <a:rPr lang="en-US" b="1" dirty="0"/>
              <a:t>edge orientations and locations</a:t>
            </a:r>
            <a:endParaRPr lang="en-IN" b="1" dirty="0"/>
          </a:p>
        </p:txBody>
      </p:sp>
    </p:spTree>
    <p:extLst>
      <p:ext uri="{BB962C8B-B14F-4D97-AF65-F5344CB8AC3E}">
        <p14:creationId xmlns:p14="http://schemas.microsoft.com/office/powerpoint/2010/main" val="116924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39FC-DE37-D8C4-AC21-E55D4477062D}"/>
              </a:ext>
            </a:extLst>
          </p:cNvPr>
          <p:cNvSpPr>
            <a:spLocks noGrp="1"/>
          </p:cNvSpPr>
          <p:nvPr>
            <p:ph type="title"/>
          </p:nvPr>
        </p:nvSpPr>
        <p:spPr>
          <a:xfrm>
            <a:off x="838200" y="365125"/>
            <a:ext cx="10515600" cy="604693"/>
          </a:xfrm>
        </p:spPr>
        <p:txBody>
          <a:bodyPr>
            <a:normAutofit fontScale="90000"/>
          </a:bodyPr>
          <a:lstStyle/>
          <a:p>
            <a:r>
              <a:rPr lang="en-US" sz="4400" b="0" i="0" u="none" strike="noStrike" baseline="0" dirty="0">
                <a:latin typeface="TtmrhnPjbshdKvmyfgCMBX12"/>
              </a:rPr>
              <a:t>Historical Perspective and Biological Inspiration</a:t>
            </a:r>
            <a:endParaRPr lang="en-IN" dirty="0"/>
          </a:p>
        </p:txBody>
      </p:sp>
      <p:sp>
        <p:nvSpPr>
          <p:cNvPr id="3" name="Content Placeholder 2">
            <a:extLst>
              <a:ext uri="{FF2B5EF4-FFF2-40B4-BE49-F238E27FC236}">
                <a16:creationId xmlns:a16="http://schemas.microsoft.com/office/drawing/2014/main" id="{F2E678A9-4182-594C-03C2-560C0A71DDB7}"/>
              </a:ext>
            </a:extLst>
          </p:cNvPr>
          <p:cNvSpPr>
            <a:spLocks noGrp="1"/>
          </p:cNvSpPr>
          <p:nvPr>
            <p:ph idx="1"/>
          </p:nvPr>
        </p:nvSpPr>
        <p:spPr>
          <a:xfrm>
            <a:off x="145472" y="1604313"/>
            <a:ext cx="11208328" cy="4351338"/>
          </a:xfrm>
        </p:spPr>
        <p:txBody>
          <a:bodyPr>
            <a:normAutofit fontScale="92500" lnSpcReduction="10000"/>
          </a:bodyPr>
          <a:lstStyle/>
          <a:p>
            <a:r>
              <a:rPr lang="en-US" b="1" dirty="0"/>
              <a:t>Birth of Convolutional Neural Networks</a:t>
            </a:r>
          </a:p>
          <a:p>
            <a:pPr>
              <a:buFont typeface="Arial" panose="020B0604020202020204" pitchFamily="34" charset="0"/>
              <a:buChar char="•"/>
            </a:pPr>
            <a:r>
              <a:rPr lang="en-US" b="1" dirty="0" err="1"/>
              <a:t>Neocognitron</a:t>
            </a:r>
            <a:r>
              <a:rPr lang="en-US" b="1" dirty="0"/>
              <a:t> (1980)</a:t>
            </a:r>
            <a:r>
              <a:rPr lang="en-US" dirty="0"/>
              <a:t>: </a:t>
            </a:r>
            <a:r>
              <a:rPr lang="en-US" dirty="0" err="1"/>
              <a:t>Kunihiko</a:t>
            </a:r>
            <a:r>
              <a:rPr lang="en-US" dirty="0"/>
              <a:t> Fukushima proposed the </a:t>
            </a:r>
            <a:r>
              <a:rPr lang="en-US" b="1" i="1" dirty="0" err="1"/>
              <a:t>Neocognitron</a:t>
            </a:r>
            <a:r>
              <a:rPr lang="en-US" dirty="0"/>
              <a:t>, an early model inspired by Hubel and Wiesel’s findings. It introduced hierarchical layers for pattern recognition and shared weights, precursors to modern CNNs.</a:t>
            </a:r>
          </a:p>
          <a:p>
            <a:pPr marL="742950" lvl="1" indent="-285750">
              <a:buFont typeface="Arial" panose="020B0604020202020204" pitchFamily="34" charset="0"/>
              <a:buChar char="•"/>
            </a:pPr>
            <a:r>
              <a:rPr lang="en-US" dirty="0"/>
              <a:t>It was one of the first models to incorporate </a:t>
            </a:r>
            <a:r>
              <a:rPr lang="en-US" i="1" dirty="0"/>
              <a:t>local receptive fields</a:t>
            </a:r>
            <a:r>
              <a:rPr lang="en-US" dirty="0"/>
              <a:t> and </a:t>
            </a:r>
            <a:r>
              <a:rPr lang="en-US" i="1" dirty="0"/>
              <a:t>hierarchical feature extraction</a:t>
            </a:r>
            <a:r>
              <a:rPr lang="en-US" dirty="0"/>
              <a:t>.</a:t>
            </a:r>
          </a:p>
          <a:p>
            <a:pPr marL="457200" lvl="1" indent="0">
              <a:buNone/>
            </a:pPr>
            <a:endParaRPr lang="en-US" dirty="0"/>
          </a:p>
          <a:p>
            <a:pPr marL="457200" lvl="1" indent="0">
              <a:buNone/>
            </a:pPr>
            <a:endParaRPr lang="en-US" dirty="0"/>
          </a:p>
          <a:p>
            <a:pPr marL="457200" lvl="1" indent="0">
              <a:buNone/>
            </a:pPr>
            <a:endParaRPr lang="en-US" dirty="0"/>
          </a:p>
          <a:p>
            <a:pPr>
              <a:buFont typeface="Arial" panose="020B0604020202020204" pitchFamily="34" charset="0"/>
              <a:buChar char="•"/>
            </a:pPr>
            <a:r>
              <a:rPr lang="en-US" b="1" dirty="0"/>
              <a:t>LeNet-5 (1989)</a:t>
            </a:r>
            <a:r>
              <a:rPr lang="en-US" dirty="0"/>
              <a:t>: Yann LeCun and colleagues developed the first practical CNN, LeNet-5, designed for digit recognition in postal systems. Key contributions included:</a:t>
            </a:r>
          </a:p>
          <a:p>
            <a:pPr marL="742950" lvl="1" indent="-285750">
              <a:buFont typeface="Arial" panose="020B0604020202020204" pitchFamily="34" charset="0"/>
              <a:buChar char="•"/>
            </a:pPr>
            <a:r>
              <a:rPr lang="en-US" b="1" dirty="0"/>
              <a:t>Convolutional layers</a:t>
            </a:r>
            <a:r>
              <a:rPr lang="en-US" dirty="0"/>
              <a:t> for feature extraction.</a:t>
            </a:r>
          </a:p>
          <a:p>
            <a:pPr marL="742950" lvl="1" indent="-285750">
              <a:buFont typeface="Arial" panose="020B0604020202020204" pitchFamily="34" charset="0"/>
              <a:buChar char="•"/>
            </a:pPr>
            <a:r>
              <a:rPr lang="en-US" b="1" dirty="0"/>
              <a:t>Pooling layers</a:t>
            </a:r>
            <a:r>
              <a:rPr lang="en-US" dirty="0"/>
              <a:t> to reduce spatial dimensions and maintain invariance.</a:t>
            </a:r>
          </a:p>
          <a:p>
            <a:pPr marL="742950" lvl="1" indent="-285750">
              <a:buFont typeface="Arial" panose="020B0604020202020204" pitchFamily="34" charset="0"/>
              <a:buChar char="•"/>
            </a:pPr>
            <a:r>
              <a:rPr lang="en-US" dirty="0"/>
              <a:t>End-to-end training using gradient descent.</a:t>
            </a:r>
          </a:p>
          <a:p>
            <a:endParaRPr lang="en-IN" dirty="0"/>
          </a:p>
        </p:txBody>
      </p:sp>
    </p:spTree>
    <p:extLst>
      <p:ext uri="{BB962C8B-B14F-4D97-AF65-F5344CB8AC3E}">
        <p14:creationId xmlns:p14="http://schemas.microsoft.com/office/powerpoint/2010/main" val="282211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C52F-EC04-0A74-A84F-A1C5C1C4BDDB}"/>
              </a:ext>
            </a:extLst>
          </p:cNvPr>
          <p:cNvSpPr>
            <a:spLocks noGrp="1"/>
          </p:cNvSpPr>
          <p:nvPr>
            <p:ph type="title"/>
          </p:nvPr>
        </p:nvSpPr>
        <p:spPr>
          <a:xfrm>
            <a:off x="-473363" y="-101599"/>
            <a:ext cx="10515600" cy="701964"/>
          </a:xfrm>
        </p:spPr>
        <p:txBody>
          <a:bodyPr>
            <a:normAutofit/>
          </a:bodyPr>
          <a:lstStyle/>
          <a:p>
            <a:pPr algn="ctr"/>
            <a:r>
              <a:rPr lang="en-US" sz="4000" b="1" i="0" u="none" strike="noStrike" baseline="0" dirty="0">
                <a:latin typeface="TtmrhnPjbshdKvmyfgCMBX12"/>
              </a:rPr>
              <a:t>Basic Structure of a Convolutional Network</a:t>
            </a:r>
            <a:endParaRPr lang="en-IN" sz="8000" b="1" dirty="0"/>
          </a:p>
        </p:txBody>
      </p:sp>
      <p:pic>
        <p:nvPicPr>
          <p:cNvPr id="2050" name="Picture 2" descr="Lightbox">
            <a:extLst>
              <a:ext uri="{FF2B5EF4-FFF2-40B4-BE49-F238E27FC236}">
                <a16:creationId xmlns:a16="http://schemas.microsoft.com/office/drawing/2014/main" id="{A3B773DA-DABB-F1ED-134A-B0D44CD280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2140" y="828675"/>
            <a:ext cx="6886575" cy="2600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5B3524-A592-8C61-DBD5-EA54297D5D3B}"/>
              </a:ext>
            </a:extLst>
          </p:cNvPr>
          <p:cNvSpPr txBox="1"/>
          <p:nvPr/>
        </p:nvSpPr>
        <p:spPr>
          <a:xfrm>
            <a:off x="223981" y="3588618"/>
            <a:ext cx="11727874" cy="2308324"/>
          </a:xfrm>
          <a:prstGeom prst="rect">
            <a:avLst/>
          </a:prstGeom>
          <a:noFill/>
        </p:spPr>
        <p:txBody>
          <a:bodyPr wrap="square">
            <a:spAutoFit/>
          </a:bodyPr>
          <a:lstStyle/>
          <a:p>
            <a:pPr marL="285750" indent="-285750" algn="just">
              <a:buFont typeface="Wingdings" panose="05000000000000000000" pitchFamily="2" charset="2"/>
              <a:buChar char="§"/>
            </a:pPr>
            <a:r>
              <a:rPr lang="en-US" sz="2400" b="1" i="0" dirty="0">
                <a:solidFill>
                  <a:srgbClr val="273239"/>
                </a:solidFill>
                <a:effectLst/>
                <a:latin typeface="Nunito" pitchFamily="2" charset="0"/>
              </a:rPr>
              <a:t>The Convolutional layer </a:t>
            </a:r>
            <a:r>
              <a:rPr lang="en-US" sz="2400" b="1" i="0" dirty="0">
                <a:solidFill>
                  <a:srgbClr val="FF0000"/>
                </a:solidFill>
                <a:effectLst/>
                <a:latin typeface="Nunito" pitchFamily="2" charset="0"/>
              </a:rPr>
              <a:t>applies filters </a:t>
            </a:r>
            <a:r>
              <a:rPr lang="en-US" sz="2400" b="1" i="0" dirty="0">
                <a:solidFill>
                  <a:srgbClr val="273239"/>
                </a:solidFill>
                <a:effectLst/>
                <a:latin typeface="Nunito" pitchFamily="2" charset="0"/>
              </a:rPr>
              <a:t>to the input image to extract features, the Pooling layer down samples the image to reduce computation, and the fully connected layer makes the final prediction. </a:t>
            </a:r>
          </a:p>
          <a:p>
            <a:pPr marL="285750" indent="-285750" algn="just">
              <a:buFont typeface="Wingdings" panose="05000000000000000000" pitchFamily="2" charset="2"/>
              <a:buChar char="§"/>
            </a:pPr>
            <a:endParaRPr lang="en-US" sz="2400" b="1" dirty="0">
              <a:solidFill>
                <a:srgbClr val="273239"/>
              </a:solidFill>
              <a:latin typeface="Nunito" pitchFamily="2" charset="0"/>
            </a:endParaRPr>
          </a:p>
          <a:p>
            <a:pPr marL="285750" indent="-285750" algn="just">
              <a:buFont typeface="Wingdings" panose="05000000000000000000" pitchFamily="2" charset="2"/>
              <a:buChar char="§"/>
            </a:pPr>
            <a:r>
              <a:rPr lang="en-US" sz="2400" b="1" i="0" dirty="0">
                <a:solidFill>
                  <a:srgbClr val="273239"/>
                </a:solidFill>
                <a:effectLst/>
                <a:latin typeface="Nunito" pitchFamily="2" charset="0"/>
              </a:rPr>
              <a:t>The network learns the optimal filters through backpropagation and gradient descent</a:t>
            </a:r>
            <a:endParaRPr lang="en-IN" sz="2400" b="1" dirty="0"/>
          </a:p>
        </p:txBody>
      </p:sp>
    </p:spTree>
    <p:extLst>
      <p:ext uri="{BB962C8B-B14F-4D97-AF65-F5344CB8AC3E}">
        <p14:creationId xmlns:p14="http://schemas.microsoft.com/office/powerpoint/2010/main" val="168118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6F17-B8A1-7BD6-4B0C-841AB4CE08D6}"/>
              </a:ext>
            </a:extLst>
          </p:cNvPr>
          <p:cNvSpPr>
            <a:spLocks noGrp="1"/>
          </p:cNvSpPr>
          <p:nvPr>
            <p:ph type="title"/>
          </p:nvPr>
        </p:nvSpPr>
        <p:spPr>
          <a:xfrm>
            <a:off x="1074498" y="-55419"/>
            <a:ext cx="8596668" cy="434109"/>
          </a:xfrm>
        </p:spPr>
        <p:txBody>
          <a:bodyPr>
            <a:normAutofit fontScale="90000"/>
          </a:bodyPr>
          <a:lstStyle/>
          <a:p>
            <a:r>
              <a:rPr lang="en-US" sz="4400" b="1" dirty="0"/>
              <a:t>Convolutional Layer (Filter</a:t>
            </a:r>
            <a:r>
              <a:rPr lang="en-US" dirty="0"/>
              <a:t>) </a:t>
            </a:r>
            <a:endParaRPr lang="en-IN" dirty="0"/>
          </a:p>
        </p:txBody>
      </p:sp>
      <p:pic>
        <p:nvPicPr>
          <p:cNvPr id="3074" name="Picture 2" descr="cnn-2-300x133">
            <a:extLst>
              <a:ext uri="{FF2B5EF4-FFF2-40B4-BE49-F238E27FC236}">
                <a16:creationId xmlns:a16="http://schemas.microsoft.com/office/drawing/2014/main" id="{2670FEE4-11E9-58D2-9C00-087A62234C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34500" y="2490355"/>
            <a:ext cx="2857500" cy="1266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6751CE-BA43-7CA7-EDAC-FCEDD8E0A07D}"/>
              </a:ext>
            </a:extLst>
          </p:cNvPr>
          <p:cNvSpPr txBox="1"/>
          <p:nvPr/>
        </p:nvSpPr>
        <p:spPr>
          <a:xfrm>
            <a:off x="196271" y="736030"/>
            <a:ext cx="10397837" cy="1754326"/>
          </a:xfrm>
          <a:prstGeom prst="rect">
            <a:avLst/>
          </a:prstGeom>
          <a:noFill/>
        </p:spPr>
        <p:txBody>
          <a:bodyPr wrap="square">
            <a:spAutoFit/>
          </a:bodyPr>
          <a:lstStyle/>
          <a:p>
            <a:r>
              <a:rPr lang="en-US" dirty="0"/>
              <a:t>A </a:t>
            </a:r>
            <a:r>
              <a:rPr lang="en-US" b="1" dirty="0"/>
              <a:t>filter</a:t>
            </a:r>
            <a:r>
              <a:rPr lang="en-US" dirty="0"/>
              <a:t> (also called a </a:t>
            </a:r>
            <a:r>
              <a:rPr lang="en-US" b="1" dirty="0"/>
              <a:t>kernel</a:t>
            </a:r>
            <a:r>
              <a:rPr lang="en-US" dirty="0"/>
              <a:t>) in a Convolutional Neural Network (CNN) is a small matrix of learnable weights used to detect specific features in input data, such as </a:t>
            </a:r>
            <a:r>
              <a:rPr lang="en-US" b="1" dirty="0"/>
              <a:t>edges, textures</a:t>
            </a:r>
            <a:r>
              <a:rPr lang="en-US" dirty="0"/>
              <a:t>, or </a:t>
            </a:r>
            <a:r>
              <a:rPr lang="en-US" b="1" dirty="0"/>
              <a:t>patterns. </a:t>
            </a:r>
          </a:p>
          <a:p>
            <a:endParaRPr lang="en-US" dirty="0"/>
          </a:p>
          <a:p>
            <a:r>
              <a:rPr lang="en-US" dirty="0"/>
              <a:t>Filters are at the heart of the convolutional operation, </a:t>
            </a:r>
            <a:r>
              <a:rPr lang="en-US" b="1" dirty="0"/>
              <a:t>enabling CNNs to learn and extract hierarchical features from input images.</a:t>
            </a:r>
            <a:endParaRPr lang="en-IN" b="1" dirty="0"/>
          </a:p>
        </p:txBody>
      </p:sp>
      <p:pic>
        <p:nvPicPr>
          <p:cNvPr id="3078" name="Picture 6" descr="Lightbox">
            <a:extLst>
              <a:ext uri="{FF2B5EF4-FFF2-40B4-BE49-F238E27FC236}">
                <a16:creationId xmlns:a16="http://schemas.microsoft.com/office/drawing/2014/main" id="{69ECA5C9-29C4-3AA9-7866-10F806065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9691" y="4520045"/>
            <a:ext cx="2857500" cy="2066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4D08EA-DEEC-B04A-24F5-CCAACDBBE56F}"/>
              </a:ext>
            </a:extLst>
          </p:cNvPr>
          <p:cNvSpPr txBox="1"/>
          <p:nvPr/>
        </p:nvSpPr>
        <p:spPr>
          <a:xfrm>
            <a:off x="332509" y="2583418"/>
            <a:ext cx="8725766" cy="1200329"/>
          </a:xfrm>
          <a:prstGeom prst="rect">
            <a:avLst/>
          </a:prstGeom>
          <a:noFill/>
        </p:spPr>
        <p:txBody>
          <a:bodyPr wrap="square">
            <a:spAutoFit/>
          </a:bodyPr>
          <a:lstStyle/>
          <a:p>
            <a:r>
              <a:rPr lang="en-US" b="1" dirty="0"/>
              <a:t>Size</a:t>
            </a:r>
            <a:r>
              <a:rPr lang="en-US" dirty="0"/>
              <a:t>:</a:t>
            </a:r>
            <a:br>
              <a:rPr lang="en-US" dirty="0"/>
            </a:br>
            <a:r>
              <a:rPr lang="en-US" dirty="0"/>
              <a:t>Filters are typically much smaller than the input data. Common sizes include 3×3 5×5 , 7×7 </a:t>
            </a:r>
          </a:p>
          <a:p>
            <a:pPr>
              <a:buFont typeface="Arial" panose="020B0604020202020204" pitchFamily="34" charset="0"/>
              <a:buChar char="•"/>
            </a:pPr>
            <a:r>
              <a:rPr lang="en-US" dirty="0"/>
              <a:t>Example: For a 28×28 , 3×3 filter slides across the image to analyze local regions.</a:t>
            </a:r>
          </a:p>
        </p:txBody>
      </p:sp>
      <p:sp>
        <p:nvSpPr>
          <p:cNvPr id="9" name="TextBox 8">
            <a:extLst>
              <a:ext uri="{FF2B5EF4-FFF2-40B4-BE49-F238E27FC236}">
                <a16:creationId xmlns:a16="http://schemas.microsoft.com/office/drawing/2014/main" id="{947D4431-3F43-D27E-97A6-4A70D98B2D1F}"/>
              </a:ext>
            </a:extLst>
          </p:cNvPr>
          <p:cNvSpPr txBox="1"/>
          <p:nvPr/>
        </p:nvSpPr>
        <p:spPr>
          <a:xfrm>
            <a:off x="231080" y="4035136"/>
            <a:ext cx="9103420" cy="2308324"/>
          </a:xfrm>
          <a:prstGeom prst="rect">
            <a:avLst/>
          </a:prstGeom>
          <a:noFill/>
        </p:spPr>
        <p:txBody>
          <a:bodyPr wrap="square">
            <a:spAutoFit/>
          </a:bodyPr>
          <a:lstStyle/>
          <a:p>
            <a:r>
              <a:rPr lang="en-IN" b="0" i="0" dirty="0">
                <a:solidFill>
                  <a:srgbClr val="273239"/>
                </a:solidFill>
                <a:effectLst/>
                <a:latin typeface="Nunito" pitchFamily="2" charset="0"/>
              </a:rPr>
              <a:t>Now imagine taking a </a:t>
            </a:r>
            <a:r>
              <a:rPr lang="en-US" b="0" i="0" dirty="0">
                <a:solidFill>
                  <a:srgbClr val="273239"/>
                </a:solidFill>
                <a:effectLst/>
                <a:latin typeface="Nunito" pitchFamily="2" charset="0"/>
              </a:rPr>
              <a:t>small patch of this image and running a small neural network, called a filter or kernel on it, with say, K outputs and representing them vertically. </a:t>
            </a:r>
          </a:p>
          <a:p>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Now slide that neural network across the whole image, as a result, we will get another image with different widths, heights, and depths. </a:t>
            </a:r>
          </a:p>
          <a:p>
            <a:endParaRPr lang="en-US" dirty="0">
              <a:solidFill>
                <a:srgbClr val="273239"/>
              </a:solidFill>
              <a:latin typeface="Nunito" pitchFamily="2" charset="0"/>
            </a:endParaRPr>
          </a:p>
          <a:p>
            <a:r>
              <a:rPr lang="en-US" b="0" i="0" dirty="0">
                <a:solidFill>
                  <a:srgbClr val="273239"/>
                </a:solidFill>
                <a:effectLst/>
                <a:latin typeface="Nunito" pitchFamily="2" charset="0"/>
              </a:rPr>
              <a:t>Instead of just R, G, and B channels now we have more channels but lesser width and height. This operation is called </a:t>
            </a:r>
            <a:r>
              <a:rPr lang="en-US" b="1" i="0" dirty="0">
                <a:solidFill>
                  <a:srgbClr val="273239"/>
                </a:solidFill>
                <a:effectLst/>
                <a:latin typeface="Nunito" pitchFamily="2" charset="0"/>
              </a:rPr>
              <a:t>Convolution</a:t>
            </a:r>
            <a:endParaRPr lang="en-IN" dirty="0"/>
          </a:p>
        </p:txBody>
      </p:sp>
    </p:spTree>
    <p:extLst>
      <p:ext uri="{BB962C8B-B14F-4D97-AF65-F5344CB8AC3E}">
        <p14:creationId xmlns:p14="http://schemas.microsoft.com/office/powerpoint/2010/main" val="170806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C00811-4B7E-5551-3889-234CE197009A}"/>
              </a:ext>
            </a:extLst>
          </p:cNvPr>
          <p:cNvPicPr>
            <a:picLocks noChangeAspect="1"/>
          </p:cNvPicPr>
          <p:nvPr/>
        </p:nvPicPr>
        <p:blipFill>
          <a:blip r:embed="rId2"/>
          <a:stretch>
            <a:fillRect/>
          </a:stretch>
        </p:blipFill>
        <p:spPr>
          <a:xfrm>
            <a:off x="303594" y="319612"/>
            <a:ext cx="1925768" cy="1932296"/>
          </a:xfrm>
          <a:prstGeom prst="rect">
            <a:avLst/>
          </a:prstGeom>
        </p:spPr>
      </p:pic>
      <p:pic>
        <p:nvPicPr>
          <p:cNvPr id="5" name="Picture 4">
            <a:extLst>
              <a:ext uri="{FF2B5EF4-FFF2-40B4-BE49-F238E27FC236}">
                <a16:creationId xmlns:a16="http://schemas.microsoft.com/office/drawing/2014/main" id="{141FF161-C98B-DE66-92F0-2E6F4EECF4BC}"/>
              </a:ext>
            </a:extLst>
          </p:cNvPr>
          <p:cNvPicPr>
            <a:picLocks noChangeAspect="1"/>
          </p:cNvPicPr>
          <p:nvPr/>
        </p:nvPicPr>
        <p:blipFill>
          <a:blip r:embed="rId3"/>
          <a:stretch>
            <a:fillRect/>
          </a:stretch>
        </p:blipFill>
        <p:spPr>
          <a:xfrm>
            <a:off x="3623819" y="976443"/>
            <a:ext cx="1081707" cy="1074349"/>
          </a:xfrm>
          <a:prstGeom prst="rect">
            <a:avLst/>
          </a:prstGeom>
        </p:spPr>
      </p:pic>
      <p:pic>
        <p:nvPicPr>
          <p:cNvPr id="7" name="Picture 6">
            <a:extLst>
              <a:ext uri="{FF2B5EF4-FFF2-40B4-BE49-F238E27FC236}">
                <a16:creationId xmlns:a16="http://schemas.microsoft.com/office/drawing/2014/main" id="{7F744024-48D6-9AB0-D82A-7F2C0985A7FE}"/>
              </a:ext>
            </a:extLst>
          </p:cNvPr>
          <p:cNvPicPr>
            <a:picLocks noChangeAspect="1"/>
          </p:cNvPicPr>
          <p:nvPr/>
        </p:nvPicPr>
        <p:blipFill>
          <a:blip r:embed="rId4"/>
          <a:stretch>
            <a:fillRect/>
          </a:stretch>
        </p:blipFill>
        <p:spPr>
          <a:xfrm>
            <a:off x="2702343" y="1226476"/>
            <a:ext cx="428685" cy="438211"/>
          </a:xfrm>
          <a:prstGeom prst="rect">
            <a:avLst/>
          </a:prstGeom>
        </p:spPr>
      </p:pic>
      <p:pic>
        <p:nvPicPr>
          <p:cNvPr id="9" name="Picture 8">
            <a:extLst>
              <a:ext uri="{FF2B5EF4-FFF2-40B4-BE49-F238E27FC236}">
                <a16:creationId xmlns:a16="http://schemas.microsoft.com/office/drawing/2014/main" id="{97EAD393-5515-C72F-33F2-AE188D292FF3}"/>
              </a:ext>
            </a:extLst>
          </p:cNvPr>
          <p:cNvPicPr>
            <a:picLocks noChangeAspect="1"/>
          </p:cNvPicPr>
          <p:nvPr/>
        </p:nvPicPr>
        <p:blipFill>
          <a:blip r:embed="rId5"/>
          <a:stretch>
            <a:fillRect/>
          </a:stretch>
        </p:blipFill>
        <p:spPr>
          <a:xfrm>
            <a:off x="5039627" y="1306540"/>
            <a:ext cx="371527" cy="314369"/>
          </a:xfrm>
          <a:prstGeom prst="rect">
            <a:avLst/>
          </a:prstGeom>
        </p:spPr>
      </p:pic>
      <p:pic>
        <p:nvPicPr>
          <p:cNvPr id="11" name="Picture 10">
            <a:extLst>
              <a:ext uri="{FF2B5EF4-FFF2-40B4-BE49-F238E27FC236}">
                <a16:creationId xmlns:a16="http://schemas.microsoft.com/office/drawing/2014/main" id="{7489C557-23E1-319C-9B3B-D3112744B514}"/>
              </a:ext>
            </a:extLst>
          </p:cNvPr>
          <p:cNvPicPr>
            <a:picLocks noChangeAspect="1"/>
          </p:cNvPicPr>
          <p:nvPr/>
        </p:nvPicPr>
        <p:blipFill>
          <a:blip r:embed="rId6"/>
          <a:stretch>
            <a:fillRect/>
          </a:stretch>
        </p:blipFill>
        <p:spPr>
          <a:xfrm>
            <a:off x="6016300" y="563996"/>
            <a:ext cx="2186557" cy="2201382"/>
          </a:xfrm>
          <a:prstGeom prst="rect">
            <a:avLst/>
          </a:prstGeom>
        </p:spPr>
      </p:pic>
      <p:pic>
        <p:nvPicPr>
          <p:cNvPr id="13" name="Picture 12">
            <a:extLst>
              <a:ext uri="{FF2B5EF4-FFF2-40B4-BE49-F238E27FC236}">
                <a16:creationId xmlns:a16="http://schemas.microsoft.com/office/drawing/2014/main" id="{8C536882-F5C0-9CC7-2C2D-0E9E4D5D2F90}"/>
              </a:ext>
            </a:extLst>
          </p:cNvPr>
          <p:cNvPicPr>
            <a:picLocks noChangeAspect="1"/>
          </p:cNvPicPr>
          <p:nvPr/>
        </p:nvPicPr>
        <p:blipFill>
          <a:blip r:embed="rId7"/>
          <a:stretch>
            <a:fillRect/>
          </a:stretch>
        </p:blipFill>
        <p:spPr>
          <a:xfrm>
            <a:off x="9317987" y="228868"/>
            <a:ext cx="1834520" cy="1626558"/>
          </a:xfrm>
          <a:prstGeom prst="rect">
            <a:avLst/>
          </a:prstGeom>
        </p:spPr>
      </p:pic>
      <p:pic>
        <p:nvPicPr>
          <p:cNvPr id="15" name="Picture 14">
            <a:extLst>
              <a:ext uri="{FF2B5EF4-FFF2-40B4-BE49-F238E27FC236}">
                <a16:creationId xmlns:a16="http://schemas.microsoft.com/office/drawing/2014/main" id="{31F689F7-FE7C-C6A2-ED56-F4723848C44A}"/>
              </a:ext>
            </a:extLst>
          </p:cNvPr>
          <p:cNvPicPr>
            <a:picLocks noChangeAspect="1"/>
          </p:cNvPicPr>
          <p:nvPr/>
        </p:nvPicPr>
        <p:blipFill>
          <a:blip r:embed="rId8"/>
          <a:stretch>
            <a:fillRect/>
          </a:stretch>
        </p:blipFill>
        <p:spPr>
          <a:xfrm>
            <a:off x="525973" y="2934869"/>
            <a:ext cx="6649378" cy="438211"/>
          </a:xfrm>
          <a:prstGeom prst="rect">
            <a:avLst/>
          </a:prstGeom>
        </p:spPr>
      </p:pic>
      <p:pic>
        <p:nvPicPr>
          <p:cNvPr id="16" name="Picture 15">
            <a:extLst>
              <a:ext uri="{FF2B5EF4-FFF2-40B4-BE49-F238E27FC236}">
                <a16:creationId xmlns:a16="http://schemas.microsoft.com/office/drawing/2014/main" id="{51E0A7F5-0E62-7388-328F-038E834A042D}"/>
              </a:ext>
            </a:extLst>
          </p:cNvPr>
          <p:cNvPicPr>
            <a:picLocks noChangeAspect="1"/>
          </p:cNvPicPr>
          <p:nvPr/>
        </p:nvPicPr>
        <p:blipFill>
          <a:blip r:embed="rId2"/>
          <a:stretch>
            <a:fillRect/>
          </a:stretch>
        </p:blipFill>
        <p:spPr>
          <a:xfrm>
            <a:off x="455994" y="4257157"/>
            <a:ext cx="1925768" cy="1932296"/>
          </a:xfrm>
          <a:prstGeom prst="rect">
            <a:avLst/>
          </a:prstGeom>
        </p:spPr>
      </p:pic>
      <p:pic>
        <p:nvPicPr>
          <p:cNvPr id="18" name="Picture 17">
            <a:extLst>
              <a:ext uri="{FF2B5EF4-FFF2-40B4-BE49-F238E27FC236}">
                <a16:creationId xmlns:a16="http://schemas.microsoft.com/office/drawing/2014/main" id="{0BE9AC60-32AF-7D97-DDE1-5D858EF7C24E}"/>
              </a:ext>
            </a:extLst>
          </p:cNvPr>
          <p:cNvPicPr>
            <a:picLocks noChangeAspect="1"/>
          </p:cNvPicPr>
          <p:nvPr/>
        </p:nvPicPr>
        <p:blipFill>
          <a:blip r:embed="rId9"/>
          <a:stretch>
            <a:fillRect/>
          </a:stretch>
        </p:blipFill>
        <p:spPr>
          <a:xfrm>
            <a:off x="3283125" y="3920703"/>
            <a:ext cx="6308539" cy="2449198"/>
          </a:xfrm>
          <a:prstGeom prst="rect">
            <a:avLst/>
          </a:prstGeom>
        </p:spPr>
      </p:pic>
    </p:spTree>
    <p:extLst>
      <p:ext uri="{BB962C8B-B14F-4D97-AF65-F5344CB8AC3E}">
        <p14:creationId xmlns:p14="http://schemas.microsoft.com/office/powerpoint/2010/main" val="238772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9F1D68-B873-EC05-D719-B9C67679B8A1}"/>
              </a:ext>
            </a:extLst>
          </p:cNvPr>
          <p:cNvPicPr>
            <a:picLocks noChangeAspect="1"/>
          </p:cNvPicPr>
          <p:nvPr/>
        </p:nvPicPr>
        <p:blipFill>
          <a:blip r:embed="rId2"/>
          <a:stretch>
            <a:fillRect/>
          </a:stretch>
        </p:blipFill>
        <p:spPr>
          <a:xfrm>
            <a:off x="117328" y="249862"/>
            <a:ext cx="6249272" cy="3458058"/>
          </a:xfrm>
          <a:prstGeom prst="rect">
            <a:avLst/>
          </a:prstGeom>
        </p:spPr>
      </p:pic>
      <p:pic>
        <p:nvPicPr>
          <p:cNvPr id="5" name="Picture 4">
            <a:extLst>
              <a:ext uri="{FF2B5EF4-FFF2-40B4-BE49-F238E27FC236}">
                <a16:creationId xmlns:a16="http://schemas.microsoft.com/office/drawing/2014/main" id="{A989CFBE-1F98-3909-A7BC-B7527C842489}"/>
              </a:ext>
            </a:extLst>
          </p:cNvPr>
          <p:cNvPicPr>
            <a:picLocks noChangeAspect="1"/>
          </p:cNvPicPr>
          <p:nvPr/>
        </p:nvPicPr>
        <p:blipFill>
          <a:blip r:embed="rId3"/>
          <a:stretch>
            <a:fillRect/>
          </a:stretch>
        </p:blipFill>
        <p:spPr>
          <a:xfrm>
            <a:off x="482483" y="3843723"/>
            <a:ext cx="1676634" cy="666843"/>
          </a:xfrm>
          <a:prstGeom prst="rect">
            <a:avLst/>
          </a:prstGeom>
        </p:spPr>
      </p:pic>
      <p:pic>
        <p:nvPicPr>
          <p:cNvPr id="7" name="Picture 6">
            <a:extLst>
              <a:ext uri="{FF2B5EF4-FFF2-40B4-BE49-F238E27FC236}">
                <a16:creationId xmlns:a16="http://schemas.microsoft.com/office/drawing/2014/main" id="{B0201B49-0A4E-5A96-F1E8-F3F60CCCDD50}"/>
              </a:ext>
            </a:extLst>
          </p:cNvPr>
          <p:cNvPicPr>
            <a:picLocks noChangeAspect="1"/>
          </p:cNvPicPr>
          <p:nvPr/>
        </p:nvPicPr>
        <p:blipFill>
          <a:blip r:embed="rId4"/>
          <a:stretch>
            <a:fillRect/>
          </a:stretch>
        </p:blipFill>
        <p:spPr>
          <a:xfrm>
            <a:off x="4412577" y="3977090"/>
            <a:ext cx="1371791" cy="533475"/>
          </a:xfrm>
          <a:prstGeom prst="rect">
            <a:avLst/>
          </a:prstGeom>
        </p:spPr>
      </p:pic>
      <p:pic>
        <p:nvPicPr>
          <p:cNvPr id="9" name="Picture 8">
            <a:extLst>
              <a:ext uri="{FF2B5EF4-FFF2-40B4-BE49-F238E27FC236}">
                <a16:creationId xmlns:a16="http://schemas.microsoft.com/office/drawing/2014/main" id="{E02C61BD-7686-5B69-6680-52B86DEE1E1B}"/>
              </a:ext>
            </a:extLst>
          </p:cNvPr>
          <p:cNvPicPr>
            <a:picLocks noChangeAspect="1"/>
          </p:cNvPicPr>
          <p:nvPr/>
        </p:nvPicPr>
        <p:blipFill>
          <a:blip r:embed="rId5"/>
          <a:stretch>
            <a:fillRect/>
          </a:stretch>
        </p:blipFill>
        <p:spPr>
          <a:xfrm>
            <a:off x="8139881" y="118928"/>
            <a:ext cx="3467584" cy="4058216"/>
          </a:xfrm>
          <a:prstGeom prst="rect">
            <a:avLst/>
          </a:prstGeom>
        </p:spPr>
      </p:pic>
      <p:pic>
        <p:nvPicPr>
          <p:cNvPr id="10" name="Picture 9">
            <a:extLst>
              <a:ext uri="{FF2B5EF4-FFF2-40B4-BE49-F238E27FC236}">
                <a16:creationId xmlns:a16="http://schemas.microsoft.com/office/drawing/2014/main" id="{9620F8BD-693E-F92C-1004-34E0CAF727CF}"/>
              </a:ext>
            </a:extLst>
          </p:cNvPr>
          <p:cNvPicPr>
            <a:picLocks noChangeAspect="1"/>
          </p:cNvPicPr>
          <p:nvPr/>
        </p:nvPicPr>
        <p:blipFill>
          <a:blip r:embed="rId6"/>
          <a:stretch>
            <a:fillRect/>
          </a:stretch>
        </p:blipFill>
        <p:spPr>
          <a:xfrm>
            <a:off x="6951554" y="1978891"/>
            <a:ext cx="371527" cy="314369"/>
          </a:xfrm>
          <a:prstGeom prst="rect">
            <a:avLst/>
          </a:prstGeom>
        </p:spPr>
      </p:pic>
    </p:spTree>
    <p:extLst>
      <p:ext uri="{BB962C8B-B14F-4D97-AF65-F5344CB8AC3E}">
        <p14:creationId xmlns:p14="http://schemas.microsoft.com/office/powerpoint/2010/main" val="34082049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2029</TotalTime>
  <Words>2601</Words>
  <Application>Microsoft Office PowerPoint</Application>
  <PresentationFormat>Widescreen</PresentationFormat>
  <Paragraphs>219</Paragraphs>
  <Slides>33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Arial</vt:lpstr>
      <vt:lpstr>Calibri</vt:lpstr>
      <vt:lpstr>KaTeX_Main</vt:lpstr>
      <vt:lpstr>KaTeX_Math</vt:lpstr>
      <vt:lpstr>Nunito</vt:lpstr>
      <vt:lpstr>Times New Roman</vt:lpstr>
      <vt:lpstr>Trebuchet MS</vt:lpstr>
      <vt:lpstr>TtmrhnPjbshdKvmyfgCMBX12</vt:lpstr>
      <vt:lpstr>ui-monospace</vt:lpstr>
      <vt:lpstr>ui-sans-serif</vt:lpstr>
      <vt:lpstr>Wingdings</vt:lpstr>
      <vt:lpstr>Wingdings 3</vt:lpstr>
      <vt:lpstr>Facet</vt:lpstr>
      <vt:lpstr>Convolutional Neural Network</vt:lpstr>
      <vt:lpstr>Introduction </vt:lpstr>
      <vt:lpstr>Why CNN? </vt:lpstr>
      <vt:lpstr>Historical Perspective and Biological Inspiration</vt:lpstr>
      <vt:lpstr>Historical Perspective and Biological Inspiration</vt:lpstr>
      <vt:lpstr>Basic Structure of a Convolutional Network</vt:lpstr>
      <vt:lpstr>Convolutional Layer (Filter) </vt:lpstr>
      <vt:lpstr>PowerPoint Presentation</vt:lpstr>
      <vt:lpstr>PowerPoint Presentation</vt:lpstr>
      <vt:lpstr>Stride</vt:lpstr>
      <vt:lpstr>Padding </vt:lpstr>
      <vt:lpstr>PowerPoint Presentation</vt:lpstr>
      <vt:lpstr>Pooling</vt:lpstr>
      <vt:lpstr>Max Pooling</vt:lpstr>
      <vt:lpstr>Typical Settings </vt:lpstr>
      <vt:lpstr>Typical Settings </vt:lpstr>
      <vt:lpstr>The ReLU Layer</vt:lpstr>
      <vt:lpstr>The ReLU Layer</vt:lpstr>
      <vt:lpstr>Fully Connected Layer </vt:lpstr>
      <vt:lpstr>Fully Connected Layer </vt:lpstr>
      <vt:lpstr>Fully Connected Layer </vt:lpstr>
      <vt:lpstr>Interleaving Between Layers</vt:lpstr>
      <vt:lpstr>Local Response Normalization (LRN) in CNN: Key Points </vt:lpstr>
      <vt:lpstr>Summary </vt:lpstr>
      <vt:lpstr>Comparison between CNN and ANN</vt:lpstr>
      <vt:lpstr>Backpropagation in convolutional networks </vt:lpstr>
      <vt:lpstr>Backpropagation in convolutional networks </vt:lpstr>
      <vt:lpstr>Backpropagation in convolutional networks </vt:lpstr>
      <vt:lpstr>Backpropagation in convolutional networks </vt:lpstr>
      <vt:lpstr>Convolution/Back propagation as Matrix Multiplications</vt:lpstr>
      <vt:lpstr>Convolution/Back propagation as Matrix Multiplications</vt:lpstr>
      <vt:lpstr>Data Augmentation</vt:lpstr>
      <vt:lpstr>Data Augmentation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Akshata Kori</dc:creator>
  <cp:lastModifiedBy>Akshata Kori</cp:lastModifiedBy>
  <cp:revision>18</cp:revision>
  <dcterms:created xsi:type="dcterms:W3CDTF">2024-11-18T11:00:54Z</dcterms:created>
  <dcterms:modified xsi:type="dcterms:W3CDTF">2024-12-03T16:15:55Z</dcterms:modified>
</cp:coreProperties>
</file>