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hI3HqvpqikYpYU3JIoX6WzRbL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1792288" y="612775"/>
            <a:ext cx="5486400" cy="4114800"/>
          </a:xfrm>
          <a:prstGeom prst="rect">
            <a:avLst/>
          </a:prstGeom>
          <a:noFill/>
          <a:ln>
            <a:noFill/>
          </a:ln>
        </p:spPr>
      </p:sp>
      <p:sp>
        <p:nvSpPr>
          <p:cNvPr id="64" name="Google Shape;64;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15240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4338336" y="-3273956"/>
            <a:ext cx="9611327" cy="13560956"/>
          </a:xfrm>
          <a:custGeom>
            <a:rect b="b" l="l" r="r" t="t"/>
            <a:pathLst>
              <a:path extrusionOk="0" h="13560956" w="9611327">
                <a:moveTo>
                  <a:pt x="0" y="0"/>
                </a:moveTo>
                <a:lnTo>
                  <a:pt x="9611328" y="0"/>
                </a:lnTo>
                <a:lnTo>
                  <a:pt x="9611328" y="13560956"/>
                </a:lnTo>
                <a:lnTo>
                  <a:pt x="0" y="13560956"/>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3493371" y="3912992"/>
            <a:ext cx="11301259" cy="2613416"/>
          </a:xfrm>
          <a:custGeom>
            <a:rect b="b" l="l" r="r" t="t"/>
            <a:pathLst>
              <a:path extrusionOk="0" h="2613416" w="11301259">
                <a:moveTo>
                  <a:pt x="0" y="0"/>
                </a:moveTo>
                <a:lnTo>
                  <a:pt x="11301258" y="0"/>
                </a:lnTo>
                <a:lnTo>
                  <a:pt x="11301258" y="2613416"/>
                </a:lnTo>
                <a:lnTo>
                  <a:pt x="0" y="2613416"/>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6779026" y="816112"/>
            <a:ext cx="3177117" cy="2690410"/>
          </a:xfrm>
          <a:custGeom>
            <a:rect b="b" l="l" r="r" t="t"/>
            <a:pathLst>
              <a:path extrusionOk="0" h="2690410" w="3177117">
                <a:moveTo>
                  <a:pt x="0" y="0"/>
                </a:moveTo>
                <a:lnTo>
                  <a:pt x="3177118" y="0"/>
                </a:lnTo>
                <a:lnTo>
                  <a:pt x="3177118" y="2690410"/>
                </a:lnTo>
                <a:lnTo>
                  <a:pt x="0" y="2690410"/>
                </a:lnTo>
                <a:lnTo>
                  <a:pt x="0" y="0"/>
                </a:lnTo>
                <a:close/>
              </a:path>
            </a:pathLst>
          </a:custGeom>
          <a:blipFill rotWithShape="1">
            <a:blip r:embed="rId6">
              <a:alphaModFix/>
            </a:blip>
            <a:stretch>
              <a:fillRect b="0" l="0" r="0" t="0"/>
            </a:stretch>
          </a:blipFill>
          <a:ln>
            <a:noFill/>
          </a:ln>
        </p:spPr>
      </p:sp>
      <p:sp>
        <p:nvSpPr>
          <p:cNvPr id="88" name="Google Shape;88;p1"/>
          <p:cNvSpPr txBox="1"/>
          <p:nvPr/>
        </p:nvSpPr>
        <p:spPr>
          <a:xfrm>
            <a:off x="5243404" y="6405362"/>
            <a:ext cx="7801192"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Arial"/>
                <a:ea typeface="Arial"/>
                <a:cs typeface="Arial"/>
                <a:sym typeface="Arial"/>
              </a:rPr>
              <a:t>Prediction of employee attrition</a:t>
            </a:r>
            <a:endParaRPr/>
          </a:p>
        </p:txBody>
      </p:sp>
      <p:sp>
        <p:nvSpPr>
          <p:cNvPr id="89" name="Google Shape;89;p1"/>
          <p:cNvSpPr txBox="1"/>
          <p:nvPr/>
        </p:nvSpPr>
        <p:spPr>
          <a:xfrm>
            <a:off x="13044596" y="7979648"/>
            <a:ext cx="7801192" cy="196723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Ananth M - 1RV22AI007</a:t>
            </a:r>
            <a:endParaRPr/>
          </a:p>
          <a:p>
            <a:pPr indent="0" lvl="0" marL="0" marR="0" rtl="0" algn="l">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Gnyan - 1RV22AI017</a:t>
            </a:r>
            <a:endParaRPr/>
          </a:p>
          <a:p>
            <a:pPr indent="0" lvl="0" marL="0" marR="0" rtl="0" algn="l">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Parth - 1RV22AI037</a:t>
            </a:r>
            <a:endParaRPr/>
          </a:p>
          <a:p>
            <a:pPr indent="0" lvl="0" marL="0" marR="0" rtl="0" algn="l">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RajLaxmi - 1RV22AI041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68" name="Google Shape;168;p10"/>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69" name="Google Shape;169;p10"/>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Hardware Requirements</a:t>
            </a:r>
            <a:endParaRPr/>
          </a:p>
        </p:txBody>
      </p:sp>
      <p:sp>
        <p:nvSpPr>
          <p:cNvPr id="170" name="Google Shape;170;p10"/>
          <p:cNvSpPr txBox="1"/>
          <p:nvPr/>
        </p:nvSpPr>
        <p:spPr>
          <a:xfrm>
            <a:off x="1028700" y="2568814"/>
            <a:ext cx="16230600" cy="74475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CPU</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Dual-core processor (e.g., Intel Core i3 or AMD Ryzen 3)</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Suitable for small-scale deployments and light workloads.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Quad-core processor or higher (e.g., Intel Core i5/i7 or AMD Ryzen 5/7)</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Essential for running production-grade workloads and managing distributed tasks efficiently.</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RAM</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4 GB</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Adequate for small-scale testing and handling simple workflows.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16 GB or higher</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Necessary for processing large datasets, handling multiple pipelines, and ensuring smooth operation under load.</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171" name="Google Shape;171;p10"/>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77" name="Google Shape;177;p11"/>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78" name="Google Shape;178;p11"/>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Hardware Requirements</a:t>
            </a:r>
            <a:endParaRPr/>
          </a:p>
        </p:txBody>
      </p:sp>
      <p:sp>
        <p:nvSpPr>
          <p:cNvPr id="179" name="Google Shape;179;p11"/>
          <p:cNvSpPr txBox="1"/>
          <p:nvPr/>
        </p:nvSpPr>
        <p:spPr>
          <a:xfrm>
            <a:off x="1028700" y="2519593"/>
            <a:ext cx="16230600" cy="63807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Storage</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50 GB of free disk space</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Required for storing datasets, Kubeflow metadata, intermediate results, and logs.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SSD with at least 256 GB capacity</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Provides faster I/O operations, crucial for performance in I/O-intensive workflows.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GPU (Optional, for ML Workflows)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A CUDA-enabled GPU (e.g., NVIDIA GTX 1650 or higher)</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Accelerates machine learning model training, large-scale data processing, and computationally intensive tasks.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180" name="Google Shape;180;p11"/>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86" name="Google Shape;186;p12"/>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87" name="Google Shape;187;p12"/>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Software Requirements</a:t>
            </a:r>
            <a:endParaRPr/>
          </a:p>
        </p:txBody>
      </p:sp>
      <p:sp>
        <p:nvSpPr>
          <p:cNvPr id="188" name="Google Shape;188;p12"/>
          <p:cNvSpPr txBox="1"/>
          <p:nvPr/>
        </p:nvSpPr>
        <p:spPr>
          <a:xfrm>
            <a:off x="1028700" y="2076606"/>
            <a:ext cx="16230600" cy="85143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Operating System</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Linux-based OS (e.g., Ubuntu 18.04 or CentOS 7)</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Required for compatibility with Kubernetes and containerized workloads.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Latest LTS version of a Linux-based OS (e.g., Ubuntu 22.04 LTS)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Ensures long-term support, security updates, and improved performance.</a:t>
            </a:r>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Kubernetes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Kubernetes 1.21 or later</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Necessary for deploying and managing Kubeflow pipelines and components.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Kubernetes 1.25 or later</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Supports enhanced features, scalability, and compatibility with recent Kubeflow versions.</a:t>
            </a:r>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Container Runtime</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Docker 19.03 or containerd 1.4</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Required for running containerized workloads in Kubernetes.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Latest version of Docker or containerd</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Ensures compatibility with the Kubernetes version and improved runtime stability.</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189" name="Google Shape;189;p12"/>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95" name="Google Shape;195;p13"/>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96" name="Google Shape;196;p13"/>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Software Requirements</a:t>
            </a:r>
            <a:endParaRPr/>
          </a:p>
        </p:txBody>
      </p:sp>
      <p:sp>
        <p:nvSpPr>
          <p:cNvPr id="197" name="Google Shape;197;p13"/>
          <p:cNvSpPr txBox="1"/>
          <p:nvPr/>
        </p:nvSpPr>
        <p:spPr>
          <a:xfrm>
            <a:off x="1028700" y="2150437"/>
            <a:ext cx="16230600" cy="79809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Python</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Python 3.6</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Needed for running Kubeflow pipelines and Python-based machine learning tasks.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Python 3.8 or later</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Provides access to recent features and better library support.</a:t>
            </a:r>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Kubeflow CLI Tool (kubectl)</a:t>
            </a:r>
            <a:r>
              <a:rPr b="0" i="0" lang="en-US" sz="3041" u="none" cap="none" strike="noStrike">
                <a:solidFill>
                  <a:srgbClr val="FFFFFF"/>
                </a:solidFill>
                <a:latin typeface="Arial"/>
                <a:ea typeface="Arial"/>
                <a:cs typeface="Arial"/>
                <a:sym typeface="Arial"/>
              </a:rPr>
              <a:t>:</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Version 1.21 (matching Kubernetes version)</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Latest stable version</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Used for interacting with Kubernetes clusters.</a:t>
            </a:r>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Browser (for Kubeflow Dashboard)</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Minimum: Chromium-based browser (e.g., Chrome 89 or later) or Firefox 87 or later</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Required for accessing the Kubeflow UI.</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Recommended: Latest version of Google Chrome or Firefox</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Ensures compatibility and smooth UI rendering.</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198" name="Google Shape;198;p13"/>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204" name="Google Shape;204;p14"/>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205" name="Google Shape;205;p14"/>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Dataset Management</a:t>
            </a:r>
            <a:endParaRPr/>
          </a:p>
        </p:txBody>
      </p:sp>
      <p:sp>
        <p:nvSpPr>
          <p:cNvPr id="206" name="Google Shape;206;p14"/>
          <p:cNvSpPr txBox="1"/>
          <p:nvPr/>
        </p:nvSpPr>
        <p:spPr>
          <a:xfrm>
            <a:off x="1028700" y="2724672"/>
            <a:ext cx="16230600" cy="4780506"/>
          </a:xfrm>
          <a:prstGeom prst="rect">
            <a:avLst/>
          </a:prstGeom>
          <a:noFill/>
          <a:ln>
            <a:noFill/>
          </a:ln>
        </p:spPr>
        <p:txBody>
          <a:bodyPr anchorCtr="0" anchor="t" bIns="0" lIns="0" spcFirstLastPara="1" rIns="0" wrap="square" tIns="0">
            <a:spAutoFit/>
          </a:bodyPr>
          <a:lstStyle/>
          <a:p>
            <a:pPr indent="0" lvl="0" marL="0" marR="0" rtl="0" algn="l">
              <a:lnSpc>
                <a:spcPct val="236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Kubeflow demonstrates robust dataset management capabilities through several key features: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Versioning and Tracking:</a:t>
            </a:r>
            <a:r>
              <a:rPr b="0" i="0" lang="en-US" sz="3041" u="none" cap="none" strike="noStrike">
                <a:solidFill>
                  <a:srgbClr val="FFFFFF"/>
                </a:solidFill>
                <a:latin typeface="Arial"/>
                <a:ea typeface="Arial"/>
                <a:cs typeface="Arial"/>
                <a:sym typeface="Arial"/>
              </a:rPr>
              <a:t> Integration with tools like Data version control(DVC) or ML Metadata ensures reproducibility by tracking dataset versions and changes.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Modular Pipelines:</a:t>
            </a:r>
            <a:r>
              <a:rPr b="0" i="0" lang="en-US" sz="3041" u="none" cap="none" strike="noStrike">
                <a:solidFill>
                  <a:srgbClr val="FFFFFF"/>
                </a:solidFill>
                <a:latin typeface="Arial"/>
                <a:ea typeface="Arial"/>
                <a:cs typeface="Arial"/>
                <a:sym typeface="Arial"/>
              </a:rPr>
              <a:t> Clear separation of stages such as data loading, preprocessing, and model training using Kubeflow Pipelines.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Extensible Data Format Support:</a:t>
            </a:r>
            <a:r>
              <a:rPr b="0" i="0" lang="en-US" sz="3041" u="none" cap="none" strike="noStrike">
                <a:solidFill>
                  <a:srgbClr val="FFFFFF"/>
                </a:solidFill>
                <a:latin typeface="Arial"/>
                <a:ea typeface="Arial"/>
                <a:cs typeface="Arial"/>
                <a:sym typeface="Arial"/>
              </a:rPr>
              <a:t> Handles various data formats through Kubernetes-backed storage and Python libraries for flexibility.</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207" name="Google Shape;207;p14"/>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213" name="Google Shape;213;p15"/>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214" name="Google Shape;214;p15"/>
          <p:cNvSpPr txBox="1"/>
          <p:nvPr/>
        </p:nvSpPr>
        <p:spPr>
          <a:xfrm>
            <a:off x="1028700" y="892552"/>
            <a:ext cx="15405987"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Testing and Deployment Challenges</a:t>
            </a:r>
            <a:endParaRPr/>
          </a:p>
        </p:txBody>
      </p:sp>
      <p:sp>
        <p:nvSpPr>
          <p:cNvPr id="215" name="Google Shape;215;p15"/>
          <p:cNvSpPr txBox="1"/>
          <p:nvPr/>
        </p:nvSpPr>
        <p:spPr>
          <a:xfrm>
            <a:off x="1028700" y="2470192"/>
            <a:ext cx="17259300" cy="638017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The implementation of Kubeflow reveals several testing and deployment challenges: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Configuration of </a:t>
            </a:r>
            <a:r>
              <a:rPr b="1" i="0" lang="en-US" sz="3041" u="sng" cap="none" strike="noStrike">
                <a:solidFill>
                  <a:srgbClr val="FFFFFF"/>
                </a:solidFill>
                <a:latin typeface="Arial"/>
                <a:ea typeface="Arial"/>
                <a:cs typeface="Arial"/>
                <a:sym typeface="Arial"/>
              </a:rPr>
              <a:t>multi-version pipelines </a:t>
            </a:r>
            <a:r>
              <a:rPr b="0" i="0" lang="en-US" sz="3041" u="none" cap="none" strike="noStrike">
                <a:solidFill>
                  <a:srgbClr val="FFFFFF"/>
                </a:solidFill>
                <a:latin typeface="Arial"/>
                <a:ea typeface="Arial"/>
                <a:cs typeface="Arial"/>
                <a:sym typeface="Arial"/>
              </a:rPr>
              <a:t>to handle different workflow requirements and updates.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Artifact management for datasets, models, and metadata using Kubernetes persistent volumes or external storage systems.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Version control and lineage tracking for models and pipeline runs to ensure traceability and reproducibility.</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Comprehensive error handling and logging mechanisms across distributed pipeline steps.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Validation of pipeline inputs, such as data quality, schema checks, and resource specifications.</a:t>
            </a:r>
            <a:endParaRPr/>
          </a:p>
          <a:p>
            <a:pPr indent="-328287" lvl="1" marL="656577" marR="0" rtl="0" algn="l">
              <a:lnSpc>
                <a:spcPct val="139986"/>
              </a:lnSpc>
              <a:spcBef>
                <a:spcPts val="0"/>
              </a:spcBef>
              <a:spcAft>
                <a:spcPts val="0"/>
              </a:spcAft>
              <a:buClr>
                <a:srgbClr val="FFFFFF"/>
              </a:buClr>
              <a:buSzPts val="3041"/>
              <a:buFont typeface="Arial"/>
              <a:buChar char="•"/>
            </a:pPr>
            <a:r>
              <a:rPr b="0" i="0" lang="en-US" sz="3041" u="none" cap="none" strike="noStrike">
                <a:solidFill>
                  <a:srgbClr val="FFFFFF"/>
                </a:solidFill>
                <a:latin typeface="Arial"/>
                <a:ea typeface="Arial"/>
                <a:cs typeface="Arial"/>
                <a:sym typeface="Arial"/>
              </a:rPr>
              <a:t>Scalability considerations in distributed processing and model inference for high-demand scenarios.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216" name="Google Shape;216;p15"/>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222" name="Google Shape;222;p16"/>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223" name="Google Shape;223;p16"/>
          <p:cNvSpPr txBox="1"/>
          <p:nvPr/>
        </p:nvSpPr>
        <p:spPr>
          <a:xfrm>
            <a:off x="1028700" y="892552"/>
            <a:ext cx="15405987"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Data Governance in Kubeflow</a:t>
            </a:r>
            <a:endParaRPr/>
          </a:p>
        </p:txBody>
      </p:sp>
      <p:sp>
        <p:nvSpPr>
          <p:cNvPr id="224" name="Google Shape;224;p16"/>
          <p:cNvSpPr txBox="1"/>
          <p:nvPr/>
        </p:nvSpPr>
        <p:spPr>
          <a:xfrm>
            <a:off x="1028700" y="2122461"/>
            <a:ext cx="16823049" cy="63807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Data Validation and Quality Control</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Column Validation:</a:t>
            </a:r>
            <a:r>
              <a:rPr b="0" i="0" lang="en-US" sz="3041" u="none" cap="none" strike="noStrike">
                <a:solidFill>
                  <a:srgbClr val="FFFFFF"/>
                </a:solidFill>
                <a:latin typeface="Arial"/>
                <a:ea typeface="Arial"/>
                <a:cs typeface="Arial"/>
                <a:sym typeface="Arial"/>
              </a:rPr>
              <a:t> Integration with tools like TensorFlow Data Validation (TFDV) for schema checks and anomaly detection, with clear error messages for missing or invalid columns.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Missing Value Handling:</a:t>
            </a:r>
            <a:r>
              <a:rPr b="0" i="0" lang="en-US" sz="3041" u="none" cap="none" strike="noStrike">
                <a:solidFill>
                  <a:srgbClr val="FFFFFF"/>
                </a:solidFill>
                <a:latin typeface="Arial"/>
                <a:ea typeface="Arial"/>
                <a:cs typeface="Arial"/>
                <a:sym typeface="Arial"/>
              </a:rPr>
              <a:t> Preprocessing steps for imputation or removal, with data cleaning steps tracked via metadata.</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Data Drift Detection: </a:t>
            </a:r>
            <a:r>
              <a:rPr b="0" i="0" lang="en-US" sz="3041" u="none" cap="none" strike="noStrike">
                <a:solidFill>
                  <a:srgbClr val="FFFFFF"/>
                </a:solidFill>
                <a:latin typeface="Arial"/>
                <a:ea typeface="Arial"/>
                <a:cs typeface="Arial"/>
                <a:sym typeface="Arial"/>
              </a:rPr>
              <a:t>Monitoring for data drift using TFDV or custom scripts to trigger re-training.</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Data Provenance:</a:t>
            </a:r>
            <a:r>
              <a:rPr b="0" i="0" lang="en-US" sz="3041" u="none" cap="none" strike="noStrike">
                <a:solidFill>
                  <a:srgbClr val="FFFFFF"/>
                </a:solidFill>
                <a:latin typeface="Arial"/>
                <a:ea typeface="Arial"/>
                <a:cs typeface="Arial"/>
                <a:sym typeface="Arial"/>
              </a:rPr>
              <a:t> ML Metadata (MLMD) tracks data lineage and transformations for reproducibility.</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Data Lineage</a:t>
            </a:r>
            <a:r>
              <a:rPr b="0" i="0" lang="en-US" sz="3041" u="none" cap="none" strike="noStrike">
                <a:solidFill>
                  <a:srgbClr val="FFFFFF"/>
                </a:solidFill>
                <a:latin typeface="Arial"/>
                <a:ea typeface="Arial"/>
                <a:cs typeface="Arial"/>
                <a:sym typeface="Arial"/>
              </a:rPr>
              <a:t>: Kubeflow offers visualisation of data lineage of a particular artifacts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225" name="Google Shape;225;p16"/>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231" name="Google Shape;231;p17"/>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232" name="Google Shape;232;p17"/>
          <p:cNvSpPr txBox="1"/>
          <p:nvPr/>
        </p:nvSpPr>
        <p:spPr>
          <a:xfrm>
            <a:off x="1028700" y="892552"/>
            <a:ext cx="15405987"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Data Governance in Kubeflow</a:t>
            </a:r>
            <a:endParaRPr/>
          </a:p>
        </p:txBody>
      </p:sp>
      <p:sp>
        <p:nvSpPr>
          <p:cNvPr id="233" name="Google Shape;233;p17"/>
          <p:cNvSpPr txBox="1"/>
          <p:nvPr/>
        </p:nvSpPr>
        <p:spPr>
          <a:xfrm>
            <a:off x="1028700" y="2991372"/>
            <a:ext cx="15950547" cy="47805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Logging and Audit Trail</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Logging Configuration:</a:t>
            </a:r>
            <a:r>
              <a:rPr b="0" i="0" lang="en-US" sz="3041" u="none" cap="none" strike="noStrike">
                <a:solidFill>
                  <a:srgbClr val="FFFFFF"/>
                </a:solidFill>
                <a:latin typeface="Arial"/>
                <a:ea typeface="Arial"/>
                <a:cs typeface="Arial"/>
                <a:sym typeface="Arial"/>
              </a:rPr>
              <a:t> Standardized logging with timestamps, hierarchical levels, and component identification via Kubernetes-native tools.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Operation Tracking:</a:t>
            </a:r>
            <a:r>
              <a:rPr b="0" i="0" lang="en-US" sz="3041" u="none" cap="none" strike="noStrike">
                <a:solidFill>
                  <a:srgbClr val="FFFFFF"/>
                </a:solidFill>
                <a:latin typeface="Arial"/>
                <a:ea typeface="Arial"/>
                <a:cs typeface="Arial"/>
                <a:sym typeface="Arial"/>
              </a:rPr>
              <a:t> Automated tracking of data loading, processing success/failure, and error conditions in pipelines.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Centralized Monitoring: </a:t>
            </a:r>
            <a:r>
              <a:rPr b="0" i="0" lang="en-US" sz="3041" u="none" cap="none" strike="noStrike">
                <a:solidFill>
                  <a:srgbClr val="FFFFFF"/>
                </a:solidFill>
                <a:latin typeface="Arial"/>
                <a:ea typeface="Arial"/>
                <a:cs typeface="Arial"/>
                <a:sym typeface="Arial"/>
              </a:rPr>
              <a:t>Integration with Prometheus and Grafana for real-time metrics and logs visualization.</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234" name="Google Shape;234;p17"/>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240" name="Google Shape;240;p18"/>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241" name="Google Shape;241;p18"/>
          <p:cNvSpPr txBox="1"/>
          <p:nvPr/>
        </p:nvSpPr>
        <p:spPr>
          <a:xfrm>
            <a:off x="1028700" y="892552"/>
            <a:ext cx="15405987"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Data Governance in Kubeflow</a:t>
            </a:r>
            <a:endParaRPr/>
          </a:p>
        </p:txBody>
      </p:sp>
      <p:sp>
        <p:nvSpPr>
          <p:cNvPr id="242" name="Google Shape;242;p18"/>
          <p:cNvSpPr txBox="1"/>
          <p:nvPr/>
        </p:nvSpPr>
        <p:spPr>
          <a:xfrm>
            <a:off x="1028700" y="2991372"/>
            <a:ext cx="15950547" cy="47805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Additional Features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End-to-End Metadata:</a:t>
            </a:r>
            <a:r>
              <a:rPr b="0" i="0" lang="en-US" sz="3041" u="none" cap="none" strike="noStrike">
                <a:solidFill>
                  <a:srgbClr val="FFFFFF"/>
                </a:solidFill>
                <a:latin typeface="Arial"/>
                <a:ea typeface="Arial"/>
                <a:cs typeface="Arial"/>
                <a:sym typeface="Arial"/>
              </a:rPr>
              <a:t> Comprehensive tracking of artifacts and workflows using MLMD.</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Resource Optimization:</a:t>
            </a:r>
            <a:r>
              <a:rPr b="0" i="0" lang="en-US" sz="3041" u="none" cap="none" strike="noStrike">
                <a:solidFill>
                  <a:srgbClr val="FFFFFF"/>
                </a:solidFill>
                <a:latin typeface="Arial"/>
                <a:ea typeface="Arial"/>
                <a:cs typeface="Arial"/>
                <a:sym typeface="Arial"/>
              </a:rPr>
              <a:t> Autoscaling through Kubernetes for efficient pipeline execution.</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Experimentation Support:</a:t>
            </a:r>
            <a:r>
              <a:rPr b="0" i="0" lang="en-US" sz="3041" u="none" cap="none" strike="noStrike">
                <a:solidFill>
                  <a:srgbClr val="FFFFFF"/>
                </a:solidFill>
                <a:latin typeface="Arial"/>
                <a:ea typeface="Arial"/>
                <a:cs typeface="Arial"/>
                <a:sym typeface="Arial"/>
              </a:rPr>
              <a:t> Comparison and tracking of multiple pipeline runs for reproducibility.</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Model Monitoring: </a:t>
            </a:r>
            <a:r>
              <a:rPr b="0" i="0" lang="en-US" sz="3041" u="none" cap="none" strike="noStrike">
                <a:solidFill>
                  <a:srgbClr val="FFFFFF"/>
                </a:solidFill>
                <a:latin typeface="Arial"/>
                <a:ea typeface="Arial"/>
                <a:cs typeface="Arial"/>
                <a:sym typeface="Arial"/>
              </a:rPr>
              <a:t>KFServing integration for model deployment and performance monitoring.</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243" name="Google Shape;243;p18"/>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249" name="Google Shape;249;p19"/>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250" name="Google Shape;250;p19"/>
          <p:cNvSpPr txBox="1"/>
          <p:nvPr/>
        </p:nvSpPr>
        <p:spPr>
          <a:xfrm>
            <a:off x="1028700" y="892552"/>
            <a:ext cx="15405987" cy="1044320"/>
          </a:xfrm>
          <a:prstGeom prst="rect">
            <a:avLst/>
          </a:prstGeom>
          <a:noFill/>
          <a:ln>
            <a:noFill/>
          </a:ln>
        </p:spPr>
        <p:txBody>
          <a:bodyPr anchorCtr="0" anchor="t" bIns="0" lIns="0" spcFirstLastPara="1" rIns="0" wrap="square" tIns="0">
            <a:spAutoFit/>
          </a:bodyPr>
          <a:lstStyle/>
          <a:p>
            <a:pPr indent="0" lvl="0" marL="0" marR="0" rtl="0" algn="ctr">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Some kubernates terms </a:t>
            </a:r>
            <a:endParaRPr/>
          </a:p>
        </p:txBody>
      </p:sp>
      <p:sp>
        <p:nvSpPr>
          <p:cNvPr id="251" name="Google Shape;251;p19"/>
          <p:cNvSpPr txBox="1"/>
          <p:nvPr/>
        </p:nvSpPr>
        <p:spPr>
          <a:xfrm>
            <a:off x="1028700" y="2991372"/>
            <a:ext cx="15950547" cy="264690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Pod:</a:t>
            </a:r>
            <a:r>
              <a:rPr b="0" i="0" lang="en-US" sz="3041" u="none" cap="none" strike="noStrike">
                <a:solidFill>
                  <a:srgbClr val="FFFFFF"/>
                </a:solidFill>
                <a:latin typeface="Arial"/>
                <a:ea typeface="Arial"/>
                <a:cs typeface="Arial"/>
                <a:sym typeface="Arial"/>
              </a:rPr>
              <a:t>A pod is </a:t>
            </a:r>
            <a:r>
              <a:rPr b="1" i="0" lang="en-US" sz="3041" u="none" cap="none" strike="noStrike">
                <a:solidFill>
                  <a:srgbClr val="FFFFFF"/>
                </a:solidFill>
                <a:latin typeface="Arial"/>
                <a:ea typeface="Arial"/>
                <a:cs typeface="Arial"/>
                <a:sym typeface="Arial"/>
              </a:rPr>
              <a:t>the smallest unit that can be deployed and managed</a:t>
            </a:r>
            <a:endParaRPr/>
          </a:p>
          <a:p>
            <a:pPr indent="0" lvl="0" marL="0" marR="0" rtl="0" algn="l">
              <a:lnSpc>
                <a:spcPct val="139986"/>
              </a:lnSpc>
              <a:spcBef>
                <a:spcPts val="0"/>
              </a:spcBef>
              <a:spcAft>
                <a:spcPts val="0"/>
              </a:spcAft>
              <a:buNone/>
            </a:pPr>
            <a:r>
              <a:rPr b="1" i="0" lang="en-US" sz="3041" u="none" cap="none" strike="noStrike">
                <a:solidFill>
                  <a:srgbClr val="769EBE"/>
                </a:solidFill>
                <a:latin typeface="Arial"/>
                <a:ea typeface="Arial"/>
                <a:cs typeface="Arial"/>
                <a:sym typeface="Arial"/>
              </a:rPr>
              <a:t>Namespace: </a:t>
            </a:r>
            <a:r>
              <a:rPr b="1" i="0" lang="en-US" sz="3041" u="none" cap="none" strike="noStrike">
                <a:solidFill>
                  <a:srgbClr val="FFFFFF"/>
                </a:solidFill>
                <a:latin typeface="Arial"/>
                <a:ea typeface="Arial"/>
                <a:cs typeface="Arial"/>
                <a:sym typeface="Arial"/>
              </a:rPr>
              <a:t>A namespace is a logical unit that organizes, manages, and secures resources within a cluster</a:t>
            </a:r>
            <a:endParaRPr/>
          </a:p>
          <a:p>
            <a:pPr indent="0" lvl="0" marL="0" marR="0" rtl="0" algn="l">
              <a:lnSpc>
                <a:spcPct val="139986"/>
              </a:lnSpc>
              <a:spcBef>
                <a:spcPts val="0"/>
              </a:spcBef>
              <a:spcAft>
                <a:spcPts val="0"/>
              </a:spcAft>
              <a:buNone/>
            </a:pPr>
            <a:r>
              <a:rPr b="1" i="0" lang="en-US" sz="3041" u="none" cap="none" strike="noStrike">
                <a:solidFill>
                  <a:srgbClr val="769EBE"/>
                </a:solidFill>
                <a:latin typeface="Arial"/>
                <a:ea typeface="Arial"/>
                <a:cs typeface="Arial"/>
                <a:sym typeface="Arial"/>
              </a:rPr>
              <a:t>Artifacts</a:t>
            </a:r>
            <a:r>
              <a:rPr b="1" i="0" lang="en-US" sz="3041" u="none" cap="none" strike="noStrike">
                <a:solidFill>
                  <a:srgbClr val="FFFFFF"/>
                </a:solidFill>
                <a:latin typeface="Arial"/>
                <a:ea typeface="Arial"/>
                <a:cs typeface="Arial"/>
                <a:sym typeface="Arial"/>
              </a:rPr>
              <a:t>: Artifacts in Kubernetes are resources that are updated during a deployment or delivery pipeline.</a:t>
            </a:r>
            <a:endParaRPr/>
          </a:p>
        </p:txBody>
      </p:sp>
      <p:sp>
        <p:nvSpPr>
          <p:cNvPr id="252" name="Google Shape;252;p19"/>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95" name="Google Shape;95;p2"/>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96" name="Google Shape;96;p2"/>
          <p:cNvSpPr txBox="1"/>
          <p:nvPr/>
        </p:nvSpPr>
        <p:spPr>
          <a:xfrm>
            <a:off x="1028700" y="892552"/>
            <a:ext cx="7245442"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Introduction</a:t>
            </a:r>
            <a:endParaRPr/>
          </a:p>
        </p:txBody>
      </p:sp>
      <p:sp>
        <p:nvSpPr>
          <p:cNvPr id="97" name="Google Shape;97;p2"/>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
        <p:nvSpPr>
          <p:cNvPr id="98" name="Google Shape;98;p2"/>
          <p:cNvSpPr/>
          <p:nvPr/>
        </p:nvSpPr>
        <p:spPr>
          <a:xfrm>
            <a:off x="10813128" y="638588"/>
            <a:ext cx="6003214" cy="9009823"/>
          </a:xfrm>
          <a:custGeom>
            <a:rect b="b" l="l" r="r" t="t"/>
            <a:pathLst>
              <a:path extrusionOk="0" h="9009823" w="6003214">
                <a:moveTo>
                  <a:pt x="0" y="0"/>
                </a:moveTo>
                <a:lnTo>
                  <a:pt x="6003214" y="0"/>
                </a:lnTo>
                <a:lnTo>
                  <a:pt x="6003214" y="9009824"/>
                </a:lnTo>
                <a:lnTo>
                  <a:pt x="0" y="9009824"/>
                </a:lnTo>
                <a:lnTo>
                  <a:pt x="0" y="0"/>
                </a:lnTo>
                <a:close/>
              </a:path>
            </a:pathLst>
          </a:custGeom>
          <a:blipFill rotWithShape="1">
            <a:blip r:embed="rId6">
              <a:alphaModFix/>
            </a:blip>
            <a:stretch>
              <a:fillRect b="-1694" l="0" r="0" t="-1694"/>
            </a:stretch>
          </a:blipFill>
          <a:ln>
            <a:noFill/>
          </a:ln>
        </p:spPr>
      </p:sp>
      <p:sp>
        <p:nvSpPr>
          <p:cNvPr id="99" name="Google Shape;99;p2"/>
          <p:cNvSpPr txBox="1"/>
          <p:nvPr/>
        </p:nvSpPr>
        <p:spPr>
          <a:xfrm>
            <a:off x="701436" y="2230571"/>
            <a:ext cx="8121464" cy="7325677"/>
          </a:xfrm>
          <a:prstGeom prst="rect">
            <a:avLst/>
          </a:prstGeom>
          <a:noFill/>
          <a:ln>
            <a:noFill/>
          </a:ln>
        </p:spPr>
        <p:txBody>
          <a:bodyPr anchorCtr="0" anchor="t" bIns="0" lIns="0" spcFirstLastPara="1" rIns="0" wrap="square" tIns="0">
            <a:spAutoFit/>
          </a:bodyPr>
          <a:lstStyle/>
          <a:p>
            <a:pPr indent="-319803" lvl="1" marL="639605" marR="0" rtl="0" algn="l">
              <a:lnSpc>
                <a:spcPct val="140006"/>
              </a:lnSpc>
              <a:spcBef>
                <a:spcPts val="0"/>
              </a:spcBef>
              <a:spcAft>
                <a:spcPts val="0"/>
              </a:spcAft>
              <a:buClr>
                <a:srgbClr val="FFFFFF"/>
              </a:buClr>
              <a:buSzPts val="2962"/>
              <a:buFont typeface="Arial"/>
              <a:buChar char="•"/>
            </a:pPr>
            <a:r>
              <a:rPr b="0" i="0" lang="en-US" sz="2962" u="none" cap="none" strike="noStrike">
                <a:solidFill>
                  <a:srgbClr val="FFFFFF"/>
                </a:solidFill>
                <a:latin typeface="Arial"/>
                <a:ea typeface="Arial"/>
                <a:cs typeface="Arial"/>
                <a:sym typeface="Arial"/>
              </a:rPr>
              <a:t>Kubeflow is an open-source platform designed to simplify the development, deployment, and management of machine learning (ML) workflows. It provides tools for building end-to-end ML pipelines, including model training, serving, and monitoring.</a:t>
            </a:r>
            <a:endParaRPr/>
          </a:p>
          <a:p>
            <a:pPr indent="0" lvl="0" marL="0" marR="0" rtl="0" algn="l">
              <a:lnSpc>
                <a:spcPct val="140006"/>
              </a:lnSpc>
              <a:spcBef>
                <a:spcPts val="0"/>
              </a:spcBef>
              <a:spcAft>
                <a:spcPts val="0"/>
              </a:spcAft>
              <a:buNone/>
            </a:pPr>
            <a:r>
              <a:t/>
            </a:r>
            <a:endParaRPr b="0" i="0" sz="2962" u="none" cap="none" strike="noStrike">
              <a:solidFill>
                <a:srgbClr val="FFFFFF"/>
              </a:solidFill>
              <a:latin typeface="Arial"/>
              <a:ea typeface="Arial"/>
              <a:cs typeface="Arial"/>
              <a:sym typeface="Arial"/>
            </a:endParaRPr>
          </a:p>
          <a:p>
            <a:pPr indent="-319803" lvl="1" marL="639605" marR="0" rtl="0" algn="l">
              <a:lnSpc>
                <a:spcPct val="140006"/>
              </a:lnSpc>
              <a:spcBef>
                <a:spcPts val="0"/>
              </a:spcBef>
              <a:spcAft>
                <a:spcPts val="0"/>
              </a:spcAft>
              <a:buClr>
                <a:srgbClr val="FFFFFF"/>
              </a:buClr>
              <a:buSzPts val="2962"/>
              <a:buFont typeface="Arial"/>
              <a:buChar char="•"/>
            </a:pPr>
            <a:r>
              <a:rPr b="0" i="0" lang="en-US" sz="2962" u="none" cap="none" strike="noStrike">
                <a:solidFill>
                  <a:srgbClr val="FFFFFF"/>
                </a:solidFill>
                <a:latin typeface="Arial"/>
                <a:ea typeface="Arial"/>
                <a:cs typeface="Arial"/>
                <a:sym typeface="Arial"/>
              </a:rPr>
              <a:t>Developed by Google, Kubeflow leverages Kubernetes to deliver scalable and portable infrastructure, allowing data scientists and engineers to collaborate efficiently on ML projects, ranging from predictive analytics to advanced deep learning.</a:t>
            </a:r>
            <a:endParaRPr/>
          </a:p>
          <a:p>
            <a:pPr indent="0" lvl="0" marL="0" marR="0" rtl="0" algn="l">
              <a:lnSpc>
                <a:spcPct val="140006"/>
              </a:lnSpc>
              <a:spcBef>
                <a:spcPts val="0"/>
              </a:spcBef>
              <a:spcAft>
                <a:spcPts val="0"/>
              </a:spcAft>
              <a:buNone/>
            </a:pPr>
            <a:r>
              <a:t/>
            </a:r>
            <a:endParaRPr b="0" i="0" sz="2962"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258" name="Google Shape;258;p20"/>
          <p:cNvSpPr/>
          <p:nvPr/>
        </p:nvSpPr>
        <p:spPr>
          <a:xfrm>
            <a:off x="4338336" y="-3273956"/>
            <a:ext cx="9611327" cy="13560956"/>
          </a:xfrm>
          <a:custGeom>
            <a:rect b="b" l="l" r="r" t="t"/>
            <a:pathLst>
              <a:path extrusionOk="0" h="13560956" w="9611327">
                <a:moveTo>
                  <a:pt x="0" y="0"/>
                </a:moveTo>
                <a:lnTo>
                  <a:pt x="9611328" y="0"/>
                </a:lnTo>
                <a:lnTo>
                  <a:pt x="9611328" y="13560956"/>
                </a:lnTo>
                <a:lnTo>
                  <a:pt x="0" y="13560956"/>
                </a:lnTo>
                <a:lnTo>
                  <a:pt x="0" y="0"/>
                </a:lnTo>
                <a:close/>
              </a:path>
            </a:pathLst>
          </a:custGeom>
          <a:blipFill rotWithShape="1">
            <a:blip r:embed="rId4">
              <a:alphaModFix/>
            </a:blip>
            <a:stretch>
              <a:fillRect b="0" l="0" r="0" t="0"/>
            </a:stretch>
          </a:blipFill>
          <a:ln>
            <a:noFill/>
          </a:ln>
        </p:spPr>
      </p:sp>
      <p:sp>
        <p:nvSpPr>
          <p:cNvPr id="259" name="Google Shape;259;p20"/>
          <p:cNvSpPr txBox="1"/>
          <p:nvPr/>
        </p:nvSpPr>
        <p:spPr>
          <a:xfrm>
            <a:off x="5243404" y="5626628"/>
            <a:ext cx="7801192" cy="555249"/>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3264" u="none" cap="none" strike="noStrike">
                <a:solidFill>
                  <a:srgbClr val="FFFFFF"/>
                </a:solidFill>
                <a:latin typeface="Arial"/>
                <a:ea typeface="Arial"/>
                <a:cs typeface="Arial"/>
                <a:sym typeface="Arial"/>
              </a:rPr>
              <a:t>FOR YOUR ATTENTION</a:t>
            </a:r>
            <a:endParaRPr/>
          </a:p>
        </p:txBody>
      </p:sp>
      <p:sp>
        <p:nvSpPr>
          <p:cNvPr id="260" name="Google Shape;260;p20"/>
          <p:cNvSpPr txBox="1"/>
          <p:nvPr/>
        </p:nvSpPr>
        <p:spPr>
          <a:xfrm>
            <a:off x="4651632" y="4171798"/>
            <a:ext cx="8984736" cy="1451033"/>
          </a:xfrm>
          <a:prstGeom prst="rect">
            <a:avLst/>
          </a:prstGeom>
          <a:noFill/>
          <a:ln>
            <a:noFill/>
          </a:ln>
        </p:spPr>
        <p:txBody>
          <a:bodyPr anchorCtr="0" anchor="t" bIns="0" lIns="0" spcFirstLastPara="1" rIns="0" wrap="square" tIns="0">
            <a:spAutoFit/>
          </a:bodyPr>
          <a:lstStyle/>
          <a:p>
            <a:pPr indent="0" lvl="0" marL="0" marR="0" rtl="0" algn="ctr">
              <a:lnSpc>
                <a:spcPct val="113002"/>
              </a:lnSpc>
              <a:spcBef>
                <a:spcPts val="0"/>
              </a:spcBef>
              <a:spcAft>
                <a:spcPts val="0"/>
              </a:spcAft>
              <a:buNone/>
            </a:pPr>
            <a:r>
              <a:rPr b="1" i="0" lang="en-US" sz="10006" u="none" cap="none" strike="noStrike">
                <a:solidFill>
                  <a:srgbClr val="FFFFFF"/>
                </a:solidFill>
                <a:latin typeface="Arial"/>
                <a:ea typeface="Arial"/>
                <a:cs typeface="Arial"/>
                <a:sym typeface="Arial"/>
              </a:rPr>
              <a:t>THANK YOU!</a:t>
            </a:r>
            <a:endParaRPr/>
          </a:p>
        </p:txBody>
      </p:sp>
      <p:sp>
        <p:nvSpPr>
          <p:cNvPr id="261" name="Google Shape;261;p20"/>
          <p:cNvSpPr/>
          <p:nvPr/>
        </p:nvSpPr>
        <p:spPr>
          <a:xfrm>
            <a:off x="6779026" y="816112"/>
            <a:ext cx="3177117" cy="2690410"/>
          </a:xfrm>
          <a:custGeom>
            <a:rect b="b" l="l" r="r" t="t"/>
            <a:pathLst>
              <a:path extrusionOk="0" h="2690410" w="3177117">
                <a:moveTo>
                  <a:pt x="0" y="0"/>
                </a:moveTo>
                <a:lnTo>
                  <a:pt x="3177118" y="0"/>
                </a:lnTo>
                <a:lnTo>
                  <a:pt x="3177118" y="2690410"/>
                </a:lnTo>
                <a:lnTo>
                  <a:pt x="0" y="269041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05" name="Google Shape;105;p3"/>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06" name="Google Shape;106;p3"/>
          <p:cNvSpPr txBox="1"/>
          <p:nvPr/>
        </p:nvSpPr>
        <p:spPr>
          <a:xfrm>
            <a:off x="1028700" y="892552"/>
            <a:ext cx="11253836"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Introduction (Key Points)</a:t>
            </a:r>
            <a:endParaRPr/>
          </a:p>
        </p:txBody>
      </p:sp>
      <p:sp>
        <p:nvSpPr>
          <p:cNvPr id="107" name="Google Shape;107;p3"/>
          <p:cNvSpPr txBox="1"/>
          <p:nvPr/>
        </p:nvSpPr>
        <p:spPr>
          <a:xfrm>
            <a:off x="678478" y="2358688"/>
            <a:ext cx="17172008" cy="5344237"/>
          </a:xfrm>
          <a:prstGeom prst="rect">
            <a:avLst/>
          </a:prstGeom>
          <a:noFill/>
          <a:ln>
            <a:noFill/>
          </a:ln>
        </p:spPr>
        <p:txBody>
          <a:bodyPr anchorCtr="0" anchor="t" bIns="0" lIns="0" spcFirstLastPara="1" rIns="0" wrap="square" tIns="0">
            <a:spAutoFit/>
          </a:bodyPr>
          <a:lstStyle/>
          <a:p>
            <a:pPr indent="-327457" lvl="1" marL="654914" marR="0" rtl="0" algn="l">
              <a:lnSpc>
                <a:spcPct val="139993"/>
              </a:lnSpc>
              <a:spcBef>
                <a:spcPts val="0"/>
              </a:spcBef>
              <a:spcAft>
                <a:spcPts val="0"/>
              </a:spcAft>
              <a:buClr>
                <a:srgbClr val="769EBE"/>
              </a:buClr>
              <a:buSzPts val="3033"/>
              <a:buFont typeface="Arial"/>
              <a:buChar char="•"/>
            </a:pPr>
            <a:r>
              <a:rPr b="0" i="0" lang="en-US" sz="3033" u="none" cap="none" strike="noStrike">
                <a:solidFill>
                  <a:srgbClr val="769EBE"/>
                </a:solidFill>
                <a:latin typeface="Arial"/>
                <a:ea typeface="Arial"/>
                <a:cs typeface="Arial"/>
                <a:sym typeface="Arial"/>
              </a:rPr>
              <a:t>Build and manage end-to-end machine learning workflows : </a:t>
            </a:r>
            <a:endParaRPr/>
          </a:p>
          <a:p>
            <a:pPr indent="0" lvl="0" marL="0" marR="0" rtl="0" algn="l">
              <a:lnSpc>
                <a:spcPct val="139993"/>
              </a:lnSpc>
              <a:spcBef>
                <a:spcPts val="0"/>
              </a:spcBef>
              <a:spcAft>
                <a:spcPts val="0"/>
              </a:spcAft>
              <a:buNone/>
            </a:pPr>
            <a:r>
              <a:rPr b="0" i="0" lang="en-US" sz="3033" u="none" cap="none" strike="noStrike">
                <a:solidFill>
                  <a:srgbClr val="FFFFFF"/>
                </a:solidFill>
                <a:latin typeface="Arial"/>
                <a:ea typeface="Arial"/>
                <a:cs typeface="Arial"/>
                <a:sym typeface="Arial"/>
              </a:rPr>
              <a:t>              All seamlessly integrated with Kubernetes.</a:t>
            </a:r>
            <a:endParaRPr/>
          </a:p>
          <a:p>
            <a:pPr indent="-327457" lvl="1" marL="654914" marR="0" rtl="0" algn="l">
              <a:lnSpc>
                <a:spcPct val="139993"/>
              </a:lnSpc>
              <a:spcBef>
                <a:spcPts val="0"/>
              </a:spcBef>
              <a:spcAft>
                <a:spcPts val="0"/>
              </a:spcAft>
              <a:buClr>
                <a:srgbClr val="769EBE"/>
              </a:buClr>
              <a:buSzPts val="3033"/>
              <a:buFont typeface="Arial"/>
              <a:buChar char="•"/>
            </a:pPr>
            <a:r>
              <a:rPr b="0" i="0" lang="en-US" sz="3033" u="none" cap="none" strike="noStrike">
                <a:solidFill>
                  <a:srgbClr val="769EBE"/>
                </a:solidFill>
                <a:latin typeface="Arial"/>
                <a:ea typeface="Arial"/>
                <a:cs typeface="Arial"/>
                <a:sym typeface="Arial"/>
              </a:rPr>
              <a:t>Made at Google :</a:t>
            </a:r>
            <a:endParaRPr/>
          </a:p>
          <a:p>
            <a:pPr indent="0" lvl="0" marL="0" marR="0" rtl="0" algn="l">
              <a:lnSpc>
                <a:spcPct val="139993"/>
              </a:lnSpc>
              <a:spcBef>
                <a:spcPts val="0"/>
              </a:spcBef>
              <a:spcAft>
                <a:spcPts val="0"/>
              </a:spcAft>
              <a:buNone/>
            </a:pPr>
            <a:r>
              <a:rPr b="0" i="0" lang="en-US" sz="3033" u="none" cap="none" strike="noStrike">
                <a:solidFill>
                  <a:srgbClr val="FFFFFF"/>
                </a:solidFill>
                <a:latin typeface="Arial"/>
                <a:ea typeface="Arial"/>
                <a:cs typeface="Arial"/>
                <a:sym typeface="Arial"/>
              </a:rPr>
              <a:t>              For simplifying and scaling machine learning pipelines.</a:t>
            </a:r>
            <a:endParaRPr/>
          </a:p>
          <a:p>
            <a:pPr indent="-327457" lvl="1" marL="654914" marR="0" rtl="0" algn="l">
              <a:lnSpc>
                <a:spcPct val="139993"/>
              </a:lnSpc>
              <a:spcBef>
                <a:spcPts val="0"/>
              </a:spcBef>
              <a:spcAft>
                <a:spcPts val="0"/>
              </a:spcAft>
              <a:buClr>
                <a:srgbClr val="769EBE"/>
              </a:buClr>
              <a:buSzPts val="3033"/>
              <a:buFont typeface="Arial"/>
              <a:buChar char="•"/>
            </a:pPr>
            <a:r>
              <a:rPr b="0" i="0" lang="en-US" sz="3033" u="none" cap="none" strike="noStrike">
                <a:solidFill>
                  <a:srgbClr val="769EBE"/>
                </a:solidFill>
                <a:latin typeface="Arial"/>
                <a:ea typeface="Arial"/>
                <a:cs typeface="Arial"/>
                <a:sym typeface="Arial"/>
              </a:rPr>
              <a:t>Made with data scientists and ML engineers in mind :</a:t>
            </a:r>
            <a:endParaRPr/>
          </a:p>
          <a:p>
            <a:pPr indent="0" lvl="0" marL="0" marR="0" rtl="0" algn="l">
              <a:lnSpc>
                <a:spcPct val="139993"/>
              </a:lnSpc>
              <a:spcBef>
                <a:spcPts val="0"/>
              </a:spcBef>
              <a:spcAft>
                <a:spcPts val="0"/>
              </a:spcAft>
              <a:buNone/>
            </a:pPr>
            <a:r>
              <a:rPr b="0" i="0" lang="en-US" sz="3033" u="none" cap="none" strike="noStrike">
                <a:solidFill>
                  <a:srgbClr val="FFFFFF"/>
                </a:solidFill>
                <a:latin typeface="Arial"/>
                <a:ea typeface="Arial"/>
                <a:cs typeface="Arial"/>
                <a:sym typeface="Arial"/>
              </a:rPr>
              <a:t>              To let teams focus more on innovation and less on managing infrastructure.</a:t>
            </a:r>
            <a:endParaRPr/>
          </a:p>
          <a:p>
            <a:pPr indent="-327457" lvl="1" marL="654914" marR="0" rtl="0" algn="l">
              <a:lnSpc>
                <a:spcPct val="139993"/>
              </a:lnSpc>
              <a:spcBef>
                <a:spcPts val="0"/>
              </a:spcBef>
              <a:spcAft>
                <a:spcPts val="0"/>
              </a:spcAft>
              <a:buClr>
                <a:srgbClr val="769EBE"/>
              </a:buClr>
              <a:buSzPts val="3033"/>
              <a:buFont typeface="Arial"/>
              <a:buChar char="•"/>
            </a:pPr>
            <a:r>
              <a:rPr b="0" i="0" lang="en-US" sz="3033" u="none" cap="none" strike="noStrike">
                <a:solidFill>
                  <a:srgbClr val="769EBE"/>
                </a:solidFill>
                <a:latin typeface="Arial"/>
                <a:ea typeface="Arial"/>
                <a:cs typeface="Arial"/>
                <a:sym typeface="Arial"/>
              </a:rPr>
              <a:t>High-level tools for defining, deploying, and monitoring ML workflows :</a:t>
            </a:r>
            <a:endParaRPr/>
          </a:p>
          <a:p>
            <a:pPr indent="0" lvl="0" marL="0" marR="0" rtl="0" algn="l">
              <a:lnSpc>
                <a:spcPct val="139993"/>
              </a:lnSpc>
              <a:spcBef>
                <a:spcPts val="0"/>
              </a:spcBef>
              <a:spcAft>
                <a:spcPts val="0"/>
              </a:spcAft>
              <a:buNone/>
            </a:pPr>
            <a:r>
              <a:rPr b="0" i="0" lang="en-US" sz="3033" u="none" cap="none" strike="noStrike">
                <a:solidFill>
                  <a:srgbClr val="FFFFFF"/>
                </a:solidFill>
                <a:latin typeface="Arial"/>
                <a:ea typeface="Arial"/>
                <a:cs typeface="Arial"/>
                <a:sym typeface="Arial"/>
              </a:rPr>
              <a:t>              Making it easy to manage reproducible and scalable pipelines.</a:t>
            </a:r>
            <a:endParaRPr/>
          </a:p>
          <a:p>
            <a:pPr indent="-327457" lvl="1" marL="654914" marR="0" rtl="0" algn="l">
              <a:lnSpc>
                <a:spcPct val="139993"/>
              </a:lnSpc>
              <a:spcBef>
                <a:spcPts val="0"/>
              </a:spcBef>
              <a:spcAft>
                <a:spcPts val="0"/>
              </a:spcAft>
              <a:buClr>
                <a:srgbClr val="769EBE"/>
              </a:buClr>
              <a:buSzPts val="3033"/>
              <a:buFont typeface="Arial"/>
              <a:buChar char="•"/>
            </a:pPr>
            <a:r>
              <a:rPr b="0" i="0" lang="en-US" sz="3033" u="none" cap="none" strike="noStrike">
                <a:solidFill>
                  <a:srgbClr val="769EBE"/>
                </a:solidFill>
                <a:latin typeface="Arial"/>
                <a:ea typeface="Arial"/>
                <a:cs typeface="Arial"/>
                <a:sym typeface="Arial"/>
              </a:rPr>
              <a:t>Supports advanced features like hyperparameter tuning and distributed training : </a:t>
            </a:r>
            <a:endParaRPr/>
          </a:p>
          <a:p>
            <a:pPr indent="0" lvl="0" marL="0" marR="0" rtl="0" algn="l">
              <a:lnSpc>
                <a:spcPct val="139993"/>
              </a:lnSpc>
              <a:spcBef>
                <a:spcPts val="0"/>
              </a:spcBef>
              <a:spcAft>
                <a:spcPts val="0"/>
              </a:spcAft>
              <a:buNone/>
            </a:pPr>
            <a:r>
              <a:rPr b="0" i="0" lang="en-US" sz="3033" u="none" cap="none" strike="noStrike">
                <a:solidFill>
                  <a:srgbClr val="FFFFFF"/>
                </a:solidFill>
                <a:latin typeface="Arial"/>
                <a:ea typeface="Arial"/>
                <a:cs typeface="Arial"/>
                <a:sym typeface="Arial"/>
              </a:rPr>
              <a:t>              Includes tools for serving, versioning, and monitoring machine learning models.   </a:t>
            </a:r>
            <a:endParaRPr/>
          </a:p>
        </p:txBody>
      </p:sp>
      <p:sp>
        <p:nvSpPr>
          <p:cNvPr id="108" name="Google Shape;108;p3"/>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p:nvPr/>
        </p:nvSpPr>
        <p:spPr>
          <a:xfrm flipH="1">
            <a:off x="0" y="195725"/>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14" name="Google Shape;114;p4"/>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15" name="Google Shape;115;p4"/>
          <p:cNvSpPr txBox="1"/>
          <p:nvPr/>
        </p:nvSpPr>
        <p:spPr>
          <a:xfrm>
            <a:off x="1028700" y="892552"/>
            <a:ext cx="7245442"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Why KubeFlow</a:t>
            </a:r>
            <a:endParaRPr/>
          </a:p>
        </p:txBody>
      </p:sp>
      <p:sp>
        <p:nvSpPr>
          <p:cNvPr id="116" name="Google Shape;116;p4"/>
          <p:cNvSpPr txBox="1"/>
          <p:nvPr/>
        </p:nvSpPr>
        <p:spPr>
          <a:xfrm>
            <a:off x="1186648" y="2224145"/>
            <a:ext cx="16548704" cy="7447701"/>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Automation</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Reduces manual effort by automating repetitive tasks and workflow execution.</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Scalability</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Dynamically handles workloads of any size, leveraging Kubernetes for efficient resource management.</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Collaboration</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Modular design allows teams to work on components independently and reuse them across workflows.</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Reproducibility</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Guarantees consistent results by encapsulating steps in containers and tracking metadata.</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Experimentation</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Simplifies hyperparameter tuning, experiment tracking, and result comparison for rapid iteration.</a:t>
            </a:r>
            <a:endParaRPr/>
          </a:p>
          <a:p>
            <a:pPr indent="0" lvl="0" marL="0" marR="0" rtl="0" algn="l">
              <a:lnSpc>
                <a:spcPct val="139993"/>
              </a:lnSpc>
              <a:spcBef>
                <a:spcPts val="0"/>
              </a:spcBef>
              <a:spcAft>
                <a:spcPts val="0"/>
              </a:spcAft>
              <a:buNone/>
            </a:pPr>
            <a:r>
              <a:t/>
            </a:r>
            <a:endParaRPr b="0" i="0" sz="3033" u="none" cap="none" strike="noStrike">
              <a:solidFill>
                <a:srgbClr val="FFFFFF"/>
              </a:solidFill>
              <a:latin typeface="Arial"/>
              <a:ea typeface="Arial"/>
              <a:cs typeface="Arial"/>
              <a:sym typeface="Arial"/>
            </a:endParaRPr>
          </a:p>
        </p:txBody>
      </p:sp>
      <p:sp>
        <p:nvSpPr>
          <p:cNvPr id="117" name="Google Shape;117;p4"/>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23" name="Google Shape;123;p5"/>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24" name="Google Shape;124;p5"/>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Features Of KubeFlow</a:t>
            </a:r>
            <a:endParaRPr/>
          </a:p>
        </p:txBody>
      </p:sp>
      <p:sp>
        <p:nvSpPr>
          <p:cNvPr id="125" name="Google Shape;125;p5"/>
          <p:cNvSpPr txBox="1"/>
          <p:nvPr/>
        </p:nvSpPr>
        <p:spPr>
          <a:xfrm>
            <a:off x="1028700" y="2504427"/>
            <a:ext cx="17172008" cy="7447701"/>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1. Orchestration and Workflow Management</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Built-in tools for orchestrating and managing end-to-end machine learning pipelines.</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Ensures pipeline steps are executed in sequence and on schedule.</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2. Scalability and Portability</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Leverages Kubernetes for scalable and distributed training and inference.</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Runs seamlessly across on-premises, cloud, or hybrid environments.</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3. Support for ML Frameworks</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Compatible with popular frameworks like TensorFlow, PyTorch, Scikit-learn, and XGBoost.</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Provides flexibility to use the right tool for the task.</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4. Reproducibility and Versioning</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Tracks pipeline versions, experiments, and artifacts automatically.</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Ensures results are reproducible across different environments.</a:t>
            </a:r>
            <a:endParaRPr/>
          </a:p>
          <a:p>
            <a:pPr indent="0" lvl="0" marL="0" marR="0" rtl="0" algn="l">
              <a:lnSpc>
                <a:spcPct val="139993"/>
              </a:lnSpc>
              <a:spcBef>
                <a:spcPts val="0"/>
              </a:spcBef>
              <a:spcAft>
                <a:spcPts val="0"/>
              </a:spcAft>
              <a:buNone/>
            </a:pPr>
            <a:r>
              <a:t/>
            </a:r>
            <a:endParaRPr b="0" i="0" sz="3033" u="none" cap="none" strike="noStrike">
              <a:solidFill>
                <a:srgbClr val="FFFFFF"/>
              </a:solidFill>
              <a:latin typeface="Arial"/>
              <a:ea typeface="Arial"/>
              <a:cs typeface="Arial"/>
              <a:sym typeface="Arial"/>
            </a:endParaRPr>
          </a:p>
          <a:p>
            <a:pPr indent="0" lvl="0" marL="0" marR="0" rtl="0" algn="l">
              <a:lnSpc>
                <a:spcPct val="139993"/>
              </a:lnSpc>
              <a:spcBef>
                <a:spcPts val="0"/>
              </a:spcBef>
              <a:spcAft>
                <a:spcPts val="0"/>
              </a:spcAft>
              <a:buNone/>
            </a:pPr>
            <a:r>
              <a:t/>
            </a:r>
            <a:endParaRPr b="0" i="0" sz="3033" u="none" cap="none" strike="noStrike">
              <a:solidFill>
                <a:srgbClr val="FFFFFF"/>
              </a:solidFill>
              <a:latin typeface="Arial"/>
              <a:ea typeface="Arial"/>
              <a:cs typeface="Arial"/>
              <a:sym typeface="Arial"/>
            </a:endParaRPr>
          </a:p>
        </p:txBody>
      </p:sp>
      <p:sp>
        <p:nvSpPr>
          <p:cNvPr id="126" name="Google Shape;126;p5"/>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32" name="Google Shape;132;p6"/>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33" name="Google Shape;133;p6"/>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Features Of KubeFlow</a:t>
            </a:r>
            <a:endParaRPr/>
          </a:p>
        </p:txBody>
      </p:sp>
      <p:sp>
        <p:nvSpPr>
          <p:cNvPr id="134" name="Google Shape;134;p6"/>
          <p:cNvSpPr txBox="1"/>
          <p:nvPr/>
        </p:nvSpPr>
        <p:spPr>
          <a:xfrm>
            <a:off x="1028700" y="2504427"/>
            <a:ext cx="17172008" cy="7447701"/>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5. Hyperparameter Tuning</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Includes Katib, a tool for automating hyperparameter optimization.</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Supports multiple algorithms like grid search, random search, and Bayesian optimization.</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6. Model Serving and Deployment</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Simplifies serving with tools like KFServing for deploying and managing models.</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Supports REST and gRPC interfaces for production-grade deployments.</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7. Open-Source and Community-Driven</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Backed by a strong open-source community with continuous updates and enhancements.</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Supported by enterprise adopters and contributors for long-term growth.</a:t>
            </a:r>
            <a:endParaRPr/>
          </a:p>
          <a:p>
            <a:pPr indent="0" lvl="0" marL="0" marR="0" rtl="0" algn="l">
              <a:lnSpc>
                <a:spcPct val="139993"/>
              </a:lnSpc>
              <a:spcBef>
                <a:spcPts val="0"/>
              </a:spcBef>
              <a:spcAft>
                <a:spcPts val="0"/>
              </a:spcAft>
              <a:buNone/>
            </a:pPr>
            <a:r>
              <a:rPr b="0" i="0" lang="en-US" sz="3033" u="none" cap="none" strike="noStrike">
                <a:solidFill>
                  <a:srgbClr val="769EBE"/>
                </a:solidFill>
                <a:latin typeface="Arial"/>
                <a:ea typeface="Arial"/>
                <a:cs typeface="Arial"/>
                <a:sym typeface="Arial"/>
              </a:rPr>
              <a:t>8. Visualization and Monitoring</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Provides interactive dashboards for pipeline monitoring and management.</a:t>
            </a:r>
            <a:endParaRPr/>
          </a:p>
          <a:p>
            <a:pPr indent="-327457" lvl="1" marL="654914" marR="0" rtl="0" algn="l">
              <a:lnSpc>
                <a:spcPct val="139993"/>
              </a:lnSpc>
              <a:spcBef>
                <a:spcPts val="0"/>
              </a:spcBef>
              <a:spcAft>
                <a:spcPts val="0"/>
              </a:spcAft>
              <a:buClr>
                <a:srgbClr val="FFFFFF"/>
              </a:buClr>
              <a:buSzPts val="3033"/>
              <a:buFont typeface="Arial"/>
              <a:buChar char="•"/>
            </a:pPr>
            <a:r>
              <a:rPr b="0" i="0" lang="en-US" sz="3033" u="none" cap="none" strike="noStrike">
                <a:solidFill>
                  <a:srgbClr val="FFFFFF"/>
                </a:solidFill>
                <a:latin typeface="Arial"/>
                <a:ea typeface="Arial"/>
                <a:cs typeface="Arial"/>
                <a:sym typeface="Arial"/>
              </a:rPr>
              <a:t>Integrates with TensorBoard for model performance visualization.</a:t>
            </a:r>
            <a:endParaRPr/>
          </a:p>
          <a:p>
            <a:pPr indent="0" lvl="0" marL="0" marR="0" rtl="0" algn="l">
              <a:lnSpc>
                <a:spcPct val="139993"/>
              </a:lnSpc>
              <a:spcBef>
                <a:spcPts val="0"/>
              </a:spcBef>
              <a:spcAft>
                <a:spcPts val="0"/>
              </a:spcAft>
              <a:buNone/>
            </a:pPr>
            <a:r>
              <a:t/>
            </a:r>
            <a:endParaRPr b="0" i="0" sz="3033" u="none" cap="none" strike="noStrike">
              <a:solidFill>
                <a:srgbClr val="FFFFFF"/>
              </a:solidFill>
              <a:latin typeface="Arial"/>
              <a:ea typeface="Arial"/>
              <a:cs typeface="Arial"/>
              <a:sym typeface="Arial"/>
            </a:endParaRPr>
          </a:p>
          <a:p>
            <a:pPr indent="0" lvl="0" marL="0" marR="0" rtl="0" algn="l">
              <a:lnSpc>
                <a:spcPct val="139993"/>
              </a:lnSpc>
              <a:spcBef>
                <a:spcPts val="0"/>
              </a:spcBef>
              <a:spcAft>
                <a:spcPts val="0"/>
              </a:spcAft>
              <a:buNone/>
            </a:pPr>
            <a:r>
              <a:t/>
            </a:r>
            <a:endParaRPr b="0" i="0" sz="3033" u="none" cap="none" strike="noStrike">
              <a:solidFill>
                <a:srgbClr val="FFFFFF"/>
              </a:solidFill>
              <a:latin typeface="Arial"/>
              <a:ea typeface="Arial"/>
              <a:cs typeface="Arial"/>
              <a:sym typeface="Arial"/>
            </a:endParaRPr>
          </a:p>
        </p:txBody>
      </p:sp>
      <p:sp>
        <p:nvSpPr>
          <p:cNvPr id="135" name="Google Shape;135;p6"/>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41" name="Google Shape;141;p7"/>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42" name="Google Shape;142;p7"/>
          <p:cNvSpPr/>
          <p:nvPr/>
        </p:nvSpPr>
        <p:spPr>
          <a:xfrm>
            <a:off x="1028700" y="2048252"/>
            <a:ext cx="14763432" cy="7210048"/>
          </a:xfrm>
          <a:custGeom>
            <a:rect b="b" l="l" r="r" t="t"/>
            <a:pathLst>
              <a:path extrusionOk="0" h="7210048" w="14763432">
                <a:moveTo>
                  <a:pt x="0" y="0"/>
                </a:moveTo>
                <a:lnTo>
                  <a:pt x="14763432" y="0"/>
                </a:lnTo>
                <a:lnTo>
                  <a:pt x="14763432" y="7210048"/>
                </a:lnTo>
                <a:lnTo>
                  <a:pt x="0" y="7210048"/>
                </a:lnTo>
                <a:lnTo>
                  <a:pt x="0" y="0"/>
                </a:lnTo>
                <a:close/>
              </a:path>
            </a:pathLst>
          </a:custGeom>
          <a:blipFill rotWithShape="1">
            <a:blip r:embed="rId5">
              <a:alphaModFix/>
            </a:blip>
            <a:stretch>
              <a:fillRect b="0" l="0" r="0" t="0"/>
            </a:stretch>
          </a:blipFill>
          <a:ln>
            <a:noFill/>
          </a:ln>
        </p:spPr>
      </p:sp>
      <p:sp>
        <p:nvSpPr>
          <p:cNvPr id="143" name="Google Shape;143;p7"/>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KubeFlow Dashboard</a:t>
            </a:r>
            <a:endParaRPr/>
          </a:p>
        </p:txBody>
      </p:sp>
      <p:sp>
        <p:nvSpPr>
          <p:cNvPr id="144" name="Google Shape;144;p7"/>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50" name="Google Shape;150;p8"/>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51" name="Google Shape;151;p8"/>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Pros Of KubeFlow </a:t>
            </a:r>
            <a:endParaRPr/>
          </a:p>
        </p:txBody>
      </p:sp>
      <p:sp>
        <p:nvSpPr>
          <p:cNvPr id="152" name="Google Shape;152;p8"/>
          <p:cNvSpPr txBox="1"/>
          <p:nvPr/>
        </p:nvSpPr>
        <p:spPr>
          <a:xfrm>
            <a:off x="1028700" y="2285769"/>
            <a:ext cx="16004013" cy="8001231"/>
          </a:xfrm>
          <a:prstGeom prst="rect">
            <a:avLst/>
          </a:prstGeom>
          <a:noFill/>
          <a:ln>
            <a:noFill/>
          </a:ln>
        </p:spPr>
        <p:txBody>
          <a:bodyPr anchorCtr="0" anchor="t" bIns="0" lIns="0" spcFirstLastPara="1" rIns="0" wrap="square" tIns="0">
            <a:spAutoFit/>
          </a:bodyPr>
          <a:lstStyle/>
          <a:p>
            <a:pPr indent="-328288"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End-to-End ML Support: </a:t>
            </a:r>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            </a:t>
            </a:r>
            <a:r>
              <a:rPr b="0" i="0" lang="en-US" sz="3041" u="none" cap="none" strike="noStrike">
                <a:solidFill>
                  <a:srgbClr val="FFFFFF"/>
                </a:solidFill>
                <a:latin typeface="Arial"/>
                <a:ea typeface="Arial"/>
                <a:cs typeface="Arial"/>
                <a:sym typeface="Arial"/>
              </a:rPr>
              <a:t>Handles the complete ML lifecycle, from data preparation to model deployment.</a:t>
            </a:r>
            <a:endParaRPr/>
          </a:p>
          <a:p>
            <a:pPr indent="-328288"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Scalability:</a:t>
            </a:r>
            <a:r>
              <a:rPr b="0" i="0" lang="en-US" sz="3041" u="none" cap="none" strike="noStrike">
                <a:solidFill>
                  <a:srgbClr val="FFFFFF"/>
                </a:solidFill>
                <a:latin typeface="Arial"/>
                <a:ea typeface="Arial"/>
                <a:cs typeface="Arial"/>
                <a:sym typeface="Arial"/>
              </a:rPr>
              <a:t> </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Leverages Kubernetes for scalable and distributed workflows.</a:t>
            </a:r>
            <a:endParaRPr/>
          </a:p>
          <a:p>
            <a:pPr indent="-328288"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Framework Agnostic:</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Supports popular ML frameworks like TensorFlow, PyTorch, and Scikit-learn.</a:t>
            </a:r>
            <a:endParaRPr/>
          </a:p>
          <a:p>
            <a:pPr indent="-328288"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Portability:</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Runs on any Kubernetes-supported infrastructure, including cloud and on-premises.</a:t>
            </a:r>
            <a:endParaRPr/>
          </a:p>
          <a:p>
            <a:pPr indent="-328288"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Reproducibility:</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Ensures consistency with automatic experiment and artifact tracking.</a:t>
            </a:r>
            <a:endParaRPr/>
          </a:p>
          <a:p>
            <a:pPr indent="-328288"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Customization:</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Offers flexibility to design custom components and workflows.</a:t>
            </a:r>
            <a:endParaRPr/>
          </a:p>
          <a:p>
            <a:pPr indent="-328288"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Community and Ecosystem:</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Backed by a strong open-source community for continuous updates and improvements.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153" name="Google Shape;153;p8"/>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0" l="0" r="0" t="0"/>
            </a:stretch>
          </a:blipFill>
          <a:ln>
            <a:noFill/>
          </a:ln>
        </p:spPr>
      </p:sp>
      <p:sp>
        <p:nvSpPr>
          <p:cNvPr id="159" name="Google Shape;159;p9"/>
          <p:cNvSpPr/>
          <p:nvPr/>
        </p:nvSpPr>
        <p:spPr>
          <a:xfrm rot="5400000">
            <a:off x="2113643" y="-2113643"/>
            <a:ext cx="10287000" cy="14514286"/>
          </a:xfrm>
          <a:custGeom>
            <a:rect b="b" l="l" r="r" t="t"/>
            <a:pathLst>
              <a:path extrusionOk="0" h="14514286" w="10287000">
                <a:moveTo>
                  <a:pt x="0" y="0"/>
                </a:moveTo>
                <a:lnTo>
                  <a:pt x="10287000" y="0"/>
                </a:lnTo>
                <a:lnTo>
                  <a:pt x="10287000" y="14514286"/>
                </a:lnTo>
                <a:lnTo>
                  <a:pt x="0" y="14514286"/>
                </a:lnTo>
                <a:lnTo>
                  <a:pt x="0" y="0"/>
                </a:lnTo>
                <a:close/>
              </a:path>
            </a:pathLst>
          </a:custGeom>
          <a:blipFill rotWithShape="1">
            <a:blip r:embed="rId4">
              <a:alphaModFix/>
            </a:blip>
            <a:stretch>
              <a:fillRect b="0" l="0" r="0" t="0"/>
            </a:stretch>
          </a:blipFill>
          <a:ln>
            <a:noFill/>
          </a:ln>
        </p:spPr>
      </p:sp>
      <p:sp>
        <p:nvSpPr>
          <p:cNvPr id="160" name="Google Shape;160;p9"/>
          <p:cNvSpPr txBox="1"/>
          <p:nvPr/>
        </p:nvSpPr>
        <p:spPr>
          <a:xfrm>
            <a:off x="1028700" y="892552"/>
            <a:ext cx="10898061" cy="1044320"/>
          </a:xfrm>
          <a:prstGeom prst="rect">
            <a:avLst/>
          </a:prstGeom>
          <a:noFill/>
          <a:ln>
            <a:noFill/>
          </a:ln>
        </p:spPr>
        <p:txBody>
          <a:bodyPr anchorCtr="0" anchor="t" bIns="0" lIns="0" spcFirstLastPara="1" rIns="0" wrap="square" tIns="0">
            <a:spAutoFit/>
          </a:bodyPr>
          <a:lstStyle/>
          <a:p>
            <a:pPr indent="0" lvl="0" marL="0" marR="0" rtl="0" algn="l">
              <a:lnSpc>
                <a:spcPct val="113002"/>
              </a:lnSpc>
              <a:spcBef>
                <a:spcPts val="0"/>
              </a:spcBef>
              <a:spcAft>
                <a:spcPts val="0"/>
              </a:spcAft>
              <a:buNone/>
            </a:pPr>
            <a:r>
              <a:rPr b="1" i="0" lang="en-US" sz="7114" u="none" cap="none" strike="noStrike">
                <a:solidFill>
                  <a:srgbClr val="FFFFFF"/>
                </a:solidFill>
                <a:latin typeface="Arial"/>
                <a:ea typeface="Arial"/>
                <a:cs typeface="Arial"/>
                <a:sym typeface="Arial"/>
              </a:rPr>
              <a:t>Cons Of KubeFlow </a:t>
            </a:r>
            <a:endParaRPr/>
          </a:p>
        </p:txBody>
      </p:sp>
      <p:sp>
        <p:nvSpPr>
          <p:cNvPr id="161" name="Google Shape;161;p9"/>
          <p:cNvSpPr txBox="1"/>
          <p:nvPr/>
        </p:nvSpPr>
        <p:spPr>
          <a:xfrm>
            <a:off x="886390" y="2877594"/>
            <a:ext cx="16230600" cy="5313906"/>
          </a:xfrm>
          <a:prstGeom prst="rect">
            <a:avLst/>
          </a:prstGeom>
          <a:noFill/>
          <a:ln>
            <a:noFill/>
          </a:ln>
        </p:spPr>
        <p:txBody>
          <a:bodyPr anchorCtr="0" anchor="t" bIns="0" lIns="0" spcFirstLastPara="1" rIns="0" wrap="square" tIns="0">
            <a:spAutoFit/>
          </a:bodyPr>
          <a:lstStyle/>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Complex Setup: </a:t>
            </a:r>
            <a:endParaRPr/>
          </a:p>
          <a:p>
            <a:pPr indent="0" lvl="0" marL="0" marR="0" rtl="0" algn="l">
              <a:lnSpc>
                <a:spcPct val="139986"/>
              </a:lnSpc>
              <a:spcBef>
                <a:spcPts val="0"/>
              </a:spcBef>
              <a:spcAft>
                <a:spcPts val="0"/>
              </a:spcAft>
              <a:buNone/>
            </a:pPr>
            <a:r>
              <a:rPr b="0" i="0" lang="en-US" sz="3041" u="none" cap="none" strike="noStrike">
                <a:solidFill>
                  <a:srgbClr val="769EBE"/>
                </a:solidFill>
                <a:latin typeface="Arial"/>
                <a:ea typeface="Arial"/>
                <a:cs typeface="Arial"/>
                <a:sym typeface="Arial"/>
              </a:rPr>
              <a:t>         </a:t>
            </a:r>
            <a:r>
              <a:rPr b="0" i="0" lang="en-US" sz="3041" u="none" cap="none" strike="noStrike">
                <a:solidFill>
                  <a:srgbClr val="FFFFFF"/>
                </a:solidFill>
                <a:latin typeface="Arial"/>
                <a:ea typeface="Arial"/>
                <a:cs typeface="Arial"/>
                <a:sym typeface="Arial"/>
              </a:rPr>
              <a:t>Initial installation and configuration can be challenging for beginners.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Learning Curve:</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Requires knowledge of Kubernetes, which may be steep for data scientists without DevOps </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experience.</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Resource-Intensive:</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Demands significant infrastructure, which can be costly for small-scale projects.</a:t>
            </a:r>
            <a:endParaRPr/>
          </a:p>
          <a:p>
            <a:pPr indent="-328287" lvl="1" marL="656577" marR="0" rtl="0" algn="l">
              <a:lnSpc>
                <a:spcPct val="139986"/>
              </a:lnSpc>
              <a:spcBef>
                <a:spcPts val="0"/>
              </a:spcBef>
              <a:spcAft>
                <a:spcPts val="0"/>
              </a:spcAft>
              <a:buClr>
                <a:srgbClr val="769EBE"/>
              </a:buClr>
              <a:buSzPts val="3041"/>
              <a:buFont typeface="Arial"/>
              <a:buChar char="•"/>
            </a:pPr>
            <a:r>
              <a:rPr b="0" i="0" lang="en-US" sz="3041" u="none" cap="none" strike="noStrike">
                <a:solidFill>
                  <a:srgbClr val="769EBE"/>
                </a:solidFill>
                <a:latin typeface="Arial"/>
                <a:ea typeface="Arial"/>
                <a:cs typeface="Arial"/>
                <a:sym typeface="Arial"/>
              </a:rPr>
              <a:t>Overhead for Small Projects:</a:t>
            </a:r>
            <a:endParaRPr/>
          </a:p>
          <a:p>
            <a:pPr indent="0" lvl="0" marL="0" marR="0" rtl="0" algn="l">
              <a:lnSpc>
                <a:spcPct val="139986"/>
              </a:lnSpc>
              <a:spcBef>
                <a:spcPts val="0"/>
              </a:spcBef>
              <a:spcAft>
                <a:spcPts val="0"/>
              </a:spcAft>
              <a:buNone/>
            </a:pPr>
            <a:r>
              <a:rPr b="0" i="0" lang="en-US" sz="3041" u="none" cap="none" strike="noStrike">
                <a:solidFill>
                  <a:srgbClr val="FFFFFF"/>
                </a:solidFill>
                <a:latin typeface="Arial"/>
                <a:ea typeface="Arial"/>
                <a:cs typeface="Arial"/>
                <a:sym typeface="Arial"/>
              </a:rPr>
              <a:t>         Better suited for large, scalable ML workflows than smaller, simpler tasks.</a:t>
            </a:r>
            <a:endParaRPr/>
          </a:p>
          <a:p>
            <a:pPr indent="0" lvl="0" marL="0" marR="0" rtl="0" algn="l">
              <a:lnSpc>
                <a:spcPct val="139986"/>
              </a:lnSpc>
              <a:spcBef>
                <a:spcPts val="0"/>
              </a:spcBef>
              <a:spcAft>
                <a:spcPts val="0"/>
              </a:spcAft>
              <a:buNone/>
            </a:pPr>
            <a:r>
              <a:t/>
            </a:r>
            <a:endParaRPr b="0" i="0" sz="3041" u="none" cap="none" strike="noStrike">
              <a:solidFill>
                <a:srgbClr val="FFFFFF"/>
              </a:solidFill>
              <a:latin typeface="Arial"/>
              <a:ea typeface="Arial"/>
              <a:cs typeface="Arial"/>
              <a:sym typeface="Arial"/>
            </a:endParaRPr>
          </a:p>
        </p:txBody>
      </p:sp>
      <p:sp>
        <p:nvSpPr>
          <p:cNvPr id="162" name="Google Shape;162;p9"/>
          <p:cNvSpPr/>
          <p:nvPr/>
        </p:nvSpPr>
        <p:spPr>
          <a:xfrm>
            <a:off x="0" y="23836"/>
            <a:ext cx="1186648" cy="1004864"/>
          </a:xfrm>
          <a:custGeom>
            <a:rect b="b" l="l" r="r" t="t"/>
            <a:pathLst>
              <a:path extrusionOk="0" h="1004864" w="1186648">
                <a:moveTo>
                  <a:pt x="0" y="0"/>
                </a:moveTo>
                <a:lnTo>
                  <a:pt x="1186648" y="0"/>
                </a:lnTo>
                <a:lnTo>
                  <a:pt x="1186648" y="1004864"/>
                </a:lnTo>
                <a:lnTo>
                  <a:pt x="0" y="1004864"/>
                </a:lnTo>
                <a:lnTo>
                  <a:pt x="0" y="0"/>
                </a:lnTo>
                <a:close/>
              </a:path>
            </a:pathLst>
          </a:custGeom>
          <a:blipFill rotWithShape="1">
            <a:blip r:embed="rId5">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