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nva Sans" panose="020B0604020202020204" charset="0"/>
      <p:regular r:id="rId22"/>
    </p:embeddedFont>
    <p:embeddedFont>
      <p:font typeface="Canva Sans Bold" panose="020B0604020202020204" charset="0"/>
      <p:regular r:id="rId23"/>
    </p:embeddedFont>
    <p:embeddedFont>
      <p:font typeface="Lato 1" panose="020B0604020202020204" charset="0"/>
      <p:regular r:id="rId24"/>
    </p:embeddedFont>
    <p:embeddedFont>
      <p:font typeface="Lato 1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4902279" y="4516438"/>
            <a:ext cx="8483441" cy="1120775"/>
          </a:xfrm>
          <a:prstGeom prst="rect">
            <a:avLst/>
          </a:prstGeom>
        </p:spPr>
        <p:txBody>
          <a:bodyPr lIns="0" tIns="0" rIns="0" bIns="0" rtlCol="0" anchor="t">
            <a:spAutoFit/>
          </a:bodyPr>
          <a:lstStyle/>
          <a:p>
            <a:pPr algn="ctr">
              <a:lnSpc>
                <a:spcPts val="9100"/>
              </a:lnSpc>
              <a:spcBef>
                <a:spcPct val="0"/>
              </a:spcBef>
            </a:pPr>
            <a:r>
              <a:rPr lang="en-US" sz="6500">
                <a:solidFill>
                  <a:srgbClr val="000000"/>
                </a:solidFill>
                <a:latin typeface="Lato 1"/>
                <a:ea typeface="Lato 1"/>
                <a:cs typeface="Lato 1"/>
                <a:sym typeface="Lato 1"/>
              </a:rPr>
              <a:t>Requirement Elicitation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79248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Points to be an effective interviewer</a:t>
            </a:r>
          </a:p>
          <a:p>
            <a:pPr marL="863599" lvl="1" indent="-431800" algn="l">
              <a:lnSpc>
                <a:spcPts val="5599"/>
              </a:lnSpc>
              <a:buFont typeface="Arial"/>
              <a:buChar char="•"/>
            </a:pPr>
            <a:r>
              <a:rPr lang="en-US" sz="3999">
                <a:solidFill>
                  <a:srgbClr val="000000"/>
                </a:solidFill>
                <a:latin typeface="Lato 1"/>
                <a:ea typeface="Lato 1"/>
                <a:cs typeface="Lato 1"/>
                <a:sym typeface="Lato 1"/>
              </a:rPr>
              <a:t>You should be open-minded, avoid preconceived ideas about the requirements, and willing to listen to stakeholders. If the stakeholder comes up with surprising requirements, then you should be willing to change your mind about the system.</a:t>
            </a:r>
          </a:p>
          <a:p>
            <a:pPr marL="863599" lvl="1" indent="-431800" algn="l">
              <a:lnSpc>
                <a:spcPts val="5599"/>
              </a:lnSpc>
              <a:buFont typeface="Arial"/>
              <a:buChar char="•"/>
            </a:pPr>
            <a:r>
              <a:rPr lang="en-US" sz="3999">
                <a:solidFill>
                  <a:srgbClr val="000000"/>
                </a:solidFill>
                <a:latin typeface="Lato 1"/>
                <a:ea typeface="Lato 1"/>
                <a:cs typeface="Lato 1"/>
                <a:sym typeface="Lato 1"/>
              </a:rPr>
              <a:t>You should prompt the interviewee to get discussions going by using a springboard question or a requirements proposal, or by working together on a prototype system. Saying to people “tell me what you want” is unlikely to result in useful information. They find it much easier to talk in a defined context rather than in general terms.</a:t>
            </a:r>
          </a:p>
          <a:p>
            <a:pPr algn="l">
              <a:lnSpc>
                <a:spcPts val="5599"/>
              </a:lnSpc>
            </a:pPr>
            <a:endParaRPr lang="en-US" sz="3999">
              <a:solidFill>
                <a:srgbClr val="000000"/>
              </a:solidFill>
              <a:latin typeface="Lato 1"/>
              <a:ea typeface="Lato 1"/>
              <a:cs typeface="Lato 1"/>
              <a:sym typeface="Lato 1"/>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862965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Ethnography</a:t>
            </a:r>
          </a:p>
          <a:p>
            <a:pPr marL="863599" lvl="1" indent="-431800" algn="l">
              <a:lnSpc>
                <a:spcPts val="5599"/>
              </a:lnSpc>
              <a:buFont typeface="Arial"/>
              <a:buChar char="•"/>
            </a:pPr>
            <a:r>
              <a:rPr lang="en-US" sz="3999">
                <a:solidFill>
                  <a:srgbClr val="000000"/>
                </a:solidFill>
                <a:latin typeface="Lato 1"/>
                <a:ea typeface="Lato 1"/>
                <a:cs typeface="Lato 1"/>
                <a:sym typeface="Lato 1"/>
              </a:rPr>
              <a:t>Ethnography is an observational technique that can be used to understand operational processes and help derive requirements for software to support these processes.</a:t>
            </a:r>
          </a:p>
          <a:p>
            <a:pPr marL="863599" lvl="1" indent="-431800" algn="l">
              <a:lnSpc>
                <a:spcPts val="5599"/>
              </a:lnSpc>
              <a:buFont typeface="Arial"/>
              <a:buChar char="•"/>
            </a:pPr>
            <a:r>
              <a:rPr lang="en-US" sz="3999">
                <a:solidFill>
                  <a:srgbClr val="000000"/>
                </a:solidFill>
                <a:latin typeface="Lato 1"/>
                <a:ea typeface="Lato 1"/>
                <a:cs typeface="Lato 1"/>
                <a:sym typeface="Lato 1"/>
              </a:rPr>
              <a:t> An analyst immerses himself or herself in the working environment where the system will be used.</a:t>
            </a:r>
          </a:p>
          <a:p>
            <a:pPr marL="863599" lvl="1" indent="-431800" algn="l">
              <a:lnSpc>
                <a:spcPts val="5599"/>
              </a:lnSpc>
              <a:buFont typeface="Arial"/>
              <a:buChar char="•"/>
            </a:pPr>
            <a:r>
              <a:rPr lang="en-US" sz="3999">
                <a:solidFill>
                  <a:srgbClr val="000000"/>
                </a:solidFill>
                <a:latin typeface="Lato 1"/>
                <a:ea typeface="Lato 1"/>
                <a:cs typeface="Lato 1"/>
                <a:sym typeface="Lato 1"/>
              </a:rPr>
              <a:t>The day-to-day work is observed, and notes are made of the actual tasks in which participants are involved.</a:t>
            </a:r>
          </a:p>
          <a:p>
            <a:pPr marL="863599" lvl="1" indent="-431800" algn="l">
              <a:lnSpc>
                <a:spcPts val="5599"/>
              </a:lnSpc>
              <a:buFont typeface="Arial"/>
              <a:buChar char="•"/>
            </a:pPr>
            <a:r>
              <a:rPr lang="en-US" sz="3999">
                <a:solidFill>
                  <a:srgbClr val="000000"/>
                </a:solidFill>
                <a:latin typeface="Lato 1"/>
                <a:ea typeface="Lato 1"/>
                <a:cs typeface="Lato 1"/>
                <a:sym typeface="Lato 1"/>
              </a:rPr>
              <a:t>The value of ethnography is that it helps discover implicit system requirements that reflect the actual ways that people work, rather than the formal processes defined by the organization.</a:t>
            </a:r>
          </a:p>
          <a:p>
            <a:pPr algn="l">
              <a:lnSpc>
                <a:spcPts val="5599"/>
              </a:lnSpc>
            </a:pPr>
            <a:endParaRPr lang="en-US" sz="3999">
              <a:solidFill>
                <a:srgbClr val="000000"/>
              </a:solidFill>
              <a:latin typeface="Lato 1"/>
              <a:ea typeface="Lato 1"/>
              <a:cs typeface="Lato 1"/>
              <a:sym typeface="Lato 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79248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Why ethnography?</a:t>
            </a:r>
          </a:p>
          <a:p>
            <a:pPr marL="863599" lvl="1" indent="-431800" algn="l">
              <a:lnSpc>
                <a:spcPts val="5599"/>
              </a:lnSpc>
              <a:buFont typeface="Arial"/>
              <a:buChar char="•"/>
            </a:pPr>
            <a:r>
              <a:rPr lang="en-US" sz="3999">
                <a:solidFill>
                  <a:srgbClr val="000000"/>
                </a:solidFill>
                <a:latin typeface="Lato 1"/>
                <a:ea typeface="Lato 1"/>
                <a:cs typeface="Lato 1"/>
                <a:sym typeface="Lato 1"/>
              </a:rPr>
              <a:t>People often find it very difficult to articulate details of their work because it is second nature to them.</a:t>
            </a:r>
          </a:p>
          <a:p>
            <a:pPr marL="863599" lvl="1" indent="-431800" algn="l">
              <a:lnSpc>
                <a:spcPts val="5599"/>
              </a:lnSpc>
              <a:buFont typeface="Arial"/>
              <a:buChar char="•"/>
            </a:pPr>
            <a:r>
              <a:rPr lang="en-US" sz="3999">
                <a:solidFill>
                  <a:srgbClr val="000000"/>
                </a:solidFill>
                <a:latin typeface="Lato 1"/>
                <a:ea typeface="Lato 1"/>
                <a:cs typeface="Lato 1"/>
                <a:sym typeface="Lato 1"/>
              </a:rPr>
              <a:t>They understand their own work but may not understand its relationship to other work in the organization.</a:t>
            </a:r>
          </a:p>
          <a:p>
            <a:pPr marL="863599" lvl="1" indent="-431800" algn="l">
              <a:lnSpc>
                <a:spcPts val="5599"/>
              </a:lnSpc>
              <a:buFont typeface="Arial"/>
              <a:buChar char="•"/>
            </a:pPr>
            <a:r>
              <a:rPr lang="en-US" sz="3999">
                <a:solidFill>
                  <a:srgbClr val="000000"/>
                </a:solidFill>
                <a:latin typeface="Lato 1"/>
                <a:ea typeface="Lato 1"/>
                <a:cs typeface="Lato 1"/>
                <a:sym typeface="Lato 1"/>
              </a:rPr>
              <a:t>Social and organizational factors that affect the work, but that are not obvious to individuals, may only become clear when noticed by an unbiased observer.</a:t>
            </a:r>
          </a:p>
          <a:p>
            <a:pPr marL="863599" lvl="1" indent="-431800" algn="l">
              <a:lnSpc>
                <a:spcPts val="5599"/>
              </a:lnSpc>
              <a:buFont typeface="Arial"/>
              <a:buChar char="•"/>
            </a:pPr>
            <a:r>
              <a:rPr lang="en-US" sz="3999">
                <a:solidFill>
                  <a:srgbClr val="000000"/>
                </a:solidFill>
                <a:latin typeface="Lato 1"/>
                <a:ea typeface="Lato 1"/>
                <a:cs typeface="Lato 1"/>
                <a:sym typeface="Lato 1"/>
              </a:rPr>
              <a:t>This may not be mentioned during an interview as the group might not see it as an integral part of their work.</a:t>
            </a:r>
          </a:p>
          <a:p>
            <a:pPr algn="l">
              <a:lnSpc>
                <a:spcPts val="5599"/>
              </a:lnSpc>
            </a:pPr>
            <a:endParaRPr lang="en-US" sz="3999">
              <a:solidFill>
                <a:srgbClr val="000000"/>
              </a:solidFill>
              <a:latin typeface="Lato 1"/>
              <a:ea typeface="Lato 1"/>
              <a:cs typeface="Lato 1"/>
              <a:sym typeface="Lato 1"/>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70993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Effectiveness of ethnography</a:t>
            </a:r>
          </a:p>
          <a:p>
            <a:pPr algn="l">
              <a:lnSpc>
                <a:spcPts val="5599"/>
              </a:lnSpc>
            </a:pPr>
            <a:r>
              <a:rPr lang="en-US" sz="3999">
                <a:solidFill>
                  <a:srgbClr val="000000"/>
                </a:solidFill>
                <a:latin typeface="Lato 1"/>
                <a:ea typeface="Lato 1"/>
                <a:cs typeface="Lato 1"/>
                <a:sym typeface="Lato 1"/>
              </a:rPr>
              <a:t>Ethnography is particularly effective for discovering two types of requirements:</a:t>
            </a:r>
          </a:p>
          <a:p>
            <a:pPr marL="647700" lvl="1" indent="-323850" algn="l">
              <a:lnSpc>
                <a:spcPts val="4200"/>
              </a:lnSpc>
              <a:buFont typeface="Arial"/>
              <a:buChar char="•"/>
            </a:pPr>
            <a:r>
              <a:rPr lang="en-US" sz="3000">
                <a:solidFill>
                  <a:srgbClr val="000000"/>
                </a:solidFill>
                <a:latin typeface="Lato 1"/>
                <a:ea typeface="Lato 1"/>
                <a:cs typeface="Lato 1"/>
                <a:sym typeface="Lato 1"/>
              </a:rPr>
              <a:t>Requirements derived from the way in which people actually work, rather than the way in which business process definitions say they ought to work. In practice, people never follow formal processes.</a:t>
            </a:r>
          </a:p>
          <a:p>
            <a:pPr marL="647700" lvl="1" indent="-323850" algn="l">
              <a:lnSpc>
                <a:spcPts val="4200"/>
              </a:lnSpc>
              <a:buFont typeface="Arial"/>
              <a:buChar char="•"/>
            </a:pPr>
            <a:r>
              <a:rPr lang="en-US" sz="3000">
                <a:solidFill>
                  <a:srgbClr val="000000"/>
                </a:solidFill>
                <a:latin typeface="Lato 1"/>
                <a:ea typeface="Lato 1"/>
                <a:cs typeface="Lato 1"/>
                <a:sym typeface="Lato 1"/>
              </a:rPr>
              <a:t>Requirements derived from cooperation and awareness of other people’s activities. For example, air traffic controllers (ATCs) may use an awareness of other controlles’ work to predict the number of aircraft that will be entering their control sector. They then modify their control strategies depending on that predicted workload. Therefore, an automated ATC system should allow controllers in a sector to have some visibility of the work in adjacent sectors.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4005923" y="3731280"/>
            <a:ext cx="10276155" cy="2824440"/>
          </a:xfrm>
          <a:custGeom>
            <a:avLst/>
            <a:gdLst/>
            <a:ahLst/>
            <a:cxnLst/>
            <a:rect l="l" t="t" r="r" b="b"/>
            <a:pathLst>
              <a:path w="10276155" h="2824440">
                <a:moveTo>
                  <a:pt x="0" y="0"/>
                </a:moveTo>
                <a:lnTo>
                  <a:pt x="10276154" y="0"/>
                </a:lnTo>
                <a:lnTo>
                  <a:pt x="10276154" y="2824440"/>
                </a:lnTo>
                <a:lnTo>
                  <a:pt x="0" y="2824440"/>
                </a:lnTo>
                <a:lnTo>
                  <a:pt x="0" y="0"/>
                </a:lnTo>
                <a:close/>
              </a:path>
            </a:pathLst>
          </a:custGeom>
          <a:blipFill>
            <a:blip r:embed="rId2"/>
            <a:stretch>
              <a:fillRect/>
            </a:stretch>
          </a:blipFill>
        </p:spPr>
      </p:sp>
      <p:sp>
        <p:nvSpPr>
          <p:cNvPr id="30" name="TextBox 30"/>
          <p:cNvSpPr txBox="1"/>
          <p:nvPr/>
        </p:nvSpPr>
        <p:spPr>
          <a:xfrm>
            <a:off x="1337726" y="1401465"/>
            <a:ext cx="15612547"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Lato 1 Bold"/>
                <a:ea typeface="Lato 1 Bold"/>
                <a:cs typeface="Lato 1 Bold"/>
                <a:sym typeface="Lato 1 Bold"/>
              </a:rPr>
              <a:t>Ethnography and prototyping for requirements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1953882" y="4371380"/>
            <a:ext cx="14380235" cy="5584359"/>
          </a:xfrm>
          <a:custGeom>
            <a:avLst/>
            <a:gdLst/>
            <a:ahLst/>
            <a:cxnLst/>
            <a:rect l="l" t="t" r="r" b="b"/>
            <a:pathLst>
              <a:path w="14380235" h="5584359">
                <a:moveTo>
                  <a:pt x="0" y="0"/>
                </a:moveTo>
                <a:lnTo>
                  <a:pt x="14380236" y="0"/>
                </a:lnTo>
                <a:lnTo>
                  <a:pt x="14380236" y="5584359"/>
                </a:lnTo>
                <a:lnTo>
                  <a:pt x="0" y="5584359"/>
                </a:lnTo>
                <a:lnTo>
                  <a:pt x="0" y="0"/>
                </a:lnTo>
                <a:close/>
              </a:path>
            </a:pathLst>
          </a:custGeom>
          <a:blipFill>
            <a:blip r:embed="rId2"/>
            <a:stretch>
              <a:fillRect/>
            </a:stretch>
          </a:blipFill>
        </p:spPr>
      </p:sp>
      <p:sp>
        <p:nvSpPr>
          <p:cNvPr id="30" name="TextBox 30"/>
          <p:cNvSpPr txBox="1"/>
          <p:nvPr/>
        </p:nvSpPr>
        <p:spPr>
          <a:xfrm>
            <a:off x="5224105" y="1401465"/>
            <a:ext cx="7839789"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Lato 1 Bold"/>
                <a:ea typeface="Lato 1 Bold"/>
                <a:cs typeface="Lato 1 Bold"/>
                <a:sym typeface="Lato 1 Bold"/>
              </a:rPr>
              <a:t>Requirements specification </a:t>
            </a:r>
          </a:p>
        </p:txBody>
      </p:sp>
      <p:sp>
        <p:nvSpPr>
          <p:cNvPr id="31" name="TextBox 31"/>
          <p:cNvSpPr txBox="1"/>
          <p:nvPr/>
        </p:nvSpPr>
        <p:spPr>
          <a:xfrm>
            <a:off x="1028700" y="2282230"/>
            <a:ext cx="16230600" cy="20891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Lato 1"/>
                <a:ea typeface="Lato 1"/>
                <a:cs typeface="Lato 1"/>
                <a:sym typeface="Lato 1"/>
              </a:rPr>
              <a:t>Requirements specification is the process of writing down the user and system requirements in a requirements document.</a:t>
            </a:r>
          </a:p>
          <a:p>
            <a:pPr marL="863599" lvl="1" indent="-431800" algn="l">
              <a:lnSpc>
                <a:spcPts val="5599"/>
              </a:lnSpc>
              <a:buFont typeface="Arial"/>
              <a:buChar char="•"/>
            </a:pPr>
            <a:r>
              <a:rPr lang="en-US" sz="3999">
                <a:solidFill>
                  <a:srgbClr val="000000"/>
                </a:solidFill>
                <a:latin typeface="Lato 1"/>
                <a:ea typeface="Lato 1"/>
                <a:cs typeface="Lato 1"/>
                <a:sym typeface="Lato 1"/>
              </a:rPr>
              <a:t>Notations of writing system specifications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2893124" y="2946265"/>
            <a:ext cx="12765533" cy="2426357"/>
          </a:xfrm>
          <a:custGeom>
            <a:avLst/>
            <a:gdLst/>
            <a:ahLst/>
            <a:cxnLst/>
            <a:rect l="l" t="t" r="r" b="b"/>
            <a:pathLst>
              <a:path w="12765533" h="2426357">
                <a:moveTo>
                  <a:pt x="0" y="0"/>
                </a:moveTo>
                <a:lnTo>
                  <a:pt x="12765533" y="0"/>
                </a:lnTo>
                <a:lnTo>
                  <a:pt x="12765533" y="2426357"/>
                </a:lnTo>
                <a:lnTo>
                  <a:pt x="0" y="2426357"/>
                </a:lnTo>
                <a:lnTo>
                  <a:pt x="0" y="0"/>
                </a:lnTo>
                <a:close/>
              </a:path>
            </a:pathLst>
          </a:custGeom>
          <a:blipFill>
            <a:blip r:embed="rId2"/>
            <a:stretch>
              <a:fillRect/>
            </a:stretch>
          </a:blipFill>
        </p:spPr>
      </p:sp>
      <p:sp>
        <p:nvSpPr>
          <p:cNvPr id="30" name="TextBox 30"/>
          <p:cNvSpPr txBox="1"/>
          <p:nvPr/>
        </p:nvSpPr>
        <p:spPr>
          <a:xfrm>
            <a:off x="4410968" y="1401465"/>
            <a:ext cx="9466064"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nva Sans Bold"/>
                <a:ea typeface="Canva Sans Bold"/>
                <a:cs typeface="Canva Sans Bold"/>
                <a:sym typeface="Canva Sans Bold"/>
              </a:rPr>
              <a:t>Natural language specification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3117961" y="2590994"/>
            <a:ext cx="12052078" cy="6426639"/>
          </a:xfrm>
          <a:custGeom>
            <a:avLst/>
            <a:gdLst/>
            <a:ahLst/>
            <a:cxnLst/>
            <a:rect l="l" t="t" r="r" b="b"/>
            <a:pathLst>
              <a:path w="12052078" h="6426639">
                <a:moveTo>
                  <a:pt x="0" y="0"/>
                </a:moveTo>
                <a:lnTo>
                  <a:pt x="12052078" y="0"/>
                </a:lnTo>
                <a:lnTo>
                  <a:pt x="12052078" y="6426639"/>
                </a:lnTo>
                <a:lnTo>
                  <a:pt x="0" y="6426639"/>
                </a:lnTo>
                <a:lnTo>
                  <a:pt x="0" y="0"/>
                </a:lnTo>
                <a:close/>
              </a:path>
            </a:pathLst>
          </a:custGeom>
          <a:blipFill>
            <a:blip r:embed="rId2"/>
            <a:stretch>
              <a:fillRect/>
            </a:stretch>
          </a:blipFill>
        </p:spPr>
      </p:sp>
      <p:sp>
        <p:nvSpPr>
          <p:cNvPr id="30" name="TextBox 30"/>
          <p:cNvSpPr txBox="1"/>
          <p:nvPr/>
        </p:nvSpPr>
        <p:spPr>
          <a:xfrm>
            <a:off x="3891796" y="1401465"/>
            <a:ext cx="10504409"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nva Sans Bold"/>
                <a:ea typeface="Canva Sans Bold"/>
                <a:cs typeface="Canva Sans Bold"/>
                <a:sym typeface="Canva Sans Bold"/>
              </a:rPr>
              <a:t>Structured language specification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1914035" y="3418167"/>
            <a:ext cx="14459931" cy="3450665"/>
          </a:xfrm>
          <a:custGeom>
            <a:avLst/>
            <a:gdLst/>
            <a:ahLst/>
            <a:cxnLst/>
            <a:rect l="l" t="t" r="r" b="b"/>
            <a:pathLst>
              <a:path w="14459931" h="3450665">
                <a:moveTo>
                  <a:pt x="0" y="0"/>
                </a:moveTo>
                <a:lnTo>
                  <a:pt x="14459930" y="0"/>
                </a:lnTo>
                <a:lnTo>
                  <a:pt x="14459930" y="3450666"/>
                </a:lnTo>
                <a:lnTo>
                  <a:pt x="0" y="3450666"/>
                </a:lnTo>
                <a:lnTo>
                  <a:pt x="0" y="0"/>
                </a:lnTo>
                <a:close/>
              </a:path>
            </a:pathLst>
          </a:custGeom>
          <a:blipFill>
            <a:blip r:embed="rId2"/>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3518701" y="4746597"/>
            <a:ext cx="11250599" cy="5209142"/>
          </a:xfrm>
          <a:custGeom>
            <a:avLst/>
            <a:gdLst/>
            <a:ahLst/>
            <a:cxnLst/>
            <a:rect l="l" t="t" r="r" b="b"/>
            <a:pathLst>
              <a:path w="11250599" h="5209142">
                <a:moveTo>
                  <a:pt x="0" y="0"/>
                </a:moveTo>
                <a:lnTo>
                  <a:pt x="11250598" y="0"/>
                </a:lnTo>
                <a:lnTo>
                  <a:pt x="11250598" y="5209142"/>
                </a:lnTo>
                <a:lnTo>
                  <a:pt x="0" y="5209142"/>
                </a:lnTo>
                <a:lnTo>
                  <a:pt x="0" y="0"/>
                </a:lnTo>
                <a:close/>
              </a:path>
            </a:pathLst>
          </a:custGeom>
          <a:blipFill>
            <a:blip r:embed="rId2"/>
            <a:stretch>
              <a:fillRect/>
            </a:stretch>
          </a:blipFill>
        </p:spPr>
      </p:sp>
      <p:sp>
        <p:nvSpPr>
          <p:cNvPr id="30" name="TextBox 30"/>
          <p:cNvSpPr txBox="1"/>
          <p:nvPr/>
        </p:nvSpPr>
        <p:spPr>
          <a:xfrm>
            <a:off x="1028700" y="1464667"/>
            <a:ext cx="16230600" cy="3695700"/>
          </a:xfrm>
          <a:prstGeom prst="rect">
            <a:avLst/>
          </a:prstGeom>
        </p:spPr>
        <p:txBody>
          <a:bodyPr lIns="0" tIns="0" rIns="0" bIns="0" rtlCol="0" anchor="t">
            <a:spAutoFit/>
          </a:bodyPr>
          <a:lstStyle/>
          <a:p>
            <a:pPr algn="ctr">
              <a:lnSpc>
                <a:spcPts val="7000"/>
              </a:lnSpc>
            </a:pPr>
            <a:r>
              <a:rPr lang="en-US" sz="5000" b="1">
                <a:solidFill>
                  <a:srgbClr val="000000"/>
                </a:solidFill>
                <a:latin typeface="Canva Sans Bold"/>
                <a:ea typeface="Canva Sans Bold"/>
                <a:cs typeface="Canva Sans Bold"/>
                <a:sym typeface="Canva Sans Bold"/>
              </a:rPr>
              <a:t>Use cases</a:t>
            </a:r>
          </a:p>
          <a:p>
            <a:pPr algn="l">
              <a:lnSpc>
                <a:spcPts val="5599"/>
              </a:lnSpc>
            </a:pPr>
            <a:r>
              <a:rPr lang="en-US" sz="3999">
                <a:solidFill>
                  <a:srgbClr val="000000"/>
                </a:solidFill>
                <a:latin typeface="Canva Sans"/>
                <a:ea typeface="Canva Sans"/>
                <a:cs typeface="Canva Sans"/>
                <a:sym typeface="Canva Sans"/>
              </a:rPr>
              <a:t>Use cases are a way of describing interactions between users and a system using a graphical model and structured text.</a:t>
            </a:r>
          </a:p>
          <a:p>
            <a:pPr algn="l">
              <a:lnSpc>
                <a:spcPts val="5599"/>
              </a:lnSpc>
            </a:pPr>
            <a:r>
              <a:rPr lang="en-US" sz="3999">
                <a:solidFill>
                  <a:srgbClr val="000000"/>
                </a:solidFill>
                <a:latin typeface="Canva Sans"/>
                <a:ea typeface="Canva Sans"/>
                <a:cs typeface="Canva Sans"/>
                <a:sym typeface="Canva Sans"/>
              </a:rPr>
              <a:t>Example of a use case from the below mentcare system</a:t>
            </a:r>
          </a:p>
          <a:p>
            <a:pPr algn="l">
              <a:lnSpc>
                <a:spcPts val="5599"/>
              </a:lnSpc>
            </a:pPr>
            <a:endParaRPr lang="en-US" sz="3999">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923925"/>
            <a:ext cx="16230600" cy="721995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Requirement elicitation</a:t>
            </a:r>
          </a:p>
          <a:p>
            <a:pPr marL="863599" lvl="1" indent="-431800" algn="l">
              <a:lnSpc>
                <a:spcPts val="5599"/>
              </a:lnSpc>
              <a:buFont typeface="Arial"/>
              <a:buChar char="•"/>
            </a:pPr>
            <a:r>
              <a:rPr lang="en-US" sz="3999">
                <a:solidFill>
                  <a:srgbClr val="000000"/>
                </a:solidFill>
                <a:latin typeface="Lato 1"/>
                <a:ea typeface="Lato 1"/>
                <a:cs typeface="Lato 1"/>
                <a:sym typeface="Lato 1"/>
              </a:rPr>
              <a:t>Requirement elicitation means collection of requirements.</a:t>
            </a:r>
          </a:p>
          <a:p>
            <a:pPr marL="863599" lvl="1" indent="-431800" algn="l">
              <a:lnSpc>
                <a:spcPts val="5599"/>
              </a:lnSpc>
              <a:buFont typeface="Arial"/>
              <a:buChar char="•"/>
            </a:pPr>
            <a:r>
              <a:rPr lang="en-US" sz="3999">
                <a:solidFill>
                  <a:srgbClr val="000000"/>
                </a:solidFill>
                <a:latin typeface="Lato 1"/>
                <a:ea typeface="Lato 1"/>
                <a:cs typeface="Lato 1"/>
                <a:sym typeface="Lato 1"/>
              </a:rPr>
              <a:t>The aims of the requirements elicitation process are to understand the work that stakeholders do and how they might use a new system to help support that work.</a:t>
            </a:r>
          </a:p>
          <a:p>
            <a:pPr marL="863599" lvl="1" indent="-431800" algn="l">
              <a:lnSpc>
                <a:spcPts val="5599"/>
              </a:lnSpc>
              <a:buFont typeface="Arial"/>
              <a:buChar char="•"/>
            </a:pPr>
            <a:r>
              <a:rPr lang="en-US" sz="3999">
                <a:solidFill>
                  <a:srgbClr val="000000"/>
                </a:solidFill>
                <a:latin typeface="Lato 1"/>
                <a:ea typeface="Lato 1"/>
                <a:cs typeface="Lato 1"/>
                <a:sym typeface="Lato 1"/>
              </a:rPr>
              <a:t>During requirements elicitation, software engineers work with stakeholders to find out about the application domain, work activities, the services and system features that stakeholders want, the required performance of the system, hardware constraints, and so 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2352421"/>
            <a:ext cx="16230600" cy="5613400"/>
          </a:xfrm>
          <a:prstGeom prst="rect">
            <a:avLst/>
          </a:prstGeom>
        </p:spPr>
        <p:txBody>
          <a:bodyPr lIns="0" tIns="0" rIns="0" bIns="0" rtlCol="0" anchor="t">
            <a:spAutoFit/>
          </a:bodyPr>
          <a:lstStyle/>
          <a:p>
            <a:pPr algn="l">
              <a:lnSpc>
                <a:spcPts val="5599"/>
              </a:lnSpc>
              <a:spcBef>
                <a:spcPct val="0"/>
              </a:spcBef>
            </a:pPr>
            <a:r>
              <a:rPr lang="en-US" sz="3999">
                <a:solidFill>
                  <a:srgbClr val="000000"/>
                </a:solidFill>
                <a:latin typeface="Lato 1"/>
                <a:ea typeface="Lato 1"/>
                <a:cs typeface="Lato 1"/>
                <a:sym typeface="Lato 1"/>
              </a:rPr>
              <a:t>Setup consultation allows two or more doctors, working in different offices, to view the same patient record at the same time. One doctor initiates the consultation by choosing the people involved from a dropdown menu of doctors who are online. The patient record is then displayed on their screens, but only the initiating doctor can edit the record. In addition, a text chat window is created to help coordinate actions. It is assumed that a phone call for voice communication can be separately arranged.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923925"/>
            <a:ext cx="16230600" cy="78232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Challenges of requirement elicitation</a:t>
            </a:r>
          </a:p>
          <a:p>
            <a:pPr marL="647700" lvl="1" indent="-323850" algn="l">
              <a:lnSpc>
                <a:spcPts val="4200"/>
              </a:lnSpc>
              <a:buFont typeface="Arial"/>
              <a:buChar char="•"/>
            </a:pPr>
            <a:r>
              <a:rPr lang="en-US" sz="3000">
                <a:solidFill>
                  <a:srgbClr val="000000"/>
                </a:solidFill>
                <a:latin typeface="Lato 1"/>
                <a:ea typeface="Lato 1"/>
                <a:cs typeface="Lato 1"/>
                <a:sym typeface="Lato 1"/>
              </a:rPr>
              <a:t>Stakeholders often don’t know what they want from a computer system except in the most general terms; they may find it difficult to articulate what they want the system to do; they may make unrealistic demands because they don’t know what is and isn’t feasible.</a:t>
            </a:r>
          </a:p>
          <a:p>
            <a:pPr marL="647700" lvl="1" indent="-323850" algn="l">
              <a:lnSpc>
                <a:spcPts val="4200"/>
              </a:lnSpc>
              <a:buFont typeface="Arial"/>
              <a:buChar char="•"/>
            </a:pPr>
            <a:r>
              <a:rPr lang="en-US" sz="3000">
                <a:solidFill>
                  <a:srgbClr val="000000"/>
                </a:solidFill>
                <a:latin typeface="Lato 1"/>
                <a:ea typeface="Lato 1"/>
                <a:cs typeface="Lato 1"/>
                <a:sym typeface="Lato 1"/>
              </a:rPr>
              <a:t>Stakeholders in a system naturally express requirements in their own terms and with implicit knowledge of their own work. Requirements engineers, without experience in the customer’s domain, may not understand these requirements.</a:t>
            </a:r>
          </a:p>
          <a:p>
            <a:pPr marL="647700" lvl="1" indent="-323850" algn="l">
              <a:lnSpc>
                <a:spcPts val="4200"/>
              </a:lnSpc>
              <a:buFont typeface="Arial"/>
              <a:buChar char="•"/>
            </a:pPr>
            <a:r>
              <a:rPr lang="en-US" sz="3000">
                <a:solidFill>
                  <a:srgbClr val="000000"/>
                </a:solidFill>
                <a:latin typeface="Lato 1"/>
                <a:ea typeface="Lato 1"/>
                <a:cs typeface="Lato 1"/>
                <a:sym typeface="Lato 1"/>
              </a:rPr>
              <a:t>Different stakeholders, with diverse requirements, may express their requirements in different ways. Requirements engineers have to discover all potential sources of requirements and discover commonalities and conflict.</a:t>
            </a:r>
          </a:p>
          <a:p>
            <a:pPr marL="647700" lvl="1" indent="-323850" algn="l">
              <a:lnSpc>
                <a:spcPts val="4200"/>
              </a:lnSpc>
              <a:buFont typeface="Arial"/>
              <a:buChar char="•"/>
            </a:pPr>
            <a:r>
              <a:rPr lang="en-US" sz="3000">
                <a:solidFill>
                  <a:srgbClr val="000000"/>
                </a:solidFill>
                <a:latin typeface="Lato 1"/>
                <a:ea typeface="Lato 1"/>
                <a:cs typeface="Lato 1"/>
                <a:sym typeface="Lato 1"/>
              </a:rPr>
              <a:t> Political factors may influence the requirements of a system. Managers may demand specific system requirements because these will allow them to increase their influence in the organization.</a:t>
            </a:r>
          </a:p>
          <a:p>
            <a:pPr marL="647700" lvl="1" indent="-323850" algn="l">
              <a:lnSpc>
                <a:spcPts val="4200"/>
              </a:lnSpc>
              <a:buFont typeface="Arial"/>
              <a:buChar char="•"/>
            </a:pPr>
            <a:r>
              <a:rPr lang="en-US" sz="3000">
                <a:solidFill>
                  <a:srgbClr val="000000"/>
                </a:solidFill>
                <a:latin typeface="Lato 1"/>
                <a:ea typeface="Lato 1"/>
                <a:cs typeface="Lato 1"/>
                <a:sym typeface="Lato 1"/>
              </a:rPr>
              <a:t>The economic and business environment in which the analysis takes place is dynamic.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3443789" y="2482850"/>
            <a:ext cx="11400422" cy="6787884"/>
          </a:xfrm>
          <a:custGeom>
            <a:avLst/>
            <a:gdLst/>
            <a:ahLst/>
            <a:cxnLst/>
            <a:rect l="l" t="t" r="r" b="b"/>
            <a:pathLst>
              <a:path w="11400422" h="6787884">
                <a:moveTo>
                  <a:pt x="0" y="0"/>
                </a:moveTo>
                <a:lnTo>
                  <a:pt x="11400422" y="0"/>
                </a:lnTo>
                <a:lnTo>
                  <a:pt x="11400422" y="6787884"/>
                </a:lnTo>
                <a:lnTo>
                  <a:pt x="0" y="6787884"/>
                </a:lnTo>
                <a:lnTo>
                  <a:pt x="0" y="0"/>
                </a:lnTo>
                <a:close/>
              </a:path>
            </a:pathLst>
          </a:custGeom>
          <a:blipFill>
            <a:blip r:embed="rId2"/>
            <a:stretch>
              <a:fillRect/>
            </a:stretch>
          </a:blipFill>
        </p:spPr>
      </p:sp>
      <p:sp>
        <p:nvSpPr>
          <p:cNvPr id="30" name="TextBox 30"/>
          <p:cNvSpPr txBox="1"/>
          <p:nvPr/>
        </p:nvSpPr>
        <p:spPr>
          <a:xfrm>
            <a:off x="1028700" y="923925"/>
            <a:ext cx="16230600" cy="8636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Process activities of requirement elicitation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962025"/>
            <a:ext cx="16230600" cy="9058275"/>
          </a:xfrm>
          <a:prstGeom prst="rect">
            <a:avLst/>
          </a:prstGeom>
        </p:spPr>
        <p:txBody>
          <a:bodyPr lIns="0" tIns="0" rIns="0" bIns="0" rtlCol="0" anchor="t">
            <a:spAutoFit/>
          </a:bodyPr>
          <a:lstStyle/>
          <a:p>
            <a:pPr algn="l">
              <a:lnSpc>
                <a:spcPts val="4200"/>
              </a:lnSpc>
            </a:pPr>
            <a:r>
              <a:rPr lang="en-US" sz="3000" b="1">
                <a:solidFill>
                  <a:srgbClr val="000000"/>
                </a:solidFill>
                <a:latin typeface="Lato 1 Bold"/>
                <a:ea typeface="Lato 1 Bold"/>
                <a:cs typeface="Lato 1 Bold"/>
                <a:sym typeface="Lato 1 Bold"/>
              </a:rPr>
              <a:t>Process activities of requirement elicitation</a:t>
            </a:r>
          </a:p>
          <a:p>
            <a:pPr marL="647700" lvl="1" indent="-323850" algn="l">
              <a:lnSpc>
                <a:spcPts val="4200"/>
              </a:lnSpc>
              <a:buFont typeface="Arial"/>
              <a:buChar char="•"/>
            </a:pPr>
            <a:r>
              <a:rPr lang="en-US" sz="3000" b="1">
                <a:solidFill>
                  <a:srgbClr val="000000"/>
                </a:solidFill>
                <a:latin typeface="Lato 1 Bold"/>
                <a:ea typeface="Lato 1 Bold"/>
                <a:cs typeface="Lato 1 Bold"/>
                <a:sym typeface="Lato 1 Bold"/>
              </a:rPr>
              <a:t>Requirements discovery and understanding</a:t>
            </a:r>
            <a:r>
              <a:rPr lang="en-US" sz="3000">
                <a:solidFill>
                  <a:srgbClr val="000000"/>
                </a:solidFill>
                <a:latin typeface="Lato 1"/>
                <a:ea typeface="Lato 1"/>
                <a:cs typeface="Lato 1"/>
                <a:sym typeface="Lato 1"/>
              </a:rPr>
              <a:t> This is the process of interacting with stakeholders of the system to discover their requirements. Domain requirements from stakeholders and documentation are also discovered during this activity.</a:t>
            </a:r>
          </a:p>
          <a:p>
            <a:pPr marL="647700" lvl="1" indent="-323850" algn="l">
              <a:lnSpc>
                <a:spcPts val="4200"/>
              </a:lnSpc>
              <a:buFont typeface="Arial"/>
              <a:buChar char="•"/>
            </a:pPr>
            <a:r>
              <a:rPr lang="en-US" sz="3000" b="1">
                <a:solidFill>
                  <a:srgbClr val="000000"/>
                </a:solidFill>
                <a:latin typeface="Lato 1 Bold"/>
                <a:ea typeface="Lato 1 Bold"/>
                <a:cs typeface="Lato 1 Bold"/>
                <a:sym typeface="Lato 1 Bold"/>
              </a:rPr>
              <a:t>Requirements classification and organization</a:t>
            </a:r>
            <a:r>
              <a:rPr lang="en-US" sz="3000">
                <a:solidFill>
                  <a:srgbClr val="000000"/>
                </a:solidFill>
                <a:latin typeface="Lato 1"/>
                <a:ea typeface="Lato 1"/>
                <a:cs typeface="Lato 1"/>
                <a:sym typeface="Lato 1"/>
              </a:rPr>
              <a:t> This activity takes the unstructured collection of requirements, groups related requirements and organizes them into coherent clusters.</a:t>
            </a:r>
          </a:p>
          <a:p>
            <a:pPr marL="647700" lvl="1" indent="-323850" algn="l">
              <a:lnSpc>
                <a:spcPts val="4200"/>
              </a:lnSpc>
              <a:buFont typeface="Arial"/>
              <a:buChar char="•"/>
            </a:pPr>
            <a:r>
              <a:rPr lang="en-US" sz="3000" b="1">
                <a:solidFill>
                  <a:srgbClr val="000000"/>
                </a:solidFill>
                <a:latin typeface="Lato 1 Bold"/>
                <a:ea typeface="Lato 1 Bold"/>
                <a:cs typeface="Lato 1 Bold"/>
                <a:sym typeface="Lato 1 Bold"/>
              </a:rPr>
              <a:t>Requirements prioritization and negotiation</a:t>
            </a:r>
            <a:r>
              <a:rPr lang="en-US" sz="3000">
                <a:solidFill>
                  <a:srgbClr val="000000"/>
                </a:solidFill>
                <a:latin typeface="Lato 1"/>
                <a:ea typeface="Lato 1"/>
                <a:cs typeface="Lato 1"/>
                <a:sym typeface="Lato 1"/>
              </a:rPr>
              <a:t> Inevitably, when multiple stakeholders are involved, requirements will conflict. This activity is concerned with prioritizing requirements and finding and resolving requirements conflicts through negotiation. Usually, stakeholders have to meet to resolve differences and agree on compromise requirements.</a:t>
            </a:r>
          </a:p>
          <a:p>
            <a:pPr marL="647700" lvl="1" indent="-323850" algn="l">
              <a:lnSpc>
                <a:spcPts val="4200"/>
              </a:lnSpc>
              <a:buFont typeface="Arial"/>
              <a:buChar char="•"/>
            </a:pPr>
            <a:r>
              <a:rPr lang="en-US" sz="3000" b="1">
                <a:solidFill>
                  <a:srgbClr val="000000"/>
                </a:solidFill>
                <a:latin typeface="Lato 1 Bold"/>
                <a:ea typeface="Lato 1 Bold"/>
                <a:cs typeface="Lato 1 Bold"/>
                <a:sym typeface="Lato 1 Bold"/>
              </a:rPr>
              <a:t>Requirements documentation </a:t>
            </a:r>
            <a:r>
              <a:rPr lang="en-US" sz="3000">
                <a:solidFill>
                  <a:srgbClr val="000000"/>
                </a:solidFill>
                <a:latin typeface="Lato 1"/>
                <a:ea typeface="Lato 1"/>
                <a:cs typeface="Lato 1"/>
                <a:sym typeface="Lato 1"/>
              </a:rPr>
              <a:t>The requirements are documented and input into the next round of the spiral. An early draft of the software requirements documents may be produced at this stage, or the requirements may simply be maintained informally on whiteboards, wikis, or other shared spaces.</a:t>
            </a:r>
          </a:p>
          <a:p>
            <a:pPr algn="l">
              <a:lnSpc>
                <a:spcPts val="4200"/>
              </a:lnSpc>
            </a:pPr>
            <a:endParaRPr lang="en-US" sz="3000">
              <a:solidFill>
                <a:srgbClr val="000000"/>
              </a:solidFill>
              <a:latin typeface="Lato 1"/>
              <a:ea typeface="Lato 1"/>
              <a:cs typeface="Lato 1"/>
              <a:sym typeface="Lato 1"/>
            </a:endParaRPr>
          </a:p>
          <a:p>
            <a:pPr marL="647700" lvl="1" indent="-323850" algn="l">
              <a:lnSpc>
                <a:spcPts val="4200"/>
              </a:lnSpc>
              <a:buFont typeface="Arial"/>
              <a:buChar char="•"/>
            </a:pPr>
            <a:r>
              <a:rPr lang="en-US" sz="3000">
                <a:solidFill>
                  <a:srgbClr val="000000"/>
                </a:solidFill>
                <a:latin typeface="Lato 1"/>
                <a:ea typeface="Lato 1"/>
                <a:cs typeface="Lato 1"/>
                <a:sym typeface="Lato 1"/>
              </a:rPr>
              <a:t>Requirements elicitation and analysis is an iterative process with continual feedback from each activity to other activities.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952500"/>
            <a:ext cx="16230600" cy="7023101"/>
          </a:xfrm>
          <a:prstGeom prst="rect">
            <a:avLst/>
          </a:prstGeom>
        </p:spPr>
        <p:txBody>
          <a:bodyPr lIns="0" tIns="0" rIns="0" bIns="0" rtlCol="0" anchor="t">
            <a:spAutoFit/>
          </a:bodyPr>
          <a:lstStyle/>
          <a:p>
            <a:pPr marL="863595" lvl="1" indent="-431797" algn="l">
              <a:lnSpc>
                <a:spcPts val="5599"/>
              </a:lnSpc>
              <a:buFont typeface="Arial"/>
              <a:buChar char="•"/>
            </a:pPr>
            <a:r>
              <a:rPr lang="en-US" sz="3999">
                <a:solidFill>
                  <a:srgbClr val="000000"/>
                </a:solidFill>
                <a:latin typeface="Lato 1"/>
                <a:ea typeface="Lato 1"/>
                <a:cs typeface="Lato 1"/>
                <a:sym typeface="Lato 1"/>
              </a:rPr>
              <a:t>Inevitably, different stakeholders have different views on the importance and priority of requirements, and sometimes these views are conflicting. If some stakeholders feel that their views have not been properly considered, then they may deliberately attempt to undermine the RE process. Therefore, it is important that you organize regular stakeholder meetings.</a:t>
            </a:r>
          </a:p>
          <a:p>
            <a:pPr marL="863595" lvl="1" indent="-431797" algn="l">
              <a:lnSpc>
                <a:spcPts val="5599"/>
              </a:lnSpc>
              <a:buFont typeface="Arial"/>
              <a:buChar char="•"/>
            </a:pPr>
            <a:r>
              <a:rPr lang="en-US" sz="3999">
                <a:solidFill>
                  <a:srgbClr val="000000"/>
                </a:solidFill>
                <a:latin typeface="Lato 1"/>
                <a:ea typeface="Lato 1"/>
                <a:cs typeface="Lato 1"/>
                <a:sym typeface="Lato 1"/>
              </a:rPr>
              <a:t>At the requirements documentation stage, it is important that you use simple language and diagrams to describe the requirements. This makes it possible for stakeholders to understand and comment on these requirements.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923925"/>
            <a:ext cx="16230600" cy="65151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Requirement elicitation techniques</a:t>
            </a:r>
          </a:p>
          <a:p>
            <a:pPr algn="l">
              <a:lnSpc>
                <a:spcPts val="5599"/>
              </a:lnSpc>
            </a:pPr>
            <a:r>
              <a:rPr lang="en-US" sz="3999">
                <a:solidFill>
                  <a:srgbClr val="000000"/>
                </a:solidFill>
                <a:latin typeface="Lato 1"/>
                <a:ea typeface="Lato 1"/>
                <a:cs typeface="Lato 1"/>
                <a:sym typeface="Lato 1"/>
              </a:rPr>
              <a:t>There are two fundamental approaches to requirements elicitation:</a:t>
            </a:r>
          </a:p>
          <a:p>
            <a:pPr algn="l">
              <a:lnSpc>
                <a:spcPts val="5599"/>
              </a:lnSpc>
            </a:pPr>
            <a:r>
              <a:rPr lang="en-US" sz="3999">
                <a:solidFill>
                  <a:srgbClr val="000000"/>
                </a:solidFill>
                <a:latin typeface="Lato 1"/>
                <a:ea typeface="Lato 1"/>
                <a:cs typeface="Lato 1"/>
                <a:sym typeface="Lato 1"/>
              </a:rPr>
              <a:t>1. Interviewing, where you talk to people about what they do. </a:t>
            </a:r>
          </a:p>
          <a:p>
            <a:pPr algn="l">
              <a:lnSpc>
                <a:spcPts val="5599"/>
              </a:lnSpc>
            </a:pPr>
            <a:r>
              <a:rPr lang="en-US" sz="3999">
                <a:solidFill>
                  <a:srgbClr val="000000"/>
                </a:solidFill>
                <a:latin typeface="Lato 1"/>
                <a:ea typeface="Lato 1"/>
                <a:cs typeface="Lato 1"/>
                <a:sym typeface="Lato 1"/>
              </a:rPr>
              <a:t>2. Observation or ethnography, where you watch people doing their job to see what artifacts they use, how they use them, and so on.</a:t>
            </a:r>
          </a:p>
          <a:p>
            <a:pPr algn="l">
              <a:lnSpc>
                <a:spcPts val="5599"/>
              </a:lnSpc>
            </a:pPr>
            <a:endParaRPr lang="en-US" sz="3999">
              <a:solidFill>
                <a:srgbClr val="000000"/>
              </a:solidFill>
              <a:latin typeface="Lato 1"/>
              <a:ea typeface="Lato 1"/>
              <a:cs typeface="Lato 1"/>
              <a:sym typeface="Lato 1"/>
            </a:endParaRPr>
          </a:p>
          <a:p>
            <a:pPr algn="l">
              <a:lnSpc>
                <a:spcPts val="5599"/>
              </a:lnSpc>
            </a:pPr>
            <a:r>
              <a:rPr lang="en-US" sz="3999">
                <a:solidFill>
                  <a:srgbClr val="000000"/>
                </a:solidFill>
                <a:latin typeface="Lato 1"/>
                <a:ea typeface="Lato 1"/>
                <a:cs typeface="Lato 1"/>
                <a:sym typeface="Lato 1"/>
              </a:rPr>
              <a:t>You should use a mix of interviewing and observation to collect information and, from that, you derive the requirements, which are then the basis for further discussions.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889000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Interviewing </a:t>
            </a:r>
          </a:p>
          <a:p>
            <a:pPr marL="647700" lvl="1" indent="-323850" algn="l">
              <a:lnSpc>
                <a:spcPts val="4200"/>
              </a:lnSpc>
              <a:buFont typeface="Arial"/>
              <a:buChar char="•"/>
            </a:pPr>
            <a:r>
              <a:rPr lang="en-US" sz="3000">
                <a:solidFill>
                  <a:srgbClr val="000000"/>
                </a:solidFill>
                <a:latin typeface="Lato 1"/>
                <a:ea typeface="Lato 1"/>
                <a:cs typeface="Lato 1"/>
                <a:sym typeface="Lato 1"/>
              </a:rPr>
              <a:t>In interviews, the requirements engineering team puts questions to stakeholders about the system that they currently use and the system to be developed</a:t>
            </a:r>
          </a:p>
          <a:p>
            <a:pPr marL="647700" lvl="1" indent="-323850" algn="l">
              <a:lnSpc>
                <a:spcPts val="4200"/>
              </a:lnSpc>
              <a:buFont typeface="Arial"/>
              <a:buChar char="•"/>
            </a:pPr>
            <a:r>
              <a:rPr lang="en-US" sz="3000">
                <a:solidFill>
                  <a:srgbClr val="000000"/>
                </a:solidFill>
                <a:latin typeface="Lato 1"/>
                <a:ea typeface="Lato 1"/>
                <a:cs typeface="Lato 1"/>
                <a:sym typeface="Lato 1"/>
              </a:rPr>
              <a:t>Requirements are derived from the answers to these questions. </a:t>
            </a:r>
          </a:p>
          <a:p>
            <a:pPr marL="647700" lvl="1" indent="-323850" algn="l">
              <a:lnSpc>
                <a:spcPts val="4200"/>
              </a:lnSpc>
              <a:buFont typeface="Arial"/>
              <a:buChar char="•"/>
            </a:pPr>
            <a:r>
              <a:rPr lang="en-US" sz="3000">
                <a:solidFill>
                  <a:srgbClr val="000000"/>
                </a:solidFill>
                <a:latin typeface="Lato 1"/>
                <a:ea typeface="Lato 1"/>
                <a:cs typeface="Lato 1"/>
                <a:sym typeface="Lato 1"/>
              </a:rPr>
              <a:t>Interviews may be of two types:</a:t>
            </a:r>
          </a:p>
          <a:p>
            <a:pPr algn="l">
              <a:lnSpc>
                <a:spcPts val="4200"/>
              </a:lnSpc>
            </a:pPr>
            <a:r>
              <a:rPr lang="en-US" sz="3000">
                <a:solidFill>
                  <a:srgbClr val="000000"/>
                </a:solidFill>
                <a:latin typeface="Lato 1"/>
                <a:ea typeface="Lato 1"/>
                <a:cs typeface="Lato 1"/>
                <a:sym typeface="Lato 1"/>
              </a:rPr>
              <a:t>1. </a:t>
            </a:r>
            <a:r>
              <a:rPr lang="en-US" sz="3000" b="1">
                <a:solidFill>
                  <a:srgbClr val="000000"/>
                </a:solidFill>
                <a:latin typeface="Lato 1 Bold"/>
                <a:ea typeface="Lato 1 Bold"/>
                <a:cs typeface="Lato 1 Bold"/>
                <a:sym typeface="Lato 1 Bold"/>
              </a:rPr>
              <a:t>Closed interviews</a:t>
            </a:r>
            <a:r>
              <a:rPr lang="en-US" sz="3000">
                <a:solidFill>
                  <a:srgbClr val="000000"/>
                </a:solidFill>
                <a:latin typeface="Lato 1"/>
                <a:ea typeface="Lato 1"/>
                <a:cs typeface="Lato 1"/>
                <a:sym typeface="Lato 1"/>
              </a:rPr>
              <a:t>, where the stakeholder answers a predefined set of questions. </a:t>
            </a:r>
          </a:p>
          <a:p>
            <a:pPr algn="l">
              <a:lnSpc>
                <a:spcPts val="4200"/>
              </a:lnSpc>
            </a:pPr>
            <a:r>
              <a:rPr lang="en-US" sz="3000">
                <a:solidFill>
                  <a:srgbClr val="000000"/>
                </a:solidFill>
                <a:latin typeface="Lato 1"/>
                <a:ea typeface="Lato 1"/>
                <a:cs typeface="Lato 1"/>
                <a:sym typeface="Lato 1"/>
              </a:rPr>
              <a:t>2. </a:t>
            </a:r>
            <a:r>
              <a:rPr lang="en-US" sz="3000" b="1">
                <a:solidFill>
                  <a:srgbClr val="000000"/>
                </a:solidFill>
                <a:latin typeface="Lato 1 Bold"/>
                <a:ea typeface="Lato 1 Bold"/>
                <a:cs typeface="Lato 1 Bold"/>
                <a:sym typeface="Lato 1 Bold"/>
              </a:rPr>
              <a:t>Open interviews</a:t>
            </a:r>
            <a:r>
              <a:rPr lang="en-US" sz="3000">
                <a:solidFill>
                  <a:srgbClr val="000000"/>
                </a:solidFill>
                <a:latin typeface="Lato 1"/>
                <a:ea typeface="Lato 1"/>
                <a:cs typeface="Lato 1"/>
                <a:sym typeface="Lato 1"/>
              </a:rPr>
              <a:t>, in which there is no predefined agenda. The requirements engineering team explores a range of issues with system stakeholders and hence develops a better understanding of their needs.</a:t>
            </a:r>
          </a:p>
          <a:p>
            <a:pPr marL="647700" lvl="1" indent="-323850" algn="l">
              <a:lnSpc>
                <a:spcPts val="4200"/>
              </a:lnSpc>
              <a:buFont typeface="Arial"/>
              <a:buChar char="•"/>
            </a:pPr>
            <a:r>
              <a:rPr lang="en-US" sz="3000">
                <a:solidFill>
                  <a:srgbClr val="000000"/>
                </a:solidFill>
                <a:latin typeface="Lato 1"/>
                <a:ea typeface="Lato 1"/>
                <a:cs typeface="Lato 1"/>
                <a:sym typeface="Lato 1"/>
              </a:rPr>
              <a:t>In practice, interviews with stakeholders are normally a mixture of both of these. </a:t>
            </a:r>
          </a:p>
          <a:p>
            <a:pPr marL="647700" lvl="1" indent="-323850" algn="l">
              <a:lnSpc>
                <a:spcPts val="4200"/>
              </a:lnSpc>
              <a:buFont typeface="Arial"/>
              <a:buChar char="•"/>
            </a:pPr>
            <a:r>
              <a:rPr lang="en-US" sz="3000">
                <a:solidFill>
                  <a:srgbClr val="000000"/>
                </a:solidFill>
                <a:latin typeface="Lato 1"/>
                <a:ea typeface="Lato 1"/>
                <a:cs typeface="Lato 1"/>
                <a:sym typeface="Lato 1"/>
              </a:rPr>
              <a:t>You may have to obtain the answer to certain questions, but these usually lead to other issues that are discussed in a less structured way.</a:t>
            </a:r>
          </a:p>
          <a:p>
            <a:pPr marL="647700" lvl="1" indent="-323850" algn="l">
              <a:lnSpc>
                <a:spcPts val="4200"/>
              </a:lnSpc>
              <a:buFont typeface="Arial"/>
              <a:buChar char="•"/>
            </a:pPr>
            <a:r>
              <a:rPr lang="en-US" sz="3000">
                <a:solidFill>
                  <a:srgbClr val="000000"/>
                </a:solidFill>
                <a:latin typeface="Lato 1"/>
                <a:ea typeface="Lato 1"/>
                <a:cs typeface="Lato 1"/>
                <a:sym typeface="Lato 1"/>
              </a:rPr>
              <a:t>Completely open-ended discussions rarely work well.</a:t>
            </a:r>
          </a:p>
          <a:p>
            <a:pPr marL="647700" lvl="1" indent="-323850" algn="l">
              <a:lnSpc>
                <a:spcPts val="4200"/>
              </a:lnSpc>
              <a:buFont typeface="Arial"/>
              <a:buChar char="•"/>
            </a:pPr>
            <a:r>
              <a:rPr lang="en-US" sz="3000">
                <a:solidFill>
                  <a:srgbClr val="000000"/>
                </a:solidFill>
                <a:latin typeface="Lato 1"/>
                <a:ea typeface="Lato 1"/>
                <a:cs typeface="Lato 1"/>
                <a:sym typeface="Lato 1"/>
              </a:rPr>
              <a:t>You usually have to ask some questions to get started and to keep the interview focused on the system to be developed.</a:t>
            </a:r>
          </a:p>
          <a:p>
            <a:pPr algn="l">
              <a:lnSpc>
                <a:spcPts val="4200"/>
              </a:lnSpc>
            </a:pPr>
            <a:endParaRPr lang="en-US" sz="3000">
              <a:solidFill>
                <a:srgbClr val="000000"/>
              </a:solidFill>
              <a:latin typeface="Lato 1"/>
              <a:ea typeface="Lato 1"/>
              <a:cs typeface="Lato 1"/>
              <a:sym typeface="Lato 1"/>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254531" y="923925"/>
            <a:ext cx="16230600" cy="8629650"/>
          </a:xfrm>
          <a:prstGeom prst="rect">
            <a:avLst/>
          </a:prstGeom>
        </p:spPr>
        <p:txBody>
          <a:bodyPr lIns="0" tIns="0" rIns="0" bIns="0" rtlCol="0" anchor="t">
            <a:spAutoFit/>
          </a:bodyPr>
          <a:lstStyle/>
          <a:p>
            <a:pPr algn="ctr">
              <a:lnSpc>
                <a:spcPts val="7000"/>
              </a:lnSpc>
            </a:pPr>
            <a:r>
              <a:rPr lang="en-US" sz="5000" b="1">
                <a:solidFill>
                  <a:srgbClr val="000000"/>
                </a:solidFill>
                <a:latin typeface="Lato 1 Bold"/>
                <a:ea typeface="Lato 1 Bold"/>
                <a:cs typeface="Lato 1 Bold"/>
                <a:sym typeface="Lato 1 Bold"/>
              </a:rPr>
              <a:t>Challenges of requirement elicitations through interviews</a:t>
            </a:r>
          </a:p>
          <a:p>
            <a:pPr marL="863599" lvl="1" indent="-431800" algn="l">
              <a:lnSpc>
                <a:spcPts val="5599"/>
              </a:lnSpc>
              <a:buFont typeface="Arial"/>
              <a:buChar char="•"/>
            </a:pPr>
            <a:r>
              <a:rPr lang="en-US" sz="3999">
                <a:solidFill>
                  <a:srgbClr val="000000"/>
                </a:solidFill>
                <a:latin typeface="Lato 1"/>
                <a:ea typeface="Lato 1"/>
                <a:cs typeface="Lato 1"/>
                <a:sym typeface="Lato 1"/>
              </a:rPr>
              <a:t>All application specialists use jargon specific to their area of work. It is impossible for them to discuss domain requirements without using this terminology. They normally use words in a precise and subtle way that requirements engineers may misunderstand.</a:t>
            </a:r>
          </a:p>
          <a:p>
            <a:pPr marL="863599" lvl="1" indent="-431800" algn="l">
              <a:lnSpc>
                <a:spcPts val="5599"/>
              </a:lnSpc>
              <a:buFont typeface="Arial"/>
              <a:buChar char="•"/>
            </a:pPr>
            <a:r>
              <a:rPr lang="en-US" sz="3999">
                <a:solidFill>
                  <a:srgbClr val="000000"/>
                </a:solidFill>
                <a:latin typeface="Lato 1"/>
                <a:ea typeface="Lato 1"/>
                <a:cs typeface="Lato 1"/>
                <a:sym typeface="Lato 1"/>
              </a:rPr>
              <a:t>Some domain knowledge is so familiar to stakeholders that they either find it difficult to explain or they think it is so fundamental that it isn’t worth mentioning. For example, for a librarian, it goes without saying that all acquisitions are catalogued before they are added to the library. However, this may not be obvious to the interviewer, and so it isn’t taken into account in the requirements.</a:t>
            </a:r>
          </a:p>
          <a:p>
            <a:pPr algn="l">
              <a:lnSpc>
                <a:spcPts val="5599"/>
              </a:lnSpc>
            </a:pPr>
            <a:endParaRPr lang="en-US" sz="3999">
              <a:solidFill>
                <a:srgbClr val="000000"/>
              </a:solidFill>
              <a:latin typeface="Lato 1"/>
              <a:ea typeface="Lato 1"/>
              <a:cs typeface="Lato 1"/>
              <a:sym typeface="Lato 1"/>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Custom</PresentationFormat>
  <Paragraphs>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Canva Sans Bold</vt:lpstr>
      <vt:lpstr>Lato 1</vt:lpstr>
      <vt:lpstr>Lato 1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Elicitation</dc:title>
  <cp:lastModifiedBy>Ananth M Athreya</cp:lastModifiedBy>
  <cp:revision>2</cp:revision>
  <dcterms:created xsi:type="dcterms:W3CDTF">2006-08-16T00:00:00Z</dcterms:created>
  <dcterms:modified xsi:type="dcterms:W3CDTF">2024-12-05T04:49:56Z</dcterms:modified>
  <dc:identifier>DAGYWXxARHE</dc:identifier>
</cp:coreProperties>
</file>