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9402" y="1370122"/>
            <a:ext cx="5051094" cy="47405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148" y="452728"/>
            <a:ext cx="803570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862" y="2099200"/>
            <a:ext cx="5586274" cy="264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jp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9" Type="http://schemas.openxmlformats.org/officeDocument/2006/relationships/image" Target="../media/image81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9" Type="http://schemas.openxmlformats.org/officeDocument/2006/relationships/image" Target="../media/image71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49" Type="http://schemas.openxmlformats.org/officeDocument/2006/relationships/image" Target="../media/image91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image" Target="../media/image90.png"/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20" Type="http://schemas.openxmlformats.org/officeDocument/2006/relationships/image" Target="../media/image62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7.png"/><Relationship Id="rId7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748" y="2797297"/>
            <a:ext cx="616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4379" algn="l"/>
                <a:tab pos="3952875" algn="l"/>
              </a:tabLst>
            </a:pPr>
            <a:r>
              <a:rPr sz="4800" b="1" spc="-10" dirty="0">
                <a:latin typeface="Calibri"/>
                <a:cs typeface="Calibri"/>
              </a:rPr>
              <a:t>Foundations	</a:t>
            </a:r>
            <a:r>
              <a:rPr sz="4800" b="1" dirty="0">
                <a:latin typeface="Calibri"/>
                <a:cs typeface="Calibri"/>
              </a:rPr>
              <a:t>of	</a:t>
            </a:r>
            <a:r>
              <a:rPr sz="4800" b="1" spc="-5" dirty="0">
                <a:latin typeface="Calibri"/>
                <a:cs typeface="Calibri"/>
              </a:rPr>
              <a:t>Planning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22" y="231180"/>
            <a:ext cx="8390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5" dirty="0"/>
              <a:t> Evolution of </a:t>
            </a:r>
            <a:r>
              <a:rPr sz="4000" dirty="0"/>
              <a:t>the</a:t>
            </a:r>
            <a:r>
              <a:rPr sz="4000" spc="-5" dirty="0"/>
              <a:t> Concept of Strategy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51" y="879764"/>
            <a:ext cx="8634095" cy="54394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585"/>
              </a:spcBef>
            </a:pPr>
            <a:r>
              <a:rPr sz="2200" b="1" spc="-5" dirty="0">
                <a:latin typeface="Calibri"/>
                <a:cs typeface="Calibri"/>
              </a:rPr>
              <a:t>Strategy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Grand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Plan</a:t>
            </a:r>
            <a:endParaRPr sz="2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12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concept of strategy </a:t>
            </a:r>
            <a:r>
              <a:rPr sz="2200" dirty="0">
                <a:latin typeface="Calibri"/>
                <a:cs typeface="Calibri"/>
              </a:rPr>
              <a:t>is ancient. The </a:t>
            </a:r>
            <a:r>
              <a:rPr sz="2200" spc="-5" dirty="0">
                <a:latin typeface="Calibri"/>
                <a:cs typeface="Calibri"/>
              </a:rPr>
              <a:t>word </a:t>
            </a:r>
            <a:r>
              <a:rPr sz="2200" dirty="0">
                <a:latin typeface="Calibri"/>
                <a:cs typeface="Calibri"/>
              </a:rPr>
              <a:t>itself </a:t>
            </a:r>
            <a:r>
              <a:rPr sz="2200" spc="-5" dirty="0">
                <a:latin typeface="Calibri"/>
                <a:cs typeface="Calibri"/>
              </a:rPr>
              <a:t>comes 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Greek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word </a:t>
            </a:r>
            <a:r>
              <a:rPr sz="2200" b="1" spc="-5" dirty="0">
                <a:latin typeface="Calibri"/>
                <a:cs typeface="Calibri"/>
              </a:rPr>
              <a:t>strategeia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5" dirty="0">
                <a:latin typeface="Calibri"/>
                <a:cs typeface="Calibri"/>
              </a:rPr>
              <a:t>art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science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being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General.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2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Eﬀective Greek generals </a:t>
            </a:r>
            <a:r>
              <a:rPr sz="2200" dirty="0">
                <a:latin typeface="Calibri"/>
                <a:cs typeface="Calibri"/>
              </a:rPr>
              <a:t>needed to lead an </a:t>
            </a:r>
            <a:r>
              <a:rPr sz="2200" spc="-5" dirty="0">
                <a:latin typeface="Calibri"/>
                <a:cs typeface="Calibri"/>
              </a:rPr>
              <a:t>army, win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hold territory,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protect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cities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invasion,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wipe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enemy</a:t>
            </a:r>
            <a:r>
              <a:rPr sz="2200" dirty="0">
                <a:latin typeface="Calibri"/>
                <a:cs typeface="Calibri"/>
              </a:rPr>
              <a:t> and so </a:t>
            </a:r>
            <a:r>
              <a:rPr sz="2200" spc="-5" dirty="0">
                <a:latin typeface="Calibri"/>
                <a:cs typeface="Calibri"/>
              </a:rPr>
              <a:t>forth.</a:t>
            </a:r>
            <a:endParaRPr sz="2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99800"/>
              </a:lnSpc>
              <a:spcBef>
                <a:spcPts val="49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kind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required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diﬀerent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deployment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resources.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Likewise,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army’s strategy could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defined </a:t>
            </a:r>
            <a:r>
              <a:rPr sz="2200" dirty="0">
                <a:latin typeface="Calibri"/>
                <a:cs typeface="Calibri"/>
              </a:rPr>
              <a:t>as the </a:t>
            </a:r>
            <a:r>
              <a:rPr sz="2200" spc="-15" dirty="0">
                <a:latin typeface="Calibri"/>
                <a:cs typeface="Calibri"/>
              </a:rPr>
              <a:t>pattern </a:t>
            </a:r>
            <a:r>
              <a:rPr sz="2200" spc="-5" dirty="0">
                <a:latin typeface="Calibri"/>
                <a:cs typeface="Calibri"/>
              </a:rPr>
              <a:t>of actual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 </a:t>
            </a:r>
            <a:r>
              <a:rPr sz="2200" dirty="0">
                <a:latin typeface="Calibri"/>
                <a:cs typeface="Calibri"/>
              </a:rPr>
              <a:t>that it </a:t>
            </a:r>
            <a:r>
              <a:rPr sz="2200" spc="-5" dirty="0">
                <a:latin typeface="Calibri"/>
                <a:cs typeface="Calibri"/>
              </a:rPr>
              <a:t>took</a:t>
            </a:r>
            <a:r>
              <a:rPr sz="2200" dirty="0">
                <a:latin typeface="Calibri"/>
                <a:cs typeface="Calibri"/>
              </a:rPr>
              <a:t> in </a:t>
            </a:r>
            <a:r>
              <a:rPr sz="2200" spc="-5" dirty="0">
                <a:latin typeface="Calibri"/>
                <a:cs typeface="Calibri"/>
              </a:rPr>
              <a:t>response</a:t>
            </a:r>
            <a:r>
              <a:rPr sz="2200" dirty="0">
                <a:latin typeface="Calibri"/>
                <a:cs typeface="Calibri"/>
              </a:rPr>
              <a:t> to the </a:t>
            </a:r>
            <a:r>
              <a:rPr sz="2200" spc="-5" dirty="0">
                <a:latin typeface="Calibri"/>
                <a:cs typeface="Calibri"/>
              </a:rPr>
              <a:t>enemy.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Eﬀective Generals </a:t>
            </a:r>
            <a:r>
              <a:rPr sz="2200" dirty="0">
                <a:latin typeface="Calibri"/>
                <a:cs typeface="Calibri"/>
              </a:rPr>
              <a:t>had to </a:t>
            </a:r>
            <a:r>
              <a:rPr sz="2200" spc="-5" dirty="0">
                <a:latin typeface="Calibri"/>
                <a:cs typeface="Calibri"/>
              </a:rPr>
              <a:t>determine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right </a:t>
            </a:r>
            <a:r>
              <a:rPr sz="2200" dirty="0">
                <a:latin typeface="Calibri"/>
                <a:cs typeface="Calibri"/>
              </a:rPr>
              <a:t>liens </a:t>
            </a:r>
            <a:r>
              <a:rPr sz="2200" spc="-5" dirty="0">
                <a:latin typeface="Calibri"/>
                <a:cs typeface="Calibri"/>
              </a:rPr>
              <a:t>of supply, </a:t>
            </a:r>
            <a:r>
              <a:rPr sz="2200" dirty="0">
                <a:latin typeface="Calibri"/>
                <a:cs typeface="Calibri"/>
              </a:rPr>
              <a:t>decide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fight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when not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fight,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manage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army’s relationship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citizens,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politicians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5" dirty="0">
                <a:latin typeface="Calibri"/>
                <a:cs typeface="Calibri"/>
              </a:rPr>
              <a:t>diplomats.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40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Eﬀective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Generals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dirty="0">
                <a:latin typeface="Calibri"/>
                <a:cs typeface="Calibri"/>
              </a:rPr>
              <a:t> had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</a:t>
            </a:r>
            <a:r>
              <a:rPr sz="2200" dirty="0">
                <a:latin typeface="Calibri"/>
                <a:cs typeface="Calibri"/>
              </a:rPr>
              <a:t>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well.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strategy</a:t>
            </a:r>
            <a:r>
              <a:rPr sz="2200" dirty="0">
                <a:latin typeface="Calibri"/>
                <a:cs typeface="Calibri"/>
              </a:rPr>
              <a:t> had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planning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component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decision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making or </a:t>
            </a:r>
            <a:r>
              <a:rPr sz="2200" spc="-10" dirty="0">
                <a:latin typeface="Calibri"/>
                <a:cs typeface="Calibri"/>
              </a:rPr>
              <a:t>action </a:t>
            </a:r>
            <a:r>
              <a:rPr sz="2200" spc="-5" dirty="0">
                <a:latin typeface="Calibri"/>
                <a:cs typeface="Calibri"/>
              </a:rPr>
              <a:t>component. Taken </a:t>
            </a:r>
            <a:r>
              <a:rPr sz="2200" dirty="0">
                <a:latin typeface="Calibri"/>
                <a:cs typeface="Calibri"/>
              </a:rPr>
              <a:t>together these </a:t>
            </a:r>
            <a:r>
              <a:rPr sz="2200" spc="-5" dirty="0">
                <a:latin typeface="Calibri"/>
                <a:cs typeface="Calibri"/>
              </a:rPr>
              <a:t>two concepts form 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basis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5" dirty="0">
                <a:latin typeface="Calibri"/>
                <a:cs typeface="Calibri"/>
              </a:rPr>
              <a:t>‘grand’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strategy</a:t>
            </a:r>
            <a:r>
              <a:rPr sz="2200" dirty="0">
                <a:latin typeface="Calibri"/>
                <a:cs typeface="Calibri"/>
              </a:rPr>
              <a:t> plan.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22" y="483208"/>
            <a:ext cx="8390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5" dirty="0"/>
              <a:t> Evolution of </a:t>
            </a:r>
            <a:r>
              <a:rPr sz="4000" dirty="0"/>
              <a:t>the</a:t>
            </a:r>
            <a:r>
              <a:rPr sz="4000" spc="-5" dirty="0"/>
              <a:t> Concept of Strategy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51" y="1310796"/>
            <a:ext cx="8633460" cy="46964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latin typeface="Calibri"/>
                <a:cs typeface="Calibri"/>
              </a:rPr>
              <a:t>The Rise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Strategic Management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099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Since </a:t>
            </a:r>
            <a:r>
              <a:rPr sz="2400" spc="-5" dirty="0">
                <a:latin typeface="Calibri"/>
                <a:cs typeface="Calibri"/>
              </a:rPr>
              <a:t>War </a:t>
            </a:r>
            <a:r>
              <a:rPr sz="2400" dirty="0">
                <a:latin typeface="Calibri"/>
                <a:cs typeface="Calibri"/>
              </a:rPr>
              <a:t>II, the idea </a:t>
            </a:r>
            <a:r>
              <a:rPr sz="2400" spc="-5" dirty="0">
                <a:latin typeface="Calibri"/>
                <a:cs typeface="Calibri"/>
              </a:rPr>
              <a:t>emerged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strategic </a:t>
            </a:r>
            <a:r>
              <a:rPr sz="2400" dirty="0">
                <a:latin typeface="Calibri"/>
                <a:cs typeface="Calibri"/>
              </a:rPr>
              <a:t>planning and </a:t>
            </a:r>
            <a:r>
              <a:rPr sz="2400" spc="-5" dirty="0">
                <a:latin typeface="Calibri"/>
                <a:cs typeface="Calibri"/>
              </a:rPr>
              <a:t>acting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those </a:t>
            </a:r>
            <a:r>
              <a:rPr sz="2400" dirty="0">
                <a:latin typeface="Calibri"/>
                <a:cs typeface="Calibri"/>
              </a:rPr>
              <a:t>plans </a:t>
            </a:r>
            <a:r>
              <a:rPr sz="2400" spc="-5" dirty="0">
                <a:latin typeface="Calibri"/>
                <a:cs typeface="Calibri"/>
              </a:rPr>
              <a:t>constitute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separate management process,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 called as </a:t>
            </a:r>
            <a:r>
              <a:rPr sz="2400" spc="-5" dirty="0">
                <a:latin typeface="Calibri"/>
                <a:cs typeface="Calibri"/>
              </a:rPr>
              <a:t>strategic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1962,</a:t>
            </a:r>
            <a:r>
              <a:rPr sz="2400" dirty="0">
                <a:latin typeface="Calibri"/>
                <a:cs typeface="Calibri"/>
              </a:rPr>
              <a:t> business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historian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Alfred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Chandler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proposed</a:t>
            </a:r>
            <a:r>
              <a:rPr sz="2400" dirty="0">
                <a:latin typeface="Calibri"/>
                <a:cs typeface="Calibri"/>
              </a:rPr>
              <a:t> that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‘strategy’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as: The </a:t>
            </a:r>
            <a:r>
              <a:rPr sz="2400" spc="-5" dirty="0">
                <a:latin typeface="Calibri"/>
                <a:cs typeface="Calibri"/>
              </a:rPr>
              <a:t>determination of </a:t>
            </a:r>
            <a:r>
              <a:rPr sz="2400" dirty="0">
                <a:latin typeface="Calibri"/>
                <a:cs typeface="Calibri"/>
              </a:rPr>
              <a:t>the basic </a:t>
            </a:r>
            <a:r>
              <a:rPr sz="2400" spc="-5" dirty="0">
                <a:latin typeface="Calibri"/>
                <a:cs typeface="Calibri"/>
              </a:rPr>
              <a:t>long term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goals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enterprise,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adoption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courses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action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allocation of resources necessary or carrying out </a:t>
            </a:r>
            <a:r>
              <a:rPr sz="2400" dirty="0">
                <a:latin typeface="Calibri"/>
                <a:cs typeface="Calibri"/>
              </a:rPr>
              <a:t> these</a:t>
            </a:r>
            <a:r>
              <a:rPr sz="2400" spc="-5" dirty="0">
                <a:latin typeface="Calibri"/>
                <a:cs typeface="Calibri"/>
              </a:rPr>
              <a:t> goals.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099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other words, </a:t>
            </a:r>
            <a:r>
              <a:rPr sz="2400" dirty="0">
                <a:latin typeface="Calibri"/>
                <a:cs typeface="Calibri"/>
              </a:rPr>
              <a:t>it plans </a:t>
            </a:r>
            <a:r>
              <a:rPr sz="2400" spc="-5" dirty="0">
                <a:latin typeface="Calibri"/>
                <a:cs typeface="Calibri"/>
              </a:rPr>
              <a:t>for how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organization will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what it’s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 to </a:t>
            </a:r>
            <a:r>
              <a:rPr sz="2400" spc="-5" dirty="0">
                <a:latin typeface="Calibri"/>
                <a:cs typeface="Calibri"/>
              </a:rPr>
              <a:t>do, how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will compete successfully,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attract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satisfy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customers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achieve</a:t>
            </a:r>
            <a:r>
              <a:rPr sz="2400" dirty="0">
                <a:latin typeface="Calibri"/>
                <a:cs typeface="Calibri"/>
              </a:rPr>
              <a:t> its </a:t>
            </a:r>
            <a:r>
              <a:rPr sz="2400" spc="-5" dirty="0">
                <a:latin typeface="Calibri"/>
                <a:cs typeface="Calibri"/>
              </a:rPr>
              <a:t>goals.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Strategic</a:t>
            </a:r>
            <a:r>
              <a:rPr dirty="0"/>
              <a:t> </a:t>
            </a:r>
            <a:r>
              <a:rPr spc="-5" dirty="0"/>
              <a:t>Management</a:t>
            </a:r>
            <a:r>
              <a:rPr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301780"/>
            <a:ext cx="8634095" cy="1811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715" indent="-342900">
              <a:lnSpc>
                <a:spcPts val="3300"/>
              </a:lnSpc>
              <a:spcBef>
                <a:spcPts val="26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six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step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process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encompasses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strategic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planning,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implementation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evaluation.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  <a:tab pos="1646555" algn="l"/>
                <a:tab pos="2312670" algn="l"/>
                <a:tab pos="4524375" algn="l"/>
                <a:tab pos="5775325" algn="l"/>
                <a:tab pos="7147559" algn="l"/>
                <a:tab pos="8076565" algn="l"/>
              </a:tabLst>
            </a:pPr>
            <a:r>
              <a:rPr sz="2800" dirty="0">
                <a:latin typeface="Calibri"/>
                <a:cs typeface="Calibri"/>
              </a:rPr>
              <a:t>Iden</a:t>
            </a:r>
            <a:r>
              <a:rPr sz="2800" spc="-1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fy	the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gani</a:t>
            </a:r>
            <a:r>
              <a:rPr sz="2800" spc="-15" dirty="0">
                <a:latin typeface="Calibri"/>
                <a:cs typeface="Calibri"/>
              </a:rPr>
              <a:t>zat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n’s	cu</a:t>
            </a:r>
            <a:r>
              <a:rPr sz="2800" spc="-5" dirty="0">
                <a:latin typeface="Calibri"/>
                <a:cs typeface="Calibri"/>
              </a:rPr>
              <a:t>rr</a:t>
            </a:r>
            <a:r>
              <a:rPr sz="2800" dirty="0">
                <a:latin typeface="Calibri"/>
                <a:cs typeface="Calibri"/>
              </a:rPr>
              <a:t>ent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issi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n,	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als	and  </a:t>
            </a:r>
            <a:r>
              <a:rPr sz="2800" spc="-5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0914" y="3177824"/>
            <a:ext cx="1740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0035" algn="l"/>
              </a:tabLst>
            </a:pPr>
            <a:r>
              <a:rPr sz="2800" spc="145" dirty="0">
                <a:latin typeface="Calibri"/>
                <a:cs typeface="Calibri"/>
              </a:rPr>
              <a:t>analysi</a:t>
            </a:r>
            <a:r>
              <a:rPr sz="2800" dirty="0">
                <a:latin typeface="Calibri"/>
                <a:cs typeface="Calibri"/>
              </a:rPr>
              <a:t>s	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51" y="3177824"/>
            <a:ext cx="6641465" cy="2928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64490" algn="l"/>
                <a:tab pos="365125" algn="l"/>
                <a:tab pos="2434590" algn="l"/>
                <a:tab pos="3655695" algn="l"/>
                <a:tab pos="5307330" algn="l"/>
              </a:tabLst>
            </a:pPr>
            <a:r>
              <a:rPr sz="2800" spc="145" dirty="0">
                <a:latin typeface="Calibri"/>
                <a:cs typeface="Calibri"/>
              </a:rPr>
              <a:t>Performin</a:t>
            </a:r>
            <a:r>
              <a:rPr sz="2800" dirty="0">
                <a:latin typeface="Calibri"/>
                <a:cs typeface="Calibri"/>
              </a:rPr>
              <a:t>g	</a:t>
            </a:r>
            <a:r>
              <a:rPr sz="2800" spc="145" dirty="0">
                <a:latin typeface="Calibri"/>
                <a:cs typeface="Calibri"/>
              </a:rPr>
              <a:t>SWO</a:t>
            </a:r>
            <a:r>
              <a:rPr sz="2800" dirty="0">
                <a:latin typeface="Calibri"/>
                <a:cs typeface="Calibri"/>
              </a:rPr>
              <a:t>T	</a:t>
            </a:r>
            <a:r>
              <a:rPr sz="2800" spc="145" dirty="0">
                <a:latin typeface="Calibri"/>
                <a:cs typeface="Calibri"/>
              </a:rPr>
              <a:t>analysis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145" dirty="0">
                <a:latin typeface="Calibri"/>
                <a:cs typeface="Calibri"/>
              </a:rPr>
              <a:t>externa</a:t>
            </a:r>
            <a:r>
              <a:rPr sz="2800" dirty="0">
                <a:latin typeface="Calibri"/>
                <a:cs typeface="Calibri"/>
              </a:rPr>
              <a:t>l  </a:t>
            </a:r>
            <a:r>
              <a:rPr sz="2800" spc="-5" dirty="0">
                <a:latin typeface="Calibri"/>
                <a:cs typeface="Calibri"/>
              </a:rPr>
              <a:t>opportunities </a:t>
            </a:r>
            <a:r>
              <a:rPr sz="2800" dirty="0">
                <a:latin typeface="Calibri"/>
                <a:cs typeface="Calibri"/>
              </a:rPr>
              <a:t>&amp; </a:t>
            </a:r>
            <a:r>
              <a:rPr sz="2800" spc="-5" dirty="0">
                <a:latin typeface="Calibri"/>
                <a:cs typeface="Calibri"/>
              </a:rPr>
              <a:t>threats</a:t>
            </a:r>
            <a:r>
              <a:rPr sz="2800" dirty="0">
                <a:latin typeface="Calibri"/>
                <a:cs typeface="Calibri"/>
              </a:rPr>
              <a:t> and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internal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analysis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strengths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weaknesses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Formulating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Implementing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Evaluating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641" y="524736"/>
            <a:ext cx="80302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Strategic</a:t>
            </a:r>
            <a:r>
              <a:rPr dirty="0"/>
              <a:t> </a:t>
            </a:r>
            <a:r>
              <a:rPr spc="-5" dirty="0"/>
              <a:t>Management</a:t>
            </a:r>
            <a:r>
              <a:rPr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445797"/>
            <a:ext cx="8634095" cy="4452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87630" algn="just">
              <a:lnSpc>
                <a:spcPct val="99200"/>
              </a:lnSpc>
              <a:spcBef>
                <a:spcPts val="125"/>
              </a:spcBef>
            </a:pPr>
            <a:r>
              <a:rPr sz="2800" spc="-5" dirty="0">
                <a:latin typeface="Calibri"/>
                <a:cs typeface="Calibri"/>
              </a:rPr>
              <a:t>Strategic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provides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disciplined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managers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make </a:t>
            </a:r>
            <a:r>
              <a:rPr sz="2800" dirty="0">
                <a:latin typeface="Calibri"/>
                <a:cs typeface="Calibri"/>
              </a:rPr>
              <a:t>sense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environment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 their </a:t>
            </a:r>
            <a:r>
              <a:rPr sz="2800" spc="-5" dirty="0">
                <a:latin typeface="Calibri"/>
                <a:cs typeface="Calibri"/>
              </a:rPr>
              <a:t>organization </a:t>
            </a:r>
            <a:r>
              <a:rPr sz="2800" dirty="0">
                <a:latin typeface="Calibri"/>
                <a:cs typeface="Calibri"/>
              </a:rPr>
              <a:t>plans, and then to </a:t>
            </a:r>
            <a:r>
              <a:rPr sz="2800" spc="-5" dirty="0">
                <a:latin typeface="Calibri"/>
                <a:cs typeface="Calibri"/>
              </a:rPr>
              <a:t>act.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broad terms,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phases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involved:</a:t>
            </a:r>
            <a:endParaRPr sz="28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99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Strategic</a:t>
            </a:r>
            <a:r>
              <a:rPr sz="2800" b="1" dirty="0">
                <a:latin typeface="Calibri"/>
                <a:cs typeface="Calibri"/>
              </a:rPr>
              <a:t> planning </a:t>
            </a:r>
            <a:r>
              <a:rPr sz="2800" dirty="0">
                <a:latin typeface="Calibri"/>
                <a:cs typeface="Calibri"/>
              </a:rPr>
              <a:t>is the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customarily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 to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sense </a:t>
            </a:r>
            <a:r>
              <a:rPr sz="2800" spc="-5" dirty="0">
                <a:latin typeface="Calibri"/>
                <a:cs typeface="Calibri"/>
              </a:rPr>
              <a:t>making activity. </a:t>
            </a:r>
            <a:r>
              <a:rPr sz="2800" dirty="0">
                <a:latin typeface="Calibri"/>
                <a:cs typeface="Calibri"/>
              </a:rPr>
              <a:t>This includes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goal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setting</a:t>
            </a:r>
            <a:r>
              <a:rPr sz="2800" dirty="0">
                <a:latin typeface="Calibri"/>
                <a:cs typeface="Calibri"/>
              </a:rPr>
              <a:t> and the </a:t>
            </a:r>
            <a:r>
              <a:rPr sz="2800" spc="-5" dirty="0">
                <a:latin typeface="Calibri"/>
                <a:cs typeface="Calibri"/>
              </a:rPr>
              <a:t>strategy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formulation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99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Strategy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implementation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customarily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 to </a:t>
            </a:r>
            <a:r>
              <a:rPr sz="2800" spc="-10" dirty="0">
                <a:latin typeface="Calibri"/>
                <a:cs typeface="Calibri"/>
              </a:rPr>
              <a:t>actions </a:t>
            </a:r>
            <a:r>
              <a:rPr sz="2800" dirty="0">
                <a:latin typeface="Calibri"/>
                <a:cs typeface="Calibri"/>
              </a:rPr>
              <a:t>based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that kind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planning. This </a:t>
            </a:r>
            <a:r>
              <a:rPr sz="2800" spc="-5" dirty="0">
                <a:latin typeface="Calibri"/>
                <a:cs typeface="Calibri"/>
              </a:rPr>
              <a:t>stage </a:t>
            </a:r>
            <a:r>
              <a:rPr sz="2800" dirty="0">
                <a:latin typeface="Calibri"/>
                <a:cs typeface="Calibri"/>
              </a:rPr>
              <a:t> includes </a:t>
            </a:r>
            <a:r>
              <a:rPr sz="2800" spc="-5" dirty="0">
                <a:latin typeface="Calibri"/>
                <a:cs typeface="Calibri"/>
              </a:rPr>
              <a:t>administration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5" dirty="0">
                <a:latin typeface="Calibri"/>
                <a:cs typeface="Calibri"/>
              </a:rPr>
              <a:t>strategic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control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stages.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Strategic</a:t>
            </a:r>
            <a:r>
              <a:rPr dirty="0"/>
              <a:t> </a:t>
            </a:r>
            <a:r>
              <a:rPr spc="-5" dirty="0"/>
              <a:t>Management</a:t>
            </a:r>
            <a:r>
              <a:rPr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373788"/>
            <a:ext cx="8634095" cy="4696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synthesis,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Hofer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Schendel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focused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four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aspects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strategic management.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Goal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Setting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 next </a:t>
            </a:r>
            <a:r>
              <a:rPr sz="2400" spc="-5" dirty="0">
                <a:latin typeface="Calibri"/>
                <a:cs typeface="Calibri"/>
              </a:rPr>
              <a:t>step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b="1" spc="-5" dirty="0">
                <a:latin typeface="Calibri"/>
                <a:cs typeface="Calibri"/>
              </a:rPr>
              <a:t>Strategy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Formulation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these </a:t>
            </a:r>
            <a:r>
              <a:rPr sz="2400" spc="-5" dirty="0">
                <a:latin typeface="Calibri"/>
                <a:cs typeface="Calibri"/>
              </a:rPr>
              <a:t>goals.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Then to </a:t>
            </a:r>
            <a:r>
              <a:rPr sz="2400" spc="-5" dirty="0">
                <a:latin typeface="Calibri"/>
                <a:cs typeface="Calibri"/>
              </a:rPr>
              <a:t>implement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strategy, there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shift </a:t>
            </a:r>
            <a:r>
              <a:rPr sz="2400" spc="-5" dirty="0">
                <a:latin typeface="Calibri"/>
                <a:cs typeface="Calibri"/>
              </a:rPr>
              <a:t>from analysis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Administration </a:t>
            </a:r>
            <a:r>
              <a:rPr sz="2400" spc="-490" dirty="0">
                <a:latin typeface="Calibri"/>
                <a:cs typeface="Calibri"/>
              </a:rPr>
              <a:t>-­‐</a:t>
            </a:r>
            <a:r>
              <a:rPr sz="2400" spc="-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task </a:t>
            </a:r>
            <a:r>
              <a:rPr sz="2400" spc="-5" dirty="0">
                <a:latin typeface="Calibri"/>
                <a:cs typeface="Calibri"/>
              </a:rPr>
              <a:t>of achieving predetermined goals. Key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factors</a:t>
            </a:r>
            <a:r>
              <a:rPr sz="2400" dirty="0">
                <a:latin typeface="Calibri"/>
                <a:cs typeface="Calibri"/>
              </a:rPr>
              <a:t> 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organization’s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“political”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processes </a:t>
            </a:r>
            <a:r>
              <a:rPr sz="2400" dirty="0">
                <a:latin typeface="Calibri"/>
                <a:cs typeface="Calibri"/>
              </a:rPr>
              <a:t>and individual </a:t>
            </a:r>
            <a:r>
              <a:rPr sz="2400" spc="-5" dirty="0">
                <a:latin typeface="Calibri"/>
                <a:cs typeface="Calibri"/>
              </a:rPr>
              <a:t>reactions, which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force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revision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strategy.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4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final </a:t>
            </a:r>
            <a:r>
              <a:rPr sz="2400" dirty="0">
                <a:latin typeface="Calibri"/>
                <a:cs typeface="Calibri"/>
              </a:rPr>
              <a:t>task, </a:t>
            </a:r>
            <a:r>
              <a:rPr sz="2400" b="1" spc="-5" dirty="0">
                <a:latin typeface="Calibri"/>
                <a:cs typeface="Calibri"/>
              </a:rPr>
              <a:t>Strategic control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gives </a:t>
            </a:r>
            <a:r>
              <a:rPr sz="2400" spc="-5" dirty="0">
                <a:latin typeface="Calibri"/>
                <a:cs typeface="Calibri"/>
              </a:rPr>
              <a:t>managers feedback on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progress.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Negative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feedback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course,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touch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oﬀ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strategic</a:t>
            </a:r>
            <a:r>
              <a:rPr sz="2400" dirty="0">
                <a:latin typeface="Calibri"/>
                <a:cs typeface="Calibri"/>
              </a:rPr>
              <a:t> planning.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9" y="951807"/>
            <a:ext cx="9131529" cy="280138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624" y="975965"/>
          <a:ext cx="905764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12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T w="9525">
                      <a:solidFill>
                        <a:srgbClr val="A8C36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75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GOAL </a:t>
                      </a:r>
                      <a:r>
                        <a:rPr sz="1800" b="1" spc="160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SETTING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70">
                <a:tc gridSpan="2">
                  <a:txBody>
                    <a:bodyPr/>
                    <a:lstStyle/>
                    <a:p>
                      <a:pPr marL="465455" marR="3500120" indent="-18415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Strategic  </a:t>
                      </a:r>
                      <a:r>
                        <a:rPr sz="1800" b="1" spc="95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Planning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38100">
                      <a:solidFill>
                        <a:srgbClr val="59BAD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9BAD1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80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STRATEGY</a:t>
                      </a:r>
                      <a:r>
                        <a:rPr sz="1800" b="1" spc="185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50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FORMULATION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  <a:lnB w="53975">
                      <a:solidFill>
                        <a:srgbClr val="59BAD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  <a:lnT w="53975">
                      <a:solidFill>
                        <a:srgbClr val="59BAD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8C367"/>
                      </a:solidFill>
                      <a:prstDash val="solid"/>
                    </a:lnL>
                    <a:lnR w="38100">
                      <a:solidFill>
                        <a:srgbClr val="59BAD1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9BAD1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A8C367"/>
                      </a:solidFill>
                      <a:prstDash val="solid"/>
                    </a:lnR>
                    <a:lnB w="12700">
                      <a:solidFill>
                        <a:srgbClr val="F9A3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9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38100">
                      <a:solidFill>
                        <a:srgbClr val="59BAD1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9BAD1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35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ADMINISTRATION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84">
                <a:tc gridSpan="2">
                  <a:txBody>
                    <a:bodyPr/>
                    <a:lstStyle/>
                    <a:p>
                      <a:pPr marR="2955290" algn="ctr">
                        <a:lnSpc>
                          <a:spcPts val="1650"/>
                        </a:lnSpc>
                      </a:pPr>
                      <a:r>
                        <a:rPr sz="1800" b="1" spc="130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Strategy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R="2955290" algn="ctr">
                        <a:lnSpc>
                          <a:spcPts val="1335"/>
                        </a:lnSpc>
                      </a:pPr>
                      <a:r>
                        <a:rPr sz="1800" b="1" spc="114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Implementation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80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85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STRATEGIC </a:t>
                      </a:r>
                      <a:r>
                        <a:rPr sz="1800" b="1" spc="175" dirty="0">
                          <a:solidFill>
                            <a:srgbClr val="984807"/>
                          </a:solidFill>
                          <a:latin typeface="Cambria"/>
                          <a:cs typeface="Cambria"/>
                        </a:rPr>
                        <a:t>CONTROL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53975">
                      <a:solidFill>
                        <a:srgbClr val="59BAD1"/>
                      </a:solidFill>
                      <a:prstDash val="solid"/>
                    </a:lnR>
                    <a:lnB w="53975">
                      <a:solidFill>
                        <a:srgbClr val="59BAD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59BAD1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T w="12700">
                      <a:solidFill>
                        <a:srgbClr val="F9A3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574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28575">
                      <a:solidFill>
                        <a:srgbClr val="9F4B46"/>
                      </a:solidFill>
                      <a:prstDash val="solid"/>
                    </a:lnR>
                    <a:lnT w="28575">
                      <a:solidFill>
                        <a:srgbClr val="9F4B46"/>
                      </a:solidFill>
                      <a:prstDash val="solid"/>
                    </a:lnT>
                    <a:lnB w="28575">
                      <a:solidFill>
                        <a:srgbClr val="9F4B4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F4B46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T w="53975" cap="flat" cmpd="sng" algn="ctr">
                      <a:solidFill>
                        <a:srgbClr val="59BA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591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9A350"/>
                      </a:solidFill>
                      <a:prstDash val="solid"/>
                    </a:lnL>
                    <a:lnR w="9525">
                      <a:solidFill>
                        <a:srgbClr val="F9A350"/>
                      </a:solidFill>
                      <a:prstDash val="solid"/>
                    </a:lnR>
                    <a:lnB w="9525">
                      <a:solidFill>
                        <a:srgbClr val="F9A3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469" y="980728"/>
            <a:ext cx="9131935" cy="5474335"/>
            <a:chOff x="12469" y="980728"/>
            <a:chExt cx="9131935" cy="54743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6" y="980728"/>
              <a:ext cx="9043211" cy="2701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9" y="3653443"/>
              <a:ext cx="9131529" cy="280138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86" y="3681736"/>
            <a:ext cx="9043211" cy="26995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200894" y="1511848"/>
            <a:ext cx="6772909" cy="4264025"/>
            <a:chOff x="2200894" y="1511848"/>
            <a:chExt cx="6772909" cy="426402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0894" y="1511848"/>
              <a:ext cx="5791198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8051" y="1679171"/>
              <a:ext cx="1916083" cy="3823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0894" y="2651219"/>
              <a:ext cx="5791198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9782" y="2822170"/>
              <a:ext cx="3312622" cy="3782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0353" y="2173777"/>
              <a:ext cx="394854" cy="6982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0921" y="2479874"/>
              <a:ext cx="171145" cy="1710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0894" y="4011933"/>
              <a:ext cx="5791198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9326" y="4181301"/>
              <a:ext cx="2273531" cy="3782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0353" y="3312621"/>
              <a:ext cx="394854" cy="9185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0921" y="3840700"/>
              <a:ext cx="171145" cy="1710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3354" y="5089617"/>
              <a:ext cx="5791198" cy="685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9945" y="5257799"/>
              <a:ext cx="2780606" cy="3823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00352" y="4650970"/>
              <a:ext cx="394854" cy="6941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1445" y="4954659"/>
              <a:ext cx="171145" cy="1712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46966" y="5390802"/>
              <a:ext cx="1005840" cy="13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40585" y="1832956"/>
              <a:ext cx="133003" cy="36700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3182" y="1679171"/>
              <a:ext cx="1159625" cy="3948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2094" y="1768879"/>
              <a:ext cx="171141" cy="1711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93182" y="2818014"/>
              <a:ext cx="1159625" cy="3948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92094" y="2908842"/>
              <a:ext cx="171141" cy="17114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512" y="2165465"/>
            <a:ext cx="1180465" cy="648970"/>
            <a:chOff x="465512" y="2165465"/>
            <a:chExt cx="1180465" cy="648970"/>
          </a:xfrm>
        </p:grpSpPr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512" y="2165465"/>
              <a:ext cx="1180407" cy="38238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7981" y="2431472"/>
              <a:ext cx="1155468" cy="38238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99752" y="4601094"/>
            <a:ext cx="2016125" cy="644525"/>
            <a:chOff x="99752" y="4601094"/>
            <a:chExt cx="2016125" cy="644525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6952" y="4601094"/>
              <a:ext cx="1101436" cy="37822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752" y="4867102"/>
              <a:ext cx="2015836" cy="37822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61142" y="290946"/>
            <a:ext cx="6553200" cy="648970"/>
            <a:chOff x="1161142" y="290946"/>
            <a:chExt cx="6553200" cy="648970"/>
          </a:xfrm>
        </p:grpSpPr>
        <p:sp>
          <p:nvSpPr>
            <p:cNvPr id="36" name="object 36"/>
            <p:cNvSpPr/>
            <p:nvPr/>
          </p:nvSpPr>
          <p:spPr>
            <a:xfrm>
              <a:off x="1161142" y="404665"/>
              <a:ext cx="6553200" cy="462280"/>
            </a:xfrm>
            <a:custGeom>
              <a:avLst/>
              <a:gdLst/>
              <a:ahLst/>
              <a:cxnLst/>
              <a:rect l="l" t="t" r="r" b="b"/>
              <a:pathLst>
                <a:path w="6553200" h="462280">
                  <a:moveTo>
                    <a:pt x="6553199" y="0"/>
                  </a:moveTo>
                  <a:lnTo>
                    <a:pt x="0" y="0"/>
                  </a:lnTo>
                  <a:lnTo>
                    <a:pt x="0" y="461664"/>
                  </a:lnTo>
                  <a:lnTo>
                    <a:pt x="6553199" y="461664"/>
                  </a:lnTo>
                  <a:lnTo>
                    <a:pt x="6553199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781" y="290946"/>
              <a:ext cx="6325984" cy="648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86" y="947068"/>
            <a:ext cx="87991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1000" algn="l"/>
              </a:tabLst>
            </a:pPr>
            <a:r>
              <a:rPr sz="5000" spc="-5" dirty="0"/>
              <a:t>Types	of</a:t>
            </a:r>
            <a:r>
              <a:rPr sz="5000" spc="-25" dirty="0"/>
              <a:t> </a:t>
            </a:r>
            <a:r>
              <a:rPr sz="5000" spc="-5" dirty="0"/>
              <a:t>Organizational</a:t>
            </a:r>
            <a:r>
              <a:rPr sz="5000" spc="-20" dirty="0"/>
              <a:t> </a:t>
            </a:r>
            <a:r>
              <a:rPr sz="5000" spc="-5" dirty="0"/>
              <a:t>Strategies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12140" indent="-34353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612775" algn="l"/>
              </a:tabLst>
            </a:pPr>
            <a:r>
              <a:rPr spc="-5" dirty="0"/>
              <a:t>Corporate</a:t>
            </a:r>
            <a:r>
              <a:rPr spc="-25" dirty="0"/>
              <a:t> </a:t>
            </a:r>
            <a:r>
              <a:rPr spc="-5" dirty="0"/>
              <a:t>Strategy</a:t>
            </a:r>
          </a:p>
          <a:p>
            <a:pPr marL="361315" indent="-3429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61315" algn="l"/>
              </a:tabLst>
            </a:pPr>
            <a:r>
              <a:rPr spc="-10" dirty="0"/>
              <a:t>Competitive</a:t>
            </a:r>
            <a:r>
              <a:rPr spc="-45" dirty="0"/>
              <a:t> </a:t>
            </a:r>
            <a:r>
              <a:rPr spc="-5" dirty="0"/>
              <a:t>Strategy</a:t>
            </a:r>
          </a:p>
          <a:p>
            <a:pPr marL="572770" lvl="1" indent="-34353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573405" algn="l"/>
              </a:tabLst>
            </a:pPr>
            <a:r>
              <a:rPr sz="4800" spc="-5" dirty="0">
                <a:latin typeface="Calibri"/>
                <a:cs typeface="Calibri"/>
              </a:rPr>
              <a:t>Functional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Strategy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541" y="483208"/>
            <a:ext cx="3949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Corporate</a:t>
            </a:r>
            <a:r>
              <a:rPr sz="4000" spc="-45" dirty="0"/>
              <a:t> </a:t>
            </a:r>
            <a:r>
              <a:rPr sz="4000" spc="-5" dirty="0"/>
              <a:t>Strategy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6243" y="1201832"/>
            <a:ext cx="8778240" cy="495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715" indent="-304800" algn="just">
              <a:lnSpc>
                <a:spcPct val="1493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Corporate</a:t>
            </a:r>
            <a:r>
              <a:rPr sz="2400" dirty="0">
                <a:latin typeface="Calibri"/>
                <a:cs typeface="Calibri"/>
              </a:rPr>
              <a:t> level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strategy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formulated</a:t>
            </a:r>
            <a:r>
              <a:rPr sz="2400" dirty="0">
                <a:latin typeface="Calibri"/>
                <a:cs typeface="Calibri"/>
              </a:rPr>
              <a:t> 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dirty="0">
                <a:latin typeface="Calibri"/>
                <a:cs typeface="Calibri"/>
              </a:rPr>
              <a:t> to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oversee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interests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operations of organizations made 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line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business.</a:t>
            </a:r>
            <a:endParaRPr sz="240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1493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specifies what </a:t>
            </a:r>
            <a:r>
              <a:rPr sz="2400" dirty="0">
                <a:latin typeface="Calibri"/>
                <a:cs typeface="Calibri"/>
              </a:rPr>
              <a:t>businesses a </a:t>
            </a:r>
            <a:r>
              <a:rPr sz="2400" spc="-5" dirty="0">
                <a:latin typeface="Calibri"/>
                <a:cs typeface="Calibri"/>
              </a:rPr>
              <a:t>company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5" dirty="0">
                <a:latin typeface="Calibri"/>
                <a:cs typeface="Calibri"/>
              </a:rPr>
              <a:t>or wants </a:t>
            </a:r>
            <a:r>
              <a:rPr sz="2400" dirty="0">
                <a:latin typeface="Calibri"/>
                <a:cs typeface="Calibri"/>
              </a:rPr>
              <a:t>to be in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wants</a:t>
            </a:r>
            <a:r>
              <a:rPr sz="2400" dirty="0">
                <a:latin typeface="Calibri"/>
                <a:cs typeface="Calibri"/>
              </a:rPr>
              <a:t> to do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businesses.</a:t>
            </a:r>
            <a:endParaRPr sz="2400">
              <a:latin typeface="Calibri"/>
              <a:cs typeface="Calibri"/>
            </a:endParaRPr>
          </a:p>
          <a:p>
            <a:pPr marL="12700" marR="2650490">
              <a:lnSpc>
                <a:spcPts val="44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based </a:t>
            </a:r>
            <a:r>
              <a:rPr sz="2400" spc="-5" dirty="0">
                <a:latin typeface="Calibri"/>
                <a:cs typeface="Calibri"/>
              </a:rPr>
              <a:t>on company’s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mission.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major questions</a:t>
            </a:r>
            <a:r>
              <a:rPr sz="2400" dirty="0">
                <a:latin typeface="Calibri"/>
                <a:cs typeface="Calibri"/>
              </a:rPr>
              <a:t> 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these: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kinds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business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company</a:t>
            </a:r>
            <a:r>
              <a:rPr sz="2400" dirty="0">
                <a:latin typeface="Calibri"/>
                <a:cs typeface="Calibri"/>
              </a:rPr>
              <a:t> be </a:t>
            </a:r>
            <a:r>
              <a:rPr sz="2400" spc="-5" dirty="0">
                <a:latin typeface="Calibri"/>
                <a:cs typeface="Calibri"/>
              </a:rPr>
              <a:t>engaged</a:t>
            </a:r>
            <a:r>
              <a:rPr sz="2400" dirty="0">
                <a:latin typeface="Calibri"/>
                <a:cs typeface="Calibri"/>
              </a:rPr>
              <a:t> in?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goals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expectations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business?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99" y="250397"/>
            <a:ext cx="4342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Corporate</a:t>
            </a:r>
            <a:r>
              <a:rPr spc="-4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243" y="1014127"/>
            <a:ext cx="8786495" cy="52101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corporate strategy:</a:t>
            </a:r>
            <a:endParaRPr sz="2600">
              <a:latin typeface="Calibri"/>
              <a:cs typeface="Calibri"/>
            </a:endParaRPr>
          </a:p>
          <a:p>
            <a:pPr marL="354965" marR="12700" indent="-342900" algn="just">
              <a:lnSpc>
                <a:spcPct val="8950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Growth Strategy: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corporate strategy that’s </a:t>
            </a: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wants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expand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markets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products oﬀered, </a:t>
            </a:r>
            <a:r>
              <a:rPr sz="2600" dirty="0">
                <a:latin typeface="Calibri"/>
                <a:cs typeface="Calibri"/>
              </a:rPr>
              <a:t>either </a:t>
            </a:r>
            <a:r>
              <a:rPr sz="2600" spc="-5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current </a:t>
            </a:r>
            <a:r>
              <a:rPr sz="2600" dirty="0">
                <a:latin typeface="Calibri"/>
                <a:cs typeface="Calibri"/>
              </a:rPr>
              <a:t>businesses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new businesses.</a:t>
            </a:r>
            <a:endParaRPr sz="260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780"/>
              </a:lnSpc>
              <a:spcBef>
                <a:spcPts val="680"/>
              </a:spcBef>
              <a:buFont typeface="Arial MT"/>
              <a:buChar char="•"/>
              <a:tabLst>
                <a:tab pos="361315" algn="l"/>
              </a:tabLst>
            </a:pPr>
            <a:r>
              <a:rPr sz="2600" spc="70" dirty="0">
                <a:latin typeface="Calibri"/>
                <a:cs typeface="Calibri"/>
              </a:rPr>
              <a:t>Stability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70" dirty="0">
                <a:latin typeface="Calibri"/>
                <a:cs typeface="Calibri"/>
              </a:rPr>
              <a:t>Strategy: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65" dirty="0">
                <a:latin typeface="Calibri"/>
                <a:cs typeface="Calibri"/>
              </a:rPr>
              <a:t>corporate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65" dirty="0">
                <a:latin typeface="Calibri"/>
                <a:cs typeface="Calibri"/>
              </a:rPr>
              <a:t>strategy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40" dirty="0">
                <a:latin typeface="Calibri"/>
                <a:cs typeface="Calibri"/>
              </a:rPr>
              <a:t>in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which</a:t>
            </a:r>
            <a:r>
              <a:rPr sz="2600" spc="710" dirty="0">
                <a:latin typeface="Calibri"/>
                <a:cs typeface="Calibri"/>
              </a:rPr>
              <a:t> </a:t>
            </a:r>
            <a:r>
              <a:rPr sz="2600" spc="80" dirty="0">
                <a:latin typeface="Calibri"/>
                <a:cs typeface="Calibri"/>
              </a:rPr>
              <a:t>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continues</a:t>
            </a:r>
            <a:r>
              <a:rPr sz="2600" dirty="0">
                <a:latin typeface="Calibri"/>
                <a:cs typeface="Calibri"/>
              </a:rPr>
              <a:t> to do </a:t>
            </a: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 it is </a:t>
            </a:r>
            <a:r>
              <a:rPr sz="2600" spc="-5" dirty="0">
                <a:latin typeface="Calibri"/>
                <a:cs typeface="Calibri"/>
              </a:rPr>
              <a:t>currently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doing.</a:t>
            </a:r>
            <a:endParaRPr sz="2600">
              <a:latin typeface="Calibri"/>
              <a:cs typeface="Calibri"/>
            </a:endParaRPr>
          </a:p>
          <a:p>
            <a:pPr marL="354965" marR="13970" indent="-342900" algn="just">
              <a:lnSpc>
                <a:spcPts val="278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Renewal Strategy: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corporate strategy </a:t>
            </a:r>
            <a:r>
              <a:rPr sz="2600" dirty="0">
                <a:latin typeface="Calibri"/>
                <a:cs typeface="Calibri"/>
              </a:rPr>
              <a:t>designed to </a:t>
            </a:r>
            <a:r>
              <a:rPr sz="2600" spc="-5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 declining</a:t>
            </a:r>
            <a:r>
              <a:rPr sz="2600" spc="-5" dirty="0">
                <a:latin typeface="Calibri"/>
                <a:cs typeface="Calibri"/>
              </a:rPr>
              <a:t> performance.</a:t>
            </a:r>
            <a:r>
              <a:rPr sz="2600" dirty="0">
                <a:latin typeface="Calibri"/>
                <a:cs typeface="Calibri"/>
              </a:rPr>
              <a:t> This has </a:t>
            </a:r>
            <a:r>
              <a:rPr sz="2600" spc="-5" dirty="0">
                <a:latin typeface="Calibri"/>
                <a:cs typeface="Calibri"/>
              </a:rPr>
              <a:t>two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types:</a:t>
            </a:r>
            <a:endParaRPr sz="2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Retrenchment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Used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minor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problems.</a:t>
            </a:r>
            <a:endParaRPr sz="2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Turnaround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Used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serious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problems.</a:t>
            </a:r>
            <a:endParaRPr sz="2600">
              <a:latin typeface="Calibri"/>
              <a:cs typeface="Calibri"/>
            </a:endParaRPr>
          </a:p>
          <a:p>
            <a:pPr marL="12700" marR="13335" indent="612775" algn="just">
              <a:lnSpc>
                <a:spcPts val="2780"/>
              </a:lnSpc>
              <a:spcBef>
                <a:spcPts val="755"/>
              </a:spcBef>
            </a:pPr>
            <a:r>
              <a:rPr sz="2600" spc="-5" dirty="0">
                <a:latin typeface="Calibri"/>
                <a:cs typeface="Calibri"/>
              </a:rPr>
              <a:t>Renewal strategy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typically </a:t>
            </a:r>
            <a:r>
              <a:rPr sz="2600" dirty="0">
                <a:latin typeface="Calibri"/>
                <a:cs typeface="Calibri"/>
              </a:rPr>
              <a:t>used to cut </a:t>
            </a:r>
            <a:r>
              <a:rPr sz="2600" spc="-5" dirty="0">
                <a:latin typeface="Calibri"/>
                <a:cs typeface="Calibri"/>
              </a:rPr>
              <a:t>costs, restructure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operations</a:t>
            </a:r>
            <a:r>
              <a:rPr sz="2600" dirty="0">
                <a:latin typeface="Calibri"/>
                <a:cs typeface="Calibri"/>
              </a:rPr>
              <a:t> and </a:t>
            </a:r>
            <a:r>
              <a:rPr sz="2600" spc="-5" dirty="0">
                <a:latin typeface="Calibri"/>
                <a:cs typeface="Calibri"/>
              </a:rPr>
              <a:t>revitalize resources.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6300"/>
            <a:ext cx="8994140" cy="61214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6350" indent="-342900" algn="just">
              <a:lnSpc>
                <a:spcPct val="89600"/>
              </a:lnSpc>
              <a:spcBef>
                <a:spcPts val="35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According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Chandler, organizations </a:t>
            </a:r>
            <a:r>
              <a:rPr sz="2000" dirty="0">
                <a:latin typeface="Calibri"/>
                <a:cs typeface="Calibri"/>
              </a:rPr>
              <a:t>pass </a:t>
            </a:r>
            <a:r>
              <a:rPr sz="2000" spc="-5" dirty="0">
                <a:latin typeface="Calibri"/>
                <a:cs typeface="Calibri"/>
              </a:rPr>
              <a:t>through three stages of development, </a:t>
            </a:r>
            <a:r>
              <a:rPr sz="2000" dirty="0">
                <a:latin typeface="Calibri"/>
                <a:cs typeface="Calibri"/>
              </a:rPr>
              <a:t> moving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dirty="0">
                <a:latin typeface="Calibri"/>
                <a:cs typeface="Calibri"/>
              </a:rPr>
              <a:t> structure,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multidivisional structure.</a:t>
            </a:r>
            <a:endParaRPr sz="2000">
              <a:latin typeface="Calibri"/>
              <a:cs typeface="Calibri"/>
            </a:endParaRPr>
          </a:p>
          <a:p>
            <a:pPr marL="355600" marR="6985" indent="-342900" algn="just">
              <a:lnSpc>
                <a:spcPts val="2220"/>
              </a:lnSpc>
              <a:spcBef>
                <a:spcPts val="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first, organizations are small. There </a:t>
            </a:r>
            <a:r>
              <a:rPr sz="2000" dirty="0">
                <a:latin typeface="Calibri"/>
                <a:cs typeface="Calibri"/>
              </a:rPr>
              <a:t>is usually a single </a:t>
            </a:r>
            <a:r>
              <a:rPr sz="2000" spc="-5" dirty="0">
                <a:latin typeface="Calibri"/>
                <a:cs typeface="Calibri"/>
              </a:rPr>
              <a:t>location, </a:t>
            </a:r>
            <a:r>
              <a:rPr sz="2000" dirty="0">
                <a:latin typeface="Calibri"/>
                <a:cs typeface="Calibri"/>
              </a:rPr>
              <a:t>a single </a:t>
            </a:r>
            <a:r>
              <a:rPr sz="2000" spc="-5" dirty="0">
                <a:latin typeface="Calibri"/>
                <a:cs typeface="Calibri"/>
              </a:rPr>
              <a:t>product, </a:t>
            </a:r>
            <a:r>
              <a:rPr sz="2000" dirty="0">
                <a:latin typeface="Calibri"/>
                <a:cs typeface="Calibri"/>
              </a:rPr>
              <a:t> and a single </a:t>
            </a:r>
            <a:r>
              <a:rPr sz="2000" spc="-5" dirty="0">
                <a:latin typeface="Calibri"/>
                <a:cs typeface="Calibri"/>
              </a:rPr>
              <a:t>entrepreneurial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maker.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6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grows,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however,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volume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locations </a:t>
            </a:r>
            <a:r>
              <a:rPr sz="2000" dirty="0">
                <a:latin typeface="Calibri"/>
                <a:cs typeface="Calibri"/>
              </a:rPr>
              <a:t> eventually </a:t>
            </a:r>
            <a:r>
              <a:rPr sz="2000" spc="-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new challenges. The </a:t>
            </a:r>
            <a:r>
              <a:rPr sz="2000" spc="-5" dirty="0">
                <a:latin typeface="Calibri"/>
                <a:cs typeface="Calibri"/>
              </a:rPr>
              <a:t>organization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becomes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unit </a:t>
            </a:r>
            <a:r>
              <a:rPr sz="2000" b="1" spc="-5" dirty="0">
                <a:latin typeface="Calibri"/>
                <a:cs typeface="Calibri"/>
              </a:rPr>
              <a:t>ﬁrm</a:t>
            </a:r>
            <a:r>
              <a:rPr sz="2000" spc="-5" dirty="0">
                <a:latin typeface="Calibri"/>
                <a:cs typeface="Calibri"/>
              </a:rPr>
              <a:t>, 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several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field</a:t>
            </a:r>
            <a:r>
              <a:rPr sz="2000" spc="20" dirty="0">
                <a:latin typeface="Calibri"/>
                <a:cs typeface="Calibri"/>
              </a:rPr>
              <a:t> units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administrative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handle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coordination, 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specialization,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standardization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among</a:t>
            </a:r>
            <a:r>
              <a:rPr sz="2000" dirty="0">
                <a:latin typeface="Calibri"/>
                <a:cs typeface="Calibri"/>
              </a:rPr>
              <a:t> the units.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vertical</a:t>
            </a:r>
            <a:r>
              <a:rPr sz="2000" b="1" spc="2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integration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organization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keeps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broadens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scope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strives for economies of </a:t>
            </a:r>
            <a:r>
              <a:rPr sz="2000" dirty="0">
                <a:latin typeface="Calibri"/>
                <a:cs typeface="Calibri"/>
              </a:rPr>
              <a:t>scale by </a:t>
            </a:r>
            <a:r>
              <a:rPr sz="2000" spc="-5" dirty="0">
                <a:latin typeface="Calibri"/>
                <a:cs typeface="Calibri"/>
              </a:rPr>
              <a:t>acquiring </a:t>
            </a:r>
            <a:r>
              <a:rPr sz="2000" dirty="0">
                <a:latin typeface="Calibri"/>
                <a:cs typeface="Calibri"/>
              </a:rPr>
              <a:t>a supplier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raw materials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finished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goods.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90600"/>
              </a:lnSpc>
              <a:spcBef>
                <a:spcPts val="4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However, vertical integration creates </a:t>
            </a:r>
            <a:r>
              <a:rPr sz="200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moving goods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materials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organization’s various functions. Therefore,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organization evolves </a:t>
            </a:r>
            <a:r>
              <a:rPr sz="2000" dirty="0">
                <a:latin typeface="Calibri"/>
                <a:cs typeface="Calibri"/>
              </a:rPr>
              <a:t> 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functional</a:t>
            </a:r>
            <a:r>
              <a:rPr sz="2000" b="1" spc="-5" dirty="0">
                <a:latin typeface="Calibri"/>
                <a:cs typeface="Calibri"/>
              </a:rPr>
              <a:t> organization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marketing,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subdivisions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formalized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budgeting</a:t>
            </a:r>
            <a:r>
              <a:rPr sz="2000" dirty="0">
                <a:latin typeface="Calibri"/>
                <a:cs typeface="Calibri"/>
              </a:rPr>
              <a:t> and planning </a:t>
            </a:r>
            <a:r>
              <a:rPr sz="2000" spc="-5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90800"/>
              </a:lnSpc>
              <a:spcBef>
                <a:spcPts val="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third stage,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organization </a:t>
            </a:r>
            <a:r>
              <a:rPr sz="2000" dirty="0">
                <a:latin typeface="Calibri"/>
                <a:cs typeface="Calibri"/>
              </a:rPr>
              <a:t>expands into </a:t>
            </a:r>
            <a:r>
              <a:rPr sz="2000" spc="-5" dirty="0">
                <a:latin typeface="Calibri"/>
                <a:cs typeface="Calibri"/>
              </a:rPr>
              <a:t>diﬀerent industries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diversifies </a:t>
            </a:r>
            <a:r>
              <a:rPr sz="2000" dirty="0">
                <a:latin typeface="Calibri"/>
                <a:cs typeface="Calibri"/>
              </a:rPr>
              <a:t> 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products.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phenomenon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poses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significant</a:t>
            </a:r>
            <a:r>
              <a:rPr sz="2000" dirty="0">
                <a:latin typeface="Calibri"/>
                <a:cs typeface="Calibri"/>
              </a:rPr>
              <a:t> new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challenge: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industries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to invest the </a:t>
            </a:r>
            <a:r>
              <a:rPr sz="2000" spc="-5" dirty="0">
                <a:latin typeface="Calibri"/>
                <a:cs typeface="Calibri"/>
              </a:rPr>
              <a:t>organization’s </a:t>
            </a:r>
            <a:r>
              <a:rPr sz="2000" dirty="0">
                <a:latin typeface="Calibri"/>
                <a:cs typeface="Calibri"/>
              </a:rPr>
              <a:t>capital. The </a:t>
            </a:r>
            <a:r>
              <a:rPr sz="2000" spc="-5" dirty="0">
                <a:latin typeface="Calibri"/>
                <a:cs typeface="Calibri"/>
              </a:rPr>
              <a:t>result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multidivisional</a:t>
            </a:r>
            <a:r>
              <a:rPr sz="2000" b="1" dirty="0">
                <a:latin typeface="Calibri"/>
                <a:cs typeface="Calibri"/>
              </a:rPr>
              <a:t> ﬁrm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almost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35" y="57447"/>
            <a:ext cx="8990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Matching</a:t>
            </a:r>
            <a:r>
              <a:rPr sz="2800" spc="5" dirty="0"/>
              <a:t> </a:t>
            </a:r>
            <a:r>
              <a:rPr sz="2800" spc="-5" dirty="0"/>
              <a:t>Structure</a:t>
            </a:r>
            <a:r>
              <a:rPr sz="2800" spc="10" dirty="0"/>
              <a:t> </a:t>
            </a:r>
            <a:r>
              <a:rPr sz="2800" dirty="0"/>
              <a:t>and</a:t>
            </a:r>
            <a:r>
              <a:rPr sz="2800" spc="10" dirty="0"/>
              <a:t> </a:t>
            </a:r>
            <a:r>
              <a:rPr sz="2800" spc="-5" dirty="0"/>
              <a:t>Corporate</a:t>
            </a:r>
            <a:r>
              <a:rPr sz="2800" spc="5" dirty="0"/>
              <a:t> </a:t>
            </a:r>
            <a:r>
              <a:rPr sz="2800" spc="-5" dirty="0"/>
              <a:t>Strategy</a:t>
            </a:r>
            <a:r>
              <a:rPr sz="2800" spc="10" dirty="0"/>
              <a:t> </a:t>
            </a:r>
            <a:r>
              <a:rPr sz="2800" dirty="0"/>
              <a:t>–</a:t>
            </a:r>
            <a:r>
              <a:rPr sz="2800" spc="5" dirty="0"/>
              <a:t> </a:t>
            </a:r>
            <a:r>
              <a:rPr sz="2800" spc="-5" dirty="0"/>
              <a:t>Growth</a:t>
            </a:r>
            <a:r>
              <a:rPr sz="2800" spc="10" dirty="0"/>
              <a:t> </a:t>
            </a:r>
            <a:r>
              <a:rPr sz="2800" spc="-5" dirty="0"/>
              <a:t>Strategy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433" y="308712"/>
            <a:ext cx="515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Planning:</a:t>
            </a:r>
            <a:r>
              <a:rPr spc="-30" dirty="0"/>
              <a:t> </a:t>
            </a:r>
            <a:r>
              <a:rPr spc="-5" dirty="0"/>
              <a:t>An</a:t>
            </a:r>
            <a:r>
              <a:rPr spc="-3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124744"/>
            <a:ext cx="8634095" cy="5361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ts val="2800"/>
              </a:lnSpc>
              <a:spcBef>
                <a:spcPts val="459"/>
              </a:spcBef>
              <a:buFont typeface="Arial MT"/>
              <a:buChar char="•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Planning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particular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kind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decision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making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specific future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managers desire for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organizations.</a:t>
            </a:r>
            <a:endParaRPr sz="2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4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Planning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major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activity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process.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locomotive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drives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train of organizing, </a:t>
            </a:r>
            <a:r>
              <a:rPr sz="2600" dirty="0">
                <a:latin typeface="Calibri"/>
                <a:cs typeface="Calibri"/>
              </a:rPr>
              <a:t>leading 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controlling activities.</a:t>
            </a:r>
            <a:endParaRPr sz="2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1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Planning 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single event,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a clear beginning and end.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is an </a:t>
            </a:r>
            <a:r>
              <a:rPr sz="2600" spc="-5" dirty="0">
                <a:latin typeface="Calibri"/>
                <a:cs typeface="Calibri"/>
              </a:rPr>
              <a:t>ongoing process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reﬂects </a:t>
            </a:r>
            <a:r>
              <a:rPr sz="2600" dirty="0">
                <a:latin typeface="Calibri"/>
                <a:cs typeface="Calibri"/>
              </a:rPr>
              <a:t>and adapts to changes 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environment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surrounding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organization.</a:t>
            </a:r>
            <a:endParaRPr sz="26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278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Deciding on actions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responses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others’ actions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continual </a:t>
            </a:r>
            <a:r>
              <a:rPr sz="2600" dirty="0">
                <a:latin typeface="Calibri"/>
                <a:cs typeface="Calibri"/>
              </a:rPr>
              <a:t>planning challenge </a:t>
            </a: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managers.</a:t>
            </a:r>
            <a:endParaRPr sz="2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4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Strategic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management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ongoing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practice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establishing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broad program of organizational goals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means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achieve them.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06" y="256189"/>
            <a:ext cx="8627671" cy="6372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81700"/>
            <a:ext cx="8992870" cy="605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collection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portfolio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dirty="0">
                <a:latin typeface="Calibri"/>
                <a:cs typeface="Calibri"/>
              </a:rPr>
              <a:t> businesses can be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 a </a:t>
            </a:r>
            <a:r>
              <a:rPr sz="2200" spc="-5" dirty="0">
                <a:latin typeface="Calibri"/>
                <a:cs typeface="Calibri"/>
              </a:rPr>
              <a:t>matrix; </a:t>
            </a:r>
            <a:r>
              <a:rPr sz="2200" dirty="0">
                <a:latin typeface="Calibri"/>
                <a:cs typeface="Calibri"/>
              </a:rPr>
              <a:t> 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matrix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rational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analytical,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guided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primarily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market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opportunities,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tends </a:t>
            </a:r>
            <a:r>
              <a:rPr sz="2200" dirty="0">
                <a:latin typeface="Calibri"/>
                <a:cs typeface="Calibri"/>
              </a:rPr>
              <a:t>to be </a:t>
            </a:r>
            <a:r>
              <a:rPr sz="2200" spc="-5" dirty="0">
                <a:latin typeface="Calibri"/>
                <a:cs typeface="Calibri"/>
              </a:rPr>
              <a:t>initiated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controlled </a:t>
            </a:r>
            <a:r>
              <a:rPr sz="2200" dirty="0">
                <a:latin typeface="Calibri"/>
                <a:cs typeface="Calibri"/>
              </a:rPr>
              <a:t>by top </a:t>
            </a:r>
            <a:r>
              <a:rPr sz="2200" spc="-5" dirty="0">
                <a:latin typeface="Calibri"/>
                <a:cs typeface="Calibri"/>
              </a:rPr>
              <a:t>management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dirty="0">
                <a:latin typeface="Calibri"/>
                <a:cs typeface="Calibri"/>
              </a:rPr>
              <a:t>all the business units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been </a:t>
            </a:r>
            <a:r>
              <a:rPr sz="2200" spc="-5" dirty="0">
                <a:latin typeface="Calibri"/>
                <a:cs typeface="Calibri"/>
              </a:rPr>
              <a:t>evaluated,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appropriated strategic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role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developed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dirty="0">
                <a:latin typeface="Calibri"/>
                <a:cs typeface="Calibri"/>
              </a:rPr>
              <a:t> unit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improving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overall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performance of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5" dirty="0"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14" dirty="0">
                <a:latin typeface="Calibri"/>
                <a:cs typeface="Calibri"/>
              </a:rPr>
              <a:t>best-­‐known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corporate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portfolio</a:t>
            </a:r>
            <a:r>
              <a:rPr sz="2200" spc="-5" dirty="0">
                <a:latin typeface="Calibri"/>
                <a:cs typeface="Calibri"/>
              </a:rPr>
              <a:t> matrix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portfolio </a:t>
            </a:r>
            <a:r>
              <a:rPr sz="2200" spc="-5" dirty="0">
                <a:latin typeface="Calibri"/>
                <a:cs typeface="Calibri"/>
              </a:rPr>
              <a:t>framework advocated </a:t>
            </a:r>
            <a:r>
              <a:rPr sz="2200" dirty="0">
                <a:latin typeface="Calibri"/>
                <a:cs typeface="Calibri"/>
              </a:rPr>
              <a:t>by the </a:t>
            </a:r>
            <a:r>
              <a:rPr sz="2200" spc="-5" dirty="0">
                <a:latin typeface="Calibri"/>
                <a:cs typeface="Calibri"/>
              </a:rPr>
              <a:t>Boston consulting Group.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frame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known</a:t>
            </a:r>
            <a:r>
              <a:rPr sz="2200" dirty="0">
                <a:latin typeface="Calibri"/>
                <a:cs typeface="Calibri"/>
              </a:rPr>
              <a:t> as the </a:t>
            </a:r>
            <a:r>
              <a:rPr sz="2200" spc="-5" dirty="0">
                <a:latin typeface="Calibri"/>
                <a:cs typeface="Calibri"/>
              </a:rPr>
              <a:t>BCG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Matrix.</a:t>
            </a:r>
            <a:endParaRPr sz="2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12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matrix provides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framework for understanding diverse </a:t>
            </a:r>
            <a:r>
              <a:rPr sz="2200" dirty="0">
                <a:latin typeface="Calibri"/>
                <a:cs typeface="Calibri"/>
              </a:rPr>
              <a:t>businesses and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 </a:t>
            </a:r>
            <a:r>
              <a:rPr sz="2200" spc="-5" dirty="0">
                <a:latin typeface="Calibri"/>
                <a:cs typeface="Calibri"/>
              </a:rPr>
              <a:t>managers</a:t>
            </a:r>
            <a:r>
              <a:rPr sz="2200" dirty="0">
                <a:latin typeface="Calibri"/>
                <a:cs typeface="Calibri"/>
              </a:rPr>
              <a:t> establish </a:t>
            </a:r>
            <a:r>
              <a:rPr sz="2200" spc="-5" dirty="0">
                <a:latin typeface="Calibri"/>
                <a:cs typeface="Calibri"/>
              </a:rPr>
              <a:t>priorities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allocating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resources.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BCG approach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analyzing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corporate </a:t>
            </a:r>
            <a:r>
              <a:rPr sz="2200" spc="-10" dirty="0">
                <a:latin typeface="Calibri"/>
                <a:cs typeface="Calibri"/>
              </a:rPr>
              <a:t>portfolio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businesses </a:t>
            </a:r>
            <a:r>
              <a:rPr sz="2200" spc="-5" dirty="0">
                <a:latin typeface="Calibri"/>
                <a:cs typeface="Calibri"/>
              </a:rPr>
              <a:t>focuses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 three </a:t>
            </a:r>
            <a:r>
              <a:rPr sz="2200" dirty="0">
                <a:latin typeface="Calibri"/>
                <a:cs typeface="Calibri"/>
              </a:rPr>
              <a:t>aspects </a:t>
            </a:r>
            <a:r>
              <a:rPr sz="2200" spc="-5" dirty="0">
                <a:latin typeface="Calibri"/>
                <a:cs typeface="Calibri"/>
              </a:rPr>
              <a:t>of each particular </a:t>
            </a:r>
            <a:r>
              <a:rPr sz="2200" dirty="0">
                <a:latin typeface="Calibri"/>
                <a:cs typeface="Calibri"/>
              </a:rPr>
              <a:t>businesses unit: its sales, the </a:t>
            </a:r>
            <a:r>
              <a:rPr sz="2200" spc="-5" dirty="0">
                <a:latin typeface="Calibri"/>
                <a:cs typeface="Calibri"/>
              </a:rPr>
              <a:t>growth of </a:t>
            </a:r>
            <a:r>
              <a:rPr sz="2200" dirty="0">
                <a:latin typeface="Calibri"/>
                <a:cs typeface="Calibri"/>
              </a:rPr>
              <a:t> its </a:t>
            </a:r>
            <a:r>
              <a:rPr sz="2200" spc="-5" dirty="0">
                <a:latin typeface="Calibri"/>
                <a:cs typeface="Calibri"/>
              </a:rPr>
              <a:t>market,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whether</a:t>
            </a:r>
            <a:r>
              <a:rPr sz="2200" dirty="0">
                <a:latin typeface="Calibri"/>
                <a:cs typeface="Calibri"/>
              </a:rPr>
              <a:t> it </a:t>
            </a:r>
            <a:r>
              <a:rPr sz="2200" spc="-5" dirty="0">
                <a:latin typeface="Calibri"/>
                <a:cs typeface="Calibri"/>
              </a:rPr>
              <a:t>absorbs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produces</a:t>
            </a:r>
            <a:r>
              <a:rPr sz="2200" dirty="0">
                <a:latin typeface="Calibri"/>
                <a:cs typeface="Calibri"/>
              </a:rPr>
              <a:t> cash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its </a:t>
            </a:r>
            <a:r>
              <a:rPr sz="2200" spc="-5" dirty="0"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7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Its </a:t>
            </a:r>
            <a:r>
              <a:rPr sz="2200" spc="-5" dirty="0">
                <a:latin typeface="Calibri"/>
                <a:cs typeface="Calibri"/>
              </a:rPr>
              <a:t>goal </a:t>
            </a:r>
            <a:r>
              <a:rPr sz="2200" dirty="0">
                <a:latin typeface="Calibri"/>
                <a:cs typeface="Calibri"/>
              </a:rPr>
              <a:t>is to </a:t>
            </a:r>
            <a:r>
              <a:rPr sz="2200" spc="-5" dirty="0">
                <a:latin typeface="Calibri"/>
                <a:cs typeface="Calibri"/>
              </a:rPr>
              <a:t>develop </a:t>
            </a:r>
            <a:r>
              <a:rPr sz="2200" dirty="0">
                <a:latin typeface="Calibri"/>
                <a:cs typeface="Calibri"/>
              </a:rPr>
              <a:t>a balance </a:t>
            </a:r>
            <a:r>
              <a:rPr sz="2200" spc="-5" dirty="0">
                <a:latin typeface="Calibri"/>
                <a:cs typeface="Calibri"/>
              </a:rPr>
              <a:t>among </a:t>
            </a:r>
            <a:r>
              <a:rPr sz="2200" dirty="0">
                <a:latin typeface="Calibri"/>
                <a:cs typeface="Calibri"/>
              </a:rPr>
              <a:t>business units that use up cash and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those </a:t>
            </a:r>
            <a:r>
              <a:rPr sz="2200" dirty="0">
                <a:latin typeface="Calibri"/>
                <a:cs typeface="Calibri"/>
              </a:rPr>
              <a:t>that supply cash.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4483" y="0"/>
            <a:ext cx="637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5" dirty="0"/>
              <a:t>Corporate</a:t>
            </a:r>
            <a:r>
              <a:rPr sz="4000" spc="-20" dirty="0"/>
              <a:t> </a:t>
            </a:r>
            <a:r>
              <a:rPr sz="4000" spc="-15" dirty="0"/>
              <a:t>Portfolio</a:t>
            </a:r>
            <a:r>
              <a:rPr sz="4000" spc="-10" dirty="0"/>
              <a:t> </a:t>
            </a:r>
            <a:r>
              <a:rPr sz="4000" spc="-5" dirty="0"/>
              <a:t>Matrix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189" y="1571106"/>
            <a:ext cx="9036050" cy="5287010"/>
            <a:chOff x="58189" y="1571106"/>
            <a:chExt cx="9036050" cy="5287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89" y="1571106"/>
              <a:ext cx="9035933" cy="52868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6371" y="2107276"/>
              <a:ext cx="3374966" cy="1699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27377" y="2372359"/>
            <a:ext cx="99758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ts val="213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STAR</a:t>
            </a:r>
            <a:endParaRPr sz="1800">
              <a:latin typeface="Times New Roman"/>
              <a:cs typeface="Times New Roman"/>
            </a:endParaRPr>
          </a:p>
          <a:p>
            <a:pPr marL="136525">
              <a:lnSpc>
                <a:spcPts val="2130"/>
              </a:lnSpc>
            </a:pPr>
            <a:r>
              <a:rPr sz="1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Modest</a:t>
            </a:r>
            <a:endParaRPr sz="1800">
              <a:latin typeface="Times New Roman"/>
              <a:cs typeface="Times New Roman"/>
            </a:endParaRPr>
          </a:p>
          <a:p>
            <a:pPr marL="12700" marR="5080" indent="200025">
              <a:lnSpc>
                <a:spcPts val="2100"/>
              </a:lnSpc>
              <a:spcBef>
                <a:spcPts val="16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+ or –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FF33"/>
                </a:solidFill>
                <a:latin typeface="Times New Roman"/>
                <a:cs typeface="Times New Roman"/>
              </a:rPr>
              <a:t>Cash</a:t>
            </a:r>
            <a:r>
              <a:rPr sz="1800" b="1" spc="-85" dirty="0">
                <a:solidFill>
                  <a:srgbClr val="CCFF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CFF33"/>
                </a:solidFill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60600" y="2107276"/>
            <a:ext cx="6758940" cy="1700530"/>
            <a:chOff x="2260600" y="2107276"/>
            <a:chExt cx="6758940" cy="17005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0600" y="2209800"/>
              <a:ext cx="808036" cy="762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0184" y="2107276"/>
              <a:ext cx="3379123" cy="16999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26157" y="2372359"/>
            <a:ext cx="201358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QUESTION</a:t>
            </a:r>
            <a:r>
              <a:rPr sz="1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MARK</a:t>
            </a:r>
            <a:endParaRPr sz="1800">
              <a:latin typeface="Times New Roman"/>
              <a:cs typeface="Times New Roman"/>
            </a:endParaRPr>
          </a:p>
          <a:p>
            <a:pPr marL="347980" algn="ctr">
              <a:lnSpc>
                <a:spcPts val="2130"/>
              </a:lnSpc>
            </a:pPr>
            <a:r>
              <a:rPr sz="1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Large</a:t>
            </a:r>
            <a:endParaRPr sz="1800">
              <a:latin typeface="Times New Roman"/>
              <a:cs typeface="Times New Roman"/>
            </a:endParaRPr>
          </a:p>
          <a:p>
            <a:pPr marL="697865" marR="335280" indent="-6985" algn="ctr">
              <a:lnSpc>
                <a:spcPts val="21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Negative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FF33"/>
                </a:solidFill>
                <a:latin typeface="Times New Roman"/>
                <a:cs typeface="Times New Roman"/>
              </a:rPr>
              <a:t>Cash</a:t>
            </a:r>
            <a:r>
              <a:rPr sz="1800" b="1" spc="-85" dirty="0">
                <a:solidFill>
                  <a:srgbClr val="CCFF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CFF33"/>
                </a:solidFill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6371" y="2209800"/>
            <a:ext cx="6753859" cy="3426460"/>
            <a:chOff x="2136371" y="2209800"/>
            <a:chExt cx="6753859" cy="34264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1798" y="2209800"/>
              <a:ext cx="838200" cy="838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6371" y="3936076"/>
              <a:ext cx="3374966" cy="169995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81321" y="4201159"/>
            <a:ext cx="128968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CASH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COW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30"/>
              </a:lnSpc>
            </a:pPr>
            <a:r>
              <a:rPr sz="1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Large</a:t>
            </a:r>
            <a:endParaRPr sz="1800">
              <a:latin typeface="Times New Roman"/>
              <a:cs typeface="Times New Roman"/>
            </a:endParaRPr>
          </a:p>
          <a:p>
            <a:pPr marL="158750" marR="151130" indent="-635" algn="ctr">
              <a:lnSpc>
                <a:spcPts val="21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FF33"/>
                </a:solidFill>
                <a:latin typeface="Times New Roman"/>
                <a:cs typeface="Times New Roman"/>
              </a:rPr>
              <a:t>Cash</a:t>
            </a:r>
            <a:r>
              <a:rPr sz="1800" b="1" spc="-85" dirty="0">
                <a:solidFill>
                  <a:srgbClr val="CCFF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CFF33"/>
                </a:solidFill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0184" y="3936076"/>
            <a:ext cx="3379123" cy="169995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11958" y="4201159"/>
            <a:ext cx="99758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DOG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ts val="2130"/>
              </a:lnSpc>
            </a:pPr>
            <a:r>
              <a:rPr sz="1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Modest</a:t>
            </a:r>
            <a:endParaRPr sz="1800">
              <a:latin typeface="Times New Roman"/>
              <a:cs typeface="Times New Roman"/>
            </a:endParaRPr>
          </a:p>
          <a:p>
            <a:pPr marL="12700" marR="5080" indent="228600">
              <a:lnSpc>
                <a:spcPts val="2100"/>
              </a:lnSpc>
              <a:spcBef>
                <a:spcPts val="16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+ or –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FF33"/>
                </a:solidFill>
                <a:latin typeface="Times New Roman"/>
                <a:cs typeface="Times New Roman"/>
              </a:rPr>
              <a:t>Cash</a:t>
            </a:r>
            <a:r>
              <a:rPr sz="1800" b="1" spc="-85" dirty="0">
                <a:solidFill>
                  <a:srgbClr val="CCFF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CFF33"/>
                </a:solidFill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42999" y="2639291"/>
            <a:ext cx="7718425" cy="2847340"/>
            <a:chOff x="1142999" y="2639291"/>
            <a:chExt cx="7718425" cy="284734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0600" y="4648200"/>
              <a:ext cx="609600" cy="8318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3223" y="4800600"/>
              <a:ext cx="838200" cy="685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999" y="2639291"/>
              <a:ext cx="926868" cy="4405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09820" y="2700020"/>
            <a:ext cx="598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50" dirty="0">
                <a:solidFill>
                  <a:srgbClr val="000099"/>
                </a:solidFill>
                <a:latin typeface="Cambria"/>
                <a:cs typeface="Cambria"/>
              </a:rPr>
              <a:t>HIGH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29000" y="5685905"/>
            <a:ext cx="926868" cy="4405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95819" y="5748020"/>
            <a:ext cx="598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50" dirty="0">
                <a:solidFill>
                  <a:srgbClr val="000099"/>
                </a:solidFill>
                <a:latin typeface="Cambria"/>
                <a:cs typeface="Cambria"/>
              </a:rPr>
              <a:t>HIGH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2999" y="4468091"/>
            <a:ext cx="926868" cy="4405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354469" y="4528820"/>
            <a:ext cx="509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000099"/>
                </a:solidFill>
                <a:latin typeface="Cambria"/>
                <a:cs typeface="Cambria"/>
              </a:rPr>
              <a:t>LOW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08369" y="5685905"/>
            <a:ext cx="922712" cy="4405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17067" y="5748020"/>
            <a:ext cx="509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000099"/>
                </a:solidFill>
                <a:latin typeface="Cambria"/>
                <a:cs typeface="Cambria"/>
              </a:rPr>
              <a:t>LOW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3003" y="3333403"/>
            <a:ext cx="1205865" cy="927100"/>
            <a:chOff x="133003" y="3333403"/>
            <a:chExt cx="1205865" cy="92710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41" y="3333403"/>
              <a:ext cx="1180407" cy="38238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003" y="3603567"/>
              <a:ext cx="1205345" cy="3782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4978" y="3882043"/>
              <a:ext cx="777240" cy="37822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65270" y="3358833"/>
            <a:ext cx="112776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99500"/>
              </a:lnSpc>
              <a:spcBef>
                <a:spcPts val="110"/>
              </a:spcBef>
            </a:pPr>
            <a:r>
              <a:rPr sz="1800" b="1" spc="180" dirty="0">
                <a:solidFill>
                  <a:srgbClr val="9B0513"/>
                </a:solidFill>
                <a:latin typeface="Cambria"/>
                <a:cs typeface="Cambria"/>
              </a:rPr>
              <a:t>MARKET </a:t>
            </a:r>
            <a:r>
              <a:rPr sz="1800" b="1" spc="-385" dirty="0">
                <a:solidFill>
                  <a:srgbClr val="9B0513"/>
                </a:solidFill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9B0513"/>
                </a:solidFill>
                <a:latin typeface="Cambria"/>
                <a:cs typeface="Cambria"/>
              </a:rPr>
              <a:t>GROWTH  </a:t>
            </a:r>
            <a:r>
              <a:rPr sz="1800" b="1" spc="175" dirty="0">
                <a:solidFill>
                  <a:srgbClr val="9B0513"/>
                </a:solidFill>
                <a:latin typeface="Cambria"/>
                <a:cs typeface="Cambria"/>
              </a:rPr>
              <a:t>RATE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20192" y="6155574"/>
            <a:ext cx="3391592" cy="38238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644265" y="6179820"/>
            <a:ext cx="332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70" dirty="0">
                <a:solidFill>
                  <a:srgbClr val="9B0513"/>
                </a:solidFill>
                <a:latin typeface="Cambria"/>
                <a:cs typeface="Cambria"/>
              </a:rPr>
              <a:t>RELATIVE</a:t>
            </a:r>
            <a:r>
              <a:rPr sz="1800" b="1" spc="175" dirty="0">
                <a:solidFill>
                  <a:srgbClr val="9B0513"/>
                </a:solidFill>
                <a:latin typeface="Cambria"/>
                <a:cs typeface="Cambria"/>
              </a:rPr>
              <a:t> MARKET </a:t>
            </a:r>
            <a:r>
              <a:rPr sz="1800" b="1" spc="200" dirty="0">
                <a:solidFill>
                  <a:srgbClr val="9B0513"/>
                </a:solidFill>
                <a:latin typeface="Cambria"/>
                <a:cs typeface="Cambria"/>
              </a:rPr>
              <a:t>SHARE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43136" y="723207"/>
            <a:ext cx="4953000" cy="648970"/>
            <a:chOff x="2243136" y="723207"/>
            <a:chExt cx="4953000" cy="648970"/>
          </a:xfrm>
        </p:grpSpPr>
        <p:sp>
          <p:nvSpPr>
            <p:cNvPr id="35" name="object 35"/>
            <p:cNvSpPr/>
            <p:nvPr/>
          </p:nvSpPr>
          <p:spPr>
            <a:xfrm>
              <a:off x="2243136" y="838201"/>
              <a:ext cx="4953000" cy="462280"/>
            </a:xfrm>
            <a:custGeom>
              <a:avLst/>
              <a:gdLst/>
              <a:ahLst/>
              <a:cxnLst/>
              <a:rect l="l" t="t" r="r" b="b"/>
              <a:pathLst>
                <a:path w="4953000" h="462280">
                  <a:moveTo>
                    <a:pt x="4953000" y="0"/>
                  </a:moveTo>
                  <a:lnTo>
                    <a:pt x="0" y="0"/>
                  </a:lnTo>
                  <a:lnTo>
                    <a:pt x="0" y="461664"/>
                  </a:lnTo>
                  <a:lnTo>
                    <a:pt x="4953000" y="461664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9740" y="723207"/>
              <a:ext cx="3167148" cy="648392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384607" y="87164"/>
            <a:ext cx="637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5" dirty="0"/>
              <a:t>Corporate</a:t>
            </a:r>
            <a:r>
              <a:rPr sz="4000" spc="-20" dirty="0"/>
              <a:t> </a:t>
            </a:r>
            <a:r>
              <a:rPr sz="4000" spc="-15" dirty="0"/>
              <a:t>Portfolio</a:t>
            </a:r>
            <a:r>
              <a:rPr sz="4000" spc="-10" dirty="0"/>
              <a:t> </a:t>
            </a:r>
            <a:r>
              <a:rPr sz="4000" spc="-5" dirty="0"/>
              <a:t>Matrix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478" y="153648"/>
            <a:ext cx="393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Competitive</a:t>
            </a:r>
            <a:r>
              <a:rPr sz="3600" spc="-30" dirty="0"/>
              <a:t> </a:t>
            </a:r>
            <a:r>
              <a:rPr sz="3600" spc="-5" dirty="0"/>
              <a:t>Strategy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243" y="743372"/>
            <a:ext cx="8779510" cy="5730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6350" algn="just">
              <a:lnSpc>
                <a:spcPts val="2800"/>
              </a:lnSpc>
              <a:spcBef>
                <a:spcPts val="459"/>
              </a:spcBef>
              <a:buFont typeface="Arial MT"/>
              <a:buChar char="•"/>
              <a:tabLst>
                <a:tab pos="30099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compete </a:t>
            </a:r>
            <a:r>
              <a:rPr sz="2600" dirty="0">
                <a:latin typeface="Calibri"/>
                <a:cs typeface="Calibri"/>
              </a:rPr>
              <a:t>in its businesses is </a:t>
            </a:r>
            <a:r>
              <a:rPr sz="2600" spc="-10" dirty="0">
                <a:latin typeface="Calibri"/>
                <a:cs typeface="Calibri"/>
              </a:rPr>
              <a:t>competitive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strategy.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ts val="2600"/>
              </a:lnSpc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deals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questions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as:</a:t>
            </a:r>
            <a:endParaRPr sz="2600">
              <a:latin typeface="Calibri"/>
              <a:cs typeface="Calibri"/>
            </a:endParaRPr>
          </a:p>
          <a:p>
            <a:pPr marL="12700" marR="6350" algn="just">
              <a:lnSpc>
                <a:spcPts val="2800"/>
              </a:lnSpc>
              <a:spcBef>
                <a:spcPts val="200"/>
              </a:spcBef>
              <a:buFont typeface="Arial MT"/>
              <a:buChar char="•"/>
              <a:tabLst>
                <a:tab pos="300990" algn="l"/>
              </a:tabLst>
            </a:pP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business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compete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within</a:t>
            </a:r>
            <a:r>
              <a:rPr sz="2600" dirty="0">
                <a:latin typeface="Calibri"/>
                <a:cs typeface="Calibri"/>
              </a:rPr>
              <a:t> 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market?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products/services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dirty="0">
                <a:latin typeface="Calibri"/>
                <a:cs typeface="Calibri"/>
              </a:rPr>
              <a:t> it </a:t>
            </a:r>
            <a:r>
              <a:rPr sz="2600" spc="-5" dirty="0">
                <a:latin typeface="Calibri"/>
                <a:cs typeface="Calibri"/>
              </a:rPr>
              <a:t>oﬀer?</a:t>
            </a:r>
            <a:endParaRPr sz="2600">
              <a:latin typeface="Calibri"/>
              <a:cs typeface="Calibri"/>
            </a:endParaRPr>
          </a:p>
          <a:p>
            <a:pPr marL="300355" indent="-288290" algn="just">
              <a:lnSpc>
                <a:spcPts val="2650"/>
              </a:lnSpc>
              <a:buFont typeface="Arial MT"/>
              <a:buChar char="•"/>
              <a:tabLst>
                <a:tab pos="300990" algn="l"/>
              </a:tabLst>
            </a:pPr>
            <a:r>
              <a:rPr sz="2600" spc="-5" dirty="0">
                <a:latin typeface="Calibri"/>
                <a:cs typeface="Calibri"/>
              </a:rPr>
              <a:t>Which customers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</a:t>
            </a:r>
            <a:r>
              <a:rPr sz="2600" dirty="0">
                <a:latin typeface="Calibri"/>
                <a:cs typeface="Calibri"/>
              </a:rPr>
              <a:t> it seek to </a:t>
            </a:r>
            <a:r>
              <a:rPr sz="2600" spc="-5" dirty="0">
                <a:latin typeface="Calibri"/>
                <a:cs typeface="Calibri"/>
              </a:rPr>
              <a:t>serve?</a:t>
            </a:r>
            <a:endParaRPr sz="2600">
              <a:latin typeface="Calibri"/>
              <a:cs typeface="Calibri"/>
            </a:endParaRPr>
          </a:p>
          <a:p>
            <a:pPr marL="300355" indent="-288290" algn="just">
              <a:lnSpc>
                <a:spcPts val="2850"/>
              </a:lnSpc>
              <a:buFont typeface="Arial MT"/>
              <a:buChar char="•"/>
              <a:tabLst>
                <a:tab pos="300990" algn="l"/>
              </a:tabLst>
            </a:pP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resources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distributed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business?</a:t>
            </a:r>
            <a:endParaRPr sz="2600">
              <a:latin typeface="Calibri"/>
              <a:cs typeface="Calibri"/>
            </a:endParaRPr>
          </a:p>
          <a:p>
            <a:pPr marL="300355" indent="-288290" algn="just">
              <a:lnSpc>
                <a:spcPts val="2800"/>
              </a:lnSpc>
              <a:buFont typeface="Arial MT"/>
              <a:buChar char="•"/>
              <a:tabLst>
                <a:tab pos="300990" algn="l"/>
              </a:tabLst>
            </a:pPr>
            <a:r>
              <a:rPr sz="2600" spc="-5" dirty="0">
                <a:latin typeface="Calibri"/>
                <a:cs typeface="Calibri"/>
              </a:rPr>
              <a:t>Here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business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competitive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strategy.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ts val="2800"/>
              </a:lnSpc>
              <a:spcBef>
                <a:spcPts val="200"/>
              </a:spcBef>
              <a:buFont typeface="Arial MT"/>
              <a:buChar char="•"/>
              <a:tabLst>
                <a:tab pos="300990" algn="l"/>
              </a:tabLst>
            </a:pPr>
            <a:r>
              <a:rPr sz="2600" spc="-5" dirty="0">
                <a:latin typeface="Calibri"/>
                <a:cs typeface="Calibri"/>
              </a:rPr>
              <a:t>Those </a:t>
            </a:r>
            <a:r>
              <a:rPr sz="2600" dirty="0">
                <a:latin typeface="Calibri"/>
                <a:cs typeface="Calibri"/>
              </a:rPr>
              <a:t>single businesses that </a:t>
            </a:r>
            <a:r>
              <a:rPr sz="2600" spc="-5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independent and </a:t>
            </a:r>
            <a:r>
              <a:rPr sz="2600" spc="-5" dirty="0">
                <a:latin typeface="Calibri"/>
                <a:cs typeface="Calibri"/>
              </a:rPr>
              <a:t>formulate </a:t>
            </a:r>
            <a:r>
              <a:rPr sz="2600" dirty="0">
                <a:latin typeface="Calibri"/>
                <a:cs typeface="Calibri"/>
              </a:rPr>
              <a:t> their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competitive</a:t>
            </a:r>
            <a:r>
              <a:rPr sz="2600" spc="-5" dirty="0">
                <a:latin typeface="Calibri"/>
                <a:cs typeface="Calibri"/>
              </a:rPr>
              <a:t> strategies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called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strategic</a:t>
            </a:r>
            <a:r>
              <a:rPr sz="2600" b="1" dirty="0">
                <a:latin typeface="Calibri"/>
                <a:cs typeface="Calibri"/>
              </a:rPr>
              <a:t> business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units </a:t>
            </a:r>
            <a:r>
              <a:rPr sz="2600" spc="-5" dirty="0">
                <a:latin typeface="Calibri"/>
                <a:cs typeface="Calibri"/>
              </a:rPr>
              <a:t>(SBUs).</a:t>
            </a:r>
            <a:endParaRPr sz="26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7970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 this </a:t>
            </a:r>
            <a:r>
              <a:rPr sz="2600" spc="-5" dirty="0">
                <a:latin typeface="Calibri"/>
                <a:cs typeface="Calibri"/>
              </a:rPr>
              <a:t>system of organizations various </a:t>
            </a:r>
            <a:r>
              <a:rPr sz="2600" dirty="0">
                <a:latin typeface="Calibri"/>
                <a:cs typeface="Calibri"/>
              </a:rPr>
              <a:t>business </a:t>
            </a:r>
            <a:r>
              <a:rPr sz="2600" spc="-10" dirty="0">
                <a:latin typeface="Calibri"/>
                <a:cs typeface="Calibri"/>
              </a:rPr>
              <a:t>activities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produce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 type of product or service are grouped 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treated</a:t>
            </a:r>
            <a:r>
              <a:rPr sz="2600" dirty="0">
                <a:latin typeface="Calibri"/>
                <a:cs typeface="Calibri"/>
              </a:rPr>
              <a:t> as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single business unit.</a:t>
            </a:r>
            <a:endParaRPr sz="2600">
              <a:latin typeface="Calibri"/>
              <a:cs typeface="Calibri"/>
            </a:endParaRPr>
          </a:p>
          <a:p>
            <a:pPr marL="12700" marR="6350" algn="just">
              <a:lnSpc>
                <a:spcPts val="2800"/>
              </a:lnSpc>
              <a:buFont typeface="Arial MT"/>
              <a:buChar char="•"/>
              <a:tabLst>
                <a:tab pos="30099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corporate </a:t>
            </a:r>
            <a:r>
              <a:rPr sz="260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a set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guidelines </a:t>
            </a: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SBUs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develop</a:t>
            </a:r>
            <a:r>
              <a:rPr sz="2600" dirty="0">
                <a:latin typeface="Calibri"/>
                <a:cs typeface="Calibri"/>
              </a:rPr>
              <a:t> their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strategies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 business unit level.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1445797"/>
            <a:ext cx="8633460" cy="49314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 algn="just">
              <a:lnSpc>
                <a:spcPts val="2600"/>
              </a:lnSpc>
              <a:spcBef>
                <a:spcPts val="21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well known approach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competitive strategy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Michael Porter’s “five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forces” model.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porter’s view,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organization’s </a:t>
            </a:r>
            <a:r>
              <a:rPr sz="2200" dirty="0">
                <a:latin typeface="Calibri"/>
                <a:cs typeface="Calibri"/>
              </a:rPr>
              <a:t>ability to </a:t>
            </a:r>
            <a:r>
              <a:rPr sz="2200" spc="-5" dirty="0">
                <a:latin typeface="Calibri"/>
                <a:cs typeface="Calibri"/>
              </a:rPr>
              <a:t>compete </a:t>
            </a:r>
            <a:r>
              <a:rPr sz="2200" dirty="0">
                <a:latin typeface="Calibri"/>
                <a:cs typeface="Calibri"/>
              </a:rPr>
              <a:t>in a given </a:t>
            </a:r>
            <a:r>
              <a:rPr sz="2200" spc="-5" dirty="0">
                <a:latin typeface="Calibri"/>
                <a:cs typeface="Calibri"/>
              </a:rPr>
              <a:t>market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determined </a:t>
            </a:r>
            <a:r>
              <a:rPr sz="2200" dirty="0">
                <a:latin typeface="Calibri"/>
                <a:cs typeface="Calibri"/>
              </a:rPr>
              <a:t>by that </a:t>
            </a:r>
            <a:r>
              <a:rPr sz="2200" spc="-5" dirty="0">
                <a:latin typeface="Calibri"/>
                <a:cs typeface="Calibri"/>
              </a:rPr>
              <a:t>organization’s technical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economic resources,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</a:t>
            </a:r>
            <a:r>
              <a:rPr sz="2200" dirty="0">
                <a:latin typeface="Calibri"/>
                <a:cs typeface="Calibri"/>
              </a:rPr>
              <a:t>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environmental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“forces”,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threatens</a:t>
            </a:r>
            <a:r>
              <a:rPr sz="2200" dirty="0">
                <a:latin typeface="Calibri"/>
                <a:cs typeface="Calibri"/>
              </a:rPr>
              <a:t> 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organization’s venture</a:t>
            </a:r>
            <a:r>
              <a:rPr sz="2200" dirty="0">
                <a:latin typeface="Calibri"/>
                <a:cs typeface="Calibri"/>
              </a:rPr>
              <a:t> into a new </a:t>
            </a:r>
            <a:r>
              <a:rPr sz="2200" spc="-5" dirty="0">
                <a:latin typeface="Calibri"/>
                <a:cs typeface="Calibri"/>
              </a:rPr>
              <a:t>market.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2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Porter’s five forces </a:t>
            </a:r>
            <a:r>
              <a:rPr sz="2200" dirty="0">
                <a:latin typeface="Calibri"/>
                <a:cs typeface="Calibri"/>
              </a:rPr>
              <a:t>exhibits all </a:t>
            </a:r>
            <a:r>
              <a:rPr sz="2200" spc="-5" dirty="0">
                <a:latin typeface="Calibri"/>
                <a:cs typeface="Calibri"/>
              </a:rPr>
              <a:t>relationships between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managers </a:t>
            </a:r>
            <a:r>
              <a:rPr sz="2200" dirty="0">
                <a:latin typeface="Calibri"/>
                <a:cs typeface="Calibri"/>
              </a:rPr>
              <a:t>at a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organization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5" dirty="0">
                <a:latin typeface="Calibri"/>
                <a:cs typeface="Calibri"/>
              </a:rPr>
              <a:t>people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acting</a:t>
            </a:r>
            <a:r>
              <a:rPr sz="2200" dirty="0">
                <a:latin typeface="Calibri"/>
                <a:cs typeface="Calibri"/>
              </a:rPr>
              <a:t> at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organizations.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84"/>
              </a:spcBef>
            </a:pP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forces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ts val="2620"/>
              </a:lnSpc>
              <a:spcBef>
                <a:spcPts val="1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latin typeface="Calibri"/>
                <a:cs typeface="Calibri"/>
              </a:rPr>
              <a:t>Threat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5" dirty="0">
                <a:latin typeface="Calibri"/>
                <a:cs typeface="Calibri"/>
              </a:rPr>
              <a:t> entrants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latin typeface="Calibri"/>
                <a:cs typeface="Calibri"/>
              </a:rPr>
              <a:t>Bargaining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buyers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(customers)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ts val="2620"/>
              </a:lnSpc>
              <a:spcBef>
                <a:spcPts val="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latin typeface="Calibri"/>
                <a:cs typeface="Calibri"/>
              </a:rPr>
              <a:t>Bargaining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power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suppliers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latin typeface="Calibri"/>
                <a:cs typeface="Calibri"/>
              </a:rPr>
              <a:t>Threat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substitute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products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latin typeface="Calibri"/>
                <a:cs typeface="Calibri"/>
              </a:rPr>
              <a:t>Rivalry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among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competitors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034" y="142405"/>
            <a:ext cx="71551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975" marR="5080" indent="-169291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Choosing </a:t>
            </a:r>
            <a:r>
              <a:rPr sz="4000" dirty="0"/>
              <a:t>A</a:t>
            </a:r>
            <a:r>
              <a:rPr sz="4000" spc="-5" dirty="0"/>
              <a:t> </a:t>
            </a:r>
            <a:r>
              <a:rPr sz="4000" spc="-10" dirty="0"/>
              <a:t>Competitive</a:t>
            </a:r>
            <a:r>
              <a:rPr sz="4000" dirty="0"/>
              <a:t> </a:t>
            </a:r>
            <a:r>
              <a:rPr sz="4000" spc="-5" dirty="0"/>
              <a:t>Strategy </a:t>
            </a:r>
            <a:r>
              <a:rPr sz="4000" dirty="0"/>
              <a:t>– </a:t>
            </a:r>
            <a:r>
              <a:rPr sz="4000" spc="-890" dirty="0"/>
              <a:t> </a:t>
            </a:r>
            <a:r>
              <a:rPr sz="4000" dirty="0"/>
              <a:t>Five</a:t>
            </a:r>
            <a:r>
              <a:rPr sz="4000" spc="-5" dirty="0"/>
              <a:t> Forces </a:t>
            </a:r>
            <a:r>
              <a:rPr sz="4000" dirty="0"/>
              <a:t>Model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6948" y="0"/>
            <a:ext cx="6504940" cy="6738620"/>
            <a:chOff x="1566948" y="0"/>
            <a:chExt cx="6504940" cy="6738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948" y="232756"/>
              <a:ext cx="6504708" cy="65005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49" y="273347"/>
              <a:ext cx="6400799" cy="6388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9249" y="260648"/>
              <a:ext cx="6400800" cy="6400800"/>
            </a:xfrm>
            <a:custGeom>
              <a:avLst/>
              <a:gdLst/>
              <a:ahLst/>
              <a:cxnLst/>
              <a:rect l="l" t="t" r="r" b="b"/>
              <a:pathLst>
                <a:path w="6400800" h="6400800">
                  <a:moveTo>
                    <a:pt x="0" y="3200399"/>
                  </a:moveTo>
                  <a:lnTo>
                    <a:pt x="360" y="3151836"/>
                  </a:lnTo>
                  <a:lnTo>
                    <a:pt x="1440" y="3103448"/>
                  </a:lnTo>
                  <a:lnTo>
                    <a:pt x="3233" y="3055239"/>
                  </a:lnTo>
                  <a:lnTo>
                    <a:pt x="5734" y="3007214"/>
                  </a:lnTo>
                  <a:lnTo>
                    <a:pt x="8939" y="2959379"/>
                  </a:lnTo>
                  <a:lnTo>
                    <a:pt x="12841" y="2911738"/>
                  </a:lnTo>
                  <a:lnTo>
                    <a:pt x="17437" y="2864297"/>
                  </a:lnTo>
                  <a:lnTo>
                    <a:pt x="22721" y="2817060"/>
                  </a:lnTo>
                  <a:lnTo>
                    <a:pt x="28687" y="2770033"/>
                  </a:lnTo>
                  <a:lnTo>
                    <a:pt x="35332" y="2723221"/>
                  </a:lnTo>
                  <a:lnTo>
                    <a:pt x="42649" y="2676628"/>
                  </a:lnTo>
                  <a:lnTo>
                    <a:pt x="50634" y="2630261"/>
                  </a:lnTo>
                  <a:lnTo>
                    <a:pt x="59281" y="2584123"/>
                  </a:lnTo>
                  <a:lnTo>
                    <a:pt x="68586" y="2538221"/>
                  </a:lnTo>
                  <a:lnTo>
                    <a:pt x="78544" y="2492559"/>
                  </a:lnTo>
                  <a:lnTo>
                    <a:pt x="89148" y="2447143"/>
                  </a:lnTo>
                  <a:lnTo>
                    <a:pt x="100395" y="2401977"/>
                  </a:lnTo>
                  <a:lnTo>
                    <a:pt x="112279" y="2357066"/>
                  </a:lnTo>
                  <a:lnTo>
                    <a:pt x="124795" y="2312416"/>
                  </a:lnTo>
                  <a:lnTo>
                    <a:pt x="137937" y="2268031"/>
                  </a:lnTo>
                  <a:lnTo>
                    <a:pt x="151702" y="2223918"/>
                  </a:lnTo>
                  <a:lnTo>
                    <a:pt x="166083" y="2180080"/>
                  </a:lnTo>
                  <a:lnTo>
                    <a:pt x="181076" y="2136523"/>
                  </a:lnTo>
                  <a:lnTo>
                    <a:pt x="196676" y="2093252"/>
                  </a:lnTo>
                  <a:lnTo>
                    <a:pt x="212877" y="2050273"/>
                  </a:lnTo>
                  <a:lnTo>
                    <a:pt x="229675" y="2007589"/>
                  </a:lnTo>
                  <a:lnTo>
                    <a:pt x="247064" y="1965207"/>
                  </a:lnTo>
                  <a:lnTo>
                    <a:pt x="265039" y="1923131"/>
                  </a:lnTo>
                  <a:lnTo>
                    <a:pt x="283595" y="1881367"/>
                  </a:lnTo>
                  <a:lnTo>
                    <a:pt x="302727" y="1839919"/>
                  </a:lnTo>
                  <a:lnTo>
                    <a:pt x="322431" y="1798793"/>
                  </a:lnTo>
                  <a:lnTo>
                    <a:pt x="342700" y="1757994"/>
                  </a:lnTo>
                  <a:lnTo>
                    <a:pt x="363530" y="1717526"/>
                  </a:lnTo>
                  <a:lnTo>
                    <a:pt x="384915" y="1677395"/>
                  </a:lnTo>
                  <a:lnTo>
                    <a:pt x="406852" y="1637607"/>
                  </a:lnTo>
                  <a:lnTo>
                    <a:pt x="429334" y="1598165"/>
                  </a:lnTo>
                  <a:lnTo>
                    <a:pt x="452356" y="1559076"/>
                  </a:lnTo>
                  <a:lnTo>
                    <a:pt x="475913" y="1520344"/>
                  </a:lnTo>
                  <a:lnTo>
                    <a:pt x="500001" y="1481974"/>
                  </a:lnTo>
                  <a:lnTo>
                    <a:pt x="524614" y="1443972"/>
                  </a:lnTo>
                  <a:lnTo>
                    <a:pt x="549747" y="1406342"/>
                  </a:lnTo>
                  <a:lnTo>
                    <a:pt x="575395" y="1369090"/>
                  </a:lnTo>
                  <a:lnTo>
                    <a:pt x="601553" y="1332220"/>
                  </a:lnTo>
                  <a:lnTo>
                    <a:pt x="628216" y="1295739"/>
                  </a:lnTo>
                  <a:lnTo>
                    <a:pt x="655379" y="1259650"/>
                  </a:lnTo>
                  <a:lnTo>
                    <a:pt x="683036" y="1223959"/>
                  </a:lnTo>
                  <a:lnTo>
                    <a:pt x="711183" y="1188672"/>
                  </a:lnTo>
                  <a:lnTo>
                    <a:pt x="739814" y="1153792"/>
                  </a:lnTo>
                  <a:lnTo>
                    <a:pt x="768925" y="1119326"/>
                  </a:lnTo>
                  <a:lnTo>
                    <a:pt x="798510" y="1085278"/>
                  </a:lnTo>
                  <a:lnTo>
                    <a:pt x="828564" y="1051653"/>
                  </a:lnTo>
                  <a:lnTo>
                    <a:pt x="859082" y="1018457"/>
                  </a:lnTo>
                  <a:lnTo>
                    <a:pt x="890059" y="985694"/>
                  </a:lnTo>
                  <a:lnTo>
                    <a:pt x="921491" y="953371"/>
                  </a:lnTo>
                  <a:lnTo>
                    <a:pt x="953371" y="921491"/>
                  </a:lnTo>
                  <a:lnTo>
                    <a:pt x="985694" y="890059"/>
                  </a:lnTo>
                  <a:lnTo>
                    <a:pt x="1018457" y="859082"/>
                  </a:lnTo>
                  <a:lnTo>
                    <a:pt x="1051653" y="828564"/>
                  </a:lnTo>
                  <a:lnTo>
                    <a:pt x="1085278" y="798510"/>
                  </a:lnTo>
                  <a:lnTo>
                    <a:pt x="1119326" y="768925"/>
                  </a:lnTo>
                  <a:lnTo>
                    <a:pt x="1153792" y="739814"/>
                  </a:lnTo>
                  <a:lnTo>
                    <a:pt x="1188672" y="711183"/>
                  </a:lnTo>
                  <a:lnTo>
                    <a:pt x="1223959" y="683036"/>
                  </a:lnTo>
                  <a:lnTo>
                    <a:pt x="1259650" y="655379"/>
                  </a:lnTo>
                  <a:lnTo>
                    <a:pt x="1295739" y="628216"/>
                  </a:lnTo>
                  <a:lnTo>
                    <a:pt x="1332220" y="601554"/>
                  </a:lnTo>
                  <a:lnTo>
                    <a:pt x="1369090" y="575395"/>
                  </a:lnTo>
                  <a:lnTo>
                    <a:pt x="1406342" y="549747"/>
                  </a:lnTo>
                  <a:lnTo>
                    <a:pt x="1443972" y="524614"/>
                  </a:lnTo>
                  <a:lnTo>
                    <a:pt x="1481974" y="500001"/>
                  </a:lnTo>
                  <a:lnTo>
                    <a:pt x="1520344" y="475913"/>
                  </a:lnTo>
                  <a:lnTo>
                    <a:pt x="1559076" y="452356"/>
                  </a:lnTo>
                  <a:lnTo>
                    <a:pt x="1598165" y="429334"/>
                  </a:lnTo>
                  <a:lnTo>
                    <a:pt x="1637607" y="406852"/>
                  </a:lnTo>
                  <a:lnTo>
                    <a:pt x="1677395" y="384915"/>
                  </a:lnTo>
                  <a:lnTo>
                    <a:pt x="1717526" y="363530"/>
                  </a:lnTo>
                  <a:lnTo>
                    <a:pt x="1757994" y="342700"/>
                  </a:lnTo>
                  <a:lnTo>
                    <a:pt x="1798793" y="322431"/>
                  </a:lnTo>
                  <a:lnTo>
                    <a:pt x="1839919" y="302727"/>
                  </a:lnTo>
                  <a:lnTo>
                    <a:pt x="1881367" y="283595"/>
                  </a:lnTo>
                  <a:lnTo>
                    <a:pt x="1923131" y="265039"/>
                  </a:lnTo>
                  <a:lnTo>
                    <a:pt x="1965207" y="247064"/>
                  </a:lnTo>
                  <a:lnTo>
                    <a:pt x="2007589" y="229675"/>
                  </a:lnTo>
                  <a:lnTo>
                    <a:pt x="2050273" y="212877"/>
                  </a:lnTo>
                  <a:lnTo>
                    <a:pt x="2093252" y="196676"/>
                  </a:lnTo>
                  <a:lnTo>
                    <a:pt x="2136523" y="181076"/>
                  </a:lnTo>
                  <a:lnTo>
                    <a:pt x="2180080" y="166083"/>
                  </a:lnTo>
                  <a:lnTo>
                    <a:pt x="2223918" y="151702"/>
                  </a:lnTo>
                  <a:lnTo>
                    <a:pt x="2268031" y="137937"/>
                  </a:lnTo>
                  <a:lnTo>
                    <a:pt x="2312416" y="124795"/>
                  </a:lnTo>
                  <a:lnTo>
                    <a:pt x="2357066" y="112279"/>
                  </a:lnTo>
                  <a:lnTo>
                    <a:pt x="2401977" y="100395"/>
                  </a:lnTo>
                  <a:lnTo>
                    <a:pt x="2447143" y="89148"/>
                  </a:lnTo>
                  <a:lnTo>
                    <a:pt x="2492559" y="78544"/>
                  </a:lnTo>
                  <a:lnTo>
                    <a:pt x="2538221" y="68586"/>
                  </a:lnTo>
                  <a:lnTo>
                    <a:pt x="2584123" y="59281"/>
                  </a:lnTo>
                  <a:lnTo>
                    <a:pt x="2630261" y="50634"/>
                  </a:lnTo>
                  <a:lnTo>
                    <a:pt x="2676628" y="42649"/>
                  </a:lnTo>
                  <a:lnTo>
                    <a:pt x="2723221" y="35332"/>
                  </a:lnTo>
                  <a:lnTo>
                    <a:pt x="2770033" y="28687"/>
                  </a:lnTo>
                  <a:lnTo>
                    <a:pt x="2817060" y="22721"/>
                  </a:lnTo>
                  <a:lnTo>
                    <a:pt x="2864297" y="17437"/>
                  </a:lnTo>
                  <a:lnTo>
                    <a:pt x="2911738" y="12841"/>
                  </a:lnTo>
                  <a:lnTo>
                    <a:pt x="2959379" y="8939"/>
                  </a:lnTo>
                  <a:lnTo>
                    <a:pt x="3007214" y="5734"/>
                  </a:lnTo>
                  <a:lnTo>
                    <a:pt x="3055239" y="3233"/>
                  </a:lnTo>
                  <a:lnTo>
                    <a:pt x="3103448" y="1440"/>
                  </a:lnTo>
                  <a:lnTo>
                    <a:pt x="3151836" y="360"/>
                  </a:lnTo>
                  <a:lnTo>
                    <a:pt x="3200399" y="0"/>
                  </a:lnTo>
                  <a:lnTo>
                    <a:pt x="3248961" y="360"/>
                  </a:lnTo>
                  <a:lnTo>
                    <a:pt x="3297349" y="1440"/>
                  </a:lnTo>
                  <a:lnTo>
                    <a:pt x="3345558" y="3233"/>
                  </a:lnTo>
                  <a:lnTo>
                    <a:pt x="3393583" y="5734"/>
                  </a:lnTo>
                  <a:lnTo>
                    <a:pt x="3441418" y="8939"/>
                  </a:lnTo>
                  <a:lnTo>
                    <a:pt x="3489059" y="12841"/>
                  </a:lnTo>
                  <a:lnTo>
                    <a:pt x="3536501" y="17437"/>
                  </a:lnTo>
                  <a:lnTo>
                    <a:pt x="3583738" y="22721"/>
                  </a:lnTo>
                  <a:lnTo>
                    <a:pt x="3630765" y="28687"/>
                  </a:lnTo>
                  <a:lnTo>
                    <a:pt x="3677577" y="35332"/>
                  </a:lnTo>
                  <a:lnTo>
                    <a:pt x="3724169" y="42649"/>
                  </a:lnTo>
                  <a:lnTo>
                    <a:pt x="3770537" y="50634"/>
                  </a:lnTo>
                  <a:lnTo>
                    <a:pt x="3816674" y="59281"/>
                  </a:lnTo>
                  <a:lnTo>
                    <a:pt x="3862576" y="68586"/>
                  </a:lnTo>
                  <a:lnTo>
                    <a:pt x="3908238" y="78544"/>
                  </a:lnTo>
                  <a:lnTo>
                    <a:pt x="3953655" y="89148"/>
                  </a:lnTo>
                  <a:lnTo>
                    <a:pt x="3998821" y="100395"/>
                  </a:lnTo>
                  <a:lnTo>
                    <a:pt x="4043732" y="112279"/>
                  </a:lnTo>
                  <a:lnTo>
                    <a:pt x="4088382" y="124795"/>
                  </a:lnTo>
                  <a:lnTo>
                    <a:pt x="4132766" y="137937"/>
                  </a:lnTo>
                  <a:lnTo>
                    <a:pt x="4176880" y="151702"/>
                  </a:lnTo>
                  <a:lnTo>
                    <a:pt x="4220718" y="166083"/>
                  </a:lnTo>
                  <a:lnTo>
                    <a:pt x="4264274" y="181076"/>
                  </a:lnTo>
                  <a:lnTo>
                    <a:pt x="4307545" y="196676"/>
                  </a:lnTo>
                  <a:lnTo>
                    <a:pt x="4350525" y="212877"/>
                  </a:lnTo>
                  <a:lnTo>
                    <a:pt x="4393208" y="229675"/>
                  </a:lnTo>
                  <a:lnTo>
                    <a:pt x="4435591" y="247064"/>
                  </a:lnTo>
                  <a:lnTo>
                    <a:pt x="4477666" y="265039"/>
                  </a:lnTo>
                  <a:lnTo>
                    <a:pt x="4519431" y="283595"/>
                  </a:lnTo>
                  <a:lnTo>
                    <a:pt x="4560878" y="302727"/>
                  </a:lnTo>
                  <a:lnTo>
                    <a:pt x="4602005" y="322431"/>
                  </a:lnTo>
                  <a:lnTo>
                    <a:pt x="4642804" y="342700"/>
                  </a:lnTo>
                  <a:lnTo>
                    <a:pt x="4683271" y="363530"/>
                  </a:lnTo>
                  <a:lnTo>
                    <a:pt x="4723402" y="384915"/>
                  </a:lnTo>
                  <a:lnTo>
                    <a:pt x="4763191" y="406852"/>
                  </a:lnTo>
                  <a:lnTo>
                    <a:pt x="4802632" y="429334"/>
                  </a:lnTo>
                  <a:lnTo>
                    <a:pt x="4841722" y="452356"/>
                  </a:lnTo>
                  <a:lnTo>
                    <a:pt x="4880454" y="475913"/>
                  </a:lnTo>
                  <a:lnTo>
                    <a:pt x="4918823" y="500001"/>
                  </a:lnTo>
                  <a:lnTo>
                    <a:pt x="4956826" y="524614"/>
                  </a:lnTo>
                  <a:lnTo>
                    <a:pt x="4994455" y="549747"/>
                  </a:lnTo>
                  <a:lnTo>
                    <a:pt x="5031708" y="575395"/>
                  </a:lnTo>
                  <a:lnTo>
                    <a:pt x="5068577" y="601554"/>
                  </a:lnTo>
                  <a:lnTo>
                    <a:pt x="5105059" y="628216"/>
                  </a:lnTo>
                  <a:lnTo>
                    <a:pt x="5141147" y="655379"/>
                  </a:lnTo>
                  <a:lnTo>
                    <a:pt x="5176838" y="683036"/>
                  </a:lnTo>
                  <a:lnTo>
                    <a:pt x="5212126" y="711183"/>
                  </a:lnTo>
                  <a:lnTo>
                    <a:pt x="5247005" y="739814"/>
                  </a:lnTo>
                  <a:lnTo>
                    <a:pt x="5281472" y="768925"/>
                  </a:lnTo>
                  <a:lnTo>
                    <a:pt x="5315520" y="798510"/>
                  </a:lnTo>
                  <a:lnTo>
                    <a:pt x="5349144" y="828564"/>
                  </a:lnTo>
                  <a:lnTo>
                    <a:pt x="5382340" y="859082"/>
                  </a:lnTo>
                  <a:lnTo>
                    <a:pt x="5415103" y="890059"/>
                  </a:lnTo>
                  <a:lnTo>
                    <a:pt x="5447427" y="921491"/>
                  </a:lnTo>
                  <a:lnTo>
                    <a:pt x="5479307" y="953371"/>
                  </a:lnTo>
                  <a:lnTo>
                    <a:pt x="5510738" y="985694"/>
                  </a:lnTo>
                  <a:lnTo>
                    <a:pt x="5541715" y="1018457"/>
                  </a:lnTo>
                  <a:lnTo>
                    <a:pt x="5572234" y="1051653"/>
                  </a:lnTo>
                  <a:lnTo>
                    <a:pt x="5602288" y="1085278"/>
                  </a:lnTo>
                  <a:lnTo>
                    <a:pt x="5631873" y="1119326"/>
                  </a:lnTo>
                  <a:lnTo>
                    <a:pt x="5660983" y="1153792"/>
                  </a:lnTo>
                  <a:lnTo>
                    <a:pt x="5689615" y="1188672"/>
                  </a:lnTo>
                  <a:lnTo>
                    <a:pt x="5717761" y="1223959"/>
                  </a:lnTo>
                  <a:lnTo>
                    <a:pt x="5745419" y="1259650"/>
                  </a:lnTo>
                  <a:lnTo>
                    <a:pt x="5772581" y="1295739"/>
                  </a:lnTo>
                  <a:lnTo>
                    <a:pt x="5799244" y="1332220"/>
                  </a:lnTo>
                  <a:lnTo>
                    <a:pt x="5825402" y="1369090"/>
                  </a:lnTo>
                  <a:lnTo>
                    <a:pt x="5851050" y="1406342"/>
                  </a:lnTo>
                  <a:lnTo>
                    <a:pt x="5876183" y="1443972"/>
                  </a:lnTo>
                  <a:lnTo>
                    <a:pt x="5900796" y="1481974"/>
                  </a:lnTo>
                  <a:lnTo>
                    <a:pt x="5924884" y="1520344"/>
                  </a:lnTo>
                  <a:lnTo>
                    <a:pt x="5948442" y="1559076"/>
                  </a:lnTo>
                  <a:lnTo>
                    <a:pt x="5971464" y="1598165"/>
                  </a:lnTo>
                  <a:lnTo>
                    <a:pt x="5993946" y="1637607"/>
                  </a:lnTo>
                  <a:lnTo>
                    <a:pt x="6015882" y="1677395"/>
                  </a:lnTo>
                  <a:lnTo>
                    <a:pt x="6037268" y="1717526"/>
                  </a:lnTo>
                  <a:lnTo>
                    <a:pt x="6058098" y="1757994"/>
                  </a:lnTo>
                  <a:lnTo>
                    <a:pt x="6078367" y="1798793"/>
                  </a:lnTo>
                  <a:lnTo>
                    <a:pt x="6098070" y="1839919"/>
                  </a:lnTo>
                  <a:lnTo>
                    <a:pt x="6117202" y="1881367"/>
                  </a:lnTo>
                  <a:lnTo>
                    <a:pt x="6135759" y="1923131"/>
                  </a:lnTo>
                  <a:lnTo>
                    <a:pt x="6153734" y="1965207"/>
                  </a:lnTo>
                  <a:lnTo>
                    <a:pt x="6171123" y="2007589"/>
                  </a:lnTo>
                  <a:lnTo>
                    <a:pt x="6187920" y="2050273"/>
                  </a:lnTo>
                  <a:lnTo>
                    <a:pt x="6204121" y="2093252"/>
                  </a:lnTo>
                  <a:lnTo>
                    <a:pt x="6219721" y="2136523"/>
                  </a:lnTo>
                  <a:lnTo>
                    <a:pt x="6234714" y="2180080"/>
                  </a:lnTo>
                  <a:lnTo>
                    <a:pt x="6249095" y="2223918"/>
                  </a:lnTo>
                  <a:lnTo>
                    <a:pt x="6262860" y="2268031"/>
                  </a:lnTo>
                  <a:lnTo>
                    <a:pt x="6276003" y="2312416"/>
                  </a:lnTo>
                  <a:lnTo>
                    <a:pt x="6288519" y="2357066"/>
                  </a:lnTo>
                  <a:lnTo>
                    <a:pt x="6300403" y="2401977"/>
                  </a:lnTo>
                  <a:lnTo>
                    <a:pt x="6311649" y="2447143"/>
                  </a:lnTo>
                  <a:lnTo>
                    <a:pt x="6322254" y="2492559"/>
                  </a:lnTo>
                  <a:lnTo>
                    <a:pt x="6332211" y="2538221"/>
                  </a:lnTo>
                  <a:lnTo>
                    <a:pt x="6341516" y="2584123"/>
                  </a:lnTo>
                  <a:lnTo>
                    <a:pt x="6350163" y="2630261"/>
                  </a:lnTo>
                  <a:lnTo>
                    <a:pt x="6358148" y="2676628"/>
                  </a:lnTo>
                  <a:lnTo>
                    <a:pt x="6365465" y="2723221"/>
                  </a:lnTo>
                  <a:lnTo>
                    <a:pt x="6372110" y="2770033"/>
                  </a:lnTo>
                  <a:lnTo>
                    <a:pt x="6378077" y="2817060"/>
                  </a:lnTo>
                  <a:lnTo>
                    <a:pt x="6383360" y="2864297"/>
                  </a:lnTo>
                  <a:lnTo>
                    <a:pt x="6387956" y="2911738"/>
                  </a:lnTo>
                  <a:lnTo>
                    <a:pt x="6391859" y="2959379"/>
                  </a:lnTo>
                  <a:lnTo>
                    <a:pt x="6395063" y="3007214"/>
                  </a:lnTo>
                  <a:lnTo>
                    <a:pt x="6397565" y="3055239"/>
                  </a:lnTo>
                  <a:lnTo>
                    <a:pt x="6399357" y="3103448"/>
                  </a:lnTo>
                  <a:lnTo>
                    <a:pt x="6400437" y="3151836"/>
                  </a:lnTo>
                  <a:lnTo>
                    <a:pt x="6400798" y="3200399"/>
                  </a:lnTo>
                  <a:lnTo>
                    <a:pt x="6400437" y="3248961"/>
                  </a:lnTo>
                  <a:lnTo>
                    <a:pt x="6399357" y="3297349"/>
                  </a:lnTo>
                  <a:lnTo>
                    <a:pt x="6397565" y="3345558"/>
                  </a:lnTo>
                  <a:lnTo>
                    <a:pt x="6395063" y="3393583"/>
                  </a:lnTo>
                  <a:lnTo>
                    <a:pt x="6391859" y="3441418"/>
                  </a:lnTo>
                  <a:lnTo>
                    <a:pt x="6387956" y="3489059"/>
                  </a:lnTo>
                  <a:lnTo>
                    <a:pt x="6383360" y="3536501"/>
                  </a:lnTo>
                  <a:lnTo>
                    <a:pt x="6378077" y="3583738"/>
                  </a:lnTo>
                  <a:lnTo>
                    <a:pt x="6372110" y="3630765"/>
                  </a:lnTo>
                  <a:lnTo>
                    <a:pt x="6365465" y="3677577"/>
                  </a:lnTo>
                  <a:lnTo>
                    <a:pt x="6358148" y="3724169"/>
                  </a:lnTo>
                  <a:lnTo>
                    <a:pt x="6350163" y="3770537"/>
                  </a:lnTo>
                  <a:lnTo>
                    <a:pt x="6341516" y="3816674"/>
                  </a:lnTo>
                  <a:lnTo>
                    <a:pt x="6332211" y="3862576"/>
                  </a:lnTo>
                  <a:lnTo>
                    <a:pt x="6322254" y="3908238"/>
                  </a:lnTo>
                  <a:lnTo>
                    <a:pt x="6311649" y="3953655"/>
                  </a:lnTo>
                  <a:lnTo>
                    <a:pt x="6300403" y="3998821"/>
                  </a:lnTo>
                  <a:lnTo>
                    <a:pt x="6288519" y="4043732"/>
                  </a:lnTo>
                  <a:lnTo>
                    <a:pt x="6276003" y="4088382"/>
                  </a:lnTo>
                  <a:lnTo>
                    <a:pt x="6262860" y="4132766"/>
                  </a:lnTo>
                  <a:lnTo>
                    <a:pt x="6249095" y="4176880"/>
                  </a:lnTo>
                  <a:lnTo>
                    <a:pt x="6234714" y="4220718"/>
                  </a:lnTo>
                  <a:lnTo>
                    <a:pt x="6219721" y="4264274"/>
                  </a:lnTo>
                  <a:lnTo>
                    <a:pt x="6204121" y="4307545"/>
                  </a:lnTo>
                  <a:lnTo>
                    <a:pt x="6187920" y="4350525"/>
                  </a:lnTo>
                  <a:lnTo>
                    <a:pt x="6171123" y="4393208"/>
                  </a:lnTo>
                  <a:lnTo>
                    <a:pt x="6153734" y="4435591"/>
                  </a:lnTo>
                  <a:lnTo>
                    <a:pt x="6135759" y="4477666"/>
                  </a:lnTo>
                  <a:lnTo>
                    <a:pt x="6117202" y="4519431"/>
                  </a:lnTo>
                  <a:lnTo>
                    <a:pt x="6098070" y="4560878"/>
                  </a:lnTo>
                  <a:lnTo>
                    <a:pt x="6078367" y="4602005"/>
                  </a:lnTo>
                  <a:lnTo>
                    <a:pt x="6058098" y="4642804"/>
                  </a:lnTo>
                  <a:lnTo>
                    <a:pt x="6037268" y="4683271"/>
                  </a:lnTo>
                  <a:lnTo>
                    <a:pt x="6015882" y="4723402"/>
                  </a:lnTo>
                  <a:lnTo>
                    <a:pt x="5993946" y="4763191"/>
                  </a:lnTo>
                  <a:lnTo>
                    <a:pt x="5971464" y="4802632"/>
                  </a:lnTo>
                  <a:lnTo>
                    <a:pt x="5948442" y="4841722"/>
                  </a:lnTo>
                  <a:lnTo>
                    <a:pt x="5924884" y="4880454"/>
                  </a:lnTo>
                  <a:lnTo>
                    <a:pt x="5900796" y="4918823"/>
                  </a:lnTo>
                  <a:lnTo>
                    <a:pt x="5876183" y="4956826"/>
                  </a:lnTo>
                  <a:lnTo>
                    <a:pt x="5851050" y="4994455"/>
                  </a:lnTo>
                  <a:lnTo>
                    <a:pt x="5825402" y="5031708"/>
                  </a:lnTo>
                  <a:lnTo>
                    <a:pt x="5799244" y="5068577"/>
                  </a:lnTo>
                  <a:lnTo>
                    <a:pt x="5772581" y="5105059"/>
                  </a:lnTo>
                  <a:lnTo>
                    <a:pt x="5745419" y="5141147"/>
                  </a:lnTo>
                  <a:lnTo>
                    <a:pt x="5717761" y="5176838"/>
                  </a:lnTo>
                  <a:lnTo>
                    <a:pt x="5689615" y="5212126"/>
                  </a:lnTo>
                  <a:lnTo>
                    <a:pt x="5660983" y="5247005"/>
                  </a:lnTo>
                  <a:lnTo>
                    <a:pt x="5631873" y="5281472"/>
                  </a:lnTo>
                  <a:lnTo>
                    <a:pt x="5602288" y="5315520"/>
                  </a:lnTo>
                  <a:lnTo>
                    <a:pt x="5572234" y="5349144"/>
                  </a:lnTo>
                  <a:lnTo>
                    <a:pt x="5541715" y="5382340"/>
                  </a:lnTo>
                  <a:lnTo>
                    <a:pt x="5510738" y="5415103"/>
                  </a:lnTo>
                  <a:lnTo>
                    <a:pt x="5479307" y="5447427"/>
                  </a:lnTo>
                  <a:lnTo>
                    <a:pt x="5447427" y="5479307"/>
                  </a:lnTo>
                  <a:lnTo>
                    <a:pt x="5415103" y="5510738"/>
                  </a:lnTo>
                  <a:lnTo>
                    <a:pt x="5382340" y="5541715"/>
                  </a:lnTo>
                  <a:lnTo>
                    <a:pt x="5349144" y="5572234"/>
                  </a:lnTo>
                  <a:lnTo>
                    <a:pt x="5315520" y="5602288"/>
                  </a:lnTo>
                  <a:lnTo>
                    <a:pt x="5281472" y="5631873"/>
                  </a:lnTo>
                  <a:lnTo>
                    <a:pt x="5247005" y="5660983"/>
                  </a:lnTo>
                  <a:lnTo>
                    <a:pt x="5212126" y="5689615"/>
                  </a:lnTo>
                  <a:lnTo>
                    <a:pt x="5176838" y="5717761"/>
                  </a:lnTo>
                  <a:lnTo>
                    <a:pt x="5141147" y="5745419"/>
                  </a:lnTo>
                  <a:lnTo>
                    <a:pt x="5105059" y="5772581"/>
                  </a:lnTo>
                  <a:lnTo>
                    <a:pt x="5068577" y="5799244"/>
                  </a:lnTo>
                  <a:lnTo>
                    <a:pt x="5031708" y="5825402"/>
                  </a:lnTo>
                  <a:lnTo>
                    <a:pt x="4994455" y="5851050"/>
                  </a:lnTo>
                  <a:lnTo>
                    <a:pt x="4956826" y="5876183"/>
                  </a:lnTo>
                  <a:lnTo>
                    <a:pt x="4918823" y="5900796"/>
                  </a:lnTo>
                  <a:lnTo>
                    <a:pt x="4880454" y="5924884"/>
                  </a:lnTo>
                  <a:lnTo>
                    <a:pt x="4841722" y="5948442"/>
                  </a:lnTo>
                  <a:lnTo>
                    <a:pt x="4802632" y="5971464"/>
                  </a:lnTo>
                  <a:lnTo>
                    <a:pt x="4763191" y="5993946"/>
                  </a:lnTo>
                  <a:lnTo>
                    <a:pt x="4723402" y="6015882"/>
                  </a:lnTo>
                  <a:lnTo>
                    <a:pt x="4683271" y="6037268"/>
                  </a:lnTo>
                  <a:lnTo>
                    <a:pt x="4642804" y="6058098"/>
                  </a:lnTo>
                  <a:lnTo>
                    <a:pt x="4602005" y="6078367"/>
                  </a:lnTo>
                  <a:lnTo>
                    <a:pt x="4560878" y="6098070"/>
                  </a:lnTo>
                  <a:lnTo>
                    <a:pt x="4519431" y="6117202"/>
                  </a:lnTo>
                  <a:lnTo>
                    <a:pt x="4477666" y="6135759"/>
                  </a:lnTo>
                  <a:lnTo>
                    <a:pt x="4435591" y="6153734"/>
                  </a:lnTo>
                  <a:lnTo>
                    <a:pt x="4393208" y="6171123"/>
                  </a:lnTo>
                  <a:lnTo>
                    <a:pt x="4350525" y="6187920"/>
                  </a:lnTo>
                  <a:lnTo>
                    <a:pt x="4307545" y="6204121"/>
                  </a:lnTo>
                  <a:lnTo>
                    <a:pt x="4264274" y="6219721"/>
                  </a:lnTo>
                  <a:lnTo>
                    <a:pt x="4220718" y="6234714"/>
                  </a:lnTo>
                  <a:lnTo>
                    <a:pt x="4176880" y="6249095"/>
                  </a:lnTo>
                  <a:lnTo>
                    <a:pt x="4132766" y="6262860"/>
                  </a:lnTo>
                  <a:lnTo>
                    <a:pt x="4088382" y="6276003"/>
                  </a:lnTo>
                  <a:lnTo>
                    <a:pt x="4043732" y="6288519"/>
                  </a:lnTo>
                  <a:lnTo>
                    <a:pt x="3998821" y="6300403"/>
                  </a:lnTo>
                  <a:lnTo>
                    <a:pt x="3953655" y="6311649"/>
                  </a:lnTo>
                  <a:lnTo>
                    <a:pt x="3908238" y="6322254"/>
                  </a:lnTo>
                  <a:lnTo>
                    <a:pt x="3862576" y="6332211"/>
                  </a:lnTo>
                  <a:lnTo>
                    <a:pt x="3816674" y="6341516"/>
                  </a:lnTo>
                  <a:lnTo>
                    <a:pt x="3770537" y="6350163"/>
                  </a:lnTo>
                  <a:lnTo>
                    <a:pt x="3724169" y="6358148"/>
                  </a:lnTo>
                  <a:lnTo>
                    <a:pt x="3677577" y="6365465"/>
                  </a:lnTo>
                  <a:lnTo>
                    <a:pt x="3630765" y="6372110"/>
                  </a:lnTo>
                  <a:lnTo>
                    <a:pt x="3583738" y="6378077"/>
                  </a:lnTo>
                  <a:lnTo>
                    <a:pt x="3536501" y="6383360"/>
                  </a:lnTo>
                  <a:lnTo>
                    <a:pt x="3489059" y="6387956"/>
                  </a:lnTo>
                  <a:lnTo>
                    <a:pt x="3441418" y="6391859"/>
                  </a:lnTo>
                  <a:lnTo>
                    <a:pt x="3393583" y="6395063"/>
                  </a:lnTo>
                  <a:lnTo>
                    <a:pt x="3345558" y="6397565"/>
                  </a:lnTo>
                  <a:lnTo>
                    <a:pt x="3297349" y="6399357"/>
                  </a:lnTo>
                  <a:lnTo>
                    <a:pt x="3248961" y="6400437"/>
                  </a:lnTo>
                  <a:lnTo>
                    <a:pt x="3200399" y="6400798"/>
                  </a:lnTo>
                  <a:lnTo>
                    <a:pt x="3151836" y="6400437"/>
                  </a:lnTo>
                  <a:lnTo>
                    <a:pt x="3103448" y="6399357"/>
                  </a:lnTo>
                  <a:lnTo>
                    <a:pt x="3055239" y="6397565"/>
                  </a:lnTo>
                  <a:lnTo>
                    <a:pt x="3007214" y="6395063"/>
                  </a:lnTo>
                  <a:lnTo>
                    <a:pt x="2959379" y="6391859"/>
                  </a:lnTo>
                  <a:lnTo>
                    <a:pt x="2911738" y="6387956"/>
                  </a:lnTo>
                  <a:lnTo>
                    <a:pt x="2864297" y="6383360"/>
                  </a:lnTo>
                  <a:lnTo>
                    <a:pt x="2817060" y="6378077"/>
                  </a:lnTo>
                  <a:lnTo>
                    <a:pt x="2770033" y="6372110"/>
                  </a:lnTo>
                  <a:lnTo>
                    <a:pt x="2723221" y="6365465"/>
                  </a:lnTo>
                  <a:lnTo>
                    <a:pt x="2676628" y="6358148"/>
                  </a:lnTo>
                  <a:lnTo>
                    <a:pt x="2630261" y="6350163"/>
                  </a:lnTo>
                  <a:lnTo>
                    <a:pt x="2584123" y="6341516"/>
                  </a:lnTo>
                  <a:lnTo>
                    <a:pt x="2538221" y="6332211"/>
                  </a:lnTo>
                  <a:lnTo>
                    <a:pt x="2492559" y="6322254"/>
                  </a:lnTo>
                  <a:lnTo>
                    <a:pt x="2447143" y="6311649"/>
                  </a:lnTo>
                  <a:lnTo>
                    <a:pt x="2401977" y="6300403"/>
                  </a:lnTo>
                  <a:lnTo>
                    <a:pt x="2357066" y="6288519"/>
                  </a:lnTo>
                  <a:lnTo>
                    <a:pt x="2312416" y="6276003"/>
                  </a:lnTo>
                  <a:lnTo>
                    <a:pt x="2268031" y="6262860"/>
                  </a:lnTo>
                  <a:lnTo>
                    <a:pt x="2223918" y="6249095"/>
                  </a:lnTo>
                  <a:lnTo>
                    <a:pt x="2180080" y="6234714"/>
                  </a:lnTo>
                  <a:lnTo>
                    <a:pt x="2136523" y="6219721"/>
                  </a:lnTo>
                  <a:lnTo>
                    <a:pt x="2093252" y="6204121"/>
                  </a:lnTo>
                  <a:lnTo>
                    <a:pt x="2050273" y="6187920"/>
                  </a:lnTo>
                  <a:lnTo>
                    <a:pt x="2007589" y="6171123"/>
                  </a:lnTo>
                  <a:lnTo>
                    <a:pt x="1965207" y="6153734"/>
                  </a:lnTo>
                  <a:lnTo>
                    <a:pt x="1923131" y="6135759"/>
                  </a:lnTo>
                  <a:lnTo>
                    <a:pt x="1881367" y="6117202"/>
                  </a:lnTo>
                  <a:lnTo>
                    <a:pt x="1839919" y="6098070"/>
                  </a:lnTo>
                  <a:lnTo>
                    <a:pt x="1798793" y="6078367"/>
                  </a:lnTo>
                  <a:lnTo>
                    <a:pt x="1757994" y="6058098"/>
                  </a:lnTo>
                  <a:lnTo>
                    <a:pt x="1717526" y="6037268"/>
                  </a:lnTo>
                  <a:lnTo>
                    <a:pt x="1677395" y="6015882"/>
                  </a:lnTo>
                  <a:lnTo>
                    <a:pt x="1637607" y="5993946"/>
                  </a:lnTo>
                  <a:lnTo>
                    <a:pt x="1598165" y="5971464"/>
                  </a:lnTo>
                  <a:lnTo>
                    <a:pt x="1559076" y="5948442"/>
                  </a:lnTo>
                  <a:lnTo>
                    <a:pt x="1520344" y="5924884"/>
                  </a:lnTo>
                  <a:lnTo>
                    <a:pt x="1481974" y="5900796"/>
                  </a:lnTo>
                  <a:lnTo>
                    <a:pt x="1443972" y="5876183"/>
                  </a:lnTo>
                  <a:lnTo>
                    <a:pt x="1406342" y="5851050"/>
                  </a:lnTo>
                  <a:lnTo>
                    <a:pt x="1369090" y="5825402"/>
                  </a:lnTo>
                  <a:lnTo>
                    <a:pt x="1332220" y="5799244"/>
                  </a:lnTo>
                  <a:lnTo>
                    <a:pt x="1295739" y="5772581"/>
                  </a:lnTo>
                  <a:lnTo>
                    <a:pt x="1259650" y="5745419"/>
                  </a:lnTo>
                  <a:lnTo>
                    <a:pt x="1223959" y="5717761"/>
                  </a:lnTo>
                  <a:lnTo>
                    <a:pt x="1188672" y="5689615"/>
                  </a:lnTo>
                  <a:lnTo>
                    <a:pt x="1153792" y="5660983"/>
                  </a:lnTo>
                  <a:lnTo>
                    <a:pt x="1119326" y="5631873"/>
                  </a:lnTo>
                  <a:lnTo>
                    <a:pt x="1085278" y="5602288"/>
                  </a:lnTo>
                  <a:lnTo>
                    <a:pt x="1051653" y="5572234"/>
                  </a:lnTo>
                  <a:lnTo>
                    <a:pt x="1018457" y="5541715"/>
                  </a:lnTo>
                  <a:lnTo>
                    <a:pt x="985694" y="5510738"/>
                  </a:lnTo>
                  <a:lnTo>
                    <a:pt x="953371" y="5479307"/>
                  </a:lnTo>
                  <a:lnTo>
                    <a:pt x="921491" y="5447427"/>
                  </a:lnTo>
                  <a:lnTo>
                    <a:pt x="890059" y="5415103"/>
                  </a:lnTo>
                  <a:lnTo>
                    <a:pt x="859082" y="5382340"/>
                  </a:lnTo>
                  <a:lnTo>
                    <a:pt x="828564" y="5349144"/>
                  </a:lnTo>
                  <a:lnTo>
                    <a:pt x="798510" y="5315520"/>
                  </a:lnTo>
                  <a:lnTo>
                    <a:pt x="768925" y="5281472"/>
                  </a:lnTo>
                  <a:lnTo>
                    <a:pt x="739814" y="5247005"/>
                  </a:lnTo>
                  <a:lnTo>
                    <a:pt x="711183" y="5212126"/>
                  </a:lnTo>
                  <a:lnTo>
                    <a:pt x="683036" y="5176838"/>
                  </a:lnTo>
                  <a:lnTo>
                    <a:pt x="655379" y="5141147"/>
                  </a:lnTo>
                  <a:lnTo>
                    <a:pt x="628216" y="5105059"/>
                  </a:lnTo>
                  <a:lnTo>
                    <a:pt x="601553" y="5068577"/>
                  </a:lnTo>
                  <a:lnTo>
                    <a:pt x="575395" y="5031708"/>
                  </a:lnTo>
                  <a:lnTo>
                    <a:pt x="549747" y="4994455"/>
                  </a:lnTo>
                  <a:lnTo>
                    <a:pt x="524614" y="4956826"/>
                  </a:lnTo>
                  <a:lnTo>
                    <a:pt x="500001" y="4918823"/>
                  </a:lnTo>
                  <a:lnTo>
                    <a:pt x="475913" y="4880454"/>
                  </a:lnTo>
                  <a:lnTo>
                    <a:pt x="452356" y="4841722"/>
                  </a:lnTo>
                  <a:lnTo>
                    <a:pt x="429334" y="4802632"/>
                  </a:lnTo>
                  <a:lnTo>
                    <a:pt x="406852" y="4763191"/>
                  </a:lnTo>
                  <a:lnTo>
                    <a:pt x="384915" y="4723402"/>
                  </a:lnTo>
                  <a:lnTo>
                    <a:pt x="363530" y="4683271"/>
                  </a:lnTo>
                  <a:lnTo>
                    <a:pt x="342700" y="4642804"/>
                  </a:lnTo>
                  <a:lnTo>
                    <a:pt x="322431" y="4602005"/>
                  </a:lnTo>
                  <a:lnTo>
                    <a:pt x="302727" y="4560878"/>
                  </a:lnTo>
                  <a:lnTo>
                    <a:pt x="283595" y="4519431"/>
                  </a:lnTo>
                  <a:lnTo>
                    <a:pt x="265039" y="4477666"/>
                  </a:lnTo>
                  <a:lnTo>
                    <a:pt x="247064" y="4435591"/>
                  </a:lnTo>
                  <a:lnTo>
                    <a:pt x="229675" y="4393208"/>
                  </a:lnTo>
                  <a:lnTo>
                    <a:pt x="212877" y="4350525"/>
                  </a:lnTo>
                  <a:lnTo>
                    <a:pt x="196676" y="4307545"/>
                  </a:lnTo>
                  <a:lnTo>
                    <a:pt x="181076" y="4264274"/>
                  </a:lnTo>
                  <a:lnTo>
                    <a:pt x="166083" y="4220718"/>
                  </a:lnTo>
                  <a:lnTo>
                    <a:pt x="151702" y="4176880"/>
                  </a:lnTo>
                  <a:lnTo>
                    <a:pt x="137937" y="4132766"/>
                  </a:lnTo>
                  <a:lnTo>
                    <a:pt x="124795" y="4088382"/>
                  </a:lnTo>
                  <a:lnTo>
                    <a:pt x="112279" y="4043732"/>
                  </a:lnTo>
                  <a:lnTo>
                    <a:pt x="100395" y="3998821"/>
                  </a:lnTo>
                  <a:lnTo>
                    <a:pt x="89148" y="3953655"/>
                  </a:lnTo>
                  <a:lnTo>
                    <a:pt x="78544" y="3908238"/>
                  </a:lnTo>
                  <a:lnTo>
                    <a:pt x="68586" y="3862576"/>
                  </a:lnTo>
                  <a:lnTo>
                    <a:pt x="59281" y="3816674"/>
                  </a:lnTo>
                  <a:lnTo>
                    <a:pt x="50634" y="3770537"/>
                  </a:lnTo>
                  <a:lnTo>
                    <a:pt x="42649" y="3724169"/>
                  </a:lnTo>
                  <a:lnTo>
                    <a:pt x="35332" y="3677577"/>
                  </a:lnTo>
                  <a:lnTo>
                    <a:pt x="28687" y="3630765"/>
                  </a:lnTo>
                  <a:lnTo>
                    <a:pt x="22721" y="3583738"/>
                  </a:lnTo>
                  <a:lnTo>
                    <a:pt x="17437" y="3536501"/>
                  </a:lnTo>
                  <a:lnTo>
                    <a:pt x="12841" y="3489059"/>
                  </a:lnTo>
                  <a:lnTo>
                    <a:pt x="8939" y="3441418"/>
                  </a:lnTo>
                  <a:lnTo>
                    <a:pt x="5734" y="3393583"/>
                  </a:lnTo>
                  <a:lnTo>
                    <a:pt x="3233" y="3345558"/>
                  </a:lnTo>
                  <a:lnTo>
                    <a:pt x="1440" y="3297349"/>
                  </a:lnTo>
                  <a:lnTo>
                    <a:pt x="360" y="3248961"/>
                  </a:lnTo>
                  <a:lnTo>
                    <a:pt x="0" y="3200399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2948" y="0"/>
              <a:ext cx="2007523" cy="1325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8" y="0"/>
              <a:ext cx="1905000" cy="12512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05248" y="0"/>
              <a:ext cx="1905000" cy="1251585"/>
            </a:xfrm>
            <a:custGeom>
              <a:avLst/>
              <a:gdLst/>
              <a:ahLst/>
              <a:cxnLst/>
              <a:rect l="l" t="t" r="r" b="b"/>
              <a:pathLst>
                <a:path w="1905000" h="1251585">
                  <a:moveTo>
                    <a:pt x="1904999" y="0"/>
                  </a:moveTo>
                  <a:lnTo>
                    <a:pt x="1904999" y="1251247"/>
                  </a:lnTo>
                  <a:lnTo>
                    <a:pt x="0" y="125124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1959" y="320040"/>
              <a:ext cx="1230283" cy="3532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3028" y="561109"/>
              <a:ext cx="748145" cy="3532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10010" y="344468"/>
            <a:ext cx="18954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28650" marR="367665" indent="-24828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Threat</a:t>
            </a:r>
            <a:r>
              <a:rPr sz="16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new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entrants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2948" y="5793970"/>
            <a:ext cx="2007870" cy="1069340"/>
            <a:chOff x="3852948" y="5793970"/>
            <a:chExt cx="2007870" cy="106934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2948" y="5793970"/>
              <a:ext cx="2007523" cy="10640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48" y="5823248"/>
              <a:ext cx="1905000" cy="10347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05248" y="5823248"/>
              <a:ext cx="1905000" cy="1035050"/>
            </a:xfrm>
            <a:custGeom>
              <a:avLst/>
              <a:gdLst/>
              <a:ahLst/>
              <a:cxnLst/>
              <a:rect l="l" t="t" r="r" b="b"/>
              <a:pathLst>
                <a:path w="1905000" h="1035050">
                  <a:moveTo>
                    <a:pt x="0" y="0"/>
                  </a:moveTo>
                  <a:lnTo>
                    <a:pt x="1904999" y="0"/>
                  </a:lnTo>
                  <a:lnTo>
                    <a:pt x="1904999" y="1034751"/>
                  </a:lnTo>
                </a:path>
                <a:path w="1905000" h="1035050">
                  <a:moveTo>
                    <a:pt x="0" y="10347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0889" y="6188825"/>
              <a:ext cx="1712422" cy="3574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0889" y="6429894"/>
              <a:ext cx="1712422" cy="35744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35038" y="6214407"/>
            <a:ext cx="16510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Threat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Substitute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products</a:t>
            </a:r>
            <a:r>
              <a:rPr sz="1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services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03719" y="2747356"/>
            <a:ext cx="2003425" cy="1397000"/>
            <a:chOff x="6903719" y="2747356"/>
            <a:chExt cx="2003425" cy="13970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3719" y="2747356"/>
              <a:ext cx="2003367" cy="13965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8532" y="3121428"/>
              <a:ext cx="1886988" cy="6816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3248" y="2775248"/>
              <a:ext cx="1905000" cy="1295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0097" y="3142211"/>
              <a:ext cx="1803862" cy="3532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52358" y="3383280"/>
              <a:ext cx="926868" cy="35329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953248" y="2775248"/>
            <a:ext cx="1905000" cy="1295400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42925" marR="104139" indent="-427355">
              <a:lnSpc>
                <a:spcPts val="1900"/>
              </a:lnSpc>
              <a:spcBef>
                <a:spcPts val="1305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Bargaining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power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customers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1519" y="2672542"/>
            <a:ext cx="2003425" cy="1397000"/>
            <a:chOff x="731519" y="2672542"/>
            <a:chExt cx="2003425" cy="139700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1519" y="2672542"/>
              <a:ext cx="2003367" cy="13965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6334" y="3046613"/>
              <a:ext cx="1886988" cy="6774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1049" y="2699048"/>
              <a:ext cx="1905000" cy="12954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7898" y="3067395"/>
              <a:ext cx="1803862" cy="3532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0036" y="3308465"/>
              <a:ext cx="822960" cy="35329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81049" y="2699048"/>
            <a:ext cx="1905000" cy="1295400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88010" marR="104139" indent="-472440">
              <a:lnSpc>
                <a:spcPts val="1900"/>
              </a:lnSpc>
              <a:spcBef>
                <a:spcPts val="1305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Bargaining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power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suppliers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63955" y="2457748"/>
            <a:ext cx="2219960" cy="2219960"/>
            <a:chOff x="3663955" y="2457748"/>
            <a:chExt cx="2219960" cy="2219960"/>
          </a:xfrm>
        </p:grpSpPr>
        <p:sp>
          <p:nvSpPr>
            <p:cNvPr id="34" name="object 34"/>
            <p:cNvSpPr/>
            <p:nvPr/>
          </p:nvSpPr>
          <p:spPr>
            <a:xfrm>
              <a:off x="3676655" y="2470448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60" h="2194560">
                  <a:moveTo>
                    <a:pt x="1097279" y="0"/>
                  </a:moveTo>
                  <a:lnTo>
                    <a:pt x="1049682" y="1013"/>
                  </a:lnTo>
                  <a:lnTo>
                    <a:pt x="1002602" y="4027"/>
                  </a:lnTo>
                  <a:lnTo>
                    <a:pt x="956081" y="9000"/>
                  </a:lnTo>
                  <a:lnTo>
                    <a:pt x="910161" y="15891"/>
                  </a:lnTo>
                  <a:lnTo>
                    <a:pt x="864882" y="24658"/>
                  </a:lnTo>
                  <a:lnTo>
                    <a:pt x="820286" y="35260"/>
                  </a:lnTo>
                  <a:lnTo>
                    <a:pt x="776413" y="47657"/>
                  </a:lnTo>
                  <a:lnTo>
                    <a:pt x="733306" y="61807"/>
                  </a:lnTo>
                  <a:lnTo>
                    <a:pt x="691004" y="77669"/>
                  </a:lnTo>
                  <a:lnTo>
                    <a:pt x="649550" y="95202"/>
                  </a:lnTo>
                  <a:lnTo>
                    <a:pt x="608984" y="114364"/>
                  </a:lnTo>
                  <a:lnTo>
                    <a:pt x="569348" y="135115"/>
                  </a:lnTo>
                  <a:lnTo>
                    <a:pt x="530683" y="157412"/>
                  </a:lnTo>
                  <a:lnTo>
                    <a:pt x="493030" y="181216"/>
                  </a:lnTo>
                  <a:lnTo>
                    <a:pt x="456430" y="206485"/>
                  </a:lnTo>
                  <a:lnTo>
                    <a:pt x="420925" y="233177"/>
                  </a:lnTo>
                  <a:lnTo>
                    <a:pt x="386554" y="261252"/>
                  </a:lnTo>
                  <a:lnTo>
                    <a:pt x="353361" y="290669"/>
                  </a:lnTo>
                  <a:lnTo>
                    <a:pt x="321385" y="321385"/>
                  </a:lnTo>
                  <a:lnTo>
                    <a:pt x="290669" y="353361"/>
                  </a:lnTo>
                  <a:lnTo>
                    <a:pt x="261252" y="386554"/>
                  </a:lnTo>
                  <a:lnTo>
                    <a:pt x="233177" y="420925"/>
                  </a:lnTo>
                  <a:lnTo>
                    <a:pt x="206485" y="456430"/>
                  </a:lnTo>
                  <a:lnTo>
                    <a:pt x="181216" y="493030"/>
                  </a:lnTo>
                  <a:lnTo>
                    <a:pt x="157412" y="530683"/>
                  </a:lnTo>
                  <a:lnTo>
                    <a:pt x="135115" y="569348"/>
                  </a:lnTo>
                  <a:lnTo>
                    <a:pt x="114364" y="608984"/>
                  </a:lnTo>
                  <a:lnTo>
                    <a:pt x="95202" y="649550"/>
                  </a:lnTo>
                  <a:lnTo>
                    <a:pt x="77669" y="691004"/>
                  </a:lnTo>
                  <a:lnTo>
                    <a:pt x="61807" y="733306"/>
                  </a:lnTo>
                  <a:lnTo>
                    <a:pt x="47657" y="776413"/>
                  </a:lnTo>
                  <a:lnTo>
                    <a:pt x="35260" y="820286"/>
                  </a:lnTo>
                  <a:lnTo>
                    <a:pt x="24658" y="864882"/>
                  </a:lnTo>
                  <a:lnTo>
                    <a:pt x="15891" y="910161"/>
                  </a:lnTo>
                  <a:lnTo>
                    <a:pt x="9000" y="956081"/>
                  </a:lnTo>
                  <a:lnTo>
                    <a:pt x="4027" y="1002602"/>
                  </a:lnTo>
                  <a:lnTo>
                    <a:pt x="1013" y="1049682"/>
                  </a:lnTo>
                  <a:lnTo>
                    <a:pt x="0" y="1097279"/>
                  </a:lnTo>
                  <a:lnTo>
                    <a:pt x="1013" y="1144877"/>
                  </a:lnTo>
                  <a:lnTo>
                    <a:pt x="4027" y="1191957"/>
                  </a:lnTo>
                  <a:lnTo>
                    <a:pt x="9000" y="1238478"/>
                  </a:lnTo>
                  <a:lnTo>
                    <a:pt x="15891" y="1284398"/>
                  </a:lnTo>
                  <a:lnTo>
                    <a:pt x="24658" y="1329677"/>
                  </a:lnTo>
                  <a:lnTo>
                    <a:pt x="35260" y="1374273"/>
                  </a:lnTo>
                  <a:lnTo>
                    <a:pt x="47657" y="1418146"/>
                  </a:lnTo>
                  <a:lnTo>
                    <a:pt x="61807" y="1461253"/>
                  </a:lnTo>
                  <a:lnTo>
                    <a:pt x="77669" y="1503555"/>
                  </a:lnTo>
                  <a:lnTo>
                    <a:pt x="95202" y="1545009"/>
                  </a:lnTo>
                  <a:lnTo>
                    <a:pt x="114364" y="1585575"/>
                  </a:lnTo>
                  <a:lnTo>
                    <a:pt x="135115" y="1625211"/>
                  </a:lnTo>
                  <a:lnTo>
                    <a:pt x="157412" y="1663876"/>
                  </a:lnTo>
                  <a:lnTo>
                    <a:pt x="181216" y="1701529"/>
                  </a:lnTo>
                  <a:lnTo>
                    <a:pt x="206485" y="1738129"/>
                  </a:lnTo>
                  <a:lnTo>
                    <a:pt x="233177" y="1773634"/>
                  </a:lnTo>
                  <a:lnTo>
                    <a:pt x="261252" y="1808005"/>
                  </a:lnTo>
                  <a:lnTo>
                    <a:pt x="290669" y="1841198"/>
                  </a:lnTo>
                  <a:lnTo>
                    <a:pt x="321385" y="1873174"/>
                  </a:lnTo>
                  <a:lnTo>
                    <a:pt x="353361" y="1903890"/>
                  </a:lnTo>
                  <a:lnTo>
                    <a:pt x="386554" y="1933307"/>
                  </a:lnTo>
                  <a:lnTo>
                    <a:pt x="420925" y="1961382"/>
                  </a:lnTo>
                  <a:lnTo>
                    <a:pt x="456430" y="1988074"/>
                  </a:lnTo>
                  <a:lnTo>
                    <a:pt x="493030" y="2013343"/>
                  </a:lnTo>
                  <a:lnTo>
                    <a:pt x="530683" y="2037147"/>
                  </a:lnTo>
                  <a:lnTo>
                    <a:pt x="569348" y="2059444"/>
                  </a:lnTo>
                  <a:lnTo>
                    <a:pt x="608984" y="2080195"/>
                  </a:lnTo>
                  <a:lnTo>
                    <a:pt x="649550" y="2099357"/>
                  </a:lnTo>
                  <a:lnTo>
                    <a:pt x="691004" y="2116890"/>
                  </a:lnTo>
                  <a:lnTo>
                    <a:pt x="733306" y="2132752"/>
                  </a:lnTo>
                  <a:lnTo>
                    <a:pt x="776413" y="2146902"/>
                  </a:lnTo>
                  <a:lnTo>
                    <a:pt x="820286" y="2159299"/>
                  </a:lnTo>
                  <a:lnTo>
                    <a:pt x="864882" y="2169901"/>
                  </a:lnTo>
                  <a:lnTo>
                    <a:pt x="910161" y="2178668"/>
                  </a:lnTo>
                  <a:lnTo>
                    <a:pt x="956081" y="2185559"/>
                  </a:lnTo>
                  <a:lnTo>
                    <a:pt x="1002602" y="2190532"/>
                  </a:lnTo>
                  <a:lnTo>
                    <a:pt x="1049682" y="2193546"/>
                  </a:lnTo>
                  <a:lnTo>
                    <a:pt x="1097279" y="2194560"/>
                  </a:lnTo>
                  <a:lnTo>
                    <a:pt x="1144877" y="2193546"/>
                  </a:lnTo>
                  <a:lnTo>
                    <a:pt x="1191957" y="2190532"/>
                  </a:lnTo>
                  <a:lnTo>
                    <a:pt x="1238478" y="2185559"/>
                  </a:lnTo>
                  <a:lnTo>
                    <a:pt x="1284398" y="2178668"/>
                  </a:lnTo>
                  <a:lnTo>
                    <a:pt x="1329677" y="2169901"/>
                  </a:lnTo>
                  <a:lnTo>
                    <a:pt x="1374273" y="2159299"/>
                  </a:lnTo>
                  <a:lnTo>
                    <a:pt x="1418146" y="2146902"/>
                  </a:lnTo>
                  <a:lnTo>
                    <a:pt x="1461253" y="2132752"/>
                  </a:lnTo>
                  <a:lnTo>
                    <a:pt x="1503555" y="2116890"/>
                  </a:lnTo>
                  <a:lnTo>
                    <a:pt x="1545009" y="2099357"/>
                  </a:lnTo>
                  <a:lnTo>
                    <a:pt x="1585575" y="2080195"/>
                  </a:lnTo>
                  <a:lnTo>
                    <a:pt x="1625211" y="2059444"/>
                  </a:lnTo>
                  <a:lnTo>
                    <a:pt x="1663876" y="2037147"/>
                  </a:lnTo>
                  <a:lnTo>
                    <a:pt x="1701529" y="2013343"/>
                  </a:lnTo>
                  <a:lnTo>
                    <a:pt x="1738129" y="1988074"/>
                  </a:lnTo>
                  <a:lnTo>
                    <a:pt x="1773634" y="1961382"/>
                  </a:lnTo>
                  <a:lnTo>
                    <a:pt x="1808005" y="1933307"/>
                  </a:lnTo>
                  <a:lnTo>
                    <a:pt x="1841198" y="1903890"/>
                  </a:lnTo>
                  <a:lnTo>
                    <a:pt x="1873174" y="1873174"/>
                  </a:lnTo>
                  <a:lnTo>
                    <a:pt x="1903890" y="1841198"/>
                  </a:lnTo>
                  <a:lnTo>
                    <a:pt x="1933307" y="1808005"/>
                  </a:lnTo>
                  <a:lnTo>
                    <a:pt x="1961382" y="1773634"/>
                  </a:lnTo>
                  <a:lnTo>
                    <a:pt x="1988074" y="1738129"/>
                  </a:lnTo>
                  <a:lnTo>
                    <a:pt x="2013343" y="1701529"/>
                  </a:lnTo>
                  <a:lnTo>
                    <a:pt x="2037147" y="1663876"/>
                  </a:lnTo>
                  <a:lnTo>
                    <a:pt x="2059444" y="1625211"/>
                  </a:lnTo>
                  <a:lnTo>
                    <a:pt x="2080195" y="1585575"/>
                  </a:lnTo>
                  <a:lnTo>
                    <a:pt x="2099357" y="1545009"/>
                  </a:lnTo>
                  <a:lnTo>
                    <a:pt x="2116890" y="1503555"/>
                  </a:lnTo>
                  <a:lnTo>
                    <a:pt x="2132752" y="1461253"/>
                  </a:lnTo>
                  <a:lnTo>
                    <a:pt x="2146902" y="1418146"/>
                  </a:lnTo>
                  <a:lnTo>
                    <a:pt x="2159299" y="1374273"/>
                  </a:lnTo>
                  <a:lnTo>
                    <a:pt x="2169901" y="1329677"/>
                  </a:lnTo>
                  <a:lnTo>
                    <a:pt x="2178668" y="1284398"/>
                  </a:lnTo>
                  <a:lnTo>
                    <a:pt x="2185559" y="1238478"/>
                  </a:lnTo>
                  <a:lnTo>
                    <a:pt x="2190532" y="1191957"/>
                  </a:lnTo>
                  <a:lnTo>
                    <a:pt x="2193546" y="1144877"/>
                  </a:lnTo>
                  <a:lnTo>
                    <a:pt x="2194560" y="1097279"/>
                  </a:lnTo>
                  <a:lnTo>
                    <a:pt x="2193546" y="1049682"/>
                  </a:lnTo>
                  <a:lnTo>
                    <a:pt x="2190532" y="1002602"/>
                  </a:lnTo>
                  <a:lnTo>
                    <a:pt x="2185559" y="956081"/>
                  </a:lnTo>
                  <a:lnTo>
                    <a:pt x="2178668" y="910161"/>
                  </a:lnTo>
                  <a:lnTo>
                    <a:pt x="2169901" y="864882"/>
                  </a:lnTo>
                  <a:lnTo>
                    <a:pt x="2159299" y="820286"/>
                  </a:lnTo>
                  <a:lnTo>
                    <a:pt x="2146902" y="776413"/>
                  </a:lnTo>
                  <a:lnTo>
                    <a:pt x="2132752" y="733306"/>
                  </a:lnTo>
                  <a:lnTo>
                    <a:pt x="2116890" y="691004"/>
                  </a:lnTo>
                  <a:lnTo>
                    <a:pt x="2099357" y="649550"/>
                  </a:lnTo>
                  <a:lnTo>
                    <a:pt x="2080195" y="608984"/>
                  </a:lnTo>
                  <a:lnTo>
                    <a:pt x="2059444" y="569348"/>
                  </a:lnTo>
                  <a:lnTo>
                    <a:pt x="2037147" y="530683"/>
                  </a:lnTo>
                  <a:lnTo>
                    <a:pt x="2013343" y="493030"/>
                  </a:lnTo>
                  <a:lnTo>
                    <a:pt x="1988074" y="456430"/>
                  </a:lnTo>
                  <a:lnTo>
                    <a:pt x="1961382" y="420925"/>
                  </a:lnTo>
                  <a:lnTo>
                    <a:pt x="1933307" y="386554"/>
                  </a:lnTo>
                  <a:lnTo>
                    <a:pt x="1903890" y="353361"/>
                  </a:lnTo>
                  <a:lnTo>
                    <a:pt x="1873174" y="321385"/>
                  </a:lnTo>
                  <a:lnTo>
                    <a:pt x="1841198" y="290669"/>
                  </a:lnTo>
                  <a:lnTo>
                    <a:pt x="1808005" y="261252"/>
                  </a:lnTo>
                  <a:lnTo>
                    <a:pt x="1773634" y="233177"/>
                  </a:lnTo>
                  <a:lnTo>
                    <a:pt x="1738129" y="206485"/>
                  </a:lnTo>
                  <a:lnTo>
                    <a:pt x="1701529" y="181216"/>
                  </a:lnTo>
                  <a:lnTo>
                    <a:pt x="1663876" y="157412"/>
                  </a:lnTo>
                  <a:lnTo>
                    <a:pt x="1625211" y="135115"/>
                  </a:lnTo>
                  <a:lnTo>
                    <a:pt x="1585575" y="114364"/>
                  </a:lnTo>
                  <a:lnTo>
                    <a:pt x="1545009" y="95202"/>
                  </a:lnTo>
                  <a:lnTo>
                    <a:pt x="1503555" y="77669"/>
                  </a:lnTo>
                  <a:lnTo>
                    <a:pt x="1461253" y="61807"/>
                  </a:lnTo>
                  <a:lnTo>
                    <a:pt x="1418146" y="47657"/>
                  </a:lnTo>
                  <a:lnTo>
                    <a:pt x="1374273" y="35260"/>
                  </a:lnTo>
                  <a:lnTo>
                    <a:pt x="1329677" y="24658"/>
                  </a:lnTo>
                  <a:lnTo>
                    <a:pt x="1284398" y="15891"/>
                  </a:lnTo>
                  <a:lnTo>
                    <a:pt x="1238478" y="9000"/>
                  </a:lnTo>
                  <a:lnTo>
                    <a:pt x="1191957" y="4027"/>
                  </a:lnTo>
                  <a:lnTo>
                    <a:pt x="1144877" y="1013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6655" y="2470448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60" h="2194560">
                  <a:moveTo>
                    <a:pt x="0" y="1097279"/>
                  </a:moveTo>
                  <a:lnTo>
                    <a:pt x="1013" y="1049681"/>
                  </a:lnTo>
                  <a:lnTo>
                    <a:pt x="4027" y="1002601"/>
                  </a:lnTo>
                  <a:lnTo>
                    <a:pt x="9000" y="956081"/>
                  </a:lnTo>
                  <a:lnTo>
                    <a:pt x="15891" y="910160"/>
                  </a:lnTo>
                  <a:lnTo>
                    <a:pt x="24658" y="864882"/>
                  </a:lnTo>
                  <a:lnTo>
                    <a:pt x="35260" y="820285"/>
                  </a:lnTo>
                  <a:lnTo>
                    <a:pt x="47657" y="776413"/>
                  </a:lnTo>
                  <a:lnTo>
                    <a:pt x="61807" y="733305"/>
                  </a:lnTo>
                  <a:lnTo>
                    <a:pt x="77669" y="691004"/>
                  </a:lnTo>
                  <a:lnTo>
                    <a:pt x="95202" y="649550"/>
                  </a:lnTo>
                  <a:lnTo>
                    <a:pt x="114364" y="608984"/>
                  </a:lnTo>
                  <a:lnTo>
                    <a:pt x="135115" y="569348"/>
                  </a:lnTo>
                  <a:lnTo>
                    <a:pt x="157412" y="530683"/>
                  </a:lnTo>
                  <a:lnTo>
                    <a:pt x="181216" y="493030"/>
                  </a:lnTo>
                  <a:lnTo>
                    <a:pt x="206485" y="456430"/>
                  </a:lnTo>
                  <a:lnTo>
                    <a:pt x="233177" y="420924"/>
                  </a:lnTo>
                  <a:lnTo>
                    <a:pt x="261252" y="386554"/>
                  </a:lnTo>
                  <a:lnTo>
                    <a:pt x="290669" y="353361"/>
                  </a:lnTo>
                  <a:lnTo>
                    <a:pt x="321385" y="321385"/>
                  </a:lnTo>
                  <a:lnTo>
                    <a:pt x="353361" y="290669"/>
                  </a:lnTo>
                  <a:lnTo>
                    <a:pt x="386554" y="261252"/>
                  </a:lnTo>
                  <a:lnTo>
                    <a:pt x="420924" y="233177"/>
                  </a:lnTo>
                  <a:lnTo>
                    <a:pt x="456430" y="206485"/>
                  </a:lnTo>
                  <a:lnTo>
                    <a:pt x="493030" y="181216"/>
                  </a:lnTo>
                  <a:lnTo>
                    <a:pt x="530683" y="157412"/>
                  </a:lnTo>
                  <a:lnTo>
                    <a:pt x="569348" y="135114"/>
                  </a:lnTo>
                  <a:lnTo>
                    <a:pt x="608984" y="114364"/>
                  </a:lnTo>
                  <a:lnTo>
                    <a:pt x="649550" y="95202"/>
                  </a:lnTo>
                  <a:lnTo>
                    <a:pt x="691004" y="77669"/>
                  </a:lnTo>
                  <a:lnTo>
                    <a:pt x="733305" y="61807"/>
                  </a:lnTo>
                  <a:lnTo>
                    <a:pt x="776413" y="47657"/>
                  </a:lnTo>
                  <a:lnTo>
                    <a:pt x="820285" y="35260"/>
                  </a:lnTo>
                  <a:lnTo>
                    <a:pt x="864882" y="24658"/>
                  </a:lnTo>
                  <a:lnTo>
                    <a:pt x="910161" y="15891"/>
                  </a:lnTo>
                  <a:lnTo>
                    <a:pt x="956081" y="9000"/>
                  </a:lnTo>
                  <a:lnTo>
                    <a:pt x="1002602" y="4027"/>
                  </a:lnTo>
                  <a:lnTo>
                    <a:pt x="1049681" y="1013"/>
                  </a:lnTo>
                  <a:lnTo>
                    <a:pt x="1097279" y="0"/>
                  </a:lnTo>
                  <a:lnTo>
                    <a:pt x="1144877" y="1013"/>
                  </a:lnTo>
                  <a:lnTo>
                    <a:pt x="1191957" y="4027"/>
                  </a:lnTo>
                  <a:lnTo>
                    <a:pt x="1238477" y="9000"/>
                  </a:lnTo>
                  <a:lnTo>
                    <a:pt x="1284398" y="15891"/>
                  </a:lnTo>
                  <a:lnTo>
                    <a:pt x="1329677" y="24658"/>
                  </a:lnTo>
                  <a:lnTo>
                    <a:pt x="1374273" y="35260"/>
                  </a:lnTo>
                  <a:lnTo>
                    <a:pt x="1418146" y="47657"/>
                  </a:lnTo>
                  <a:lnTo>
                    <a:pt x="1461253" y="61807"/>
                  </a:lnTo>
                  <a:lnTo>
                    <a:pt x="1503554" y="77669"/>
                  </a:lnTo>
                  <a:lnTo>
                    <a:pt x="1545009" y="95202"/>
                  </a:lnTo>
                  <a:lnTo>
                    <a:pt x="1585574" y="114364"/>
                  </a:lnTo>
                  <a:lnTo>
                    <a:pt x="1625210" y="135114"/>
                  </a:lnTo>
                  <a:lnTo>
                    <a:pt x="1663875" y="157412"/>
                  </a:lnTo>
                  <a:lnTo>
                    <a:pt x="1701528" y="181216"/>
                  </a:lnTo>
                  <a:lnTo>
                    <a:pt x="1738128" y="206485"/>
                  </a:lnTo>
                  <a:lnTo>
                    <a:pt x="1773634" y="233177"/>
                  </a:lnTo>
                  <a:lnTo>
                    <a:pt x="1808004" y="261252"/>
                  </a:lnTo>
                  <a:lnTo>
                    <a:pt x="1841198" y="290669"/>
                  </a:lnTo>
                  <a:lnTo>
                    <a:pt x="1873173" y="321385"/>
                  </a:lnTo>
                  <a:lnTo>
                    <a:pt x="1903890" y="353361"/>
                  </a:lnTo>
                  <a:lnTo>
                    <a:pt x="1933306" y="386554"/>
                  </a:lnTo>
                  <a:lnTo>
                    <a:pt x="1961381" y="420924"/>
                  </a:lnTo>
                  <a:lnTo>
                    <a:pt x="1988074" y="456430"/>
                  </a:lnTo>
                  <a:lnTo>
                    <a:pt x="2013342" y="493030"/>
                  </a:lnTo>
                  <a:lnTo>
                    <a:pt x="2037146" y="530683"/>
                  </a:lnTo>
                  <a:lnTo>
                    <a:pt x="2059444" y="569348"/>
                  </a:lnTo>
                  <a:lnTo>
                    <a:pt x="2080194" y="608984"/>
                  </a:lnTo>
                  <a:lnTo>
                    <a:pt x="2099357" y="649550"/>
                  </a:lnTo>
                  <a:lnTo>
                    <a:pt x="2116889" y="691004"/>
                  </a:lnTo>
                  <a:lnTo>
                    <a:pt x="2132751" y="733305"/>
                  </a:lnTo>
                  <a:lnTo>
                    <a:pt x="2146901" y="776413"/>
                  </a:lnTo>
                  <a:lnTo>
                    <a:pt x="2159298" y="820285"/>
                  </a:lnTo>
                  <a:lnTo>
                    <a:pt x="2169901" y="864882"/>
                  </a:lnTo>
                  <a:lnTo>
                    <a:pt x="2178668" y="910160"/>
                  </a:lnTo>
                  <a:lnTo>
                    <a:pt x="2185558" y="956081"/>
                  </a:lnTo>
                  <a:lnTo>
                    <a:pt x="2190531" y="1002601"/>
                  </a:lnTo>
                  <a:lnTo>
                    <a:pt x="2193545" y="1049681"/>
                  </a:lnTo>
                  <a:lnTo>
                    <a:pt x="2194559" y="1097279"/>
                  </a:lnTo>
                  <a:lnTo>
                    <a:pt x="2193545" y="1144877"/>
                  </a:lnTo>
                  <a:lnTo>
                    <a:pt x="2190531" y="1191956"/>
                  </a:lnTo>
                  <a:lnTo>
                    <a:pt x="2185558" y="1238477"/>
                  </a:lnTo>
                  <a:lnTo>
                    <a:pt x="2178668" y="1284397"/>
                  </a:lnTo>
                  <a:lnTo>
                    <a:pt x="2169901" y="1329676"/>
                  </a:lnTo>
                  <a:lnTo>
                    <a:pt x="2159298" y="1374273"/>
                  </a:lnTo>
                  <a:lnTo>
                    <a:pt x="2146901" y="1418145"/>
                  </a:lnTo>
                  <a:lnTo>
                    <a:pt x="2132751" y="1461253"/>
                  </a:lnTo>
                  <a:lnTo>
                    <a:pt x="2116889" y="1503554"/>
                  </a:lnTo>
                  <a:lnTo>
                    <a:pt x="2099357" y="1545008"/>
                  </a:lnTo>
                  <a:lnTo>
                    <a:pt x="2080194" y="1585574"/>
                  </a:lnTo>
                  <a:lnTo>
                    <a:pt x="2059444" y="1625210"/>
                  </a:lnTo>
                  <a:lnTo>
                    <a:pt x="2037146" y="1663875"/>
                  </a:lnTo>
                  <a:lnTo>
                    <a:pt x="2013342" y="1701528"/>
                  </a:lnTo>
                  <a:lnTo>
                    <a:pt x="1988074" y="1738128"/>
                  </a:lnTo>
                  <a:lnTo>
                    <a:pt x="1961381" y="1773634"/>
                  </a:lnTo>
                  <a:lnTo>
                    <a:pt x="1933306" y="1808004"/>
                  </a:lnTo>
                  <a:lnTo>
                    <a:pt x="1903890" y="1841197"/>
                  </a:lnTo>
                  <a:lnTo>
                    <a:pt x="1873173" y="1873173"/>
                  </a:lnTo>
                  <a:lnTo>
                    <a:pt x="1841198" y="1903889"/>
                  </a:lnTo>
                  <a:lnTo>
                    <a:pt x="1808004" y="1933306"/>
                  </a:lnTo>
                  <a:lnTo>
                    <a:pt x="1773634" y="1961381"/>
                  </a:lnTo>
                  <a:lnTo>
                    <a:pt x="1738128" y="1988073"/>
                  </a:lnTo>
                  <a:lnTo>
                    <a:pt x="1701528" y="2013342"/>
                  </a:lnTo>
                  <a:lnTo>
                    <a:pt x="1663875" y="2037146"/>
                  </a:lnTo>
                  <a:lnTo>
                    <a:pt x="1625210" y="2059444"/>
                  </a:lnTo>
                  <a:lnTo>
                    <a:pt x="1585574" y="2080194"/>
                  </a:lnTo>
                  <a:lnTo>
                    <a:pt x="1545009" y="2099356"/>
                  </a:lnTo>
                  <a:lnTo>
                    <a:pt x="1503554" y="2116889"/>
                  </a:lnTo>
                  <a:lnTo>
                    <a:pt x="1461253" y="2132751"/>
                  </a:lnTo>
                  <a:lnTo>
                    <a:pt x="1418146" y="2146901"/>
                  </a:lnTo>
                  <a:lnTo>
                    <a:pt x="1374273" y="2159298"/>
                  </a:lnTo>
                  <a:lnTo>
                    <a:pt x="1329677" y="2169900"/>
                  </a:lnTo>
                  <a:lnTo>
                    <a:pt x="1284398" y="2178668"/>
                  </a:lnTo>
                  <a:lnTo>
                    <a:pt x="1238477" y="2185558"/>
                  </a:lnTo>
                  <a:lnTo>
                    <a:pt x="1191957" y="2190531"/>
                  </a:lnTo>
                  <a:lnTo>
                    <a:pt x="1144877" y="2193545"/>
                  </a:lnTo>
                  <a:lnTo>
                    <a:pt x="1097279" y="2194559"/>
                  </a:lnTo>
                  <a:lnTo>
                    <a:pt x="1049681" y="2193545"/>
                  </a:lnTo>
                  <a:lnTo>
                    <a:pt x="1002602" y="2190531"/>
                  </a:lnTo>
                  <a:lnTo>
                    <a:pt x="956081" y="2185558"/>
                  </a:lnTo>
                  <a:lnTo>
                    <a:pt x="910161" y="2178668"/>
                  </a:lnTo>
                  <a:lnTo>
                    <a:pt x="864882" y="2169900"/>
                  </a:lnTo>
                  <a:lnTo>
                    <a:pt x="820285" y="2159298"/>
                  </a:lnTo>
                  <a:lnTo>
                    <a:pt x="776413" y="2146901"/>
                  </a:lnTo>
                  <a:lnTo>
                    <a:pt x="733305" y="2132751"/>
                  </a:lnTo>
                  <a:lnTo>
                    <a:pt x="691004" y="2116889"/>
                  </a:lnTo>
                  <a:lnTo>
                    <a:pt x="649550" y="2099356"/>
                  </a:lnTo>
                  <a:lnTo>
                    <a:pt x="608984" y="2080194"/>
                  </a:lnTo>
                  <a:lnTo>
                    <a:pt x="569348" y="2059444"/>
                  </a:lnTo>
                  <a:lnTo>
                    <a:pt x="530683" y="2037146"/>
                  </a:lnTo>
                  <a:lnTo>
                    <a:pt x="493030" y="2013342"/>
                  </a:lnTo>
                  <a:lnTo>
                    <a:pt x="456430" y="1988073"/>
                  </a:lnTo>
                  <a:lnTo>
                    <a:pt x="420924" y="1961381"/>
                  </a:lnTo>
                  <a:lnTo>
                    <a:pt x="386554" y="1933306"/>
                  </a:lnTo>
                  <a:lnTo>
                    <a:pt x="353361" y="1903889"/>
                  </a:lnTo>
                  <a:lnTo>
                    <a:pt x="321385" y="1873173"/>
                  </a:lnTo>
                  <a:lnTo>
                    <a:pt x="290669" y="1841197"/>
                  </a:lnTo>
                  <a:lnTo>
                    <a:pt x="261252" y="1808004"/>
                  </a:lnTo>
                  <a:lnTo>
                    <a:pt x="233177" y="1773634"/>
                  </a:lnTo>
                  <a:lnTo>
                    <a:pt x="206485" y="1738128"/>
                  </a:lnTo>
                  <a:lnTo>
                    <a:pt x="181216" y="1701528"/>
                  </a:lnTo>
                  <a:lnTo>
                    <a:pt x="157412" y="1663875"/>
                  </a:lnTo>
                  <a:lnTo>
                    <a:pt x="135115" y="1625210"/>
                  </a:lnTo>
                  <a:lnTo>
                    <a:pt x="114364" y="1585574"/>
                  </a:lnTo>
                  <a:lnTo>
                    <a:pt x="95202" y="1545008"/>
                  </a:lnTo>
                  <a:lnTo>
                    <a:pt x="77669" y="1503554"/>
                  </a:lnTo>
                  <a:lnTo>
                    <a:pt x="61807" y="1461253"/>
                  </a:lnTo>
                  <a:lnTo>
                    <a:pt x="47657" y="1418145"/>
                  </a:lnTo>
                  <a:lnTo>
                    <a:pt x="35260" y="1374273"/>
                  </a:lnTo>
                  <a:lnTo>
                    <a:pt x="24658" y="1329676"/>
                  </a:lnTo>
                  <a:lnTo>
                    <a:pt x="15891" y="1284397"/>
                  </a:lnTo>
                  <a:lnTo>
                    <a:pt x="9000" y="1238477"/>
                  </a:lnTo>
                  <a:lnTo>
                    <a:pt x="4027" y="1191956"/>
                  </a:lnTo>
                  <a:lnTo>
                    <a:pt x="1013" y="1144877"/>
                  </a:lnTo>
                  <a:lnTo>
                    <a:pt x="0" y="1097279"/>
                  </a:lnTo>
                  <a:close/>
                </a:path>
              </a:pathLst>
            </a:custGeom>
            <a:ln w="25399">
              <a:solidFill>
                <a:srgbClr val="428F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2123" y="2797232"/>
              <a:ext cx="532014" cy="3574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06239" y="3038301"/>
              <a:ext cx="1151312" cy="3574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77145" y="3279370"/>
              <a:ext cx="1221970" cy="3574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02331" y="3524595"/>
              <a:ext cx="1359131" cy="35329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47308" y="3765665"/>
              <a:ext cx="669174" cy="3532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56116" y="4019203"/>
              <a:ext cx="1051560" cy="35329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134824" y="2823508"/>
            <a:ext cx="1284605" cy="1488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4935" marR="106680" indent="-635" algn="ctr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INDUST</a:t>
            </a:r>
            <a:r>
              <a:rPr sz="1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ts val="1900"/>
              </a:lnSpc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Jockeying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sz="1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position</a:t>
            </a:r>
            <a:r>
              <a:rPr sz="16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among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current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competitors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22665" y="1238548"/>
            <a:ext cx="4343400" cy="4597400"/>
            <a:chOff x="2622665" y="1238548"/>
            <a:chExt cx="4343400" cy="4597400"/>
          </a:xfrm>
        </p:grpSpPr>
        <p:sp>
          <p:nvSpPr>
            <p:cNvPr id="44" name="object 44"/>
            <p:cNvSpPr/>
            <p:nvPr/>
          </p:nvSpPr>
          <p:spPr>
            <a:xfrm>
              <a:off x="2686049" y="3308648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838200" y="0"/>
                  </a:moveTo>
                  <a:lnTo>
                    <a:pt x="838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838200" y="342900"/>
                  </a:lnTo>
                  <a:lnTo>
                    <a:pt x="838200" y="457200"/>
                  </a:lnTo>
                  <a:lnTo>
                    <a:pt x="1066800" y="2286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86049" y="3308648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114300"/>
                  </a:moveTo>
                  <a:lnTo>
                    <a:pt x="838199" y="114300"/>
                  </a:lnTo>
                  <a:lnTo>
                    <a:pt x="838199" y="0"/>
                  </a:lnTo>
                  <a:lnTo>
                    <a:pt x="1066799" y="228600"/>
                  </a:lnTo>
                  <a:lnTo>
                    <a:pt x="838199" y="457199"/>
                  </a:lnTo>
                  <a:lnTo>
                    <a:pt x="838199" y="342899"/>
                  </a:lnTo>
                  <a:lnTo>
                    <a:pt x="0" y="342899"/>
                  </a:lnTo>
                  <a:lnTo>
                    <a:pt x="0" y="114300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3087" y="1251248"/>
              <a:ext cx="555625" cy="1219200"/>
            </a:xfrm>
            <a:custGeom>
              <a:avLst/>
              <a:gdLst/>
              <a:ahLst/>
              <a:cxnLst/>
              <a:rect l="l" t="t" r="r" b="b"/>
              <a:pathLst>
                <a:path w="555625" h="1219200">
                  <a:moveTo>
                    <a:pt x="416372" y="0"/>
                  </a:moveTo>
                  <a:lnTo>
                    <a:pt x="138790" y="0"/>
                  </a:lnTo>
                  <a:lnTo>
                    <a:pt x="138790" y="941618"/>
                  </a:lnTo>
                  <a:lnTo>
                    <a:pt x="0" y="941618"/>
                  </a:lnTo>
                  <a:lnTo>
                    <a:pt x="277581" y="1219200"/>
                  </a:lnTo>
                  <a:lnTo>
                    <a:pt x="555161" y="941618"/>
                  </a:lnTo>
                  <a:lnTo>
                    <a:pt x="416372" y="941618"/>
                  </a:lnTo>
                  <a:lnTo>
                    <a:pt x="416372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93087" y="1251248"/>
              <a:ext cx="555625" cy="1219200"/>
            </a:xfrm>
            <a:custGeom>
              <a:avLst/>
              <a:gdLst/>
              <a:ahLst/>
              <a:cxnLst/>
              <a:rect l="l" t="t" r="r" b="b"/>
              <a:pathLst>
                <a:path w="555625" h="1219200">
                  <a:moveTo>
                    <a:pt x="0" y="941618"/>
                  </a:moveTo>
                  <a:lnTo>
                    <a:pt x="138791" y="941618"/>
                  </a:lnTo>
                  <a:lnTo>
                    <a:pt x="138791" y="0"/>
                  </a:lnTo>
                  <a:lnTo>
                    <a:pt x="416371" y="0"/>
                  </a:lnTo>
                  <a:lnTo>
                    <a:pt x="416371" y="941618"/>
                  </a:lnTo>
                  <a:lnTo>
                    <a:pt x="555161" y="941618"/>
                  </a:lnTo>
                  <a:lnTo>
                    <a:pt x="277581" y="1219199"/>
                  </a:lnTo>
                  <a:lnTo>
                    <a:pt x="0" y="941618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63239" y="1637606"/>
              <a:ext cx="1542011" cy="152538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09685" y="1731172"/>
              <a:ext cx="1299209" cy="138171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22665" y="1512916"/>
              <a:ext cx="1724891" cy="18371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83083" y="1536998"/>
              <a:ext cx="1537456" cy="15735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54679" y="2049086"/>
              <a:ext cx="1359131" cy="13757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17372" y="2070398"/>
              <a:ext cx="1170807" cy="111632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32993" y="4680248"/>
              <a:ext cx="533400" cy="1143000"/>
            </a:xfrm>
            <a:custGeom>
              <a:avLst/>
              <a:gdLst/>
              <a:ahLst/>
              <a:cxnLst/>
              <a:rect l="l" t="t" r="r" b="b"/>
              <a:pathLst>
                <a:path w="533400" h="1143000">
                  <a:moveTo>
                    <a:pt x="266700" y="0"/>
                  </a:moveTo>
                  <a:lnTo>
                    <a:pt x="0" y="266700"/>
                  </a:lnTo>
                  <a:lnTo>
                    <a:pt x="133350" y="266700"/>
                  </a:lnTo>
                  <a:lnTo>
                    <a:pt x="133350" y="1142999"/>
                  </a:lnTo>
                  <a:lnTo>
                    <a:pt x="400050" y="1142999"/>
                  </a:lnTo>
                  <a:lnTo>
                    <a:pt x="400050" y="266700"/>
                  </a:lnTo>
                  <a:lnTo>
                    <a:pt x="5334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32993" y="4680248"/>
              <a:ext cx="533400" cy="1143000"/>
            </a:xfrm>
            <a:custGeom>
              <a:avLst/>
              <a:gdLst/>
              <a:ahLst/>
              <a:cxnLst/>
              <a:rect l="l" t="t" r="r" b="b"/>
              <a:pathLst>
                <a:path w="533400" h="1143000">
                  <a:moveTo>
                    <a:pt x="0" y="266699"/>
                  </a:moveTo>
                  <a:lnTo>
                    <a:pt x="266699" y="0"/>
                  </a:lnTo>
                  <a:lnTo>
                    <a:pt x="533399" y="266699"/>
                  </a:lnTo>
                  <a:lnTo>
                    <a:pt x="400049" y="266699"/>
                  </a:lnTo>
                  <a:lnTo>
                    <a:pt x="400049" y="1142999"/>
                  </a:lnTo>
                  <a:lnTo>
                    <a:pt x="133350" y="1142999"/>
                  </a:lnTo>
                  <a:lnTo>
                    <a:pt x="133350" y="266699"/>
                  </a:lnTo>
                  <a:lnTo>
                    <a:pt x="0" y="266699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50276" y="3591098"/>
              <a:ext cx="1330036" cy="144225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65408" y="3765848"/>
              <a:ext cx="1186634" cy="120014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3075" y="3894512"/>
              <a:ext cx="1616825" cy="163345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8033" y="4070648"/>
              <a:ext cx="1473466" cy="13906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54679" y="3894512"/>
              <a:ext cx="1542011" cy="152538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3899198"/>
              <a:ext cx="1299209" cy="138171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810248" y="3268736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228600" y="0"/>
                  </a:moveTo>
                  <a:lnTo>
                    <a:pt x="0" y="228600"/>
                  </a:lnTo>
                  <a:lnTo>
                    <a:pt x="228600" y="457199"/>
                  </a:lnTo>
                  <a:lnTo>
                    <a:pt x="228600" y="342899"/>
                  </a:lnTo>
                  <a:lnTo>
                    <a:pt x="1143000" y="342899"/>
                  </a:lnTo>
                  <a:lnTo>
                    <a:pt x="1143000" y="114300"/>
                  </a:lnTo>
                  <a:lnTo>
                    <a:pt x="2286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10248" y="3268736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228599"/>
                  </a:moveTo>
                  <a:lnTo>
                    <a:pt x="228600" y="0"/>
                  </a:lnTo>
                  <a:lnTo>
                    <a:pt x="228600" y="114299"/>
                  </a:lnTo>
                  <a:lnTo>
                    <a:pt x="1142999" y="114299"/>
                  </a:lnTo>
                  <a:lnTo>
                    <a:pt x="1142999" y="342899"/>
                  </a:lnTo>
                  <a:lnTo>
                    <a:pt x="228600" y="342899"/>
                  </a:lnTo>
                  <a:lnTo>
                    <a:pt x="228600" y="457199"/>
                  </a:lnTo>
                  <a:lnTo>
                    <a:pt x="0" y="228599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91545" y="2078182"/>
              <a:ext cx="1230283" cy="133834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135332" y="2120296"/>
              <a:ext cx="988694" cy="1038225"/>
            </a:xfrm>
            <a:custGeom>
              <a:avLst/>
              <a:gdLst/>
              <a:ahLst/>
              <a:cxnLst/>
              <a:rect l="l" t="t" r="r" b="b"/>
              <a:pathLst>
                <a:path w="988695" h="1038225">
                  <a:moveTo>
                    <a:pt x="0" y="0"/>
                  </a:moveTo>
                  <a:lnTo>
                    <a:pt x="92868" y="6349"/>
                  </a:lnTo>
                  <a:lnTo>
                    <a:pt x="184943" y="23812"/>
                  </a:lnTo>
                  <a:lnTo>
                    <a:pt x="275431" y="53181"/>
                  </a:lnTo>
                  <a:lnTo>
                    <a:pt x="363537" y="92868"/>
                  </a:lnTo>
                  <a:lnTo>
                    <a:pt x="449262" y="141287"/>
                  </a:lnTo>
                  <a:lnTo>
                    <a:pt x="531018" y="198437"/>
                  </a:lnTo>
                  <a:lnTo>
                    <a:pt x="608806" y="263524"/>
                  </a:lnTo>
                  <a:lnTo>
                    <a:pt x="681037" y="336550"/>
                  </a:lnTo>
                  <a:lnTo>
                    <a:pt x="747712" y="415131"/>
                  </a:lnTo>
                  <a:lnTo>
                    <a:pt x="808037" y="499268"/>
                  </a:lnTo>
                  <a:lnTo>
                    <a:pt x="860424" y="588168"/>
                  </a:lnTo>
                  <a:lnTo>
                    <a:pt x="905668" y="681037"/>
                  </a:lnTo>
                  <a:lnTo>
                    <a:pt x="941387" y="777081"/>
                  </a:lnTo>
                  <a:lnTo>
                    <a:pt x="968374" y="874712"/>
                  </a:lnTo>
                  <a:lnTo>
                    <a:pt x="985043" y="974724"/>
                  </a:lnTo>
                  <a:lnTo>
                    <a:pt x="988518" y="1037781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79075" y="1687483"/>
              <a:ext cx="1359131" cy="133834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314584" y="1863187"/>
              <a:ext cx="1059815" cy="1094740"/>
            </a:xfrm>
            <a:custGeom>
              <a:avLst/>
              <a:gdLst/>
              <a:ahLst/>
              <a:cxnLst/>
              <a:rect l="l" t="t" r="r" b="b"/>
              <a:pathLst>
                <a:path w="1059814" h="1094739">
                  <a:moveTo>
                    <a:pt x="0" y="0"/>
                  </a:moveTo>
                  <a:lnTo>
                    <a:pt x="64658" y="4009"/>
                  </a:lnTo>
                  <a:lnTo>
                    <a:pt x="167052" y="22266"/>
                  </a:lnTo>
                  <a:lnTo>
                    <a:pt x="267065" y="51634"/>
                  </a:lnTo>
                  <a:lnTo>
                    <a:pt x="364696" y="92116"/>
                  </a:lnTo>
                  <a:lnTo>
                    <a:pt x="459946" y="141328"/>
                  </a:lnTo>
                  <a:lnTo>
                    <a:pt x="550433" y="200066"/>
                  </a:lnTo>
                  <a:lnTo>
                    <a:pt x="636158" y="266741"/>
                  </a:lnTo>
                  <a:lnTo>
                    <a:pt x="716327" y="340559"/>
                  </a:lnTo>
                  <a:lnTo>
                    <a:pt x="790146" y="420728"/>
                  </a:lnTo>
                  <a:lnTo>
                    <a:pt x="856821" y="506453"/>
                  </a:lnTo>
                  <a:lnTo>
                    <a:pt x="915558" y="596940"/>
                  </a:lnTo>
                  <a:lnTo>
                    <a:pt x="964770" y="692190"/>
                  </a:lnTo>
                  <a:lnTo>
                    <a:pt x="1005252" y="789822"/>
                  </a:lnTo>
                  <a:lnTo>
                    <a:pt x="1034620" y="889834"/>
                  </a:lnTo>
                  <a:lnTo>
                    <a:pt x="1052877" y="992228"/>
                  </a:lnTo>
                  <a:lnTo>
                    <a:pt x="1059227" y="1094621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07675" y="1512915"/>
              <a:ext cx="1521228" cy="154201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353048" y="1556048"/>
              <a:ext cx="1278255" cy="1242695"/>
            </a:xfrm>
            <a:custGeom>
              <a:avLst/>
              <a:gdLst/>
              <a:ahLst/>
              <a:cxnLst/>
              <a:rect l="l" t="t" r="r" b="b"/>
              <a:pathLst>
                <a:path w="1278254" h="1242695">
                  <a:moveTo>
                    <a:pt x="0" y="0"/>
                  </a:moveTo>
                  <a:lnTo>
                    <a:pt x="119856" y="7143"/>
                  </a:lnTo>
                  <a:lnTo>
                    <a:pt x="238918" y="28574"/>
                  </a:lnTo>
                  <a:lnTo>
                    <a:pt x="355599" y="63499"/>
                  </a:lnTo>
                  <a:lnTo>
                    <a:pt x="469899" y="110331"/>
                  </a:lnTo>
                  <a:lnTo>
                    <a:pt x="580231" y="168274"/>
                  </a:lnTo>
                  <a:lnTo>
                    <a:pt x="686593" y="236537"/>
                  </a:lnTo>
                  <a:lnTo>
                    <a:pt x="786606" y="313531"/>
                  </a:lnTo>
                  <a:lnTo>
                    <a:pt x="880268" y="400049"/>
                  </a:lnTo>
                  <a:lnTo>
                    <a:pt x="965993" y="493712"/>
                  </a:lnTo>
                  <a:lnTo>
                    <a:pt x="1043780" y="593724"/>
                  </a:lnTo>
                  <a:lnTo>
                    <a:pt x="1112043" y="699293"/>
                  </a:lnTo>
                  <a:lnTo>
                    <a:pt x="1169987" y="810418"/>
                  </a:lnTo>
                  <a:lnTo>
                    <a:pt x="1216818" y="923924"/>
                  </a:lnTo>
                  <a:lnTo>
                    <a:pt x="1251743" y="1041399"/>
                  </a:lnTo>
                  <a:lnTo>
                    <a:pt x="1273174" y="1160462"/>
                  </a:lnTo>
                  <a:lnTo>
                    <a:pt x="1278069" y="1242578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08171" y="3595254"/>
              <a:ext cx="1213658" cy="148382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153477" y="3807465"/>
              <a:ext cx="970915" cy="1183640"/>
            </a:xfrm>
            <a:custGeom>
              <a:avLst/>
              <a:gdLst/>
              <a:ahLst/>
              <a:cxnLst/>
              <a:rect l="l" t="t" r="r" b="b"/>
              <a:pathLst>
                <a:path w="970914" h="1183639">
                  <a:moveTo>
                    <a:pt x="0" y="1183024"/>
                  </a:moveTo>
                  <a:lnTo>
                    <a:pt x="91281" y="1175880"/>
                  </a:lnTo>
                  <a:lnTo>
                    <a:pt x="181768" y="1155243"/>
                  </a:lnTo>
                  <a:lnTo>
                    <a:pt x="270668" y="1122699"/>
                  </a:lnTo>
                  <a:lnTo>
                    <a:pt x="357187" y="1078249"/>
                  </a:lnTo>
                  <a:lnTo>
                    <a:pt x="441324" y="1022687"/>
                  </a:lnTo>
                  <a:lnTo>
                    <a:pt x="521493" y="957599"/>
                  </a:lnTo>
                  <a:lnTo>
                    <a:pt x="597693" y="883780"/>
                  </a:lnTo>
                  <a:lnTo>
                    <a:pt x="668337" y="801230"/>
                  </a:lnTo>
                  <a:lnTo>
                    <a:pt x="734218" y="712331"/>
                  </a:lnTo>
                  <a:lnTo>
                    <a:pt x="792956" y="617081"/>
                  </a:lnTo>
                  <a:lnTo>
                    <a:pt x="844549" y="515481"/>
                  </a:lnTo>
                  <a:lnTo>
                    <a:pt x="888999" y="410706"/>
                  </a:lnTo>
                  <a:lnTo>
                    <a:pt x="923924" y="301168"/>
                  </a:lnTo>
                  <a:lnTo>
                    <a:pt x="950912" y="190043"/>
                  </a:lnTo>
                  <a:lnTo>
                    <a:pt x="966787" y="76536"/>
                  </a:lnTo>
                  <a:lnTo>
                    <a:pt x="970508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04261" y="3894512"/>
              <a:ext cx="1450571" cy="152538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238378" y="3918089"/>
              <a:ext cx="1151890" cy="1278255"/>
            </a:xfrm>
            <a:custGeom>
              <a:avLst/>
              <a:gdLst/>
              <a:ahLst/>
              <a:cxnLst/>
              <a:rect l="l" t="t" r="r" b="b"/>
              <a:pathLst>
                <a:path w="1151889" h="1278254">
                  <a:moveTo>
                    <a:pt x="0" y="1277893"/>
                  </a:moveTo>
                  <a:lnTo>
                    <a:pt x="73395" y="1273174"/>
                  </a:lnTo>
                  <a:lnTo>
                    <a:pt x="183726" y="1251743"/>
                  </a:lnTo>
                  <a:lnTo>
                    <a:pt x="292470" y="1216818"/>
                  </a:lnTo>
                  <a:lnTo>
                    <a:pt x="398832" y="1169987"/>
                  </a:lnTo>
                  <a:lnTo>
                    <a:pt x="501226" y="1112043"/>
                  </a:lnTo>
                  <a:lnTo>
                    <a:pt x="599651" y="1043781"/>
                  </a:lnTo>
                  <a:lnTo>
                    <a:pt x="692520" y="966787"/>
                  </a:lnTo>
                  <a:lnTo>
                    <a:pt x="779832" y="880268"/>
                  </a:lnTo>
                  <a:lnTo>
                    <a:pt x="860001" y="786606"/>
                  </a:lnTo>
                  <a:lnTo>
                    <a:pt x="932232" y="686593"/>
                  </a:lnTo>
                  <a:lnTo>
                    <a:pt x="994939" y="581025"/>
                  </a:lnTo>
                  <a:lnTo>
                    <a:pt x="1048914" y="469900"/>
                  </a:lnTo>
                  <a:lnTo>
                    <a:pt x="1092570" y="356393"/>
                  </a:lnTo>
                  <a:lnTo>
                    <a:pt x="1124320" y="238918"/>
                  </a:lnTo>
                  <a:lnTo>
                    <a:pt x="1144164" y="119855"/>
                  </a:lnTo>
                  <a:lnTo>
                    <a:pt x="1151308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307675" y="3894512"/>
              <a:ext cx="1521228" cy="16334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353048" y="4108397"/>
              <a:ext cx="1278255" cy="1334135"/>
            </a:xfrm>
            <a:custGeom>
              <a:avLst/>
              <a:gdLst/>
              <a:ahLst/>
              <a:cxnLst/>
              <a:rect l="l" t="t" r="r" b="b"/>
              <a:pathLst>
                <a:path w="1278254" h="1334135">
                  <a:moveTo>
                    <a:pt x="0" y="1333850"/>
                  </a:moveTo>
                  <a:lnTo>
                    <a:pt x="119856" y="1325913"/>
                  </a:lnTo>
                  <a:lnTo>
                    <a:pt x="238918" y="1302894"/>
                  </a:lnTo>
                  <a:lnTo>
                    <a:pt x="355599" y="1266381"/>
                  </a:lnTo>
                  <a:lnTo>
                    <a:pt x="469899" y="1215581"/>
                  </a:lnTo>
                  <a:lnTo>
                    <a:pt x="580231" y="1153669"/>
                  </a:lnTo>
                  <a:lnTo>
                    <a:pt x="686593" y="1080644"/>
                  </a:lnTo>
                  <a:lnTo>
                    <a:pt x="786606" y="997300"/>
                  </a:lnTo>
                  <a:lnTo>
                    <a:pt x="880268" y="905225"/>
                  </a:lnTo>
                  <a:lnTo>
                    <a:pt x="965993" y="805213"/>
                  </a:lnTo>
                  <a:lnTo>
                    <a:pt x="1043780" y="697263"/>
                  </a:lnTo>
                  <a:lnTo>
                    <a:pt x="1112043" y="584550"/>
                  </a:lnTo>
                  <a:lnTo>
                    <a:pt x="1169987" y="465488"/>
                  </a:lnTo>
                  <a:lnTo>
                    <a:pt x="1216818" y="343250"/>
                  </a:lnTo>
                  <a:lnTo>
                    <a:pt x="1251743" y="217837"/>
                  </a:lnTo>
                  <a:lnTo>
                    <a:pt x="1273174" y="90837"/>
                  </a:lnTo>
                  <a:lnTo>
                    <a:pt x="1278221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5200648" y="1784702"/>
            <a:ext cx="1510030" cy="3489960"/>
            <a:chOff x="5200648" y="1784702"/>
            <a:chExt cx="1510030" cy="3489960"/>
          </a:xfrm>
        </p:grpSpPr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32252" y="3021278"/>
              <a:ext cx="170887" cy="17454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276850" y="1784702"/>
              <a:ext cx="174955" cy="1708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39041" y="2661553"/>
              <a:ext cx="170843" cy="17481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033082" y="3769703"/>
              <a:ext cx="170943" cy="1741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200648" y="5103409"/>
              <a:ext cx="175087" cy="17079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39625" y="4070648"/>
              <a:ext cx="170882" cy="174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675" y="627224"/>
            <a:ext cx="4016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Functional</a:t>
            </a:r>
            <a:r>
              <a:rPr sz="4000" spc="-55" dirty="0"/>
              <a:t> </a:t>
            </a:r>
            <a:r>
              <a:rPr sz="4000" spc="-5" dirty="0"/>
              <a:t>Strategy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445797"/>
            <a:ext cx="8994775" cy="411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7620" indent="-342900" algn="just">
              <a:lnSpc>
                <a:spcPct val="99700"/>
              </a:lnSpc>
              <a:spcBef>
                <a:spcPts val="110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15" dirty="0">
                <a:latin typeface="Calibri"/>
                <a:cs typeface="Calibri"/>
              </a:rPr>
              <a:t>Functional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strategies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are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strategies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by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an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organization’s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various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departments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support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organization’s </a:t>
            </a:r>
            <a:r>
              <a:rPr sz="2800" spc="-10" dirty="0">
                <a:latin typeface="Calibri"/>
                <a:cs typeface="Calibri"/>
              </a:rPr>
              <a:t>competitive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strategy.</a:t>
            </a:r>
            <a:endParaRPr sz="28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99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Functional strategies 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framework for managers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function </a:t>
            </a:r>
            <a:r>
              <a:rPr sz="2800" spc="-575" dirty="0">
                <a:latin typeface="Calibri"/>
                <a:cs typeface="Calibri"/>
              </a:rPr>
              <a:t>-­‐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 as </a:t>
            </a:r>
            <a:r>
              <a:rPr sz="2800" spc="-5" dirty="0">
                <a:latin typeface="Calibri"/>
                <a:cs typeface="Calibri"/>
              </a:rPr>
              <a:t>marketing or production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carry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business unit </a:t>
            </a:r>
            <a:r>
              <a:rPr sz="2800" spc="-5" dirty="0">
                <a:latin typeface="Calibri"/>
                <a:cs typeface="Calibri"/>
              </a:rPr>
              <a:t>strategies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corporate strategies.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329"/>
              </a:lnSpc>
              <a:spcBef>
                <a:spcPts val="850"/>
              </a:spcBef>
              <a:buFont typeface="Arial MT"/>
              <a:buChar char="•"/>
              <a:tabLst>
                <a:tab pos="358140" algn="l"/>
              </a:tabLst>
            </a:pPr>
            <a:r>
              <a:rPr sz="2800" spc="25" dirty="0">
                <a:latin typeface="Calibri"/>
                <a:cs typeface="Calibri"/>
              </a:rPr>
              <a:t>This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functional</a:t>
            </a:r>
            <a:r>
              <a:rPr sz="2800" spc="30" dirty="0">
                <a:latin typeface="Calibri"/>
                <a:cs typeface="Calibri"/>
              </a:rPr>
              <a:t> strategy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completes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hierarchy</a:t>
            </a:r>
            <a:r>
              <a:rPr sz="2800" spc="35" dirty="0">
                <a:latin typeface="Calibri"/>
                <a:cs typeface="Calibri"/>
              </a:rPr>
              <a:t>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strategies.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Operational</a:t>
            </a:r>
            <a:r>
              <a:rPr sz="2800" dirty="0">
                <a:latin typeface="Calibri"/>
                <a:cs typeface="Calibri"/>
              </a:rPr>
              <a:t> plans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follow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strategies.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0080"/>
            <a:ext cx="9144000" cy="6176645"/>
            <a:chOff x="0" y="640080"/>
            <a:chExt cx="9144000" cy="6176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80"/>
              <a:ext cx="9143998" cy="61763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5" y="4904508"/>
              <a:ext cx="2082337" cy="11679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31" y="4930217"/>
              <a:ext cx="1981199" cy="1066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831" y="4930217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667" y="5207077"/>
            <a:ext cx="16802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7314">
              <a:lnSpc>
                <a:spcPts val="1900"/>
              </a:lnSpc>
              <a:spcBef>
                <a:spcPts val="180"/>
              </a:spcBef>
            </a:pPr>
            <a:r>
              <a:rPr sz="1600" b="1" spc="200" dirty="0">
                <a:solidFill>
                  <a:srgbClr val="972978"/>
                </a:solidFill>
                <a:latin typeface="Cambria"/>
                <a:cs typeface="Cambria"/>
              </a:rPr>
              <a:t>RESEARCH </a:t>
            </a:r>
            <a:r>
              <a:rPr sz="1600" b="1" spc="95" dirty="0">
                <a:solidFill>
                  <a:srgbClr val="972978"/>
                </a:solidFill>
                <a:latin typeface="Cambria"/>
                <a:cs typeface="Cambria"/>
              </a:rPr>
              <a:t>&amp; </a:t>
            </a:r>
            <a:r>
              <a:rPr sz="1600" b="1" spc="10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150" dirty="0">
                <a:solidFill>
                  <a:srgbClr val="972978"/>
                </a:solidFill>
                <a:latin typeface="Cambria"/>
                <a:cs typeface="Cambria"/>
              </a:rPr>
              <a:t>DEVELOPMENT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78532" y="4883727"/>
            <a:ext cx="2082800" cy="1168400"/>
            <a:chOff x="6978532" y="4883727"/>
            <a:chExt cx="2082800" cy="11684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8532" y="4883727"/>
              <a:ext cx="2082337" cy="11679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7607" y="4913010"/>
              <a:ext cx="1981200" cy="10667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7607" y="49130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26973" y="5311790"/>
            <a:ext cx="988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5" dirty="0">
                <a:solidFill>
                  <a:srgbClr val="972978"/>
                </a:solidFill>
                <a:latin typeface="Cambria"/>
                <a:cs typeface="Cambria"/>
              </a:rPr>
              <a:t>FI</a:t>
            </a:r>
            <a:r>
              <a:rPr sz="1600" b="1" spc="155" dirty="0">
                <a:solidFill>
                  <a:srgbClr val="972978"/>
                </a:solidFill>
                <a:latin typeface="Cambria"/>
                <a:cs typeface="Cambria"/>
              </a:rPr>
              <a:t>N</a:t>
            </a:r>
            <a:r>
              <a:rPr sz="1600" b="1" spc="100" dirty="0">
                <a:solidFill>
                  <a:srgbClr val="972978"/>
                </a:solidFill>
                <a:latin typeface="Cambria"/>
                <a:cs typeface="Cambria"/>
              </a:rPr>
              <a:t>AN</a:t>
            </a:r>
            <a:r>
              <a:rPr sz="1600" b="1" spc="260" dirty="0">
                <a:solidFill>
                  <a:srgbClr val="972978"/>
                </a:solidFill>
                <a:latin typeface="Cambria"/>
                <a:cs typeface="Cambria"/>
              </a:rPr>
              <a:t>C</a:t>
            </a:r>
            <a:r>
              <a:rPr sz="1600" b="1" spc="225" dirty="0">
                <a:solidFill>
                  <a:srgbClr val="972978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0065" y="4883727"/>
            <a:ext cx="2082800" cy="1168400"/>
            <a:chOff x="4680065" y="4883727"/>
            <a:chExt cx="2082800" cy="11684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0065" y="4883727"/>
              <a:ext cx="2082337" cy="11679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9318" y="4913010"/>
              <a:ext cx="1981200" cy="10667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29318" y="49130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4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4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4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4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41756" y="5311790"/>
            <a:ext cx="1362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50" dirty="0">
                <a:solidFill>
                  <a:srgbClr val="972978"/>
                </a:solidFill>
                <a:latin typeface="Cambria"/>
                <a:cs typeface="Cambria"/>
              </a:rPr>
              <a:t>MARKETING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35876" y="4883727"/>
            <a:ext cx="2078355" cy="1168400"/>
            <a:chOff x="2335876" y="4883727"/>
            <a:chExt cx="2078355" cy="11684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5876" y="4883727"/>
              <a:ext cx="2078182" cy="11679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4327" y="4913010"/>
              <a:ext cx="1981200" cy="10667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84327" y="49130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40296" y="5189870"/>
            <a:ext cx="167513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spc="125" dirty="0">
                <a:solidFill>
                  <a:srgbClr val="972978"/>
                </a:solidFill>
                <a:latin typeface="Cambria"/>
                <a:cs typeface="Cambria"/>
              </a:rPr>
              <a:t>PRODUCTIVITY</a:t>
            </a:r>
            <a:endParaRPr sz="1600">
              <a:latin typeface="Cambria"/>
              <a:cs typeface="Cambria"/>
            </a:endParaRPr>
          </a:p>
          <a:p>
            <a:pPr marL="32384">
              <a:lnSpc>
                <a:spcPts val="1910"/>
              </a:lnSpc>
            </a:pPr>
            <a:r>
              <a:rPr sz="1600" b="1" spc="150" dirty="0">
                <a:solidFill>
                  <a:srgbClr val="972978"/>
                </a:solidFill>
                <a:latin typeface="Cambria"/>
                <a:cs typeface="Cambria"/>
              </a:rPr>
              <a:t>/</a:t>
            </a:r>
            <a:r>
              <a:rPr sz="1600" b="1" spc="13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140" dirty="0">
                <a:solidFill>
                  <a:srgbClr val="972978"/>
                </a:solidFill>
                <a:latin typeface="Cambria"/>
                <a:cs typeface="Cambria"/>
              </a:rPr>
              <a:t>OPERATIONS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4563" y="2751513"/>
            <a:ext cx="2082800" cy="1168400"/>
            <a:chOff x="1184563" y="2751513"/>
            <a:chExt cx="2082800" cy="11684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4563" y="2751513"/>
              <a:ext cx="2082337" cy="11679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407" y="2779410"/>
              <a:ext cx="1981199" cy="1066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36407" y="27794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82206" y="3056270"/>
            <a:ext cx="16954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104">
              <a:lnSpc>
                <a:spcPts val="1900"/>
              </a:lnSpc>
              <a:spcBef>
                <a:spcPts val="180"/>
              </a:spcBef>
            </a:pPr>
            <a:r>
              <a:rPr sz="1600" b="1" spc="165" dirty="0">
                <a:solidFill>
                  <a:srgbClr val="972978"/>
                </a:solidFill>
                <a:latin typeface="Cambria"/>
                <a:cs typeface="Cambria"/>
              </a:rPr>
              <a:t>STRATEGIC </a:t>
            </a:r>
            <a:r>
              <a:rPr sz="1600" b="1" spc="17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972978"/>
                </a:solidFill>
                <a:latin typeface="Cambria"/>
                <a:cs typeface="Cambria"/>
              </a:rPr>
              <a:t>BUSINESS</a:t>
            </a:r>
            <a:r>
              <a:rPr sz="1600" b="1" spc="12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972978"/>
                </a:solidFill>
                <a:latin typeface="Cambria"/>
                <a:cs typeface="Cambria"/>
              </a:rPr>
              <a:t>UNIT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07475" y="2751513"/>
            <a:ext cx="2078355" cy="1168400"/>
            <a:chOff x="3707475" y="2751513"/>
            <a:chExt cx="2078355" cy="116840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7475" y="2751513"/>
              <a:ext cx="2078182" cy="11679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5926" y="2779410"/>
              <a:ext cx="1981200" cy="1066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55927" y="27794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01726" y="3056270"/>
            <a:ext cx="16954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104">
              <a:lnSpc>
                <a:spcPts val="1900"/>
              </a:lnSpc>
              <a:spcBef>
                <a:spcPts val="180"/>
              </a:spcBef>
            </a:pPr>
            <a:r>
              <a:rPr sz="1600" b="1" spc="165" dirty="0">
                <a:solidFill>
                  <a:srgbClr val="972978"/>
                </a:solidFill>
                <a:latin typeface="Cambria"/>
                <a:cs typeface="Cambria"/>
              </a:rPr>
              <a:t>STRATEGIC </a:t>
            </a:r>
            <a:r>
              <a:rPr sz="1600" b="1" spc="17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972978"/>
                </a:solidFill>
                <a:latin typeface="Cambria"/>
                <a:cs typeface="Cambria"/>
              </a:rPr>
              <a:t>BUSINESS</a:t>
            </a:r>
            <a:r>
              <a:rPr sz="1600" b="1" spc="12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972978"/>
                </a:solidFill>
                <a:latin typeface="Cambria"/>
                <a:cs typeface="Cambria"/>
              </a:rPr>
              <a:t>UNIT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92734" y="2751513"/>
            <a:ext cx="2082800" cy="1168400"/>
            <a:chOff x="6292734" y="2751513"/>
            <a:chExt cx="2082800" cy="116840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2734" y="2751513"/>
              <a:ext cx="2082337" cy="1167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1807" y="2779410"/>
              <a:ext cx="1981200" cy="1066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41807" y="277941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803395" y="0"/>
                  </a:lnTo>
                  <a:lnTo>
                    <a:pt x="1850662" y="6351"/>
                  </a:lnTo>
                  <a:lnTo>
                    <a:pt x="1893136" y="24275"/>
                  </a:lnTo>
                  <a:lnTo>
                    <a:pt x="1929121" y="52077"/>
                  </a:lnTo>
                  <a:lnTo>
                    <a:pt x="1956923" y="88062"/>
                  </a:lnTo>
                  <a:lnTo>
                    <a:pt x="1974848" y="130536"/>
                  </a:lnTo>
                  <a:lnTo>
                    <a:pt x="1981199" y="177803"/>
                  </a:lnTo>
                  <a:lnTo>
                    <a:pt x="1981199" y="888995"/>
                  </a:lnTo>
                  <a:lnTo>
                    <a:pt x="1974848" y="936263"/>
                  </a:lnTo>
                  <a:lnTo>
                    <a:pt x="1956923" y="978736"/>
                  </a:lnTo>
                  <a:lnTo>
                    <a:pt x="1929121" y="1014722"/>
                  </a:lnTo>
                  <a:lnTo>
                    <a:pt x="1893136" y="1042524"/>
                  </a:lnTo>
                  <a:lnTo>
                    <a:pt x="1850662" y="1060448"/>
                  </a:lnTo>
                  <a:lnTo>
                    <a:pt x="18033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87606" y="3056270"/>
            <a:ext cx="16954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104">
              <a:lnSpc>
                <a:spcPts val="1900"/>
              </a:lnSpc>
              <a:spcBef>
                <a:spcPts val="180"/>
              </a:spcBef>
            </a:pPr>
            <a:r>
              <a:rPr sz="1600" b="1" spc="165" dirty="0">
                <a:solidFill>
                  <a:srgbClr val="972978"/>
                </a:solidFill>
                <a:latin typeface="Cambria"/>
                <a:cs typeface="Cambria"/>
              </a:rPr>
              <a:t>STRATEGIC </a:t>
            </a:r>
            <a:r>
              <a:rPr sz="1600" b="1" spc="17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972978"/>
                </a:solidFill>
                <a:latin typeface="Cambria"/>
                <a:cs typeface="Cambria"/>
              </a:rPr>
              <a:t>BUSINESS</a:t>
            </a:r>
            <a:r>
              <a:rPr sz="1600" b="1" spc="120" dirty="0">
                <a:solidFill>
                  <a:srgbClr val="972978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972978"/>
                </a:solidFill>
                <a:latin typeface="Cambria"/>
                <a:cs typeface="Cambria"/>
              </a:rPr>
              <a:t>UNIT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24348" y="847898"/>
            <a:ext cx="2236470" cy="1168400"/>
            <a:chOff x="3624348" y="847898"/>
            <a:chExt cx="2236470" cy="1168400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24348" y="847898"/>
              <a:ext cx="2236123" cy="11679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4807" y="874410"/>
              <a:ext cx="2133600" cy="10668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74807" y="87441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6" y="6351"/>
                  </a:lnTo>
                  <a:lnTo>
                    <a:pt x="177803" y="0"/>
                  </a:lnTo>
                  <a:lnTo>
                    <a:pt x="1955795" y="0"/>
                  </a:lnTo>
                  <a:lnTo>
                    <a:pt x="2003062" y="6351"/>
                  </a:lnTo>
                  <a:lnTo>
                    <a:pt x="2045536" y="24275"/>
                  </a:lnTo>
                  <a:lnTo>
                    <a:pt x="2081521" y="52077"/>
                  </a:lnTo>
                  <a:lnTo>
                    <a:pt x="2109323" y="88062"/>
                  </a:lnTo>
                  <a:lnTo>
                    <a:pt x="2127248" y="130536"/>
                  </a:lnTo>
                  <a:lnTo>
                    <a:pt x="2133599" y="177803"/>
                  </a:lnTo>
                  <a:lnTo>
                    <a:pt x="2133599" y="888995"/>
                  </a:lnTo>
                  <a:lnTo>
                    <a:pt x="2127248" y="936263"/>
                  </a:lnTo>
                  <a:lnTo>
                    <a:pt x="2109323" y="978736"/>
                  </a:lnTo>
                  <a:lnTo>
                    <a:pt x="2081521" y="1014722"/>
                  </a:lnTo>
                  <a:lnTo>
                    <a:pt x="2045536" y="1042524"/>
                  </a:lnTo>
                  <a:lnTo>
                    <a:pt x="2003062" y="1060448"/>
                  </a:lnTo>
                  <a:lnTo>
                    <a:pt x="1955795" y="1066799"/>
                  </a:lnTo>
                  <a:lnTo>
                    <a:pt x="177803" y="1066799"/>
                  </a:lnTo>
                  <a:lnTo>
                    <a:pt x="130536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6"/>
                  </a:lnTo>
                  <a:lnTo>
                    <a:pt x="6351" y="936263"/>
                  </a:lnTo>
                  <a:lnTo>
                    <a:pt x="0" y="888995"/>
                  </a:lnTo>
                  <a:lnTo>
                    <a:pt x="0" y="177803"/>
                  </a:lnTo>
                  <a:close/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845957" y="1151270"/>
            <a:ext cx="17976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3980" marR="5080" indent="-81915">
              <a:lnSpc>
                <a:spcPts val="1900"/>
              </a:lnSpc>
              <a:spcBef>
                <a:spcPts val="180"/>
              </a:spcBef>
            </a:pPr>
            <a:r>
              <a:rPr sz="1600" b="1" spc="130" dirty="0">
                <a:solidFill>
                  <a:srgbClr val="972978"/>
                </a:solidFill>
                <a:latin typeface="Cambria"/>
                <a:cs typeface="Cambria"/>
              </a:rPr>
              <a:t>MULTIBUSINESS  </a:t>
            </a:r>
            <a:r>
              <a:rPr sz="1600" b="1" spc="140" dirty="0">
                <a:solidFill>
                  <a:srgbClr val="972978"/>
                </a:solidFill>
                <a:latin typeface="Cambria"/>
                <a:cs typeface="Cambria"/>
              </a:rPr>
              <a:t>CORPORATION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2098" y="112222"/>
            <a:ext cx="7884795" cy="6509384"/>
            <a:chOff x="162098" y="112222"/>
            <a:chExt cx="7884795" cy="6509384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908" y="1920239"/>
              <a:ext cx="128847" cy="92686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41607" y="1941210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1" y="838199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8839" y="2094807"/>
              <a:ext cx="5212079" cy="1288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192591" y="2135418"/>
              <a:ext cx="5120640" cy="1905"/>
            </a:xfrm>
            <a:custGeom>
              <a:avLst/>
              <a:gdLst/>
              <a:ahLst/>
              <a:cxnLst/>
              <a:rect l="l" t="t" r="r" b="b"/>
              <a:pathLst>
                <a:path w="5120640" h="1905">
                  <a:moveTo>
                    <a:pt x="0" y="0"/>
                  </a:moveTo>
                  <a:lnTo>
                    <a:pt x="5120638" y="1587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8057" y="2111432"/>
              <a:ext cx="128847" cy="73567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92590" y="2135418"/>
              <a:ext cx="0" cy="644525"/>
            </a:xfrm>
            <a:custGeom>
              <a:avLst/>
              <a:gdLst/>
              <a:ahLst/>
              <a:cxnLst/>
              <a:rect l="l" t="t" r="r" b="b"/>
              <a:pathLst>
                <a:path h="644525">
                  <a:moveTo>
                    <a:pt x="0" y="64399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32072" y="2111432"/>
              <a:ext cx="128847" cy="73567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97990" y="2135418"/>
              <a:ext cx="0" cy="644525"/>
            </a:xfrm>
            <a:custGeom>
              <a:avLst/>
              <a:gdLst/>
              <a:ahLst/>
              <a:cxnLst/>
              <a:rect l="l" t="t" r="r" b="b"/>
              <a:pathLst>
                <a:path h="644525">
                  <a:moveTo>
                    <a:pt x="0" y="64399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5058" y="4322618"/>
              <a:ext cx="137159" cy="6774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49591" y="4345217"/>
              <a:ext cx="10160" cy="585470"/>
            </a:xfrm>
            <a:custGeom>
              <a:avLst/>
              <a:gdLst/>
              <a:ahLst/>
              <a:cxnLst/>
              <a:rect l="l" t="t" r="r" b="b"/>
              <a:pathLst>
                <a:path w="10159" h="585470">
                  <a:moveTo>
                    <a:pt x="9839" y="5849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1057" y="4305992"/>
              <a:ext cx="128847" cy="6774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335590" y="4327794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70">
                  <a:moveTo>
                    <a:pt x="1" y="58521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31872" y="4305992"/>
              <a:ext cx="128847" cy="6774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697790" y="4327794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70">
                  <a:moveTo>
                    <a:pt x="1" y="58521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17872" y="4305992"/>
              <a:ext cx="128847" cy="6774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983790" y="4327794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70">
                  <a:moveTo>
                    <a:pt x="0" y="58521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840" y="4289367"/>
              <a:ext cx="7024254" cy="12884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49591" y="4330928"/>
              <a:ext cx="6934200" cy="1905"/>
            </a:xfrm>
            <a:custGeom>
              <a:avLst/>
              <a:gdLst/>
              <a:ahLst/>
              <a:cxnLst/>
              <a:rect l="l" t="t" r="r" b="b"/>
              <a:pathLst>
                <a:path w="6934200" h="1904">
                  <a:moveTo>
                    <a:pt x="0" y="0"/>
                  </a:moveTo>
                  <a:lnTo>
                    <a:pt x="6934198" y="1588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55126" y="3865417"/>
              <a:ext cx="133003" cy="54863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721704" y="388802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199"/>
                  </a:lnTo>
                </a:path>
              </a:pathLst>
            </a:custGeom>
            <a:ln w="380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44991" y="114301"/>
              <a:ext cx="4191000" cy="462280"/>
            </a:xfrm>
            <a:custGeom>
              <a:avLst/>
              <a:gdLst/>
              <a:ahLst/>
              <a:cxnLst/>
              <a:rect l="l" t="t" r="r" b="b"/>
              <a:pathLst>
                <a:path w="4191000" h="462280">
                  <a:moveTo>
                    <a:pt x="4191000" y="0"/>
                  </a:moveTo>
                  <a:lnTo>
                    <a:pt x="0" y="0"/>
                  </a:lnTo>
                  <a:lnTo>
                    <a:pt x="0" y="461664"/>
                  </a:lnTo>
                  <a:lnTo>
                    <a:pt x="4191000" y="461664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35875" y="112222"/>
              <a:ext cx="4069079" cy="54448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2098" y="6392486"/>
              <a:ext cx="482138" cy="1787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1392" y="6420755"/>
              <a:ext cx="380999" cy="762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11392" y="6420755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0"/>
                  </a:moveTo>
                  <a:lnTo>
                    <a:pt x="380999" y="0"/>
                  </a:lnTo>
                  <a:lnTo>
                    <a:pt x="380999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9298" y="6338454"/>
              <a:ext cx="2161308" cy="282632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653282" y="6359431"/>
            <a:ext cx="2085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17375E"/>
                </a:solidFill>
                <a:latin typeface="Cambria"/>
                <a:cs typeface="Cambria"/>
              </a:rPr>
              <a:t>Corporate</a:t>
            </a:r>
            <a:r>
              <a:rPr sz="1200" b="1" spc="120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17375E"/>
                </a:solidFill>
                <a:latin typeface="Cambria"/>
                <a:cs typeface="Cambria"/>
              </a:rPr>
              <a:t>–</a:t>
            </a:r>
            <a:r>
              <a:rPr sz="1200" b="1" spc="120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50" dirty="0">
                <a:solidFill>
                  <a:srgbClr val="17375E"/>
                </a:solidFill>
                <a:latin typeface="Cambria"/>
                <a:cs typeface="Cambria"/>
              </a:rPr>
              <a:t>level</a:t>
            </a:r>
            <a:r>
              <a:rPr sz="1200" b="1" spc="125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85" dirty="0">
                <a:solidFill>
                  <a:srgbClr val="17375E"/>
                </a:solidFill>
                <a:latin typeface="Cambria"/>
                <a:cs typeface="Cambria"/>
              </a:rPr>
              <a:t>Strategy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071552" y="6355079"/>
            <a:ext cx="2481580" cy="283210"/>
            <a:chOff x="3071552" y="6355079"/>
            <a:chExt cx="2481580" cy="283210"/>
          </a:xfrm>
        </p:grpSpPr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71552" y="6413269"/>
              <a:ext cx="482138" cy="1745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21500" y="6438899"/>
              <a:ext cx="381000" cy="762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121500" y="6438899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0"/>
                  </a:moveTo>
                  <a:lnTo>
                    <a:pt x="380999" y="0"/>
                  </a:lnTo>
                  <a:lnTo>
                    <a:pt x="380999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70068" y="6355079"/>
              <a:ext cx="1882832" cy="282632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3694395" y="6377575"/>
            <a:ext cx="1824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17375E"/>
                </a:solidFill>
                <a:latin typeface="Cambria"/>
                <a:cs typeface="Cambria"/>
              </a:rPr>
              <a:t>Business</a:t>
            </a:r>
            <a:r>
              <a:rPr sz="1200" b="1" spc="114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80" dirty="0">
                <a:solidFill>
                  <a:srgbClr val="17375E"/>
                </a:solidFill>
                <a:latin typeface="Cambria"/>
                <a:cs typeface="Cambria"/>
              </a:rPr>
              <a:t>unit</a:t>
            </a:r>
            <a:r>
              <a:rPr sz="1200" b="1" spc="114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85" dirty="0">
                <a:solidFill>
                  <a:srgbClr val="17375E"/>
                </a:solidFill>
                <a:latin typeface="Cambria"/>
                <a:cs typeface="Cambria"/>
              </a:rPr>
              <a:t>Strategy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026726" y="6355079"/>
            <a:ext cx="2739390" cy="283210"/>
            <a:chOff x="6026726" y="6355079"/>
            <a:chExt cx="2739390" cy="283210"/>
          </a:xfrm>
        </p:grpSpPr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26726" y="6413269"/>
              <a:ext cx="482138" cy="17456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78791" y="6438899"/>
              <a:ext cx="381000" cy="76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78791" y="6438899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0"/>
                  </a:moveTo>
                  <a:lnTo>
                    <a:pt x="380999" y="0"/>
                  </a:lnTo>
                  <a:lnTo>
                    <a:pt x="380999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29646" y="6355079"/>
              <a:ext cx="2236123" cy="282632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563893" y="6377575"/>
            <a:ext cx="215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17375E"/>
                </a:solidFill>
                <a:latin typeface="Cambria"/>
                <a:cs typeface="Cambria"/>
              </a:rPr>
              <a:t>Functional</a:t>
            </a:r>
            <a:r>
              <a:rPr sz="1200" b="1" spc="120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17375E"/>
                </a:solidFill>
                <a:latin typeface="Cambria"/>
                <a:cs typeface="Cambria"/>
              </a:rPr>
              <a:t>–</a:t>
            </a:r>
            <a:r>
              <a:rPr sz="1200" b="1" spc="125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50" dirty="0">
                <a:solidFill>
                  <a:srgbClr val="17375E"/>
                </a:solidFill>
                <a:latin typeface="Cambria"/>
                <a:cs typeface="Cambria"/>
              </a:rPr>
              <a:t>level</a:t>
            </a:r>
            <a:r>
              <a:rPr sz="1200" b="1" spc="125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1200" b="1" spc="85" dirty="0">
                <a:solidFill>
                  <a:srgbClr val="17375E"/>
                </a:solidFill>
                <a:latin typeface="Cambria"/>
                <a:cs typeface="Cambria"/>
              </a:rPr>
              <a:t>Strategy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010" y="1321723"/>
            <a:ext cx="8346440" cy="5345430"/>
            <a:chOff x="399010" y="1321723"/>
            <a:chExt cx="8346440" cy="5345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10" y="1321723"/>
              <a:ext cx="8345977" cy="53450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7675" y="1347788"/>
              <a:ext cx="8248650" cy="5243830"/>
            </a:xfrm>
            <a:custGeom>
              <a:avLst/>
              <a:gdLst/>
              <a:ahLst/>
              <a:cxnLst/>
              <a:rect l="l" t="t" r="r" b="b"/>
              <a:pathLst>
                <a:path w="8248650" h="5243830">
                  <a:moveTo>
                    <a:pt x="8248648" y="0"/>
                  </a:moveTo>
                  <a:lnTo>
                    <a:pt x="0" y="0"/>
                  </a:lnTo>
                  <a:lnTo>
                    <a:pt x="0" y="5243510"/>
                  </a:lnTo>
                  <a:lnTo>
                    <a:pt x="8248648" y="5243510"/>
                  </a:lnTo>
                  <a:lnTo>
                    <a:pt x="8248648" y="0"/>
                  </a:lnTo>
                  <a:close/>
                </a:path>
              </a:pathLst>
            </a:custGeom>
            <a:solidFill>
              <a:srgbClr val="8B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674" y="1347789"/>
              <a:ext cx="8248650" cy="5243830"/>
            </a:xfrm>
            <a:custGeom>
              <a:avLst/>
              <a:gdLst/>
              <a:ahLst/>
              <a:cxnLst/>
              <a:rect l="l" t="t" r="r" b="b"/>
              <a:pathLst>
                <a:path w="8248650" h="5243830">
                  <a:moveTo>
                    <a:pt x="0" y="0"/>
                  </a:moveTo>
                  <a:lnTo>
                    <a:pt x="8248647" y="0"/>
                  </a:lnTo>
                  <a:lnTo>
                    <a:pt x="8248647" y="5243510"/>
                  </a:lnTo>
                  <a:lnTo>
                    <a:pt x="0" y="52435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286" y="1743075"/>
              <a:ext cx="57912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617" y="1911927"/>
              <a:ext cx="3034145" cy="3782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92286" y="1743075"/>
            <a:ext cx="5791200" cy="685800"/>
          </a:xfrm>
          <a:prstGeom prst="rect">
            <a:avLst/>
          </a:prstGeom>
          <a:ln w="25399">
            <a:solidFill>
              <a:srgbClr val="9F4B4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620"/>
              </a:spcBef>
            </a:pPr>
            <a:r>
              <a:rPr sz="1800" b="1" spc="180" dirty="0">
                <a:solidFill>
                  <a:srgbClr val="984807"/>
                </a:solidFill>
                <a:latin typeface="Cambria"/>
                <a:cs typeface="Cambria"/>
              </a:rPr>
              <a:t>CORPORATE</a:t>
            </a:r>
            <a:r>
              <a:rPr sz="1800" b="1" spc="19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spc="180" dirty="0">
                <a:solidFill>
                  <a:srgbClr val="984807"/>
                </a:solidFill>
                <a:latin typeface="Cambria"/>
                <a:cs typeface="Cambria"/>
              </a:rPr>
              <a:t>STRATEGY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2286" y="3043238"/>
            <a:ext cx="5791200" cy="685800"/>
            <a:chOff x="1792286" y="3043238"/>
            <a:chExt cx="5791200" cy="6858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286" y="3043238"/>
              <a:ext cx="5791200" cy="6857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3363" y="3212868"/>
              <a:ext cx="3366654" cy="37822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92286" y="3043238"/>
            <a:ext cx="5791200" cy="685800"/>
          </a:xfrm>
          <a:prstGeom prst="rect">
            <a:avLst/>
          </a:prstGeom>
          <a:ln w="25399">
            <a:solidFill>
              <a:srgbClr val="9F4B4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620"/>
              </a:spcBef>
            </a:pPr>
            <a:r>
              <a:rPr sz="1800" b="1" spc="180" dirty="0">
                <a:solidFill>
                  <a:srgbClr val="984807"/>
                </a:solidFill>
                <a:latin typeface="Cambria"/>
                <a:cs typeface="Cambria"/>
              </a:rPr>
              <a:t>BUSINESS</a:t>
            </a:r>
            <a:r>
              <a:rPr sz="1800" b="1" spc="19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spc="100" dirty="0">
                <a:solidFill>
                  <a:srgbClr val="984807"/>
                </a:solidFill>
                <a:latin typeface="Cambria"/>
                <a:cs typeface="Cambria"/>
              </a:rPr>
              <a:t>UNIT</a:t>
            </a:r>
            <a:r>
              <a:rPr sz="1800" b="1" spc="20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spc="180" dirty="0">
                <a:solidFill>
                  <a:srgbClr val="984807"/>
                </a:solidFill>
                <a:latin typeface="Cambria"/>
                <a:cs typeface="Cambria"/>
              </a:rPr>
              <a:t>STRATEGY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79586" y="4318000"/>
            <a:ext cx="5816600" cy="711200"/>
            <a:chOff x="1779586" y="4318000"/>
            <a:chExt cx="5816600" cy="7112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286" y="4330700"/>
              <a:ext cx="5791200" cy="685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2286" y="4330700"/>
              <a:ext cx="5791200" cy="685800"/>
            </a:xfrm>
            <a:custGeom>
              <a:avLst/>
              <a:gdLst/>
              <a:ahLst/>
              <a:cxnLst/>
              <a:rect l="l" t="t" r="r" b="b"/>
              <a:pathLst>
                <a:path w="5791200" h="685800">
                  <a:moveTo>
                    <a:pt x="0" y="0"/>
                  </a:moveTo>
                  <a:lnTo>
                    <a:pt x="5791198" y="0"/>
                  </a:lnTo>
                  <a:lnTo>
                    <a:pt x="5791198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134" y="4501341"/>
              <a:ext cx="4127268" cy="3782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63691" y="4523740"/>
            <a:ext cx="405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0" dirty="0">
                <a:solidFill>
                  <a:srgbClr val="984807"/>
                </a:solidFill>
                <a:latin typeface="Cambria"/>
                <a:cs typeface="Cambria"/>
              </a:rPr>
              <a:t>FUNCTIONAL</a:t>
            </a:r>
            <a:r>
              <a:rPr sz="1800" b="1" spc="19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984807"/>
                </a:solidFill>
                <a:latin typeface="Cambria"/>
                <a:cs typeface="Cambria"/>
              </a:rPr>
              <a:t>–</a:t>
            </a:r>
            <a:r>
              <a:rPr sz="1800" b="1" spc="19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984807"/>
                </a:solidFill>
                <a:latin typeface="Cambria"/>
                <a:cs typeface="Cambria"/>
              </a:rPr>
              <a:t>LEVEL</a:t>
            </a:r>
            <a:r>
              <a:rPr sz="1800" b="1" spc="190" dirty="0">
                <a:solidFill>
                  <a:srgbClr val="984807"/>
                </a:solidFill>
                <a:latin typeface="Cambria"/>
                <a:cs typeface="Cambria"/>
              </a:rPr>
              <a:t> </a:t>
            </a:r>
            <a:r>
              <a:rPr sz="1800" b="1" spc="185" dirty="0">
                <a:solidFill>
                  <a:srgbClr val="984807"/>
                </a:solidFill>
                <a:latin typeface="Cambria"/>
                <a:cs typeface="Cambria"/>
              </a:rPr>
              <a:t>STRATEGY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93875" y="5597525"/>
            <a:ext cx="5791200" cy="685800"/>
            <a:chOff x="1793875" y="5597525"/>
            <a:chExt cx="5791200" cy="6858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875" y="5597525"/>
              <a:ext cx="5791198" cy="6857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8465" y="5764876"/>
              <a:ext cx="2780606" cy="38238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93875" y="5597525"/>
            <a:ext cx="5791200" cy="685800"/>
          </a:xfrm>
          <a:prstGeom prst="rect">
            <a:avLst/>
          </a:prstGeom>
          <a:ln w="25399">
            <a:solidFill>
              <a:srgbClr val="9F4B4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620"/>
              </a:spcBef>
            </a:pPr>
            <a:r>
              <a:rPr sz="1800" b="1" spc="185" dirty="0">
                <a:solidFill>
                  <a:srgbClr val="984807"/>
                </a:solidFill>
                <a:latin typeface="Cambria"/>
                <a:cs typeface="Cambria"/>
              </a:rPr>
              <a:t>STRATEGIC </a:t>
            </a:r>
            <a:r>
              <a:rPr sz="1800" b="1" spc="175" dirty="0">
                <a:solidFill>
                  <a:srgbClr val="984807"/>
                </a:solidFill>
                <a:latin typeface="Cambria"/>
                <a:cs typeface="Cambria"/>
              </a:rPr>
              <a:t>CONTROL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6223" y="261851"/>
            <a:ext cx="7924799" cy="89777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530723" y="2435225"/>
            <a:ext cx="577850" cy="3178175"/>
            <a:chOff x="4530723" y="2435225"/>
            <a:chExt cx="577850" cy="3178175"/>
          </a:xfrm>
        </p:grpSpPr>
        <p:sp>
          <p:nvSpPr>
            <p:cNvPr id="24" name="object 24"/>
            <p:cNvSpPr/>
            <p:nvPr/>
          </p:nvSpPr>
          <p:spPr>
            <a:xfrm>
              <a:off x="4562475" y="2447924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400050" y="0"/>
                  </a:moveTo>
                  <a:lnTo>
                    <a:pt x="133350" y="0"/>
                  </a:lnTo>
                  <a:lnTo>
                    <a:pt x="133350" y="342900"/>
                  </a:lnTo>
                  <a:lnTo>
                    <a:pt x="0" y="342900"/>
                  </a:lnTo>
                  <a:lnTo>
                    <a:pt x="266700" y="609600"/>
                  </a:lnTo>
                  <a:lnTo>
                    <a:pt x="533400" y="342900"/>
                  </a:lnTo>
                  <a:lnTo>
                    <a:pt x="400050" y="3429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2474" y="2447925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42899"/>
                  </a:moveTo>
                  <a:lnTo>
                    <a:pt x="133349" y="342899"/>
                  </a:lnTo>
                  <a:lnTo>
                    <a:pt x="133349" y="0"/>
                  </a:lnTo>
                  <a:lnTo>
                    <a:pt x="400049" y="0"/>
                  </a:lnTo>
                  <a:lnTo>
                    <a:pt x="400049" y="342899"/>
                  </a:lnTo>
                  <a:lnTo>
                    <a:pt x="533399" y="342899"/>
                  </a:lnTo>
                  <a:lnTo>
                    <a:pt x="266699" y="609599"/>
                  </a:lnTo>
                  <a:lnTo>
                    <a:pt x="0" y="3428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3423" y="3724275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400050" y="0"/>
                  </a:moveTo>
                  <a:lnTo>
                    <a:pt x="133350" y="0"/>
                  </a:lnTo>
                  <a:lnTo>
                    <a:pt x="133350" y="342900"/>
                  </a:lnTo>
                  <a:lnTo>
                    <a:pt x="0" y="342900"/>
                  </a:lnTo>
                  <a:lnTo>
                    <a:pt x="266700" y="609600"/>
                  </a:lnTo>
                  <a:lnTo>
                    <a:pt x="533400" y="342900"/>
                  </a:lnTo>
                  <a:lnTo>
                    <a:pt x="400050" y="3429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3423" y="3724275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42899"/>
                  </a:moveTo>
                  <a:lnTo>
                    <a:pt x="133349" y="342899"/>
                  </a:lnTo>
                  <a:lnTo>
                    <a:pt x="133349" y="0"/>
                  </a:lnTo>
                  <a:lnTo>
                    <a:pt x="400049" y="0"/>
                  </a:lnTo>
                  <a:lnTo>
                    <a:pt x="400049" y="342899"/>
                  </a:lnTo>
                  <a:lnTo>
                    <a:pt x="533399" y="342899"/>
                  </a:lnTo>
                  <a:lnTo>
                    <a:pt x="266700" y="609599"/>
                  </a:lnTo>
                  <a:lnTo>
                    <a:pt x="0" y="3428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2475" y="49911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400050" y="0"/>
                  </a:moveTo>
                  <a:lnTo>
                    <a:pt x="133350" y="0"/>
                  </a:lnTo>
                  <a:lnTo>
                    <a:pt x="133350" y="342900"/>
                  </a:lnTo>
                  <a:lnTo>
                    <a:pt x="0" y="342900"/>
                  </a:lnTo>
                  <a:lnTo>
                    <a:pt x="266700" y="609600"/>
                  </a:lnTo>
                  <a:lnTo>
                    <a:pt x="533400" y="342900"/>
                  </a:lnTo>
                  <a:lnTo>
                    <a:pt x="400050" y="3429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62474" y="49911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42899"/>
                  </a:moveTo>
                  <a:lnTo>
                    <a:pt x="133349" y="342899"/>
                  </a:lnTo>
                  <a:lnTo>
                    <a:pt x="133349" y="0"/>
                  </a:lnTo>
                  <a:lnTo>
                    <a:pt x="400049" y="0"/>
                  </a:lnTo>
                  <a:lnTo>
                    <a:pt x="400049" y="342899"/>
                  </a:lnTo>
                  <a:lnTo>
                    <a:pt x="533399" y="342899"/>
                  </a:lnTo>
                  <a:lnTo>
                    <a:pt x="266699" y="609599"/>
                  </a:lnTo>
                  <a:lnTo>
                    <a:pt x="0" y="3428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581700"/>
            <a:ext cx="8634095" cy="1811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plan: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specifically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designed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 </a:t>
            </a:r>
            <a:r>
              <a:rPr sz="2800" dirty="0">
                <a:latin typeface="Calibri"/>
                <a:cs typeface="Calibri"/>
              </a:rPr>
              <a:t>the needs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unique </a:t>
            </a:r>
            <a:r>
              <a:rPr sz="2800" spc="-5" dirty="0">
                <a:latin typeface="Calibri"/>
                <a:cs typeface="Calibri"/>
              </a:rPr>
              <a:t>situation.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Standing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plan: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Ongoing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plans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provide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guidance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repeatedly.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818" y="23324"/>
            <a:ext cx="480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Types</a:t>
            </a:r>
            <a:r>
              <a:rPr sz="3600" spc="-20" dirty="0"/>
              <a:t> </a:t>
            </a:r>
            <a:r>
              <a:rPr sz="3600" spc="-5" dirty="0"/>
              <a:t>of</a:t>
            </a:r>
            <a:r>
              <a:rPr sz="3600" spc="-20" dirty="0"/>
              <a:t> </a:t>
            </a:r>
            <a:r>
              <a:rPr sz="3600" spc="-5" dirty="0"/>
              <a:t>Operational</a:t>
            </a:r>
            <a:r>
              <a:rPr sz="3600" spc="-15" dirty="0"/>
              <a:t> </a:t>
            </a:r>
            <a:r>
              <a:rPr sz="3600" dirty="0"/>
              <a:t>Plan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2" y="2390111"/>
            <a:ext cx="9059475" cy="44431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288" y="884775"/>
            <a:ext cx="5585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20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spc="-5" dirty="0"/>
              <a:t>Managers</a:t>
            </a:r>
            <a:r>
              <a:rPr spc="-15" dirty="0"/>
              <a:t> </a:t>
            </a:r>
            <a:r>
              <a:rPr dirty="0"/>
              <a:t>Plan?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877844"/>
            <a:ext cx="8634095" cy="3634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  <a:tab pos="791210" algn="l"/>
                <a:tab pos="2557780" algn="l"/>
                <a:tab pos="3778885" algn="l"/>
                <a:tab pos="4326890" algn="l"/>
                <a:tab pos="6156325" algn="l"/>
                <a:tab pos="7438390" algn="l"/>
              </a:tabLst>
            </a:pPr>
            <a:r>
              <a:rPr sz="3600" dirty="0">
                <a:latin typeface="Calibri"/>
                <a:cs typeface="Calibri"/>
              </a:rPr>
              <a:t>It	p</a:t>
            </a:r>
            <a:r>
              <a:rPr sz="3600" spc="-5" dirty="0">
                <a:latin typeface="Calibri"/>
                <a:cs typeface="Calibri"/>
              </a:rPr>
              <a:t>ro</a:t>
            </a:r>
            <a:r>
              <a:rPr sz="3600" dirty="0">
                <a:latin typeface="Calibri"/>
                <a:cs typeface="Calibri"/>
              </a:rPr>
              <a:t>vides	sense	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f	di</a:t>
            </a:r>
            <a:r>
              <a:rPr sz="3600" spc="-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ec</a:t>
            </a:r>
            <a:r>
              <a:rPr sz="3600" spc="-20" dirty="0">
                <a:latin typeface="Calibri"/>
                <a:cs typeface="Calibri"/>
              </a:rPr>
              <a:t>ti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n	</a:t>
            </a:r>
            <a:r>
              <a:rPr sz="3600" spc="-5" dirty="0">
                <a:latin typeface="Calibri"/>
                <a:cs typeface="Calibri"/>
              </a:rPr>
              <a:t>(</a:t>
            </a:r>
            <a:r>
              <a:rPr sz="3600" dirty="0">
                <a:latin typeface="Calibri"/>
                <a:cs typeface="Calibri"/>
              </a:rPr>
              <a:t>F</a:t>
            </a:r>
            <a:r>
              <a:rPr sz="3600" spc="-5" dirty="0">
                <a:latin typeface="Calibri"/>
                <a:cs typeface="Calibri"/>
              </a:rPr>
              <a:t>ro</a:t>
            </a:r>
            <a:r>
              <a:rPr sz="3600" dirty="0">
                <a:latin typeface="Calibri"/>
                <a:cs typeface="Calibri"/>
              </a:rPr>
              <a:t>m	</a:t>
            </a:r>
            <a:r>
              <a:rPr sz="3600" spc="-5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he</a:t>
            </a:r>
            <a:r>
              <a:rPr sz="3600" spc="-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  </a:t>
            </a:r>
            <a:r>
              <a:rPr sz="3600" spc="-5" dirty="0">
                <a:latin typeface="Calibri"/>
                <a:cs typeface="Calibri"/>
              </a:rPr>
              <a:t>we are</a:t>
            </a:r>
            <a:r>
              <a:rPr sz="3600" dirty="0">
                <a:latin typeface="Calibri"/>
                <a:cs typeface="Calibri"/>
              </a:rPr>
              <a:t> to</a:t>
            </a:r>
            <a:r>
              <a:rPr sz="3600" spc="-5" dirty="0">
                <a:latin typeface="Calibri"/>
                <a:cs typeface="Calibri"/>
              </a:rPr>
              <a:t> where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want </a:t>
            </a:r>
            <a:r>
              <a:rPr sz="3600" dirty="0">
                <a:latin typeface="Calibri"/>
                <a:cs typeface="Calibri"/>
              </a:rPr>
              <a:t>to be)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reduces uncertainty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It</a:t>
            </a:r>
            <a:r>
              <a:rPr sz="3600" spc="-5" dirty="0">
                <a:latin typeface="Calibri"/>
                <a:cs typeface="Calibri"/>
              </a:rPr>
              <a:t> minimizes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waste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5" dirty="0">
                <a:latin typeface="Calibri"/>
                <a:cs typeface="Calibri"/>
              </a:rPr>
              <a:t>redundancy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ts val="4240"/>
              </a:lnSpc>
              <a:spcBef>
                <a:spcPts val="105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It</a:t>
            </a:r>
            <a:r>
              <a:rPr sz="3600" spc="1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establishes</a:t>
            </a:r>
            <a:r>
              <a:rPr sz="3600" spc="1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19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goals</a:t>
            </a:r>
            <a:r>
              <a:rPr sz="3600" spc="1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spc="1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standards</a:t>
            </a:r>
            <a:r>
              <a:rPr sz="3600" spc="1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used</a:t>
            </a:r>
            <a:r>
              <a:rPr sz="3600" spc="1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controlling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1373788"/>
            <a:ext cx="8634095" cy="4884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992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Program: </a:t>
            </a:r>
            <a:r>
              <a:rPr sz="2800" dirty="0">
                <a:latin typeface="Calibri"/>
                <a:cs typeface="Calibri"/>
              </a:rPr>
              <a:t>A single use plan that </a:t>
            </a:r>
            <a:r>
              <a:rPr sz="2800" spc="-5" dirty="0">
                <a:latin typeface="Calibri"/>
                <a:cs typeface="Calibri"/>
              </a:rPr>
              <a:t>covers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relatively large </a:t>
            </a:r>
            <a:r>
              <a:rPr sz="2800" dirty="0">
                <a:latin typeface="Calibri"/>
                <a:cs typeface="Calibri"/>
              </a:rPr>
              <a:t> set </a:t>
            </a:r>
            <a:r>
              <a:rPr sz="2800" spc="-5" dirty="0">
                <a:latin typeface="Calibri"/>
                <a:cs typeface="Calibri"/>
              </a:rPr>
              <a:t>of organizational </a:t>
            </a:r>
            <a:r>
              <a:rPr sz="2800" spc="-10" dirty="0">
                <a:latin typeface="Calibri"/>
                <a:cs typeface="Calibri"/>
              </a:rPr>
              <a:t>activities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specifies major steps, </a:t>
            </a:r>
            <a:r>
              <a:rPr sz="2800" dirty="0">
                <a:latin typeface="Calibri"/>
                <a:cs typeface="Calibri"/>
              </a:rPr>
              <a:t> their </a:t>
            </a:r>
            <a:r>
              <a:rPr sz="2800" spc="-5" dirty="0">
                <a:latin typeface="Calibri"/>
                <a:cs typeface="Calibri"/>
              </a:rPr>
              <a:t>order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timing, </a:t>
            </a:r>
            <a:r>
              <a:rPr sz="2800" dirty="0">
                <a:latin typeface="Calibri"/>
                <a:cs typeface="Calibri"/>
              </a:rPr>
              <a:t>and the unit </a:t>
            </a:r>
            <a:r>
              <a:rPr sz="2800" spc="-5" dirty="0">
                <a:latin typeface="Calibri"/>
                <a:cs typeface="Calibri"/>
              </a:rPr>
              <a:t>responsible for each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(Ex: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Manufacturing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Volvo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50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Project: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smaller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portions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programs; </a:t>
            </a:r>
            <a:r>
              <a:rPr sz="280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are limited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scope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contain distinct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directives concerning assignments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5" dirty="0">
                <a:latin typeface="Calibri"/>
                <a:cs typeface="Calibri"/>
              </a:rPr>
              <a:t>(Ex: </a:t>
            </a:r>
            <a:r>
              <a:rPr sz="2800" dirty="0">
                <a:latin typeface="Calibri"/>
                <a:cs typeface="Calibri"/>
              </a:rPr>
              <a:t>Chassis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Engine,</a:t>
            </a:r>
            <a:r>
              <a:rPr sz="2800" spc="-5" dirty="0">
                <a:latin typeface="Calibri"/>
                <a:cs typeface="Calibri"/>
              </a:rPr>
              <a:t> Exteriors,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Interiors,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Budget: </a:t>
            </a:r>
            <a:r>
              <a:rPr sz="2800" spc="-5" dirty="0">
                <a:latin typeface="Calibri"/>
                <a:cs typeface="Calibri"/>
              </a:rPr>
              <a:t>Formal quantitative statements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resources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allocated</a:t>
            </a:r>
            <a:r>
              <a:rPr sz="2800" dirty="0">
                <a:latin typeface="Calibri"/>
                <a:cs typeface="Calibri"/>
              </a:rPr>
              <a:t>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period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(Fund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allocation</a:t>
            </a:r>
            <a:r>
              <a:rPr sz="2800" dirty="0">
                <a:latin typeface="Calibri"/>
                <a:cs typeface="Calibri"/>
              </a:rPr>
              <a:t> to </a:t>
            </a:r>
            <a:r>
              <a:rPr sz="2800" spc="-5" dirty="0">
                <a:latin typeface="Calibri"/>
                <a:cs typeface="Calibri"/>
              </a:rPr>
              <a:t>various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projects).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9626" y="458252"/>
            <a:ext cx="4010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Single</a:t>
            </a:r>
            <a:r>
              <a:rPr sz="4800" spc="-45" dirty="0"/>
              <a:t> </a:t>
            </a:r>
            <a:r>
              <a:rPr sz="4800" spc="-5" dirty="0"/>
              <a:t>Use</a:t>
            </a:r>
            <a:r>
              <a:rPr sz="4800" spc="-45" dirty="0"/>
              <a:t> </a:t>
            </a:r>
            <a:r>
              <a:rPr sz="4800" dirty="0"/>
              <a:t>Plans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2093867"/>
            <a:ext cx="8633460" cy="3182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 algn="just">
              <a:lnSpc>
                <a:spcPts val="330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Policy: </a:t>
            </a:r>
            <a:r>
              <a:rPr sz="2800" dirty="0">
                <a:latin typeface="Calibri"/>
                <a:cs typeface="Calibri"/>
              </a:rPr>
              <a:t>Establishes </a:t>
            </a:r>
            <a:r>
              <a:rPr sz="2800" spc="-5" dirty="0">
                <a:latin typeface="Calibri"/>
                <a:cs typeface="Calibri"/>
              </a:rPr>
              <a:t>general </a:t>
            </a:r>
            <a:r>
              <a:rPr sz="2800" dirty="0">
                <a:latin typeface="Calibri"/>
                <a:cs typeface="Calibri"/>
              </a:rPr>
              <a:t>guidelines </a:t>
            </a:r>
            <a:r>
              <a:rPr sz="2800" spc="-5" dirty="0">
                <a:latin typeface="Calibri"/>
                <a:cs typeface="Calibri"/>
              </a:rPr>
              <a:t>for decision making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(Ex: Placement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policy).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Procedure: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sequential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steps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 handling a </a:t>
            </a:r>
            <a:r>
              <a:rPr sz="2800" spc="-5" dirty="0">
                <a:latin typeface="Calibri"/>
                <a:cs typeface="Calibri"/>
              </a:rPr>
              <a:t>well structured problem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occur regularly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(Ex:</a:t>
            </a:r>
            <a:r>
              <a:rPr sz="2800" dirty="0">
                <a:latin typeface="Calibri"/>
                <a:cs typeface="Calibri"/>
              </a:rPr>
              <a:t> Eligibility</a:t>
            </a:r>
            <a:r>
              <a:rPr sz="2800" spc="-5" dirty="0">
                <a:latin typeface="Calibri"/>
                <a:cs typeface="Calibri"/>
              </a:rPr>
              <a:t> criteria, orientation,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interview).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2000"/>
              </a:lnSpc>
              <a:spcBef>
                <a:spcPts val="54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Rules:</a:t>
            </a:r>
            <a:r>
              <a:rPr sz="2800" b="1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explicit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tells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5" dirty="0">
                <a:latin typeface="Calibri"/>
                <a:cs typeface="Calibri"/>
              </a:rPr>
              <a:t>done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(Ex: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Dress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192" y="962308"/>
            <a:ext cx="363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Standing</a:t>
            </a:r>
            <a:r>
              <a:rPr sz="4800" spc="-95" dirty="0"/>
              <a:t> </a:t>
            </a:r>
            <a:r>
              <a:rPr sz="4800" dirty="0"/>
              <a:t>Plans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1229772"/>
            <a:ext cx="8634095" cy="5064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99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dirty="0">
                <a:latin typeface="Calibri"/>
                <a:cs typeface="Calibri"/>
              </a:rPr>
              <a:t> 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(MBO)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beyond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setting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annual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 for organizational </a:t>
            </a:r>
            <a:r>
              <a:rPr sz="2400" dirty="0">
                <a:latin typeface="Calibri"/>
                <a:cs typeface="Calibri"/>
              </a:rPr>
              <a:t>units to </a:t>
            </a:r>
            <a:r>
              <a:rPr sz="2400" spc="-15" dirty="0">
                <a:latin typeface="Calibri"/>
                <a:cs typeface="Calibri"/>
              </a:rPr>
              <a:t>setting </a:t>
            </a:r>
            <a:r>
              <a:rPr sz="2400" spc="-5" dirty="0">
                <a:latin typeface="Calibri"/>
                <a:cs typeface="Calibri"/>
              </a:rPr>
              <a:t>performance goals 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" dirty="0">
                <a:latin typeface="Calibri"/>
                <a:cs typeface="Calibri"/>
              </a:rPr>
              <a:t> employees.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2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MBO refers </a:t>
            </a:r>
            <a:r>
              <a:rPr sz="2400" dirty="0">
                <a:latin typeface="Calibri"/>
                <a:cs typeface="Calibri"/>
              </a:rPr>
              <a:t>to a </a:t>
            </a:r>
            <a:r>
              <a:rPr sz="2400" spc="-5" dirty="0">
                <a:latin typeface="Calibri"/>
                <a:cs typeface="Calibri"/>
              </a:rPr>
              <a:t>formal </a:t>
            </a:r>
            <a:r>
              <a:rPr sz="240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procedures </a:t>
            </a:r>
            <a:r>
              <a:rPr sz="2400" dirty="0">
                <a:latin typeface="Calibri"/>
                <a:cs typeface="Calibri"/>
              </a:rPr>
              <a:t>that begins </a:t>
            </a:r>
            <a:r>
              <a:rPr sz="2400" spc="-5" dirty="0">
                <a:latin typeface="Calibri"/>
                <a:cs typeface="Calibri"/>
              </a:rPr>
              <a:t>with goal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setting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continues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review.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499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is a </a:t>
            </a:r>
            <a:r>
              <a:rPr sz="2400" spc="-5" dirty="0">
                <a:latin typeface="Calibri"/>
                <a:cs typeface="Calibri"/>
              </a:rPr>
              <a:t>process of </a:t>
            </a:r>
            <a:r>
              <a:rPr sz="2400" spc="-15" dirty="0">
                <a:latin typeface="Calibri"/>
                <a:cs typeface="Calibri"/>
              </a:rPr>
              <a:t>setting </a:t>
            </a:r>
            <a:r>
              <a:rPr sz="2400" spc="-5" dirty="0">
                <a:latin typeface="Calibri"/>
                <a:cs typeface="Calibri"/>
              </a:rPr>
              <a:t>mutually agreed upon goals </a:t>
            </a:r>
            <a:r>
              <a:rPr sz="2400" dirty="0">
                <a:latin typeface="Calibri"/>
                <a:cs typeface="Calibri"/>
              </a:rPr>
              <a:t>and using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goals</a:t>
            </a:r>
            <a:r>
              <a:rPr sz="2400" dirty="0">
                <a:latin typeface="Calibri"/>
                <a:cs typeface="Calibri"/>
              </a:rPr>
              <a:t> to evaluate</a:t>
            </a:r>
            <a:r>
              <a:rPr sz="2400" spc="-5" dirty="0">
                <a:latin typeface="Calibri"/>
                <a:cs typeface="Calibri"/>
              </a:rPr>
              <a:t> employee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2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appraisals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conducted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continuous </a:t>
            </a:r>
            <a:r>
              <a:rPr sz="2400" dirty="0">
                <a:latin typeface="Calibri"/>
                <a:cs typeface="Calibri"/>
              </a:rPr>
              <a:t> basis,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provisions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 periodic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reviews.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Managers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 than their </a:t>
            </a:r>
            <a:r>
              <a:rPr sz="2400" spc="-5" dirty="0">
                <a:latin typeface="Calibri"/>
                <a:cs typeface="Calibri"/>
              </a:rPr>
              <a:t>own, </a:t>
            </a:r>
            <a:r>
              <a:rPr sz="2400" dirty="0">
                <a:latin typeface="Calibri"/>
                <a:cs typeface="Calibri"/>
              </a:rPr>
              <a:t>in the belief that this </a:t>
            </a:r>
            <a:r>
              <a:rPr sz="2400" spc="-5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give them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" dirty="0">
                <a:latin typeface="Calibri"/>
                <a:cs typeface="Calibri"/>
              </a:rPr>
              <a:t>understanding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broader strategy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company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relate</a:t>
            </a:r>
            <a:r>
              <a:rPr sz="2400" dirty="0">
                <a:latin typeface="Calibri"/>
                <a:cs typeface="Calibri"/>
              </a:rPr>
              <a:t> to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picture.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1409" y="441680"/>
            <a:ext cx="512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Management</a:t>
            </a:r>
            <a:r>
              <a:rPr sz="3600" spc="-20" dirty="0"/>
              <a:t> </a:t>
            </a:r>
            <a:r>
              <a:rPr sz="3600" spc="-5" dirty="0"/>
              <a:t>By</a:t>
            </a:r>
            <a:r>
              <a:rPr sz="3600" spc="-15" dirty="0"/>
              <a:t> </a:t>
            </a:r>
            <a:r>
              <a:rPr sz="3600" spc="-5" dirty="0"/>
              <a:t>Objectives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812" y="159172"/>
            <a:ext cx="598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10" dirty="0"/>
              <a:t> </a:t>
            </a:r>
            <a:r>
              <a:rPr sz="4000" spc="-5" dirty="0"/>
              <a:t>Decision</a:t>
            </a:r>
            <a:r>
              <a:rPr sz="4000" spc="-10" dirty="0"/>
              <a:t> </a:t>
            </a:r>
            <a:r>
              <a:rPr sz="4000" spc="-5" dirty="0"/>
              <a:t>Making</a:t>
            </a:r>
            <a:r>
              <a:rPr sz="4000" spc="-10" dirty="0"/>
              <a:t> </a:t>
            </a:r>
            <a:r>
              <a:rPr sz="4000" spc="-5" dirty="0"/>
              <a:t>Process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51" y="797724"/>
            <a:ext cx="8633460" cy="58096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buFont typeface="Arial MT"/>
              <a:buChar char="•"/>
              <a:tabLst>
                <a:tab pos="354965" algn="l"/>
                <a:tab pos="355600" algn="l"/>
                <a:tab pos="1671955" algn="l"/>
                <a:tab pos="2058035" algn="l"/>
                <a:tab pos="2397125" algn="l"/>
                <a:tab pos="3445510" algn="l"/>
                <a:tab pos="4280535" algn="l"/>
                <a:tab pos="4982210" algn="l"/>
                <a:tab pos="5452745" algn="l"/>
                <a:tab pos="6351270" algn="l"/>
                <a:tab pos="8114665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ecisi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is	a	ch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ice	f</a:t>
            </a:r>
            <a:r>
              <a:rPr sz="2600" spc="-5" dirty="0">
                <a:latin typeface="Calibri"/>
                <a:cs typeface="Calibri"/>
              </a:rPr>
              <a:t>ro</a:t>
            </a:r>
            <a:r>
              <a:rPr sz="2600" dirty="0">
                <a:latin typeface="Calibri"/>
                <a:cs typeface="Calibri"/>
              </a:rPr>
              <a:t>m	t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</a:t>
            </a:r>
            <a:r>
              <a:rPr sz="2600" spc="-5" dirty="0">
                <a:latin typeface="Calibri"/>
                <a:cs typeface="Calibri"/>
              </a:rPr>
              <a:t>mor</a:t>
            </a:r>
            <a:r>
              <a:rPr sz="2600" dirty="0">
                <a:latin typeface="Calibri"/>
                <a:cs typeface="Calibri"/>
              </a:rPr>
              <a:t>e	alt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ati</a:t>
            </a:r>
            <a:r>
              <a:rPr sz="2600" dirty="0">
                <a:latin typeface="Calibri"/>
                <a:cs typeface="Calibri"/>
              </a:rPr>
              <a:t>ves	and  </a:t>
            </a:r>
            <a:r>
              <a:rPr sz="2600" spc="-5" dirty="0">
                <a:latin typeface="Calibri"/>
                <a:cs typeface="Calibri"/>
              </a:rPr>
              <a:t>decision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occurs</a:t>
            </a:r>
            <a:r>
              <a:rPr sz="2600" dirty="0">
                <a:latin typeface="Calibri"/>
                <a:cs typeface="Calibri"/>
              </a:rPr>
              <a:t> as a </a:t>
            </a:r>
            <a:r>
              <a:rPr sz="2600" spc="-5" dirty="0">
                <a:latin typeface="Calibri"/>
                <a:cs typeface="Calibri"/>
              </a:rPr>
              <a:t>reaction</a:t>
            </a:r>
            <a:r>
              <a:rPr sz="2600" dirty="0">
                <a:latin typeface="Calibri"/>
                <a:cs typeface="Calibri"/>
              </a:rPr>
              <a:t> to a </a:t>
            </a:r>
            <a:r>
              <a:rPr sz="2600" spc="-5" dirty="0">
                <a:latin typeface="Calibri"/>
                <a:cs typeface="Calibri"/>
              </a:rPr>
              <a:t>problem.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308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  <a:tab pos="1279525" algn="l"/>
                <a:tab pos="1630045" algn="l"/>
                <a:tab pos="2962275" algn="l"/>
                <a:tab pos="3359150" algn="l"/>
                <a:tab pos="3883660" algn="l"/>
                <a:tab pos="5201285" algn="l"/>
                <a:tab pos="5946140" algn="l"/>
                <a:tab pos="7004050" algn="l"/>
                <a:tab pos="8461375" algn="l"/>
              </a:tabLst>
            </a:pPr>
            <a:r>
              <a:rPr sz="2600" spc="-5" dirty="0">
                <a:latin typeface="Calibri"/>
                <a:cs typeface="Calibri"/>
              </a:rPr>
              <a:t>Her</a:t>
            </a:r>
            <a:r>
              <a:rPr sz="2600" dirty="0">
                <a:latin typeface="Calibri"/>
                <a:cs typeface="Calibri"/>
              </a:rPr>
              <a:t>e,	a	p</a:t>
            </a:r>
            <a:r>
              <a:rPr sz="2600" spc="-5" dirty="0">
                <a:latin typeface="Calibri"/>
                <a:cs typeface="Calibri"/>
              </a:rPr>
              <a:t>ro</a:t>
            </a:r>
            <a:r>
              <a:rPr sz="2600" dirty="0">
                <a:latin typeface="Calibri"/>
                <a:cs typeface="Calibri"/>
              </a:rPr>
              <a:t>blem	is	an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bsta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le	that	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es	a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hieving	a  </a:t>
            </a:r>
            <a:r>
              <a:rPr sz="2600" spc="-5" dirty="0">
                <a:latin typeface="Calibri"/>
                <a:cs typeface="Calibri"/>
              </a:rPr>
              <a:t>desired goal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difficult.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308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  <a:tab pos="702310" algn="l"/>
                <a:tab pos="2450465" algn="l"/>
                <a:tab pos="3512820" algn="l"/>
                <a:tab pos="4421505" algn="l"/>
                <a:tab pos="5763895" algn="l"/>
                <a:tab pos="6368415" algn="l"/>
                <a:tab pos="7516495" algn="l"/>
                <a:tab pos="8345170" algn="l"/>
              </a:tabLst>
            </a:pPr>
            <a:r>
              <a:rPr sz="2600" dirty="0">
                <a:latin typeface="Calibri"/>
                <a:cs typeface="Calibri"/>
              </a:rPr>
              <a:t>A	disc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epancy	al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s	exists	bet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	the	cu</a:t>
            </a:r>
            <a:r>
              <a:rPr sz="2600" spc="-5" dirty="0">
                <a:latin typeface="Calibri"/>
                <a:cs typeface="Calibri"/>
              </a:rPr>
              <a:t>rr</a:t>
            </a:r>
            <a:r>
              <a:rPr sz="2600" dirty="0">
                <a:latin typeface="Calibri"/>
                <a:cs typeface="Calibri"/>
              </a:rPr>
              <a:t>ent	state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 </a:t>
            </a:r>
            <a:r>
              <a:rPr sz="2600" spc="-5" dirty="0">
                <a:latin typeface="Calibri"/>
                <a:cs typeface="Calibri"/>
              </a:rPr>
              <a:t>aﬀairs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state.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  <a:tab pos="355600" algn="l"/>
                <a:tab pos="1323975" algn="l"/>
                <a:tab pos="3145790" algn="l"/>
                <a:tab pos="4282440" algn="l"/>
                <a:tab pos="4761230" algn="l"/>
                <a:tab pos="5479415" algn="l"/>
                <a:tab pos="6734175" algn="l"/>
                <a:tab pos="7767955" algn="l"/>
                <a:tab pos="8282305" algn="l"/>
              </a:tabLst>
            </a:pPr>
            <a:r>
              <a:rPr sz="2600" dirty="0">
                <a:latin typeface="Calibri"/>
                <a:cs typeface="Calibri"/>
              </a:rPr>
              <a:t>Eve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	inf</a:t>
            </a:r>
            <a:r>
              <a:rPr sz="2600" spc="-5" dirty="0">
                <a:latin typeface="Calibri"/>
                <a:cs typeface="Calibri"/>
              </a:rPr>
              <a:t>orm</a:t>
            </a:r>
            <a:r>
              <a:rPr sz="2600" spc="-10" dirty="0">
                <a:latin typeface="Calibri"/>
                <a:cs typeface="Calibri"/>
              </a:rPr>
              <a:t>ati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input)	in	this	p</a:t>
            </a:r>
            <a:r>
              <a:rPr sz="2600" spc="-5" dirty="0">
                <a:latin typeface="Calibri"/>
                <a:cs typeface="Calibri"/>
              </a:rPr>
              <a:t>ro</a:t>
            </a:r>
            <a:r>
              <a:rPr sz="2600" dirty="0">
                <a:latin typeface="Calibri"/>
                <a:cs typeface="Calibri"/>
              </a:rPr>
              <a:t>cess	needs	to	be  </a:t>
            </a:r>
            <a:r>
              <a:rPr sz="2600" spc="-5" dirty="0">
                <a:latin typeface="Calibri"/>
                <a:cs typeface="Calibri"/>
              </a:rPr>
              <a:t>evaluated.</a:t>
            </a:r>
            <a:endParaRPr sz="2600">
              <a:latin typeface="Calibri"/>
              <a:cs typeface="Calibri"/>
            </a:endParaRPr>
          </a:p>
          <a:p>
            <a:pPr marL="355600" marR="132080" indent="-342900">
              <a:lnSpc>
                <a:spcPct val="1186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Input data needs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be </a:t>
            </a:r>
            <a:r>
              <a:rPr sz="2600" spc="-5" dirty="0">
                <a:latin typeface="Calibri"/>
                <a:cs typeface="Calibri"/>
              </a:rPr>
              <a:t>screened,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processed</a:t>
            </a:r>
            <a:r>
              <a:rPr sz="2600" dirty="0">
                <a:latin typeface="Calibri"/>
                <a:cs typeface="Calibri"/>
              </a:rPr>
              <a:t> and </a:t>
            </a:r>
            <a:r>
              <a:rPr sz="2600" spc="-5" dirty="0">
                <a:latin typeface="Calibri"/>
                <a:cs typeface="Calibri"/>
              </a:rPr>
              <a:t>interpreted.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Decision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Process: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Rational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5" dirty="0">
                <a:latin typeface="Calibri"/>
                <a:cs typeface="Calibri"/>
              </a:rPr>
              <a:t>Bounded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Rationality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Intuition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102" y="272708"/>
            <a:ext cx="4461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Rational</a:t>
            </a:r>
            <a:r>
              <a:rPr spc="-4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50195"/>
            <a:ext cx="8223250" cy="5440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characterized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consistent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maximizing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constraints.</a:t>
            </a:r>
            <a:endParaRPr sz="2800">
              <a:latin typeface="Calibri"/>
              <a:cs typeface="Calibri"/>
            </a:endParaRPr>
          </a:p>
          <a:p>
            <a:pPr marL="355600" marR="379095" indent="-342900">
              <a:lnSpc>
                <a:spcPts val="303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follow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eight </a:t>
            </a:r>
            <a:r>
              <a:rPr sz="2800" spc="-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 model.</a:t>
            </a:r>
            <a:r>
              <a:rPr sz="2800" dirty="0">
                <a:latin typeface="Calibri"/>
                <a:cs typeface="Calibri"/>
              </a:rPr>
              <a:t> They </a:t>
            </a:r>
            <a:r>
              <a:rPr sz="2800" spc="-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Identifying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Identifying decision criteria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Allocating weights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criteria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Developing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alternatives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Analyzing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alternatives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Selecting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Implementing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Evaluating decision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eﬀectiveness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714" y="0"/>
            <a:ext cx="4058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45" dirty="0"/>
              <a:t> </a:t>
            </a:r>
            <a:r>
              <a:rPr sz="4000" spc="-5" dirty="0"/>
              <a:t>Rational</a:t>
            </a:r>
            <a:r>
              <a:rPr sz="4000" spc="-45" dirty="0"/>
              <a:t> </a:t>
            </a:r>
            <a:r>
              <a:rPr sz="4000" dirty="0"/>
              <a:t>Model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57" y="476672"/>
            <a:ext cx="8779082" cy="63813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98" y="272708"/>
            <a:ext cx="4638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Bounded</a:t>
            </a:r>
            <a:r>
              <a:rPr spc="-55" dirty="0"/>
              <a:t> </a:t>
            </a:r>
            <a:r>
              <a:rPr spc="-5" dirty="0"/>
              <a:t>Rationality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59" y="1013748"/>
            <a:ext cx="8489315" cy="5392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715" indent="-342900" algn="just">
              <a:lnSpc>
                <a:spcPts val="330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rational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well,</a:t>
            </a:r>
            <a:r>
              <a:rPr sz="2800" dirty="0">
                <a:latin typeface="Calibri"/>
                <a:cs typeface="Calibri"/>
              </a:rPr>
              <a:t> 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(bounded)</a:t>
            </a:r>
            <a:r>
              <a:rPr sz="2800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individual’s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5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here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done</a:t>
            </a:r>
            <a:r>
              <a:rPr sz="2800" dirty="0">
                <a:latin typeface="Calibri"/>
                <a:cs typeface="Calibri"/>
              </a:rPr>
              <a:t> by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constructing simplified models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extract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essential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features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capturing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complexity.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is because </a:t>
            </a:r>
            <a:r>
              <a:rPr sz="2800" spc="-5" dirty="0">
                <a:latin typeface="Calibri"/>
                <a:cs typeface="Calibri"/>
              </a:rPr>
              <a:t>human mind cannot formulate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complex problems with </a:t>
            </a:r>
            <a:r>
              <a:rPr sz="2800" dirty="0">
                <a:latin typeface="Calibri"/>
                <a:cs typeface="Calibri"/>
              </a:rPr>
              <a:t>full </a:t>
            </a:r>
            <a:r>
              <a:rPr sz="2800" spc="-5" dirty="0">
                <a:latin typeface="Calibri"/>
                <a:cs typeface="Calibri"/>
              </a:rPr>
              <a:t>rationality, we operate with 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confines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bounded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rationality.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one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made alternatives, we review </a:t>
            </a:r>
            <a:r>
              <a:rPr sz="2800" dirty="0">
                <a:latin typeface="Calibri"/>
                <a:cs typeface="Calibri"/>
              </a:rPr>
              <a:t>them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</a:t>
            </a:r>
            <a:r>
              <a:rPr sz="2800" spc="-5" dirty="0">
                <a:latin typeface="Calibri"/>
                <a:cs typeface="Calibri"/>
              </a:rPr>
              <a:t> 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identify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satisfice</a:t>
            </a:r>
            <a:r>
              <a:rPr sz="2800" dirty="0">
                <a:latin typeface="Calibri"/>
                <a:cs typeface="Calibri"/>
              </a:rPr>
              <a:t> 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solutions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‘good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enough’.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508" y="117645"/>
            <a:ext cx="381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30" dirty="0"/>
              <a:t> </a:t>
            </a:r>
            <a:r>
              <a:rPr sz="3600" dirty="0"/>
              <a:t>Role</a:t>
            </a:r>
            <a:r>
              <a:rPr sz="3600" spc="-25" dirty="0"/>
              <a:t> </a:t>
            </a:r>
            <a:r>
              <a:rPr sz="3600" spc="-5" dirty="0"/>
              <a:t>of</a:t>
            </a:r>
            <a:r>
              <a:rPr sz="3600" spc="-30" dirty="0"/>
              <a:t> </a:t>
            </a:r>
            <a:r>
              <a:rPr sz="3600" spc="-5" dirty="0"/>
              <a:t>Intuition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8251" y="725716"/>
            <a:ext cx="8634095" cy="58858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decision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made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basis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experience,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feelings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accumulated judgment.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308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looks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big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picture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usually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engages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emotions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(feelings</a:t>
            </a:r>
            <a:r>
              <a:rPr sz="2600" dirty="0">
                <a:latin typeface="Calibri"/>
                <a:cs typeface="Calibri"/>
              </a:rPr>
              <a:t> that </a:t>
            </a:r>
            <a:r>
              <a:rPr sz="2600" spc="-5" dirty="0">
                <a:latin typeface="Calibri"/>
                <a:cs typeface="Calibri"/>
              </a:rPr>
              <a:t>may not</a:t>
            </a:r>
            <a:r>
              <a:rPr sz="2600" dirty="0">
                <a:latin typeface="Calibri"/>
                <a:cs typeface="Calibri"/>
              </a:rPr>
              <a:t> be </a:t>
            </a:r>
            <a:r>
              <a:rPr sz="2600" spc="-5" dirty="0">
                <a:latin typeface="Calibri"/>
                <a:cs typeface="Calibri"/>
              </a:rPr>
              <a:t>rational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5" dirty="0">
                <a:latin typeface="Calibri"/>
                <a:cs typeface="Calibri"/>
              </a:rPr>
              <a:t>approach).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308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  <a:tab pos="1633855" algn="l"/>
                <a:tab pos="2771775" algn="l"/>
                <a:tab pos="3962400" algn="l"/>
                <a:tab pos="4342130" algn="l"/>
                <a:tab pos="5904230" algn="l"/>
                <a:tab pos="6319520" algn="l"/>
                <a:tab pos="7488555" algn="l"/>
              </a:tabLst>
            </a:pPr>
            <a:r>
              <a:rPr sz="2600" dirty="0">
                <a:latin typeface="Calibri"/>
                <a:cs typeface="Calibri"/>
              </a:rPr>
              <a:t>Intui</a:t>
            </a:r>
            <a:r>
              <a:rPr sz="2600" spc="-15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d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esn’t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pe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ate	in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pp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si</a:t>
            </a:r>
            <a:r>
              <a:rPr sz="2600" spc="-15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to	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ati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nal	anal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sis,  </a:t>
            </a:r>
            <a:r>
              <a:rPr sz="2600" spc="-5" dirty="0">
                <a:latin typeface="Calibri"/>
                <a:cs typeface="Calibri"/>
              </a:rPr>
              <a:t>rather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-5" dirty="0">
                <a:latin typeface="Calibri"/>
                <a:cs typeface="Calibri"/>
              </a:rPr>
              <a:t>two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complement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other.</a:t>
            </a:r>
            <a:endParaRPr sz="2600">
              <a:latin typeface="Calibri"/>
              <a:cs typeface="Calibri"/>
            </a:endParaRPr>
          </a:p>
          <a:p>
            <a:pPr marL="354965" marR="1668780" indent="-354965">
              <a:lnSpc>
                <a:spcPts val="380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This can be a </a:t>
            </a:r>
            <a:r>
              <a:rPr sz="2600" spc="-5" dirty="0">
                <a:latin typeface="Calibri"/>
                <a:cs typeface="Calibri"/>
              </a:rPr>
              <a:t>powerful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force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5" dirty="0">
                <a:latin typeface="Calibri"/>
                <a:cs typeface="Calibri"/>
              </a:rPr>
              <a:t>decision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making. 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intuition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 </a:t>
            </a:r>
            <a:r>
              <a:rPr sz="2600" spc="-5" dirty="0">
                <a:latin typeface="Calibri"/>
                <a:cs typeface="Calibri"/>
              </a:rPr>
              <a:t>decision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are: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Experience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Aﬀect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initiated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Cognitive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ethics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Subconcious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mental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8042"/>
            <a:ext cx="8992870" cy="47859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726440" algn="just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latin typeface="Calibri"/>
                <a:cs typeface="Calibri"/>
              </a:rPr>
              <a:t>Structured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Problems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Programmed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Decisions</a:t>
            </a:r>
            <a:endParaRPr sz="32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3329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Structured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straight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forward,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familiar,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easily</a:t>
            </a:r>
            <a:r>
              <a:rPr sz="2800" spc="-5" dirty="0">
                <a:latin typeface="Calibri"/>
                <a:cs typeface="Calibri"/>
              </a:rPr>
              <a:t> defined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329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Programmed decisions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repetitive </a:t>
            </a:r>
            <a:r>
              <a:rPr sz="2800" spc="-5" dirty="0">
                <a:latin typeface="Calibri"/>
                <a:cs typeface="Calibri"/>
              </a:rPr>
              <a:t>decision </a:t>
            </a:r>
            <a:r>
              <a:rPr sz="2800" dirty="0">
                <a:latin typeface="Calibri"/>
                <a:cs typeface="Calibri"/>
              </a:rPr>
              <a:t>that can be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 a </a:t>
            </a:r>
            <a:r>
              <a:rPr sz="2800" spc="-10" dirty="0">
                <a:latin typeface="Calibri"/>
                <a:cs typeface="Calibri"/>
              </a:rPr>
              <a:t>routine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approach.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5" dirty="0">
                <a:latin typeface="Calibri"/>
                <a:cs typeface="Calibri"/>
              </a:rPr>
              <a:t>are made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accordance with policies, procedures, 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simplify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recurring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situations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limiting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excluding </a:t>
            </a:r>
            <a:r>
              <a:rPr sz="2800" spc="-5" dirty="0">
                <a:latin typeface="Calibri"/>
                <a:cs typeface="Calibri"/>
              </a:rPr>
              <a:t>alternatives.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2000"/>
              </a:lnSpc>
              <a:spcBef>
                <a:spcPts val="54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Ex: </a:t>
            </a:r>
            <a:r>
              <a:rPr sz="2800" spc="-5" dirty="0">
                <a:latin typeface="Calibri"/>
                <a:cs typeface="Calibri"/>
              </a:rPr>
              <a:t>Minor </a:t>
            </a:r>
            <a:r>
              <a:rPr sz="2800" spc="-20" dirty="0">
                <a:latin typeface="Calibri"/>
                <a:cs typeface="Calibri"/>
              </a:rPr>
              <a:t>matters </a:t>
            </a:r>
            <a:r>
              <a:rPr sz="2800" dirty="0">
                <a:latin typeface="Calibri"/>
                <a:cs typeface="Calibri"/>
              </a:rPr>
              <a:t>such as the </a:t>
            </a:r>
            <a:r>
              <a:rPr sz="2800" spc="-5" dirty="0">
                <a:latin typeface="Calibri"/>
                <a:cs typeface="Calibri"/>
              </a:rPr>
              <a:t>return of merchandise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handled 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set </a:t>
            </a:r>
            <a:r>
              <a:rPr sz="2800" spc="-5" dirty="0">
                <a:latin typeface="Calibri"/>
                <a:cs typeface="Calibri"/>
              </a:rPr>
              <a:t>procedure.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901" y="411200"/>
            <a:ext cx="3819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Types</a:t>
            </a:r>
            <a:r>
              <a:rPr sz="4000" spc="-25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5" dirty="0"/>
              <a:t>Decisions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78293"/>
            <a:ext cx="8992870" cy="5689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820"/>
              </a:spcBef>
            </a:pPr>
            <a:r>
              <a:rPr sz="3000" spc="-5" dirty="0">
                <a:latin typeface="Calibri"/>
                <a:cs typeface="Calibri"/>
              </a:rPr>
              <a:t>Unstructured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Problems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Nonprogrammed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Decisions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282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Unstructured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unusual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ambigous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incomplete.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282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Nonprogrammed decision </a:t>
            </a:r>
            <a:r>
              <a:rPr sz="2400" dirty="0">
                <a:latin typeface="Calibri"/>
                <a:cs typeface="Calibri"/>
              </a:rPr>
              <a:t>is a unique and </a:t>
            </a:r>
            <a:r>
              <a:rPr sz="2400" spc="-5" dirty="0">
                <a:latin typeface="Calibri"/>
                <a:cs typeface="Calibri"/>
              </a:rPr>
              <a:t>nonrecuring decision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requires </a:t>
            </a:r>
            <a:r>
              <a:rPr sz="2400" dirty="0">
                <a:latin typeface="Calibri"/>
                <a:cs typeface="Calibri"/>
              </a:rPr>
              <a:t>a custom </a:t>
            </a:r>
            <a:r>
              <a:rPr sz="2400" spc="-5" dirty="0">
                <a:latin typeface="Calibri"/>
                <a:cs typeface="Calibri"/>
              </a:rPr>
              <a:t>made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099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-5" dirty="0">
                <a:latin typeface="Calibri"/>
                <a:cs typeface="Calibri"/>
              </a:rPr>
              <a:t>not come 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enough </a:t>
            </a:r>
            <a:r>
              <a:rPr sz="2400" dirty="0">
                <a:latin typeface="Calibri"/>
                <a:cs typeface="Calibri"/>
              </a:rPr>
              <a:t>to be </a:t>
            </a:r>
            <a:r>
              <a:rPr sz="2400" spc="-5" dirty="0">
                <a:latin typeface="Calibri"/>
                <a:cs typeface="Calibri"/>
              </a:rPr>
              <a:t>covered </a:t>
            </a:r>
            <a:r>
              <a:rPr sz="2400" dirty="0">
                <a:latin typeface="Calibri"/>
                <a:cs typeface="Calibri"/>
              </a:rPr>
              <a:t>by a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</a:t>
            </a:r>
            <a:r>
              <a:rPr sz="2400" dirty="0">
                <a:latin typeface="Calibri"/>
                <a:cs typeface="Calibri"/>
              </a:rPr>
              <a:t> 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deserves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treatment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95" dirty="0">
                <a:latin typeface="Calibri"/>
                <a:cs typeface="Calibri"/>
              </a:rPr>
              <a:t>non-­‐programmed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499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Ex: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allocate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organization’s resources, what </a:t>
            </a:r>
            <a:r>
              <a:rPr sz="2400" dirty="0">
                <a:latin typeface="Calibri"/>
                <a:cs typeface="Calibri"/>
              </a:rPr>
              <a:t>to do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failing </a:t>
            </a:r>
            <a:r>
              <a:rPr sz="2400" spc="-5" dirty="0">
                <a:latin typeface="Calibri"/>
                <a:cs typeface="Calibri"/>
              </a:rPr>
              <a:t>product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line,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community relations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improved.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More important decisions, </a:t>
            </a:r>
            <a:r>
              <a:rPr sz="2400" dirty="0">
                <a:latin typeface="Calibri"/>
                <a:cs typeface="Calibri"/>
              </a:rPr>
              <a:t>such as the </a:t>
            </a:r>
            <a:r>
              <a:rPr sz="2400" spc="-5" dirty="0">
                <a:latin typeface="Calibri"/>
                <a:cs typeface="Calibri"/>
              </a:rPr>
              <a:t>location of </a:t>
            </a:r>
            <a:r>
              <a:rPr sz="2400" dirty="0">
                <a:latin typeface="Calibri"/>
                <a:cs typeface="Calibri"/>
              </a:rPr>
              <a:t>a new </a:t>
            </a:r>
            <a:r>
              <a:rPr sz="2400" spc="-5" dirty="0">
                <a:latin typeface="Calibri"/>
                <a:cs typeface="Calibri"/>
              </a:rPr>
              <a:t>retail outlet,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non-­‐programmed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decision,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a less </a:t>
            </a:r>
            <a:r>
              <a:rPr sz="2400" spc="-5" dirty="0">
                <a:latin typeface="Calibri"/>
                <a:cs typeface="Calibri"/>
              </a:rPr>
              <a:t>structured process of decision making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 solving.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901" y="195176"/>
            <a:ext cx="3819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Types</a:t>
            </a:r>
            <a:r>
              <a:rPr sz="4000" spc="-25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5" dirty="0"/>
              <a:t>Decisions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369" y="308712"/>
            <a:ext cx="4437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25" dirty="0"/>
              <a:t> </a:t>
            </a:r>
            <a:r>
              <a:rPr spc="-5" dirty="0"/>
              <a:t>Goals?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80040"/>
            <a:ext cx="8634095" cy="5301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Goals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(Objectives)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outcomes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targets.</a:t>
            </a:r>
            <a:endParaRPr sz="2800">
              <a:latin typeface="Calibri"/>
              <a:cs typeface="Calibri"/>
            </a:endParaRPr>
          </a:p>
          <a:p>
            <a:pPr marL="355600" marR="5715" indent="-342900">
              <a:lnSpc>
                <a:spcPts val="3329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guide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management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criteria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against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measured.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could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goals: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Stated Goals: </a:t>
            </a:r>
            <a:r>
              <a:rPr sz="2800" spc="-15" dirty="0">
                <a:latin typeface="Calibri"/>
                <a:cs typeface="Calibri"/>
              </a:rPr>
              <a:t>Official </a:t>
            </a:r>
            <a:r>
              <a:rPr sz="2800" spc="-5" dirty="0">
                <a:latin typeface="Calibri"/>
                <a:cs typeface="Calibri"/>
              </a:rPr>
              <a:t>statements of what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organization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says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wants</a:t>
            </a:r>
            <a:r>
              <a:rPr sz="2800" dirty="0">
                <a:latin typeface="Calibri"/>
                <a:cs typeface="Calibri"/>
              </a:rPr>
              <a:t>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various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stakeholders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believe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goals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Ex: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Mission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2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Real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Goals: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actually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pursues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defined</a:t>
            </a:r>
            <a:r>
              <a:rPr sz="2800" dirty="0">
                <a:latin typeface="Calibri"/>
                <a:cs typeface="Calibri"/>
              </a:rPr>
              <a:t> by the </a:t>
            </a:r>
            <a:r>
              <a:rPr sz="2800" spc="-10" dirty="0">
                <a:latin typeface="Calibri"/>
                <a:cs typeface="Calibri"/>
              </a:rPr>
              <a:t>actions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its </a:t>
            </a:r>
            <a:r>
              <a:rPr sz="2800" spc="-5" dirty="0">
                <a:latin typeface="Calibri"/>
                <a:cs typeface="Calibri"/>
              </a:rPr>
              <a:t>members.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Ex: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Objectives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51" y="1229772"/>
            <a:ext cx="8634095" cy="4973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76884" algn="just">
              <a:lnSpc>
                <a:spcPct val="99700"/>
              </a:lnSpc>
              <a:spcBef>
                <a:spcPts val="110"/>
              </a:spcBef>
            </a:pP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decisions involve future </a:t>
            </a:r>
            <a:r>
              <a:rPr sz="2800" dirty="0">
                <a:latin typeface="Calibri"/>
                <a:cs typeface="Calibri"/>
              </a:rPr>
              <a:t>events, </a:t>
            </a:r>
            <a:r>
              <a:rPr sz="2800" spc="-5" dirty="0">
                <a:latin typeface="Calibri"/>
                <a:cs typeface="Calibri"/>
              </a:rPr>
              <a:t>managers must </a:t>
            </a:r>
            <a:r>
              <a:rPr sz="2800" dirty="0">
                <a:latin typeface="Calibri"/>
                <a:cs typeface="Calibri"/>
              </a:rPr>
              <a:t>also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learn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analyze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certainty,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risk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and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uncertainty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courses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Certainty: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situation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maker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accurate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dirty="0">
                <a:latin typeface="Calibri"/>
                <a:cs typeface="Calibri"/>
              </a:rPr>
              <a:t> because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outcomes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329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Risk: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situation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decision maker </a:t>
            </a:r>
            <a:r>
              <a:rPr sz="2800" dirty="0">
                <a:latin typeface="Calibri"/>
                <a:cs typeface="Calibri"/>
              </a:rPr>
              <a:t>is able to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estimate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likelihood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outcomes.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Uncertainty: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situation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decision maker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certainty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reasonable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estimates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available.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5208" y="483567"/>
            <a:ext cx="5738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Decision</a:t>
            </a:r>
            <a:r>
              <a:rPr sz="4000" spc="-25" dirty="0"/>
              <a:t> </a:t>
            </a:r>
            <a:r>
              <a:rPr sz="4000" spc="-5" dirty="0"/>
              <a:t>Making</a:t>
            </a:r>
            <a:r>
              <a:rPr sz="4000" spc="-20" dirty="0"/>
              <a:t> </a:t>
            </a:r>
            <a:r>
              <a:rPr sz="4000" spc="-5" dirty="0"/>
              <a:t>Conditions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796" y="1891145"/>
            <a:ext cx="8105140" cy="4563745"/>
            <a:chOff x="552796" y="1891145"/>
            <a:chExt cx="8105140" cy="4563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796" y="1891145"/>
              <a:ext cx="8104908" cy="45636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059" y="1916832"/>
              <a:ext cx="8000998" cy="44644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5059" y="1916832"/>
              <a:ext cx="8001000" cy="4464685"/>
            </a:xfrm>
            <a:custGeom>
              <a:avLst/>
              <a:gdLst/>
              <a:ahLst/>
              <a:cxnLst/>
              <a:rect l="l" t="t" r="r" b="b"/>
              <a:pathLst>
                <a:path w="8001000" h="4464685">
                  <a:moveTo>
                    <a:pt x="0" y="0"/>
                  </a:moveTo>
                  <a:lnTo>
                    <a:pt x="8000997" y="0"/>
                  </a:lnTo>
                  <a:lnTo>
                    <a:pt x="8000997" y="4464494"/>
                  </a:lnTo>
                  <a:lnTo>
                    <a:pt x="0" y="44644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59" y="3541712"/>
              <a:ext cx="7391398" cy="76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6059" y="3541712"/>
              <a:ext cx="7391400" cy="762000"/>
            </a:xfrm>
            <a:custGeom>
              <a:avLst/>
              <a:gdLst/>
              <a:ahLst/>
              <a:cxnLst/>
              <a:rect l="l" t="t" r="r" b="b"/>
              <a:pathLst>
                <a:path w="7391400" h="762000">
                  <a:moveTo>
                    <a:pt x="0" y="380999"/>
                  </a:moveTo>
                  <a:lnTo>
                    <a:pt x="380999" y="0"/>
                  </a:lnTo>
                  <a:lnTo>
                    <a:pt x="380999" y="190499"/>
                  </a:lnTo>
                  <a:lnTo>
                    <a:pt x="7010398" y="190499"/>
                  </a:lnTo>
                  <a:lnTo>
                    <a:pt x="7010398" y="0"/>
                  </a:lnTo>
                  <a:lnTo>
                    <a:pt x="7391398" y="380999"/>
                  </a:lnTo>
                  <a:lnTo>
                    <a:pt x="7010398" y="761999"/>
                  </a:lnTo>
                  <a:lnTo>
                    <a:pt x="7010398" y="571499"/>
                  </a:lnTo>
                  <a:lnTo>
                    <a:pt x="380999" y="571499"/>
                  </a:lnTo>
                  <a:lnTo>
                    <a:pt x="380999" y="761999"/>
                  </a:lnTo>
                  <a:lnTo>
                    <a:pt x="0" y="38099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6662" y="3246119"/>
              <a:ext cx="1039090" cy="3906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9599" y="3269932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Certainty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1835" y="3262745"/>
            <a:ext cx="556952" cy="3948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23937" y="3287395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Risk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4090" y="3262745"/>
            <a:ext cx="1271846" cy="39485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79800" y="3287395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Uncertainty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68490" y="4389119"/>
            <a:ext cx="660861" cy="39069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694200" y="4412932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1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9090" y="4314304"/>
            <a:ext cx="723207" cy="39069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64799" y="433673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HIGH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3690" y="4921134"/>
            <a:ext cx="2909454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79399" y="4946332"/>
            <a:ext cx="283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D1D56"/>
                </a:solidFill>
                <a:latin typeface="Times New Roman"/>
                <a:cs typeface="Times New Roman"/>
              </a:rPr>
              <a:t>M</a:t>
            </a:r>
            <a:r>
              <a:rPr sz="1800" b="1" dirty="0">
                <a:solidFill>
                  <a:srgbClr val="6D1D56"/>
                </a:solidFill>
                <a:latin typeface="Times New Roman"/>
                <a:cs typeface="Times New Roman"/>
              </a:rPr>
              <a:t>ANA</a:t>
            </a:r>
            <a:r>
              <a:rPr sz="1800" b="1" spc="-5" dirty="0">
                <a:solidFill>
                  <a:srgbClr val="6D1D56"/>
                </a:solidFill>
                <a:latin typeface="Times New Roman"/>
                <a:cs typeface="Times New Roman"/>
              </a:rPr>
              <a:t>G</a:t>
            </a:r>
            <a:r>
              <a:rPr sz="1800" b="1" dirty="0">
                <a:solidFill>
                  <a:srgbClr val="6D1D56"/>
                </a:solidFill>
                <a:latin typeface="Times New Roman"/>
                <a:cs typeface="Times New Roman"/>
              </a:rPr>
              <a:t>ERIAL</a:t>
            </a:r>
            <a:r>
              <a:rPr sz="1800" b="1" spc="-100" dirty="0">
                <a:solidFill>
                  <a:srgbClr val="6D1D5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D1D56"/>
                </a:solidFill>
                <a:latin typeface="Times New Roman"/>
                <a:cs typeface="Times New Roman"/>
              </a:rPr>
              <a:t>C</a:t>
            </a:r>
            <a:r>
              <a:rPr sz="1800" b="1" spc="-5" dirty="0">
                <a:solidFill>
                  <a:srgbClr val="6D1D56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6D1D56"/>
                </a:solidFill>
                <a:latin typeface="Times New Roman"/>
                <a:cs typeface="Times New Roman"/>
              </a:rPr>
              <a:t>NTR</a:t>
            </a:r>
            <a:r>
              <a:rPr sz="1800" b="1" spc="-5" dirty="0">
                <a:solidFill>
                  <a:srgbClr val="6D1D56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6D1D56"/>
                </a:solid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95548" y="3520439"/>
            <a:ext cx="5657215" cy="420370"/>
            <a:chOff x="1795548" y="3520439"/>
            <a:chExt cx="5657215" cy="42037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548" y="3532908"/>
              <a:ext cx="133003" cy="4073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62359" y="3556000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0" y="315911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3512" y="3520439"/>
              <a:ext cx="128847" cy="4073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86858" y="3541712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0" y="31591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7458" y="3541712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1" y="31591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1341" y="3520439"/>
              <a:ext cx="128847" cy="4073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67458" y="3541712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0"/>
                  </a:moveTo>
                  <a:lnTo>
                    <a:pt x="1" y="31591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3701" y="1080654"/>
            <a:ext cx="8086896" cy="656705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990870" y="365677"/>
            <a:ext cx="516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Decision</a:t>
            </a:r>
            <a:r>
              <a:rPr sz="3600" spc="-20" dirty="0"/>
              <a:t> </a:t>
            </a:r>
            <a:r>
              <a:rPr sz="3600" spc="-5" dirty="0"/>
              <a:t>Making</a:t>
            </a:r>
            <a:r>
              <a:rPr sz="3600" spc="-15" dirty="0"/>
              <a:t> </a:t>
            </a:r>
            <a:r>
              <a:rPr sz="3600" spc="-5" dirty="0"/>
              <a:t>Conditions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7" y="195176"/>
            <a:ext cx="8477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Overview</a:t>
            </a:r>
            <a:r>
              <a:rPr sz="4000" spc="5" dirty="0"/>
              <a:t>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spc="-5" dirty="0"/>
              <a:t>Managerial</a:t>
            </a:r>
            <a:r>
              <a:rPr sz="4000" spc="10" dirty="0"/>
              <a:t> </a:t>
            </a:r>
            <a:r>
              <a:rPr sz="4000" spc="-5" dirty="0"/>
              <a:t>Decision</a:t>
            </a:r>
            <a:r>
              <a:rPr sz="4000" spc="5" dirty="0"/>
              <a:t> </a:t>
            </a:r>
            <a:r>
              <a:rPr sz="4000" spc="-5" dirty="0"/>
              <a:t>Making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1" y="908720"/>
            <a:ext cx="8761235" cy="5760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714" y="380720"/>
            <a:ext cx="2518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</a:t>
            </a:r>
            <a:r>
              <a:rPr spc="-60" dirty="0"/>
              <a:t> </a:t>
            </a:r>
            <a:r>
              <a:rPr spc="-5" dirty="0"/>
              <a:t>Plans?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189132"/>
            <a:ext cx="8641080" cy="50431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12065" indent="-342900" algn="just">
              <a:lnSpc>
                <a:spcPts val="3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Plans </a:t>
            </a:r>
            <a:r>
              <a:rPr sz="3200" spc="-5" dirty="0">
                <a:latin typeface="Calibri"/>
                <a:cs typeface="Calibri"/>
              </a:rPr>
              <a:t>are documents </a:t>
            </a:r>
            <a:r>
              <a:rPr sz="320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outline how goals are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going </a:t>
            </a:r>
            <a:r>
              <a:rPr sz="3200" dirty="0">
                <a:latin typeface="Calibri"/>
                <a:cs typeface="Calibri"/>
              </a:rPr>
              <a:t>to be </a:t>
            </a:r>
            <a:r>
              <a:rPr sz="3200" spc="-5" dirty="0">
                <a:latin typeface="Calibri"/>
                <a:cs typeface="Calibri"/>
              </a:rPr>
              <a:t>met.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usually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resource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allocations,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scheduling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and</a:t>
            </a:r>
            <a:r>
              <a:rPr sz="3200" spc="55" dirty="0">
                <a:latin typeface="Calibri"/>
                <a:cs typeface="Calibri"/>
              </a:rPr>
              <a:t> other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necessary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actions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accomplish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goals.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3200" spc="-5" dirty="0">
                <a:latin typeface="Calibri"/>
                <a:cs typeface="Calibri"/>
              </a:rPr>
              <a:t>There 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various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plans based </a:t>
            </a:r>
            <a:r>
              <a:rPr sz="3200" spc="-5" dirty="0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Breadth: Strategic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Operational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Time frame: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Long term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5" dirty="0">
                <a:latin typeface="Calibri"/>
                <a:cs typeface="Calibri"/>
              </a:rPr>
              <a:t>Short term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Specificity: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Directional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Specific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Frequency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use: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standing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956" y="344716"/>
            <a:ext cx="32562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194212"/>
            <a:ext cx="8634095" cy="5100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Strategic</a:t>
            </a:r>
            <a:r>
              <a:rPr sz="2800" dirty="0">
                <a:latin typeface="Calibri"/>
                <a:cs typeface="Calibri"/>
              </a:rPr>
              <a:t> plan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(SP):</a:t>
            </a:r>
            <a:r>
              <a:rPr sz="2800" dirty="0">
                <a:latin typeface="Calibri"/>
                <a:cs typeface="Calibri"/>
              </a:rPr>
              <a:t> Plans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 organization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establish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organization’s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overall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Operational </a:t>
            </a:r>
            <a:r>
              <a:rPr sz="2800" dirty="0">
                <a:latin typeface="Calibri"/>
                <a:cs typeface="Calibri"/>
              </a:rPr>
              <a:t>plan </a:t>
            </a:r>
            <a:r>
              <a:rPr sz="2800" spc="-5" dirty="0">
                <a:latin typeface="Calibri"/>
                <a:cs typeface="Calibri"/>
              </a:rPr>
              <a:t>(OP): </a:t>
            </a:r>
            <a:r>
              <a:rPr sz="2800" dirty="0">
                <a:latin typeface="Calibri"/>
                <a:cs typeface="Calibri"/>
              </a:rPr>
              <a:t>Plans that </a:t>
            </a:r>
            <a:r>
              <a:rPr sz="2800" spc="-5" dirty="0">
                <a:latin typeface="Calibri"/>
                <a:cs typeface="Calibri"/>
              </a:rPr>
              <a:t>encompass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particular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operational area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an </a:t>
            </a:r>
            <a:r>
              <a:rPr sz="2800" spc="-5" dirty="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Long term </a:t>
            </a:r>
            <a:r>
              <a:rPr sz="2800" dirty="0">
                <a:latin typeface="Calibri"/>
                <a:cs typeface="Calibri"/>
              </a:rPr>
              <a:t>plan: Plans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5" dirty="0">
                <a:latin typeface="Calibri"/>
                <a:cs typeface="Calibri"/>
              </a:rPr>
              <a:t>frame beyond three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years (SP).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Short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plan: Plans </a:t>
            </a:r>
            <a:r>
              <a:rPr sz="2800" spc="-5" dirty="0">
                <a:latin typeface="Calibri"/>
                <a:cs typeface="Calibri"/>
              </a:rPr>
              <a:t>covering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year or</a:t>
            </a:r>
            <a:r>
              <a:rPr sz="2800" dirty="0">
                <a:latin typeface="Calibri"/>
                <a:cs typeface="Calibri"/>
              </a:rPr>
              <a:t> less </a:t>
            </a:r>
            <a:r>
              <a:rPr sz="2800" spc="-5" dirty="0">
                <a:latin typeface="Calibri"/>
                <a:cs typeface="Calibri"/>
              </a:rPr>
              <a:t>(OP).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Directional </a:t>
            </a:r>
            <a:r>
              <a:rPr sz="2800" dirty="0">
                <a:latin typeface="Calibri"/>
                <a:cs typeface="Calibri"/>
              </a:rPr>
              <a:t>plan: Plans that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ﬂexible and that set </a:t>
            </a:r>
            <a:r>
              <a:rPr sz="2800" spc="-5" dirty="0">
                <a:latin typeface="Calibri"/>
                <a:cs typeface="Calibri"/>
              </a:rPr>
              <a:t>out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general </a:t>
            </a:r>
            <a:r>
              <a:rPr sz="2800" dirty="0">
                <a:latin typeface="Calibri"/>
                <a:cs typeface="Calibri"/>
              </a:rPr>
              <a:t>guidelines </a:t>
            </a:r>
            <a:r>
              <a:rPr sz="2800" spc="-5" dirty="0">
                <a:latin typeface="Calibri"/>
                <a:cs typeface="Calibri"/>
              </a:rPr>
              <a:t>(SP).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plan: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defined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leave </a:t>
            </a:r>
            <a:r>
              <a:rPr sz="2800" dirty="0">
                <a:latin typeface="Calibri"/>
                <a:cs typeface="Calibri"/>
              </a:rPr>
              <a:t>no </a:t>
            </a:r>
            <a:r>
              <a:rPr sz="2800" spc="-5" dirty="0">
                <a:latin typeface="Calibri"/>
                <a:cs typeface="Calibri"/>
              </a:rPr>
              <a:t>room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interpretation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(OP).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19" y="253225"/>
            <a:ext cx="8640957" cy="6301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19" y="231180"/>
            <a:ext cx="7399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5" dirty="0"/>
              <a:t>Hierarchy</a:t>
            </a:r>
            <a:r>
              <a:rPr sz="4000" spc="-15" dirty="0"/>
              <a:t> </a:t>
            </a:r>
            <a:r>
              <a:rPr sz="4000" spc="-5" dirty="0"/>
              <a:t>of</a:t>
            </a:r>
            <a:r>
              <a:rPr sz="4000" spc="-15" dirty="0"/>
              <a:t> </a:t>
            </a:r>
            <a:r>
              <a:rPr sz="4000" spc="-5" dirty="0"/>
              <a:t>Organization</a:t>
            </a:r>
            <a:r>
              <a:rPr sz="4000" spc="-15" dirty="0"/>
              <a:t> </a:t>
            </a:r>
            <a:r>
              <a:rPr sz="4000" dirty="0"/>
              <a:t>Plans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51" y="870620"/>
            <a:ext cx="8649335" cy="54813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18415" indent="-36830" algn="just">
              <a:lnSpc>
                <a:spcPct val="79800"/>
              </a:lnSpc>
              <a:spcBef>
                <a:spcPts val="775"/>
              </a:spcBef>
            </a:pPr>
            <a:r>
              <a:rPr sz="2800" spc="-5" dirty="0">
                <a:latin typeface="Calibri"/>
                <a:cs typeface="Calibri"/>
              </a:rPr>
              <a:t>Mission statement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broad goal </a:t>
            </a:r>
            <a:r>
              <a:rPr sz="2800" dirty="0">
                <a:latin typeface="Calibri"/>
                <a:cs typeface="Calibri"/>
              </a:rPr>
              <a:t>based </a:t>
            </a:r>
            <a:r>
              <a:rPr sz="2800" spc="-5" dirty="0">
                <a:latin typeface="Calibri"/>
                <a:cs typeface="Calibri"/>
              </a:rPr>
              <a:t>on manager’s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assumptions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about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organization’s</a:t>
            </a:r>
            <a:r>
              <a:rPr sz="2800" spc="135" dirty="0">
                <a:latin typeface="Calibri"/>
                <a:cs typeface="Calibri"/>
              </a:rPr>
              <a:t> purpose, 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competencies,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place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5" dirty="0">
                <a:latin typeface="Calibri"/>
                <a:cs typeface="Calibri"/>
              </a:rPr>
              <a:t>world. </a:t>
            </a:r>
            <a:r>
              <a:rPr sz="2800" dirty="0">
                <a:latin typeface="Calibri"/>
                <a:cs typeface="Calibri"/>
              </a:rPr>
              <a:t>It is a </a:t>
            </a:r>
            <a:r>
              <a:rPr sz="2800" spc="-5" dirty="0">
                <a:latin typeface="Calibri"/>
                <a:cs typeface="Calibri"/>
              </a:rPr>
              <a:t>relatively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permanent part 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organization’s identity </a:t>
            </a:r>
            <a:r>
              <a:rPr sz="2800" dirty="0">
                <a:latin typeface="Calibri"/>
                <a:cs typeface="Calibri"/>
              </a:rPr>
              <a:t>and can do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much</a:t>
            </a:r>
            <a:r>
              <a:rPr sz="2800" spc="85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to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unify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motivate</a:t>
            </a:r>
            <a:r>
              <a:rPr sz="2800" spc="85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members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the 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  <a:p>
            <a:pPr marL="355600" marR="20955" indent="266700" algn="just">
              <a:lnSpc>
                <a:spcPct val="78200"/>
              </a:lnSpc>
              <a:spcBef>
                <a:spcPts val="745"/>
              </a:spcBef>
            </a:pPr>
            <a:r>
              <a:rPr sz="2800" spc="-5" dirty="0">
                <a:latin typeface="Calibri"/>
                <a:cs typeface="Calibri"/>
              </a:rPr>
              <a:t>Organizations are typically managed according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of</a:t>
            </a:r>
            <a:r>
              <a:rPr sz="2800" dirty="0">
                <a:latin typeface="Calibri"/>
                <a:cs typeface="Calibri"/>
              </a:rPr>
              <a:t> plans.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60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Strategic </a:t>
            </a:r>
            <a:r>
              <a:rPr sz="2800" b="1" dirty="0">
                <a:latin typeface="Calibri"/>
                <a:cs typeface="Calibri"/>
              </a:rPr>
              <a:t>plans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designed by </a:t>
            </a:r>
            <a:r>
              <a:rPr sz="2800" spc="-125" dirty="0">
                <a:latin typeface="Calibri"/>
                <a:cs typeface="Calibri"/>
              </a:rPr>
              <a:t>high-­‐ranking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managers 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5" dirty="0">
                <a:latin typeface="Calibri"/>
                <a:cs typeface="Calibri"/>
              </a:rPr>
              <a:t>define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broad goals for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organization. </a:t>
            </a:r>
            <a:r>
              <a:rPr sz="2800" dirty="0">
                <a:latin typeface="Calibri"/>
                <a:cs typeface="Calibri"/>
              </a:rPr>
              <a:t>They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deal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with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relationships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between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people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at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an 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5" dirty="0">
                <a:latin typeface="Calibri"/>
                <a:cs typeface="Calibri"/>
              </a:rPr>
              <a:t>people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acting</a:t>
            </a:r>
            <a:r>
              <a:rPr sz="2800" dirty="0">
                <a:latin typeface="Calibri"/>
                <a:cs typeface="Calibri"/>
              </a:rPr>
              <a:t> at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organizations.</a:t>
            </a:r>
            <a:endParaRPr sz="2800">
              <a:latin typeface="Calibri"/>
              <a:cs typeface="Calibri"/>
            </a:endParaRPr>
          </a:p>
          <a:p>
            <a:pPr marL="355600" marR="20955" indent="-342900" algn="just">
              <a:lnSpc>
                <a:spcPct val="808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Operational</a:t>
            </a:r>
            <a:r>
              <a:rPr sz="2800" b="1" spc="-5" dirty="0">
                <a:latin typeface="Calibri"/>
                <a:cs typeface="Calibri"/>
              </a:rPr>
              <a:t> plans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</a:t>
            </a:r>
            <a:r>
              <a:rPr sz="2800" dirty="0">
                <a:latin typeface="Calibri"/>
                <a:cs typeface="Calibri"/>
              </a:rPr>
              <a:t> details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implementing,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those</a:t>
            </a:r>
            <a:r>
              <a:rPr sz="2800" spc="35" dirty="0">
                <a:latin typeface="Calibri"/>
                <a:cs typeface="Calibri"/>
              </a:rPr>
              <a:t> strategic</a:t>
            </a:r>
            <a:r>
              <a:rPr sz="2800" spc="70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plans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25" dirty="0">
                <a:latin typeface="Calibri"/>
                <a:cs typeface="Calibri"/>
              </a:rPr>
              <a:t>day-­‐to-­‐day 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activities.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people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003" y="195176"/>
            <a:ext cx="5877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Strategic</a:t>
            </a:r>
            <a:r>
              <a:rPr sz="4000" spc="-20" dirty="0"/>
              <a:t> </a:t>
            </a:r>
            <a:r>
              <a:rPr sz="4000" dirty="0"/>
              <a:t>&amp;</a:t>
            </a:r>
            <a:r>
              <a:rPr sz="4000" spc="-15" dirty="0"/>
              <a:t> </a:t>
            </a:r>
            <a:r>
              <a:rPr sz="4000" spc="-5" dirty="0"/>
              <a:t>Operational</a:t>
            </a:r>
            <a:r>
              <a:rPr sz="4000" spc="-15" dirty="0"/>
              <a:t> </a:t>
            </a:r>
            <a:r>
              <a:rPr sz="4000" dirty="0"/>
              <a:t>Plan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51" y="807756"/>
            <a:ext cx="8634095" cy="57188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latin typeface="Calibri"/>
                <a:cs typeface="Calibri"/>
              </a:rPr>
              <a:t>Strategic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5" dirty="0">
                <a:latin typeface="Calibri"/>
                <a:cs typeface="Calibri"/>
              </a:rPr>
              <a:t>operational</a:t>
            </a:r>
            <a:r>
              <a:rPr sz="2200" dirty="0">
                <a:latin typeface="Calibri"/>
                <a:cs typeface="Calibri"/>
              </a:rPr>
              <a:t> plans diﬀer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major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ways: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Time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Horizons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Strategic</a:t>
            </a:r>
            <a:r>
              <a:rPr sz="2200" dirty="0">
                <a:latin typeface="Calibri"/>
                <a:cs typeface="Calibri"/>
              </a:rPr>
              <a:t> plans </a:t>
            </a:r>
            <a:r>
              <a:rPr sz="2200" spc="-5" dirty="0">
                <a:latin typeface="Calibri"/>
                <a:cs typeface="Calibri"/>
              </a:rPr>
              <a:t>tend</a:t>
            </a:r>
            <a:r>
              <a:rPr sz="2200" dirty="0">
                <a:latin typeface="Calibri"/>
                <a:cs typeface="Calibri"/>
              </a:rPr>
              <a:t> to </a:t>
            </a:r>
            <a:r>
              <a:rPr sz="2200" spc="-5" dirty="0">
                <a:latin typeface="Calibri"/>
                <a:cs typeface="Calibri"/>
              </a:rPr>
              <a:t>look</a:t>
            </a:r>
            <a:r>
              <a:rPr sz="2200" dirty="0">
                <a:latin typeface="Calibri"/>
                <a:cs typeface="Calibri"/>
              </a:rPr>
              <a:t> ahead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several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years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even decades.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plans,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year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often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relevant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period.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Scope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57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Strategic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plans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aﬀect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range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organizational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activities,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whereas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operational</a:t>
            </a:r>
            <a:r>
              <a:rPr sz="2200" dirty="0">
                <a:latin typeface="Calibri"/>
                <a:cs typeface="Calibri"/>
              </a:rPr>
              <a:t> plans </a:t>
            </a:r>
            <a:r>
              <a:rPr sz="2200" spc="-5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5" dirty="0">
                <a:latin typeface="Calibri"/>
                <a:cs typeface="Calibri"/>
              </a:rPr>
              <a:t>narrow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5" dirty="0">
                <a:latin typeface="Calibri"/>
                <a:cs typeface="Calibri"/>
              </a:rPr>
              <a:t>more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limited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scope.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57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relationships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involved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diﬀerence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here.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distinguished</a:t>
            </a:r>
            <a:r>
              <a:rPr sz="2200" dirty="0">
                <a:latin typeface="Calibri"/>
                <a:cs typeface="Calibri"/>
              </a:rPr>
              <a:t>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strategic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goals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Degree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Detail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699"/>
              </a:lnSpc>
              <a:spcBef>
                <a:spcPts val="41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Often </a:t>
            </a:r>
            <a:r>
              <a:rPr sz="2200" spc="-5" dirty="0">
                <a:latin typeface="Calibri"/>
                <a:cs typeface="Calibri"/>
              </a:rPr>
              <a:t>strategic goals are stated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terms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look simplistic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generic.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breadth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necessary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direct people </a:t>
            </a:r>
            <a:r>
              <a:rPr sz="220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organizations </a:t>
            </a:r>
            <a:r>
              <a:rPr sz="2200" dirty="0">
                <a:latin typeface="Calibri"/>
                <a:cs typeface="Calibri"/>
              </a:rPr>
              <a:t>to think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whole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their </a:t>
            </a:r>
            <a:r>
              <a:rPr sz="2200" spc="-5" dirty="0">
                <a:latin typeface="Calibri"/>
                <a:cs typeface="Calibri"/>
              </a:rPr>
              <a:t>organization’s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2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On the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dirty="0">
                <a:latin typeface="Calibri"/>
                <a:cs typeface="Calibri"/>
              </a:rPr>
              <a:t>hand, </a:t>
            </a:r>
            <a:r>
              <a:rPr sz="2200" spc="-5" dirty="0">
                <a:latin typeface="Calibri"/>
                <a:cs typeface="Calibri"/>
              </a:rPr>
              <a:t>operational </a:t>
            </a:r>
            <a:r>
              <a:rPr sz="2200" dirty="0">
                <a:latin typeface="Calibri"/>
                <a:cs typeface="Calibri"/>
              </a:rPr>
              <a:t>plans, as </a:t>
            </a:r>
            <a:r>
              <a:rPr sz="2200" spc="-5" dirty="0">
                <a:latin typeface="Calibri"/>
                <a:cs typeface="Calibri"/>
              </a:rPr>
              <a:t>derivatives of strategic </a:t>
            </a:r>
            <a:r>
              <a:rPr sz="2200" dirty="0">
                <a:latin typeface="Calibri"/>
                <a:cs typeface="Calibri"/>
              </a:rPr>
              <a:t>plans,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 stated</a:t>
            </a:r>
            <a:r>
              <a:rPr sz="2200" dirty="0">
                <a:latin typeface="Calibri"/>
                <a:cs typeface="Calibri"/>
              </a:rPr>
              <a:t> in </a:t>
            </a:r>
            <a:r>
              <a:rPr sz="2200" spc="-5" dirty="0">
                <a:latin typeface="Calibri"/>
                <a:cs typeface="Calibri"/>
              </a:rPr>
              <a:t>relatively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finer</a:t>
            </a:r>
            <a:r>
              <a:rPr sz="2200" dirty="0">
                <a:latin typeface="Calibri"/>
                <a:cs typeface="Calibri"/>
              </a:rPr>
              <a:t> detail.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3375</Words>
  <Application>Microsoft Office PowerPoint</Application>
  <PresentationFormat>On-screen Show (4:3)</PresentationFormat>
  <Paragraphs>269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MT</vt:lpstr>
      <vt:lpstr>Calibri</vt:lpstr>
      <vt:lpstr>Cambria</vt:lpstr>
      <vt:lpstr>Courier New</vt:lpstr>
      <vt:lpstr>Times New Roman</vt:lpstr>
      <vt:lpstr>Wingdings</vt:lpstr>
      <vt:lpstr>Office Theme</vt:lpstr>
      <vt:lpstr>Foundations of Planning</vt:lpstr>
      <vt:lpstr>Planning: An Overview</vt:lpstr>
      <vt:lpstr>Why Do Managers Plan?</vt:lpstr>
      <vt:lpstr>What About Goals?</vt:lpstr>
      <vt:lpstr>And Plans?</vt:lpstr>
      <vt:lpstr>Types of Plans</vt:lpstr>
      <vt:lpstr>PowerPoint Presentation</vt:lpstr>
      <vt:lpstr>The Hierarchy of Organization Plans</vt:lpstr>
      <vt:lpstr>Strategic &amp; Operational Plan</vt:lpstr>
      <vt:lpstr>The Evolution of the Concept of Strategy</vt:lpstr>
      <vt:lpstr>The Evolution of the Concept of Strategy</vt:lpstr>
      <vt:lpstr>The Strategic Management Process</vt:lpstr>
      <vt:lpstr>The Strategic Management Process</vt:lpstr>
      <vt:lpstr>The Strategic Management Process</vt:lpstr>
      <vt:lpstr>PowerPoint Presentation</vt:lpstr>
      <vt:lpstr>Types of Organizational Strategies</vt:lpstr>
      <vt:lpstr>Corporate Strategy</vt:lpstr>
      <vt:lpstr>Corporate Strategy</vt:lpstr>
      <vt:lpstr>Matching Structure and Corporate Strategy – Growth Strategy</vt:lpstr>
      <vt:lpstr>PowerPoint Presentation</vt:lpstr>
      <vt:lpstr>The Corporate Portfolio Matrix</vt:lpstr>
      <vt:lpstr>The Corporate Portfolio Matrix</vt:lpstr>
      <vt:lpstr>Competitive Strategy</vt:lpstr>
      <vt:lpstr>Choosing A Competitive Strategy –  Five Forces Model</vt:lpstr>
      <vt:lpstr>PowerPoint Presentation</vt:lpstr>
      <vt:lpstr>Functional Strategy</vt:lpstr>
      <vt:lpstr>PowerPoint Presentation</vt:lpstr>
      <vt:lpstr>PowerPoint Presentation</vt:lpstr>
      <vt:lpstr>Types of Operational Plan</vt:lpstr>
      <vt:lpstr>Single Use Plans</vt:lpstr>
      <vt:lpstr>Standing Plans</vt:lpstr>
      <vt:lpstr>Management By Objectives</vt:lpstr>
      <vt:lpstr>The Decision Making Process</vt:lpstr>
      <vt:lpstr>The Rational Model</vt:lpstr>
      <vt:lpstr>The Rational Model</vt:lpstr>
      <vt:lpstr>Bounded Rationality</vt:lpstr>
      <vt:lpstr>The Role of Intuition</vt:lpstr>
      <vt:lpstr>Types of Decisions</vt:lpstr>
      <vt:lpstr>Types of Decisions</vt:lpstr>
      <vt:lpstr>Decision Making Conditions</vt:lpstr>
      <vt:lpstr>Decision Making Conditions</vt:lpstr>
      <vt:lpstr>Overview of Managerial 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Planning</dc:title>
  <dc:creator>Ramaa A</dc:creator>
  <cp:lastModifiedBy>Ramaa A</cp:lastModifiedBy>
  <cp:revision>1</cp:revision>
  <dcterms:created xsi:type="dcterms:W3CDTF">2021-11-23T04:23:43Z</dcterms:created>
  <dcterms:modified xsi:type="dcterms:W3CDTF">2021-11-23T04:28:37Z</dcterms:modified>
</cp:coreProperties>
</file>