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76" r:id="rId10"/>
    <p:sldId id="277" r:id="rId11"/>
    <p:sldId id="268" r:id="rId12"/>
    <p:sldId id="271" r:id="rId13"/>
    <p:sldId id="272" r:id="rId14"/>
    <p:sldId id="273" r:id="rId15"/>
    <p:sldId id="274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7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FB1FB-6334-4F75-8EAB-871AECEED596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9919C-FABF-4301-81CF-BF474765C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747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F84904B-F5C9-45A5-BD54-8087ABA3DFCD}" type="slidenum">
              <a:rPr lang="en-US" smtClean="0">
                <a:latin typeface="Arial" pitchFamily="34" charset="0"/>
              </a:rPr>
              <a:pPr/>
              <a:t>7</a:t>
            </a:fld>
            <a:endParaRPr lang="en-US">
              <a:latin typeface="Arial" pitchFamily="34" charset="0"/>
            </a:endParaRPr>
          </a:p>
        </p:txBody>
      </p:sp>
      <p:sp>
        <p:nvSpPr>
          <p:cNvPr id="237571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37572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10</a:t>
            </a:r>
          </a:p>
        </p:txBody>
      </p:sp>
      <p:sp>
        <p:nvSpPr>
          <p:cNvPr id="237573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37574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37575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2950" cy="3416300"/>
          </a:xfrm>
          <a:solidFill>
            <a:srgbClr val="FFFFFF"/>
          </a:solidFill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7576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842D-AA12-4CDC-AD10-6FF2BF2E5F3A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DD0A-2873-4B83-8096-A39646C4BB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842D-AA12-4CDC-AD10-6FF2BF2E5F3A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DD0A-2873-4B83-8096-A39646C4BB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842D-AA12-4CDC-AD10-6FF2BF2E5F3A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DD0A-2873-4B83-8096-A39646C4BB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842D-AA12-4CDC-AD10-6FF2BF2E5F3A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DD0A-2873-4B83-8096-A39646C4BB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842D-AA12-4CDC-AD10-6FF2BF2E5F3A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DD0A-2873-4B83-8096-A39646C4BB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842D-AA12-4CDC-AD10-6FF2BF2E5F3A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DD0A-2873-4B83-8096-A39646C4BB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842D-AA12-4CDC-AD10-6FF2BF2E5F3A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DD0A-2873-4B83-8096-A39646C4BB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842D-AA12-4CDC-AD10-6FF2BF2E5F3A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DD0A-2873-4B83-8096-A39646C4BB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842D-AA12-4CDC-AD10-6FF2BF2E5F3A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DD0A-2873-4B83-8096-A39646C4BB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842D-AA12-4CDC-AD10-6FF2BF2E5F3A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DD0A-2873-4B83-8096-A39646C4BB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842D-AA12-4CDC-AD10-6FF2BF2E5F3A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DD0A-2873-4B83-8096-A39646C4BB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A842D-AA12-4CDC-AD10-6FF2BF2E5F3A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FDD0A-2873-4B83-8096-A39646C4BBF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/>
          <p:cNvSpPr txBox="1"/>
          <p:nvPr userDrawn="1"/>
        </p:nvSpPr>
        <p:spPr>
          <a:xfrm rot="19492825" flipH="1">
            <a:off x="1966527" y="1642502"/>
            <a:ext cx="51473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bg2"/>
                </a:solidFill>
              </a:rPr>
              <a:t> </a:t>
            </a:r>
            <a:r>
              <a:rPr lang="en-US" sz="12000" b="1" dirty="0">
                <a:solidFill>
                  <a:schemeClr val="bg2"/>
                </a:solidFill>
              </a:rPr>
              <a:t>ARJUN</a:t>
            </a:r>
          </a:p>
          <a:p>
            <a:r>
              <a:rPr lang="en-US" sz="12000" b="1" dirty="0">
                <a:solidFill>
                  <a:schemeClr val="bg2"/>
                </a:solidFill>
              </a:rPr>
              <a:t>SINGAR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52128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24744"/>
            <a:ext cx="8839200" cy="550465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process by which a person’s efforts are energized (intensity), directed and sustained (persistence) toward attaining a goal. </a:t>
            </a:r>
          </a:p>
          <a:p>
            <a:pPr algn="just"/>
            <a:r>
              <a:rPr lang="en-US" dirty="0"/>
              <a:t>The willingness to exert high levels of effort to reach organizational goals, conditioned by the effort’s ability to satisfy some individual need.</a:t>
            </a:r>
          </a:p>
          <a:p>
            <a:pPr algn="just"/>
            <a:r>
              <a:rPr lang="en-US" dirty="0"/>
              <a:t>There are two types of theories – Content (Early Theories) and Process (Contemporary Theories).</a:t>
            </a:r>
          </a:p>
          <a:p>
            <a:pPr algn="just"/>
            <a:r>
              <a:rPr lang="en-US" dirty="0"/>
              <a:t>Content theory is based on human needs and Process theory assumes behavior is determined by expected outcomes.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Motivation-Hygiene Theory </a:t>
            </a:r>
          </a:p>
        </p:txBody>
      </p:sp>
      <p:grpSp>
        <p:nvGrpSpPr>
          <p:cNvPr id="3" name="Group 20"/>
          <p:cNvGrpSpPr>
            <a:grpSpLocks noGrp="1"/>
          </p:cNvGrpSpPr>
          <p:nvPr/>
        </p:nvGrpSpPr>
        <p:grpSpPr bwMode="auto">
          <a:xfrm>
            <a:off x="457200" y="1412776"/>
            <a:ext cx="3733800" cy="4713387"/>
            <a:chOff x="288" y="1248"/>
            <a:chExt cx="2401" cy="3051"/>
          </a:xfrm>
        </p:grpSpPr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>
              <a:off x="288" y="3579"/>
              <a:ext cx="2400" cy="7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</a:pPr>
              <a:r>
                <a:rPr lang="en-US" sz="2800">
                  <a:solidFill>
                    <a:schemeClr val="folHlink"/>
                  </a:solidFill>
                  <a:latin typeface="Calibri" pitchFamily="34" charset="0"/>
                </a:rPr>
                <a:t>Hygiene factors avoid </a:t>
              </a:r>
            </a:p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</a:pPr>
              <a:r>
                <a:rPr lang="en-US" sz="2800">
                  <a:solidFill>
                    <a:schemeClr val="folHlink"/>
                  </a:solidFill>
                  <a:latin typeface="Calibri" pitchFamily="34" charset="0"/>
                </a:rPr>
                <a:t>job dissatisfaction</a:t>
              </a:r>
            </a:p>
            <a:p>
              <a:pPr marL="342900" indent="-342900" algn="ctr" latinLnBrk="1">
                <a:lnSpc>
                  <a:spcPct val="80000"/>
                </a:lnSpc>
                <a:spcBef>
                  <a:spcPct val="20000"/>
                </a:spcBef>
              </a:pPr>
              <a:endParaRPr lang="en-US" sz="2800">
                <a:solidFill>
                  <a:schemeClr val="folHlink"/>
                </a:solidFill>
                <a:latin typeface="Calibri" pitchFamily="34" charset="0"/>
              </a:endParaRPr>
            </a:p>
          </p:txBody>
        </p: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88" y="1248"/>
              <a:ext cx="2401" cy="2353"/>
              <a:chOff x="288" y="1248"/>
              <a:chExt cx="2401" cy="2353"/>
            </a:xfrm>
          </p:grpSpPr>
          <p:sp>
            <p:nvSpPr>
              <p:cNvPr id="7" name="Freeform 12"/>
              <p:cNvSpPr>
                <a:spLocks/>
              </p:cNvSpPr>
              <p:nvPr/>
            </p:nvSpPr>
            <p:spPr bwMode="auto">
              <a:xfrm>
                <a:off x="288" y="1248"/>
                <a:ext cx="2401" cy="2353"/>
              </a:xfrm>
              <a:custGeom>
                <a:avLst/>
                <a:gdLst>
                  <a:gd name="T0" fmla="*/ 0 w 2401"/>
                  <a:gd name="T1" fmla="*/ 0 h 2353"/>
                  <a:gd name="T2" fmla="*/ 2400 w 2401"/>
                  <a:gd name="T3" fmla="*/ 0 h 2353"/>
                  <a:gd name="T4" fmla="*/ 2400 w 2401"/>
                  <a:gd name="T5" fmla="*/ 1960 h 2353"/>
                  <a:gd name="T6" fmla="*/ 1368 w 2401"/>
                  <a:gd name="T7" fmla="*/ 1960 h 2353"/>
                  <a:gd name="T8" fmla="*/ 1764 w 2401"/>
                  <a:gd name="T9" fmla="*/ 1960 h 2353"/>
                  <a:gd name="T10" fmla="*/ 1200 w 2401"/>
                  <a:gd name="T11" fmla="*/ 2352 h 2353"/>
                  <a:gd name="T12" fmla="*/ 636 w 2401"/>
                  <a:gd name="T13" fmla="*/ 1960 h 2353"/>
                  <a:gd name="T14" fmla="*/ 1032 w 2401"/>
                  <a:gd name="T15" fmla="*/ 1960 h 2353"/>
                  <a:gd name="T16" fmla="*/ 0 w 2401"/>
                  <a:gd name="T17" fmla="*/ 1960 h 2353"/>
                  <a:gd name="T18" fmla="*/ 0 w 2401"/>
                  <a:gd name="T19" fmla="*/ 0 h 235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401"/>
                  <a:gd name="T31" fmla="*/ 0 h 2353"/>
                  <a:gd name="T32" fmla="*/ 2401 w 2401"/>
                  <a:gd name="T33" fmla="*/ 2353 h 235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401" h="2353">
                    <a:moveTo>
                      <a:pt x="0" y="0"/>
                    </a:moveTo>
                    <a:lnTo>
                      <a:pt x="2400" y="0"/>
                    </a:lnTo>
                    <a:lnTo>
                      <a:pt x="2400" y="1960"/>
                    </a:lnTo>
                    <a:lnTo>
                      <a:pt x="1368" y="1960"/>
                    </a:lnTo>
                    <a:lnTo>
                      <a:pt x="1764" y="1960"/>
                    </a:lnTo>
                    <a:lnTo>
                      <a:pt x="1200" y="2352"/>
                    </a:lnTo>
                    <a:lnTo>
                      <a:pt x="636" y="1960"/>
                    </a:lnTo>
                    <a:lnTo>
                      <a:pt x="1032" y="1960"/>
                    </a:lnTo>
                    <a:lnTo>
                      <a:pt x="0" y="196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8" name="Rectangle 13"/>
              <p:cNvSpPr>
                <a:spLocks noChangeArrowheads="1"/>
              </p:cNvSpPr>
              <p:nvPr/>
            </p:nvSpPr>
            <p:spPr bwMode="auto">
              <a:xfrm>
                <a:off x="350" y="1281"/>
                <a:ext cx="2276" cy="1905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 marL="228600" indent="-228600">
                  <a:buClr>
                    <a:srgbClr val="000000"/>
                  </a:buClr>
                  <a:buFontTx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Calibri" pitchFamily="34" charset="0"/>
                  </a:rPr>
                  <a:t>Company policy &amp; </a:t>
                </a:r>
                <a:br>
                  <a:rPr lang="en-US" dirty="0">
                    <a:solidFill>
                      <a:srgbClr val="000000"/>
                    </a:solidFill>
                    <a:latin typeface="Calibri" pitchFamily="34" charset="0"/>
                  </a:rPr>
                </a:br>
                <a:r>
                  <a:rPr lang="en-US" dirty="0">
                    <a:solidFill>
                      <a:srgbClr val="000000"/>
                    </a:solidFill>
                    <a:latin typeface="Calibri" pitchFamily="34" charset="0"/>
                  </a:rPr>
                  <a:t>administration</a:t>
                </a:r>
              </a:p>
              <a:p>
                <a:pPr marL="228600" indent="-228600">
                  <a:buFontTx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Calibri" pitchFamily="34" charset="0"/>
                  </a:rPr>
                  <a:t>Supervision</a:t>
                </a:r>
              </a:p>
              <a:p>
                <a:pPr marL="228600" indent="-228600">
                  <a:buFontTx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Calibri" pitchFamily="34" charset="0"/>
                  </a:rPr>
                  <a:t>Interpersonal relations</a:t>
                </a:r>
              </a:p>
              <a:p>
                <a:pPr marL="228600" indent="-228600">
                  <a:buFontTx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Calibri" pitchFamily="34" charset="0"/>
                  </a:rPr>
                  <a:t>Working conditions</a:t>
                </a:r>
              </a:p>
              <a:p>
                <a:pPr marL="228600" indent="-228600">
                  <a:buFontTx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Calibri" pitchFamily="34" charset="0"/>
                  </a:rPr>
                  <a:t>Salary</a:t>
                </a:r>
              </a:p>
              <a:p>
                <a:pPr marL="228600" indent="-228600">
                  <a:buFontTx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Calibri" pitchFamily="34" charset="0"/>
                  </a:rPr>
                  <a:t>Status</a:t>
                </a:r>
              </a:p>
              <a:p>
                <a:pPr marL="228600" indent="-228600">
                  <a:buFontTx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Calibri" pitchFamily="34" charset="0"/>
                  </a:rPr>
                  <a:t>Security</a:t>
                </a:r>
              </a:p>
            </p:txBody>
          </p:sp>
        </p:grp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4724400" y="1524000"/>
            <a:ext cx="4114800" cy="4876800"/>
            <a:chOff x="3120" y="1152"/>
            <a:chExt cx="2544" cy="3025"/>
          </a:xfrm>
        </p:grpSpPr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123" y="1680"/>
              <a:ext cx="2495" cy="2497"/>
              <a:chOff x="3123" y="1680"/>
              <a:chExt cx="2495" cy="2497"/>
            </a:xfrm>
          </p:grpSpPr>
          <p:sp>
            <p:nvSpPr>
              <p:cNvPr id="12" name="Freeform 16"/>
              <p:cNvSpPr>
                <a:spLocks/>
              </p:cNvSpPr>
              <p:nvPr/>
            </p:nvSpPr>
            <p:spPr bwMode="auto">
              <a:xfrm>
                <a:off x="3123" y="1680"/>
                <a:ext cx="2495" cy="2497"/>
              </a:xfrm>
              <a:custGeom>
                <a:avLst/>
                <a:gdLst>
                  <a:gd name="T0" fmla="*/ 0 w 2449"/>
                  <a:gd name="T1" fmla="*/ 2496 h 2497"/>
                  <a:gd name="T2" fmla="*/ 2738 w 2449"/>
                  <a:gd name="T3" fmla="*/ 2496 h 2497"/>
                  <a:gd name="T4" fmla="*/ 2738 w 2449"/>
                  <a:gd name="T5" fmla="*/ 416 h 2497"/>
                  <a:gd name="T6" fmla="*/ 1560 w 2449"/>
                  <a:gd name="T7" fmla="*/ 416 h 2497"/>
                  <a:gd name="T8" fmla="*/ 2011 w 2449"/>
                  <a:gd name="T9" fmla="*/ 416 h 2497"/>
                  <a:gd name="T10" fmla="*/ 1368 w 2449"/>
                  <a:gd name="T11" fmla="*/ 0 h 2497"/>
                  <a:gd name="T12" fmla="*/ 725 w 2449"/>
                  <a:gd name="T13" fmla="*/ 416 h 2497"/>
                  <a:gd name="T14" fmla="*/ 1178 w 2449"/>
                  <a:gd name="T15" fmla="*/ 416 h 2497"/>
                  <a:gd name="T16" fmla="*/ 0 w 2449"/>
                  <a:gd name="T17" fmla="*/ 416 h 2497"/>
                  <a:gd name="T18" fmla="*/ 0 w 2449"/>
                  <a:gd name="T19" fmla="*/ 2496 h 249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449"/>
                  <a:gd name="T31" fmla="*/ 0 h 2497"/>
                  <a:gd name="T32" fmla="*/ 2449 w 2449"/>
                  <a:gd name="T33" fmla="*/ 2497 h 249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449" h="2497">
                    <a:moveTo>
                      <a:pt x="0" y="2496"/>
                    </a:moveTo>
                    <a:lnTo>
                      <a:pt x="2448" y="2496"/>
                    </a:lnTo>
                    <a:lnTo>
                      <a:pt x="2448" y="416"/>
                    </a:lnTo>
                    <a:lnTo>
                      <a:pt x="1395" y="416"/>
                    </a:lnTo>
                    <a:lnTo>
                      <a:pt x="1799" y="416"/>
                    </a:lnTo>
                    <a:lnTo>
                      <a:pt x="1224" y="0"/>
                    </a:lnTo>
                    <a:lnTo>
                      <a:pt x="649" y="416"/>
                    </a:lnTo>
                    <a:lnTo>
                      <a:pt x="1053" y="416"/>
                    </a:lnTo>
                    <a:lnTo>
                      <a:pt x="0" y="416"/>
                    </a:lnTo>
                    <a:lnTo>
                      <a:pt x="0" y="2496"/>
                    </a:lnTo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3147" y="2188"/>
                <a:ext cx="2400" cy="1452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marL="228600" indent="-228600">
                  <a:buClr>
                    <a:srgbClr val="000000"/>
                  </a:buClr>
                  <a:buFontTx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Calibri" pitchFamily="34" charset="0"/>
                  </a:rPr>
                  <a:t>Achievement</a:t>
                </a:r>
              </a:p>
              <a:p>
                <a:pPr marL="228600" indent="-228600">
                  <a:buFontTx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Calibri" pitchFamily="34" charset="0"/>
                  </a:rPr>
                  <a:t>Achievement recognition </a:t>
                </a:r>
              </a:p>
              <a:p>
                <a:pPr marL="228600" indent="-228600">
                  <a:buFontTx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Calibri" pitchFamily="34" charset="0"/>
                  </a:rPr>
                  <a:t>Work itself</a:t>
                </a:r>
              </a:p>
              <a:p>
                <a:pPr marL="228600" indent="-228600">
                  <a:buFontTx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Calibri" pitchFamily="34" charset="0"/>
                  </a:rPr>
                  <a:t>Responsibility</a:t>
                </a:r>
              </a:p>
              <a:p>
                <a:pPr marL="228600" indent="-228600">
                  <a:buFontTx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Calibri" pitchFamily="34" charset="0"/>
                  </a:rPr>
                  <a:t>Advancement</a:t>
                </a:r>
              </a:p>
              <a:p>
                <a:pPr marL="228600" indent="-228600">
                  <a:buFontTx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Calibri" pitchFamily="34" charset="0"/>
                  </a:rPr>
                  <a:t>Growth</a:t>
                </a:r>
                <a:br>
                  <a:rPr lang="en-US" dirty="0">
                    <a:solidFill>
                      <a:srgbClr val="000000"/>
                    </a:solidFill>
                    <a:latin typeface="Calibri" pitchFamily="34" charset="0"/>
                  </a:rPr>
                </a:br>
                <a:endParaRPr lang="en-US" dirty="0">
                  <a:solidFill>
                    <a:srgbClr val="000000"/>
                  </a:solidFill>
                  <a:latin typeface="Calibri" pitchFamily="34" charset="0"/>
                </a:endParaRPr>
              </a:p>
              <a:p>
                <a:pPr marL="228600" indent="-228600"/>
                <a:endParaRPr lang="en-US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1" name="Text Box 24"/>
            <p:cNvSpPr txBox="1">
              <a:spLocks noChangeArrowheads="1"/>
            </p:cNvSpPr>
            <p:nvPr/>
          </p:nvSpPr>
          <p:spPr bwMode="auto">
            <a:xfrm>
              <a:off x="3120" y="1152"/>
              <a:ext cx="2544" cy="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2800" dirty="0">
                  <a:solidFill>
                    <a:schemeClr val="folHlink"/>
                  </a:solidFill>
                  <a:latin typeface="Calibri" pitchFamily="34" charset="0"/>
                </a:rPr>
                <a:t>Motivation factors increase job satisfaction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08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864096"/>
          </a:xfrm>
        </p:spPr>
        <p:txBody>
          <a:bodyPr>
            <a:noAutofit/>
          </a:bodyPr>
          <a:lstStyle/>
          <a:p>
            <a:br>
              <a:rPr lang="en-US" sz="3600" dirty="0"/>
            </a:br>
            <a:br>
              <a:rPr lang="en-US" sz="3600" dirty="0"/>
            </a:br>
            <a:r>
              <a:rPr lang="en-IN" sz="3600" dirty="0"/>
              <a:t>Herzberg’s Two Factor Theory</a:t>
            </a:r>
            <a:br>
              <a:rPr lang="en-IN" sz="3600" dirty="0"/>
            </a:b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68863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dirty="0"/>
              <a:t>	</a:t>
            </a:r>
          </a:p>
          <a:p>
            <a:pPr algn="just"/>
            <a:endParaRPr lang="en-IN" dirty="0"/>
          </a:p>
        </p:txBody>
      </p:sp>
      <p:pic>
        <p:nvPicPr>
          <p:cNvPr id="4" name="Picture 3" descr="Herzbergs view of satisfaction and dissatisfactio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68760"/>
            <a:ext cx="8568951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5419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440160"/>
          </a:xfrm>
        </p:spPr>
        <p:txBody>
          <a:bodyPr>
            <a:noAutofit/>
          </a:bodyPr>
          <a:lstStyle/>
          <a:p>
            <a:br>
              <a:rPr lang="en-US" sz="3200" dirty="0"/>
            </a:br>
            <a:r>
              <a:rPr lang="en-US" sz="4000" dirty="0"/>
              <a:t>Process Theories:</a:t>
            </a:r>
            <a:br>
              <a:rPr lang="en-US" sz="4000" dirty="0"/>
            </a:br>
            <a:r>
              <a:rPr lang="en-US" sz="4000" dirty="0"/>
              <a:t>Adam’s Equity Theory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772816"/>
            <a:ext cx="8784976" cy="4896544"/>
          </a:xfrm>
        </p:spPr>
        <p:txBody>
          <a:bodyPr>
            <a:normAutofit/>
          </a:bodyPr>
          <a:lstStyle/>
          <a:p>
            <a:pPr algn="just"/>
            <a:r>
              <a:rPr lang="en-IN" sz="2800" dirty="0"/>
              <a:t>Equity theory is based on the assumption that a major factor in job motivation is the individual’s evaluation of the equity or fairness of the reward received. </a:t>
            </a:r>
          </a:p>
          <a:p>
            <a:pPr algn="just"/>
            <a:r>
              <a:rPr lang="en-IN" sz="2800" dirty="0"/>
              <a:t>Equity can be defined as a ratio between the individual’s job inputs (such as effort or skill) and job rewards (such as pay or promotion).</a:t>
            </a:r>
          </a:p>
          <a:p>
            <a:pPr algn="just"/>
            <a:r>
              <a:rPr lang="en-IN" sz="2800" dirty="0"/>
              <a:t>According to equity theory, individuals are motivated when they experience satisfaction with what they receive from an effort in proportion to the effort they apply. </a:t>
            </a:r>
          </a:p>
        </p:txBody>
      </p:sp>
    </p:spTree>
    <p:extLst>
      <p:ext uri="{BB962C8B-B14F-4D97-AF65-F5344CB8AC3E}">
        <p14:creationId xmlns:p14="http://schemas.microsoft.com/office/powerpoint/2010/main" val="4143210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440160"/>
          </a:xfrm>
        </p:spPr>
        <p:txBody>
          <a:bodyPr>
            <a:noAutofit/>
          </a:bodyPr>
          <a:lstStyle/>
          <a:p>
            <a:br>
              <a:rPr lang="en-US" sz="3200" dirty="0"/>
            </a:br>
            <a:r>
              <a:rPr lang="en-US" sz="4000" dirty="0"/>
              <a:t>Adam’s Equity Theory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184576"/>
          </a:xfrm>
        </p:spPr>
        <p:txBody>
          <a:bodyPr>
            <a:normAutofit/>
          </a:bodyPr>
          <a:lstStyle/>
          <a:p>
            <a:pPr algn="just"/>
            <a:r>
              <a:rPr lang="en-IN" sz="2800" dirty="0"/>
              <a:t>People judge the equity of their rewards by comparing them either to the rewards others are receiving for similar input or to some other effort/reward ratio that occurs to them.</a:t>
            </a:r>
          </a:p>
          <a:p>
            <a:pPr algn="just"/>
            <a:endParaRPr lang="en-US" sz="2400" dirty="0"/>
          </a:p>
          <a:p>
            <a:pPr>
              <a:buNone/>
            </a:pPr>
            <a:r>
              <a:rPr lang="en-US" sz="2400" dirty="0"/>
              <a:t>	</a:t>
            </a:r>
            <a:r>
              <a:rPr lang="en-IN" sz="2800" b="1" dirty="0"/>
              <a:t>Ratio Comparison	 Perception</a:t>
            </a:r>
            <a:endParaRPr lang="en-IN" sz="2800" dirty="0"/>
          </a:p>
          <a:p>
            <a:r>
              <a:rPr lang="en-IN" sz="2800" dirty="0"/>
              <a:t>O/I a &lt; O/I b	            Under-rewarded (Equity Tension)</a:t>
            </a:r>
          </a:p>
          <a:p>
            <a:r>
              <a:rPr lang="en-IN" sz="2800" dirty="0"/>
              <a:t>O/I a = O/I b	            Equity</a:t>
            </a:r>
          </a:p>
          <a:p>
            <a:r>
              <a:rPr lang="en-IN" sz="2800" dirty="0"/>
              <a:t>O/I a &gt; O/I b	            Over-rewarded (Equity Tension)</a:t>
            </a:r>
          </a:p>
          <a:p>
            <a:pPr algn="just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88406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864096"/>
          </a:xfrm>
        </p:spPr>
        <p:txBody>
          <a:bodyPr>
            <a:noAutofit/>
          </a:bodyPr>
          <a:lstStyle/>
          <a:p>
            <a:br>
              <a:rPr lang="en-US" sz="3200" dirty="0"/>
            </a:br>
            <a:r>
              <a:rPr lang="en-IN" sz="3200" dirty="0"/>
              <a:t> </a:t>
            </a:r>
            <a:br>
              <a:rPr lang="en-IN" sz="3200" dirty="0"/>
            </a:br>
            <a:r>
              <a:rPr lang="en-IN" sz="4000" dirty="0"/>
              <a:t>Victor Vroom’s Expectancy Theory</a:t>
            </a:r>
            <a:br>
              <a:rPr lang="en-IN" sz="3200" dirty="0"/>
            </a:b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688632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800" dirty="0"/>
              <a:t>Expectancy theory argues that the strength of a tendency to act in a certain way depends on the strength of an expectation that the act will be followed by a given outcome and on the attractiveness of that outcome to the individual.</a:t>
            </a:r>
          </a:p>
          <a:p>
            <a:pPr algn="just">
              <a:buNone/>
            </a:pPr>
            <a:r>
              <a:rPr lang="en-IN" sz="2800" dirty="0"/>
              <a:t>	The theory focuses on three components and relationships: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IN" sz="2800" b="1" dirty="0"/>
              <a:t>Components</a:t>
            </a:r>
          </a:p>
          <a:p>
            <a:r>
              <a:rPr lang="en-US" sz="2800" b="1" dirty="0"/>
              <a:t>Expectancy:</a:t>
            </a:r>
            <a:r>
              <a:rPr lang="en-US" sz="2800" dirty="0"/>
              <a:t> Belief that effort leads to performance.</a:t>
            </a:r>
            <a:endParaRPr lang="en-IN" sz="2800" dirty="0"/>
          </a:p>
          <a:p>
            <a:r>
              <a:rPr lang="en-US" sz="2800" b="1" dirty="0"/>
              <a:t>Instrumentality:</a:t>
            </a:r>
            <a:r>
              <a:rPr lang="en-US" sz="2800" dirty="0"/>
              <a:t> Belief that performance is related to rewards.</a:t>
            </a:r>
          </a:p>
          <a:p>
            <a:r>
              <a:rPr lang="en-US" sz="2800" b="1" dirty="0"/>
              <a:t>Valence:</a:t>
            </a:r>
            <a:r>
              <a:rPr lang="en-US" sz="2800" dirty="0"/>
              <a:t> Value or importance placed on a particular reward.</a:t>
            </a:r>
            <a:endParaRPr lang="en-IN" sz="2800" dirty="0"/>
          </a:p>
          <a:p>
            <a:endParaRPr lang="en-IN" sz="2800" dirty="0"/>
          </a:p>
          <a:p>
            <a:pPr algn="just">
              <a:buNone/>
            </a:pPr>
            <a:endParaRPr lang="en-IN" sz="2400" dirty="0"/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08309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864096"/>
          </a:xfrm>
        </p:spPr>
        <p:txBody>
          <a:bodyPr>
            <a:noAutofit/>
          </a:bodyPr>
          <a:lstStyle/>
          <a:p>
            <a:br>
              <a:rPr lang="en-US" sz="3200" dirty="0"/>
            </a:br>
            <a:r>
              <a:rPr lang="en-IN" sz="3200" dirty="0"/>
              <a:t> </a:t>
            </a:r>
            <a:br>
              <a:rPr lang="en-IN" sz="3200" dirty="0"/>
            </a:br>
            <a:r>
              <a:rPr lang="en-IN" sz="4000" dirty="0"/>
              <a:t>Victor Vroom’s Expectancy Theory</a:t>
            </a:r>
            <a:br>
              <a:rPr lang="en-IN" sz="3200" dirty="0"/>
            </a:b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8964488" cy="56886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	Relationships</a:t>
            </a:r>
            <a:endParaRPr lang="en-IN" dirty="0"/>
          </a:p>
          <a:p>
            <a:pPr lvl="1" algn="just">
              <a:buFont typeface="Arial" pitchFamily="34" charset="0"/>
              <a:buChar char="•"/>
            </a:pPr>
            <a:r>
              <a:rPr lang="en-IN" b="1" dirty="0"/>
              <a:t>Effort-performance relationship:</a:t>
            </a:r>
            <a:r>
              <a:rPr lang="en-IN" dirty="0"/>
              <a:t> The probability perceived by the individual that exerting a given amount of effort will lead to performance.</a:t>
            </a:r>
          </a:p>
          <a:p>
            <a:pPr lvl="1" algn="just">
              <a:buFont typeface="Arial" pitchFamily="34" charset="0"/>
              <a:buChar char="•"/>
            </a:pPr>
            <a:r>
              <a:rPr lang="en-IN" b="1" dirty="0"/>
              <a:t>Performance-reward relationship:</a:t>
            </a:r>
            <a:r>
              <a:rPr lang="en-IN" dirty="0"/>
              <a:t> The degree to which the individual believes that performing at a particular level he or she will attain the desired outcome or expectations of his employer.</a:t>
            </a:r>
          </a:p>
          <a:p>
            <a:pPr lvl="1" algn="just">
              <a:buFont typeface="Arial" pitchFamily="34" charset="0"/>
              <a:buChar char="•"/>
            </a:pPr>
            <a:r>
              <a:rPr lang="en-IN" b="1" dirty="0"/>
              <a:t>Rewards-personal goals relationship:</a:t>
            </a:r>
            <a:r>
              <a:rPr lang="en-IN" dirty="0"/>
              <a:t> The degree to which organizational rewards satisfy individual personal goals or needs and the attractiveness is of those potential rewards for the individual.</a:t>
            </a:r>
          </a:p>
          <a:p>
            <a:pPr algn="just">
              <a:buNone/>
            </a:pPr>
            <a:endParaRPr lang="en-IN" sz="2400" dirty="0"/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11968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2088"/>
          </a:xfrm>
        </p:spPr>
        <p:txBody>
          <a:bodyPr>
            <a:noAutofit/>
          </a:bodyPr>
          <a:lstStyle/>
          <a:p>
            <a:br>
              <a:rPr lang="en-US" sz="3200" dirty="0"/>
            </a:br>
            <a:r>
              <a:rPr lang="en-IN" sz="3200" dirty="0"/>
              <a:t> </a:t>
            </a:r>
            <a:br>
              <a:rPr lang="en-IN" sz="3200" dirty="0"/>
            </a:br>
            <a:r>
              <a:rPr lang="en-IN" sz="4000" dirty="0"/>
              <a:t>Victor Vroom’s Expectancy Theory</a:t>
            </a:r>
            <a:br>
              <a:rPr lang="en-IN" sz="3200" dirty="0"/>
            </a:b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6886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b="1" dirty="0"/>
              <a:t>	Expectancy Model</a:t>
            </a:r>
            <a:endParaRPr lang="en-IN" sz="2800" dirty="0"/>
          </a:p>
          <a:p>
            <a:pPr algn="just">
              <a:buNone/>
            </a:pPr>
            <a:endParaRPr lang="en-IN" sz="2400" dirty="0"/>
          </a:p>
          <a:p>
            <a:pPr algn="just"/>
            <a:endParaRPr lang="en-IN" sz="2400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276426" y="1848991"/>
            <a:ext cx="2654300" cy="12827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Calibri" pitchFamily="34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761826" y="6039991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Calibri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200226" y="6039991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Calibri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178376" y="1855341"/>
            <a:ext cx="2654300" cy="12827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Calibri" pitchFamily="34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3491880" y="2276872"/>
            <a:ext cx="2099935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Calibri" pitchFamily="34" charset="0"/>
              </a:rPr>
              <a:t>Performance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684789" y="2239516"/>
            <a:ext cx="1316900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Calibri" pitchFamily="34" charset="0"/>
              </a:rPr>
              <a:t>Reward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350789" y="2285554"/>
            <a:ext cx="9080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0000"/>
                </a:solidFill>
                <a:latin typeface="Calibri" pitchFamily="34" charset="0"/>
              </a:rPr>
              <a:t>Effort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87176" y="1855341"/>
            <a:ext cx="2654300" cy="12827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Calibri" pitchFamily="34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198389" y="2239516"/>
            <a:ext cx="1015664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Calibri" pitchFamily="34" charset="0"/>
              </a:rPr>
              <a:t>Effort</a:t>
            </a: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3055764" y="2458591"/>
            <a:ext cx="2206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178376" y="3523804"/>
            <a:ext cx="2654300" cy="12827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Calibri" pitchFamily="34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387176" y="3523804"/>
            <a:ext cx="2654300" cy="12827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Calibri" pitchFamily="34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528464" y="3573016"/>
            <a:ext cx="1796775" cy="92076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Perceived effort -</a:t>
            </a:r>
          </a:p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performance </a:t>
            </a:r>
          </a:p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probability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395864" y="3573016"/>
            <a:ext cx="1645836" cy="64376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Perceived </a:t>
            </a:r>
          </a:p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value of reward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282776" y="3523804"/>
            <a:ext cx="2654300" cy="12827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Calibri" pitchFamily="34" charset="0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347864" y="3573016"/>
            <a:ext cx="2676525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Perceived </a:t>
            </a:r>
          </a:p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performance - </a:t>
            </a:r>
          </a:p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reward probability</a:t>
            </a: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 flipV="1">
            <a:off x="1714326" y="3130104"/>
            <a:ext cx="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4" name="Line 23"/>
          <p:cNvSpPr>
            <a:spLocks noChangeShapeType="1"/>
          </p:cNvSpPr>
          <p:nvPr/>
        </p:nvSpPr>
        <p:spPr bwMode="auto">
          <a:xfrm flipV="1">
            <a:off x="7505526" y="3130104"/>
            <a:ext cx="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5" name="Line 24"/>
          <p:cNvSpPr>
            <a:spLocks noChangeShapeType="1"/>
          </p:cNvSpPr>
          <p:nvPr/>
        </p:nvSpPr>
        <p:spPr bwMode="auto">
          <a:xfrm flipV="1">
            <a:off x="4609926" y="3130104"/>
            <a:ext cx="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360189" y="4830316"/>
            <a:ext cx="2635250" cy="1370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>
                <a:latin typeface="Calibri" pitchFamily="34" charset="0"/>
              </a:rPr>
              <a:t>“If I work hard,</a:t>
            </a:r>
          </a:p>
          <a:p>
            <a:r>
              <a:rPr lang="en-US" sz="2800" i="1">
                <a:latin typeface="Calibri" pitchFamily="34" charset="0"/>
              </a:rPr>
              <a:t>will I get the job</a:t>
            </a:r>
          </a:p>
          <a:p>
            <a:r>
              <a:rPr lang="en-US" sz="2800" i="1">
                <a:latin typeface="Calibri" pitchFamily="34" charset="0"/>
              </a:rPr>
              <a:t>done?”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3255789" y="4830316"/>
            <a:ext cx="2687637" cy="1797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>
                <a:latin typeface="Calibri" pitchFamily="34" charset="0"/>
              </a:rPr>
              <a:t>“What rewards</a:t>
            </a:r>
          </a:p>
          <a:p>
            <a:r>
              <a:rPr lang="en-US" sz="2800" i="1">
                <a:latin typeface="Calibri" pitchFamily="34" charset="0"/>
              </a:rPr>
              <a:t>will I get when </a:t>
            </a:r>
          </a:p>
          <a:p>
            <a:r>
              <a:rPr lang="en-US" sz="2800" i="1">
                <a:latin typeface="Calibri" pitchFamily="34" charset="0"/>
              </a:rPr>
              <a:t>the job is well done?”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6227589" y="4830316"/>
            <a:ext cx="2497137" cy="942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>
                <a:latin typeface="Calibri" pitchFamily="34" charset="0"/>
              </a:rPr>
              <a:t>“What rewards</a:t>
            </a:r>
          </a:p>
          <a:p>
            <a:r>
              <a:rPr lang="en-US" sz="2800" i="1">
                <a:latin typeface="Calibri" pitchFamily="34" charset="0"/>
              </a:rPr>
              <a:t>do I value?”</a:t>
            </a:r>
          </a:p>
        </p:txBody>
      </p:sp>
      <p:sp>
        <p:nvSpPr>
          <p:cNvPr id="49" name="Line 38"/>
          <p:cNvSpPr>
            <a:spLocks noChangeShapeType="1"/>
          </p:cNvSpPr>
          <p:nvPr/>
        </p:nvSpPr>
        <p:spPr bwMode="auto">
          <a:xfrm>
            <a:off x="5951364" y="2458591"/>
            <a:ext cx="2206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1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Content Theories:</a:t>
            </a:r>
            <a:br>
              <a:rPr lang="en-US" dirty="0"/>
            </a:br>
            <a:r>
              <a:rPr lang="en-US" dirty="0"/>
              <a:t>Maslow’s Hierarchy of Needs</a:t>
            </a:r>
          </a:p>
        </p:txBody>
      </p:sp>
      <p:grpSp>
        <p:nvGrpSpPr>
          <p:cNvPr id="3" name="Group 41"/>
          <p:cNvGrpSpPr>
            <a:grpSpLocks noGrp="1"/>
          </p:cNvGrpSpPr>
          <p:nvPr/>
        </p:nvGrpSpPr>
        <p:grpSpPr bwMode="auto">
          <a:xfrm>
            <a:off x="457200" y="1600200"/>
            <a:ext cx="8229600" cy="4525963"/>
            <a:chOff x="288" y="1152"/>
            <a:chExt cx="5377" cy="3025"/>
          </a:xfrm>
        </p:grpSpPr>
        <p:grpSp>
          <p:nvGrpSpPr>
            <p:cNvPr id="4" name="Group 40"/>
            <p:cNvGrpSpPr>
              <a:grpSpLocks/>
            </p:cNvGrpSpPr>
            <p:nvPr/>
          </p:nvGrpSpPr>
          <p:grpSpPr bwMode="auto">
            <a:xfrm>
              <a:off x="288" y="3564"/>
              <a:ext cx="5377" cy="613"/>
              <a:chOff x="288" y="3564"/>
              <a:chExt cx="5377" cy="613"/>
            </a:xfrm>
          </p:grpSpPr>
          <p:sp>
            <p:nvSpPr>
              <p:cNvPr id="66" name="Freeform 17"/>
              <p:cNvSpPr>
                <a:spLocks/>
              </p:cNvSpPr>
              <p:nvPr/>
            </p:nvSpPr>
            <p:spPr bwMode="auto">
              <a:xfrm>
                <a:off x="288" y="3564"/>
                <a:ext cx="5377" cy="613"/>
              </a:xfrm>
              <a:custGeom>
                <a:avLst/>
                <a:gdLst>
                  <a:gd name="T0" fmla="*/ 473 w 5377"/>
                  <a:gd name="T1" fmla="*/ 0 h 613"/>
                  <a:gd name="T2" fmla="*/ 4878 w 5377"/>
                  <a:gd name="T3" fmla="*/ 0 h 613"/>
                  <a:gd name="T4" fmla="*/ 5376 w 5377"/>
                  <a:gd name="T5" fmla="*/ 612 h 613"/>
                  <a:gd name="T6" fmla="*/ 0 w 5377"/>
                  <a:gd name="T7" fmla="*/ 612 h 613"/>
                  <a:gd name="T8" fmla="*/ 473 w 5377"/>
                  <a:gd name="T9" fmla="*/ 0 h 6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77"/>
                  <a:gd name="T16" fmla="*/ 0 h 613"/>
                  <a:gd name="T17" fmla="*/ 5377 w 5377"/>
                  <a:gd name="T18" fmla="*/ 613 h 6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77" h="613">
                    <a:moveTo>
                      <a:pt x="473" y="0"/>
                    </a:moveTo>
                    <a:lnTo>
                      <a:pt x="4878" y="0"/>
                    </a:lnTo>
                    <a:lnTo>
                      <a:pt x="5376" y="612"/>
                    </a:lnTo>
                    <a:lnTo>
                      <a:pt x="0" y="612"/>
                    </a:lnTo>
                    <a:lnTo>
                      <a:pt x="473" y="0"/>
                    </a:lnTo>
                  </a:path>
                </a:pathLst>
              </a:custGeom>
              <a:solidFill>
                <a:srgbClr val="BBE0E3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  <p:sp>
            <p:nvSpPr>
              <p:cNvPr id="67" name="Rectangle 18"/>
              <p:cNvSpPr>
                <a:spLocks noChangeArrowheads="1"/>
              </p:cNvSpPr>
              <p:nvPr/>
            </p:nvSpPr>
            <p:spPr bwMode="auto">
              <a:xfrm>
                <a:off x="2075" y="3626"/>
                <a:ext cx="1902" cy="4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</a:rPr>
                  <a:t>  Physiological</a:t>
                </a:r>
              </a:p>
            </p:txBody>
          </p:sp>
        </p:grpSp>
        <p:grpSp>
          <p:nvGrpSpPr>
            <p:cNvPr id="5" name="Group 39"/>
            <p:cNvGrpSpPr>
              <a:grpSpLocks/>
            </p:cNvGrpSpPr>
            <p:nvPr/>
          </p:nvGrpSpPr>
          <p:grpSpPr bwMode="auto">
            <a:xfrm>
              <a:off x="853" y="2958"/>
              <a:ext cx="4242" cy="527"/>
              <a:chOff x="853" y="2958"/>
              <a:chExt cx="4242" cy="527"/>
            </a:xfrm>
          </p:grpSpPr>
          <p:sp>
            <p:nvSpPr>
              <p:cNvPr id="64" name="Freeform 20"/>
              <p:cNvSpPr>
                <a:spLocks/>
              </p:cNvSpPr>
              <p:nvPr/>
            </p:nvSpPr>
            <p:spPr bwMode="auto">
              <a:xfrm>
                <a:off x="853" y="2958"/>
                <a:ext cx="4242" cy="527"/>
              </a:xfrm>
              <a:custGeom>
                <a:avLst/>
                <a:gdLst>
                  <a:gd name="T0" fmla="*/ 0 w 4242"/>
                  <a:gd name="T1" fmla="*/ 526 h 527"/>
                  <a:gd name="T2" fmla="*/ 4241 w 4242"/>
                  <a:gd name="T3" fmla="*/ 526 h 527"/>
                  <a:gd name="T4" fmla="*/ 3771 w 4242"/>
                  <a:gd name="T5" fmla="*/ 0 h 527"/>
                  <a:gd name="T6" fmla="*/ 465 w 4242"/>
                  <a:gd name="T7" fmla="*/ 0 h 527"/>
                  <a:gd name="T8" fmla="*/ 0 w 4242"/>
                  <a:gd name="T9" fmla="*/ 526 h 5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42"/>
                  <a:gd name="T16" fmla="*/ 0 h 527"/>
                  <a:gd name="T17" fmla="*/ 4242 w 4242"/>
                  <a:gd name="T18" fmla="*/ 527 h 5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42" h="527">
                    <a:moveTo>
                      <a:pt x="0" y="526"/>
                    </a:moveTo>
                    <a:lnTo>
                      <a:pt x="4241" y="526"/>
                    </a:lnTo>
                    <a:lnTo>
                      <a:pt x="3771" y="0"/>
                    </a:lnTo>
                    <a:lnTo>
                      <a:pt x="465" y="0"/>
                    </a:lnTo>
                    <a:lnTo>
                      <a:pt x="0" y="526"/>
                    </a:lnTo>
                  </a:path>
                </a:pathLst>
              </a:custGeom>
              <a:solidFill>
                <a:srgbClr val="FF9933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  <p:sp>
            <p:nvSpPr>
              <p:cNvPr id="65" name="Rectangle 21"/>
              <p:cNvSpPr>
                <a:spLocks noChangeArrowheads="1"/>
              </p:cNvSpPr>
              <p:nvPr/>
            </p:nvSpPr>
            <p:spPr bwMode="auto">
              <a:xfrm>
                <a:off x="1060" y="3020"/>
                <a:ext cx="2447" cy="4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</a:rPr>
                  <a:t>                      Safety </a:t>
                </a:r>
              </a:p>
            </p:txBody>
          </p:sp>
        </p:grpSp>
        <p:grpSp>
          <p:nvGrpSpPr>
            <p:cNvPr id="6" name="Group 38"/>
            <p:cNvGrpSpPr>
              <a:grpSpLocks/>
            </p:cNvGrpSpPr>
            <p:nvPr/>
          </p:nvGrpSpPr>
          <p:grpSpPr bwMode="auto">
            <a:xfrm>
              <a:off x="1392" y="2352"/>
              <a:ext cx="3161" cy="514"/>
              <a:chOff x="1392" y="2352"/>
              <a:chExt cx="3161" cy="514"/>
            </a:xfrm>
          </p:grpSpPr>
          <p:sp>
            <p:nvSpPr>
              <p:cNvPr id="62" name="Freeform 23"/>
              <p:cNvSpPr>
                <a:spLocks/>
              </p:cNvSpPr>
              <p:nvPr/>
            </p:nvSpPr>
            <p:spPr bwMode="auto">
              <a:xfrm>
                <a:off x="1392" y="2352"/>
                <a:ext cx="3161" cy="514"/>
              </a:xfrm>
              <a:custGeom>
                <a:avLst/>
                <a:gdLst>
                  <a:gd name="T0" fmla="*/ 0 w 3161"/>
                  <a:gd name="T1" fmla="*/ 513 h 514"/>
                  <a:gd name="T2" fmla="*/ 3160 w 3161"/>
                  <a:gd name="T3" fmla="*/ 513 h 514"/>
                  <a:gd name="T4" fmla="*/ 2680 w 3161"/>
                  <a:gd name="T5" fmla="*/ 0 h 514"/>
                  <a:gd name="T6" fmla="*/ 470 w 3161"/>
                  <a:gd name="T7" fmla="*/ 0 h 514"/>
                  <a:gd name="T8" fmla="*/ 0 w 3161"/>
                  <a:gd name="T9" fmla="*/ 513 h 5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61"/>
                  <a:gd name="T16" fmla="*/ 0 h 514"/>
                  <a:gd name="T17" fmla="*/ 3161 w 3161"/>
                  <a:gd name="T18" fmla="*/ 514 h 5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61" h="514">
                    <a:moveTo>
                      <a:pt x="0" y="513"/>
                    </a:moveTo>
                    <a:lnTo>
                      <a:pt x="3160" y="513"/>
                    </a:lnTo>
                    <a:lnTo>
                      <a:pt x="2680" y="0"/>
                    </a:lnTo>
                    <a:lnTo>
                      <a:pt x="470" y="0"/>
                    </a:lnTo>
                    <a:lnTo>
                      <a:pt x="0" y="513"/>
                    </a:lnTo>
                  </a:path>
                </a:pathLst>
              </a:custGeom>
              <a:solidFill>
                <a:srgbClr val="99CC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  <p:sp>
            <p:nvSpPr>
              <p:cNvPr id="63" name="Rectangle 24"/>
              <p:cNvSpPr>
                <a:spLocks noChangeArrowheads="1"/>
              </p:cNvSpPr>
              <p:nvPr/>
            </p:nvSpPr>
            <p:spPr bwMode="auto">
              <a:xfrm>
                <a:off x="1682" y="2434"/>
                <a:ext cx="2584" cy="4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90488" tIns="44450" rIns="90488" bIns="4445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600" kern="0" dirty="0">
                    <a:solidFill>
                      <a:srgbClr val="000000"/>
                    </a:solidFill>
                    <a:latin typeface="Calibri" pitchFamily="34" charset="0"/>
                  </a:rPr>
                  <a:t>Social</a:t>
                </a: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</p:grpSp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1947" y="1753"/>
              <a:ext cx="2055" cy="522"/>
              <a:chOff x="1851" y="1897"/>
              <a:chExt cx="2055" cy="522"/>
            </a:xfrm>
          </p:grpSpPr>
          <p:sp>
            <p:nvSpPr>
              <p:cNvPr id="60" name="Freeform 26"/>
              <p:cNvSpPr>
                <a:spLocks/>
              </p:cNvSpPr>
              <p:nvPr/>
            </p:nvSpPr>
            <p:spPr bwMode="auto">
              <a:xfrm>
                <a:off x="1851" y="1897"/>
                <a:ext cx="2055" cy="522"/>
              </a:xfrm>
              <a:custGeom>
                <a:avLst/>
                <a:gdLst>
                  <a:gd name="T0" fmla="*/ 0 w 2055"/>
                  <a:gd name="T1" fmla="*/ 521 h 522"/>
                  <a:gd name="T2" fmla="*/ 2054 w 2055"/>
                  <a:gd name="T3" fmla="*/ 521 h 522"/>
                  <a:gd name="T4" fmla="*/ 1578 w 2055"/>
                  <a:gd name="T5" fmla="*/ 0 h 522"/>
                  <a:gd name="T6" fmla="*/ 478 w 2055"/>
                  <a:gd name="T7" fmla="*/ 0 h 522"/>
                  <a:gd name="T8" fmla="*/ 0 w 2055"/>
                  <a:gd name="T9" fmla="*/ 521 h 5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55"/>
                  <a:gd name="T16" fmla="*/ 0 h 522"/>
                  <a:gd name="T17" fmla="*/ 2055 w 2055"/>
                  <a:gd name="T18" fmla="*/ 522 h 5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55" h="522">
                    <a:moveTo>
                      <a:pt x="0" y="521"/>
                    </a:moveTo>
                    <a:lnTo>
                      <a:pt x="2054" y="521"/>
                    </a:lnTo>
                    <a:lnTo>
                      <a:pt x="1578" y="0"/>
                    </a:lnTo>
                    <a:lnTo>
                      <a:pt x="478" y="0"/>
                    </a:lnTo>
                    <a:lnTo>
                      <a:pt x="0" y="521"/>
                    </a:lnTo>
                  </a:path>
                </a:pathLst>
              </a:custGeom>
              <a:solidFill>
                <a:srgbClr val="FFCC66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  <p:sp>
            <p:nvSpPr>
              <p:cNvPr id="61" name="Rectangle 27"/>
              <p:cNvSpPr>
                <a:spLocks noChangeArrowheads="1"/>
              </p:cNvSpPr>
              <p:nvPr/>
            </p:nvSpPr>
            <p:spPr bwMode="auto">
              <a:xfrm>
                <a:off x="2392" y="1964"/>
                <a:ext cx="1026" cy="430"/>
              </a:xfrm>
              <a:prstGeom prst="rect">
                <a:avLst/>
              </a:prstGeom>
              <a:solidFill>
                <a:srgbClr val="FFCC66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</a:rPr>
                  <a:t>Esteem</a:t>
                </a:r>
              </a:p>
            </p:txBody>
          </p:sp>
        </p:grpSp>
        <p:grpSp>
          <p:nvGrpSpPr>
            <p:cNvPr id="8" name="Group 37"/>
            <p:cNvGrpSpPr>
              <a:grpSpLocks/>
            </p:cNvGrpSpPr>
            <p:nvPr/>
          </p:nvGrpSpPr>
          <p:grpSpPr bwMode="auto">
            <a:xfrm>
              <a:off x="2496" y="1152"/>
              <a:ext cx="952" cy="571"/>
              <a:chOff x="2496" y="1152"/>
              <a:chExt cx="952" cy="571"/>
            </a:xfrm>
          </p:grpSpPr>
          <p:sp>
            <p:nvSpPr>
              <p:cNvPr id="58" name="Freeform 29"/>
              <p:cNvSpPr>
                <a:spLocks/>
              </p:cNvSpPr>
              <p:nvPr/>
            </p:nvSpPr>
            <p:spPr bwMode="auto">
              <a:xfrm>
                <a:off x="2496" y="1152"/>
                <a:ext cx="952" cy="522"/>
              </a:xfrm>
              <a:custGeom>
                <a:avLst/>
                <a:gdLst>
                  <a:gd name="T0" fmla="*/ 0 w 952"/>
                  <a:gd name="T1" fmla="*/ 521 h 522"/>
                  <a:gd name="T2" fmla="*/ 951 w 952"/>
                  <a:gd name="T3" fmla="*/ 521 h 522"/>
                  <a:gd name="T4" fmla="*/ 475 w 952"/>
                  <a:gd name="T5" fmla="*/ 0 h 522"/>
                  <a:gd name="T6" fmla="*/ 0 w 952"/>
                  <a:gd name="T7" fmla="*/ 521 h 5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52"/>
                  <a:gd name="T13" fmla="*/ 0 h 522"/>
                  <a:gd name="T14" fmla="*/ 952 w 952"/>
                  <a:gd name="T15" fmla="*/ 522 h 5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52" h="522">
                    <a:moveTo>
                      <a:pt x="0" y="521"/>
                    </a:moveTo>
                    <a:lnTo>
                      <a:pt x="951" y="521"/>
                    </a:lnTo>
                    <a:lnTo>
                      <a:pt x="475" y="0"/>
                    </a:lnTo>
                    <a:lnTo>
                      <a:pt x="0" y="521"/>
                    </a:lnTo>
                  </a:path>
                </a:pathLst>
              </a:custGeom>
              <a:solidFill>
                <a:srgbClr val="6699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  <p:sp>
            <p:nvSpPr>
              <p:cNvPr id="59" name="Rectangle 30"/>
              <p:cNvSpPr>
                <a:spLocks noChangeArrowheads="1"/>
              </p:cNvSpPr>
              <p:nvPr/>
            </p:nvSpPr>
            <p:spPr bwMode="auto">
              <a:xfrm>
                <a:off x="2748" y="1293"/>
                <a:ext cx="433" cy="4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</a:rPr>
                  <a:t>SA</a:t>
                </a:r>
              </a:p>
            </p:txBody>
          </p:sp>
        </p:grpSp>
      </p:grpSp>
      <p:sp>
        <p:nvSpPr>
          <p:cNvPr id="68" name="Line 33"/>
          <p:cNvSpPr>
            <a:spLocks noChangeShapeType="1"/>
          </p:cNvSpPr>
          <p:nvPr/>
        </p:nvSpPr>
        <p:spPr bwMode="auto">
          <a:xfrm flipV="1">
            <a:off x="685800" y="1828800"/>
            <a:ext cx="3276600" cy="365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9" name="Text Box 34"/>
          <p:cNvSpPr txBox="1">
            <a:spLocks noChangeArrowheads="1"/>
          </p:cNvSpPr>
          <p:nvPr/>
        </p:nvSpPr>
        <p:spPr bwMode="auto">
          <a:xfrm rot="18747964">
            <a:off x="491010" y="3437366"/>
            <a:ext cx="3276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itchFamily="18" charset="0"/>
              </a:rPr>
              <a:t>Lowest to highest order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Physiological Needs: Air, water, food, shelter &amp; sexual satisfaction.</a:t>
            </a:r>
          </a:p>
          <a:p>
            <a:pPr algn="just"/>
            <a:r>
              <a:rPr lang="en-US" dirty="0"/>
              <a:t>Safety Needs: Security and protection from physical &amp; emotional harm. </a:t>
            </a:r>
          </a:p>
          <a:p>
            <a:pPr algn="just"/>
            <a:r>
              <a:rPr lang="en-US" dirty="0"/>
              <a:t>Social Needs: Affection, belongingness &amp; acceptance.</a:t>
            </a:r>
          </a:p>
          <a:p>
            <a:pPr algn="just"/>
            <a:r>
              <a:rPr lang="en-US" dirty="0"/>
              <a:t>Esteem Needs: Internal factors like Self respect, Autonomy &amp; Achievement and External factors like Status, Attention &amp; Recognition.</a:t>
            </a:r>
          </a:p>
          <a:p>
            <a:pPr algn="just"/>
            <a:r>
              <a:rPr lang="en-US" dirty="0"/>
              <a:t>Self Actualization Needs: The desire to become everything one is capable of becoming.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/>
          <a:lstStyle/>
          <a:p>
            <a:r>
              <a:rPr lang="en-US" dirty="0"/>
              <a:t>Maslow’s Hierarchy of Needs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36104"/>
          </a:xfrm>
        </p:spPr>
        <p:txBody>
          <a:bodyPr>
            <a:normAutofit/>
          </a:bodyPr>
          <a:lstStyle/>
          <a:p>
            <a:r>
              <a:rPr lang="en-US" dirty="0"/>
              <a:t>McGregor’s Theory X &amp; Theory 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544616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charset="2"/>
              <a:buChar char="Ø"/>
            </a:pPr>
            <a:r>
              <a:rPr lang="en-US" dirty="0"/>
              <a:t>McGregor identified two different sets of assumptions about employees.</a:t>
            </a:r>
          </a:p>
          <a:p>
            <a:pPr algn="just">
              <a:buFont typeface="Wingdings" pitchFamily="2" charset="2"/>
              <a:buChar char="q"/>
            </a:pPr>
            <a:r>
              <a:rPr lang="en-US" b="1" dirty="0"/>
              <a:t>Theory X</a:t>
            </a:r>
          </a:p>
          <a:p>
            <a:pPr algn="just"/>
            <a:r>
              <a:rPr lang="en-US" dirty="0"/>
              <a:t>People have an inherent dislike of work. </a:t>
            </a:r>
          </a:p>
          <a:p>
            <a:pPr algn="just"/>
            <a:r>
              <a:rPr lang="en-US" dirty="0"/>
              <a:t>Work is of secondary importance and managers must push employees to work.</a:t>
            </a:r>
          </a:p>
          <a:p>
            <a:pPr algn="just">
              <a:buFont typeface="Wingdings" pitchFamily="2" charset="2"/>
              <a:buChar char="q"/>
            </a:pPr>
            <a:r>
              <a:rPr lang="en-US" b="1" dirty="0"/>
              <a:t>Theory Y</a:t>
            </a:r>
          </a:p>
          <a:p>
            <a:pPr algn="just"/>
            <a:r>
              <a:rPr lang="en-US" dirty="0"/>
              <a:t>Work is as natural as play or rest. </a:t>
            </a:r>
          </a:p>
          <a:p>
            <a:pPr algn="just"/>
            <a:r>
              <a:rPr lang="en-US" dirty="0"/>
              <a:t>People derive a great deal of satisfaction from work.</a:t>
            </a:r>
          </a:p>
          <a:p>
            <a:pPr algn="just"/>
            <a:r>
              <a:rPr lang="en-US" dirty="0"/>
              <a:t>People have the capacity to accept, even seek responsibility and can exercise self direction.</a:t>
            </a:r>
            <a:endParaRPr lang="en-IN" dirty="0"/>
          </a:p>
          <a:p>
            <a:pPr algn="just"/>
            <a:endParaRPr lang="en-IN" b="1" dirty="0"/>
          </a:p>
          <a:p>
            <a:pPr algn="just"/>
            <a:endParaRPr lang="en-US" b="1" dirty="0"/>
          </a:p>
          <a:p>
            <a:pPr algn="just">
              <a:buNone/>
            </a:pPr>
            <a:endParaRPr lang="en-IN" dirty="0"/>
          </a:p>
          <a:p>
            <a:pPr algn="just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926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McGregor’s Theory X and Theory Y</a:t>
            </a:r>
          </a:p>
        </p:txBody>
      </p:sp>
      <p:grpSp>
        <p:nvGrpSpPr>
          <p:cNvPr id="3" name="Group 44"/>
          <p:cNvGrpSpPr>
            <a:grpSpLocks noGrp="1"/>
          </p:cNvGrpSpPr>
          <p:nvPr/>
        </p:nvGrpSpPr>
        <p:grpSpPr bwMode="auto">
          <a:xfrm>
            <a:off x="457200" y="1600200"/>
            <a:ext cx="4191000" cy="4525963"/>
            <a:chOff x="192" y="1200"/>
            <a:chExt cx="2970" cy="2689"/>
          </a:xfrm>
        </p:grpSpPr>
        <p:grpSp>
          <p:nvGrpSpPr>
            <p:cNvPr id="4" name="Group 40"/>
            <p:cNvGrpSpPr>
              <a:grpSpLocks/>
            </p:cNvGrpSpPr>
            <p:nvPr/>
          </p:nvGrpSpPr>
          <p:grpSpPr bwMode="auto">
            <a:xfrm>
              <a:off x="192" y="3373"/>
              <a:ext cx="2970" cy="516"/>
              <a:chOff x="192" y="3373"/>
              <a:chExt cx="2970" cy="516"/>
            </a:xfrm>
          </p:grpSpPr>
          <p:sp>
            <p:nvSpPr>
              <p:cNvPr id="18" name="Freeform 16"/>
              <p:cNvSpPr>
                <a:spLocks/>
              </p:cNvSpPr>
              <p:nvPr/>
            </p:nvSpPr>
            <p:spPr bwMode="auto">
              <a:xfrm>
                <a:off x="192" y="3373"/>
                <a:ext cx="2970" cy="516"/>
              </a:xfrm>
              <a:custGeom>
                <a:avLst/>
                <a:gdLst>
                  <a:gd name="T0" fmla="*/ 261 w 2970"/>
                  <a:gd name="T1" fmla="*/ 0 h 516"/>
                  <a:gd name="T2" fmla="*/ 2694 w 2970"/>
                  <a:gd name="T3" fmla="*/ 0 h 516"/>
                  <a:gd name="T4" fmla="*/ 2969 w 2970"/>
                  <a:gd name="T5" fmla="*/ 515 h 516"/>
                  <a:gd name="T6" fmla="*/ 0 w 2970"/>
                  <a:gd name="T7" fmla="*/ 515 h 516"/>
                  <a:gd name="T8" fmla="*/ 261 w 2970"/>
                  <a:gd name="T9" fmla="*/ 0 h 5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70"/>
                  <a:gd name="T16" fmla="*/ 0 h 516"/>
                  <a:gd name="T17" fmla="*/ 2970 w 2970"/>
                  <a:gd name="T18" fmla="*/ 516 h 5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70" h="516">
                    <a:moveTo>
                      <a:pt x="261" y="0"/>
                    </a:moveTo>
                    <a:lnTo>
                      <a:pt x="2694" y="0"/>
                    </a:lnTo>
                    <a:lnTo>
                      <a:pt x="2969" y="515"/>
                    </a:lnTo>
                    <a:lnTo>
                      <a:pt x="0" y="515"/>
                    </a:lnTo>
                    <a:lnTo>
                      <a:pt x="261" y="0"/>
                    </a:lnTo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9" name="Rectangle 17"/>
              <p:cNvSpPr>
                <a:spLocks noChangeArrowheads="1"/>
              </p:cNvSpPr>
              <p:nvPr/>
            </p:nvSpPr>
            <p:spPr bwMode="auto">
              <a:xfrm>
                <a:off x="962" y="3464"/>
                <a:ext cx="1424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800" dirty="0">
                    <a:solidFill>
                      <a:srgbClr val="000000"/>
                    </a:solidFill>
                    <a:latin typeface="Calibri" pitchFamily="34" charset="0"/>
                  </a:rPr>
                  <a:t>Physiological</a:t>
                </a:r>
              </a:p>
            </p:txBody>
          </p:sp>
        </p:grp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515" y="2863"/>
              <a:ext cx="2343" cy="444"/>
              <a:chOff x="515" y="2863"/>
              <a:chExt cx="2343" cy="444"/>
            </a:xfrm>
          </p:grpSpPr>
          <p:sp>
            <p:nvSpPr>
              <p:cNvPr id="16" name="Freeform 19"/>
              <p:cNvSpPr>
                <a:spLocks/>
              </p:cNvSpPr>
              <p:nvPr/>
            </p:nvSpPr>
            <p:spPr bwMode="auto">
              <a:xfrm>
                <a:off x="515" y="2863"/>
                <a:ext cx="2343" cy="444"/>
              </a:xfrm>
              <a:custGeom>
                <a:avLst/>
                <a:gdLst>
                  <a:gd name="T0" fmla="*/ 0 w 2343"/>
                  <a:gd name="T1" fmla="*/ 443 h 444"/>
                  <a:gd name="T2" fmla="*/ 2342 w 2343"/>
                  <a:gd name="T3" fmla="*/ 443 h 444"/>
                  <a:gd name="T4" fmla="*/ 2083 w 2343"/>
                  <a:gd name="T5" fmla="*/ 0 h 444"/>
                  <a:gd name="T6" fmla="*/ 257 w 2343"/>
                  <a:gd name="T7" fmla="*/ 0 h 444"/>
                  <a:gd name="T8" fmla="*/ 0 w 2343"/>
                  <a:gd name="T9" fmla="*/ 443 h 4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43"/>
                  <a:gd name="T16" fmla="*/ 0 h 444"/>
                  <a:gd name="T17" fmla="*/ 2343 w 2343"/>
                  <a:gd name="T18" fmla="*/ 444 h 4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43" h="444">
                    <a:moveTo>
                      <a:pt x="0" y="443"/>
                    </a:moveTo>
                    <a:lnTo>
                      <a:pt x="2342" y="443"/>
                    </a:lnTo>
                    <a:lnTo>
                      <a:pt x="2083" y="0"/>
                    </a:lnTo>
                    <a:lnTo>
                      <a:pt x="257" y="0"/>
                    </a:lnTo>
                    <a:lnTo>
                      <a:pt x="0" y="443"/>
                    </a:lnTo>
                  </a:path>
                </a:pathLst>
              </a:custGeom>
              <a:solidFill>
                <a:srgbClr val="FF9933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" name="Rectangle 20"/>
              <p:cNvSpPr>
                <a:spLocks noChangeArrowheads="1"/>
              </p:cNvSpPr>
              <p:nvPr/>
            </p:nvSpPr>
            <p:spPr bwMode="auto">
              <a:xfrm>
                <a:off x="1271" y="2928"/>
                <a:ext cx="775" cy="30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r"/>
                <a:r>
                  <a:rPr lang="en-US" sz="2800" dirty="0">
                    <a:solidFill>
                      <a:srgbClr val="000000"/>
                    </a:solidFill>
                    <a:latin typeface="Calibri" pitchFamily="34" charset="0"/>
                  </a:rPr>
                  <a:t>Safety</a:t>
                </a:r>
              </a:p>
            </p:txBody>
          </p:sp>
        </p:grpSp>
        <p:grpSp>
          <p:nvGrpSpPr>
            <p:cNvPr id="6" name="Group 42"/>
            <p:cNvGrpSpPr>
              <a:grpSpLocks/>
            </p:cNvGrpSpPr>
            <p:nvPr/>
          </p:nvGrpSpPr>
          <p:grpSpPr bwMode="auto">
            <a:xfrm>
              <a:off x="830" y="2232"/>
              <a:ext cx="1746" cy="433"/>
              <a:chOff x="830" y="2232"/>
              <a:chExt cx="1746" cy="433"/>
            </a:xfrm>
          </p:grpSpPr>
          <p:sp>
            <p:nvSpPr>
              <p:cNvPr id="14" name="Freeform 22"/>
              <p:cNvSpPr>
                <a:spLocks/>
              </p:cNvSpPr>
              <p:nvPr/>
            </p:nvSpPr>
            <p:spPr bwMode="auto">
              <a:xfrm>
                <a:off x="830" y="2232"/>
                <a:ext cx="1746" cy="433"/>
              </a:xfrm>
              <a:custGeom>
                <a:avLst/>
                <a:gdLst>
                  <a:gd name="T0" fmla="*/ 0 w 1746"/>
                  <a:gd name="T1" fmla="*/ 432 h 433"/>
                  <a:gd name="T2" fmla="*/ 1745 w 1746"/>
                  <a:gd name="T3" fmla="*/ 432 h 433"/>
                  <a:gd name="T4" fmla="*/ 1480 w 1746"/>
                  <a:gd name="T5" fmla="*/ 0 h 433"/>
                  <a:gd name="T6" fmla="*/ 259 w 1746"/>
                  <a:gd name="T7" fmla="*/ 0 h 433"/>
                  <a:gd name="T8" fmla="*/ 0 w 1746"/>
                  <a:gd name="T9" fmla="*/ 432 h 4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6"/>
                  <a:gd name="T16" fmla="*/ 0 h 433"/>
                  <a:gd name="T17" fmla="*/ 1746 w 1746"/>
                  <a:gd name="T18" fmla="*/ 433 h 4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6" h="433">
                    <a:moveTo>
                      <a:pt x="0" y="432"/>
                    </a:moveTo>
                    <a:lnTo>
                      <a:pt x="1745" y="432"/>
                    </a:lnTo>
                    <a:lnTo>
                      <a:pt x="1480" y="0"/>
                    </a:lnTo>
                    <a:lnTo>
                      <a:pt x="259" y="0"/>
                    </a:lnTo>
                    <a:lnTo>
                      <a:pt x="0" y="432"/>
                    </a:lnTo>
                  </a:path>
                </a:pathLst>
              </a:custGeom>
              <a:solidFill>
                <a:srgbClr val="99CC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>
                <a:spLocks noChangeArrowheads="1"/>
              </p:cNvSpPr>
              <p:nvPr/>
            </p:nvSpPr>
            <p:spPr bwMode="auto">
              <a:xfrm>
                <a:off x="1322" y="2287"/>
                <a:ext cx="727" cy="30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800" dirty="0">
                    <a:solidFill>
                      <a:srgbClr val="000000"/>
                    </a:solidFill>
                    <a:latin typeface="Calibri" pitchFamily="34" charset="0"/>
                  </a:rPr>
                  <a:t>Social</a:t>
                </a:r>
              </a:p>
            </p:txBody>
          </p:sp>
        </p:grpSp>
        <p:grpSp>
          <p:nvGrpSpPr>
            <p:cNvPr id="7" name="Group 37"/>
            <p:cNvGrpSpPr>
              <a:grpSpLocks/>
            </p:cNvGrpSpPr>
            <p:nvPr/>
          </p:nvGrpSpPr>
          <p:grpSpPr bwMode="auto">
            <a:xfrm>
              <a:off x="1120" y="1710"/>
              <a:ext cx="1135" cy="439"/>
              <a:chOff x="1120" y="1710"/>
              <a:chExt cx="1135" cy="439"/>
            </a:xfrm>
          </p:grpSpPr>
          <p:sp>
            <p:nvSpPr>
              <p:cNvPr id="12" name="Freeform 25"/>
              <p:cNvSpPr>
                <a:spLocks/>
              </p:cNvSpPr>
              <p:nvPr/>
            </p:nvSpPr>
            <p:spPr bwMode="auto">
              <a:xfrm>
                <a:off x="1120" y="1710"/>
                <a:ext cx="1135" cy="439"/>
              </a:xfrm>
              <a:custGeom>
                <a:avLst/>
                <a:gdLst>
                  <a:gd name="T0" fmla="*/ 0 w 1135"/>
                  <a:gd name="T1" fmla="*/ 438 h 439"/>
                  <a:gd name="T2" fmla="*/ 1134 w 1135"/>
                  <a:gd name="T3" fmla="*/ 438 h 439"/>
                  <a:gd name="T4" fmla="*/ 871 w 1135"/>
                  <a:gd name="T5" fmla="*/ 0 h 439"/>
                  <a:gd name="T6" fmla="*/ 264 w 1135"/>
                  <a:gd name="T7" fmla="*/ 0 h 439"/>
                  <a:gd name="T8" fmla="*/ 0 w 1135"/>
                  <a:gd name="T9" fmla="*/ 438 h 4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5"/>
                  <a:gd name="T16" fmla="*/ 0 h 439"/>
                  <a:gd name="T17" fmla="*/ 1135 w 1135"/>
                  <a:gd name="T18" fmla="*/ 439 h 4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5" h="439">
                    <a:moveTo>
                      <a:pt x="0" y="438"/>
                    </a:moveTo>
                    <a:lnTo>
                      <a:pt x="1134" y="438"/>
                    </a:lnTo>
                    <a:lnTo>
                      <a:pt x="871" y="0"/>
                    </a:lnTo>
                    <a:lnTo>
                      <a:pt x="264" y="0"/>
                    </a:lnTo>
                    <a:lnTo>
                      <a:pt x="0" y="438"/>
                    </a:lnTo>
                  </a:path>
                </a:pathLst>
              </a:custGeom>
              <a:solidFill>
                <a:srgbClr val="FFCC66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3" name="Rectangle 26"/>
              <p:cNvSpPr>
                <a:spLocks noChangeArrowheads="1"/>
              </p:cNvSpPr>
              <p:nvPr/>
            </p:nvSpPr>
            <p:spPr bwMode="auto">
              <a:xfrm>
                <a:off x="1248" y="1764"/>
                <a:ext cx="874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800" dirty="0">
                    <a:solidFill>
                      <a:srgbClr val="000000"/>
                    </a:solidFill>
                    <a:latin typeface="Calibri" pitchFamily="34" charset="0"/>
                  </a:rPr>
                  <a:t>Esteem</a:t>
                </a:r>
              </a:p>
            </p:txBody>
          </p:sp>
        </p:grpSp>
        <p:grpSp>
          <p:nvGrpSpPr>
            <p:cNvPr id="8" name="Group 43"/>
            <p:cNvGrpSpPr>
              <a:grpSpLocks/>
            </p:cNvGrpSpPr>
            <p:nvPr/>
          </p:nvGrpSpPr>
          <p:grpSpPr bwMode="auto">
            <a:xfrm>
              <a:off x="1416" y="1200"/>
              <a:ext cx="526" cy="467"/>
              <a:chOff x="1416" y="1200"/>
              <a:chExt cx="526" cy="467"/>
            </a:xfrm>
          </p:grpSpPr>
          <p:sp>
            <p:nvSpPr>
              <p:cNvPr id="10" name="Freeform 28"/>
              <p:cNvSpPr>
                <a:spLocks/>
              </p:cNvSpPr>
              <p:nvPr/>
            </p:nvSpPr>
            <p:spPr bwMode="auto">
              <a:xfrm>
                <a:off x="1416" y="1200"/>
                <a:ext cx="526" cy="439"/>
              </a:xfrm>
              <a:custGeom>
                <a:avLst/>
                <a:gdLst>
                  <a:gd name="T0" fmla="*/ 0 w 526"/>
                  <a:gd name="T1" fmla="*/ 438 h 439"/>
                  <a:gd name="T2" fmla="*/ 525 w 526"/>
                  <a:gd name="T3" fmla="*/ 438 h 439"/>
                  <a:gd name="T4" fmla="*/ 262 w 526"/>
                  <a:gd name="T5" fmla="*/ 0 h 439"/>
                  <a:gd name="T6" fmla="*/ 0 w 526"/>
                  <a:gd name="T7" fmla="*/ 438 h 43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6"/>
                  <a:gd name="T13" fmla="*/ 0 h 439"/>
                  <a:gd name="T14" fmla="*/ 526 w 526"/>
                  <a:gd name="T15" fmla="*/ 439 h 43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6" h="439">
                    <a:moveTo>
                      <a:pt x="0" y="438"/>
                    </a:moveTo>
                    <a:lnTo>
                      <a:pt x="525" y="438"/>
                    </a:lnTo>
                    <a:lnTo>
                      <a:pt x="262" y="0"/>
                    </a:lnTo>
                    <a:lnTo>
                      <a:pt x="0" y="438"/>
                    </a:lnTo>
                  </a:path>
                </a:pathLst>
              </a:custGeom>
              <a:solidFill>
                <a:srgbClr val="6699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" name="Rectangle 29"/>
              <p:cNvSpPr>
                <a:spLocks noChangeArrowheads="1"/>
              </p:cNvSpPr>
              <p:nvPr/>
            </p:nvSpPr>
            <p:spPr bwMode="auto">
              <a:xfrm>
                <a:off x="1470" y="1342"/>
                <a:ext cx="412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800" dirty="0">
                    <a:solidFill>
                      <a:srgbClr val="000000"/>
                    </a:solidFill>
                    <a:latin typeface="Calibri" pitchFamily="34" charset="0"/>
                  </a:rPr>
                  <a:t>SA</a:t>
                </a:r>
              </a:p>
            </p:txBody>
          </p:sp>
        </p:grpSp>
      </p:grp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5219700" y="1676401"/>
            <a:ext cx="3819525" cy="22442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folHlink"/>
                </a:solidFill>
                <a:latin typeface="Calibri" pitchFamily="34" charset="0"/>
              </a:rPr>
              <a:t>Theory Y -</a:t>
            </a:r>
            <a:r>
              <a:rPr lang="en-US" sz="2800" dirty="0">
                <a:latin typeface="Calibri" pitchFamily="34" charset="0"/>
              </a:rPr>
              <a:t> a set of assumptions of how to manage individuals motivated by higher order needs</a:t>
            </a: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5145088" y="4038600"/>
            <a:ext cx="3819525" cy="22442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folHlink"/>
                </a:solidFill>
                <a:latin typeface="Calibri" pitchFamily="34" charset="0"/>
              </a:rPr>
              <a:t>Theory X -</a:t>
            </a:r>
            <a:r>
              <a:rPr lang="en-US" sz="2800" dirty="0">
                <a:latin typeface="Calibri" pitchFamily="34" charset="0"/>
              </a:rPr>
              <a:t> a set of assumptions of how to manage individuals motivated by lower order needs</a:t>
            </a:r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>
            <a:off x="4800600" y="1752600"/>
            <a:ext cx="458787" cy="2135187"/>
          </a:xfrm>
          <a:custGeom>
            <a:avLst/>
            <a:gdLst>
              <a:gd name="T0" fmla="*/ 288 w 289"/>
              <a:gd name="T1" fmla="*/ 0 h 1345"/>
              <a:gd name="T2" fmla="*/ 261 w 289"/>
              <a:gd name="T3" fmla="*/ 3 h 1345"/>
              <a:gd name="T4" fmla="*/ 230 w 289"/>
              <a:gd name="T5" fmla="*/ 7 h 1345"/>
              <a:gd name="T6" fmla="*/ 188 w 289"/>
              <a:gd name="T7" fmla="*/ 33 h 1345"/>
              <a:gd name="T8" fmla="*/ 156 w 289"/>
              <a:gd name="T9" fmla="*/ 67 h 1345"/>
              <a:gd name="T10" fmla="*/ 151 w 289"/>
              <a:gd name="T11" fmla="*/ 89 h 1345"/>
              <a:gd name="T12" fmla="*/ 146 w 289"/>
              <a:gd name="T13" fmla="*/ 110 h 1345"/>
              <a:gd name="T14" fmla="*/ 146 w 289"/>
              <a:gd name="T15" fmla="*/ 560 h 1345"/>
              <a:gd name="T16" fmla="*/ 142 w 289"/>
              <a:gd name="T17" fmla="*/ 581 h 1345"/>
              <a:gd name="T18" fmla="*/ 136 w 289"/>
              <a:gd name="T19" fmla="*/ 603 h 1345"/>
              <a:gd name="T20" fmla="*/ 104 w 289"/>
              <a:gd name="T21" fmla="*/ 637 h 1345"/>
              <a:gd name="T22" fmla="*/ 58 w 289"/>
              <a:gd name="T23" fmla="*/ 663 h 1345"/>
              <a:gd name="T24" fmla="*/ 31 w 289"/>
              <a:gd name="T25" fmla="*/ 667 h 1345"/>
              <a:gd name="T26" fmla="*/ 0 w 289"/>
              <a:gd name="T27" fmla="*/ 671 h 1345"/>
              <a:gd name="T28" fmla="*/ 31 w 289"/>
              <a:gd name="T29" fmla="*/ 676 h 1345"/>
              <a:gd name="T30" fmla="*/ 58 w 289"/>
              <a:gd name="T31" fmla="*/ 680 h 1345"/>
              <a:gd name="T32" fmla="*/ 104 w 289"/>
              <a:gd name="T33" fmla="*/ 706 h 1345"/>
              <a:gd name="T34" fmla="*/ 136 w 289"/>
              <a:gd name="T35" fmla="*/ 740 h 1345"/>
              <a:gd name="T36" fmla="*/ 142 w 289"/>
              <a:gd name="T37" fmla="*/ 761 h 1345"/>
              <a:gd name="T38" fmla="*/ 146 w 289"/>
              <a:gd name="T39" fmla="*/ 783 h 1345"/>
              <a:gd name="T40" fmla="*/ 146 w 289"/>
              <a:gd name="T41" fmla="*/ 1233 h 1345"/>
              <a:gd name="T42" fmla="*/ 151 w 289"/>
              <a:gd name="T43" fmla="*/ 1254 h 1345"/>
              <a:gd name="T44" fmla="*/ 156 w 289"/>
              <a:gd name="T45" fmla="*/ 1275 h 1345"/>
              <a:gd name="T46" fmla="*/ 188 w 289"/>
              <a:gd name="T47" fmla="*/ 1310 h 1345"/>
              <a:gd name="T48" fmla="*/ 230 w 289"/>
              <a:gd name="T49" fmla="*/ 1335 h 1345"/>
              <a:gd name="T50" fmla="*/ 261 w 289"/>
              <a:gd name="T51" fmla="*/ 1340 h 1345"/>
              <a:gd name="T52" fmla="*/ 288 w 289"/>
              <a:gd name="T53" fmla="*/ 1344 h 134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89"/>
              <a:gd name="T82" fmla="*/ 0 h 1345"/>
              <a:gd name="T83" fmla="*/ 289 w 289"/>
              <a:gd name="T84" fmla="*/ 1345 h 1345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89" h="1345">
                <a:moveTo>
                  <a:pt x="288" y="0"/>
                </a:moveTo>
                <a:lnTo>
                  <a:pt x="261" y="3"/>
                </a:lnTo>
                <a:lnTo>
                  <a:pt x="230" y="7"/>
                </a:lnTo>
                <a:lnTo>
                  <a:pt x="188" y="33"/>
                </a:lnTo>
                <a:lnTo>
                  <a:pt x="156" y="67"/>
                </a:lnTo>
                <a:lnTo>
                  <a:pt x="151" y="89"/>
                </a:lnTo>
                <a:lnTo>
                  <a:pt x="146" y="110"/>
                </a:lnTo>
                <a:lnTo>
                  <a:pt x="146" y="560"/>
                </a:lnTo>
                <a:lnTo>
                  <a:pt x="142" y="581"/>
                </a:lnTo>
                <a:lnTo>
                  <a:pt x="136" y="603"/>
                </a:lnTo>
                <a:lnTo>
                  <a:pt x="104" y="637"/>
                </a:lnTo>
                <a:lnTo>
                  <a:pt x="58" y="663"/>
                </a:lnTo>
                <a:lnTo>
                  <a:pt x="31" y="667"/>
                </a:lnTo>
                <a:lnTo>
                  <a:pt x="0" y="671"/>
                </a:lnTo>
                <a:lnTo>
                  <a:pt x="31" y="676"/>
                </a:lnTo>
                <a:lnTo>
                  <a:pt x="58" y="680"/>
                </a:lnTo>
                <a:lnTo>
                  <a:pt x="104" y="706"/>
                </a:lnTo>
                <a:lnTo>
                  <a:pt x="136" y="740"/>
                </a:lnTo>
                <a:lnTo>
                  <a:pt x="142" y="761"/>
                </a:lnTo>
                <a:lnTo>
                  <a:pt x="146" y="783"/>
                </a:lnTo>
                <a:lnTo>
                  <a:pt x="146" y="1233"/>
                </a:lnTo>
                <a:lnTo>
                  <a:pt x="151" y="1254"/>
                </a:lnTo>
                <a:lnTo>
                  <a:pt x="156" y="1275"/>
                </a:lnTo>
                <a:lnTo>
                  <a:pt x="188" y="1310"/>
                </a:lnTo>
                <a:lnTo>
                  <a:pt x="230" y="1335"/>
                </a:lnTo>
                <a:lnTo>
                  <a:pt x="261" y="1340"/>
                </a:lnTo>
                <a:lnTo>
                  <a:pt x="288" y="134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" name="Freeform 35"/>
          <p:cNvSpPr>
            <a:spLocks/>
          </p:cNvSpPr>
          <p:nvPr/>
        </p:nvSpPr>
        <p:spPr bwMode="auto">
          <a:xfrm>
            <a:off x="4800600" y="4114800"/>
            <a:ext cx="458788" cy="2135188"/>
          </a:xfrm>
          <a:custGeom>
            <a:avLst/>
            <a:gdLst>
              <a:gd name="T0" fmla="*/ 288 w 289"/>
              <a:gd name="T1" fmla="*/ 0 h 1345"/>
              <a:gd name="T2" fmla="*/ 261 w 289"/>
              <a:gd name="T3" fmla="*/ 3 h 1345"/>
              <a:gd name="T4" fmla="*/ 230 w 289"/>
              <a:gd name="T5" fmla="*/ 7 h 1345"/>
              <a:gd name="T6" fmla="*/ 188 w 289"/>
              <a:gd name="T7" fmla="*/ 33 h 1345"/>
              <a:gd name="T8" fmla="*/ 156 w 289"/>
              <a:gd name="T9" fmla="*/ 67 h 1345"/>
              <a:gd name="T10" fmla="*/ 151 w 289"/>
              <a:gd name="T11" fmla="*/ 89 h 1345"/>
              <a:gd name="T12" fmla="*/ 146 w 289"/>
              <a:gd name="T13" fmla="*/ 110 h 1345"/>
              <a:gd name="T14" fmla="*/ 146 w 289"/>
              <a:gd name="T15" fmla="*/ 560 h 1345"/>
              <a:gd name="T16" fmla="*/ 142 w 289"/>
              <a:gd name="T17" fmla="*/ 581 h 1345"/>
              <a:gd name="T18" fmla="*/ 136 w 289"/>
              <a:gd name="T19" fmla="*/ 603 h 1345"/>
              <a:gd name="T20" fmla="*/ 104 w 289"/>
              <a:gd name="T21" fmla="*/ 637 h 1345"/>
              <a:gd name="T22" fmla="*/ 58 w 289"/>
              <a:gd name="T23" fmla="*/ 663 h 1345"/>
              <a:gd name="T24" fmla="*/ 31 w 289"/>
              <a:gd name="T25" fmla="*/ 667 h 1345"/>
              <a:gd name="T26" fmla="*/ 0 w 289"/>
              <a:gd name="T27" fmla="*/ 671 h 1345"/>
              <a:gd name="T28" fmla="*/ 31 w 289"/>
              <a:gd name="T29" fmla="*/ 676 h 1345"/>
              <a:gd name="T30" fmla="*/ 58 w 289"/>
              <a:gd name="T31" fmla="*/ 680 h 1345"/>
              <a:gd name="T32" fmla="*/ 104 w 289"/>
              <a:gd name="T33" fmla="*/ 706 h 1345"/>
              <a:gd name="T34" fmla="*/ 136 w 289"/>
              <a:gd name="T35" fmla="*/ 740 h 1345"/>
              <a:gd name="T36" fmla="*/ 142 w 289"/>
              <a:gd name="T37" fmla="*/ 761 h 1345"/>
              <a:gd name="T38" fmla="*/ 146 w 289"/>
              <a:gd name="T39" fmla="*/ 783 h 1345"/>
              <a:gd name="T40" fmla="*/ 146 w 289"/>
              <a:gd name="T41" fmla="*/ 1233 h 1345"/>
              <a:gd name="T42" fmla="*/ 151 w 289"/>
              <a:gd name="T43" fmla="*/ 1254 h 1345"/>
              <a:gd name="T44" fmla="*/ 156 w 289"/>
              <a:gd name="T45" fmla="*/ 1275 h 1345"/>
              <a:gd name="T46" fmla="*/ 188 w 289"/>
              <a:gd name="T47" fmla="*/ 1310 h 1345"/>
              <a:gd name="T48" fmla="*/ 230 w 289"/>
              <a:gd name="T49" fmla="*/ 1335 h 1345"/>
              <a:gd name="T50" fmla="*/ 261 w 289"/>
              <a:gd name="T51" fmla="*/ 1340 h 1345"/>
              <a:gd name="T52" fmla="*/ 288 w 289"/>
              <a:gd name="T53" fmla="*/ 1344 h 134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89"/>
              <a:gd name="T82" fmla="*/ 0 h 1345"/>
              <a:gd name="T83" fmla="*/ 289 w 289"/>
              <a:gd name="T84" fmla="*/ 1345 h 1345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89" h="1345">
                <a:moveTo>
                  <a:pt x="288" y="0"/>
                </a:moveTo>
                <a:lnTo>
                  <a:pt x="261" y="3"/>
                </a:lnTo>
                <a:lnTo>
                  <a:pt x="230" y="7"/>
                </a:lnTo>
                <a:lnTo>
                  <a:pt x="188" y="33"/>
                </a:lnTo>
                <a:lnTo>
                  <a:pt x="156" y="67"/>
                </a:lnTo>
                <a:lnTo>
                  <a:pt x="151" y="89"/>
                </a:lnTo>
                <a:lnTo>
                  <a:pt x="146" y="110"/>
                </a:lnTo>
                <a:lnTo>
                  <a:pt x="146" y="560"/>
                </a:lnTo>
                <a:lnTo>
                  <a:pt x="142" y="581"/>
                </a:lnTo>
                <a:lnTo>
                  <a:pt x="136" y="603"/>
                </a:lnTo>
                <a:lnTo>
                  <a:pt x="104" y="637"/>
                </a:lnTo>
                <a:lnTo>
                  <a:pt x="58" y="663"/>
                </a:lnTo>
                <a:lnTo>
                  <a:pt x="31" y="667"/>
                </a:lnTo>
                <a:lnTo>
                  <a:pt x="0" y="671"/>
                </a:lnTo>
                <a:lnTo>
                  <a:pt x="31" y="676"/>
                </a:lnTo>
                <a:lnTo>
                  <a:pt x="58" y="680"/>
                </a:lnTo>
                <a:lnTo>
                  <a:pt x="104" y="706"/>
                </a:lnTo>
                <a:lnTo>
                  <a:pt x="136" y="740"/>
                </a:lnTo>
                <a:lnTo>
                  <a:pt x="142" y="761"/>
                </a:lnTo>
                <a:lnTo>
                  <a:pt x="146" y="783"/>
                </a:lnTo>
                <a:lnTo>
                  <a:pt x="146" y="1233"/>
                </a:lnTo>
                <a:lnTo>
                  <a:pt x="151" y="1254"/>
                </a:lnTo>
                <a:lnTo>
                  <a:pt x="156" y="1275"/>
                </a:lnTo>
                <a:lnTo>
                  <a:pt x="188" y="1310"/>
                </a:lnTo>
                <a:lnTo>
                  <a:pt x="230" y="1335"/>
                </a:lnTo>
                <a:lnTo>
                  <a:pt x="261" y="1340"/>
                </a:lnTo>
                <a:lnTo>
                  <a:pt x="288" y="134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823864"/>
          </a:xfrm>
        </p:spPr>
        <p:txBody>
          <a:bodyPr/>
          <a:lstStyle/>
          <a:p>
            <a:r>
              <a:rPr lang="en-US" dirty="0"/>
              <a:t>Comparison of Assumptions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611560" y="2132856"/>
            <a:ext cx="8208912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>
              <a:spcBef>
                <a:spcPct val="50000"/>
              </a:spcBef>
              <a:buNone/>
              <a:tabLst>
                <a:tab pos="1828800" algn="l"/>
                <a:tab pos="5259388" algn="l"/>
              </a:tabLst>
            </a:pPr>
            <a:r>
              <a:rPr lang="en-US" sz="1600" b="1" dirty="0">
                <a:solidFill>
                  <a:srgbClr val="0066CC"/>
                </a:solidFill>
                <a:latin typeface="Calibri" pitchFamily="34" charset="0"/>
              </a:rPr>
              <a:t>Factor </a:t>
            </a:r>
            <a:r>
              <a:rPr lang="en-US" sz="1600" dirty="0">
                <a:solidFill>
                  <a:srgbClr val="0066CC"/>
                </a:solidFill>
                <a:latin typeface="Calibri" pitchFamily="34" charset="0"/>
              </a:rPr>
              <a:t>	</a:t>
            </a:r>
            <a:r>
              <a:rPr lang="en-US" sz="1600" b="1" dirty="0">
                <a:solidFill>
                  <a:srgbClr val="0066CC"/>
                </a:solidFill>
                <a:latin typeface="Calibri" pitchFamily="34" charset="0"/>
              </a:rPr>
              <a:t>Theory X Assumptions </a:t>
            </a:r>
            <a:r>
              <a:rPr lang="en-US" sz="1600" dirty="0">
                <a:solidFill>
                  <a:srgbClr val="0066CC"/>
                </a:solidFill>
                <a:latin typeface="Calibri" pitchFamily="34" charset="0"/>
              </a:rPr>
              <a:t>	</a:t>
            </a:r>
            <a:r>
              <a:rPr lang="en-US" sz="1600" b="1" dirty="0">
                <a:solidFill>
                  <a:srgbClr val="0066CC"/>
                </a:solidFill>
                <a:latin typeface="Calibri" pitchFamily="34" charset="0"/>
              </a:rPr>
              <a:t>Theory Y Assumptions</a:t>
            </a:r>
            <a:endParaRPr lang="en-US" sz="1600" dirty="0">
              <a:solidFill>
                <a:srgbClr val="0066CC"/>
              </a:solidFill>
              <a:latin typeface="Calibri" pitchFamily="34" charset="0"/>
            </a:endParaRPr>
          </a:p>
          <a:p>
            <a:pPr marL="0" indent="0">
              <a:spcBef>
                <a:spcPct val="50000"/>
              </a:spcBef>
              <a:buNone/>
              <a:tabLst>
                <a:tab pos="1828800" algn="l"/>
                <a:tab pos="5259388" algn="l"/>
              </a:tabLst>
            </a:pPr>
            <a:r>
              <a:rPr lang="en-US" sz="1400" i="1" dirty="0">
                <a:solidFill>
                  <a:srgbClr val="221E1F"/>
                </a:solidFill>
                <a:latin typeface="Calibri" pitchFamily="34" charset="0"/>
              </a:rPr>
              <a:t>Employee attitude </a:t>
            </a:r>
            <a:r>
              <a:rPr lang="en-US" sz="1400" dirty="0">
                <a:solidFill>
                  <a:srgbClr val="221E1F"/>
                </a:solidFill>
                <a:latin typeface="Calibri" pitchFamily="34" charset="0"/>
              </a:rPr>
              <a:t>	Employees dislike work and 	Employees enjoy work and </a:t>
            </a:r>
            <a:br>
              <a:rPr lang="en-US" sz="1400" dirty="0">
                <a:solidFill>
                  <a:srgbClr val="221E1F"/>
                </a:solidFill>
                <a:latin typeface="Calibri" pitchFamily="34" charset="0"/>
              </a:rPr>
            </a:br>
            <a:r>
              <a:rPr lang="en-US" sz="1400" i="1" dirty="0">
                <a:solidFill>
                  <a:srgbClr val="221E1F"/>
                </a:solidFill>
                <a:latin typeface="Calibri" pitchFamily="34" charset="0"/>
              </a:rPr>
              <a:t>towards work </a:t>
            </a:r>
            <a:r>
              <a:rPr lang="en-US" sz="1400" dirty="0">
                <a:solidFill>
                  <a:srgbClr val="221E1F"/>
                </a:solidFill>
                <a:latin typeface="Calibri" pitchFamily="34" charset="0"/>
              </a:rPr>
              <a:t>	will avoid it if at all possible.	will actively seek it.</a:t>
            </a:r>
            <a:br>
              <a:rPr lang="en-US" sz="1400" dirty="0">
                <a:solidFill>
                  <a:srgbClr val="221E1F"/>
                </a:solidFill>
                <a:latin typeface="Calibri" pitchFamily="34" charset="0"/>
              </a:rPr>
            </a:br>
            <a:br>
              <a:rPr lang="en-US" sz="1400" dirty="0">
                <a:solidFill>
                  <a:srgbClr val="221E1F"/>
                </a:solidFill>
                <a:latin typeface="Calibri" pitchFamily="34" charset="0"/>
              </a:rPr>
            </a:br>
            <a:r>
              <a:rPr lang="en-US" sz="1400" i="1" dirty="0">
                <a:solidFill>
                  <a:srgbClr val="221E1F"/>
                </a:solidFill>
                <a:latin typeface="Calibri" pitchFamily="34" charset="0"/>
              </a:rPr>
              <a:t>Management view </a:t>
            </a:r>
            <a:r>
              <a:rPr lang="en-US" sz="1400" dirty="0">
                <a:solidFill>
                  <a:srgbClr val="221E1F"/>
                </a:solidFill>
                <a:latin typeface="Calibri" pitchFamily="34" charset="0"/>
              </a:rPr>
              <a:t>	Employees must be directed,	Employees are self-motivated</a:t>
            </a:r>
            <a:br>
              <a:rPr lang="en-US" sz="1400" dirty="0">
                <a:solidFill>
                  <a:srgbClr val="221E1F"/>
                </a:solidFill>
                <a:latin typeface="Calibri" pitchFamily="34" charset="0"/>
              </a:rPr>
            </a:br>
            <a:r>
              <a:rPr lang="en-US" sz="1400" i="1" dirty="0">
                <a:solidFill>
                  <a:srgbClr val="221E1F"/>
                </a:solidFill>
                <a:latin typeface="Calibri" pitchFamily="34" charset="0"/>
              </a:rPr>
              <a:t>of direction </a:t>
            </a:r>
            <a:r>
              <a:rPr lang="en-US" sz="1400" dirty="0">
                <a:solidFill>
                  <a:srgbClr val="221E1F"/>
                </a:solidFill>
                <a:latin typeface="Calibri" pitchFamily="34" charset="0"/>
              </a:rPr>
              <a:t>	coerced, controlled, or threatened	and self-directed toward achieving </a:t>
            </a:r>
            <a:br>
              <a:rPr lang="en-US" sz="1400" dirty="0">
                <a:solidFill>
                  <a:srgbClr val="221E1F"/>
                </a:solidFill>
                <a:latin typeface="Calibri" pitchFamily="34" charset="0"/>
              </a:rPr>
            </a:br>
            <a:r>
              <a:rPr lang="en-US" sz="1400" dirty="0">
                <a:solidFill>
                  <a:srgbClr val="221E1F"/>
                </a:solidFill>
                <a:latin typeface="Calibri" pitchFamily="34" charset="0"/>
              </a:rPr>
              <a:t>	to get them to put forth adequate effort. 	organizational goals.</a:t>
            </a:r>
            <a:br>
              <a:rPr lang="en-US" sz="1400" dirty="0">
                <a:solidFill>
                  <a:srgbClr val="221E1F"/>
                </a:solidFill>
                <a:latin typeface="Calibri" pitchFamily="34" charset="0"/>
              </a:rPr>
            </a:br>
            <a:r>
              <a:rPr lang="en-US" sz="1400" dirty="0">
                <a:latin typeface="Calibri" pitchFamily="34" charset="0"/>
              </a:rPr>
              <a:t> </a:t>
            </a:r>
            <a:br>
              <a:rPr lang="en-US" sz="1400" dirty="0">
                <a:solidFill>
                  <a:srgbClr val="221E1F"/>
                </a:solidFill>
                <a:latin typeface="Calibri" pitchFamily="34" charset="0"/>
              </a:rPr>
            </a:br>
            <a:r>
              <a:rPr lang="en-US" sz="1400" i="1" dirty="0">
                <a:solidFill>
                  <a:srgbClr val="221E1F"/>
                </a:solidFill>
                <a:latin typeface="Calibri" pitchFamily="34" charset="0"/>
              </a:rPr>
              <a:t>Employee view </a:t>
            </a:r>
            <a:r>
              <a:rPr lang="en-US" sz="1400" dirty="0">
                <a:solidFill>
                  <a:srgbClr val="221E1F"/>
                </a:solidFill>
                <a:latin typeface="Calibri" pitchFamily="34" charset="0"/>
              </a:rPr>
              <a:t>	Employees wish to avoid responsibility; 	Employees seek responsibility; </a:t>
            </a:r>
            <a:br>
              <a:rPr lang="en-US" sz="1400" dirty="0">
                <a:solidFill>
                  <a:srgbClr val="221E1F"/>
                </a:solidFill>
                <a:latin typeface="Calibri" pitchFamily="34" charset="0"/>
              </a:rPr>
            </a:br>
            <a:r>
              <a:rPr lang="en-US" sz="1400" i="1" dirty="0">
                <a:solidFill>
                  <a:srgbClr val="221E1F"/>
                </a:solidFill>
                <a:latin typeface="Calibri" pitchFamily="34" charset="0"/>
              </a:rPr>
              <a:t>of</a:t>
            </a:r>
            <a:r>
              <a:rPr lang="en-US" sz="1400" dirty="0">
                <a:solidFill>
                  <a:srgbClr val="221E1F"/>
                </a:solidFill>
                <a:latin typeface="Calibri" pitchFamily="34" charset="0"/>
              </a:rPr>
              <a:t> </a:t>
            </a:r>
            <a:r>
              <a:rPr lang="en-US" sz="1400" i="1" dirty="0">
                <a:solidFill>
                  <a:srgbClr val="221E1F"/>
                </a:solidFill>
                <a:latin typeface="Calibri" pitchFamily="34" charset="0"/>
              </a:rPr>
              <a:t>direction</a:t>
            </a:r>
            <a:r>
              <a:rPr lang="en-US" sz="1400" dirty="0">
                <a:solidFill>
                  <a:srgbClr val="221E1F"/>
                </a:solidFill>
                <a:latin typeface="Calibri" pitchFamily="34" charset="0"/>
              </a:rPr>
              <a:t> 	they prefer to be directed and told what 	they wish to use their creativity,</a:t>
            </a:r>
            <a:br>
              <a:rPr lang="en-US" sz="1400" dirty="0">
                <a:solidFill>
                  <a:srgbClr val="221E1F"/>
                </a:solidFill>
                <a:latin typeface="Calibri" pitchFamily="34" charset="0"/>
              </a:rPr>
            </a:br>
            <a:r>
              <a:rPr lang="en-US" sz="1400" dirty="0">
                <a:solidFill>
                  <a:srgbClr val="221E1F"/>
                </a:solidFill>
                <a:latin typeface="Calibri" pitchFamily="34" charset="0"/>
              </a:rPr>
              <a:t> 	to do and how to do it. 	imagination, and ingenuity in</a:t>
            </a:r>
            <a:br>
              <a:rPr lang="en-US" sz="1400" dirty="0">
                <a:solidFill>
                  <a:srgbClr val="221E1F"/>
                </a:solidFill>
                <a:latin typeface="Calibri" pitchFamily="34" charset="0"/>
              </a:rPr>
            </a:br>
            <a:r>
              <a:rPr lang="en-US" sz="1400" dirty="0">
                <a:solidFill>
                  <a:srgbClr val="221E1F"/>
                </a:solidFill>
                <a:latin typeface="Calibri" pitchFamily="34" charset="0"/>
              </a:rPr>
              <a:t> 		performing their jobs. 	</a:t>
            </a:r>
          </a:p>
          <a:p>
            <a:pPr marL="0" indent="0">
              <a:spcBef>
                <a:spcPct val="50000"/>
              </a:spcBef>
              <a:buNone/>
              <a:tabLst>
                <a:tab pos="1828800" algn="l"/>
                <a:tab pos="5259388" algn="l"/>
              </a:tabLst>
            </a:pPr>
            <a:r>
              <a:rPr lang="en-US" sz="1400" i="1" dirty="0">
                <a:solidFill>
                  <a:srgbClr val="221E1F"/>
                </a:solidFill>
                <a:latin typeface="Calibri" pitchFamily="34" charset="0"/>
              </a:rPr>
              <a:t>Management style </a:t>
            </a:r>
            <a:r>
              <a:rPr lang="en-US" sz="1400" dirty="0">
                <a:solidFill>
                  <a:srgbClr val="221E1F"/>
                </a:solidFill>
                <a:latin typeface="Calibri" pitchFamily="34" charset="0"/>
              </a:rPr>
              <a:t>	Authoritarian style of management 	Participatory style of management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1228725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dirty="0"/>
              <a:t>Alderfer’s ERG Theory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847725" y="2057400"/>
            <a:ext cx="4714875" cy="4040188"/>
            <a:chOff x="534" y="1296"/>
            <a:chExt cx="2970" cy="2545"/>
          </a:xfrm>
        </p:grpSpPr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534" y="3325"/>
              <a:ext cx="2970" cy="516"/>
              <a:chOff x="534" y="3325"/>
              <a:chExt cx="2970" cy="516"/>
            </a:xfrm>
          </p:grpSpPr>
          <p:sp>
            <p:nvSpPr>
              <p:cNvPr id="77849" name="Freeform 7"/>
              <p:cNvSpPr>
                <a:spLocks/>
              </p:cNvSpPr>
              <p:nvPr/>
            </p:nvSpPr>
            <p:spPr bwMode="auto">
              <a:xfrm>
                <a:off x="534" y="3325"/>
                <a:ext cx="2970" cy="516"/>
              </a:xfrm>
              <a:custGeom>
                <a:avLst/>
                <a:gdLst>
                  <a:gd name="T0" fmla="*/ 261 w 2970"/>
                  <a:gd name="T1" fmla="*/ 0 h 516"/>
                  <a:gd name="T2" fmla="*/ 2694 w 2970"/>
                  <a:gd name="T3" fmla="*/ 0 h 516"/>
                  <a:gd name="T4" fmla="*/ 2969 w 2970"/>
                  <a:gd name="T5" fmla="*/ 515 h 516"/>
                  <a:gd name="T6" fmla="*/ 0 w 2970"/>
                  <a:gd name="T7" fmla="*/ 515 h 516"/>
                  <a:gd name="T8" fmla="*/ 261 w 2970"/>
                  <a:gd name="T9" fmla="*/ 0 h 5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70"/>
                  <a:gd name="T16" fmla="*/ 0 h 516"/>
                  <a:gd name="T17" fmla="*/ 2970 w 2970"/>
                  <a:gd name="T18" fmla="*/ 516 h 5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70" h="516">
                    <a:moveTo>
                      <a:pt x="261" y="0"/>
                    </a:moveTo>
                    <a:lnTo>
                      <a:pt x="2694" y="0"/>
                    </a:lnTo>
                    <a:lnTo>
                      <a:pt x="2969" y="515"/>
                    </a:lnTo>
                    <a:lnTo>
                      <a:pt x="0" y="515"/>
                    </a:lnTo>
                    <a:lnTo>
                      <a:pt x="261" y="0"/>
                    </a:lnTo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7850" name="Rectangle 8"/>
              <p:cNvSpPr>
                <a:spLocks noChangeArrowheads="1"/>
              </p:cNvSpPr>
              <p:nvPr/>
            </p:nvSpPr>
            <p:spPr bwMode="auto">
              <a:xfrm>
                <a:off x="1304" y="3416"/>
                <a:ext cx="1424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800">
                    <a:solidFill>
                      <a:srgbClr val="000000"/>
                    </a:solidFill>
                    <a:latin typeface="Calibri" pitchFamily="34" charset="0"/>
                  </a:rPr>
                  <a:t>Physiological</a:t>
                </a:r>
              </a:p>
            </p:txBody>
          </p:sp>
        </p:grpSp>
        <p:grpSp>
          <p:nvGrpSpPr>
            <p:cNvPr id="4" name="Group 31"/>
            <p:cNvGrpSpPr>
              <a:grpSpLocks/>
            </p:cNvGrpSpPr>
            <p:nvPr/>
          </p:nvGrpSpPr>
          <p:grpSpPr bwMode="auto">
            <a:xfrm>
              <a:off x="857" y="2815"/>
              <a:ext cx="2343" cy="444"/>
              <a:chOff x="857" y="2815"/>
              <a:chExt cx="2343" cy="444"/>
            </a:xfrm>
          </p:grpSpPr>
          <p:sp>
            <p:nvSpPr>
              <p:cNvPr id="77847" name="Freeform 10"/>
              <p:cNvSpPr>
                <a:spLocks/>
              </p:cNvSpPr>
              <p:nvPr/>
            </p:nvSpPr>
            <p:spPr bwMode="auto">
              <a:xfrm>
                <a:off x="857" y="2815"/>
                <a:ext cx="2343" cy="444"/>
              </a:xfrm>
              <a:custGeom>
                <a:avLst/>
                <a:gdLst>
                  <a:gd name="T0" fmla="*/ 0 w 2343"/>
                  <a:gd name="T1" fmla="*/ 443 h 444"/>
                  <a:gd name="T2" fmla="*/ 2342 w 2343"/>
                  <a:gd name="T3" fmla="*/ 443 h 444"/>
                  <a:gd name="T4" fmla="*/ 2083 w 2343"/>
                  <a:gd name="T5" fmla="*/ 0 h 444"/>
                  <a:gd name="T6" fmla="*/ 257 w 2343"/>
                  <a:gd name="T7" fmla="*/ 0 h 444"/>
                  <a:gd name="T8" fmla="*/ 0 w 2343"/>
                  <a:gd name="T9" fmla="*/ 443 h 4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43"/>
                  <a:gd name="T16" fmla="*/ 0 h 444"/>
                  <a:gd name="T17" fmla="*/ 2343 w 2343"/>
                  <a:gd name="T18" fmla="*/ 444 h 4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43" h="444">
                    <a:moveTo>
                      <a:pt x="0" y="443"/>
                    </a:moveTo>
                    <a:lnTo>
                      <a:pt x="2342" y="443"/>
                    </a:lnTo>
                    <a:lnTo>
                      <a:pt x="2083" y="0"/>
                    </a:lnTo>
                    <a:lnTo>
                      <a:pt x="257" y="0"/>
                    </a:lnTo>
                    <a:lnTo>
                      <a:pt x="0" y="443"/>
                    </a:lnTo>
                  </a:path>
                </a:pathLst>
              </a:custGeom>
              <a:solidFill>
                <a:srgbClr val="FF9933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7848" name="Rectangle 11"/>
              <p:cNvSpPr>
                <a:spLocks noChangeArrowheads="1"/>
              </p:cNvSpPr>
              <p:nvPr/>
            </p:nvSpPr>
            <p:spPr bwMode="auto">
              <a:xfrm>
                <a:off x="1610" y="2886"/>
                <a:ext cx="689" cy="3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800" dirty="0">
                    <a:solidFill>
                      <a:srgbClr val="000000"/>
                    </a:solidFill>
                    <a:latin typeface="Calibri" pitchFamily="34" charset="0"/>
                  </a:rPr>
                  <a:t>Safety</a:t>
                </a:r>
              </a:p>
            </p:txBody>
          </p:sp>
        </p:grpSp>
        <p:grpSp>
          <p:nvGrpSpPr>
            <p:cNvPr id="5" name="Group 32"/>
            <p:cNvGrpSpPr>
              <a:grpSpLocks/>
            </p:cNvGrpSpPr>
            <p:nvPr/>
          </p:nvGrpSpPr>
          <p:grpSpPr bwMode="auto">
            <a:xfrm>
              <a:off x="1172" y="2328"/>
              <a:ext cx="1746" cy="433"/>
              <a:chOff x="1172" y="2328"/>
              <a:chExt cx="1746" cy="433"/>
            </a:xfrm>
          </p:grpSpPr>
          <p:sp>
            <p:nvSpPr>
              <p:cNvPr id="77845" name="Freeform 13"/>
              <p:cNvSpPr>
                <a:spLocks/>
              </p:cNvSpPr>
              <p:nvPr/>
            </p:nvSpPr>
            <p:spPr bwMode="auto">
              <a:xfrm>
                <a:off x="1172" y="2328"/>
                <a:ext cx="1746" cy="433"/>
              </a:xfrm>
              <a:custGeom>
                <a:avLst/>
                <a:gdLst>
                  <a:gd name="T0" fmla="*/ 0 w 1746"/>
                  <a:gd name="T1" fmla="*/ 432 h 433"/>
                  <a:gd name="T2" fmla="*/ 1745 w 1746"/>
                  <a:gd name="T3" fmla="*/ 432 h 433"/>
                  <a:gd name="T4" fmla="*/ 1480 w 1746"/>
                  <a:gd name="T5" fmla="*/ 0 h 433"/>
                  <a:gd name="T6" fmla="*/ 259 w 1746"/>
                  <a:gd name="T7" fmla="*/ 0 h 433"/>
                  <a:gd name="T8" fmla="*/ 0 w 1746"/>
                  <a:gd name="T9" fmla="*/ 432 h 4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6"/>
                  <a:gd name="T16" fmla="*/ 0 h 433"/>
                  <a:gd name="T17" fmla="*/ 1746 w 1746"/>
                  <a:gd name="T18" fmla="*/ 433 h 4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6" h="433">
                    <a:moveTo>
                      <a:pt x="0" y="432"/>
                    </a:moveTo>
                    <a:lnTo>
                      <a:pt x="1745" y="432"/>
                    </a:lnTo>
                    <a:lnTo>
                      <a:pt x="1480" y="0"/>
                    </a:lnTo>
                    <a:lnTo>
                      <a:pt x="259" y="0"/>
                    </a:lnTo>
                    <a:lnTo>
                      <a:pt x="0" y="432"/>
                    </a:lnTo>
                  </a:path>
                </a:pathLst>
              </a:custGeom>
              <a:solidFill>
                <a:srgbClr val="99CC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7846" name="Rectangle 14"/>
              <p:cNvSpPr>
                <a:spLocks noChangeArrowheads="1"/>
              </p:cNvSpPr>
              <p:nvPr/>
            </p:nvSpPr>
            <p:spPr bwMode="auto">
              <a:xfrm>
                <a:off x="1655" y="2387"/>
                <a:ext cx="646" cy="3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800" dirty="0">
                    <a:solidFill>
                      <a:srgbClr val="000000"/>
                    </a:solidFill>
                    <a:latin typeface="Calibri" pitchFamily="34" charset="0"/>
                  </a:rPr>
                  <a:t>Social</a:t>
                </a:r>
              </a:p>
            </p:txBody>
          </p:sp>
        </p:grpSp>
        <p:grpSp>
          <p:nvGrpSpPr>
            <p:cNvPr id="6" name="Group 33"/>
            <p:cNvGrpSpPr>
              <a:grpSpLocks/>
            </p:cNvGrpSpPr>
            <p:nvPr/>
          </p:nvGrpSpPr>
          <p:grpSpPr bwMode="auto">
            <a:xfrm>
              <a:off x="1462" y="1806"/>
              <a:ext cx="1135" cy="439"/>
              <a:chOff x="1462" y="1806"/>
              <a:chExt cx="1135" cy="439"/>
            </a:xfrm>
          </p:grpSpPr>
          <p:sp>
            <p:nvSpPr>
              <p:cNvPr id="77843" name="Freeform 16"/>
              <p:cNvSpPr>
                <a:spLocks/>
              </p:cNvSpPr>
              <p:nvPr/>
            </p:nvSpPr>
            <p:spPr bwMode="auto">
              <a:xfrm>
                <a:off x="1462" y="1806"/>
                <a:ext cx="1135" cy="439"/>
              </a:xfrm>
              <a:custGeom>
                <a:avLst/>
                <a:gdLst>
                  <a:gd name="T0" fmla="*/ 0 w 1135"/>
                  <a:gd name="T1" fmla="*/ 438 h 439"/>
                  <a:gd name="T2" fmla="*/ 1134 w 1135"/>
                  <a:gd name="T3" fmla="*/ 438 h 439"/>
                  <a:gd name="T4" fmla="*/ 871 w 1135"/>
                  <a:gd name="T5" fmla="*/ 0 h 439"/>
                  <a:gd name="T6" fmla="*/ 264 w 1135"/>
                  <a:gd name="T7" fmla="*/ 0 h 439"/>
                  <a:gd name="T8" fmla="*/ 0 w 1135"/>
                  <a:gd name="T9" fmla="*/ 438 h 4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5"/>
                  <a:gd name="T16" fmla="*/ 0 h 439"/>
                  <a:gd name="T17" fmla="*/ 1135 w 1135"/>
                  <a:gd name="T18" fmla="*/ 439 h 4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5" h="439">
                    <a:moveTo>
                      <a:pt x="0" y="438"/>
                    </a:moveTo>
                    <a:lnTo>
                      <a:pt x="1134" y="438"/>
                    </a:lnTo>
                    <a:lnTo>
                      <a:pt x="871" y="0"/>
                    </a:lnTo>
                    <a:lnTo>
                      <a:pt x="264" y="0"/>
                    </a:lnTo>
                    <a:lnTo>
                      <a:pt x="0" y="438"/>
                    </a:lnTo>
                  </a:path>
                </a:pathLst>
              </a:custGeom>
              <a:solidFill>
                <a:srgbClr val="FFCC66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7844" name="Rectangle 17"/>
              <p:cNvSpPr>
                <a:spLocks noChangeArrowheads="1"/>
              </p:cNvSpPr>
              <p:nvPr/>
            </p:nvSpPr>
            <p:spPr bwMode="auto">
              <a:xfrm>
                <a:off x="1590" y="1860"/>
                <a:ext cx="874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800">
                    <a:solidFill>
                      <a:srgbClr val="000000"/>
                    </a:solidFill>
                    <a:latin typeface="Calibri" pitchFamily="34" charset="0"/>
                  </a:rPr>
                  <a:t>Esteem</a:t>
                </a:r>
              </a:p>
            </p:txBody>
          </p:sp>
        </p:grpSp>
        <p:grpSp>
          <p:nvGrpSpPr>
            <p:cNvPr id="7" name="Group 34"/>
            <p:cNvGrpSpPr>
              <a:grpSpLocks/>
            </p:cNvGrpSpPr>
            <p:nvPr/>
          </p:nvGrpSpPr>
          <p:grpSpPr bwMode="auto">
            <a:xfrm>
              <a:off x="1758" y="1296"/>
              <a:ext cx="526" cy="467"/>
              <a:chOff x="1758" y="1296"/>
              <a:chExt cx="526" cy="467"/>
            </a:xfrm>
          </p:grpSpPr>
          <p:sp>
            <p:nvSpPr>
              <p:cNvPr id="77841" name="Freeform 19"/>
              <p:cNvSpPr>
                <a:spLocks/>
              </p:cNvSpPr>
              <p:nvPr/>
            </p:nvSpPr>
            <p:spPr bwMode="auto">
              <a:xfrm>
                <a:off x="1758" y="1296"/>
                <a:ext cx="526" cy="439"/>
              </a:xfrm>
              <a:custGeom>
                <a:avLst/>
                <a:gdLst>
                  <a:gd name="T0" fmla="*/ 0 w 526"/>
                  <a:gd name="T1" fmla="*/ 438 h 439"/>
                  <a:gd name="T2" fmla="*/ 525 w 526"/>
                  <a:gd name="T3" fmla="*/ 438 h 439"/>
                  <a:gd name="T4" fmla="*/ 262 w 526"/>
                  <a:gd name="T5" fmla="*/ 0 h 439"/>
                  <a:gd name="T6" fmla="*/ 0 w 526"/>
                  <a:gd name="T7" fmla="*/ 438 h 43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6"/>
                  <a:gd name="T13" fmla="*/ 0 h 439"/>
                  <a:gd name="T14" fmla="*/ 526 w 526"/>
                  <a:gd name="T15" fmla="*/ 439 h 43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6" h="439">
                    <a:moveTo>
                      <a:pt x="0" y="438"/>
                    </a:moveTo>
                    <a:lnTo>
                      <a:pt x="525" y="438"/>
                    </a:lnTo>
                    <a:lnTo>
                      <a:pt x="262" y="0"/>
                    </a:lnTo>
                    <a:lnTo>
                      <a:pt x="0" y="438"/>
                    </a:lnTo>
                  </a:path>
                </a:pathLst>
              </a:custGeom>
              <a:solidFill>
                <a:srgbClr val="6699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7842" name="Rectangle 20"/>
              <p:cNvSpPr>
                <a:spLocks noChangeArrowheads="1"/>
              </p:cNvSpPr>
              <p:nvPr/>
            </p:nvSpPr>
            <p:spPr bwMode="auto">
              <a:xfrm>
                <a:off x="1812" y="1438"/>
                <a:ext cx="412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800">
                    <a:solidFill>
                      <a:srgbClr val="000000"/>
                    </a:solidFill>
                    <a:latin typeface="Calibri" pitchFamily="34" charset="0"/>
                  </a:rPr>
                  <a:t>SA</a:t>
                </a:r>
              </a:p>
            </p:txBody>
          </p:sp>
        </p:grpSp>
      </p:grpSp>
      <p:sp>
        <p:nvSpPr>
          <p:cNvPr id="77830" name="Rectangle 21"/>
          <p:cNvSpPr>
            <a:spLocks noChangeArrowheads="1"/>
          </p:cNvSpPr>
          <p:nvPr/>
        </p:nvSpPr>
        <p:spPr bwMode="auto">
          <a:xfrm>
            <a:off x="5757863" y="4826000"/>
            <a:ext cx="2382837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4000" dirty="0">
                <a:latin typeface="Calibri" pitchFamily="34" charset="0"/>
              </a:rPr>
              <a:t>Existence</a:t>
            </a:r>
          </a:p>
        </p:txBody>
      </p:sp>
      <p:sp>
        <p:nvSpPr>
          <p:cNvPr id="77831" name="Rectangle 22"/>
          <p:cNvSpPr>
            <a:spLocks noChangeArrowheads="1"/>
          </p:cNvSpPr>
          <p:nvPr/>
        </p:nvSpPr>
        <p:spPr bwMode="auto">
          <a:xfrm>
            <a:off x="5757863" y="3429000"/>
            <a:ext cx="3005137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4000">
                <a:latin typeface="Calibri" pitchFamily="34" charset="0"/>
              </a:rPr>
              <a:t>Relatedness</a:t>
            </a:r>
          </a:p>
        </p:txBody>
      </p:sp>
      <p:sp>
        <p:nvSpPr>
          <p:cNvPr id="77832" name="Rectangle 23"/>
          <p:cNvSpPr>
            <a:spLocks noChangeArrowheads="1"/>
          </p:cNvSpPr>
          <p:nvPr/>
        </p:nvSpPr>
        <p:spPr bwMode="auto">
          <a:xfrm>
            <a:off x="5757863" y="2209800"/>
            <a:ext cx="181927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4000" dirty="0">
                <a:latin typeface="Calibri" pitchFamily="34" charset="0"/>
              </a:rPr>
              <a:t>Growth</a:t>
            </a:r>
          </a:p>
        </p:txBody>
      </p:sp>
      <p:sp>
        <p:nvSpPr>
          <p:cNvPr id="77833" name="Freeform 24"/>
          <p:cNvSpPr>
            <a:spLocks/>
          </p:cNvSpPr>
          <p:nvPr/>
        </p:nvSpPr>
        <p:spPr bwMode="auto">
          <a:xfrm>
            <a:off x="5316538" y="1981200"/>
            <a:ext cx="387350" cy="1219200"/>
          </a:xfrm>
          <a:custGeom>
            <a:avLst/>
            <a:gdLst>
              <a:gd name="T0" fmla="*/ 2147483647 w 244"/>
              <a:gd name="T1" fmla="*/ 0 h 961"/>
              <a:gd name="T2" fmla="*/ 2147483647 w 244"/>
              <a:gd name="T3" fmla="*/ 2147483647 h 961"/>
              <a:gd name="T4" fmla="*/ 2147483647 w 244"/>
              <a:gd name="T5" fmla="*/ 2147483647 h 961"/>
              <a:gd name="T6" fmla="*/ 2147483647 w 244"/>
              <a:gd name="T7" fmla="*/ 2147483647 h 961"/>
              <a:gd name="T8" fmla="*/ 2147483647 w 244"/>
              <a:gd name="T9" fmla="*/ 2147483647 h 961"/>
              <a:gd name="T10" fmla="*/ 2147483647 w 244"/>
              <a:gd name="T11" fmla="*/ 2147483647 h 961"/>
              <a:gd name="T12" fmla="*/ 2147483647 w 244"/>
              <a:gd name="T13" fmla="*/ 2147483647 h 961"/>
              <a:gd name="T14" fmla="*/ 2147483647 w 244"/>
              <a:gd name="T15" fmla="*/ 2147483647 h 961"/>
              <a:gd name="T16" fmla="*/ 2147483647 w 244"/>
              <a:gd name="T17" fmla="*/ 2147483647 h 961"/>
              <a:gd name="T18" fmla="*/ 2147483647 w 244"/>
              <a:gd name="T19" fmla="*/ 2147483647 h 961"/>
              <a:gd name="T20" fmla="*/ 2147483647 w 244"/>
              <a:gd name="T21" fmla="*/ 2147483647 h 961"/>
              <a:gd name="T22" fmla="*/ 2147483647 w 244"/>
              <a:gd name="T23" fmla="*/ 2147483647 h 961"/>
              <a:gd name="T24" fmla="*/ 2147483647 w 244"/>
              <a:gd name="T25" fmla="*/ 2147483647 h 961"/>
              <a:gd name="T26" fmla="*/ 0 w 244"/>
              <a:gd name="T27" fmla="*/ 2147483647 h 961"/>
              <a:gd name="T28" fmla="*/ 2147483647 w 244"/>
              <a:gd name="T29" fmla="*/ 2147483647 h 961"/>
              <a:gd name="T30" fmla="*/ 2147483647 w 244"/>
              <a:gd name="T31" fmla="*/ 2147483647 h 961"/>
              <a:gd name="T32" fmla="*/ 2147483647 w 244"/>
              <a:gd name="T33" fmla="*/ 2147483647 h 961"/>
              <a:gd name="T34" fmla="*/ 2147483647 w 244"/>
              <a:gd name="T35" fmla="*/ 2147483647 h 961"/>
              <a:gd name="T36" fmla="*/ 2147483647 w 244"/>
              <a:gd name="T37" fmla="*/ 2147483647 h 961"/>
              <a:gd name="T38" fmla="*/ 2147483647 w 244"/>
              <a:gd name="T39" fmla="*/ 2147483647 h 961"/>
              <a:gd name="T40" fmla="*/ 2147483647 w 244"/>
              <a:gd name="T41" fmla="*/ 2147483647 h 961"/>
              <a:gd name="T42" fmla="*/ 2147483647 w 244"/>
              <a:gd name="T43" fmla="*/ 2147483647 h 961"/>
              <a:gd name="T44" fmla="*/ 2147483647 w 244"/>
              <a:gd name="T45" fmla="*/ 2147483647 h 961"/>
              <a:gd name="T46" fmla="*/ 2147483647 w 244"/>
              <a:gd name="T47" fmla="*/ 2147483647 h 961"/>
              <a:gd name="T48" fmla="*/ 2147483647 w 244"/>
              <a:gd name="T49" fmla="*/ 2147483647 h 961"/>
              <a:gd name="T50" fmla="*/ 2147483647 w 244"/>
              <a:gd name="T51" fmla="*/ 2147483647 h 961"/>
              <a:gd name="T52" fmla="*/ 2147483647 w 244"/>
              <a:gd name="T53" fmla="*/ 2147483647 h 96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44"/>
              <a:gd name="T82" fmla="*/ 0 h 961"/>
              <a:gd name="T83" fmla="*/ 244 w 244"/>
              <a:gd name="T84" fmla="*/ 961 h 961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44" h="961">
                <a:moveTo>
                  <a:pt x="243" y="0"/>
                </a:moveTo>
                <a:lnTo>
                  <a:pt x="220" y="2"/>
                </a:lnTo>
                <a:lnTo>
                  <a:pt x="194" y="5"/>
                </a:lnTo>
                <a:lnTo>
                  <a:pt x="158" y="24"/>
                </a:lnTo>
                <a:lnTo>
                  <a:pt x="132" y="48"/>
                </a:lnTo>
                <a:lnTo>
                  <a:pt x="128" y="64"/>
                </a:lnTo>
                <a:lnTo>
                  <a:pt x="123" y="79"/>
                </a:lnTo>
                <a:lnTo>
                  <a:pt x="123" y="400"/>
                </a:lnTo>
                <a:lnTo>
                  <a:pt x="119" y="415"/>
                </a:lnTo>
                <a:lnTo>
                  <a:pt x="114" y="431"/>
                </a:lnTo>
                <a:lnTo>
                  <a:pt x="88" y="455"/>
                </a:lnTo>
                <a:lnTo>
                  <a:pt x="49" y="473"/>
                </a:lnTo>
                <a:lnTo>
                  <a:pt x="26" y="476"/>
                </a:lnTo>
                <a:lnTo>
                  <a:pt x="0" y="479"/>
                </a:lnTo>
                <a:lnTo>
                  <a:pt x="26" y="483"/>
                </a:lnTo>
                <a:lnTo>
                  <a:pt x="49" y="486"/>
                </a:lnTo>
                <a:lnTo>
                  <a:pt x="88" y="504"/>
                </a:lnTo>
                <a:lnTo>
                  <a:pt x="114" y="528"/>
                </a:lnTo>
                <a:lnTo>
                  <a:pt x="119" y="543"/>
                </a:lnTo>
                <a:lnTo>
                  <a:pt x="123" y="559"/>
                </a:lnTo>
                <a:lnTo>
                  <a:pt x="123" y="880"/>
                </a:lnTo>
                <a:lnTo>
                  <a:pt x="128" y="895"/>
                </a:lnTo>
                <a:lnTo>
                  <a:pt x="132" y="910"/>
                </a:lnTo>
                <a:lnTo>
                  <a:pt x="158" y="935"/>
                </a:lnTo>
                <a:lnTo>
                  <a:pt x="194" y="953"/>
                </a:lnTo>
                <a:lnTo>
                  <a:pt x="220" y="957"/>
                </a:lnTo>
                <a:lnTo>
                  <a:pt x="243" y="960"/>
                </a:lnTo>
              </a:path>
            </a:pathLst>
          </a:custGeom>
          <a:noFill/>
          <a:ln w="28575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7834" name="Freeform 25"/>
          <p:cNvSpPr>
            <a:spLocks/>
          </p:cNvSpPr>
          <p:nvPr/>
        </p:nvSpPr>
        <p:spPr bwMode="auto">
          <a:xfrm>
            <a:off x="5354638" y="3276600"/>
            <a:ext cx="347662" cy="1068388"/>
          </a:xfrm>
          <a:custGeom>
            <a:avLst/>
            <a:gdLst>
              <a:gd name="T0" fmla="*/ 2147483647 w 196"/>
              <a:gd name="T1" fmla="*/ 0 h 492"/>
              <a:gd name="T2" fmla="*/ 2147483647 w 196"/>
              <a:gd name="T3" fmla="*/ 2147483647 h 492"/>
              <a:gd name="T4" fmla="*/ 2147483647 w 196"/>
              <a:gd name="T5" fmla="*/ 2147483647 h 492"/>
              <a:gd name="T6" fmla="*/ 2147483647 w 196"/>
              <a:gd name="T7" fmla="*/ 2147483647 h 492"/>
              <a:gd name="T8" fmla="*/ 2147483647 w 196"/>
              <a:gd name="T9" fmla="*/ 2147483647 h 492"/>
              <a:gd name="T10" fmla="*/ 2147483647 w 196"/>
              <a:gd name="T11" fmla="*/ 2147483647 h 492"/>
              <a:gd name="T12" fmla="*/ 2147483647 w 196"/>
              <a:gd name="T13" fmla="*/ 2147483647 h 492"/>
              <a:gd name="T14" fmla="*/ 2147483647 w 196"/>
              <a:gd name="T15" fmla="*/ 2147483647 h 492"/>
              <a:gd name="T16" fmla="*/ 2147483647 w 196"/>
              <a:gd name="T17" fmla="*/ 2147483647 h 492"/>
              <a:gd name="T18" fmla="*/ 2147483647 w 196"/>
              <a:gd name="T19" fmla="*/ 2147483647 h 492"/>
              <a:gd name="T20" fmla="*/ 2147483647 w 196"/>
              <a:gd name="T21" fmla="*/ 2147483647 h 492"/>
              <a:gd name="T22" fmla="*/ 2147483647 w 196"/>
              <a:gd name="T23" fmla="*/ 2147483647 h 492"/>
              <a:gd name="T24" fmla="*/ 2147483647 w 196"/>
              <a:gd name="T25" fmla="*/ 2147483647 h 492"/>
              <a:gd name="T26" fmla="*/ 0 w 196"/>
              <a:gd name="T27" fmla="*/ 2147483647 h 492"/>
              <a:gd name="T28" fmla="*/ 2147483647 w 196"/>
              <a:gd name="T29" fmla="*/ 2147483647 h 492"/>
              <a:gd name="T30" fmla="*/ 2147483647 w 196"/>
              <a:gd name="T31" fmla="*/ 2147483647 h 492"/>
              <a:gd name="T32" fmla="*/ 2147483647 w 196"/>
              <a:gd name="T33" fmla="*/ 2147483647 h 492"/>
              <a:gd name="T34" fmla="*/ 2147483647 w 196"/>
              <a:gd name="T35" fmla="*/ 2147483647 h 492"/>
              <a:gd name="T36" fmla="*/ 2147483647 w 196"/>
              <a:gd name="T37" fmla="*/ 2147483647 h 492"/>
              <a:gd name="T38" fmla="*/ 2147483647 w 196"/>
              <a:gd name="T39" fmla="*/ 2147483647 h 492"/>
              <a:gd name="T40" fmla="*/ 2147483647 w 196"/>
              <a:gd name="T41" fmla="*/ 2147483647 h 492"/>
              <a:gd name="T42" fmla="*/ 2147483647 w 196"/>
              <a:gd name="T43" fmla="*/ 2147483647 h 492"/>
              <a:gd name="T44" fmla="*/ 2147483647 w 196"/>
              <a:gd name="T45" fmla="*/ 2147483647 h 492"/>
              <a:gd name="T46" fmla="*/ 2147483647 w 196"/>
              <a:gd name="T47" fmla="*/ 2147483647 h 492"/>
              <a:gd name="T48" fmla="*/ 2147483647 w 196"/>
              <a:gd name="T49" fmla="*/ 2147483647 h 492"/>
              <a:gd name="T50" fmla="*/ 2147483647 w 196"/>
              <a:gd name="T51" fmla="*/ 2147483647 h 492"/>
              <a:gd name="T52" fmla="*/ 2147483647 w 196"/>
              <a:gd name="T53" fmla="*/ 2147483647 h 49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96"/>
              <a:gd name="T82" fmla="*/ 0 h 492"/>
              <a:gd name="T83" fmla="*/ 196 w 196"/>
              <a:gd name="T84" fmla="*/ 492 h 49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96" h="492">
                <a:moveTo>
                  <a:pt x="195" y="0"/>
                </a:moveTo>
                <a:lnTo>
                  <a:pt x="176" y="1"/>
                </a:lnTo>
                <a:lnTo>
                  <a:pt x="156" y="2"/>
                </a:lnTo>
                <a:lnTo>
                  <a:pt x="127" y="12"/>
                </a:lnTo>
                <a:lnTo>
                  <a:pt x="106" y="24"/>
                </a:lnTo>
                <a:lnTo>
                  <a:pt x="102" y="32"/>
                </a:lnTo>
                <a:lnTo>
                  <a:pt x="99" y="40"/>
                </a:lnTo>
                <a:lnTo>
                  <a:pt x="99" y="204"/>
                </a:lnTo>
                <a:lnTo>
                  <a:pt x="96" y="212"/>
                </a:lnTo>
                <a:lnTo>
                  <a:pt x="92" y="220"/>
                </a:lnTo>
                <a:lnTo>
                  <a:pt x="70" y="232"/>
                </a:lnTo>
                <a:lnTo>
                  <a:pt x="39" y="242"/>
                </a:lnTo>
                <a:lnTo>
                  <a:pt x="21" y="243"/>
                </a:lnTo>
                <a:lnTo>
                  <a:pt x="0" y="245"/>
                </a:lnTo>
                <a:lnTo>
                  <a:pt x="21" y="247"/>
                </a:lnTo>
                <a:lnTo>
                  <a:pt x="39" y="248"/>
                </a:lnTo>
                <a:lnTo>
                  <a:pt x="70" y="258"/>
                </a:lnTo>
                <a:lnTo>
                  <a:pt x="92" y="270"/>
                </a:lnTo>
                <a:lnTo>
                  <a:pt x="96" y="278"/>
                </a:lnTo>
                <a:lnTo>
                  <a:pt x="99" y="286"/>
                </a:lnTo>
                <a:lnTo>
                  <a:pt x="99" y="450"/>
                </a:lnTo>
                <a:lnTo>
                  <a:pt x="102" y="458"/>
                </a:lnTo>
                <a:lnTo>
                  <a:pt x="106" y="465"/>
                </a:lnTo>
                <a:lnTo>
                  <a:pt x="127" y="478"/>
                </a:lnTo>
                <a:lnTo>
                  <a:pt x="156" y="487"/>
                </a:lnTo>
                <a:lnTo>
                  <a:pt x="176" y="489"/>
                </a:lnTo>
                <a:lnTo>
                  <a:pt x="195" y="491"/>
                </a:lnTo>
              </a:path>
            </a:pathLst>
          </a:custGeom>
          <a:noFill/>
          <a:ln w="28575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7835" name="Freeform 26"/>
          <p:cNvSpPr>
            <a:spLocks/>
          </p:cNvSpPr>
          <p:nvPr/>
        </p:nvSpPr>
        <p:spPr bwMode="auto">
          <a:xfrm>
            <a:off x="5316538" y="4419600"/>
            <a:ext cx="387350" cy="1601788"/>
          </a:xfrm>
          <a:custGeom>
            <a:avLst/>
            <a:gdLst>
              <a:gd name="T0" fmla="*/ 2147483647 w 244"/>
              <a:gd name="T1" fmla="*/ 0 h 1009"/>
              <a:gd name="T2" fmla="*/ 2147483647 w 244"/>
              <a:gd name="T3" fmla="*/ 2147483647 h 1009"/>
              <a:gd name="T4" fmla="*/ 2147483647 w 244"/>
              <a:gd name="T5" fmla="*/ 2147483647 h 1009"/>
              <a:gd name="T6" fmla="*/ 2147483647 w 244"/>
              <a:gd name="T7" fmla="*/ 2147483647 h 1009"/>
              <a:gd name="T8" fmla="*/ 2147483647 w 244"/>
              <a:gd name="T9" fmla="*/ 2147483647 h 1009"/>
              <a:gd name="T10" fmla="*/ 2147483647 w 244"/>
              <a:gd name="T11" fmla="*/ 2147483647 h 1009"/>
              <a:gd name="T12" fmla="*/ 2147483647 w 244"/>
              <a:gd name="T13" fmla="*/ 2147483647 h 1009"/>
              <a:gd name="T14" fmla="*/ 2147483647 w 244"/>
              <a:gd name="T15" fmla="*/ 2147483647 h 1009"/>
              <a:gd name="T16" fmla="*/ 2147483647 w 244"/>
              <a:gd name="T17" fmla="*/ 2147483647 h 1009"/>
              <a:gd name="T18" fmla="*/ 2147483647 w 244"/>
              <a:gd name="T19" fmla="*/ 2147483647 h 1009"/>
              <a:gd name="T20" fmla="*/ 2147483647 w 244"/>
              <a:gd name="T21" fmla="*/ 2147483647 h 1009"/>
              <a:gd name="T22" fmla="*/ 2147483647 w 244"/>
              <a:gd name="T23" fmla="*/ 2147483647 h 1009"/>
              <a:gd name="T24" fmla="*/ 2147483647 w 244"/>
              <a:gd name="T25" fmla="*/ 2147483647 h 1009"/>
              <a:gd name="T26" fmla="*/ 0 w 244"/>
              <a:gd name="T27" fmla="*/ 2147483647 h 1009"/>
              <a:gd name="T28" fmla="*/ 2147483647 w 244"/>
              <a:gd name="T29" fmla="*/ 2147483647 h 1009"/>
              <a:gd name="T30" fmla="*/ 2147483647 w 244"/>
              <a:gd name="T31" fmla="*/ 2147483647 h 1009"/>
              <a:gd name="T32" fmla="*/ 2147483647 w 244"/>
              <a:gd name="T33" fmla="*/ 2147483647 h 1009"/>
              <a:gd name="T34" fmla="*/ 2147483647 w 244"/>
              <a:gd name="T35" fmla="*/ 2147483647 h 1009"/>
              <a:gd name="T36" fmla="*/ 2147483647 w 244"/>
              <a:gd name="T37" fmla="*/ 2147483647 h 1009"/>
              <a:gd name="T38" fmla="*/ 2147483647 w 244"/>
              <a:gd name="T39" fmla="*/ 2147483647 h 1009"/>
              <a:gd name="T40" fmla="*/ 2147483647 w 244"/>
              <a:gd name="T41" fmla="*/ 2147483647 h 1009"/>
              <a:gd name="T42" fmla="*/ 2147483647 w 244"/>
              <a:gd name="T43" fmla="*/ 2147483647 h 1009"/>
              <a:gd name="T44" fmla="*/ 2147483647 w 244"/>
              <a:gd name="T45" fmla="*/ 2147483647 h 1009"/>
              <a:gd name="T46" fmla="*/ 2147483647 w 244"/>
              <a:gd name="T47" fmla="*/ 2147483647 h 1009"/>
              <a:gd name="T48" fmla="*/ 2147483647 w 244"/>
              <a:gd name="T49" fmla="*/ 2147483647 h 1009"/>
              <a:gd name="T50" fmla="*/ 2147483647 w 244"/>
              <a:gd name="T51" fmla="*/ 2147483647 h 1009"/>
              <a:gd name="T52" fmla="*/ 2147483647 w 244"/>
              <a:gd name="T53" fmla="*/ 2147483647 h 100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44"/>
              <a:gd name="T82" fmla="*/ 0 h 1009"/>
              <a:gd name="T83" fmla="*/ 244 w 244"/>
              <a:gd name="T84" fmla="*/ 1009 h 100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44" h="1009">
                <a:moveTo>
                  <a:pt x="243" y="0"/>
                </a:moveTo>
                <a:lnTo>
                  <a:pt x="220" y="2"/>
                </a:lnTo>
                <a:lnTo>
                  <a:pt x="194" y="5"/>
                </a:lnTo>
                <a:lnTo>
                  <a:pt x="158" y="25"/>
                </a:lnTo>
                <a:lnTo>
                  <a:pt x="132" y="50"/>
                </a:lnTo>
                <a:lnTo>
                  <a:pt x="128" y="67"/>
                </a:lnTo>
                <a:lnTo>
                  <a:pt x="123" y="83"/>
                </a:lnTo>
                <a:lnTo>
                  <a:pt x="123" y="420"/>
                </a:lnTo>
                <a:lnTo>
                  <a:pt x="119" y="436"/>
                </a:lnTo>
                <a:lnTo>
                  <a:pt x="114" y="452"/>
                </a:lnTo>
                <a:lnTo>
                  <a:pt x="88" y="478"/>
                </a:lnTo>
                <a:lnTo>
                  <a:pt x="49" y="497"/>
                </a:lnTo>
                <a:lnTo>
                  <a:pt x="26" y="500"/>
                </a:lnTo>
                <a:lnTo>
                  <a:pt x="0" y="503"/>
                </a:lnTo>
                <a:lnTo>
                  <a:pt x="26" y="507"/>
                </a:lnTo>
                <a:lnTo>
                  <a:pt x="49" y="510"/>
                </a:lnTo>
                <a:lnTo>
                  <a:pt x="88" y="529"/>
                </a:lnTo>
                <a:lnTo>
                  <a:pt x="114" y="555"/>
                </a:lnTo>
                <a:lnTo>
                  <a:pt x="119" y="571"/>
                </a:lnTo>
                <a:lnTo>
                  <a:pt x="123" y="587"/>
                </a:lnTo>
                <a:lnTo>
                  <a:pt x="123" y="924"/>
                </a:lnTo>
                <a:lnTo>
                  <a:pt x="128" y="940"/>
                </a:lnTo>
                <a:lnTo>
                  <a:pt x="132" y="956"/>
                </a:lnTo>
                <a:lnTo>
                  <a:pt x="158" y="982"/>
                </a:lnTo>
                <a:lnTo>
                  <a:pt x="194" y="1001"/>
                </a:lnTo>
                <a:lnTo>
                  <a:pt x="220" y="1005"/>
                </a:lnTo>
                <a:lnTo>
                  <a:pt x="243" y="1008"/>
                </a:lnTo>
              </a:path>
            </a:pathLst>
          </a:custGeom>
          <a:noFill/>
          <a:ln w="28575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McClelland’s Need Theory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410200"/>
          </a:xfrm>
        </p:spPr>
        <p:txBody>
          <a:bodyPr lIns="90488" tIns="44450" rIns="90488" bIns="44450">
            <a:normAutofit/>
          </a:bodyPr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en-US" sz="2800" b="1" dirty="0"/>
              <a:t>Need for Achievement (</a:t>
            </a:r>
            <a:r>
              <a:rPr lang="en-US" sz="2800" b="1" dirty="0" err="1"/>
              <a:t>nAch</a:t>
            </a:r>
            <a:r>
              <a:rPr lang="en-US" sz="2800" b="1" dirty="0"/>
              <a:t>) –</a:t>
            </a:r>
            <a:r>
              <a:rPr lang="en-US" sz="2800" dirty="0"/>
              <a:t> This is the need for challenge, for personal accomplishment and success in competitive situations. A person with a high need for achievement has three distinct characteristics like personal responsibility, feedback and moderate risk.</a:t>
            </a:r>
          </a:p>
          <a:p>
            <a:pPr marL="0" indent="0" algn="just" eaLnBrk="1" hangingPunct="1">
              <a:buFontTx/>
              <a:buNone/>
            </a:pPr>
            <a:r>
              <a:rPr lang="en-US" sz="2800" b="1" dirty="0"/>
              <a:t>Need for Power (</a:t>
            </a:r>
            <a:r>
              <a:rPr lang="en-US" sz="2800" b="1" dirty="0" err="1"/>
              <a:t>nPow</a:t>
            </a:r>
            <a:r>
              <a:rPr lang="en-US" sz="2800" b="1" dirty="0"/>
              <a:t>) –</a:t>
            </a:r>
            <a:r>
              <a:rPr lang="en-US" sz="2800" dirty="0"/>
              <a:t> This is the need to  dominate, influence and control people. The people with a high need for power look for position of leadership. They like to set goals, make decision and direct the activities. </a:t>
            </a:r>
          </a:p>
          <a:p>
            <a:pPr marL="0" indent="0" algn="just" eaLnBrk="1" hangingPunct="1">
              <a:buFontTx/>
              <a:buNone/>
            </a:pPr>
            <a:r>
              <a:rPr lang="en-US" sz="2800" b="1" dirty="0"/>
              <a:t>Need for Affiliation (</a:t>
            </a:r>
            <a:r>
              <a:rPr lang="en-US" sz="2800" b="1" dirty="0" err="1"/>
              <a:t>nAff</a:t>
            </a:r>
            <a:r>
              <a:rPr lang="en-US" sz="2800" b="1" dirty="0"/>
              <a:t>) -</a:t>
            </a:r>
            <a:r>
              <a:rPr lang="en-US" sz="2800" dirty="0"/>
              <a:t> A need that concerns an individual  to establish and maintain warm, close &amp; intimate relationships with other people.</a:t>
            </a:r>
          </a:p>
          <a:p>
            <a:pPr marL="0" indent="0" algn="just" eaLnBrk="1" hangingPunct="1">
              <a:buFont typeface="Wingdings" pitchFamily="2" charset="2"/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864096"/>
          </a:xfrm>
        </p:spPr>
        <p:txBody>
          <a:bodyPr>
            <a:noAutofit/>
          </a:bodyPr>
          <a:lstStyle/>
          <a:p>
            <a:br>
              <a:rPr lang="en-US" sz="3600" dirty="0"/>
            </a:br>
            <a:br>
              <a:rPr lang="en-US" sz="3600" dirty="0"/>
            </a:br>
            <a:r>
              <a:rPr lang="en-IN" sz="4000" dirty="0"/>
              <a:t>Herzberg’s Two Factor Theory</a:t>
            </a:r>
            <a:br>
              <a:rPr lang="en-IN" sz="3600" dirty="0"/>
            </a:b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744"/>
            <a:ext cx="8964488" cy="5544616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IN" dirty="0"/>
              <a:t>	From research, Herzberg concluded that job dissatisfaction and job satisfaction arose from two separate sets of factors (Hygiene &amp; Motivation).</a:t>
            </a:r>
          </a:p>
          <a:p>
            <a:pPr algn="just"/>
            <a:r>
              <a:rPr lang="en-IN" b="1" dirty="0"/>
              <a:t>Dissatisfiers (hygiene factors)</a:t>
            </a:r>
            <a:r>
              <a:rPr lang="en-IN" dirty="0"/>
              <a:t> included salary, working conditions, and company policy – all of which affected the context in which work was conducted. Positive ratings for these factors did not lead to job satisfaction but merely to the absence of dissatisfaction. (Ex: Extrinsic - Employee’s feelings)</a:t>
            </a:r>
          </a:p>
          <a:p>
            <a:pPr algn="just"/>
            <a:r>
              <a:rPr lang="en-IN" b="1" dirty="0"/>
              <a:t>Satisfiers (motivating factors)</a:t>
            </a:r>
            <a:r>
              <a:rPr lang="en-IN" dirty="0"/>
              <a:t> include achievement, recognition, responsibility, and advancement – all related to the job content and the rewards of work performance. Positive ratings for these factors lead to job satisfaction. (Ex: Intrinsic - Job enrichment)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9836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1197</Words>
  <Application>Microsoft Office PowerPoint</Application>
  <PresentationFormat>On-screen Show (4:3)</PresentationFormat>
  <Paragraphs>126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Office Theme</vt:lpstr>
      <vt:lpstr>Motivation</vt:lpstr>
      <vt:lpstr>Content Theories: Maslow’s Hierarchy of Needs</vt:lpstr>
      <vt:lpstr>Maslow’s Hierarchy of Needs</vt:lpstr>
      <vt:lpstr>McGregor’s Theory X &amp; Theory Y</vt:lpstr>
      <vt:lpstr>McGregor’s Theory X and Theory Y</vt:lpstr>
      <vt:lpstr>Comparison of Assumptions</vt:lpstr>
      <vt:lpstr>Alderfer’s ERG Theory</vt:lpstr>
      <vt:lpstr>McClelland’s Need Theory</vt:lpstr>
      <vt:lpstr>  Herzberg’s Two Factor Theory  </vt:lpstr>
      <vt:lpstr>Motivation-Hygiene Theory </vt:lpstr>
      <vt:lpstr>  Herzberg’s Two Factor Theory  </vt:lpstr>
      <vt:lpstr> Process Theories: Adam’s Equity Theory </vt:lpstr>
      <vt:lpstr> Adam’s Equity Theory </vt:lpstr>
      <vt:lpstr>   Victor Vroom’s Expectancy Theory  </vt:lpstr>
      <vt:lpstr>   Victor Vroom’s Expectancy Theory  </vt:lpstr>
      <vt:lpstr>   Victor Vroom’s Expectancy Theory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</dc:title>
  <dc:creator>Arjun Singar</dc:creator>
  <cp:lastModifiedBy>Ramaa A</cp:lastModifiedBy>
  <cp:revision>20</cp:revision>
  <dcterms:created xsi:type="dcterms:W3CDTF">2012-04-18T17:55:05Z</dcterms:created>
  <dcterms:modified xsi:type="dcterms:W3CDTF">2022-01-07T06:27:22Z</dcterms:modified>
</cp:coreProperties>
</file>