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81" r:id="rId4"/>
    <p:sldId id="262" r:id="rId5"/>
    <p:sldId id="283" r:id="rId6"/>
    <p:sldId id="282" r:id="rId7"/>
    <p:sldId id="263" r:id="rId8"/>
    <p:sldId id="264" r:id="rId9"/>
    <p:sldId id="265" r:id="rId10"/>
    <p:sldId id="266" r:id="rId11"/>
    <p:sldId id="267" r:id="rId12"/>
    <p:sldId id="292" r:id="rId13"/>
    <p:sldId id="293" r:id="rId14"/>
    <p:sldId id="294" r:id="rId15"/>
    <p:sldId id="295" r:id="rId16"/>
    <p:sldId id="296" r:id="rId17"/>
    <p:sldId id="286" r:id="rId18"/>
    <p:sldId id="287" r:id="rId19"/>
    <p:sldId id="288" r:id="rId20"/>
    <p:sldId id="289" r:id="rId21"/>
    <p:sldId id="277" r:id="rId22"/>
    <p:sldId id="290" r:id="rId23"/>
    <p:sldId id="29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78"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5D25E77-A980-47E7-938A-4724BB28087A}" type="datetimeFigureOut">
              <a:rPr lang="en-IN" smtClean="0"/>
              <a:pPr/>
              <a:t>07-01-2022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F9D397-F3B4-4DE6-9FFA-D74692C883D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5D25E77-A980-47E7-938A-4724BB28087A}" type="datetimeFigureOut">
              <a:rPr lang="en-IN" smtClean="0"/>
              <a:pPr/>
              <a:t>07-01-2022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F9D397-F3B4-4DE6-9FFA-D74692C883D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5D25E77-A980-47E7-938A-4724BB28087A}" type="datetimeFigureOut">
              <a:rPr lang="en-IN" smtClean="0"/>
              <a:pPr/>
              <a:t>07-01-2022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F9D397-F3B4-4DE6-9FFA-D74692C883D6}"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ClipArt Placeholder 2"/>
          <p:cNvSpPr>
            <a:spLocks noGrp="1"/>
          </p:cNvSpPr>
          <p:nvPr>
            <p:ph type="clipArt" sz="half" idx="1"/>
          </p:nvPr>
        </p:nvSpPr>
        <p:spPr>
          <a:xfrm>
            <a:off x="457200" y="1600200"/>
            <a:ext cx="4038600" cy="4530725"/>
          </a:xfrm>
        </p:spPr>
        <p:txBody>
          <a:bodyPr/>
          <a:lstStyle/>
          <a:p>
            <a:endParaRPr lang="en-US"/>
          </a:p>
        </p:txBody>
      </p:sp>
      <p:sp>
        <p:nvSpPr>
          <p:cNvPr id="4" name="Text Placeholder 3"/>
          <p:cNvSpPr>
            <a:spLocks noGrp="1"/>
          </p:cNvSpPr>
          <p:nvPr>
            <p:ph type="body"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9F9CCEFE-985A-466D-99FB-9D4A328EE717}"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IN"/>
          </a:p>
        </p:txBody>
      </p:sp>
      <p:sp>
        <p:nvSpPr>
          <p:cNvPr id="3" name="Table Placeholder 2"/>
          <p:cNvSpPr>
            <a:spLocks noGrp="1"/>
          </p:cNvSpPr>
          <p:nvPr>
            <p:ph type="tbl" idx="1"/>
          </p:nvPr>
        </p:nvSpPr>
        <p:spPr>
          <a:xfrm>
            <a:off x="685800" y="1981200"/>
            <a:ext cx="7772400" cy="4114800"/>
          </a:xfrm>
        </p:spPr>
        <p:txBody>
          <a:bodyPr/>
          <a:lstStyle/>
          <a:p>
            <a:endParaRPr lang="en-IN"/>
          </a:p>
        </p:txBody>
      </p:sp>
      <p:sp>
        <p:nvSpPr>
          <p:cNvPr id="4" name="Date Placeholder 3"/>
          <p:cNvSpPr>
            <a:spLocks noGrp="1"/>
          </p:cNvSpPr>
          <p:nvPr>
            <p:ph type="dt" sz="half" idx="10"/>
          </p:nvPr>
        </p:nvSpPr>
        <p:spPr>
          <a:xfrm>
            <a:off x="685800" y="6248400"/>
            <a:ext cx="1905000" cy="457200"/>
          </a:xfrm>
        </p:spPr>
        <p:txBody>
          <a:bodyPr/>
          <a:lstStyle>
            <a:lvl1pPr>
              <a:defRPr/>
            </a:lvl1pPr>
          </a:lstStyle>
          <a:p>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r>
              <a:rPr lang="en-US"/>
              <a:t>Dept. of IEM,RVCE,Bangalore,India</a:t>
            </a:r>
          </a:p>
        </p:txBody>
      </p:sp>
      <p:sp>
        <p:nvSpPr>
          <p:cNvPr id="6" name="Slide Number Placeholder 5"/>
          <p:cNvSpPr>
            <a:spLocks noGrp="1"/>
          </p:cNvSpPr>
          <p:nvPr>
            <p:ph type="sldNum" sz="quarter" idx="12"/>
          </p:nvPr>
        </p:nvSpPr>
        <p:spPr>
          <a:xfrm>
            <a:off x="6553200" y="6248400"/>
            <a:ext cx="1905000" cy="457200"/>
          </a:xfrm>
        </p:spPr>
        <p:txBody>
          <a:bodyPr/>
          <a:lstStyle>
            <a:lvl1pPr>
              <a:defRPr/>
            </a:lvl1pPr>
          </a:lstStyle>
          <a:p>
            <a:fld id="{3B5C7B70-4EFC-4968-B932-9C81A7D3B1A6}" type="slidenum">
              <a:rPr lang="en-US"/>
              <a:pPr/>
              <a:t>‹#›</a:t>
            </a:fld>
            <a:endParaRPr lang="en-US"/>
          </a:p>
        </p:txBody>
      </p:sp>
    </p:spTree>
    <p:extLst>
      <p:ext uri="{BB962C8B-B14F-4D97-AF65-F5344CB8AC3E}">
        <p14:creationId xmlns:p14="http://schemas.microsoft.com/office/powerpoint/2010/main" val="768989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5D25E77-A980-47E7-938A-4724BB28087A}" type="datetimeFigureOut">
              <a:rPr lang="en-IN" smtClean="0"/>
              <a:pPr/>
              <a:t>07-01-2022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F9D397-F3B4-4DE6-9FFA-D74692C883D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D25E77-A980-47E7-938A-4724BB28087A}" type="datetimeFigureOut">
              <a:rPr lang="en-IN" smtClean="0"/>
              <a:pPr/>
              <a:t>07-01-2022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F9D397-F3B4-4DE6-9FFA-D74692C883D6}"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5D25E77-A980-47E7-938A-4724BB28087A}" type="datetimeFigureOut">
              <a:rPr lang="en-IN" smtClean="0"/>
              <a:pPr/>
              <a:t>07-01-2022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F9D397-F3B4-4DE6-9FFA-D74692C883D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5D25E77-A980-47E7-938A-4724BB28087A}" type="datetimeFigureOut">
              <a:rPr lang="en-IN" smtClean="0"/>
              <a:pPr/>
              <a:t>07-01-2022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F9D397-F3B4-4DE6-9FFA-D74692C883D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5D25E77-A980-47E7-938A-4724BB28087A}" type="datetimeFigureOut">
              <a:rPr lang="en-IN" smtClean="0"/>
              <a:pPr/>
              <a:t>07-01-2022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F9D397-F3B4-4DE6-9FFA-D74692C883D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D25E77-A980-47E7-938A-4724BB28087A}" type="datetimeFigureOut">
              <a:rPr lang="en-IN" smtClean="0"/>
              <a:pPr/>
              <a:t>07-01-2022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F9D397-F3B4-4DE6-9FFA-D74692C883D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D25E77-A980-47E7-938A-4724BB28087A}" type="datetimeFigureOut">
              <a:rPr lang="en-IN" smtClean="0"/>
              <a:pPr/>
              <a:t>07-01-2022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F9D397-F3B4-4DE6-9FFA-D74692C883D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D25E77-A980-47E7-938A-4724BB28087A}" type="datetimeFigureOut">
              <a:rPr lang="en-IN" smtClean="0"/>
              <a:pPr/>
              <a:t>07-01-2022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F9D397-F3B4-4DE6-9FFA-D74692C883D6}"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D25E77-A980-47E7-938A-4724BB28087A}" type="datetimeFigureOut">
              <a:rPr lang="en-IN" smtClean="0"/>
              <a:pPr/>
              <a:t>07-01-2022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F9D397-F3B4-4DE6-9FFA-D74692C883D6}" type="slidenum">
              <a:rPr lang="en-IN" smtClean="0"/>
              <a:pPr/>
              <a:t>‹#›</a:t>
            </a:fld>
            <a:endParaRPr lang="en-IN"/>
          </a:p>
        </p:txBody>
      </p:sp>
      <p:sp>
        <p:nvSpPr>
          <p:cNvPr id="7" name="TextBox 6"/>
          <p:cNvSpPr txBox="1"/>
          <p:nvPr userDrawn="1"/>
        </p:nvSpPr>
        <p:spPr>
          <a:xfrm rot="19492825" flipH="1">
            <a:off x="1966527" y="1642502"/>
            <a:ext cx="5147350" cy="3785652"/>
          </a:xfrm>
          <a:prstGeom prst="rect">
            <a:avLst/>
          </a:prstGeom>
          <a:noFill/>
        </p:spPr>
        <p:txBody>
          <a:bodyPr wrap="square" rtlCol="0">
            <a:spAutoFit/>
          </a:bodyPr>
          <a:lstStyle/>
          <a:p>
            <a:r>
              <a:rPr lang="en-US" sz="9600" b="1" dirty="0">
                <a:solidFill>
                  <a:schemeClr val="bg2"/>
                </a:solidFill>
              </a:rPr>
              <a:t> </a:t>
            </a:r>
            <a:r>
              <a:rPr lang="en-US" sz="12000" b="1" dirty="0">
                <a:solidFill>
                  <a:schemeClr val="bg2"/>
                </a:solidFill>
              </a:rPr>
              <a:t>ARJUN</a:t>
            </a:r>
          </a:p>
          <a:p>
            <a:r>
              <a:rPr lang="en-US" sz="12000" b="1" dirty="0">
                <a:solidFill>
                  <a:schemeClr val="bg2"/>
                </a:solidFill>
              </a:rPr>
              <a:t>SINGAR</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Leadership</a:t>
            </a:r>
          </a:p>
        </p:txBody>
      </p:sp>
      <p:sp>
        <p:nvSpPr>
          <p:cNvPr id="3" name="Content Placeholder 2"/>
          <p:cNvSpPr>
            <a:spLocks noGrp="1"/>
          </p:cNvSpPr>
          <p:nvPr>
            <p:ph idx="1"/>
          </p:nvPr>
        </p:nvSpPr>
        <p:spPr>
          <a:xfrm>
            <a:off x="228600" y="1295400"/>
            <a:ext cx="8686800" cy="5257800"/>
          </a:xfrm>
        </p:spPr>
        <p:txBody>
          <a:bodyPr/>
          <a:lstStyle/>
          <a:p>
            <a:pPr algn="just"/>
            <a:r>
              <a:rPr lang="en-US" dirty="0"/>
              <a:t>Leadership is an influence, the art or process of influencing people so that they will strive willingly &amp; enthusiastically towards the achievement of an organizational vision &amp; goal.</a:t>
            </a:r>
          </a:p>
          <a:p>
            <a:endParaRPr lang="en-US" dirty="0"/>
          </a:p>
        </p:txBody>
      </p:sp>
      <p:pic>
        <p:nvPicPr>
          <p:cNvPr id="4" name="Picture 4" descr="bd04972_"/>
          <p:cNvPicPr>
            <a:picLocks noChangeAspect="1" noChangeArrowheads="1"/>
          </p:cNvPicPr>
          <p:nvPr/>
        </p:nvPicPr>
        <p:blipFill>
          <a:blip r:embed="rId2" cstate="print"/>
          <a:srcRect/>
          <a:stretch>
            <a:fillRect/>
          </a:stretch>
        </p:blipFill>
        <p:spPr bwMode="auto">
          <a:xfrm>
            <a:off x="2514599" y="3429000"/>
            <a:ext cx="4042179" cy="3030539"/>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42725" name="Group 5"/>
          <p:cNvGraphicFramePr>
            <a:graphicFrameLocks noGrp="1"/>
          </p:cNvGraphicFramePr>
          <p:nvPr>
            <p:extLst>
              <p:ext uri="{D42A27DB-BD31-4B8C-83A1-F6EECF244321}">
                <p14:modId xmlns:p14="http://schemas.microsoft.com/office/powerpoint/2010/main" val="2308386678"/>
              </p:ext>
            </p:extLst>
          </p:nvPr>
        </p:nvGraphicFramePr>
        <p:xfrm>
          <a:off x="2195736" y="1196752"/>
          <a:ext cx="5334000" cy="5114931"/>
        </p:xfrm>
        <a:graphic>
          <a:graphicData uri="http://schemas.openxmlformats.org/drawingml/2006/table">
            <a:tbl>
              <a:tblPr/>
              <a:tblGrid>
                <a:gridCol w="595313">
                  <a:extLst>
                    <a:ext uri="{9D8B030D-6E8A-4147-A177-3AD203B41FA5}">
                      <a16:colId xmlns:a16="http://schemas.microsoft.com/office/drawing/2014/main" val="20000"/>
                    </a:ext>
                  </a:extLst>
                </a:gridCol>
                <a:gridCol w="587375">
                  <a:extLst>
                    <a:ext uri="{9D8B030D-6E8A-4147-A177-3AD203B41FA5}">
                      <a16:colId xmlns:a16="http://schemas.microsoft.com/office/drawing/2014/main" val="20001"/>
                    </a:ext>
                  </a:extLst>
                </a:gridCol>
                <a:gridCol w="595312">
                  <a:extLst>
                    <a:ext uri="{9D8B030D-6E8A-4147-A177-3AD203B41FA5}">
                      <a16:colId xmlns:a16="http://schemas.microsoft.com/office/drawing/2014/main" val="20002"/>
                    </a:ext>
                  </a:extLst>
                </a:gridCol>
                <a:gridCol w="595313">
                  <a:extLst>
                    <a:ext uri="{9D8B030D-6E8A-4147-A177-3AD203B41FA5}">
                      <a16:colId xmlns:a16="http://schemas.microsoft.com/office/drawing/2014/main" val="20003"/>
                    </a:ext>
                  </a:extLst>
                </a:gridCol>
                <a:gridCol w="587375">
                  <a:extLst>
                    <a:ext uri="{9D8B030D-6E8A-4147-A177-3AD203B41FA5}">
                      <a16:colId xmlns:a16="http://schemas.microsoft.com/office/drawing/2014/main" val="20004"/>
                    </a:ext>
                  </a:extLst>
                </a:gridCol>
                <a:gridCol w="595312">
                  <a:extLst>
                    <a:ext uri="{9D8B030D-6E8A-4147-A177-3AD203B41FA5}">
                      <a16:colId xmlns:a16="http://schemas.microsoft.com/office/drawing/2014/main" val="20005"/>
                    </a:ext>
                  </a:extLst>
                </a:gridCol>
                <a:gridCol w="595313">
                  <a:extLst>
                    <a:ext uri="{9D8B030D-6E8A-4147-A177-3AD203B41FA5}">
                      <a16:colId xmlns:a16="http://schemas.microsoft.com/office/drawing/2014/main" val="20006"/>
                    </a:ext>
                  </a:extLst>
                </a:gridCol>
                <a:gridCol w="587375">
                  <a:extLst>
                    <a:ext uri="{9D8B030D-6E8A-4147-A177-3AD203B41FA5}">
                      <a16:colId xmlns:a16="http://schemas.microsoft.com/office/drawing/2014/main" val="20007"/>
                    </a:ext>
                  </a:extLst>
                </a:gridCol>
                <a:gridCol w="595312">
                  <a:extLst>
                    <a:ext uri="{9D8B030D-6E8A-4147-A177-3AD203B41FA5}">
                      <a16:colId xmlns:a16="http://schemas.microsoft.com/office/drawing/2014/main" val="20008"/>
                    </a:ext>
                  </a:extLst>
                </a:gridCol>
              </a:tblGrid>
              <a:tr h="56769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400" b="0"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Verdana" pitchFamily="34"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Verdana" pitchFamily="34" charset="0"/>
                        </a:rPr>
                        <a:t>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extLst>
                  <a:ext uri="{0D108BD9-81ED-4DB2-BD59-A6C34878D82A}">
                    <a16:rowId xmlns:a16="http://schemas.microsoft.com/office/drawing/2014/main" val="10000"/>
                  </a:ext>
                </a:extLst>
              </a:tr>
              <a:tr h="569591">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769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769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9591">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Verdana" pitchFamily="34" charset="0"/>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769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769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69591">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Verdana"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0" i="0" u="none" strike="noStrike" cap="none" normalizeH="0" baseline="0">
                          <a:ln>
                            <a:noFill/>
                          </a:ln>
                          <a:solidFill>
                            <a:schemeClr val="tx1"/>
                          </a:solidFill>
                          <a:effectLst/>
                          <a:latin typeface="Verdana" pitchFamily="34" charset="0"/>
                        </a:rPr>
                        <a:t>9,1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6769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0"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FF"/>
                    </a:solidFill>
                  </a:tcPr>
                </a:tc>
                <a:extLst>
                  <a:ext uri="{0D108BD9-81ED-4DB2-BD59-A6C34878D82A}">
                    <a16:rowId xmlns:a16="http://schemas.microsoft.com/office/drawing/2014/main" val="10008"/>
                  </a:ext>
                </a:extLst>
              </a:tr>
            </a:tbl>
          </a:graphicData>
        </a:graphic>
      </p:graphicFrame>
      <p:sp>
        <p:nvSpPr>
          <p:cNvPr id="542827" name="Text Box 107"/>
          <p:cNvSpPr txBox="1">
            <a:spLocks noChangeArrowheads="1"/>
          </p:cNvSpPr>
          <p:nvPr/>
        </p:nvSpPr>
        <p:spPr bwMode="auto">
          <a:xfrm>
            <a:off x="3491880" y="6381328"/>
            <a:ext cx="2743200" cy="336550"/>
          </a:xfrm>
          <a:prstGeom prst="rect">
            <a:avLst/>
          </a:prstGeom>
          <a:noFill/>
          <a:ln w="9525">
            <a:noFill/>
            <a:miter lim="800000"/>
            <a:headEnd/>
            <a:tailEnd/>
          </a:ln>
          <a:effectLst/>
        </p:spPr>
        <p:txBody>
          <a:bodyPr>
            <a:spAutoFit/>
          </a:bodyPr>
          <a:lstStyle/>
          <a:p>
            <a:pPr>
              <a:spcBef>
                <a:spcPct val="50000"/>
              </a:spcBef>
            </a:pPr>
            <a:r>
              <a:rPr lang="en-US" sz="1600" b="0" dirty="0">
                <a:latin typeface="Lucida Handwriting" pitchFamily="66" charset="0"/>
              </a:rPr>
              <a:t>CONCERN FOR TASK</a:t>
            </a:r>
          </a:p>
        </p:txBody>
      </p:sp>
      <p:sp>
        <p:nvSpPr>
          <p:cNvPr id="542828" name="Text Box 108"/>
          <p:cNvSpPr txBox="1">
            <a:spLocks noChangeArrowheads="1"/>
          </p:cNvSpPr>
          <p:nvPr/>
        </p:nvSpPr>
        <p:spPr bwMode="auto">
          <a:xfrm>
            <a:off x="1115616" y="1412776"/>
            <a:ext cx="533400" cy="4648200"/>
          </a:xfrm>
          <a:prstGeom prst="rect">
            <a:avLst/>
          </a:prstGeom>
          <a:noFill/>
          <a:ln w="9525">
            <a:noFill/>
            <a:miter lim="800000"/>
            <a:headEnd/>
            <a:tailEnd/>
          </a:ln>
          <a:effectLst/>
        </p:spPr>
        <p:txBody>
          <a:bodyPr wrap="square">
            <a:spAutoFit/>
          </a:bodyPr>
          <a:lstStyle/>
          <a:p>
            <a:r>
              <a:rPr lang="en-US" sz="1600" b="0" dirty="0">
                <a:latin typeface="Lucida Handwriting" pitchFamily="66" charset="0"/>
              </a:rPr>
              <a:t>C</a:t>
            </a:r>
          </a:p>
          <a:p>
            <a:r>
              <a:rPr lang="en-US" sz="1600" b="0" dirty="0">
                <a:latin typeface="Lucida Handwriting" pitchFamily="66" charset="0"/>
              </a:rPr>
              <a:t>O</a:t>
            </a:r>
          </a:p>
          <a:p>
            <a:r>
              <a:rPr lang="en-US" sz="1600" b="0" dirty="0">
                <a:latin typeface="Lucida Handwriting" pitchFamily="66" charset="0"/>
              </a:rPr>
              <a:t>N</a:t>
            </a:r>
          </a:p>
          <a:p>
            <a:r>
              <a:rPr lang="en-US" sz="1600" b="0" dirty="0">
                <a:latin typeface="Lucida Handwriting" pitchFamily="66" charset="0"/>
              </a:rPr>
              <a:t>C</a:t>
            </a:r>
          </a:p>
          <a:p>
            <a:r>
              <a:rPr lang="en-US" sz="1600" b="0" dirty="0">
                <a:latin typeface="Lucida Handwriting" pitchFamily="66" charset="0"/>
              </a:rPr>
              <a:t>E</a:t>
            </a:r>
          </a:p>
          <a:p>
            <a:r>
              <a:rPr lang="en-US" sz="1600" b="0" dirty="0">
                <a:latin typeface="Lucida Handwriting" pitchFamily="66" charset="0"/>
              </a:rPr>
              <a:t>R</a:t>
            </a:r>
          </a:p>
          <a:p>
            <a:r>
              <a:rPr lang="en-US" sz="1600" b="0" dirty="0">
                <a:latin typeface="Lucida Handwriting" pitchFamily="66" charset="0"/>
              </a:rPr>
              <a:t>N</a:t>
            </a:r>
          </a:p>
          <a:p>
            <a:r>
              <a:rPr lang="en-US" sz="1600" b="0" dirty="0">
                <a:latin typeface="Lucida Handwriting" pitchFamily="66" charset="0"/>
              </a:rPr>
              <a:t> </a:t>
            </a:r>
          </a:p>
          <a:p>
            <a:r>
              <a:rPr lang="en-US" sz="1600" b="0" dirty="0">
                <a:latin typeface="Lucida Handwriting" pitchFamily="66" charset="0"/>
              </a:rPr>
              <a:t>F</a:t>
            </a:r>
          </a:p>
          <a:p>
            <a:r>
              <a:rPr lang="en-US" sz="1600" b="0" dirty="0">
                <a:latin typeface="Lucida Handwriting" pitchFamily="66" charset="0"/>
              </a:rPr>
              <a:t>O</a:t>
            </a:r>
          </a:p>
          <a:p>
            <a:r>
              <a:rPr lang="en-US" sz="1600" b="0" dirty="0">
                <a:latin typeface="Lucida Handwriting" pitchFamily="66" charset="0"/>
              </a:rPr>
              <a:t>R </a:t>
            </a:r>
          </a:p>
          <a:p>
            <a:endParaRPr lang="en-US" sz="1600" b="0" dirty="0">
              <a:latin typeface="Lucida Handwriting" pitchFamily="66" charset="0"/>
            </a:endParaRPr>
          </a:p>
          <a:p>
            <a:r>
              <a:rPr lang="en-US" sz="1600" b="0" dirty="0">
                <a:latin typeface="Lucida Handwriting" pitchFamily="66" charset="0"/>
              </a:rPr>
              <a:t>P</a:t>
            </a:r>
          </a:p>
          <a:p>
            <a:r>
              <a:rPr lang="en-US" sz="1600" b="0" dirty="0">
                <a:latin typeface="Lucida Handwriting" pitchFamily="66" charset="0"/>
              </a:rPr>
              <a:t>E</a:t>
            </a:r>
          </a:p>
          <a:p>
            <a:r>
              <a:rPr lang="en-US" sz="1600" b="0" dirty="0">
                <a:latin typeface="Lucida Handwriting" pitchFamily="66" charset="0"/>
              </a:rPr>
              <a:t>O</a:t>
            </a:r>
          </a:p>
          <a:p>
            <a:r>
              <a:rPr lang="en-US" sz="1600" b="0" dirty="0">
                <a:latin typeface="Lucida Handwriting" pitchFamily="66" charset="0"/>
              </a:rPr>
              <a:t>P</a:t>
            </a:r>
          </a:p>
          <a:p>
            <a:r>
              <a:rPr lang="en-US" sz="1600" b="0" dirty="0">
                <a:latin typeface="Lucida Handwriting" pitchFamily="66" charset="0"/>
              </a:rPr>
              <a:t>L</a:t>
            </a:r>
          </a:p>
          <a:p>
            <a:r>
              <a:rPr lang="en-US" sz="1600" b="0" dirty="0">
                <a:latin typeface="Lucida Handwriting" pitchFamily="66" charset="0"/>
              </a:rPr>
              <a:t>E</a:t>
            </a:r>
          </a:p>
        </p:txBody>
      </p:sp>
      <p:sp>
        <p:nvSpPr>
          <p:cNvPr id="5" name="Title 1"/>
          <p:cNvSpPr>
            <a:spLocks noGrp="1"/>
          </p:cNvSpPr>
          <p:nvPr>
            <p:ph type="title"/>
          </p:nvPr>
        </p:nvSpPr>
        <p:spPr>
          <a:xfrm>
            <a:off x="457200" y="274638"/>
            <a:ext cx="8229600" cy="706090"/>
          </a:xfrm>
        </p:spPr>
        <p:txBody>
          <a:bodyPr>
            <a:normAutofit fontScale="90000"/>
          </a:bodyPr>
          <a:lstStyle/>
          <a:p>
            <a:r>
              <a:rPr lang="en-US" dirty="0"/>
              <a:t>Blake &amp; Mouton Managerial Grid</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3"/>
          <p:cNvSpPr>
            <a:spLocks noGrp="1" noChangeArrowheads="1"/>
          </p:cNvSpPr>
          <p:nvPr>
            <p:ph idx="1"/>
          </p:nvPr>
        </p:nvSpPr>
        <p:spPr>
          <a:xfrm>
            <a:off x="0" y="1412776"/>
            <a:ext cx="9036496" cy="4968552"/>
          </a:xfrm>
        </p:spPr>
        <p:txBody>
          <a:bodyPr>
            <a:normAutofit fontScale="92500" lnSpcReduction="20000"/>
          </a:bodyPr>
          <a:lstStyle/>
          <a:p>
            <a:pPr algn="just">
              <a:lnSpc>
                <a:spcPct val="130000"/>
              </a:lnSpc>
            </a:pPr>
            <a:r>
              <a:rPr lang="en-US" sz="2800" dirty="0">
                <a:cs typeface="Times New Roman" pitchFamily="18" charset="0"/>
              </a:rPr>
              <a:t>(1,9) - least concern for task and utmost concern for people (country club management).</a:t>
            </a:r>
          </a:p>
          <a:p>
            <a:pPr algn="just">
              <a:lnSpc>
                <a:spcPct val="130000"/>
              </a:lnSpc>
            </a:pPr>
            <a:r>
              <a:rPr lang="en-US" sz="2800" dirty="0">
                <a:cs typeface="Times New Roman" pitchFamily="18" charset="0"/>
              </a:rPr>
              <a:t>(9,1) -  least concern for people and utmost concern for task (task management).</a:t>
            </a:r>
          </a:p>
          <a:p>
            <a:pPr algn="just">
              <a:lnSpc>
                <a:spcPct val="130000"/>
              </a:lnSpc>
            </a:pPr>
            <a:r>
              <a:rPr lang="en-US" sz="2800" dirty="0">
                <a:cs typeface="Times New Roman" pitchFamily="18" charset="0"/>
              </a:rPr>
              <a:t>(1,1) -  least concern for people and least concern for task (impoverished management).</a:t>
            </a:r>
          </a:p>
          <a:p>
            <a:pPr algn="just">
              <a:lnSpc>
                <a:spcPct val="130000"/>
              </a:lnSpc>
            </a:pPr>
            <a:r>
              <a:rPr lang="en-US" sz="2800" dirty="0">
                <a:cs typeface="Times New Roman" pitchFamily="18" charset="0"/>
              </a:rPr>
              <a:t>(5,5) -  equal concern for task and people (middle of the road management).</a:t>
            </a:r>
          </a:p>
          <a:p>
            <a:pPr algn="just">
              <a:lnSpc>
                <a:spcPct val="130000"/>
              </a:lnSpc>
            </a:pPr>
            <a:r>
              <a:rPr lang="en-US" sz="2800" dirty="0">
                <a:cs typeface="Times New Roman" pitchFamily="18" charset="0"/>
              </a:rPr>
              <a:t>(9,9) -  highest concern for both people and  task (team management). </a:t>
            </a:r>
          </a:p>
        </p:txBody>
      </p:sp>
      <p:sp>
        <p:nvSpPr>
          <p:cNvPr id="3" name="Title 1"/>
          <p:cNvSpPr>
            <a:spLocks noGrp="1"/>
          </p:cNvSpPr>
          <p:nvPr>
            <p:ph type="title"/>
          </p:nvPr>
        </p:nvSpPr>
        <p:spPr>
          <a:xfrm>
            <a:off x="457200" y="274638"/>
            <a:ext cx="8229600" cy="1210146"/>
          </a:xfrm>
        </p:spPr>
        <p:txBody>
          <a:bodyPr>
            <a:normAutofit/>
          </a:bodyPr>
          <a:lstStyle/>
          <a:p>
            <a:r>
              <a:rPr lang="en-US" dirty="0"/>
              <a:t>Blake &amp; Mouton Managerial Grid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116632"/>
            <a:ext cx="9144000" cy="792088"/>
          </a:xfrm>
        </p:spPr>
        <p:txBody>
          <a:bodyPr>
            <a:noAutofit/>
          </a:bodyPr>
          <a:lstStyle/>
          <a:p>
            <a:br>
              <a:rPr lang="en-US" sz="3200" dirty="0"/>
            </a:br>
            <a:r>
              <a:rPr lang="en-IN" sz="3200" dirty="0"/>
              <a:t> </a:t>
            </a:r>
            <a:br>
              <a:rPr lang="en-US" sz="3200" dirty="0"/>
            </a:br>
            <a:r>
              <a:rPr lang="en-US" sz="3200" dirty="0"/>
              <a:t> </a:t>
            </a:r>
            <a:br>
              <a:rPr lang="en-US" sz="3200" dirty="0"/>
            </a:br>
            <a:br>
              <a:rPr lang="en-US" sz="3200" dirty="0"/>
            </a:br>
            <a:br>
              <a:rPr lang="en-US" sz="3200" dirty="0"/>
            </a:br>
            <a:br>
              <a:rPr lang="en-US" sz="3200" dirty="0"/>
            </a:br>
            <a:br>
              <a:rPr lang="en-US" sz="3200" dirty="0"/>
            </a:br>
            <a:br>
              <a:rPr lang="en-US" sz="3200" dirty="0"/>
            </a:br>
            <a:r>
              <a:rPr lang="en-US" sz="3600" dirty="0"/>
              <a:t>Contingency Theories</a:t>
            </a:r>
            <a:br>
              <a:rPr lang="en-US" sz="3600" dirty="0"/>
            </a:br>
            <a:r>
              <a:rPr lang="en-IN" sz="3600" dirty="0"/>
              <a:t>The Fiedler Model</a:t>
            </a:r>
            <a:br>
              <a:rPr lang="en-IN" sz="3600" dirty="0"/>
            </a:br>
            <a:br>
              <a:rPr lang="en-IN" sz="3600" dirty="0"/>
            </a:br>
            <a:br>
              <a:rPr lang="en-IN" sz="3200" dirty="0"/>
            </a:br>
            <a:br>
              <a:rPr lang="en-IN" sz="3200" dirty="0"/>
            </a:br>
            <a:br>
              <a:rPr lang="en-IN" sz="3200" dirty="0"/>
            </a:br>
            <a:br>
              <a:rPr lang="en-IN" sz="3200" dirty="0"/>
            </a:br>
            <a:br>
              <a:rPr lang="en-IN" sz="3200" dirty="0"/>
            </a:br>
            <a:endParaRPr lang="en-IN" sz="3200" dirty="0"/>
          </a:p>
        </p:txBody>
      </p:sp>
      <p:sp>
        <p:nvSpPr>
          <p:cNvPr id="3" name="Content Placeholder 2"/>
          <p:cNvSpPr>
            <a:spLocks noGrp="1"/>
          </p:cNvSpPr>
          <p:nvPr>
            <p:ph idx="1"/>
          </p:nvPr>
        </p:nvSpPr>
        <p:spPr>
          <a:xfrm>
            <a:off x="179512" y="1268760"/>
            <a:ext cx="8784976" cy="5400600"/>
          </a:xfrm>
        </p:spPr>
        <p:txBody>
          <a:bodyPr>
            <a:normAutofit lnSpcReduction="10000"/>
          </a:bodyPr>
          <a:lstStyle/>
          <a:p>
            <a:pPr algn="just"/>
            <a:r>
              <a:rPr lang="en-IN" sz="2800" dirty="0"/>
              <a:t>This theory of leadership effectiveness was based on the studies of a wide range of group effectiveness, and concentrated on the relationship between leadership and organizational performance.</a:t>
            </a:r>
          </a:p>
          <a:p>
            <a:pPr algn="just"/>
            <a:r>
              <a:rPr lang="en-IN" sz="2800" dirty="0"/>
              <a:t>According to this theory, if an organization attempts to achieve group effectiveness through leadership, then there is a need to assess the leader according to an underlying trait, assess the situation faced by the leader, and construct a proper match between the two.</a:t>
            </a:r>
          </a:p>
          <a:p>
            <a:pPr algn="just"/>
            <a:r>
              <a:rPr lang="en-IN" sz="2800" dirty="0"/>
              <a:t>In order to assess the attitudes of the leader, Fiedler developed the ‘least preferred co-worker’ (LPC) scale in which the leaders are asked about the person with whom they least like to work. </a:t>
            </a:r>
          </a:p>
          <a:p>
            <a:pPr algn="just"/>
            <a:endParaRPr lang="en-IN" sz="2400" dirty="0"/>
          </a:p>
        </p:txBody>
      </p:sp>
    </p:spTree>
    <p:extLst>
      <p:ext uri="{BB962C8B-B14F-4D97-AF65-F5344CB8AC3E}">
        <p14:creationId xmlns:p14="http://schemas.microsoft.com/office/powerpoint/2010/main" val="1766161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1008112"/>
          </a:xfrm>
        </p:spPr>
        <p:txBody>
          <a:bodyPr>
            <a:noAutofit/>
          </a:bodyPr>
          <a:lstStyle/>
          <a:p>
            <a:br>
              <a:rPr lang="en-US" sz="3200" dirty="0"/>
            </a:br>
            <a:r>
              <a:rPr lang="en-IN" sz="3200" dirty="0"/>
              <a:t> </a:t>
            </a:r>
            <a:br>
              <a:rPr lang="en-US" sz="3200" dirty="0"/>
            </a:br>
            <a:r>
              <a:rPr lang="en-US" sz="3200" dirty="0"/>
              <a:t> </a:t>
            </a:r>
            <a:br>
              <a:rPr lang="en-US" sz="3200" dirty="0"/>
            </a:br>
            <a:br>
              <a:rPr lang="en-US" sz="3200" dirty="0"/>
            </a:br>
            <a:br>
              <a:rPr lang="en-US" sz="3200" dirty="0"/>
            </a:br>
            <a:br>
              <a:rPr lang="en-US" sz="3200" dirty="0"/>
            </a:br>
            <a:br>
              <a:rPr lang="en-US" sz="3200" dirty="0"/>
            </a:br>
            <a:r>
              <a:rPr lang="en-IN" sz="2800" dirty="0"/>
              <a:t>Leadership Style and the Work Situation: The Fiedler Model</a:t>
            </a:r>
            <a:br>
              <a:rPr lang="en-IN" sz="3200" dirty="0"/>
            </a:br>
            <a:br>
              <a:rPr lang="en-IN" sz="3200" dirty="0"/>
            </a:br>
            <a:br>
              <a:rPr lang="en-IN" sz="3200" dirty="0"/>
            </a:br>
            <a:br>
              <a:rPr lang="en-IN" sz="3200" dirty="0"/>
            </a:br>
            <a:br>
              <a:rPr lang="en-IN" sz="3200" dirty="0"/>
            </a:br>
            <a:br>
              <a:rPr lang="en-IN" sz="3200" dirty="0"/>
            </a:br>
            <a:br>
              <a:rPr lang="en-IN" sz="3200" dirty="0"/>
            </a:br>
            <a:endParaRPr lang="en-IN" sz="3200" dirty="0"/>
          </a:p>
        </p:txBody>
      </p:sp>
      <p:sp>
        <p:nvSpPr>
          <p:cNvPr id="3" name="Content Placeholder 2"/>
          <p:cNvSpPr>
            <a:spLocks noGrp="1"/>
          </p:cNvSpPr>
          <p:nvPr>
            <p:ph idx="1"/>
          </p:nvPr>
        </p:nvSpPr>
        <p:spPr>
          <a:xfrm>
            <a:off x="179512" y="1124744"/>
            <a:ext cx="8784976" cy="5544616"/>
          </a:xfrm>
        </p:spPr>
        <p:txBody>
          <a:bodyPr>
            <a:normAutofit lnSpcReduction="10000"/>
          </a:bodyPr>
          <a:lstStyle/>
          <a:p>
            <a:pPr algn="just"/>
            <a:r>
              <a:rPr lang="en-IN" sz="2800" dirty="0"/>
              <a:t>The scale is a questionnaire consisting of 16 items used to reflect a leader’s underlying disposition toward others. </a:t>
            </a:r>
          </a:p>
          <a:p>
            <a:pPr algn="just"/>
            <a:r>
              <a:rPr lang="en-IN" sz="2800" dirty="0"/>
              <a:t>The items in the LPC scale are pleasant / unpleasant, friendly / unfriendly, rejecting / accepting, unenthusiastic / enthusiastic, tense / relaxed, cold / warm, helpful / frustrating, cooperative / uncooperative, supportive / hostile, quarrelsome / harmonious, efficient / inefficient, gloomy / cheerful, distant / close, boring / interesting, self-assured / hesitant, open / guarded. </a:t>
            </a:r>
          </a:p>
          <a:p>
            <a:pPr algn="just"/>
            <a:r>
              <a:rPr lang="en-IN" sz="2800" dirty="0"/>
              <a:t>Each item in the scale is given a single ranking of between one and eight points, with eight points indicating the most favorable rating.</a:t>
            </a:r>
          </a:p>
          <a:p>
            <a:pPr algn="just"/>
            <a:endParaRPr lang="en-IN" sz="2400" dirty="0"/>
          </a:p>
        </p:txBody>
      </p:sp>
    </p:spTree>
    <p:extLst>
      <p:ext uri="{BB962C8B-B14F-4D97-AF65-F5344CB8AC3E}">
        <p14:creationId xmlns:p14="http://schemas.microsoft.com/office/powerpoint/2010/main" val="1952499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576064"/>
          </a:xfrm>
        </p:spPr>
        <p:txBody>
          <a:bodyPr>
            <a:noAutofit/>
          </a:bodyPr>
          <a:lstStyle/>
          <a:p>
            <a:br>
              <a:rPr lang="en-US" sz="3200" dirty="0"/>
            </a:br>
            <a:r>
              <a:rPr lang="en-IN" sz="3200" dirty="0"/>
              <a:t> </a:t>
            </a:r>
            <a:br>
              <a:rPr lang="en-US" sz="3200" dirty="0"/>
            </a:br>
            <a:r>
              <a:rPr lang="en-US" sz="3200" dirty="0"/>
              <a:t> </a:t>
            </a:r>
            <a:br>
              <a:rPr lang="en-US" sz="3200" dirty="0"/>
            </a:br>
            <a:br>
              <a:rPr lang="en-US" sz="3200" dirty="0"/>
            </a:br>
            <a:br>
              <a:rPr lang="en-US" sz="3200" dirty="0"/>
            </a:br>
            <a:br>
              <a:rPr lang="en-US" sz="3200" dirty="0"/>
            </a:br>
            <a:br>
              <a:rPr lang="en-US" sz="3200" dirty="0"/>
            </a:br>
            <a:r>
              <a:rPr lang="en-IN" sz="2800" dirty="0"/>
              <a:t>Leadership Style and the Work Situation: The Fiedler Model</a:t>
            </a:r>
            <a:br>
              <a:rPr lang="en-IN" sz="3200" dirty="0"/>
            </a:br>
            <a:br>
              <a:rPr lang="en-IN" sz="3200" dirty="0"/>
            </a:br>
            <a:br>
              <a:rPr lang="en-IN" sz="3200" dirty="0"/>
            </a:br>
            <a:br>
              <a:rPr lang="en-IN" sz="3200" dirty="0"/>
            </a:br>
            <a:br>
              <a:rPr lang="en-IN" sz="3200" dirty="0"/>
            </a:br>
            <a:br>
              <a:rPr lang="en-IN" sz="3200" dirty="0"/>
            </a:br>
            <a:br>
              <a:rPr lang="en-IN" sz="3200" dirty="0"/>
            </a:br>
            <a:endParaRPr lang="en-IN" sz="3200" dirty="0"/>
          </a:p>
        </p:txBody>
      </p:sp>
      <p:sp>
        <p:nvSpPr>
          <p:cNvPr id="3" name="Content Placeholder 2"/>
          <p:cNvSpPr>
            <a:spLocks noGrp="1"/>
          </p:cNvSpPr>
          <p:nvPr>
            <p:ph idx="1"/>
          </p:nvPr>
        </p:nvSpPr>
        <p:spPr>
          <a:xfrm>
            <a:off x="179512" y="836712"/>
            <a:ext cx="8784976" cy="5832648"/>
          </a:xfrm>
        </p:spPr>
        <p:txBody>
          <a:bodyPr>
            <a:normAutofit fontScale="92500" lnSpcReduction="20000"/>
          </a:bodyPr>
          <a:lstStyle/>
          <a:p>
            <a:pPr algn="just">
              <a:buNone/>
            </a:pPr>
            <a:r>
              <a:rPr lang="en-IN" sz="2800" b="1" dirty="0"/>
              <a:t>	Situational factor</a:t>
            </a:r>
            <a:endParaRPr lang="en-IN" sz="2800" dirty="0"/>
          </a:p>
          <a:p>
            <a:pPr algn="just">
              <a:buNone/>
            </a:pPr>
            <a:r>
              <a:rPr lang="en-IN" sz="2800" dirty="0"/>
              <a:t>	According to Fiedler, a leader’s behavior is dependent upon the favorability of the leadership situation. Three factors work together to determine how favorable a situation is to a leader. </a:t>
            </a:r>
          </a:p>
          <a:p>
            <a:pPr lvl="0" algn="just"/>
            <a:r>
              <a:rPr lang="en-IN" sz="2800" b="1" dirty="0"/>
              <a:t>Leader-member relations:</a:t>
            </a:r>
            <a:r>
              <a:rPr lang="en-IN" sz="2800" dirty="0"/>
              <a:t> The degree to which the leader is trusted and liked by the group members, and the willingness of the group members to follow the leader’s guidance (good / poor).</a:t>
            </a:r>
          </a:p>
          <a:p>
            <a:pPr lvl="0" algn="just"/>
            <a:r>
              <a:rPr lang="en-IN" sz="2800" b="1" dirty="0"/>
              <a:t>Task structure:</a:t>
            </a:r>
            <a:r>
              <a:rPr lang="en-IN" sz="2800" dirty="0"/>
              <a:t> The degree, to which the group’s task has been described as structured or unstructured, has been clearly defined and the extent to which it can be carried out by detailed instructions (structured / unstructured).</a:t>
            </a:r>
          </a:p>
          <a:p>
            <a:pPr lvl="0" algn="just"/>
            <a:r>
              <a:rPr lang="en-IN" sz="2800" b="1" dirty="0"/>
              <a:t>Position power:</a:t>
            </a:r>
            <a:r>
              <a:rPr lang="en-IN" sz="2800" dirty="0"/>
              <a:t> The power of the leader by virtue of the organizational position and the degree to which the leader can exercise authority on group members in order to comply with and accept his direction and leadership (strong / weak).</a:t>
            </a:r>
          </a:p>
          <a:p>
            <a:pPr algn="just"/>
            <a:endParaRPr lang="en-IN" sz="2400" dirty="0"/>
          </a:p>
        </p:txBody>
      </p:sp>
    </p:spTree>
    <p:extLst>
      <p:ext uri="{BB962C8B-B14F-4D97-AF65-F5344CB8AC3E}">
        <p14:creationId xmlns:p14="http://schemas.microsoft.com/office/powerpoint/2010/main" val="1002868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864096"/>
          </a:xfrm>
        </p:spPr>
        <p:txBody>
          <a:bodyPr>
            <a:noAutofit/>
          </a:bodyPr>
          <a:lstStyle/>
          <a:p>
            <a:br>
              <a:rPr lang="en-US" sz="3200" dirty="0"/>
            </a:br>
            <a:r>
              <a:rPr lang="en-IN" sz="3200" dirty="0"/>
              <a:t> </a:t>
            </a:r>
            <a:br>
              <a:rPr lang="en-US" sz="3200" dirty="0"/>
            </a:br>
            <a:r>
              <a:rPr lang="en-US" sz="3200" dirty="0"/>
              <a:t> </a:t>
            </a:r>
            <a:br>
              <a:rPr lang="en-US" sz="3200" dirty="0"/>
            </a:br>
            <a:br>
              <a:rPr lang="en-US" sz="3200" dirty="0"/>
            </a:br>
            <a:br>
              <a:rPr lang="en-US" sz="3200" dirty="0"/>
            </a:br>
            <a:br>
              <a:rPr lang="en-US" sz="3200" dirty="0"/>
            </a:br>
            <a:br>
              <a:rPr lang="en-US" sz="3200" dirty="0"/>
            </a:br>
            <a:r>
              <a:rPr lang="en-IN" sz="2800" dirty="0"/>
              <a:t>Leadership Style and the Work Situation: The Fiedler Model</a:t>
            </a:r>
            <a:br>
              <a:rPr lang="en-IN" sz="3200" dirty="0"/>
            </a:br>
            <a:br>
              <a:rPr lang="en-IN" sz="3200" dirty="0"/>
            </a:br>
            <a:br>
              <a:rPr lang="en-IN" sz="3200" dirty="0"/>
            </a:br>
            <a:br>
              <a:rPr lang="en-IN" sz="3200" dirty="0"/>
            </a:br>
            <a:br>
              <a:rPr lang="en-IN" sz="3200" dirty="0"/>
            </a:br>
            <a:br>
              <a:rPr lang="en-IN" sz="3200" dirty="0"/>
            </a:br>
            <a:br>
              <a:rPr lang="en-IN" sz="3200" dirty="0"/>
            </a:br>
            <a:endParaRPr lang="en-IN" sz="3200" dirty="0"/>
          </a:p>
        </p:txBody>
      </p:sp>
      <p:sp>
        <p:nvSpPr>
          <p:cNvPr id="3" name="Content Placeholder 2"/>
          <p:cNvSpPr>
            <a:spLocks noGrp="1"/>
          </p:cNvSpPr>
          <p:nvPr>
            <p:ph idx="1"/>
          </p:nvPr>
        </p:nvSpPr>
        <p:spPr>
          <a:xfrm>
            <a:off x="179512" y="1052736"/>
            <a:ext cx="8784976" cy="5616624"/>
          </a:xfrm>
        </p:spPr>
        <p:txBody>
          <a:bodyPr>
            <a:normAutofit fontScale="92500" lnSpcReduction="20000"/>
          </a:bodyPr>
          <a:lstStyle/>
          <a:p>
            <a:pPr algn="just"/>
            <a:r>
              <a:rPr lang="en-IN" sz="2800" dirty="0"/>
              <a:t>With the help of these three variables, eight combinations of group-task situations were constructed by Fiedler. These combinations were used to identify the style of the leader.</a:t>
            </a:r>
          </a:p>
          <a:p>
            <a:pPr algn="just"/>
            <a:r>
              <a:rPr lang="en-IN" sz="2800" dirty="0"/>
              <a:t>The leader’s effectiveness is determined by the interaction of the leader’s style of behavior and the favorableness of the situational characteristics. The most favorable situation is when leader-member relations are good, the task is highly structured, and the leader has a strong position power.</a:t>
            </a:r>
          </a:p>
          <a:p>
            <a:pPr algn="just"/>
            <a:r>
              <a:rPr lang="en-IN" sz="2800" dirty="0"/>
              <a:t>Fiedler also suggested that leaders may act differently in different situations. Relationship-oriented leaders generally display task-oriented behaviors under highly favorable situations and display relationship-oriented behaviors under unfavorable or intermediate favorable situations. Similarly, task-oriented leaders frequently display task-oriented in unfavorable or intermediate favorable situations but display relationship-oriented behaviors in favorable situations.</a:t>
            </a:r>
          </a:p>
          <a:p>
            <a:pPr algn="just"/>
            <a:endParaRPr lang="en-IN" sz="2400" dirty="0"/>
          </a:p>
        </p:txBody>
      </p:sp>
    </p:spTree>
    <p:extLst>
      <p:ext uri="{BB962C8B-B14F-4D97-AF65-F5344CB8AC3E}">
        <p14:creationId xmlns:p14="http://schemas.microsoft.com/office/powerpoint/2010/main" val="1453832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576064"/>
          </a:xfrm>
        </p:spPr>
        <p:txBody>
          <a:bodyPr>
            <a:noAutofit/>
          </a:bodyPr>
          <a:lstStyle/>
          <a:p>
            <a:br>
              <a:rPr lang="en-US" sz="3200" dirty="0"/>
            </a:br>
            <a:r>
              <a:rPr lang="en-IN" sz="3200" dirty="0"/>
              <a:t> </a:t>
            </a:r>
            <a:br>
              <a:rPr lang="en-US" sz="3200" dirty="0"/>
            </a:br>
            <a:r>
              <a:rPr lang="en-US" sz="3200" dirty="0"/>
              <a:t> </a:t>
            </a:r>
            <a:br>
              <a:rPr lang="en-US" sz="3200" dirty="0"/>
            </a:br>
            <a:br>
              <a:rPr lang="en-US" sz="3200" dirty="0"/>
            </a:br>
            <a:br>
              <a:rPr lang="en-US" sz="3200" dirty="0"/>
            </a:br>
            <a:br>
              <a:rPr lang="en-US" sz="3200" dirty="0"/>
            </a:br>
            <a:br>
              <a:rPr lang="en-US" sz="3200" dirty="0"/>
            </a:br>
            <a:r>
              <a:rPr lang="en-IN" sz="2800" dirty="0"/>
              <a:t>Leadership Style and the Work Situation: The Fiedler Model</a:t>
            </a:r>
            <a:br>
              <a:rPr lang="en-IN" sz="3200" dirty="0"/>
            </a:br>
            <a:br>
              <a:rPr lang="en-IN" sz="3200" dirty="0"/>
            </a:br>
            <a:br>
              <a:rPr lang="en-IN" sz="3200" dirty="0"/>
            </a:br>
            <a:br>
              <a:rPr lang="en-IN" sz="3200" dirty="0"/>
            </a:br>
            <a:br>
              <a:rPr lang="en-IN" sz="3200" dirty="0"/>
            </a:br>
            <a:br>
              <a:rPr lang="en-IN" sz="3200" dirty="0"/>
            </a:br>
            <a:br>
              <a:rPr lang="en-IN" sz="3200" dirty="0"/>
            </a:br>
            <a:endParaRPr lang="en-IN" sz="3200" dirty="0"/>
          </a:p>
        </p:txBody>
      </p:sp>
      <p:sp>
        <p:nvSpPr>
          <p:cNvPr id="3" name="Content Placeholder 2"/>
          <p:cNvSpPr>
            <a:spLocks noGrp="1"/>
          </p:cNvSpPr>
          <p:nvPr>
            <p:ph idx="1"/>
          </p:nvPr>
        </p:nvSpPr>
        <p:spPr>
          <a:xfrm>
            <a:off x="179512" y="836712"/>
            <a:ext cx="8784976" cy="2232248"/>
          </a:xfrm>
        </p:spPr>
        <p:txBody>
          <a:bodyPr>
            <a:normAutofit/>
          </a:bodyPr>
          <a:lstStyle/>
          <a:p>
            <a:pPr algn="just"/>
            <a:r>
              <a:rPr lang="en-IN" sz="2800" dirty="0"/>
              <a:t>Research on the contingency model has shown that task-oriented leaders are more effective in highly favorable (1, 2, 3) and highly unfavorable situation (7, 8) whereas relationship-oriented leaders are more effective in situations of intermediate favorableness (4, 5, 6).</a:t>
            </a:r>
          </a:p>
        </p:txBody>
      </p:sp>
      <p:pic>
        <p:nvPicPr>
          <p:cNvPr id="4" name="Picture 3" descr="Fiedlers Contingency Model"/>
          <p:cNvPicPr/>
          <p:nvPr/>
        </p:nvPicPr>
        <p:blipFill>
          <a:blip r:embed="rId2" cstate="print"/>
          <a:srcRect/>
          <a:stretch>
            <a:fillRect/>
          </a:stretch>
        </p:blipFill>
        <p:spPr bwMode="auto">
          <a:xfrm>
            <a:off x="179512" y="3068960"/>
            <a:ext cx="8784976" cy="3600400"/>
          </a:xfrm>
          <a:prstGeom prst="rect">
            <a:avLst/>
          </a:prstGeom>
          <a:noFill/>
          <a:ln w="9525">
            <a:noFill/>
            <a:miter lim="800000"/>
            <a:headEnd/>
            <a:tailEnd/>
          </a:ln>
        </p:spPr>
      </p:pic>
    </p:spTree>
    <p:extLst>
      <p:ext uri="{BB962C8B-B14F-4D97-AF65-F5344CB8AC3E}">
        <p14:creationId xmlns:p14="http://schemas.microsoft.com/office/powerpoint/2010/main" val="218972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792088"/>
          </a:xfrm>
        </p:spPr>
        <p:txBody>
          <a:bodyPr>
            <a:noAutofit/>
          </a:bodyPr>
          <a:lstStyle/>
          <a:p>
            <a:br>
              <a:rPr lang="en-US" sz="3200" dirty="0"/>
            </a:br>
            <a:r>
              <a:rPr lang="en-IN" sz="3200" dirty="0"/>
              <a:t> </a:t>
            </a:r>
            <a:br>
              <a:rPr lang="en-US" sz="3200" dirty="0"/>
            </a:br>
            <a:r>
              <a:rPr lang="en-US" sz="3200" dirty="0"/>
              <a:t> </a:t>
            </a:r>
            <a:br>
              <a:rPr lang="en-US" sz="3200" dirty="0"/>
            </a:br>
            <a:br>
              <a:rPr lang="en-US" sz="3200" dirty="0"/>
            </a:br>
            <a:br>
              <a:rPr lang="en-US" sz="3200" dirty="0"/>
            </a:br>
            <a:r>
              <a:rPr lang="en-IN" sz="3200" dirty="0"/>
              <a:t> </a:t>
            </a:r>
            <a:br>
              <a:rPr lang="en-IN" sz="3200" dirty="0"/>
            </a:br>
            <a:r>
              <a:rPr lang="en-IN" sz="3200" dirty="0"/>
              <a:t>Hersey and Blanchard’s Situational Leadership Model</a:t>
            </a:r>
            <a:br>
              <a:rPr lang="en-IN" sz="3200" dirty="0"/>
            </a:br>
            <a:br>
              <a:rPr lang="en-IN" sz="3200" dirty="0"/>
            </a:br>
            <a:br>
              <a:rPr lang="en-IN" sz="3200" dirty="0"/>
            </a:br>
            <a:br>
              <a:rPr lang="en-IN" sz="3200" dirty="0"/>
            </a:br>
            <a:br>
              <a:rPr lang="en-IN" sz="3200" dirty="0"/>
            </a:br>
            <a:br>
              <a:rPr lang="en-IN" sz="3200" dirty="0"/>
            </a:br>
            <a:endParaRPr lang="en-IN" sz="3200" dirty="0"/>
          </a:p>
        </p:txBody>
      </p:sp>
      <p:sp>
        <p:nvSpPr>
          <p:cNvPr id="3" name="Content Placeholder 2"/>
          <p:cNvSpPr>
            <a:spLocks noGrp="1"/>
          </p:cNvSpPr>
          <p:nvPr>
            <p:ph idx="1"/>
          </p:nvPr>
        </p:nvSpPr>
        <p:spPr>
          <a:xfrm>
            <a:off x="179512" y="980728"/>
            <a:ext cx="8784976" cy="5688632"/>
          </a:xfrm>
        </p:spPr>
        <p:txBody>
          <a:bodyPr>
            <a:normAutofit/>
          </a:bodyPr>
          <a:lstStyle/>
          <a:p>
            <a:pPr algn="just"/>
            <a:r>
              <a:rPr lang="en-IN" sz="2800" dirty="0"/>
              <a:t>According to this model, the leader has to match the leadership style according to the readiness of subordinates which moves in stage and has a cycle. Therefore, this theory is also known as the life-cycle theory of leadership.</a:t>
            </a:r>
          </a:p>
          <a:p>
            <a:pPr algn="just"/>
            <a:r>
              <a:rPr lang="en-IN" sz="2800" dirty="0"/>
              <a:t>Readiness is the extent to which followers have the ability and willingness to accomplish a specific task. </a:t>
            </a:r>
          </a:p>
          <a:p>
            <a:pPr algn="just"/>
            <a:r>
              <a:rPr lang="en-IN" sz="2800" dirty="0"/>
              <a:t>Ability is the knowledge, experience, and skill that an individual possesses to do the job and is called job readiness. </a:t>
            </a:r>
          </a:p>
          <a:p>
            <a:pPr algn="just"/>
            <a:r>
              <a:rPr lang="en-IN" sz="2800" dirty="0"/>
              <a:t>Willingness is the motivation and commitment required to accomplish a given task.</a:t>
            </a:r>
          </a:p>
          <a:p>
            <a:pPr algn="just">
              <a:buNone/>
            </a:pPr>
            <a:endParaRPr lang="en-IN" sz="2400" dirty="0"/>
          </a:p>
          <a:p>
            <a:pPr algn="just"/>
            <a:endParaRPr lang="en-IN" sz="2400" dirty="0"/>
          </a:p>
        </p:txBody>
      </p:sp>
    </p:spTree>
    <p:extLst>
      <p:ext uri="{BB962C8B-B14F-4D97-AF65-F5344CB8AC3E}">
        <p14:creationId xmlns:p14="http://schemas.microsoft.com/office/powerpoint/2010/main" val="3864513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792088"/>
          </a:xfrm>
        </p:spPr>
        <p:txBody>
          <a:bodyPr>
            <a:noAutofit/>
          </a:bodyPr>
          <a:lstStyle/>
          <a:p>
            <a:br>
              <a:rPr lang="en-US" sz="3200" dirty="0"/>
            </a:br>
            <a:r>
              <a:rPr lang="en-IN" sz="3200" dirty="0"/>
              <a:t> </a:t>
            </a:r>
            <a:br>
              <a:rPr lang="en-US" sz="3200" dirty="0"/>
            </a:br>
            <a:r>
              <a:rPr lang="en-US" sz="3200" dirty="0"/>
              <a:t> </a:t>
            </a:r>
            <a:br>
              <a:rPr lang="en-US" sz="3200" dirty="0"/>
            </a:br>
            <a:br>
              <a:rPr lang="en-US" sz="3200" dirty="0"/>
            </a:br>
            <a:br>
              <a:rPr lang="en-US" sz="3200" dirty="0"/>
            </a:br>
            <a:r>
              <a:rPr lang="en-IN" sz="3200" dirty="0"/>
              <a:t> </a:t>
            </a:r>
            <a:br>
              <a:rPr lang="en-IN" sz="3200" dirty="0"/>
            </a:br>
            <a:r>
              <a:rPr lang="en-IN" sz="3200" dirty="0"/>
              <a:t>Hersey and Blanchard’s Situational Leadership Model</a:t>
            </a:r>
            <a:br>
              <a:rPr lang="en-IN" sz="3200" dirty="0"/>
            </a:br>
            <a:br>
              <a:rPr lang="en-IN" sz="3200" dirty="0"/>
            </a:br>
            <a:br>
              <a:rPr lang="en-IN" sz="3200" dirty="0"/>
            </a:br>
            <a:br>
              <a:rPr lang="en-IN" sz="3200" dirty="0"/>
            </a:br>
            <a:br>
              <a:rPr lang="en-IN" sz="3200" dirty="0"/>
            </a:br>
            <a:br>
              <a:rPr lang="en-IN" sz="3200" dirty="0"/>
            </a:br>
            <a:endParaRPr lang="en-IN" sz="3200" dirty="0"/>
          </a:p>
        </p:txBody>
      </p:sp>
      <p:sp>
        <p:nvSpPr>
          <p:cNvPr id="3" name="Content Placeholder 2"/>
          <p:cNvSpPr>
            <a:spLocks noGrp="1"/>
          </p:cNvSpPr>
          <p:nvPr>
            <p:ph idx="1"/>
          </p:nvPr>
        </p:nvSpPr>
        <p:spPr>
          <a:xfrm>
            <a:off x="179512" y="980728"/>
            <a:ext cx="8784976" cy="5688632"/>
          </a:xfrm>
        </p:spPr>
        <p:txBody>
          <a:bodyPr>
            <a:normAutofit fontScale="92500" lnSpcReduction="20000"/>
          </a:bodyPr>
          <a:lstStyle/>
          <a:p>
            <a:pPr algn="just"/>
            <a:r>
              <a:rPr lang="en-IN" sz="2800" dirty="0"/>
              <a:t>The style of leadership depends on the level of readiness of the followers.</a:t>
            </a:r>
          </a:p>
          <a:p>
            <a:pPr algn="just">
              <a:buNone/>
            </a:pPr>
            <a:r>
              <a:rPr lang="en-IN" sz="2800" dirty="0"/>
              <a:t>	The readiness (R) is divided into a continuum of four levels which are:</a:t>
            </a:r>
          </a:p>
          <a:p>
            <a:pPr algn="just"/>
            <a:r>
              <a:rPr lang="en-IN" sz="2800" b="1" dirty="0"/>
              <a:t>R1 - low follower readiness:</a:t>
            </a:r>
            <a:r>
              <a:rPr lang="en-IN" sz="2800" dirty="0"/>
              <a:t> refers to low ability and low willingness of followers i.e. those who are unable and insecure.</a:t>
            </a:r>
          </a:p>
          <a:p>
            <a:pPr algn="just"/>
            <a:r>
              <a:rPr lang="en-IN" sz="2800" b="1" dirty="0"/>
              <a:t>R2 - low to moderate follower readiness:</a:t>
            </a:r>
            <a:r>
              <a:rPr lang="en-IN" sz="2800" dirty="0"/>
              <a:t> refers to low ability and high willingness of followers i.e. those who are unable but confident.</a:t>
            </a:r>
          </a:p>
          <a:p>
            <a:pPr algn="just"/>
            <a:r>
              <a:rPr lang="en-IN" sz="2800" b="1" dirty="0"/>
              <a:t>R3 - moderate to high follower readiness:</a:t>
            </a:r>
            <a:r>
              <a:rPr lang="en-IN" sz="2800" dirty="0"/>
              <a:t> refers to high ability and low willingness of followers i.e. those who are able but insecure.</a:t>
            </a:r>
          </a:p>
          <a:p>
            <a:pPr algn="just"/>
            <a:r>
              <a:rPr lang="en-IN" sz="2800" b="1" dirty="0"/>
              <a:t>R4 - high follower readiness:</a:t>
            </a:r>
            <a:r>
              <a:rPr lang="en-IN" sz="2800" dirty="0"/>
              <a:t> refers to high ability and high willingness of followers i.e. those who are both able and confident.</a:t>
            </a:r>
          </a:p>
          <a:p>
            <a:pPr algn="just">
              <a:buNone/>
            </a:pPr>
            <a:endParaRPr lang="en-IN" sz="2400" dirty="0"/>
          </a:p>
          <a:p>
            <a:pPr algn="just"/>
            <a:endParaRPr lang="en-IN" sz="2400" dirty="0"/>
          </a:p>
        </p:txBody>
      </p:sp>
    </p:spTree>
    <p:extLst>
      <p:ext uri="{BB962C8B-B14F-4D97-AF65-F5344CB8AC3E}">
        <p14:creationId xmlns:p14="http://schemas.microsoft.com/office/powerpoint/2010/main" val="4068459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864096"/>
          </a:xfrm>
        </p:spPr>
        <p:txBody>
          <a:bodyPr>
            <a:noAutofit/>
          </a:bodyPr>
          <a:lstStyle/>
          <a:p>
            <a:br>
              <a:rPr lang="en-US" sz="3200" dirty="0"/>
            </a:br>
            <a:r>
              <a:rPr lang="en-IN" sz="3200" dirty="0"/>
              <a:t> </a:t>
            </a:r>
            <a:br>
              <a:rPr lang="en-US" sz="3200" dirty="0"/>
            </a:br>
            <a:r>
              <a:rPr lang="en-US" sz="3200" dirty="0"/>
              <a:t> </a:t>
            </a:r>
            <a:br>
              <a:rPr lang="en-US" sz="3200" dirty="0"/>
            </a:br>
            <a:br>
              <a:rPr lang="en-US" sz="3200" dirty="0"/>
            </a:br>
            <a:br>
              <a:rPr lang="en-US" sz="3200" dirty="0"/>
            </a:br>
            <a:r>
              <a:rPr lang="en-IN" sz="3200" dirty="0"/>
              <a:t> </a:t>
            </a:r>
            <a:br>
              <a:rPr lang="en-IN" sz="3200" dirty="0"/>
            </a:br>
            <a:r>
              <a:rPr lang="en-IN" sz="3200" dirty="0"/>
              <a:t>Hersey and Blanchard’s Situational Leadership Model</a:t>
            </a:r>
            <a:br>
              <a:rPr lang="en-IN" sz="3200" dirty="0"/>
            </a:br>
            <a:br>
              <a:rPr lang="en-IN" sz="3200" dirty="0"/>
            </a:br>
            <a:br>
              <a:rPr lang="en-IN" sz="3200" dirty="0"/>
            </a:br>
            <a:br>
              <a:rPr lang="en-IN" sz="3200" dirty="0"/>
            </a:br>
            <a:br>
              <a:rPr lang="en-IN" sz="3200" dirty="0"/>
            </a:br>
            <a:br>
              <a:rPr lang="en-IN" sz="3200" dirty="0"/>
            </a:br>
            <a:endParaRPr lang="en-IN" sz="3200" dirty="0"/>
          </a:p>
        </p:txBody>
      </p:sp>
      <p:sp>
        <p:nvSpPr>
          <p:cNvPr id="3" name="Content Placeholder 2"/>
          <p:cNvSpPr>
            <a:spLocks noGrp="1"/>
          </p:cNvSpPr>
          <p:nvPr>
            <p:ph idx="1"/>
          </p:nvPr>
        </p:nvSpPr>
        <p:spPr>
          <a:xfrm>
            <a:off x="179512" y="1052736"/>
            <a:ext cx="8784976" cy="5616624"/>
          </a:xfrm>
        </p:spPr>
        <p:txBody>
          <a:bodyPr>
            <a:normAutofit/>
          </a:bodyPr>
          <a:lstStyle/>
          <a:p>
            <a:pPr algn="just">
              <a:buNone/>
            </a:pPr>
            <a:r>
              <a:rPr lang="en-IN" sz="2800" dirty="0"/>
              <a:t>	For each of the four levels of readiness, the leadership style used may be a combination of task and relationship behavior.</a:t>
            </a:r>
          </a:p>
          <a:p>
            <a:pPr algn="just"/>
            <a:r>
              <a:rPr lang="en-IN" sz="2800" b="1" dirty="0"/>
              <a:t>Task behavior:</a:t>
            </a:r>
            <a:r>
              <a:rPr lang="en-IN" sz="2800" dirty="0"/>
              <a:t> Extent to which the leader spells out the duties and responsibilities of a follower which includes providing them direction, setting goals, and defining roles for them. Usually a one-way communication exists which is meant to provide the direction to the followers.</a:t>
            </a:r>
          </a:p>
          <a:p>
            <a:pPr algn="just"/>
            <a:r>
              <a:rPr lang="en-IN" sz="2800" b="1" dirty="0"/>
              <a:t>Relationship behavior:</a:t>
            </a:r>
            <a:r>
              <a:rPr lang="en-IN" sz="2800" dirty="0"/>
              <a:t> Extent to which the leader listens to the followers, and provides encouragement to them. Here, a two-way communication exists between the leader and the follower.</a:t>
            </a:r>
          </a:p>
          <a:p>
            <a:pPr algn="just">
              <a:buNone/>
            </a:pPr>
            <a:endParaRPr lang="en-IN" sz="2400" dirty="0"/>
          </a:p>
          <a:p>
            <a:pPr algn="just"/>
            <a:endParaRPr lang="en-IN" sz="2400" dirty="0"/>
          </a:p>
        </p:txBody>
      </p:sp>
    </p:spTree>
    <p:extLst>
      <p:ext uri="{BB962C8B-B14F-4D97-AF65-F5344CB8AC3E}">
        <p14:creationId xmlns:p14="http://schemas.microsoft.com/office/powerpoint/2010/main" val="3381991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85800" y="609600"/>
            <a:ext cx="7772400" cy="1451248"/>
          </a:xfrm>
        </p:spPr>
        <p:txBody>
          <a:bodyPr/>
          <a:lstStyle/>
          <a:p>
            <a:r>
              <a:rPr lang="en-US" b="1" dirty="0"/>
              <a:t>Basic Leadership Styles</a:t>
            </a:r>
          </a:p>
        </p:txBody>
      </p:sp>
      <p:graphicFrame>
        <p:nvGraphicFramePr>
          <p:cNvPr id="61480" name="Group 40"/>
          <p:cNvGraphicFramePr>
            <a:graphicFrameLocks noGrp="1"/>
          </p:cNvGraphicFramePr>
          <p:nvPr>
            <p:ph idx="1"/>
          </p:nvPr>
        </p:nvGraphicFramePr>
        <p:xfrm>
          <a:off x="2362200" y="2743200"/>
          <a:ext cx="5105400" cy="2209800"/>
        </p:xfrm>
        <a:graphic>
          <a:graphicData uri="http://schemas.openxmlformats.org/drawingml/2006/table">
            <a:tbl>
              <a:tblPr/>
              <a:tblGrid>
                <a:gridCol w="2552700">
                  <a:extLst>
                    <a:ext uri="{9D8B030D-6E8A-4147-A177-3AD203B41FA5}">
                      <a16:colId xmlns:a16="http://schemas.microsoft.com/office/drawing/2014/main" val="20000"/>
                    </a:ext>
                  </a:extLst>
                </a:gridCol>
                <a:gridCol w="2552700">
                  <a:extLst>
                    <a:ext uri="{9D8B030D-6E8A-4147-A177-3AD203B41FA5}">
                      <a16:colId xmlns:a16="http://schemas.microsoft.com/office/drawing/2014/main" val="20001"/>
                    </a:ext>
                  </a:extLst>
                </a:gridCol>
              </a:tblGrid>
              <a:tr h="1104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   DIRECTING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   COACHING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04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 DELEGATING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  SUPPORTING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1482" name="Text Box 42"/>
          <p:cNvSpPr txBox="1">
            <a:spLocks noChangeArrowheads="1"/>
          </p:cNvSpPr>
          <p:nvPr/>
        </p:nvSpPr>
        <p:spPr bwMode="auto">
          <a:xfrm>
            <a:off x="1066800" y="2362200"/>
            <a:ext cx="1158875" cy="369332"/>
          </a:xfrm>
          <a:prstGeom prst="rect">
            <a:avLst/>
          </a:prstGeom>
          <a:noFill/>
          <a:ln w="9525">
            <a:noFill/>
            <a:miter lim="800000"/>
            <a:headEnd/>
            <a:tailEnd/>
          </a:ln>
          <a:effectLst/>
        </p:spPr>
        <p:txBody>
          <a:bodyPr wrap="square">
            <a:spAutoFit/>
          </a:bodyPr>
          <a:lstStyle/>
          <a:p>
            <a:r>
              <a:rPr lang="en-US" dirty="0"/>
              <a:t>  HIGH</a:t>
            </a:r>
          </a:p>
        </p:txBody>
      </p:sp>
      <p:sp>
        <p:nvSpPr>
          <p:cNvPr id="61483" name="Text Box 43"/>
          <p:cNvSpPr txBox="1">
            <a:spLocks noChangeArrowheads="1"/>
          </p:cNvSpPr>
          <p:nvPr/>
        </p:nvSpPr>
        <p:spPr bwMode="auto">
          <a:xfrm>
            <a:off x="1219200" y="4800600"/>
            <a:ext cx="1158875" cy="646331"/>
          </a:xfrm>
          <a:prstGeom prst="rect">
            <a:avLst/>
          </a:prstGeom>
          <a:noFill/>
          <a:ln w="9525">
            <a:noFill/>
            <a:miter lim="800000"/>
            <a:headEnd/>
            <a:tailEnd/>
          </a:ln>
          <a:effectLst/>
        </p:spPr>
        <p:txBody>
          <a:bodyPr>
            <a:spAutoFit/>
          </a:bodyPr>
          <a:lstStyle/>
          <a:p>
            <a:endParaRPr lang="en-US" dirty="0"/>
          </a:p>
          <a:p>
            <a:r>
              <a:rPr lang="en-US" dirty="0"/>
              <a:t>LOW</a:t>
            </a:r>
          </a:p>
        </p:txBody>
      </p:sp>
      <p:sp>
        <p:nvSpPr>
          <p:cNvPr id="61484" name="Text Box 44"/>
          <p:cNvSpPr txBox="1">
            <a:spLocks noChangeArrowheads="1"/>
          </p:cNvSpPr>
          <p:nvPr/>
        </p:nvSpPr>
        <p:spPr bwMode="auto">
          <a:xfrm>
            <a:off x="7086600" y="5105400"/>
            <a:ext cx="1143000" cy="369332"/>
          </a:xfrm>
          <a:prstGeom prst="rect">
            <a:avLst/>
          </a:prstGeom>
          <a:noFill/>
          <a:ln w="9525">
            <a:noFill/>
            <a:miter lim="800000"/>
            <a:headEnd/>
            <a:tailEnd/>
          </a:ln>
          <a:effectLst/>
        </p:spPr>
        <p:txBody>
          <a:bodyPr wrap="square">
            <a:spAutoFit/>
          </a:bodyPr>
          <a:lstStyle/>
          <a:p>
            <a:r>
              <a:rPr lang="en-US" dirty="0"/>
              <a:t>        HIGH</a:t>
            </a:r>
          </a:p>
        </p:txBody>
      </p:sp>
      <p:sp>
        <p:nvSpPr>
          <p:cNvPr id="61486" name="Text Box 46"/>
          <p:cNvSpPr txBox="1">
            <a:spLocks noChangeArrowheads="1"/>
          </p:cNvSpPr>
          <p:nvPr/>
        </p:nvSpPr>
        <p:spPr bwMode="auto">
          <a:xfrm>
            <a:off x="733425" y="3657600"/>
            <a:ext cx="1552575" cy="369332"/>
          </a:xfrm>
          <a:prstGeom prst="rect">
            <a:avLst/>
          </a:prstGeom>
          <a:noFill/>
          <a:ln w="9525">
            <a:noFill/>
            <a:miter lim="800000"/>
            <a:headEnd/>
            <a:tailEnd/>
          </a:ln>
          <a:effectLst/>
        </p:spPr>
        <p:txBody>
          <a:bodyPr wrap="square">
            <a:spAutoFit/>
          </a:bodyPr>
          <a:lstStyle/>
          <a:p>
            <a:r>
              <a:rPr lang="en-US" dirty="0"/>
              <a:t>Task oriented</a:t>
            </a:r>
          </a:p>
        </p:txBody>
      </p:sp>
      <p:sp>
        <p:nvSpPr>
          <p:cNvPr id="61496" name="Text Box 56"/>
          <p:cNvSpPr txBox="1">
            <a:spLocks noChangeArrowheads="1"/>
          </p:cNvSpPr>
          <p:nvPr/>
        </p:nvSpPr>
        <p:spPr bwMode="auto">
          <a:xfrm>
            <a:off x="3733800" y="5181600"/>
            <a:ext cx="2209800" cy="822325"/>
          </a:xfrm>
          <a:prstGeom prst="rect">
            <a:avLst/>
          </a:prstGeom>
          <a:noFill/>
          <a:ln w="9525">
            <a:noFill/>
            <a:miter lim="800000"/>
            <a:headEnd/>
            <a:tailEnd/>
          </a:ln>
          <a:effectLst/>
        </p:spPr>
        <p:txBody>
          <a:bodyPr>
            <a:spAutoFit/>
          </a:bodyPr>
          <a:lstStyle/>
          <a:p>
            <a:r>
              <a:rPr lang="en-US"/>
              <a:t>Relationship oriented</a:t>
            </a:r>
          </a:p>
        </p:txBody>
      </p:sp>
    </p:spTree>
    <p:extLst>
      <p:ext uri="{BB962C8B-B14F-4D97-AF65-F5344CB8AC3E}">
        <p14:creationId xmlns:p14="http://schemas.microsoft.com/office/powerpoint/2010/main" val="4040843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576064"/>
          </a:xfrm>
        </p:spPr>
        <p:txBody>
          <a:bodyPr>
            <a:noAutofit/>
          </a:bodyPr>
          <a:lstStyle/>
          <a:p>
            <a:br>
              <a:rPr lang="en-US" sz="3200" dirty="0"/>
            </a:br>
            <a:r>
              <a:rPr lang="en-IN" sz="3200" dirty="0"/>
              <a:t> </a:t>
            </a:r>
            <a:br>
              <a:rPr lang="en-US" sz="3200" dirty="0"/>
            </a:br>
            <a:r>
              <a:rPr lang="en-US" sz="3200" dirty="0"/>
              <a:t> </a:t>
            </a:r>
            <a:br>
              <a:rPr lang="en-US" sz="3200" dirty="0"/>
            </a:br>
            <a:br>
              <a:rPr lang="en-US" sz="3200" dirty="0"/>
            </a:br>
            <a:br>
              <a:rPr lang="en-US" sz="3200" dirty="0"/>
            </a:br>
            <a:r>
              <a:rPr lang="en-IN" sz="3200" dirty="0"/>
              <a:t> </a:t>
            </a:r>
            <a:br>
              <a:rPr lang="en-IN" sz="3200" dirty="0"/>
            </a:br>
            <a:r>
              <a:rPr lang="en-IN" sz="3200" dirty="0"/>
              <a:t>Hersey and Blanchard’s Situational Leadership Model</a:t>
            </a:r>
            <a:br>
              <a:rPr lang="en-IN" sz="3200" dirty="0"/>
            </a:br>
            <a:br>
              <a:rPr lang="en-IN" sz="3200" dirty="0"/>
            </a:br>
            <a:br>
              <a:rPr lang="en-IN" sz="3200" dirty="0"/>
            </a:br>
            <a:br>
              <a:rPr lang="en-IN" sz="3200" dirty="0"/>
            </a:br>
            <a:br>
              <a:rPr lang="en-IN" sz="3200" dirty="0"/>
            </a:br>
            <a:br>
              <a:rPr lang="en-IN" sz="3200" dirty="0"/>
            </a:br>
            <a:endParaRPr lang="en-IN" sz="3200" dirty="0"/>
          </a:p>
        </p:txBody>
      </p:sp>
      <p:sp>
        <p:nvSpPr>
          <p:cNvPr id="3" name="Content Placeholder 2"/>
          <p:cNvSpPr>
            <a:spLocks noGrp="1"/>
          </p:cNvSpPr>
          <p:nvPr>
            <p:ph idx="1"/>
          </p:nvPr>
        </p:nvSpPr>
        <p:spPr>
          <a:xfrm>
            <a:off x="179512" y="836712"/>
            <a:ext cx="8784976" cy="5832648"/>
          </a:xfrm>
        </p:spPr>
        <p:txBody>
          <a:bodyPr>
            <a:normAutofit fontScale="92500" lnSpcReduction="10000"/>
          </a:bodyPr>
          <a:lstStyle/>
          <a:p>
            <a:pPr algn="just">
              <a:buNone/>
            </a:pPr>
            <a:r>
              <a:rPr lang="en-IN" sz="2800" dirty="0"/>
              <a:t>	By combining the task and the relationship behavior, we arrive at the following four different styles of leadership which correspond with the different levels of readiness.</a:t>
            </a:r>
          </a:p>
          <a:p>
            <a:pPr algn="just"/>
            <a:r>
              <a:rPr lang="en-IN" sz="2800" b="1" dirty="0"/>
              <a:t>S1 - Telling:</a:t>
            </a:r>
            <a:r>
              <a:rPr lang="en-IN" sz="2800" dirty="0"/>
              <a:t> This style is most appropriate for low follower readiness (R1). It emphasizes high levels of both task and relationship behavior.</a:t>
            </a:r>
          </a:p>
          <a:p>
            <a:pPr algn="just"/>
            <a:r>
              <a:rPr lang="en-IN" sz="2800" b="1" dirty="0"/>
              <a:t>S2 - Selling:</a:t>
            </a:r>
            <a:r>
              <a:rPr lang="en-IN" sz="2800" dirty="0"/>
              <a:t> This style is most appropriate for low to moderate follower readiness (R2). It emphasizes high levels of task behavior and limited relationship behavior.</a:t>
            </a:r>
          </a:p>
          <a:p>
            <a:pPr algn="just"/>
            <a:r>
              <a:rPr lang="en-IN" sz="2800" b="1" dirty="0"/>
              <a:t>S3 - Participating:</a:t>
            </a:r>
            <a:r>
              <a:rPr lang="en-IN" sz="2800" dirty="0"/>
              <a:t> This style is most appropriate for moderate to high follower readiness (R3). It emphasizes high levels of relationship behavior but limited task behavior.</a:t>
            </a:r>
          </a:p>
          <a:p>
            <a:pPr algn="just"/>
            <a:r>
              <a:rPr lang="en-IN" sz="2800" b="1" dirty="0"/>
              <a:t>S4 - Delegating:</a:t>
            </a:r>
            <a:r>
              <a:rPr lang="en-IN" sz="2800" dirty="0"/>
              <a:t> This style is most appropriate for high follower readiness (R4). It emphasizes low levels of both task and relationship behavior.</a:t>
            </a:r>
          </a:p>
          <a:p>
            <a:pPr algn="just">
              <a:buNone/>
            </a:pPr>
            <a:endParaRPr lang="en-IN" sz="2400" dirty="0"/>
          </a:p>
          <a:p>
            <a:pPr algn="just"/>
            <a:endParaRPr lang="en-IN" sz="2400" dirty="0"/>
          </a:p>
        </p:txBody>
      </p:sp>
    </p:spTree>
    <p:extLst>
      <p:ext uri="{BB962C8B-B14F-4D97-AF65-F5344CB8AC3E}">
        <p14:creationId xmlns:p14="http://schemas.microsoft.com/office/powerpoint/2010/main" val="254078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784976" cy="720080"/>
          </a:xfrm>
        </p:spPr>
        <p:txBody>
          <a:bodyPr>
            <a:normAutofit fontScale="90000"/>
          </a:bodyPr>
          <a:lstStyle/>
          <a:p>
            <a:pPr>
              <a:spcBef>
                <a:spcPts val="0"/>
              </a:spcBef>
            </a:pPr>
            <a:r>
              <a:rPr lang="en-US" sz="4000" dirty="0"/>
              <a:t>Contemporary Theories </a:t>
            </a:r>
            <a:br>
              <a:rPr lang="en-US" sz="4000" dirty="0"/>
            </a:br>
            <a:r>
              <a:rPr lang="en-US" sz="4000" dirty="0"/>
              <a:t>Transactional &amp; Transformational Leadership</a:t>
            </a:r>
          </a:p>
        </p:txBody>
      </p:sp>
      <p:sp>
        <p:nvSpPr>
          <p:cNvPr id="4" name="Rectangle 3"/>
          <p:cNvSpPr>
            <a:spLocks noGrp="1" noChangeArrowheads="1"/>
          </p:cNvSpPr>
          <p:nvPr>
            <p:ph idx="1"/>
          </p:nvPr>
        </p:nvSpPr>
        <p:spPr>
          <a:xfrm>
            <a:off x="107504" y="836712"/>
            <a:ext cx="8928992" cy="6021288"/>
          </a:xfrm>
        </p:spPr>
        <p:txBody>
          <a:bodyPr>
            <a:noAutofit/>
          </a:bodyPr>
          <a:lstStyle/>
          <a:p>
            <a:pPr algn="just">
              <a:buFont typeface="Wingdings" pitchFamily="2" charset="2"/>
              <a:buChar char="Ø"/>
            </a:pPr>
            <a:r>
              <a:rPr lang="en-US" sz="2800" dirty="0">
                <a:cs typeface="Times New Roman" pitchFamily="18" charset="0"/>
              </a:rPr>
              <a:t>Transactional Leaders: Leaders who guide or motivate their followers in the direction of established goals by clarifying role and task requirements. </a:t>
            </a:r>
          </a:p>
          <a:p>
            <a:pPr algn="just">
              <a:buFont typeface="Wingdings" pitchFamily="2" charset="2"/>
              <a:buChar char="Ø"/>
            </a:pPr>
            <a:r>
              <a:rPr lang="en-US" sz="2800" dirty="0">
                <a:cs typeface="Times New Roman" pitchFamily="18" charset="0"/>
              </a:rPr>
              <a:t>Transformational Leaders: Leaders who inspire followers to transcend their own self-interests and who are capable of having a profound and extraordinary effect on followers. </a:t>
            </a:r>
          </a:p>
          <a:p>
            <a:pPr algn="just"/>
            <a:r>
              <a:rPr lang="en-US" sz="2800" dirty="0">
                <a:cs typeface="Times New Roman" pitchFamily="18" charset="0"/>
              </a:rPr>
              <a:t>Pay attention to the concerns and developmental needs of individual followers.</a:t>
            </a:r>
          </a:p>
          <a:p>
            <a:pPr algn="just"/>
            <a:r>
              <a:rPr lang="en-US" sz="2800" dirty="0">
                <a:cs typeface="Times New Roman" pitchFamily="18" charset="0"/>
              </a:rPr>
              <a:t>Change followers’ awareness of issues by helping them to look at old problems in new ways.</a:t>
            </a:r>
          </a:p>
          <a:p>
            <a:pPr algn="just"/>
            <a:r>
              <a:rPr lang="en-US" sz="2800" dirty="0">
                <a:cs typeface="Times New Roman" pitchFamily="18" charset="0"/>
              </a:rPr>
              <a:t>Able to excite, arouse and inspire followers to put out extra effort to achieve group goals. </a:t>
            </a:r>
          </a:p>
          <a:p>
            <a:pPr algn="just">
              <a:buNone/>
            </a:pPr>
            <a:endParaRPr lang="en-US" sz="2800" dirty="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504056"/>
          </a:xfrm>
        </p:spPr>
        <p:txBody>
          <a:bodyPr>
            <a:noAutofit/>
          </a:bodyPr>
          <a:lstStyle/>
          <a:p>
            <a:br>
              <a:rPr lang="en-US" sz="3200" dirty="0"/>
            </a:br>
            <a:r>
              <a:rPr lang="en-IN" sz="3200" dirty="0"/>
              <a:t> </a:t>
            </a:r>
            <a:br>
              <a:rPr lang="en-US" sz="3200" dirty="0"/>
            </a:br>
            <a:r>
              <a:rPr lang="en-US" sz="3200" dirty="0"/>
              <a:t> </a:t>
            </a:r>
            <a:br>
              <a:rPr lang="en-US" sz="3200" dirty="0"/>
            </a:br>
            <a:br>
              <a:rPr lang="en-US" sz="3200" dirty="0"/>
            </a:br>
            <a:br>
              <a:rPr lang="en-US" sz="3200" dirty="0"/>
            </a:br>
            <a:br>
              <a:rPr lang="en-US" sz="3200" dirty="0"/>
            </a:br>
            <a:br>
              <a:rPr lang="en-US" sz="3200" dirty="0"/>
            </a:br>
            <a:br>
              <a:rPr lang="en-US" sz="3200" dirty="0"/>
            </a:br>
            <a:br>
              <a:rPr lang="en-US" sz="3200" dirty="0"/>
            </a:br>
            <a:r>
              <a:rPr lang="en-US" sz="3200" dirty="0"/>
              <a:t>Transactional Leadership</a:t>
            </a:r>
            <a:br>
              <a:rPr lang="en-IN" sz="3200" dirty="0"/>
            </a:br>
            <a:br>
              <a:rPr lang="en-IN" sz="2800" dirty="0"/>
            </a:br>
            <a:br>
              <a:rPr lang="en-IN" sz="3200" dirty="0"/>
            </a:br>
            <a:br>
              <a:rPr lang="en-IN" sz="3200" dirty="0"/>
            </a:br>
            <a:br>
              <a:rPr lang="en-IN" sz="3200" dirty="0"/>
            </a:br>
            <a:br>
              <a:rPr lang="en-IN" sz="3200" dirty="0"/>
            </a:br>
            <a:br>
              <a:rPr lang="en-IN" sz="3200" dirty="0"/>
            </a:br>
            <a:br>
              <a:rPr lang="en-IN" sz="3200" dirty="0"/>
            </a:br>
            <a:br>
              <a:rPr lang="en-IN" sz="3200" dirty="0"/>
            </a:br>
            <a:endParaRPr lang="en-IN" sz="3200" dirty="0"/>
          </a:p>
        </p:txBody>
      </p:sp>
      <p:sp>
        <p:nvSpPr>
          <p:cNvPr id="3" name="Content Placeholder 2"/>
          <p:cNvSpPr>
            <a:spLocks noGrp="1"/>
          </p:cNvSpPr>
          <p:nvPr>
            <p:ph idx="1"/>
          </p:nvPr>
        </p:nvSpPr>
        <p:spPr>
          <a:xfrm>
            <a:off x="179512" y="764704"/>
            <a:ext cx="8784976" cy="5904656"/>
          </a:xfrm>
        </p:spPr>
        <p:txBody>
          <a:bodyPr>
            <a:normAutofit lnSpcReduction="10000"/>
          </a:bodyPr>
          <a:lstStyle/>
          <a:p>
            <a:pPr algn="just"/>
            <a:r>
              <a:rPr lang="en-IN" sz="2400" dirty="0"/>
              <a:t>Transactional leadership involves motivating and directing followers primarily through appealing to their own self-interest.</a:t>
            </a:r>
          </a:p>
          <a:p>
            <a:pPr algn="just"/>
            <a:r>
              <a:rPr lang="en-IN" sz="2400" dirty="0"/>
              <a:t>The main goal of the follower is to obey the instructions of the leader. The style can also be mentioned as a ‘telling style’. </a:t>
            </a:r>
          </a:p>
          <a:p>
            <a:pPr algn="just"/>
            <a:r>
              <a:rPr lang="en-IN" sz="2400" dirty="0"/>
              <a:t>The leader believes in motivating through a system of rewards and punishment. </a:t>
            </a:r>
          </a:p>
          <a:p>
            <a:pPr algn="just">
              <a:buNone/>
            </a:pPr>
            <a:r>
              <a:rPr lang="en-IN" sz="2400" dirty="0"/>
              <a:t>	</a:t>
            </a:r>
            <a:r>
              <a:rPr lang="en-US" sz="2400" dirty="0"/>
              <a:t>These exchanges involve four dimensions:</a:t>
            </a:r>
            <a:endParaRPr lang="en-IN" sz="2400" dirty="0"/>
          </a:p>
          <a:p>
            <a:pPr algn="just"/>
            <a:r>
              <a:rPr lang="en-US" sz="2400" b="1" dirty="0"/>
              <a:t>Contingent Reward:</a:t>
            </a:r>
            <a:r>
              <a:rPr lang="en-US" sz="2400" dirty="0"/>
              <a:t> Contracts exchange of rewards for effort, promises rewards for good performance and recognizes accomplishments.</a:t>
            </a:r>
            <a:endParaRPr lang="en-IN" sz="2400" dirty="0"/>
          </a:p>
          <a:p>
            <a:pPr algn="just"/>
            <a:r>
              <a:rPr lang="en-US" sz="2400" b="1" dirty="0"/>
              <a:t>Management by Exception (active):</a:t>
            </a:r>
            <a:r>
              <a:rPr lang="en-US" sz="2400" dirty="0"/>
              <a:t> Watches and searches for deviations from rules and standards, takes correct action.</a:t>
            </a:r>
            <a:endParaRPr lang="en-IN" sz="2400" dirty="0"/>
          </a:p>
          <a:p>
            <a:pPr algn="just"/>
            <a:r>
              <a:rPr lang="en-US" sz="2400" b="1" dirty="0"/>
              <a:t>Management by Exception (passive):</a:t>
            </a:r>
            <a:r>
              <a:rPr lang="en-US" sz="2400" dirty="0"/>
              <a:t> Intervenes only if standards are not met.</a:t>
            </a:r>
            <a:endParaRPr lang="en-IN" sz="2400" dirty="0"/>
          </a:p>
          <a:p>
            <a:pPr algn="just"/>
            <a:r>
              <a:rPr lang="en-US" sz="2400" b="1" dirty="0"/>
              <a:t>Laissez Faire:</a:t>
            </a:r>
            <a:r>
              <a:rPr lang="en-US" sz="2400" dirty="0"/>
              <a:t> Abdicates responsibilities and avoids making decisions.</a:t>
            </a:r>
            <a:endParaRPr lang="en-IN" sz="2400" dirty="0"/>
          </a:p>
        </p:txBody>
      </p:sp>
    </p:spTree>
    <p:extLst>
      <p:ext uri="{BB962C8B-B14F-4D97-AF65-F5344CB8AC3E}">
        <p14:creationId xmlns:p14="http://schemas.microsoft.com/office/powerpoint/2010/main" val="1886327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504056"/>
          </a:xfrm>
        </p:spPr>
        <p:txBody>
          <a:bodyPr>
            <a:noAutofit/>
          </a:bodyPr>
          <a:lstStyle/>
          <a:p>
            <a:br>
              <a:rPr lang="en-US" sz="3200" dirty="0"/>
            </a:br>
            <a:r>
              <a:rPr lang="en-IN" sz="3200" dirty="0"/>
              <a:t> </a:t>
            </a:r>
            <a:br>
              <a:rPr lang="en-US" sz="3200" dirty="0"/>
            </a:br>
            <a:r>
              <a:rPr lang="en-US" sz="3200" dirty="0"/>
              <a:t> </a:t>
            </a:r>
            <a:br>
              <a:rPr lang="en-US" sz="3200" dirty="0"/>
            </a:br>
            <a:br>
              <a:rPr lang="en-US" sz="3200" dirty="0"/>
            </a:br>
            <a:br>
              <a:rPr lang="en-US" sz="3200" dirty="0"/>
            </a:br>
            <a:br>
              <a:rPr lang="en-US" sz="3200" dirty="0"/>
            </a:br>
            <a:br>
              <a:rPr lang="en-US" sz="3200" dirty="0"/>
            </a:br>
            <a:br>
              <a:rPr lang="en-US" sz="3200" dirty="0"/>
            </a:br>
            <a:br>
              <a:rPr lang="en-US" sz="3200" dirty="0"/>
            </a:br>
            <a:r>
              <a:rPr lang="en-US" sz="3200" dirty="0"/>
              <a:t>Transformational Leadership</a:t>
            </a:r>
            <a:br>
              <a:rPr lang="en-IN" sz="3200" dirty="0"/>
            </a:br>
            <a:br>
              <a:rPr lang="en-IN" sz="2800" dirty="0"/>
            </a:br>
            <a:br>
              <a:rPr lang="en-IN" sz="3200" dirty="0"/>
            </a:br>
            <a:br>
              <a:rPr lang="en-IN" sz="3200" dirty="0"/>
            </a:br>
            <a:br>
              <a:rPr lang="en-IN" sz="3200" dirty="0"/>
            </a:br>
            <a:br>
              <a:rPr lang="en-IN" sz="3200" dirty="0"/>
            </a:br>
            <a:br>
              <a:rPr lang="en-IN" sz="3200" dirty="0"/>
            </a:br>
            <a:br>
              <a:rPr lang="en-IN" sz="3200" dirty="0"/>
            </a:br>
            <a:br>
              <a:rPr lang="en-IN" sz="3200" dirty="0"/>
            </a:br>
            <a:endParaRPr lang="en-IN" sz="3200" dirty="0"/>
          </a:p>
        </p:txBody>
      </p:sp>
      <p:sp>
        <p:nvSpPr>
          <p:cNvPr id="3" name="Content Placeholder 2"/>
          <p:cNvSpPr>
            <a:spLocks noGrp="1"/>
          </p:cNvSpPr>
          <p:nvPr>
            <p:ph idx="1"/>
          </p:nvPr>
        </p:nvSpPr>
        <p:spPr>
          <a:xfrm>
            <a:off x="179512" y="764704"/>
            <a:ext cx="8784976" cy="5904656"/>
          </a:xfrm>
        </p:spPr>
        <p:txBody>
          <a:bodyPr>
            <a:normAutofit lnSpcReduction="10000"/>
          </a:bodyPr>
          <a:lstStyle/>
          <a:p>
            <a:pPr algn="just"/>
            <a:r>
              <a:rPr lang="en-US" sz="2400" dirty="0"/>
              <a:t>Transformational leadership may be found at all levels of the organization: teams, departments, divisions, and organization as a whole. </a:t>
            </a:r>
          </a:p>
          <a:p>
            <a:pPr algn="just"/>
            <a:r>
              <a:rPr lang="en-US" sz="2400" dirty="0"/>
              <a:t>Such leaders are visionary, inspiring, daring, risk-takers, and thoughtful thinkers. They have a charismatic appeal. </a:t>
            </a:r>
          </a:p>
          <a:p>
            <a:pPr algn="just">
              <a:buNone/>
            </a:pPr>
            <a:r>
              <a:rPr lang="en-US" sz="2400" dirty="0"/>
              <a:t>	For bringing major changes, transformational leaders must exhibit the following four factors:</a:t>
            </a:r>
            <a:endParaRPr lang="en-IN" sz="2400" dirty="0"/>
          </a:p>
          <a:p>
            <a:pPr algn="just"/>
            <a:r>
              <a:rPr lang="en-US" sz="2400" b="1" dirty="0"/>
              <a:t>Idealized influence:</a:t>
            </a:r>
            <a:r>
              <a:rPr lang="en-US" sz="2400" dirty="0"/>
              <a:t> Provide vision as sense of mission, instills pride, gains respect and trust.</a:t>
            </a:r>
            <a:endParaRPr lang="en-IN" sz="2400" dirty="0"/>
          </a:p>
          <a:p>
            <a:pPr algn="just"/>
            <a:r>
              <a:rPr lang="en-US" sz="2400" b="1" dirty="0"/>
              <a:t>Inspirational motivation:</a:t>
            </a:r>
            <a:r>
              <a:rPr lang="en-US" sz="2400" dirty="0"/>
              <a:t> Communicates high expectations, uses symbols to focus efforts, and expresses important purposes in simple ways.</a:t>
            </a:r>
            <a:endParaRPr lang="en-IN" sz="2400" dirty="0"/>
          </a:p>
          <a:p>
            <a:pPr algn="just"/>
            <a:r>
              <a:rPr lang="en-US" sz="2400" b="1" dirty="0"/>
              <a:t>Intellectual Stimulation:</a:t>
            </a:r>
            <a:r>
              <a:rPr lang="en-US" sz="2400" dirty="0"/>
              <a:t> Promotes intelligence, rationality, and careful problem solving.</a:t>
            </a:r>
            <a:endParaRPr lang="en-IN" sz="2400" dirty="0"/>
          </a:p>
          <a:p>
            <a:pPr algn="just"/>
            <a:r>
              <a:rPr lang="en-US" sz="2400" b="1" dirty="0"/>
              <a:t>Individualized Consideration:</a:t>
            </a:r>
            <a:r>
              <a:rPr lang="en-US" sz="2400" dirty="0"/>
              <a:t> Gives personal attention, treats each employee individually, coaches and advises.</a:t>
            </a:r>
            <a:endParaRPr lang="en-IN" sz="2400" dirty="0"/>
          </a:p>
        </p:txBody>
      </p:sp>
    </p:spTree>
    <p:extLst>
      <p:ext uri="{BB962C8B-B14F-4D97-AF65-F5344CB8AC3E}">
        <p14:creationId xmlns:p14="http://schemas.microsoft.com/office/powerpoint/2010/main" val="339554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56320"/>
          </a:xfrm>
        </p:spPr>
        <p:txBody>
          <a:bodyPr>
            <a:normAutofit fontScale="90000"/>
          </a:bodyPr>
          <a:lstStyle/>
          <a:p>
            <a:r>
              <a:rPr lang="en-US" dirty="0"/>
              <a:t>Leadership Continuum</a:t>
            </a:r>
            <a:endParaRPr lang="en-IN" dirty="0"/>
          </a:p>
        </p:txBody>
      </p:sp>
      <p:sp>
        <p:nvSpPr>
          <p:cNvPr id="3" name="Content Placeholder 2"/>
          <p:cNvSpPr>
            <a:spLocks noGrp="1"/>
          </p:cNvSpPr>
          <p:nvPr>
            <p:ph idx="1"/>
          </p:nvPr>
        </p:nvSpPr>
        <p:spPr>
          <a:xfrm>
            <a:off x="152400" y="914400"/>
            <a:ext cx="8839200" cy="5791200"/>
          </a:xfrm>
        </p:spPr>
        <p:txBody>
          <a:bodyPr>
            <a:normAutofit fontScale="85000" lnSpcReduction="10000"/>
          </a:bodyPr>
          <a:lstStyle/>
          <a:p>
            <a:pPr algn="just"/>
            <a:r>
              <a:rPr lang="en-US" dirty="0"/>
              <a:t>A continuum of leadership style extends from complete retention of power by the manager to complete freedom for subordinates.</a:t>
            </a:r>
          </a:p>
          <a:p>
            <a:pPr algn="just">
              <a:buNone/>
            </a:pPr>
            <a:r>
              <a:rPr lang="en-US" dirty="0"/>
              <a:t>	Different styles of leadership:</a:t>
            </a:r>
          </a:p>
          <a:p>
            <a:pPr algn="just"/>
            <a:r>
              <a:rPr lang="en-US" dirty="0"/>
              <a:t>Autocratic (Telling): Manager makes decisions with little or no involvement of nonmanagers.</a:t>
            </a:r>
          </a:p>
          <a:p>
            <a:pPr algn="just"/>
            <a:r>
              <a:rPr lang="en-US" dirty="0"/>
              <a:t>Diplomatic (Selling): Manager makes decisions without consultation but tries to persuade nonmanagers to accept them. </a:t>
            </a:r>
          </a:p>
          <a:p>
            <a:pPr algn="just"/>
            <a:r>
              <a:rPr lang="en-US" dirty="0"/>
              <a:t>Consultative (Consulting): Managers obtains nonmanagers’ ideas and uses them in decision making.</a:t>
            </a:r>
          </a:p>
          <a:p>
            <a:pPr algn="just"/>
            <a:r>
              <a:rPr lang="en-US" dirty="0"/>
              <a:t>Participative (Joining): Manager involves nonmanagers heavily in the decision making and may even delegate it to them completely.</a:t>
            </a:r>
            <a:endParaRPr lang="en-IN" dirty="0"/>
          </a:p>
        </p:txBody>
      </p:sp>
    </p:spTree>
    <p:extLst>
      <p:ext uri="{BB962C8B-B14F-4D97-AF65-F5344CB8AC3E}">
        <p14:creationId xmlns:p14="http://schemas.microsoft.com/office/powerpoint/2010/main" val="193481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2124472"/>
          </a:xfrm>
        </p:spPr>
        <p:txBody>
          <a:bodyPr>
            <a:normAutofit/>
          </a:bodyPr>
          <a:lstStyle/>
          <a:p>
            <a:r>
              <a:rPr lang="en-US" dirty="0"/>
              <a:t>Trait Theory of Leadership</a:t>
            </a:r>
            <a:endParaRPr lang="en-IN" dirty="0"/>
          </a:p>
        </p:txBody>
      </p:sp>
      <p:sp>
        <p:nvSpPr>
          <p:cNvPr id="3" name="Content Placeholder 2"/>
          <p:cNvSpPr>
            <a:spLocks noGrp="1"/>
          </p:cNvSpPr>
          <p:nvPr>
            <p:ph idx="1"/>
          </p:nvPr>
        </p:nvSpPr>
        <p:spPr>
          <a:xfrm>
            <a:off x="152400" y="1988840"/>
            <a:ext cx="8839200" cy="4716760"/>
          </a:xfrm>
        </p:spPr>
        <p:txBody>
          <a:bodyPr>
            <a:normAutofit/>
          </a:bodyPr>
          <a:lstStyle/>
          <a:p>
            <a:pPr algn="just"/>
            <a:r>
              <a:rPr lang="en-US" dirty="0"/>
              <a:t>A theory that considers personal qualities and characteristics that differentiate leaders from nonleaders. </a:t>
            </a:r>
          </a:p>
          <a:p>
            <a:pPr algn="just"/>
            <a:r>
              <a:rPr lang="en-US" dirty="0"/>
              <a:t>Described in terms such as charismatic, enthusiastic and courageous. </a:t>
            </a:r>
          </a:p>
          <a:p>
            <a:pPr algn="just"/>
            <a:r>
              <a:rPr lang="en-US" dirty="0"/>
              <a:t>Leaders are born here rather than being made.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243608"/>
          </a:xfrm>
        </p:spPr>
        <p:txBody>
          <a:bodyPr/>
          <a:lstStyle/>
          <a:p>
            <a:r>
              <a:rPr lang="en-US" dirty="0"/>
              <a:t>Traits / Qualities</a:t>
            </a:r>
          </a:p>
        </p:txBody>
      </p:sp>
      <p:sp>
        <p:nvSpPr>
          <p:cNvPr id="6" name="Rectangle 3"/>
          <p:cNvSpPr>
            <a:spLocks noGrp="1" noChangeArrowheads="1"/>
          </p:cNvSpPr>
          <p:nvPr>
            <p:ph idx="1"/>
          </p:nvPr>
        </p:nvSpPr>
        <p:spPr>
          <a:xfrm>
            <a:off x="107504" y="1700808"/>
            <a:ext cx="8856984" cy="4752528"/>
          </a:xfrm>
        </p:spPr>
        <p:txBody>
          <a:bodyPr>
            <a:noAutofit/>
          </a:bodyPr>
          <a:lstStyle/>
          <a:p>
            <a:pPr marL="0" lvl="1" indent="0" algn="just" defTabSz="465138">
              <a:buFont typeface="Arial" pitchFamily="34" charset="0"/>
              <a:buChar char="•"/>
            </a:pPr>
            <a:r>
              <a:rPr lang="en-US" sz="3200" dirty="0">
                <a:cs typeface="Times New Roman" pitchFamily="18" charset="0"/>
              </a:rPr>
              <a:t>Physical Qualities: Health, Endurance</a:t>
            </a:r>
          </a:p>
          <a:p>
            <a:pPr marL="0" indent="0" algn="just" defTabSz="465138"/>
            <a:r>
              <a:rPr lang="en-US" dirty="0">
                <a:cs typeface="Times New Roman" pitchFamily="18" charset="0"/>
              </a:rPr>
              <a:t>Personal Attributes: Enthusiasm, Ability to Inspire, Persuasiveness, Forcefulness, Tact</a:t>
            </a:r>
          </a:p>
          <a:p>
            <a:pPr marL="0" indent="0" algn="just" defTabSz="465138"/>
            <a:r>
              <a:rPr lang="en-US" dirty="0">
                <a:cs typeface="Times New Roman" pitchFamily="18" charset="0"/>
              </a:rPr>
              <a:t>Character Attributes: Integrity, Humanism, Self Discipline, Stability</a:t>
            </a:r>
          </a:p>
          <a:p>
            <a:pPr marL="0" indent="0" algn="just" defTabSz="465138"/>
            <a:r>
              <a:rPr lang="en-US" dirty="0">
                <a:cs typeface="Times New Roman" pitchFamily="18" charset="0"/>
              </a:rPr>
              <a:t>Intellectual Qualities: Mental Capacity, Ability to Teach, Scientific Approach to Problems </a:t>
            </a:r>
          </a:p>
        </p:txBody>
      </p:sp>
    </p:spTree>
    <p:extLst>
      <p:ext uri="{BB962C8B-B14F-4D97-AF65-F5344CB8AC3E}">
        <p14:creationId xmlns:p14="http://schemas.microsoft.com/office/powerpoint/2010/main" val="530120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2340496"/>
          </a:xfrm>
        </p:spPr>
        <p:txBody>
          <a:bodyPr>
            <a:normAutofit/>
          </a:bodyPr>
          <a:lstStyle/>
          <a:p>
            <a:r>
              <a:rPr lang="en-US" dirty="0"/>
              <a:t>Behavioral Theory of Leadership</a:t>
            </a:r>
            <a:endParaRPr lang="en-IN" dirty="0"/>
          </a:p>
        </p:txBody>
      </p:sp>
      <p:sp>
        <p:nvSpPr>
          <p:cNvPr id="3" name="Content Placeholder 2"/>
          <p:cNvSpPr>
            <a:spLocks noGrp="1"/>
          </p:cNvSpPr>
          <p:nvPr>
            <p:ph idx="1"/>
          </p:nvPr>
        </p:nvSpPr>
        <p:spPr>
          <a:xfrm>
            <a:off x="152400" y="2132856"/>
            <a:ext cx="8839200" cy="4572744"/>
          </a:xfrm>
        </p:spPr>
        <p:txBody>
          <a:bodyPr>
            <a:normAutofit/>
          </a:bodyPr>
          <a:lstStyle/>
          <a:p>
            <a:pPr algn="just"/>
            <a:r>
              <a:rPr lang="en-US" dirty="0"/>
              <a:t>A theory proposing that specific behaviors differentiate leaders from nonleaders.</a:t>
            </a:r>
          </a:p>
          <a:p>
            <a:pPr algn="just"/>
            <a:r>
              <a:rPr lang="en-US" dirty="0"/>
              <a:t>Leaders could be taught to be effective if required behavioral patterns could be implanted in individuals. </a:t>
            </a:r>
            <a:endParaRPr lang="en-IN" dirty="0"/>
          </a:p>
        </p:txBody>
      </p:sp>
    </p:spTree>
    <p:extLst>
      <p:ext uri="{BB962C8B-B14F-4D97-AF65-F5344CB8AC3E}">
        <p14:creationId xmlns:p14="http://schemas.microsoft.com/office/powerpoint/2010/main" val="3828539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26170"/>
          </a:xfrm>
        </p:spPr>
        <p:txBody>
          <a:bodyPr/>
          <a:lstStyle/>
          <a:p>
            <a:r>
              <a:rPr lang="en-US" dirty="0"/>
              <a:t>Ohio State Studies</a:t>
            </a:r>
          </a:p>
        </p:txBody>
      </p:sp>
      <p:sp>
        <p:nvSpPr>
          <p:cNvPr id="4" name="Rectangle 3"/>
          <p:cNvSpPr>
            <a:spLocks noGrp="1" noChangeArrowheads="1"/>
          </p:cNvSpPr>
          <p:nvPr>
            <p:ph idx="1"/>
          </p:nvPr>
        </p:nvSpPr>
        <p:spPr>
          <a:xfrm>
            <a:off x="152400" y="1556792"/>
            <a:ext cx="8763000" cy="5072608"/>
          </a:xfrm>
        </p:spPr>
        <p:txBody>
          <a:bodyPr>
            <a:noAutofit/>
          </a:bodyPr>
          <a:lstStyle/>
          <a:p>
            <a:pPr algn="just"/>
            <a:r>
              <a:rPr lang="en-US" dirty="0">
                <a:cs typeface="Times New Roman" pitchFamily="18" charset="0"/>
              </a:rPr>
              <a:t>Initiating Structure: The extent to which a leader is likely to define and structure his or her role and those of subordinates in the search for goal attainment. </a:t>
            </a:r>
          </a:p>
          <a:p>
            <a:pPr algn="just"/>
            <a:r>
              <a:rPr lang="en-US" dirty="0">
                <a:cs typeface="Times New Roman" pitchFamily="18" charset="0"/>
              </a:rPr>
              <a:t>Consideration: The extent to which a leader is likely to have job relationships characterized by mutual trust, respect for subordinates’ ideas and regard for their feelings.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864096"/>
          </a:xfrm>
        </p:spPr>
        <p:txBody>
          <a:bodyPr>
            <a:normAutofit/>
          </a:bodyPr>
          <a:lstStyle/>
          <a:p>
            <a:r>
              <a:rPr lang="en-US" dirty="0"/>
              <a:t>University of Michigan Studies</a:t>
            </a:r>
          </a:p>
        </p:txBody>
      </p:sp>
      <p:sp>
        <p:nvSpPr>
          <p:cNvPr id="4" name="Rectangle 3"/>
          <p:cNvSpPr>
            <a:spLocks noGrp="1" noChangeArrowheads="1"/>
          </p:cNvSpPr>
          <p:nvPr>
            <p:ph idx="1"/>
          </p:nvPr>
        </p:nvSpPr>
        <p:spPr>
          <a:xfrm>
            <a:off x="107504" y="908720"/>
            <a:ext cx="8807896" cy="5949280"/>
          </a:xfrm>
        </p:spPr>
        <p:txBody>
          <a:bodyPr>
            <a:normAutofit fontScale="92500" lnSpcReduction="10000"/>
          </a:bodyPr>
          <a:lstStyle/>
          <a:p>
            <a:pPr marL="465138" indent="-465138" algn="just"/>
            <a:r>
              <a:rPr lang="en-US" dirty="0">
                <a:cs typeface="Times New Roman" pitchFamily="18" charset="0"/>
              </a:rPr>
              <a:t>Employee Oriented Leader: A leader who emphasizes interpersonal relations, takes a personal interest in the needs of employees and accepts individual differences among members.</a:t>
            </a:r>
          </a:p>
          <a:p>
            <a:pPr marL="465138" indent="-465138" algn="just"/>
            <a:r>
              <a:rPr lang="en-US" dirty="0">
                <a:cs typeface="Times New Roman" pitchFamily="18" charset="0"/>
              </a:rPr>
              <a:t>Production Oriented Leader: A leader who emphasizes technical or task aspects of the job. </a:t>
            </a:r>
          </a:p>
          <a:p>
            <a:pPr algn="just">
              <a:buFont typeface="Wingdings" charset="2"/>
              <a:buChar char="Ø"/>
            </a:pPr>
            <a:r>
              <a:rPr lang="en-US" dirty="0"/>
              <a:t>Although the Michigan studies emphasized employee-oriented leadership (or consideration) over production oriented leadership (or initiating structure), the Ohio State studies garnered more research attention and suggested that both consideration and initiating structure are important to effective leadership known as high-high leader.</a:t>
            </a:r>
            <a:r>
              <a:rPr lang="en-US" dirty="0">
                <a:cs typeface="Times New Roman" pitchFamily="18" charset="0"/>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6210"/>
          </a:xfrm>
        </p:spPr>
        <p:txBody>
          <a:bodyPr/>
          <a:lstStyle/>
          <a:p>
            <a:r>
              <a:rPr lang="en-US" dirty="0"/>
              <a:t>Blake &amp; Mouton Managerial Grid</a:t>
            </a:r>
          </a:p>
        </p:txBody>
      </p:sp>
      <p:sp>
        <p:nvSpPr>
          <p:cNvPr id="4" name="Rectangle 3"/>
          <p:cNvSpPr>
            <a:spLocks noGrp="1" noChangeArrowheads="1"/>
          </p:cNvSpPr>
          <p:nvPr>
            <p:ph idx="1"/>
          </p:nvPr>
        </p:nvSpPr>
        <p:spPr>
          <a:xfrm>
            <a:off x="228600" y="1844824"/>
            <a:ext cx="8610600" cy="4860776"/>
          </a:xfrm>
        </p:spPr>
        <p:txBody>
          <a:bodyPr>
            <a:noAutofit/>
          </a:bodyPr>
          <a:lstStyle/>
          <a:p>
            <a:pPr algn="just"/>
            <a:r>
              <a:rPr lang="en-US" dirty="0">
                <a:cs typeface="Times New Roman" pitchFamily="18" charset="0"/>
              </a:rPr>
              <a:t>A tool used by managers for appraising leadership style.</a:t>
            </a:r>
          </a:p>
          <a:p>
            <a:pPr algn="just"/>
            <a:r>
              <a:rPr lang="en-US" dirty="0">
                <a:cs typeface="Times New Roman" pitchFamily="18" charset="0"/>
              </a:rPr>
              <a:t>Highlights multiple dimensions of leadership with respect to concern for people and concern for task / production.</a:t>
            </a:r>
          </a:p>
          <a:p>
            <a:pPr algn="just"/>
            <a:r>
              <a:rPr lang="en-US" dirty="0">
                <a:cs typeface="Times New Roman" pitchFamily="18" charset="0"/>
              </a:rPr>
              <a:t>The grid clarifies, on two 9-point scales, how the two dimensions are related.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TotalTime>
  <Words>2255</Words>
  <Application>Microsoft Office PowerPoint</Application>
  <PresentationFormat>On-screen Show (4:3)</PresentationFormat>
  <Paragraphs>139</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Lucida Handwriting</vt:lpstr>
      <vt:lpstr>Times New Roman</vt:lpstr>
      <vt:lpstr>Verdana</vt:lpstr>
      <vt:lpstr>Wingdings</vt:lpstr>
      <vt:lpstr>Office Theme</vt:lpstr>
      <vt:lpstr>Leadership</vt:lpstr>
      <vt:lpstr>Basic Leadership Styles</vt:lpstr>
      <vt:lpstr>Leadership Continuum</vt:lpstr>
      <vt:lpstr>Trait Theory of Leadership</vt:lpstr>
      <vt:lpstr>Traits / Qualities</vt:lpstr>
      <vt:lpstr>Behavioral Theory of Leadership</vt:lpstr>
      <vt:lpstr>Ohio State Studies</vt:lpstr>
      <vt:lpstr>University of Michigan Studies</vt:lpstr>
      <vt:lpstr>Blake &amp; Mouton Managerial Grid</vt:lpstr>
      <vt:lpstr>Blake &amp; Mouton Managerial Grid</vt:lpstr>
      <vt:lpstr>Blake &amp; Mouton Managerial Grid</vt:lpstr>
      <vt:lpstr>          Contingency Theories The Fiedler Model       </vt:lpstr>
      <vt:lpstr>         Leadership Style and the Work Situation: The Fiedler Model       </vt:lpstr>
      <vt:lpstr>         Leadership Style and the Work Situation: The Fiedler Model       </vt:lpstr>
      <vt:lpstr>         Leadership Style and the Work Situation: The Fiedler Model       </vt:lpstr>
      <vt:lpstr>         Leadership Style and the Work Situation: The Fiedler Model       </vt:lpstr>
      <vt:lpstr>         Hersey and Blanchard’s Situational Leadership Model      </vt:lpstr>
      <vt:lpstr>         Hersey and Blanchard’s Situational Leadership Model      </vt:lpstr>
      <vt:lpstr>         Hersey and Blanchard’s Situational Leadership Model      </vt:lpstr>
      <vt:lpstr>         Hersey and Blanchard’s Situational Leadership Model      </vt:lpstr>
      <vt:lpstr>Contemporary Theories  Transactional &amp; Transformational Leadership</vt:lpstr>
      <vt:lpstr>           Transactional Leadership         </vt:lpstr>
      <vt:lpstr>           Transformational Leadership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Leadership</dc:title>
  <dc:creator>Arjun Singar</dc:creator>
  <cp:lastModifiedBy>Ramaa A</cp:lastModifiedBy>
  <cp:revision>26</cp:revision>
  <dcterms:created xsi:type="dcterms:W3CDTF">2012-04-18T17:58:19Z</dcterms:created>
  <dcterms:modified xsi:type="dcterms:W3CDTF">2022-01-07T06:28:23Z</dcterms:modified>
</cp:coreProperties>
</file>