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15"/>
  </p:notesMasterIdLst>
  <p:handoutMasterIdLst>
    <p:handoutMasterId r:id="rId16"/>
  </p:handoutMasterIdLst>
  <p:sldIdLst>
    <p:sldId id="307" r:id="rId2"/>
    <p:sldId id="308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59" autoAdjust="0"/>
    <p:restoredTop sz="84239" autoAdjust="0"/>
  </p:normalViewPr>
  <p:slideViewPr>
    <p:cSldViewPr snapToGrid="0">
      <p:cViewPr varScale="1">
        <p:scale>
          <a:sx n="106" d="100"/>
          <a:sy n="106" d="100"/>
        </p:scale>
        <p:origin x="1037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3066" y="2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7190C68C-FA64-8808-59DE-D20750CB28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432E8D8-7C75-199D-4858-76BD8D21FA9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FA7656-CE36-42D4-983C-4D4DD8F88F38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556F7F8-ABCC-1CF9-9524-CB2DCB43F73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A8C5AE9-6173-1EE2-0EB9-92FBC6A5208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CBDB4-C371-461E-B20D-3E2505CBC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3467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601116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d66680d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d66680d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68185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d66680d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d66680d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12554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d66680d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d66680d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65790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d66680d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d66680d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7881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d66680d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d66680d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43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d66680d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d66680d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2040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d66680d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d66680d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4538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d66680d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d66680d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1762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d66680d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d66680d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6528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d66680d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d66680d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5861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d66680d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d66680d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4976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d66680d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d66680d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43871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d66680d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d66680d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2314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53250" y="22209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253250" y="18575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9" name="Google Shape;1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83600" y="415175"/>
            <a:ext cx="1974051" cy="300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1A191C25-1A3C-0ABA-1BDF-1963DBAC3409}"/>
              </a:ext>
            </a:extLst>
          </p:cNvPr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C8D4B067-D304-59F5-C1BC-25D90471A9F8}"/>
                </a:ext>
              </a:extLst>
            </p:cNvPr>
            <p:cNvSpPr/>
            <p:nvPr userDrawn="1"/>
          </p:nvSpPr>
          <p:spPr>
            <a:xfrm>
              <a:off x="0" y="0"/>
              <a:ext cx="9144000" cy="5143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xmlns="" id="{88F6D0E5-7268-8606-D4CC-27D4078965D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0" y="874641"/>
              <a:ext cx="91440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3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238" y="21990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" name="Google Shape;19;p3">
            <a:extLst>
              <a:ext uri="{FF2B5EF4-FFF2-40B4-BE49-F238E27FC236}">
                <a16:creationId xmlns:a16="http://schemas.microsoft.com/office/drawing/2014/main" xmlns="" id="{62A04933-B448-B54B-368F-D9864F99C3A4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83600" y="415175"/>
            <a:ext cx="1974051" cy="300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2A9F246C-D9AB-75C5-258E-893E4432839C}"/>
              </a:ext>
            </a:extLst>
          </p:cNvPr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8D5432EC-B246-6FD2-286E-8AEAD1C2DE16}"/>
                </a:ext>
              </a:extLst>
            </p:cNvPr>
            <p:cNvSpPr/>
            <p:nvPr userDrawn="1"/>
          </p:nvSpPr>
          <p:spPr>
            <a:xfrm>
              <a:off x="0" y="0"/>
              <a:ext cx="9144000" cy="5143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xmlns="" id="{4A779A5B-3A79-3A99-AE59-E12991F2769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0" y="874641"/>
              <a:ext cx="91440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91725" y="776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" name="Google Shape;19;p3">
            <a:extLst>
              <a:ext uri="{FF2B5EF4-FFF2-40B4-BE49-F238E27FC236}">
                <a16:creationId xmlns:a16="http://schemas.microsoft.com/office/drawing/2014/main" xmlns="" id="{F4586A1D-9758-264A-C18A-C7281B9C77C6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83600" y="415175"/>
            <a:ext cx="1974051" cy="300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C6F9681E-7DB4-ECC6-58A3-5C8DA42E0C32}"/>
              </a:ext>
            </a:extLst>
          </p:cNvPr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830C0281-BB4E-BC14-1020-F038B28DD426}"/>
                </a:ext>
              </a:extLst>
            </p:cNvPr>
            <p:cNvSpPr/>
            <p:nvPr userDrawn="1"/>
          </p:nvSpPr>
          <p:spPr>
            <a:xfrm>
              <a:off x="0" y="0"/>
              <a:ext cx="9144000" cy="5143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xmlns="" id="{30FD36F3-82E4-9820-7B3C-EEEDB9BF4D4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0" y="874641"/>
              <a:ext cx="91440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" name="Google Shape;19;p3">
            <a:extLst>
              <a:ext uri="{FF2B5EF4-FFF2-40B4-BE49-F238E27FC236}">
                <a16:creationId xmlns:a16="http://schemas.microsoft.com/office/drawing/2014/main" xmlns="" id="{63E1900F-C300-4F53-0B26-090E6E9EE205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83600" y="415175"/>
            <a:ext cx="1974051" cy="300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620A2E88-C0C5-F3E1-BFDE-CCAFCC8CAECD}"/>
              </a:ext>
            </a:extLst>
          </p:cNvPr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78143065-A6F6-FC7E-E618-2984DF46D117}"/>
                </a:ext>
              </a:extLst>
            </p:cNvPr>
            <p:cNvSpPr/>
            <p:nvPr userDrawn="1"/>
          </p:nvSpPr>
          <p:spPr>
            <a:xfrm>
              <a:off x="0" y="0"/>
              <a:ext cx="9144000" cy="5143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xmlns="" id="{1603F88D-723E-D5A2-5042-938B1131CB1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0" y="874641"/>
              <a:ext cx="91440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" name="Google Shape;19;p3">
            <a:extLst>
              <a:ext uri="{FF2B5EF4-FFF2-40B4-BE49-F238E27FC236}">
                <a16:creationId xmlns:a16="http://schemas.microsoft.com/office/drawing/2014/main" xmlns="" id="{4C6107CA-D479-DBD9-442B-86DAA3339DF7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83600" y="415175"/>
            <a:ext cx="1974051" cy="300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DF8C45B5-43CE-0687-BBDC-28955F0D65E0}"/>
              </a:ext>
            </a:extLst>
          </p:cNvPr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5DF10958-A5EA-E472-8211-7F522F2CB3A3}"/>
                </a:ext>
              </a:extLst>
            </p:cNvPr>
            <p:cNvSpPr/>
            <p:nvPr userDrawn="1"/>
          </p:nvSpPr>
          <p:spPr>
            <a:xfrm>
              <a:off x="0" y="0"/>
              <a:ext cx="9144000" cy="5143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xmlns="" id="{9E3FEB3E-4F61-44F2-9AAE-1A3F0BC4987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0" y="874641"/>
              <a:ext cx="91440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" name="Google Shape;19;p3">
            <a:extLst>
              <a:ext uri="{FF2B5EF4-FFF2-40B4-BE49-F238E27FC236}">
                <a16:creationId xmlns:a16="http://schemas.microsoft.com/office/drawing/2014/main" xmlns="" id="{4B80D59B-9DFE-4595-F8A3-0013247AD4D0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83600" y="415175"/>
            <a:ext cx="1974051" cy="300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EE62799D-B28B-3CB1-D50D-DD86F6B6AF93}"/>
              </a:ext>
            </a:extLst>
          </p:cNvPr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7463A03A-9863-B929-6FD2-F2BEBAA76FAB}"/>
                </a:ext>
              </a:extLst>
            </p:cNvPr>
            <p:cNvSpPr/>
            <p:nvPr userDrawn="1"/>
          </p:nvSpPr>
          <p:spPr>
            <a:xfrm>
              <a:off x="0" y="0"/>
              <a:ext cx="9144000" cy="5143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xmlns="" id="{EE93E7E5-1903-8F06-EB29-347874908DD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0" y="874641"/>
              <a:ext cx="91440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" name="Google Shape;19;p3">
            <a:extLst>
              <a:ext uri="{FF2B5EF4-FFF2-40B4-BE49-F238E27FC236}">
                <a16:creationId xmlns:a16="http://schemas.microsoft.com/office/drawing/2014/main" xmlns="" id="{29DD75D0-7AAD-DBAE-B237-73B7EEE84BA0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83600" y="415175"/>
            <a:ext cx="1974051" cy="300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61EBF5A7-032C-2FEC-A530-5DDAED5DFD38}"/>
              </a:ext>
            </a:extLst>
          </p:cNvPr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5D710205-E448-248A-F1A8-714D3E07A8E6}"/>
                </a:ext>
              </a:extLst>
            </p:cNvPr>
            <p:cNvSpPr/>
            <p:nvPr userDrawn="1"/>
          </p:nvSpPr>
          <p:spPr>
            <a:xfrm>
              <a:off x="0" y="0"/>
              <a:ext cx="9144000" cy="5143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xmlns="" id="{C3ED8E06-7678-1E49-4DD3-8274B819AD4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0" y="874641"/>
              <a:ext cx="91440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" name="Google Shape;19;p3">
            <a:extLst>
              <a:ext uri="{FF2B5EF4-FFF2-40B4-BE49-F238E27FC236}">
                <a16:creationId xmlns:a16="http://schemas.microsoft.com/office/drawing/2014/main" xmlns="" id="{8C6D8B5F-E71F-89BC-8E87-3A30BD1A4CC9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83600" y="415175"/>
            <a:ext cx="1974051" cy="300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C1D23F59-17D7-E341-3EEF-E0BB0BF998D9}"/>
              </a:ext>
            </a:extLst>
          </p:cNvPr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B515A719-DA34-2E01-979A-46397BB11384}"/>
                </a:ext>
              </a:extLst>
            </p:cNvPr>
            <p:cNvSpPr/>
            <p:nvPr userDrawn="1"/>
          </p:nvSpPr>
          <p:spPr>
            <a:xfrm>
              <a:off x="0" y="0"/>
              <a:ext cx="9144000" cy="5143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xmlns="" id="{22B0660F-D9C4-5DA1-78EE-8553930B3A5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0" y="874641"/>
              <a:ext cx="91440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" name="Google Shape;19;p3">
            <a:extLst>
              <a:ext uri="{FF2B5EF4-FFF2-40B4-BE49-F238E27FC236}">
                <a16:creationId xmlns:a16="http://schemas.microsoft.com/office/drawing/2014/main" xmlns="" id="{FC28A863-5B0F-9BCA-A385-49253AD43076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83600" y="415175"/>
            <a:ext cx="1974051" cy="300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D7D09F3A-36FC-0746-667D-6B93C1215C86}"/>
              </a:ext>
            </a:extLst>
          </p:cNvPr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778F927E-55A4-6336-27F0-54CC04169F90}"/>
                </a:ext>
              </a:extLst>
            </p:cNvPr>
            <p:cNvSpPr/>
            <p:nvPr userDrawn="1"/>
          </p:nvSpPr>
          <p:spPr>
            <a:xfrm>
              <a:off x="0" y="0"/>
              <a:ext cx="9144000" cy="5143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xmlns="" id="{5E7FB4EA-C9D5-7BAD-842D-836A077342B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0" y="874641"/>
              <a:ext cx="91440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37051" y="168324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068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16000" y="216000"/>
            <a:ext cx="1507681" cy="6479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E59EC21-A6EB-AA16-2565-465E8F414E64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ctr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5200" y="1"/>
            <a:ext cx="726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SOA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Communications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7087" y="928916"/>
            <a:ext cx="89045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7086" y="928914"/>
            <a:ext cx="89045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 algn="just">
              <a:buFont typeface="Arial" panose="020B0604020202020204" pitchFamily="34" charset="0"/>
              <a:buChar char="•"/>
              <a:defRPr/>
            </a:pPr>
            <a:endParaRPr lang="en-US" alt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AutoShape 4" descr="Virtualization Cloud Mod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87085" y="1037230"/>
            <a:ext cx="89045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81975" y="1700169"/>
            <a:ext cx="883602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>
              <a:solidFill>
                <a:srgbClr val="333333"/>
              </a:solidFill>
              <a:latin typeface="square721_btroman"/>
            </a:endParaRPr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87083" y="928913"/>
            <a:ext cx="89045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7082" y="928913"/>
            <a:ext cx="8904516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 passing in SOA requires the use of two different protocol types: </a:t>
            </a:r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 interchange </a:t>
            </a:r>
            <a:r>
              <a:rPr lang="en-IN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 </a:t>
            </a:r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the network protocol that carries the message</a:t>
            </a:r>
            <a:r>
              <a:rPr lang="en-IN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 (or customer) connected to an </a:t>
            </a:r>
            <a:r>
              <a:rPr lang="en-IN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ESB communicates over a network protocol such as HTTP,</a:t>
            </a: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Representational State Transfer (REST), or Java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 Service (JMS) to a component (or service). </a:t>
            </a:r>
            <a:endParaRPr lang="en-IN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Messages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most often in the form of </a:t>
            </a: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eXtensible</a:t>
            </a:r>
            <a:r>
              <a:rPr lang="en-IN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Markup</a:t>
            </a:r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Language (XML)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in a variant such as the Simple Object Access </a:t>
            </a: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 (SOAP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endParaRPr lang="en-IN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SOAP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messaging format used in </a:t>
            </a: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services that use XML as the message </a:t>
            </a:r>
            <a:r>
              <a:rPr lang="en-IN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while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relying on Application layer protocols such as HTTP and Remote Procedure Calls (RPC) 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message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negotiation and transmission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software used to write clients and components can be written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Java, .NET, Web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 Business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Execution Language (WS-BPEL)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or another form of executable code; the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 that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message can be written in the same or another language. </a:t>
            </a: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required is the ability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transport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translate a message into a form that both parties can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understand.</a:t>
            </a:r>
            <a:endParaRPr lang="en-IN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467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5200" y="1"/>
            <a:ext cx="726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SOA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Communications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7087" y="928916"/>
            <a:ext cx="890451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header contains the name of the service, service version, owner of the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perhaps a responsibility assignment.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often defined in terms of a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RACI matrix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the various roles and responsibilities for processes are spelled out in terms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a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of tasks or deliverables. </a:t>
            </a:r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acronym designates the Responsible party or service,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Accountable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maker, the Consulted party, and person(s) or service(s) that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must be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Informed on the use of the service.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Examples of service types include data, business, integration,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presentation, and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types.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Specification: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category includes the functional requirements, what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operations or actions and methods must be performed, and the manner in which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service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invoked or initiated. Invocation usually includes the URL and the nature of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service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message may define a transaction that may need to be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managed or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tracked or be part of or include another transaction operated at a specific Quality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Service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under a specific Service Level Agreement (SLA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parameters also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part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a transaction’s attributes, as are the role the message plays in a process and the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 or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semantics used to describe the interaction of the message with a service’s interface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7086" y="928914"/>
            <a:ext cx="89045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 algn="just">
              <a:buFont typeface="Arial" panose="020B0604020202020204" pitchFamily="34" charset="0"/>
              <a:buChar char="•"/>
              <a:defRPr/>
            </a:pPr>
            <a:endParaRPr lang="en-US" alt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AutoShape 4" descr="Virtualization Cloud Mod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87085" y="1037230"/>
            <a:ext cx="89045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81975" y="1700169"/>
            <a:ext cx="883602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>
              <a:solidFill>
                <a:srgbClr val="333333"/>
              </a:solidFill>
              <a:latin typeface="square721_btroman"/>
            </a:endParaRPr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87083" y="928913"/>
            <a:ext cx="89045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130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5200" y="1"/>
            <a:ext cx="726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Process Execution Language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7087" y="928916"/>
            <a:ext cx="890451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a message represents an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atomic transaction in a Service Oriented Architecture,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next level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abstraction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 is the grouping and managing of sets of transactions to form useful work and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execute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business process. </a:t>
            </a:r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of an execution language is the Business Process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Execution Language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(BPEL) or alternatively as the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Service Business Process Execution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(WS-BPEL), a language standard for Web service interactions. The standard is maintained by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Organization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the Advancement of Structured Information Standards (OASIS) through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their Web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 Business Process Execution Language Technical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Committee.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BPEL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meta-language comprised of two functions: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executable commands for Web services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clients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internal or abstract code for executing the internal business logic that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processes require.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meta-language is any language whose statements refer to statements in another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 referred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as the object language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BPEL is often used to compose, orchestrate, and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coordinate business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processes with Web services in the SOA model, and it has commands to manage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asynchronous communications.</a:t>
            </a:r>
          </a:p>
        </p:txBody>
      </p:sp>
      <p:sp>
        <p:nvSpPr>
          <p:cNvPr id="4" name="Rectangle 3"/>
          <p:cNvSpPr/>
          <p:nvPr/>
        </p:nvSpPr>
        <p:spPr>
          <a:xfrm>
            <a:off x="87086" y="928914"/>
            <a:ext cx="89045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 algn="just">
              <a:buFont typeface="Arial" panose="020B0604020202020204" pitchFamily="34" charset="0"/>
              <a:buChar char="•"/>
              <a:defRPr/>
            </a:pPr>
            <a:endParaRPr lang="en-US" alt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AutoShape 4" descr="Virtualization Cloud Mod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87085" y="1037230"/>
            <a:ext cx="89045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81975" y="1700169"/>
            <a:ext cx="883602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>
              <a:solidFill>
                <a:srgbClr val="333333"/>
              </a:solidFill>
              <a:latin typeface="square721_btroman"/>
            </a:endParaRPr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87083" y="928913"/>
            <a:ext cx="89045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055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5200" y="1"/>
            <a:ext cx="726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Process Execution Language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7087" y="928916"/>
            <a:ext cx="890451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BPEL uses XML with specific support for messaging protocols such as SOAP, WSDL,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UDDI, WS-Reliable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Messaging, WS-Addressing, WS-Coordination, and WS-Transactions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BPEL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 builds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IBM’s Web Services Flow Language (WSFL) and Microsoft’s XLANG for data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transport.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former is a system of directed graphs, while the latter is a block-structured language adding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additional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verbs and nouns specific for business processes to BPEL, which were combined to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 BPEL4WS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are being merged with BPEL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 of BPEL to support human interaction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called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BPEL4People, and it falls under the WS-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HumanTask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specifications of OASIS.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BPEL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 designed to interact with WSDL and define business processes using an XML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language. BPEL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not have a graphical component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process has an internal or executable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and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external or abstract view in BPEL. </a:t>
            </a: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7086" y="928914"/>
            <a:ext cx="89045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 algn="just">
              <a:buFont typeface="Arial" panose="020B0604020202020204" pitchFamily="34" charset="0"/>
              <a:buChar char="•"/>
              <a:defRPr/>
            </a:pPr>
            <a:endParaRPr lang="en-US" alt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AutoShape 4" descr="Virtualization Cloud Mod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87085" y="1037230"/>
            <a:ext cx="89045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81975" y="1700169"/>
            <a:ext cx="883602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>
              <a:solidFill>
                <a:srgbClr val="333333"/>
              </a:solidFill>
              <a:latin typeface="square721_btroman"/>
            </a:endParaRPr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87083" y="928913"/>
            <a:ext cx="89045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629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5200" y="1"/>
            <a:ext cx="726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Process Execution Language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7087" y="928916"/>
            <a:ext cx="890451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may interact with other processes, but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goal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to minimize the number of specific extensions added to BPEL to support any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particular business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 in BPEL support process data and control flow, manage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instances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provide for logic and branching structures, and allow for process orchestration. </a:t>
            </a:r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Because transactions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long-lived and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asynchronous, BPEL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includes techniques for error handling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scopes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transactions. As much as possible, BPEL uses Web services for standards and to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assemble and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decompose processes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7086" y="928914"/>
            <a:ext cx="89045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 algn="just">
              <a:buFont typeface="Arial" panose="020B0604020202020204" pitchFamily="34" charset="0"/>
              <a:buChar char="•"/>
              <a:defRPr/>
            </a:pPr>
            <a:endParaRPr lang="en-US" alt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AutoShape 4" descr="Virtualization Cloud Mod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87085" y="1037230"/>
            <a:ext cx="89045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81975" y="1700169"/>
            <a:ext cx="883602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>
              <a:solidFill>
                <a:srgbClr val="333333"/>
              </a:solidFill>
              <a:latin typeface="square721_btroman"/>
            </a:endParaRPr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87083" y="928913"/>
            <a:ext cx="89045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257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5200" y="1"/>
            <a:ext cx="726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SOA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Communications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7087" y="928916"/>
            <a:ext cx="89045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7086" y="928914"/>
            <a:ext cx="89045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 algn="just">
              <a:buFont typeface="Arial" panose="020B0604020202020204" pitchFamily="34" charset="0"/>
              <a:buChar char="•"/>
              <a:defRPr/>
            </a:pPr>
            <a:endParaRPr lang="en-US" alt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AutoShape 4" descr="Virtualization Cloud Mod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87085" y="1037230"/>
            <a:ext cx="89045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81975" y="1700169"/>
            <a:ext cx="883602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>
              <a:solidFill>
                <a:srgbClr val="333333"/>
              </a:solidFill>
              <a:latin typeface="square721_btroman"/>
            </a:endParaRPr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87083" y="928913"/>
            <a:ext cx="89045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7082" y="928913"/>
            <a:ext cx="8904516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ESB may require a variety of combinations in order to support communications between a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consumer and a service provider. </a:t>
            </a:r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example, in WebSphere ESB, you might see the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following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combinations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XML/JMS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(Java Message Service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SOAP/JMS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SOAP/HTTP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Text/JMS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Bytes/JMS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Web Service Description Language (WSDL) is one of the most commonly used XML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 for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messaging in Web services, and it finds use in Service Oriented Architectures. </a:t>
            </a: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178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5200" y="1"/>
            <a:ext cx="726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SOA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Communications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7087" y="928916"/>
            <a:ext cx="89045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7086" y="928914"/>
            <a:ext cx="89045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 algn="just">
              <a:buFont typeface="Arial" panose="020B0604020202020204" pitchFamily="34" charset="0"/>
              <a:buChar char="•"/>
              <a:defRPr/>
            </a:pPr>
            <a:endParaRPr lang="en-US" alt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AutoShape 4" descr="Virtualization Cloud Mod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87085" y="1037230"/>
            <a:ext cx="89045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81975" y="1700169"/>
            <a:ext cx="883602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>
              <a:solidFill>
                <a:srgbClr val="333333"/>
              </a:solidFill>
              <a:latin typeface="square721_btroman"/>
            </a:endParaRPr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87083" y="928913"/>
            <a:ext cx="89045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7082" y="928913"/>
            <a:ext cx="890451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WSDL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W3C standard, but the current version WSDL 2.0 (formerly version 1.2) has yet to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ratified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the W3C. </a:t>
            </a:r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significant difference between 1.1 and 2.0 is that version 2.0 has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support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RESTful (e.g. Web 2.0) application, but much less support in the current set of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 tools. </a:t>
            </a:r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common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transport for WSDL is SOAP, and the WSDL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usually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contains both XML data and an XML schema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 offers some very different capabilities than SOAP. With REST, each URL is an object that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can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and manipulate. </a:t>
            </a: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HTML commands such as GET, POST, PUT, and DELETE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work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REST objects. SOAP uses a different approach to working with Web data,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exposing.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objects through an API and transferring data using XML. The REST approach offers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light weight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 using standard HTTP command, is easier to implement than SOAP, and comes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less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overhead. </a:t>
            </a: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369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5200" y="1"/>
            <a:ext cx="726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SOA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Communications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7087" y="928916"/>
            <a:ext cx="89045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7086" y="928914"/>
            <a:ext cx="89045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 algn="just">
              <a:buFont typeface="Arial" panose="020B0604020202020204" pitchFamily="34" charset="0"/>
              <a:buChar char="•"/>
              <a:defRPr/>
            </a:pPr>
            <a:endParaRPr lang="en-US" alt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AutoShape 4" descr="Virtualization Cloud Mod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87085" y="1037230"/>
            <a:ext cx="89045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81975" y="1700169"/>
            <a:ext cx="883602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>
              <a:solidFill>
                <a:srgbClr val="333333"/>
              </a:solidFill>
              <a:latin typeface="square721_btroman"/>
            </a:endParaRPr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87083" y="928913"/>
            <a:ext cx="89045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7082" y="928913"/>
            <a:ext cx="890451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SOAP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often more precise and provides a more error-free consumption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SOAP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often comes with more sophisticated development tools. </a:t>
            </a:r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 Web services use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REST, but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Web services, especially newer ones, combine REST with SOAP to derive the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 that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both offer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WSDL are essential objects to support message transfer, including these: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 object, a container where the service resides.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 or endpoint, which is the unique address of the service.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binding, which is the description of the interface (e.g. RPC) and the transport (e.g. SOAP).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portType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or interface that defines the capabilities of the Web service, and what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to be performed, as well as the messages that must be sent to support the operation.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 that is to be performed on the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message.</a:t>
            </a:r>
          </a:p>
        </p:txBody>
      </p:sp>
    </p:spTree>
    <p:extLst>
      <p:ext uri="{BB962C8B-B14F-4D97-AF65-F5344CB8AC3E}">
        <p14:creationId xmlns:p14="http://schemas.microsoft.com/office/powerpoint/2010/main" val="3871232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5200" y="1"/>
            <a:ext cx="726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SOA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Communications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7087" y="928916"/>
            <a:ext cx="8904512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message content, which is the data and metadata that the service operation is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performed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on. Each message may consist of one or more parts, and each part must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 typing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used to describe the data, usually as part of the XML schema that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accompanies the WSDL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set of primers on WSDL may be found on the W3C Web site. The latest version, “Web Services Description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 (WSDL) Version 2.0 Part 0: Primer” may be found at http://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www.w3.org/2002/ws/desc/wsdl20-primer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code that follows is the WSDL 2.0 document that is created and analyzed in the W3C WSDL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primer referenced in the accompanying tip.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&lt;?xml version=”1.0” encoding=”utf-8” ?&gt;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&lt;description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xmlns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=”http://www.w3.org/ns/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wsdl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targetNamespace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“http://greath.example.com/2004/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wsdl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resSvc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xmlns:tns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“http://greath.example.com/2004/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wsdl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resSvc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xmlns:ghns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“http://greath.example.com/2004/schemas/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resSvc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xmlns:wsoap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“http://www.w3.org/ns/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wsdl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/soap”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xmlns:soap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=”http://www.w3.org/2003/05/soap-envelope”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xmlns:wsdlx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“http://www.w3.org/ns/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wsdl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-extensions”&gt;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7086" y="928914"/>
            <a:ext cx="89045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 algn="just">
              <a:buFont typeface="Arial" panose="020B0604020202020204" pitchFamily="34" charset="0"/>
              <a:buChar char="•"/>
              <a:defRPr/>
            </a:pPr>
            <a:endParaRPr lang="en-US" alt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AutoShape 4" descr="Virtualization Cloud Mod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87085" y="1037230"/>
            <a:ext cx="89045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81975" y="1700169"/>
            <a:ext cx="883602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>
              <a:solidFill>
                <a:srgbClr val="333333"/>
              </a:solidFill>
              <a:latin typeface="square721_btroman"/>
            </a:endParaRPr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87083" y="928913"/>
            <a:ext cx="89045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8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5200" y="1"/>
            <a:ext cx="726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SOA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Communications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7087" y="928916"/>
            <a:ext cx="8904512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document describes the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GreatH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 service. Additional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application-level requirements for use of this service --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beyond what WSDL 2.0 is able to describe -- are available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http://greath.example.com/2004/reservation-documentation.html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&lt;/documentation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&lt;types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 &lt;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xs:schema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xmlns:xs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=”http://www.w3.org/2001/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XMLSchema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targetNamespace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=”http://greath.example.com/2004/schemas/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resSvc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xmlns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=”http://greath.example.com/2004/schemas/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resSvc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xs:element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name=”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checkAvailability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type=”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tCheckAvailability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”/&gt;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xs:complexType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name=”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tCheckAvailability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xs:sequence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xs:element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name=”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checkInDate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type=”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xs:date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”/&gt;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xs:element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name=”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checkOutDate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type=”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xs:date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”/&gt;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xs:element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name=”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roomType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type=”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xs:string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”/&gt;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xs:sequence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&lt;/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xs:complexType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7086" y="928914"/>
            <a:ext cx="89045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 algn="just">
              <a:buFont typeface="Arial" panose="020B0604020202020204" pitchFamily="34" charset="0"/>
              <a:buChar char="•"/>
              <a:defRPr/>
            </a:pPr>
            <a:endParaRPr lang="en-US" alt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AutoShape 4" descr="Virtualization Cloud Mod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87085" y="1037230"/>
            <a:ext cx="89045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81975" y="1700169"/>
            <a:ext cx="883602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>
              <a:solidFill>
                <a:srgbClr val="333333"/>
              </a:solidFill>
              <a:latin typeface="square721_btroman"/>
            </a:endParaRPr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87083" y="928913"/>
            <a:ext cx="89045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460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5200" y="1"/>
            <a:ext cx="726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SOA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Communications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7087" y="928916"/>
            <a:ext cx="890451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xs:element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name=”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checkAvailabilityResponse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type=”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xs:double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”/&gt;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xs:element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name=”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invalidDataError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type=”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xs:string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”/&gt;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xs:schema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&lt;/types&gt;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&lt;interface name = “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reservationInterface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&lt;fault name = “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invalidDataFault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 = “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ghns:invalidDataError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”/&gt;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&lt;operation name=”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opCheckAvailability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pattern=”http://www.w3.org/ns/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wsdl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/in-out”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style=”http://www.w3.org/ns/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wsdl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/style/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iri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wsdlx:safe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“true”&gt;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&lt;input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messageLabel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=”In”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element=”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ghns:checkAvailability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/&gt;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&lt;output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messageLabel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=”Out”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element=”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ghns:checkAvailabilityResponse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/&gt;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outfault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ref=”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tns:invalidDataFault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messageLabel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=”Out”/&gt;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&lt;/operation&gt;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7086" y="928914"/>
            <a:ext cx="89045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 algn="just">
              <a:buFont typeface="Arial" panose="020B0604020202020204" pitchFamily="34" charset="0"/>
              <a:buChar char="•"/>
              <a:defRPr/>
            </a:pPr>
            <a:endParaRPr lang="en-US" alt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AutoShape 4" descr="Virtualization Cloud Mod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87085" y="1037230"/>
            <a:ext cx="89045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81975" y="1700169"/>
            <a:ext cx="883602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>
              <a:solidFill>
                <a:srgbClr val="333333"/>
              </a:solidFill>
              <a:latin typeface="square721_btroman"/>
            </a:endParaRPr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87083" y="928913"/>
            <a:ext cx="89045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998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5200" y="1"/>
            <a:ext cx="726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SOA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Communications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7087" y="928916"/>
            <a:ext cx="890451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&lt;/interface&gt;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&lt;binding name=”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reservationSOAPBinding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interface=”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tns:reservationInterface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type=”http://www.w3.org/ns/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wsdl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/soap”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wsoap:protocol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=”http://www.w3.org/2003/05/soap/bindings/HTTP/”&gt;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&lt;fault ref=”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tns:invalidDataFault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wsoap:code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=”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soap:Sender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”/&gt;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&lt;operation ref=”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tns:opCheckAvailability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wsoap:mep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=”http://www.w3.org/2003/05/soap/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mep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/soap-response”/&gt;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&lt;/binding&gt;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&lt;service name=”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reservationService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interface=”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tns:reservationInterface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&lt;endpoint name=”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reservationEndpoint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binding=”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tns:reservationSOAPBinding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 =”http://greath.example.com/2004/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reservation”/&gt;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&lt;/service&gt;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&lt;/description&gt;</a:t>
            </a: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7086" y="928914"/>
            <a:ext cx="89045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 algn="just">
              <a:buFont typeface="Arial" panose="020B0604020202020204" pitchFamily="34" charset="0"/>
              <a:buChar char="•"/>
              <a:defRPr/>
            </a:pPr>
            <a:endParaRPr lang="en-US" alt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AutoShape 4" descr="Virtualization Cloud Mod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87085" y="1037230"/>
            <a:ext cx="89045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81975" y="1700169"/>
            <a:ext cx="883602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>
              <a:solidFill>
                <a:srgbClr val="333333"/>
              </a:solidFill>
              <a:latin typeface="square721_btroman"/>
            </a:endParaRPr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87083" y="928913"/>
            <a:ext cx="89045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141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5200" y="1"/>
            <a:ext cx="726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SOA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Communications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7087" y="928916"/>
            <a:ext cx="890451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XML document sets up the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namespace,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defines the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interface, specifies the binding, names the service, provides the documentations for the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service,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supplies a schema that may be used to validate the document. In the message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descriptions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 message types are declared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XML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schema can be separate files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but what we see here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normal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WSDL, an inline schema that is part of the WSDL document. For a much more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step-by-step description, refer to the W3C tutorial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WSDL file contains essential message data for a transaction, but it doesn’t capture the full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 of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Service Oriented Architecture design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Additional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need to be specified. The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for message passing between client and service in SOA are embodied in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concept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a service contract. </a:t>
            </a: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 contract codifies the relationship between the data to be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processed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 metadata that accompanies that data, the intended service, and the manner in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the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 will act upon that message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7086" y="928914"/>
            <a:ext cx="89045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 algn="just">
              <a:buFont typeface="Arial" panose="020B0604020202020204" pitchFamily="34" charset="0"/>
              <a:buChar char="•"/>
              <a:defRPr/>
            </a:pPr>
            <a:endParaRPr lang="en-US" alt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AutoShape 4" descr="Virtualization Cloud Mod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87085" y="1037230"/>
            <a:ext cx="89045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81975" y="1700169"/>
            <a:ext cx="883602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>
              <a:solidFill>
                <a:srgbClr val="333333"/>
              </a:solidFill>
              <a:latin typeface="square721_btroman"/>
            </a:endParaRPr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87083" y="928913"/>
            <a:ext cx="89045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27160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1860</TotalTime>
  <Words>2022</Words>
  <Application>Microsoft Office PowerPoint</Application>
  <PresentationFormat>On-screen Show (16:9)</PresentationFormat>
  <Paragraphs>210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square721_btroman</vt:lpstr>
      <vt:lpstr>Times New Roman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Nagaraja GS</dc:creator>
  <cp:lastModifiedBy>Microsoft account</cp:lastModifiedBy>
  <cp:revision>352</cp:revision>
  <dcterms:modified xsi:type="dcterms:W3CDTF">2024-12-05T05:50:19Z</dcterms:modified>
</cp:coreProperties>
</file>