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5"/>
  </p:notesMasterIdLst>
  <p:handoutMasterIdLst>
    <p:handoutMasterId r:id="rId16"/>
  </p:handoutMasterIdLst>
  <p:sldIdLst>
    <p:sldId id="30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9" r:id="rId13"/>
    <p:sldId id="320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59" autoAdjust="0"/>
    <p:restoredTop sz="84239" autoAdjust="0"/>
  </p:normalViewPr>
  <p:slideViewPr>
    <p:cSldViewPr snapToGrid="0">
      <p:cViewPr varScale="1">
        <p:scale>
          <a:sx n="106" d="100"/>
          <a:sy n="106" d="100"/>
        </p:scale>
        <p:origin x="103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3066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190C68C-FA64-8808-59DE-D20750CB28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432E8D8-7C75-199D-4858-76BD8D21FA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A7656-CE36-42D4-983C-4D4DD8F88F38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556F7F8-ABCC-1CF9-9524-CB2DCB43F7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8C5AE9-6173-1EE2-0EB9-92FBC6A520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CBDB4-C371-461E-B20D-3E2505CBC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346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60111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6818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6750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0864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9568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4172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6654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4275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1499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6852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8700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2703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9374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34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53250" y="22209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253250" y="1857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1A191C25-1A3C-0ABA-1BDF-1963DBAC3409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C8D4B067-D304-59F5-C1BC-25D90471A9F8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xmlns="" id="{88F6D0E5-7268-8606-D4CC-27D4078965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238" y="21990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:a16="http://schemas.microsoft.com/office/drawing/2014/main" xmlns="" id="{62A04933-B448-B54B-368F-D9864F99C3A4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A9F246C-D9AB-75C5-258E-893E4432839C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8D5432EC-B246-6FD2-286E-8AEAD1C2DE16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4A779A5B-3A79-3A99-AE59-E12991F276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:a16="http://schemas.microsoft.com/office/drawing/2014/main" xmlns="" id="{F4586A1D-9758-264A-C18A-C7281B9C77C6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6F9681E-7DB4-ECC6-58A3-5C8DA42E0C32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830C0281-BB4E-BC14-1020-F038B28DD426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30FD36F3-82E4-9820-7B3C-EEEDB9BF4D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:a16="http://schemas.microsoft.com/office/drawing/2014/main" xmlns="" id="{63E1900F-C300-4F53-0B26-090E6E9EE20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20A2E88-C0C5-F3E1-BFDE-CCAFCC8CAECD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78143065-A6F6-FC7E-E618-2984DF46D117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1603F88D-723E-D5A2-5042-938B1131CB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:a16="http://schemas.microsoft.com/office/drawing/2014/main" xmlns="" id="{4C6107CA-D479-DBD9-442B-86DAA3339DF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F8C45B5-43CE-0687-BBDC-28955F0D65E0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5DF10958-A5EA-E472-8211-7F522F2CB3A3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9E3FEB3E-4F61-44F2-9AAE-1A3F0BC4987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:a16="http://schemas.microsoft.com/office/drawing/2014/main" xmlns="" id="{4B80D59B-9DFE-4595-F8A3-0013247AD4D0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E62799D-B28B-3CB1-D50D-DD86F6B6AF93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7463A03A-9863-B929-6FD2-F2BEBAA76FAB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EE93E7E5-1903-8F06-EB29-347874908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:a16="http://schemas.microsoft.com/office/drawing/2014/main" xmlns="" id="{29DD75D0-7AAD-DBAE-B237-73B7EEE84BA0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1EBF5A7-032C-2FEC-A530-5DDAED5DFD38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5D710205-E448-248A-F1A8-714D3E07A8E6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C3ED8E06-7678-1E49-4DD3-8274B819AD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:a16="http://schemas.microsoft.com/office/drawing/2014/main" xmlns="" id="{8C6D8B5F-E71F-89BC-8E87-3A30BD1A4CC9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1D23F59-17D7-E341-3EEF-E0BB0BF998D9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B515A719-DA34-2E01-979A-46397BB11384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22B0660F-D9C4-5DA1-78EE-8553930B3A5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:a16="http://schemas.microsoft.com/office/drawing/2014/main" xmlns="" id="{FC28A863-5B0F-9BCA-A385-49253AD43076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7D09F3A-36FC-0746-667D-6B93C1215C86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778F927E-55A4-6336-27F0-54CC04169F90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5E7FB4EA-C9D5-7BAD-842D-836A077342B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7051" y="16832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068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16000" y="216000"/>
            <a:ext cx="1507681" cy="6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E59EC21-A6EB-AA16-2565-465E8F414E64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ctr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10078.www1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oracle.com/technology/bpel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ko.com/products/inde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200" y="1"/>
            <a:ext cx="726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87" y="928916"/>
            <a:ext cx="8904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086" y="928914"/>
            <a:ext cx="8904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 descr="Virtualization Cloud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7085" y="1037230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1975" y="1700169"/>
            <a:ext cx="88360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>
              <a:solidFill>
                <a:srgbClr val="333333"/>
              </a:solidFill>
              <a:latin typeface="square721_btroman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7083" y="928913"/>
            <a:ext cx="8904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082" y="928913"/>
            <a:ext cx="89045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created by the industry to solve a problem: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make disparate, diverse,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 talk to disparate and diverse clients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result of an SOA project isn’t the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of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services, per se; it is the creation of a business process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complex business project,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developers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juggle many clients and many services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can make visualization of the overall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difficult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this problem, various modeling tools have been developed to support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 development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optimization, system and process management, change and life-cycle management.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 have been developed to model SOAs.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software package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model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business processes is similar in approach to designing and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optimizing a relational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entity-relationship, object-role modeling package, or another Computer Aided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Engineering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(CASE) tool for data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equally as valuable.</a:t>
            </a:r>
          </a:p>
        </p:txBody>
      </p:sp>
    </p:spTree>
    <p:extLst>
      <p:ext uri="{BB962C8B-B14F-4D97-AF65-F5344CB8AC3E}">
        <p14:creationId xmlns:p14="http://schemas.microsoft.com/office/powerpoint/2010/main" val="1886467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200" y="1"/>
            <a:ext cx="726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Business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Modeling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87" y="928916"/>
            <a:ext cx="8904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086" y="928914"/>
            <a:ext cx="8904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 descr="Virtualization Cloud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7080" y="928910"/>
            <a:ext cx="89045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composite services that would form a process module is referred to as a service cluster. Service clusters may be composed of both atomic services and composite services.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functions such as payroll modules would normally be composite SOA services.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SOMF model, each of these three service types (atomic, composite, and clusters) appears as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specific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shape, and connections are made between them that generalize, specify, expand, or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contract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services they provide.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typed, granular services are identified, and then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be aggregated, decomposed, unified, intersected, or subtracted from other services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suit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needs of the business process being modeled.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SOMF modeling notation has a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 for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analysis that relates one service to another. As you build a business process, you add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model and connect them in ways that make sense for your workflow.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and optimized, it is reduced to a conceptualized service that relates the business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specific implementation chosen. Some modeling technologies allow for the reduction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to executable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1975" y="1700169"/>
            <a:ext cx="88360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>
              <a:solidFill>
                <a:srgbClr val="333333"/>
              </a:solidFill>
              <a:latin typeface="square721_btroman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7083" y="928913"/>
            <a:ext cx="8904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082" y="928913"/>
            <a:ext cx="8904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5575" y="1137600"/>
            <a:ext cx="883602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26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200" y="1"/>
            <a:ext cx="726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Managing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Monitoring SOA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87" y="928916"/>
            <a:ext cx="8904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086" y="928914"/>
            <a:ext cx="8904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 descr="Virtualization Cloud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7080" y="928910"/>
            <a:ext cx="89045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1975" y="1700169"/>
            <a:ext cx="88360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>
              <a:solidFill>
                <a:srgbClr val="333333"/>
              </a:solidFill>
              <a:latin typeface="square721_btroman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7083" y="928913"/>
            <a:ext cx="8904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082" y="928913"/>
            <a:ext cx="8904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79" y="1022400"/>
            <a:ext cx="89045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for monitoring and managing an SOA infrastructure plays an important role in large SOA deployments.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SOA offers a logical design and reusable components, it does not make the task of network management any easier. If anything, SOA management requires proactive over sight because you can’t wait for a particular application to fail before taking corrective action.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for managing SOAs tend to be multifaceted and run constantly. There are a number of network management frameworks products and suites, notably these: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HP Software and Solutions </a:t>
            </a:r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OpenView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SOA Manager (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https://h10078.www1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hp.com/</a:t>
            </a:r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cda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hpms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/display/main/</a:t>
            </a:r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hpms_content.jsp?zn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bto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=1-10^36657_4000_100)</a:t>
            </a:r>
          </a:p>
          <a:p>
            <a:pPr algn="just"/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Tivoli Framework Composite Application Manager for SOA (ITCAM; see http:// www-01.ibm.com/software/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tivoli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/solutions/),Oracle BPEL Process Manager (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http://www.oracle.com/technology/bpel/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index.html)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products have SOA tools for network management. IBM’s product specializes in change management and SOA lifecycle development, and it integrates with a WebSphere and other Tivoli systems.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236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200" y="1"/>
            <a:ext cx="726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Managing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Monitoring SOA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87" y="928916"/>
            <a:ext cx="8904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086" y="928914"/>
            <a:ext cx="8904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 descr="Virtualization Cloud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7080" y="928910"/>
            <a:ext cx="89045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1975" y="1700169"/>
            <a:ext cx="88360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>
              <a:solidFill>
                <a:srgbClr val="333333"/>
              </a:solidFill>
              <a:latin typeface="square721_btroman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7083" y="928913"/>
            <a:ext cx="8904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082" y="928913"/>
            <a:ext cx="8904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79" y="1022400"/>
            <a:ext cx="890451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HP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 Manager provides dynamic mapping, monitoring, and optimization of SOA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as Web services, software assets, and virtual services.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products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 console with a variety of management views. Oracle’s BPEL Process Manager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WebSphere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process managers for creating an Enterprise Service Bus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SOA management software technology is dynamic, with many small vendors’ products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of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have been purchased and rolled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 systems.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Oracle’s recent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acquisition of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AmberPoint’s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SOA Management System is an example of this trend.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BMC Software’s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AppSight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(http://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www.bmc.com/products/product-listing/BMC-AppSight.html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automated SOA problem-resolution package, as is Tidal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Software’s Intersperse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package, which has root cause analysis services.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200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200" y="1"/>
            <a:ext cx="726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Managing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Monitoring SOA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87" y="928916"/>
            <a:ext cx="8904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086" y="928914"/>
            <a:ext cx="8904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 descr="Virtualization Cloud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7080" y="928910"/>
            <a:ext cx="89045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1975" y="1700169"/>
            <a:ext cx="88360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>
              <a:solidFill>
                <a:srgbClr val="333333"/>
              </a:solidFill>
              <a:latin typeface="square721_btroman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7083" y="928913"/>
            <a:ext cx="8904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082" y="928913"/>
            <a:ext cx="8904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79" y="1022400"/>
            <a:ext cx="890451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 Wily SOA Solution (http://www.ca.com/us/eitm/solution.aspx?id=8254) is a monitoring and discovery service that can map SOA transactions and dependencies and discover components such as ESBs, Web portals, and various Web services.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iTKO’s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LISA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http://www.itko.com/products/index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Enterprise SOA Testing platform specializes in testing Web service components that are used in SOA. Another example of an SOA transaction manager is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OpTier’s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CoreFirst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(http://www. optier.com/corefirst_overview.aspx.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change management present a particular challenge in the area of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 to the fact that elements of an SOA infrastructure can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highly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and therefore require good discovery mechanisms, these environments also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highly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virtualized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workloads vary, solutions often provision virtual servers as needed and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 these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servers’ processing across physical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servers. Virtualization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continue to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 SOA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software well into the future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91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200" y="1"/>
            <a:ext cx="726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Business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Modeling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87" y="928916"/>
            <a:ext cx="8904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086" y="928914"/>
            <a:ext cx="8904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 descr="Virtualization Cloud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7085" y="1037230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1975" y="1700169"/>
            <a:ext cx="88360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>
              <a:solidFill>
                <a:srgbClr val="333333"/>
              </a:solidFill>
              <a:latin typeface="square721_btroman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7083" y="928913"/>
            <a:ext cx="8904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082" y="928913"/>
            <a:ext cx="89045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Unified Modeling Language (UML):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UML standard is the work of the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Management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(http://www.omg.org/).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 graphical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 of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systems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form of a set of diagram types. Elements in a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blueprint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actors, business processes, logic modules (components), program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routines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database schemas, software components, and activities. </a:t>
            </a:r>
            <a:endParaRPr lang="en-US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diagrams are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separated into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seven structural types and four behavior types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structure types model the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system, while behavior types model states, actions, and events.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widely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in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for software system modeling.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developed system model can be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automatically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code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 Interchange (XMI)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XMI is another standard of the Object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Group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(OMG) and is used to exchange metadata using the Extensible Markup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(XML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structured into a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 model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fits into the OMG’s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Meta-Object Facility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UML models often use XMI as their interchange format, although they can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used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other languages.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31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200" y="1"/>
            <a:ext cx="726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Business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Modeling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87" y="928916"/>
            <a:ext cx="8904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086" y="928914"/>
            <a:ext cx="8904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 descr="Virtualization Cloud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7085" y="1037230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1975" y="1700169"/>
            <a:ext cx="88360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>
              <a:solidFill>
                <a:srgbClr val="333333"/>
              </a:solidFill>
              <a:latin typeface="square721_btroman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7083" y="928913"/>
            <a:ext cx="8904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082" y="928913"/>
            <a:ext cx="890451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XMI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 are not generally interchangeable between the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modeling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 that can use them. XMI has been codified as an international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by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ISO, as IS0/IEC 19503:2005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Language (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SysML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an open-source extension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part of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UML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dealing with profiles. It is smaller, more focused, and easier to learn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work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than UML itself.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SysML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reuses 7 of UML 2.0’s 13 diagrams.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effort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SysML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was rolled into OMG in 2008, but remains open source.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SysML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XMI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is developing toward support of ISO 10303,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is the Standard for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Exchange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Product Model Data (STEP) AP-233.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Process Modeling Notation (BPMN)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methodology for representing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 as a set of connected visual objects that illustrate workflow in a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Process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 (BPD).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Originally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in the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Management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Initiative (BPMI),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was incorporated into the Open Management Group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2005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BPD can be reduced to the OASIS standard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WS-Business Process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Language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is an executable language for information transfer between different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services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6781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200" y="1"/>
            <a:ext cx="726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Business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Modeling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87" y="928916"/>
            <a:ext cx="8904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086" y="928914"/>
            <a:ext cx="8904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 descr="Virtualization Cloud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7085" y="1037230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1975" y="1700169"/>
            <a:ext cx="88360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>
              <a:solidFill>
                <a:srgbClr val="333333"/>
              </a:solidFill>
              <a:latin typeface="square721_btroman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7083" y="928913"/>
            <a:ext cx="8904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082" y="928913"/>
            <a:ext cx="890451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Service-Oriented Modeling Framework (SOMF):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framework was proposed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Michael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Bell and combines a modeling language with a graphical display of the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SOA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so the system can be viewed as a map of objects and associated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SOMF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allows developers to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an action plan to implement their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can be valuable in system and architecture optimization,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tracing message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pathways, positioning software assets correctly, and providing a language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describing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abstraction and generalization how the processes operate.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SOMF soft-ware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only allows you to determine what needs to be done, but also allows you to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“what-if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scenarios to see how changes will impact your SOA system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services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 set of service objects and breaks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 relationships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three components: the services themselves, the service components that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use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those services, and the information flows required to interact between them.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 consist both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processes as well as their internal composition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SOMA, domains and functional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groups are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identified, variables that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affect processes are analyzed, and component development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are used to model specific cases. SOMA is meant to provide information on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service boundaries, service granularity, and asset analysis.</a:t>
            </a:r>
          </a:p>
        </p:txBody>
      </p:sp>
    </p:spTree>
    <p:extLst>
      <p:ext uri="{BB962C8B-B14F-4D97-AF65-F5344CB8AC3E}">
        <p14:creationId xmlns:p14="http://schemas.microsoft.com/office/powerpoint/2010/main" val="391723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200" y="1"/>
            <a:ext cx="726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Business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Modeling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87" y="928916"/>
            <a:ext cx="8904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086" y="928914"/>
            <a:ext cx="8904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 descr="Virtualization Cloud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7085" y="1037230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1975" y="1700169"/>
            <a:ext cx="88360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>
              <a:solidFill>
                <a:srgbClr val="333333"/>
              </a:solidFill>
              <a:latin typeface="square721_btroman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7083" y="928913"/>
            <a:ext cx="8904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082" y="928913"/>
            <a:ext cx="890451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SOMF, the modeling is based on the elements of the service life cycle: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Conceptualization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Defining the processes that will be supported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Discovery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Determining how components are exposed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 relationships services have to clients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Integration: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the messaging infrastructure that connects clients to components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design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Building the system and process logic and determining how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orchestration or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choreography will be performed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design: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the system component architecture and reducing design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software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with specified interfaces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and testing the system components</a:t>
            </a:r>
          </a:p>
        </p:txBody>
      </p:sp>
    </p:spTree>
    <p:extLst>
      <p:ext uri="{BB962C8B-B14F-4D97-AF65-F5344CB8AC3E}">
        <p14:creationId xmlns:p14="http://schemas.microsoft.com/office/powerpoint/2010/main" val="298664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200" y="1"/>
            <a:ext cx="726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Business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Modeling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87" y="928916"/>
            <a:ext cx="8904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086" y="928914"/>
            <a:ext cx="8904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 descr="Virtualization Cloud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7085" y="1037230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1975" y="1700169"/>
            <a:ext cx="88360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>
              <a:solidFill>
                <a:srgbClr val="333333"/>
              </a:solidFill>
              <a:latin typeface="square721_btroman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7083" y="928913"/>
            <a:ext cx="8904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082" y="928913"/>
            <a:ext cx="8904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81" y="928912"/>
            <a:ext cx="890451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</a:t>
            </a:r>
            <a:r>
              <a:rPr lang="en-I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topologies for message passing are used in SOMF</a:t>
            </a:r>
            <a:r>
              <a:rPr lang="en-I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topology: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circular topology is one where message passing is carried out in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circular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fashion. </a:t>
            </a:r>
            <a:endParaRPr lang="en-I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no orchestrator in this system, and each component providing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service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responsible for knowing which message to act on and where to send a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next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That is, the choreography of the system is maintained at the component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topology: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hierarchical topology, services are arranged in a tree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with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parent/child relationships. </a:t>
            </a: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one service to another must traverse up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branch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tree and down another branch from the root until the matching service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found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Hierarchical topologies offer the advantage of a well-defined set of relationships, 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central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(the root) where logic may reside, and a clearly stated address space. </a:t>
            </a: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disadvantage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topology is that the overhead of passing a message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service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another 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isn’t optimized.</a:t>
            </a:r>
          </a:p>
        </p:txBody>
      </p:sp>
    </p:spTree>
    <p:extLst>
      <p:ext uri="{BB962C8B-B14F-4D97-AF65-F5344CB8AC3E}">
        <p14:creationId xmlns:p14="http://schemas.microsoft.com/office/powerpoint/2010/main" val="411999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200" y="1"/>
            <a:ext cx="726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Business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Modeling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87" y="928916"/>
            <a:ext cx="8904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086" y="928914"/>
            <a:ext cx="8904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 descr="Virtualization Cloud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7085" y="1037230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1975" y="1700169"/>
            <a:ext cx="88360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>
              <a:solidFill>
                <a:srgbClr val="333333"/>
              </a:solidFill>
              <a:latin typeface="square721_btroman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7083" y="928913"/>
            <a:ext cx="8904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082" y="928913"/>
            <a:ext cx="8904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81" y="928912"/>
            <a:ext cx="890451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topology: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network topology has a many-to-many relationship between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their clients.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 of a network topology is that the overhead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associated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passing has been minimized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considerable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overhead built into the system in order to maintain the many links needed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topology: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star topology, services are designed to connect through a central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star model is favored in orchestration processes and is useful for services that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broadcasting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multicasting services, publish and subscribe, and other related systems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00" y="2681960"/>
            <a:ext cx="7948800" cy="237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2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200" y="1"/>
            <a:ext cx="726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Business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Modeling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87" y="928916"/>
            <a:ext cx="8904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086" y="928914"/>
            <a:ext cx="8904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 descr="Virtualization Cloud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7085" y="1037230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1975" y="1700169"/>
            <a:ext cx="88360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>
              <a:solidFill>
                <a:srgbClr val="333333"/>
              </a:solidFill>
              <a:latin typeface="square721_btroman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7083" y="928913"/>
            <a:ext cx="8904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082" y="928913"/>
            <a:ext cx="8904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81" y="928912"/>
            <a:ext cx="89045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00" y="1037230"/>
            <a:ext cx="8689197" cy="37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39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200" y="1"/>
            <a:ext cx="726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Business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Modeling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87" y="928916"/>
            <a:ext cx="8904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086" y="928914"/>
            <a:ext cx="8904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 descr="Virtualization Cloud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7080" y="928910"/>
            <a:ext cx="890451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service in SOMF that is granular and very narrow in scope is referred to as an atomic service. An atomic service cannot be decomposed into smaller services that provide a useful function.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3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an atomic service is a customer lookup that contains a customer ID and the customer’s name and address. An address that doesn’t contain the customer’s name or lists a customer name without an ID wouldn’t have much value, so this service stands alone</a:t>
            </a:r>
            <a:r>
              <a:rPr lang="en-IN" sz="13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that provides ID, name, and address might </a:t>
            </a:r>
            <a:r>
              <a:rPr lang="en-US" sz="13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part </a:t>
            </a:r>
            <a:r>
              <a:rPr lang="en-US" sz="1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 set of services that describe a bank account, customer purchase record, or any </a:t>
            </a:r>
            <a:r>
              <a:rPr lang="en-US" sz="13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sz="1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services. A collection of services that work together is referred to as a composite service. </a:t>
            </a:r>
            <a:endParaRPr lang="en-US" sz="13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Enterprise 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Bus described previously in this chapter is another example of a composite </a:t>
            </a:r>
            <a:r>
              <a:rPr lang="en-US" sz="1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it contains functions for message routing, message interchange and translation, and </a:t>
            </a:r>
            <a:r>
              <a:rPr lang="en-US" sz="1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orchestration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3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composite service is usually organized as a hierarchical topology and is </a:t>
            </a:r>
            <a:r>
              <a:rPr lang="en-US" sz="1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multifunctional 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a coarse-grained </a:t>
            </a:r>
            <a:r>
              <a:rPr lang="en-US" sz="1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entity. SOA 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describes a distributed collection of services performing business process functions. </a:t>
            </a:r>
            <a:endParaRPr lang="en-US" sz="13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1975" y="1700169"/>
            <a:ext cx="88360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>
              <a:solidFill>
                <a:srgbClr val="333333"/>
              </a:solidFill>
              <a:latin typeface="square721_btroman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7083" y="928913"/>
            <a:ext cx="8904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082" y="928913"/>
            <a:ext cx="8904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81" y="928912"/>
            <a:ext cx="89045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1007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2076</Words>
  <Application>Microsoft Office PowerPoint</Application>
  <PresentationFormat>On-screen Show (16:9)</PresentationFormat>
  <Paragraphs>183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square721_btroman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Nagaraja GS</dc:creator>
  <cp:lastModifiedBy>Microsoft account</cp:lastModifiedBy>
  <cp:revision>378</cp:revision>
  <dcterms:modified xsi:type="dcterms:W3CDTF">2024-12-08T05:21:45Z</dcterms:modified>
</cp:coreProperties>
</file>