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9" r:id="rId4"/>
    <p:sldId id="267" r:id="rId5"/>
    <p:sldId id="268" r:id="rId6"/>
    <p:sldId id="257" r:id="rId7"/>
    <p:sldId id="258" r:id="rId8"/>
    <p:sldId id="259" r:id="rId9"/>
    <p:sldId id="260" r:id="rId10"/>
    <p:sldId id="261" r:id="rId11"/>
    <p:sldId id="262" r:id="rId12"/>
    <p:sldId id="263" r:id="rId13"/>
    <p:sldId id="277" r:id="rId14"/>
    <p:sldId id="278" r:id="rId15"/>
    <p:sldId id="279" r:id="rId16"/>
    <p:sldId id="290" r:id="rId17"/>
    <p:sldId id="264" r:id="rId18"/>
    <p:sldId id="275" r:id="rId19"/>
    <p:sldId id="291" r:id="rId20"/>
    <p:sldId id="280" r:id="rId21"/>
    <p:sldId id="276" r:id="rId22"/>
    <p:sldId id="272" r:id="rId23"/>
    <p:sldId id="273" r:id="rId24"/>
    <p:sldId id="274" r:id="rId25"/>
    <p:sldId id="270" r:id="rId26"/>
    <p:sldId id="281" r:id="rId27"/>
    <p:sldId id="282" r:id="rId28"/>
    <p:sldId id="283" r:id="rId29"/>
    <p:sldId id="284" r:id="rId30"/>
    <p:sldId id="285" r:id="rId31"/>
    <p:sldId id="286" r:id="rId32"/>
    <p:sldId id="287" r:id="rId33"/>
    <p:sldId id="288" r:id="rId34"/>
    <p:sldId id="289" r:id="rId35"/>
    <p:sldId id="294" r:id="rId36"/>
    <p:sldId id="295" r:id="rId37"/>
    <p:sldId id="299" r:id="rId38"/>
    <p:sldId id="297" r:id="rId39"/>
    <p:sldId id="298" r:id="rId40"/>
    <p:sldId id="306" r:id="rId41"/>
    <p:sldId id="302" r:id="rId42"/>
    <p:sldId id="303" r:id="rId43"/>
    <p:sldId id="311" r:id="rId44"/>
    <p:sldId id="312" r:id="rId45"/>
    <p:sldId id="313" r:id="rId46"/>
    <p:sldId id="308" r:id="rId47"/>
    <p:sldId id="309" r:id="rId48"/>
    <p:sldId id="310" r:id="rId49"/>
    <p:sldId id="323" r:id="rId50"/>
    <p:sldId id="304" r:id="rId51"/>
    <p:sldId id="305" r:id="rId52"/>
    <p:sldId id="316" r:id="rId53"/>
    <p:sldId id="314" r:id="rId54"/>
    <p:sldId id="315" r:id="rId55"/>
    <p:sldId id="317" r:id="rId56"/>
    <p:sldId id="318" r:id="rId57"/>
    <p:sldId id="319" r:id="rId58"/>
    <p:sldId id="320" r:id="rId59"/>
    <p:sldId id="321" r:id="rId60"/>
    <p:sldId id="322" r:id="rId61"/>
    <p:sldId id="324" r:id="rId62"/>
    <p:sldId id="325" r:id="rId63"/>
    <p:sldId id="326" r:id="rId64"/>
    <p:sldId id="32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6" d="100"/>
          <a:sy n="96" d="100"/>
        </p:scale>
        <p:origin x="1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9D7648-2CC0-4FDD-A9A5-5992DE82DB1A}"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48006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9D7648-2CC0-4FDD-A9A5-5992DE82DB1A}"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24910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9D7648-2CC0-4FDD-A9A5-5992DE82DB1A}"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279064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9D7648-2CC0-4FDD-A9A5-5992DE82DB1A}"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88784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D7648-2CC0-4FDD-A9A5-5992DE82DB1A}"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367695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9D7648-2CC0-4FDD-A9A5-5992DE82DB1A}"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105999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9D7648-2CC0-4FDD-A9A5-5992DE82DB1A}"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186484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9D7648-2CC0-4FDD-A9A5-5992DE82DB1A}"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209680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D7648-2CC0-4FDD-A9A5-5992DE82DB1A}" type="datetimeFigureOut">
              <a:rPr lang="en-IN" smtClean="0"/>
              <a:t>24-12-2024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419866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D7648-2CC0-4FDD-A9A5-5992DE82DB1A}"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220387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D7648-2CC0-4FDD-A9A5-5992DE82DB1A}"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2EB36-00DB-474F-AF6D-678AB7F0493A}" type="slidenum">
              <a:rPr lang="en-IN" smtClean="0"/>
              <a:t>‹#›</a:t>
            </a:fld>
            <a:endParaRPr lang="en-IN"/>
          </a:p>
        </p:txBody>
      </p:sp>
    </p:spTree>
    <p:extLst>
      <p:ext uri="{BB962C8B-B14F-4D97-AF65-F5344CB8AC3E}">
        <p14:creationId xmlns:p14="http://schemas.microsoft.com/office/powerpoint/2010/main" val="185595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D7648-2CC0-4FDD-A9A5-5992DE82DB1A}" type="datetimeFigureOut">
              <a:rPr lang="en-IN" smtClean="0"/>
              <a:t>24-12-2024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2EB36-00DB-474F-AF6D-678AB7F0493A}" type="slidenum">
              <a:rPr lang="en-IN" smtClean="0"/>
              <a:t>‹#›</a:t>
            </a:fld>
            <a:endParaRPr lang="en-IN"/>
          </a:p>
        </p:txBody>
      </p:sp>
    </p:spTree>
    <p:extLst>
      <p:ext uri="{BB962C8B-B14F-4D97-AF65-F5344CB8AC3E}">
        <p14:creationId xmlns:p14="http://schemas.microsoft.com/office/powerpoint/2010/main" val="1761782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New_York_Stock_Exchange" TargetMode="External"/><Relationship Id="rId3" Type="http://schemas.openxmlformats.org/officeDocument/2006/relationships/hyperlink" Target="https://en.wikipedia.org/wiki/San_Francisco" TargetMode="External"/><Relationship Id="rId7" Type="http://schemas.openxmlformats.org/officeDocument/2006/relationships/hyperlink" Target="https://en.wikipedia.org/wiki/Generally_accepted_accounting_principles" TargetMode="External"/><Relationship Id="rId2" Type="http://schemas.openxmlformats.org/officeDocument/2006/relationships/hyperlink" Target="https://en.wikipedia.org/wiki/Cloud_computing" TargetMode="External"/><Relationship Id="rId1" Type="http://schemas.openxmlformats.org/officeDocument/2006/relationships/slideLayout" Target="../slideLayouts/slideLayout2.xml"/><Relationship Id="rId6" Type="http://schemas.openxmlformats.org/officeDocument/2006/relationships/hyperlink" Target="https://en.wikipedia.org/wiki/Market_capitalization" TargetMode="External"/><Relationship Id="rId11" Type="http://schemas.openxmlformats.org/officeDocument/2006/relationships/hyperlink" Target="https://en.wikipedia.org/wiki/Salesforce_Marketing_Cloud" TargetMode="External"/><Relationship Id="rId5" Type="http://schemas.openxmlformats.org/officeDocument/2006/relationships/hyperlink" Target="https://en.wikipedia.org/wiki/Customer_relationship_management" TargetMode="External"/><Relationship Id="rId10" Type="http://schemas.openxmlformats.org/officeDocument/2006/relationships/hyperlink" Target="https://en.wikipedia.org/wiki/Jigsaw_(website)" TargetMode="External"/><Relationship Id="rId4" Type="http://schemas.openxmlformats.org/officeDocument/2006/relationships/hyperlink" Target="https://en.wikipedia.org/wiki/California" TargetMode="External"/><Relationship Id="rId9" Type="http://schemas.openxmlformats.org/officeDocument/2006/relationships/hyperlink" Target="https://en.wikipedia.org/wiki/S&amp;P_50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icrosoft" TargetMode="External"/><Relationship Id="rId7" Type="http://schemas.openxmlformats.org/officeDocument/2006/relationships/hyperlink" Target="https://en.wikipedia.org/wiki/Programming_language" TargetMode="External"/><Relationship Id="rId2" Type="http://schemas.openxmlformats.org/officeDocument/2006/relationships/hyperlink" Target="https://en.wikipedia.org/wiki/Cloud_computing" TargetMode="External"/><Relationship Id="rId1" Type="http://schemas.openxmlformats.org/officeDocument/2006/relationships/slideLayout" Target="../slideLayouts/slideLayout2.xml"/><Relationship Id="rId6" Type="http://schemas.openxmlformats.org/officeDocument/2006/relationships/hyperlink" Target="https://en.wikipedia.org/wiki/Infrastructure_as_a_service" TargetMode="External"/><Relationship Id="rId5" Type="http://schemas.openxmlformats.org/officeDocument/2006/relationships/hyperlink" Target="https://en.wikipedia.org/wiki/Platform_as_a_service" TargetMode="External"/><Relationship Id="rId4" Type="http://schemas.openxmlformats.org/officeDocument/2006/relationships/hyperlink" Target="https://en.wikipedia.org/wiki/Datacent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loud_computing" TargetMode="External"/><Relationship Id="rId2" Type="http://schemas.openxmlformats.org/officeDocument/2006/relationships/hyperlink" Target="https://en.wikipedia.org/wiki/Platform_as_a_service" TargetMode="External"/><Relationship Id="rId1" Type="http://schemas.openxmlformats.org/officeDocument/2006/relationships/slideLayout" Target="../slideLayouts/slideLayout2.xml"/><Relationship Id="rId6" Type="http://schemas.openxmlformats.org/officeDocument/2006/relationships/hyperlink" Target="https://en.wikipedia.org/wiki/Bandwidth_(computing)" TargetMode="External"/><Relationship Id="rId5" Type="http://schemas.openxmlformats.org/officeDocument/2006/relationships/hyperlink" Target="https://en.wikipedia.org/wiki/Sandbox_(computer_security)" TargetMode="External"/><Relationship Id="rId4" Type="http://schemas.openxmlformats.org/officeDocument/2006/relationships/hyperlink" Target="https://en.wikipedia.org/wiki/Web_applic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hatis.techtarget.com/definition/operating-system-OS" TargetMode="External"/><Relationship Id="rId3" Type="http://schemas.openxmlformats.org/officeDocument/2006/relationships/image" Target="../media/image8.emf"/><Relationship Id="rId7" Type="http://schemas.openxmlformats.org/officeDocument/2006/relationships/hyperlink" Target="https://en.wikipedia.org/wiki/Software" TargetMode="External"/><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hyperlink" Target="https://en.wikipedia.org/wiki/Computer_hardware" TargetMode="External"/><Relationship Id="rId5" Type="http://schemas.openxmlformats.org/officeDocument/2006/relationships/hyperlink" Target="https://en.wikipedia.org/wiki/Computer_architecture" TargetMode="External"/><Relationship Id="rId4" Type="http://schemas.openxmlformats.org/officeDocument/2006/relationships/hyperlink" Target="https://en.wikipedia.org/wiki/Emulator"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User_interface" TargetMode="External"/><Relationship Id="rId3" Type="http://schemas.openxmlformats.org/officeDocument/2006/relationships/hyperlink" Target="https://en.wikipedia.org/wiki/Hypervisor" TargetMode="External"/><Relationship Id="rId7" Type="http://schemas.openxmlformats.org/officeDocument/2006/relationships/hyperlink" Target="https://en.wikipedia.org/wiki/Web_page" TargetMode="External"/><Relationship Id="rId2" Type="http://schemas.openxmlformats.org/officeDocument/2006/relationships/hyperlink" Target="https://en.wikipedia.org/wiki/Virtual_machine"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software" TargetMode="External"/><Relationship Id="rId5" Type="http://schemas.openxmlformats.org/officeDocument/2006/relationships/hyperlink" Target="https://en.wikipedia.org/wiki/System_image" TargetMode="External"/><Relationship Id="rId4" Type="http://schemas.openxmlformats.org/officeDocument/2006/relationships/hyperlink" Target="https://en.wikipedia.org/wiki/Software_appliance" TargetMode="External"/><Relationship Id="rId9" Type="http://schemas.openxmlformats.org/officeDocument/2006/relationships/hyperlink" Target="https://en.wikipedia.org/wiki/Software_deployme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en.wikipedia.org/wiki/Cloud_computing#Public_cloud" TargetMode="External"/><Relationship Id="rId7" Type="http://schemas.openxmlformats.org/officeDocument/2006/relationships/hyperlink" Target="https://en.wikipedia.org/wiki/Multi-tenancy" TargetMode="External"/><Relationship Id="rId2" Type="http://schemas.openxmlformats.org/officeDocument/2006/relationships/hyperlink" Target="https://en.wikipedia.org/wiki/Tablet_computer" TargetMode="External"/><Relationship Id="rId1" Type="http://schemas.openxmlformats.org/officeDocument/2006/relationships/slideLayout" Target="../slideLayouts/slideLayout2.xml"/><Relationship Id="rId6" Type="http://schemas.openxmlformats.org/officeDocument/2006/relationships/hyperlink" Target="https://en.wikipedia.org/wiki/Cloud_computing#Hybrid_cloud" TargetMode="External"/><Relationship Id="rId5" Type="http://schemas.openxmlformats.org/officeDocument/2006/relationships/hyperlink" Target="https://en.wikipedia.org/wiki/Cloud_computing#Community_cloud" TargetMode="External"/><Relationship Id="rId4" Type="http://schemas.openxmlformats.org/officeDocument/2006/relationships/hyperlink" Target="https://en.wikipedia.org/wiki/Cloud_computing#Private_cloud"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rightscale.com/products/" TargetMode="External"/><Relationship Id="rId2" Type="http://schemas.openxmlformats.org/officeDocument/2006/relationships/hyperlink" Target="http://gigaom.com/2009/06/10/amazons-ec2-service-suffers-outage/" TargetMode="External"/><Relationship Id="rId1" Type="http://schemas.openxmlformats.org/officeDocument/2006/relationships/slideLayout" Target="../slideLayouts/slideLayout2.xml"/><Relationship Id="rId4" Type="http://schemas.openxmlformats.org/officeDocument/2006/relationships/hyperlink" Target="http://www.vmware.com/products/vmo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Windows_10" TargetMode="External"/><Relationship Id="rId7" Type="http://schemas.openxmlformats.org/officeDocument/2006/relationships/hyperlink" Target="https://en.wikipedia.org/wiki/Integrated_Windows_Authentication" TargetMode="External"/><Relationship Id="rId2" Type="http://schemas.openxmlformats.org/officeDocument/2006/relationships/hyperlink" Target="https://en.wikipedia.org/wiki/Windows_Server_2016" TargetMode="External"/><Relationship Id="rId1" Type="http://schemas.openxmlformats.org/officeDocument/2006/relationships/slideLayout" Target="../slideLayouts/slideLayout2.xml"/><Relationship Id="rId6" Type="http://schemas.openxmlformats.org/officeDocument/2006/relationships/hyperlink" Target="https://en.wikipedia.org/wiki/Digest_access_authentication" TargetMode="External"/><Relationship Id="rId5" Type="http://schemas.openxmlformats.org/officeDocument/2006/relationships/hyperlink" Target="https://en.wikipedia.org/wiki/Basic_access_authentication" TargetMode="External"/><Relationship Id="rId4" Type="http://schemas.openxmlformats.org/officeDocument/2006/relationships/hyperlink" Target="https://en.wikipedia.org/wiki/HTTP/2"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Virtual_machine" TargetMode="External"/><Relationship Id="rId2" Type="http://schemas.openxmlformats.org/officeDocument/2006/relationships/hyperlink" Target="http://lifehacker.com/5714966/five-best-virtual-machine-applications" TargetMode="External"/><Relationship Id="rId1" Type="http://schemas.openxmlformats.org/officeDocument/2006/relationships/slideLayout" Target="../slideLayouts/slideLayout2.xml"/><Relationship Id="rId4" Type="http://schemas.openxmlformats.org/officeDocument/2006/relationships/hyperlink" Target="http://lifehacker.com/5623313/how-to-run-windows-mac-and-linux-side-by-side-and-pain+free-with-virtualbox"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Programming_language" TargetMode="External"/><Relationship Id="rId13" Type="http://schemas.openxmlformats.org/officeDocument/2006/relationships/hyperlink" Target="https://en.wikipedia.org/wiki/Microsoft_Azure#cite_note-meetnew-2" TargetMode="External"/><Relationship Id="rId3" Type="http://schemas.openxmlformats.org/officeDocument/2006/relationships/hyperlink" Target="https://en.wikipedia.org/wiki/Cloud_computing" TargetMode="External"/><Relationship Id="rId7" Type="http://schemas.openxmlformats.org/officeDocument/2006/relationships/hyperlink" Target="https://en.wikipedia.org/wiki/Infrastructure_as_a_service" TargetMode="External"/><Relationship Id="rId12" Type="http://schemas.openxmlformats.org/officeDocument/2006/relationships/hyperlink" Target="https://en.wikipedia.org/wiki/Virtual_machine" TargetMode="External"/><Relationship Id="rId2" Type="http://schemas.openxmlformats.org/officeDocument/2006/relationships/hyperlink" Target="https://en.wikipedia.org/wiki/Help:IPA_for_English" TargetMode="External"/><Relationship Id="rId1" Type="http://schemas.openxmlformats.org/officeDocument/2006/relationships/slideLayout" Target="../slideLayouts/slideLayout2.xml"/><Relationship Id="rId6" Type="http://schemas.openxmlformats.org/officeDocument/2006/relationships/hyperlink" Target="https://en.wikipedia.org/wiki/Platform_as_a_service" TargetMode="External"/><Relationship Id="rId11" Type="http://schemas.openxmlformats.org/officeDocument/2006/relationships/hyperlink" Target="https://en.wikipedia.org/wiki/Linux" TargetMode="External"/><Relationship Id="rId5" Type="http://schemas.openxmlformats.org/officeDocument/2006/relationships/hyperlink" Target="https://en.wikipedia.org/wiki/Datacenter" TargetMode="External"/><Relationship Id="rId10" Type="http://schemas.openxmlformats.org/officeDocument/2006/relationships/hyperlink" Target="https://en.wikipedia.org/wiki/Windows_Server"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ndex.php?title=Microsoft_Azure&amp;action=edit&amp;section=9" TargetMode="External"/><Relationship Id="rId14" Type="http://schemas.openxmlformats.org/officeDocument/2006/relationships/hyperlink" Target="https://en.wikipedia.org/wiki/Software_release_life_cycle#General_availability_.28GA.2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Request%E2%80%93response" TargetMode="External"/><Relationship Id="rId2" Type="http://schemas.openxmlformats.org/officeDocument/2006/relationships/hyperlink" Target="https://en.wikipedia.org/wiki/Communications_protocol" TargetMode="External"/><Relationship Id="rId1" Type="http://schemas.openxmlformats.org/officeDocument/2006/relationships/slideLayout" Target="../slideLayouts/slideLayout2.xml"/><Relationship Id="rId5" Type="http://schemas.openxmlformats.org/officeDocument/2006/relationships/hyperlink" Target="https://en.wikipedia.org/wiki/Session_(computer_science)" TargetMode="External"/><Relationship Id="rId4" Type="http://schemas.openxmlformats.org/officeDocument/2006/relationships/hyperlink" Target="https://en.wikipedia.org/wiki/Server_(comput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archcio-midmarket.techtarget.com/definition/operating-system" TargetMode="External"/><Relationship Id="rId2" Type="http://schemas.openxmlformats.org/officeDocument/2006/relationships/hyperlink" Target="http://searchnetworking.techtarget.com/definition/Ethernet" TargetMode="External"/><Relationship Id="rId1" Type="http://schemas.openxmlformats.org/officeDocument/2006/relationships/slideLayout" Target="../slideLayouts/slideLayout2.xml"/><Relationship Id="rId4" Type="http://schemas.openxmlformats.org/officeDocument/2006/relationships/hyperlink" Target="http://searchservervirtualization.techtarget.com/definition/virtual-desktop-infrastructure-VDI"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hotspotshield.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cloud-computing-bible.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ow_latenc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01.ibm.com/software/tivoli/solu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2276"/>
            <a:ext cx="9144000" cy="891967"/>
          </a:xfrm>
        </p:spPr>
        <p:txBody>
          <a:bodyPr>
            <a:normAutofit fontScale="90000"/>
          </a:bodyPr>
          <a:lstStyle/>
          <a:p>
            <a:endParaRPr lang="en-IN" dirty="0"/>
          </a:p>
        </p:txBody>
      </p:sp>
      <p:sp>
        <p:nvSpPr>
          <p:cNvPr id="3" name="Subtitle 2"/>
          <p:cNvSpPr>
            <a:spLocks noGrp="1"/>
          </p:cNvSpPr>
          <p:nvPr>
            <p:ph type="subTitle" idx="1"/>
          </p:nvPr>
        </p:nvSpPr>
        <p:spPr>
          <a:xfrm>
            <a:off x="1524000" y="1895061"/>
            <a:ext cx="9144000" cy="4678017"/>
          </a:xfrm>
        </p:spPr>
        <p:txBody>
          <a:bodyPr>
            <a:normAutofit/>
          </a:bodyPr>
          <a:lstStyle/>
          <a:p>
            <a:endParaRPr lang="en-IN" sz="3600" b="1" dirty="0">
              <a:solidFill>
                <a:srgbClr val="FF0000"/>
              </a:solidFill>
            </a:endParaRPr>
          </a:p>
          <a:p>
            <a:endParaRPr lang="en-IN" sz="3600" b="1" dirty="0">
              <a:solidFill>
                <a:srgbClr val="FF0000"/>
              </a:solidFill>
            </a:endParaRPr>
          </a:p>
          <a:p>
            <a:endParaRPr lang="en-IN" sz="3600" b="1" dirty="0">
              <a:solidFill>
                <a:srgbClr val="FF0000"/>
              </a:solidFill>
            </a:endParaRPr>
          </a:p>
          <a:p>
            <a:r>
              <a:rPr lang="en-IN" sz="3600" b="1" dirty="0">
                <a:solidFill>
                  <a:srgbClr val="FF0000"/>
                </a:solidFill>
              </a:rPr>
              <a:t>UNIT II- Understanding Cloud Architecture</a:t>
            </a:r>
          </a:p>
        </p:txBody>
      </p:sp>
    </p:spTree>
    <p:extLst>
      <p:ext uri="{BB962C8B-B14F-4D97-AF65-F5344CB8AC3E}">
        <p14:creationId xmlns:p14="http://schemas.microsoft.com/office/powerpoint/2010/main" val="194866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74675"/>
          </a:xfrm>
        </p:spPr>
        <p:txBody>
          <a:bodyPr>
            <a:normAutofit fontScale="90000"/>
          </a:bodyPr>
          <a:lstStyle/>
          <a:p>
            <a:r>
              <a:rPr lang="en-IN" b="1" dirty="0"/>
              <a:t>Infrastructure</a:t>
            </a:r>
            <a:endParaRPr lang="en-IN" dirty="0"/>
          </a:p>
        </p:txBody>
      </p:sp>
      <p:sp>
        <p:nvSpPr>
          <p:cNvPr id="3" name="Content Placeholder 2"/>
          <p:cNvSpPr>
            <a:spLocks noGrp="1"/>
          </p:cNvSpPr>
          <p:nvPr>
            <p:ph idx="1"/>
          </p:nvPr>
        </p:nvSpPr>
        <p:spPr>
          <a:xfrm>
            <a:off x="838200" y="574675"/>
            <a:ext cx="10515600" cy="5602288"/>
          </a:xfrm>
        </p:spPr>
        <p:txBody>
          <a:bodyPr>
            <a:normAutofit lnSpcReduction="10000"/>
          </a:bodyPr>
          <a:lstStyle/>
          <a:p>
            <a:pPr algn="just"/>
            <a:r>
              <a:rPr lang="en-IN" sz="2400" b="1" dirty="0">
                <a:solidFill>
                  <a:srgbClr val="FF0000"/>
                </a:solidFill>
              </a:rPr>
              <a:t>Virtual servers </a:t>
            </a:r>
            <a:r>
              <a:rPr lang="en-IN" sz="2400" dirty="0">
                <a:solidFill>
                  <a:srgbClr val="FF0000"/>
                </a:solidFill>
              </a:rPr>
              <a:t>described in terms of a machine image or instance have characteristics that often can be described in terms of real servers delivering a certain number of microprocessor (CPU) cycles, memory access, and network bandwidth to customers. </a:t>
            </a:r>
          </a:p>
          <a:p>
            <a:pPr algn="just"/>
            <a:r>
              <a:rPr lang="en-IN" sz="2400" b="1" dirty="0">
                <a:solidFill>
                  <a:srgbClr val="92D050"/>
                </a:solidFill>
              </a:rPr>
              <a:t>Virtual machines are containers that are assigned specific resources. </a:t>
            </a:r>
          </a:p>
          <a:p>
            <a:pPr algn="just"/>
            <a:r>
              <a:rPr lang="en-IN" sz="2400" dirty="0"/>
              <a:t>The software that runs in the virtual machines is what defines the utility of the cloud computing system.</a:t>
            </a:r>
          </a:p>
          <a:p>
            <a:pPr algn="just"/>
            <a:r>
              <a:rPr lang="en-IN" sz="2400" dirty="0" err="1"/>
              <a:t>Eg</a:t>
            </a:r>
            <a:r>
              <a:rPr lang="en-IN" sz="2400" dirty="0"/>
              <a:t>: IaaS uses virtual machine technology to run applications on servers like </a:t>
            </a:r>
            <a:r>
              <a:rPr lang="en-IN" sz="2400" dirty="0" err="1"/>
              <a:t>citrixen</a:t>
            </a:r>
            <a:r>
              <a:rPr lang="en-IN" sz="2400" dirty="0"/>
              <a:t> or </a:t>
            </a:r>
            <a:r>
              <a:rPr lang="en-IN" sz="2400" dirty="0" err="1"/>
              <a:t>vmware</a:t>
            </a:r>
            <a:r>
              <a:rPr lang="en-IN" sz="2400" dirty="0"/>
              <a:t> or IBM hypervisors.</a:t>
            </a:r>
          </a:p>
          <a:p>
            <a:pPr algn="just"/>
            <a:r>
              <a:rPr lang="en-IN" sz="2400" dirty="0"/>
              <a:t>Figure 3.1 shows the portion of the cloud computing stack that is defined as the “server.” In the diagram, the API is shown shaded in </a:t>
            </a:r>
            <a:r>
              <a:rPr lang="en-IN" sz="2400" dirty="0" err="1"/>
              <a:t>gray</a:t>
            </a:r>
            <a:r>
              <a:rPr lang="en-IN" sz="2400" dirty="0"/>
              <a:t> because it is an optional component that isn't always delivered with the server. </a:t>
            </a:r>
          </a:p>
          <a:p>
            <a:pPr algn="just"/>
            <a:r>
              <a:rPr lang="en-IN" sz="2400" b="1" dirty="0"/>
              <a:t>The VMM component is the Virtual Machine Monitor, also called a hypervisor. </a:t>
            </a:r>
          </a:p>
          <a:p>
            <a:pPr algn="just"/>
            <a:r>
              <a:rPr lang="en-IN" sz="2400" dirty="0"/>
              <a:t>This is the </a:t>
            </a:r>
            <a:r>
              <a:rPr lang="en-IN" sz="2400" b="1" dirty="0">
                <a:solidFill>
                  <a:schemeClr val="accent2">
                    <a:lumMod val="75000"/>
                  </a:schemeClr>
                </a:solidFill>
              </a:rPr>
              <a:t>low-level software </a:t>
            </a:r>
            <a:r>
              <a:rPr lang="en-IN" sz="2400" dirty="0"/>
              <a:t>that allows different operating systems to run in their own memory space and manages I/O for the virtual machines.</a:t>
            </a:r>
          </a:p>
          <a:p>
            <a:pPr algn="just"/>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230972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56522" y="1690688"/>
            <a:ext cx="8613913" cy="4590842"/>
          </a:xfrm>
          <a:prstGeom prst="rect">
            <a:avLst/>
          </a:prstGeom>
        </p:spPr>
      </p:pic>
    </p:spTree>
    <p:extLst>
      <p:ext uri="{BB962C8B-B14F-4D97-AF65-F5344CB8AC3E}">
        <p14:creationId xmlns:p14="http://schemas.microsoft.com/office/powerpoint/2010/main" val="299930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678" y="-45693"/>
            <a:ext cx="10515600" cy="575779"/>
          </a:xfrm>
        </p:spPr>
        <p:txBody>
          <a:bodyPr>
            <a:normAutofit fontScale="90000"/>
          </a:bodyPr>
          <a:lstStyle/>
          <a:p>
            <a:r>
              <a:rPr lang="en-IN" b="1" dirty="0"/>
              <a:t>Platforms</a:t>
            </a:r>
          </a:p>
        </p:txBody>
      </p:sp>
      <p:sp>
        <p:nvSpPr>
          <p:cNvPr id="3" name="Content Placeholder 2"/>
          <p:cNvSpPr>
            <a:spLocks noGrp="1"/>
          </p:cNvSpPr>
          <p:nvPr>
            <p:ph idx="1"/>
          </p:nvPr>
        </p:nvSpPr>
        <p:spPr>
          <a:xfrm>
            <a:off x="838200" y="530087"/>
            <a:ext cx="10515600" cy="6302100"/>
          </a:xfrm>
        </p:spPr>
        <p:txBody>
          <a:bodyPr/>
          <a:lstStyle/>
          <a:p>
            <a:pPr algn="just"/>
            <a:r>
              <a:rPr lang="en-IN" dirty="0"/>
              <a:t>A platform in the cloud is a software layer that is used to create higher levels of service.</a:t>
            </a:r>
          </a:p>
          <a:p>
            <a:pPr algn="just"/>
            <a:r>
              <a:rPr lang="en-IN" dirty="0"/>
              <a:t>Examples:</a:t>
            </a:r>
          </a:p>
          <a:p>
            <a:pPr lvl="1" algn="just"/>
            <a:r>
              <a:rPr lang="en-IN" dirty="0" err="1"/>
              <a:t>Salesforce.com's</a:t>
            </a:r>
            <a:r>
              <a:rPr lang="en-IN" dirty="0"/>
              <a:t> Force.com Platform</a:t>
            </a:r>
          </a:p>
          <a:p>
            <a:pPr marL="457200" lvl="1" indent="0" algn="just">
              <a:buNone/>
            </a:pPr>
            <a:r>
              <a:rPr lang="en-IN" dirty="0"/>
              <a:t>• Windows Azure Platform</a:t>
            </a:r>
          </a:p>
          <a:p>
            <a:pPr marL="457200" lvl="1" indent="0" algn="just">
              <a:buNone/>
            </a:pPr>
            <a:r>
              <a:rPr lang="en-IN" dirty="0"/>
              <a:t>• Google Apps and the Google </a:t>
            </a:r>
            <a:r>
              <a:rPr lang="en-IN" dirty="0" err="1"/>
              <a:t>AppEngine</a:t>
            </a:r>
            <a:endParaRPr lang="en-IN" dirty="0"/>
          </a:p>
          <a:p>
            <a:pPr algn="just"/>
            <a:r>
              <a:rPr lang="en-IN" dirty="0"/>
              <a:t>These three services offer all the hosted hardware and software needed to build and deploy Web applications or services that are custom built by the developer within the context and range of capabilities that the platform allows.</a:t>
            </a:r>
          </a:p>
          <a:p>
            <a:pPr algn="just"/>
            <a:r>
              <a:rPr lang="en-IN" b="1" dirty="0"/>
              <a:t>Platforms represent nearly the full cloud software stack, missing only the presentation layer that represents the user interface</a:t>
            </a:r>
          </a:p>
          <a:p>
            <a:pPr algn="just"/>
            <a:r>
              <a:rPr lang="en-IN" dirty="0"/>
              <a:t>Constructed from components and services and controlled through the API that the platform provider publishes.</a:t>
            </a:r>
          </a:p>
        </p:txBody>
      </p:sp>
    </p:spTree>
    <p:extLst>
      <p:ext uri="{BB962C8B-B14F-4D97-AF65-F5344CB8AC3E}">
        <p14:creationId xmlns:p14="http://schemas.microsoft.com/office/powerpoint/2010/main" val="41638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1710"/>
          </a:xfrm>
        </p:spPr>
        <p:txBody>
          <a:bodyPr>
            <a:normAutofit fontScale="90000"/>
          </a:bodyPr>
          <a:lstStyle/>
          <a:p>
            <a:endParaRPr lang="en-IN" dirty="0"/>
          </a:p>
        </p:txBody>
      </p:sp>
      <p:sp>
        <p:nvSpPr>
          <p:cNvPr id="3" name="Content Placeholder 2"/>
          <p:cNvSpPr>
            <a:spLocks noGrp="1"/>
          </p:cNvSpPr>
          <p:nvPr>
            <p:ph idx="1"/>
          </p:nvPr>
        </p:nvSpPr>
        <p:spPr>
          <a:xfrm>
            <a:off x="838200" y="675861"/>
            <a:ext cx="10515600" cy="5501102"/>
          </a:xfrm>
        </p:spPr>
        <p:txBody>
          <a:bodyPr>
            <a:normAutofit fontScale="92500" lnSpcReduction="20000"/>
          </a:bodyPr>
          <a:lstStyle/>
          <a:p>
            <a:pPr algn="just"/>
            <a:r>
              <a:rPr lang="en-IN" b="1" dirty="0"/>
              <a:t>Salesforce.com</a:t>
            </a:r>
            <a:r>
              <a:rPr lang="en-IN" dirty="0"/>
              <a:t> (stylized as </a:t>
            </a:r>
            <a:r>
              <a:rPr lang="en-IN" b="1" dirty="0"/>
              <a:t>sales</a:t>
            </a:r>
            <a:r>
              <a:rPr lang="en-IN" b="1" i="1" dirty="0"/>
              <a:t>f</a:t>
            </a:r>
            <a:r>
              <a:rPr lang="en-IN" b="1" dirty="0"/>
              <a:t>orce</a:t>
            </a:r>
            <a:r>
              <a:rPr lang="en-IN" dirty="0"/>
              <a:t>) a </a:t>
            </a:r>
            <a:r>
              <a:rPr lang="en-IN" dirty="0">
                <a:hlinkClick r:id="rId2" tooltip="Cloud computing"/>
              </a:rPr>
              <a:t>cloud computing</a:t>
            </a:r>
            <a:r>
              <a:rPr lang="en-IN" dirty="0"/>
              <a:t> company headquartered </a:t>
            </a:r>
            <a:r>
              <a:rPr lang="en-IN" dirty="0" err="1"/>
              <a:t>in</a:t>
            </a:r>
            <a:r>
              <a:rPr lang="en-IN" dirty="0" err="1">
                <a:hlinkClick r:id="rId3" tooltip="San Francisco"/>
              </a:rPr>
              <a:t>San</a:t>
            </a:r>
            <a:r>
              <a:rPr lang="en-IN" dirty="0">
                <a:hlinkClick r:id="rId3" tooltip="San Francisco"/>
              </a:rPr>
              <a:t> Francisco</a:t>
            </a:r>
            <a:r>
              <a:rPr lang="en-IN" dirty="0"/>
              <a:t>, </a:t>
            </a:r>
            <a:r>
              <a:rPr lang="en-IN" dirty="0">
                <a:hlinkClick r:id="rId4" tooltip="California"/>
              </a:rPr>
              <a:t>California</a:t>
            </a:r>
            <a:r>
              <a:rPr lang="en-IN" dirty="0"/>
              <a:t>. </a:t>
            </a:r>
          </a:p>
          <a:p>
            <a:pPr algn="just"/>
            <a:r>
              <a:rPr lang="en-IN" dirty="0"/>
              <a:t>Though its revenue comes from a </a:t>
            </a:r>
            <a:r>
              <a:rPr lang="en-IN" dirty="0">
                <a:hlinkClick r:id="rId5" tooltip="Customer relationship management"/>
              </a:rPr>
              <a:t>customer relationship management</a:t>
            </a:r>
            <a:r>
              <a:rPr lang="en-IN" dirty="0"/>
              <a:t> (CRM) product, Salesforce also tries capitalizing on commercial applications of social networking through acquisition. </a:t>
            </a:r>
          </a:p>
          <a:p>
            <a:pPr algn="just"/>
            <a:r>
              <a:rPr lang="en-IN" dirty="0"/>
              <a:t>As of 2015, it is one of the most highly valued American cloud computing companies with a </a:t>
            </a:r>
            <a:r>
              <a:rPr lang="en-IN" dirty="0">
                <a:hlinkClick r:id="rId6" tooltip="Market capitalization"/>
              </a:rPr>
              <a:t>market capitalization</a:t>
            </a:r>
            <a:r>
              <a:rPr lang="en-IN" dirty="0"/>
              <a:t> of $50 billion although the company has never turned a </a:t>
            </a:r>
            <a:r>
              <a:rPr lang="en-IN" dirty="0">
                <a:hlinkClick r:id="rId7" tooltip="Generally accepted accounting principles"/>
              </a:rPr>
              <a:t>GAAP</a:t>
            </a:r>
            <a:r>
              <a:rPr lang="en-IN" dirty="0"/>
              <a:t> profit since its inception in 1999.</a:t>
            </a:r>
            <a:endParaRPr lang="en-IN" baseline="30000" dirty="0"/>
          </a:p>
          <a:p>
            <a:pPr algn="just"/>
            <a:r>
              <a:rPr lang="en-IN" dirty="0"/>
              <a:t>It is listed on the </a:t>
            </a:r>
            <a:r>
              <a:rPr lang="en-IN" dirty="0">
                <a:hlinkClick r:id="rId8" tooltip="New York Stock Exchange"/>
              </a:rPr>
              <a:t>New York Stock Exchange</a:t>
            </a:r>
            <a:r>
              <a:rPr lang="en-IN" dirty="0"/>
              <a:t> and is a constituent of the </a:t>
            </a:r>
            <a:r>
              <a:rPr lang="en-IN" dirty="0">
                <a:hlinkClick r:id="rId9" tooltip="S&amp;P 500"/>
              </a:rPr>
              <a:t>S&amp;P 500</a:t>
            </a:r>
            <a:r>
              <a:rPr lang="en-IN" dirty="0"/>
              <a:t> index.</a:t>
            </a:r>
          </a:p>
          <a:p>
            <a:pPr marL="0" indent="0" algn="just">
              <a:buNone/>
            </a:pPr>
            <a:r>
              <a:rPr lang="en-IN" dirty="0"/>
              <a:t>SERVICES OFFERED:</a:t>
            </a:r>
          </a:p>
          <a:p>
            <a:pPr algn="just"/>
            <a:r>
              <a:rPr lang="en-IN" dirty="0" err="1"/>
              <a:t>Salesforce.com's</a:t>
            </a:r>
            <a:r>
              <a:rPr lang="en-IN" dirty="0"/>
              <a:t> </a:t>
            </a:r>
            <a:r>
              <a:rPr lang="en-IN" dirty="0">
                <a:hlinkClick r:id="rId5" tooltip="Customer relationship management"/>
              </a:rPr>
              <a:t>customer relationship management</a:t>
            </a:r>
            <a:r>
              <a:rPr lang="en-IN" dirty="0"/>
              <a:t> (CRM) service is broken down into several broad categories: Sales Cloud, Service Cloud, Data Cloud(including </a:t>
            </a:r>
            <a:r>
              <a:rPr lang="en-IN" dirty="0">
                <a:hlinkClick r:id="rId10" tooltip="Jigsaw (website)"/>
              </a:rPr>
              <a:t>Jigsaw</a:t>
            </a:r>
            <a:r>
              <a:rPr lang="en-IN" dirty="0"/>
              <a:t>), </a:t>
            </a:r>
            <a:r>
              <a:rPr lang="en-IN" dirty="0">
                <a:hlinkClick r:id="rId11" tooltip="Salesforce Marketing Cloud"/>
              </a:rPr>
              <a:t>Marketing Cloud</a:t>
            </a:r>
            <a:r>
              <a:rPr lang="en-IN" dirty="0"/>
              <a:t>, Collaboration Cloud(including Chatter), Analytics Cloud and Custom Cloud (including Force.com), with over 100,000 customers.</a:t>
            </a:r>
          </a:p>
          <a:p>
            <a:endParaRPr lang="en-IN" dirty="0"/>
          </a:p>
        </p:txBody>
      </p:sp>
    </p:spTree>
    <p:extLst>
      <p:ext uri="{BB962C8B-B14F-4D97-AF65-F5344CB8AC3E}">
        <p14:creationId xmlns:p14="http://schemas.microsoft.com/office/powerpoint/2010/main" val="328683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72278"/>
            <a:ext cx="10515600" cy="6004685"/>
          </a:xfrm>
        </p:spPr>
        <p:txBody>
          <a:bodyPr/>
          <a:lstStyle/>
          <a:p>
            <a:pPr algn="just"/>
            <a:r>
              <a:rPr lang="en-IN" b="1" dirty="0"/>
              <a:t>Microsoft Azure</a:t>
            </a:r>
            <a:r>
              <a:rPr lang="en-IN" dirty="0"/>
              <a:t> is a </a:t>
            </a:r>
            <a:r>
              <a:rPr lang="en-IN" dirty="0">
                <a:hlinkClick r:id="rId2" tooltip="Cloud computing"/>
              </a:rPr>
              <a:t>cloud computing</a:t>
            </a:r>
            <a:r>
              <a:rPr lang="en-IN" dirty="0"/>
              <a:t> platform and infrastructure, created by </a:t>
            </a:r>
            <a:r>
              <a:rPr lang="en-IN" dirty="0">
                <a:hlinkClick r:id="rId3" tooltip="Microsoft"/>
              </a:rPr>
              <a:t>Microsoft</a:t>
            </a:r>
            <a:r>
              <a:rPr lang="en-IN" dirty="0"/>
              <a:t>, for building, deploying and managing applications and services through a global network of Microsoft-managed and Microsoft partner hosted </a:t>
            </a:r>
            <a:r>
              <a:rPr lang="en-IN" dirty="0" err="1">
                <a:hlinkClick r:id="rId4" tooltip="Datacenter"/>
              </a:rPr>
              <a:t>datacenters</a:t>
            </a:r>
            <a:r>
              <a:rPr lang="en-IN" dirty="0"/>
              <a:t>. </a:t>
            </a:r>
          </a:p>
          <a:p>
            <a:pPr algn="just"/>
            <a:r>
              <a:rPr lang="en-IN" dirty="0"/>
              <a:t>It provides </a:t>
            </a:r>
            <a:r>
              <a:rPr lang="en-IN" dirty="0" err="1"/>
              <a:t>both</a:t>
            </a:r>
            <a:r>
              <a:rPr lang="en-IN" dirty="0" err="1">
                <a:hlinkClick r:id="rId5" tooltip="Platform as a service"/>
              </a:rPr>
              <a:t>PaaS</a:t>
            </a:r>
            <a:r>
              <a:rPr lang="en-IN" dirty="0"/>
              <a:t> and </a:t>
            </a:r>
            <a:r>
              <a:rPr lang="en-IN" dirty="0">
                <a:hlinkClick r:id="rId6" tooltip="Infrastructure as a service"/>
              </a:rPr>
              <a:t>IaaS</a:t>
            </a:r>
            <a:r>
              <a:rPr lang="en-IN" dirty="0"/>
              <a:t> services and supports many different </a:t>
            </a:r>
            <a:r>
              <a:rPr lang="en-IN" dirty="0">
                <a:hlinkClick r:id="rId7" tooltip="Programming language"/>
              </a:rPr>
              <a:t>programming languages</a:t>
            </a:r>
            <a:r>
              <a:rPr lang="en-IN" dirty="0"/>
              <a:t>, tools and frameworks, including both Microsoft-specific and third-party software and systems.</a:t>
            </a:r>
          </a:p>
          <a:p>
            <a:pPr algn="just"/>
            <a:r>
              <a:rPr lang="en-IN" dirty="0"/>
              <a:t>Azure was announced in October 2008 and released on 1 February 2010 as </a:t>
            </a:r>
            <a:r>
              <a:rPr lang="en-IN" b="1" dirty="0"/>
              <a:t>Windows Azure</a:t>
            </a:r>
            <a:r>
              <a:rPr lang="en-IN" dirty="0"/>
              <a:t>, before being renamed to Microsoft Azure on 25 March 2014</a:t>
            </a:r>
          </a:p>
          <a:p>
            <a:pPr algn="just"/>
            <a:r>
              <a:rPr lang="en-IN" dirty="0"/>
              <a:t>Build and deploy modern, cross platform web and mobile applications</a:t>
            </a:r>
          </a:p>
          <a:p>
            <a:pPr algn="just"/>
            <a:r>
              <a:rPr lang="en-IN" dirty="0"/>
              <a:t>store, backup and recover your data in the cloud</a:t>
            </a:r>
          </a:p>
          <a:p>
            <a:pPr algn="just"/>
            <a:r>
              <a:rPr lang="en-IN" dirty="0"/>
              <a:t>Use an open and flexible platform</a:t>
            </a:r>
          </a:p>
          <a:p>
            <a:endParaRPr lang="en-IN" dirty="0"/>
          </a:p>
          <a:p>
            <a:endParaRPr lang="en-IN" dirty="0"/>
          </a:p>
        </p:txBody>
      </p:sp>
    </p:spTree>
    <p:extLst>
      <p:ext uri="{BB962C8B-B14F-4D97-AF65-F5344CB8AC3E}">
        <p14:creationId xmlns:p14="http://schemas.microsoft.com/office/powerpoint/2010/main" val="1288550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838"/>
            <a:ext cx="10515600" cy="403501"/>
          </a:xfrm>
        </p:spPr>
        <p:txBody>
          <a:bodyPr>
            <a:normAutofit fontScale="90000"/>
          </a:bodyPr>
          <a:lstStyle/>
          <a:p>
            <a:endParaRPr lang="en-IN" dirty="0"/>
          </a:p>
        </p:txBody>
      </p:sp>
      <p:sp>
        <p:nvSpPr>
          <p:cNvPr id="3" name="Content Placeholder 2"/>
          <p:cNvSpPr>
            <a:spLocks noGrp="1"/>
          </p:cNvSpPr>
          <p:nvPr>
            <p:ph idx="1"/>
          </p:nvPr>
        </p:nvSpPr>
        <p:spPr>
          <a:xfrm>
            <a:off x="838200" y="795130"/>
            <a:ext cx="10515600" cy="5381833"/>
          </a:xfrm>
        </p:spPr>
        <p:txBody>
          <a:bodyPr>
            <a:normAutofit fontScale="92500"/>
          </a:bodyPr>
          <a:lstStyle/>
          <a:p>
            <a:pPr algn="just"/>
            <a:r>
              <a:rPr lang="en-IN" b="1" dirty="0"/>
              <a:t>Google App Engine</a:t>
            </a:r>
            <a:r>
              <a:rPr lang="en-IN" dirty="0"/>
              <a:t> (often referred to as </a:t>
            </a:r>
            <a:r>
              <a:rPr lang="en-IN" b="1" dirty="0"/>
              <a:t>GAE</a:t>
            </a:r>
            <a:r>
              <a:rPr lang="en-IN" dirty="0"/>
              <a:t> or simply </a:t>
            </a:r>
            <a:r>
              <a:rPr lang="en-IN" b="1" dirty="0"/>
              <a:t>App Engine</a:t>
            </a:r>
            <a:r>
              <a:rPr lang="en-IN" dirty="0"/>
              <a:t>) is a </a:t>
            </a:r>
            <a:r>
              <a:rPr lang="en-IN" dirty="0">
                <a:hlinkClick r:id="rId2" tooltip="Platform as a service"/>
              </a:rPr>
              <a:t>platform as a service</a:t>
            </a:r>
            <a:r>
              <a:rPr lang="en-IN" dirty="0"/>
              <a:t> (PaaS) </a:t>
            </a:r>
            <a:r>
              <a:rPr lang="en-IN" dirty="0">
                <a:hlinkClick r:id="rId3" tooltip="Cloud computing"/>
              </a:rPr>
              <a:t>cloud computing</a:t>
            </a:r>
            <a:r>
              <a:rPr lang="en-IN" dirty="0"/>
              <a:t> platform for developing and hosting </a:t>
            </a:r>
            <a:r>
              <a:rPr lang="en-IN" dirty="0">
                <a:hlinkClick r:id="rId4" tooltip="Web application"/>
              </a:rPr>
              <a:t>web applications</a:t>
            </a:r>
            <a:r>
              <a:rPr lang="en-IN" dirty="0"/>
              <a:t> in Google-managed data </a:t>
            </a:r>
            <a:r>
              <a:rPr lang="en-IN" dirty="0" err="1"/>
              <a:t>centers</a:t>
            </a:r>
            <a:r>
              <a:rPr lang="en-IN" dirty="0"/>
              <a:t>. </a:t>
            </a:r>
          </a:p>
          <a:p>
            <a:pPr algn="just"/>
            <a:r>
              <a:rPr lang="en-IN" dirty="0"/>
              <a:t>Applications are </a:t>
            </a:r>
            <a:r>
              <a:rPr lang="en-IN" dirty="0">
                <a:hlinkClick r:id="rId5" tooltip="Sandbox (computer security)"/>
              </a:rPr>
              <a:t>sandboxed</a:t>
            </a:r>
            <a:r>
              <a:rPr lang="en-IN" dirty="0"/>
              <a:t> and run across multiple servers.</a:t>
            </a:r>
            <a:endParaRPr lang="en-IN" baseline="30000" dirty="0"/>
          </a:p>
          <a:p>
            <a:pPr algn="just"/>
            <a:r>
              <a:rPr lang="en-IN" dirty="0"/>
              <a:t> App Engine offers automatic scaling for web applications—as the number of requests increases for an application, App Engine automatically allocates more resources for the web application to handle the additional demand.</a:t>
            </a:r>
          </a:p>
          <a:p>
            <a:pPr algn="just"/>
            <a:r>
              <a:rPr lang="en-IN" dirty="0"/>
              <a:t>Google App Engine is free up to a certain level of consumed resources. </a:t>
            </a:r>
          </a:p>
          <a:p>
            <a:pPr algn="just"/>
            <a:r>
              <a:rPr lang="en-IN" dirty="0"/>
              <a:t>Fees are charged for additional storage, </a:t>
            </a:r>
            <a:r>
              <a:rPr lang="en-IN" dirty="0">
                <a:hlinkClick r:id="rId6" tooltip="Bandwidth (computing)"/>
              </a:rPr>
              <a:t>bandwidth</a:t>
            </a:r>
            <a:r>
              <a:rPr lang="en-IN" dirty="0"/>
              <a:t>, or instance hours required by the application.</a:t>
            </a:r>
          </a:p>
          <a:p>
            <a:pPr algn="just"/>
            <a:r>
              <a:rPr lang="en-IN" dirty="0"/>
              <a:t>It was first released as a preview version in April 2008 and came out of preview in September 2011.</a:t>
            </a:r>
          </a:p>
          <a:p>
            <a:endParaRPr lang="en-IN" dirty="0"/>
          </a:p>
        </p:txBody>
      </p:sp>
    </p:spTree>
    <p:extLst>
      <p:ext uri="{BB962C8B-B14F-4D97-AF65-F5344CB8AC3E}">
        <p14:creationId xmlns:p14="http://schemas.microsoft.com/office/powerpoint/2010/main" val="51719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Platforms represent nearly the full cloud software stack, missing only the presentation layer that represents the user interface. </a:t>
            </a:r>
          </a:p>
          <a:p>
            <a:r>
              <a:rPr lang="en-IN" dirty="0"/>
              <a:t>This is the same portion of the cloud computing stack that is a virtual appliance and is shown in Figure 3.2. </a:t>
            </a:r>
          </a:p>
          <a:p>
            <a:r>
              <a:rPr lang="en-IN" dirty="0"/>
              <a:t>What separates a platform from a virtual appliance is that the software that is installed is constructed from components and services and controlled through the API that the platform provider publishes.</a:t>
            </a:r>
          </a:p>
          <a:p>
            <a:r>
              <a:rPr lang="en-IN" dirty="0"/>
              <a:t>A virtual appliance is software that installs as middleware onto a virtual machine.</a:t>
            </a:r>
          </a:p>
        </p:txBody>
      </p:sp>
    </p:spTree>
    <p:extLst>
      <p:ext uri="{BB962C8B-B14F-4D97-AF65-F5344CB8AC3E}">
        <p14:creationId xmlns:p14="http://schemas.microsoft.com/office/powerpoint/2010/main" val="343080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4" y="365125"/>
            <a:ext cx="11860696" cy="536023"/>
          </a:xfrm>
        </p:spPr>
        <p:txBody>
          <a:bodyPr>
            <a:noAutofit/>
          </a:bodyPr>
          <a:lstStyle/>
          <a:p>
            <a:r>
              <a:rPr lang="en-IN" sz="3200" dirty="0"/>
              <a:t>A virtual appliance is software that installs as middleware onto a virtual machine- </a:t>
            </a:r>
            <a:r>
              <a:rPr lang="en-IN" sz="3200" b="1" dirty="0"/>
              <a:t>a platform</a:t>
            </a:r>
          </a:p>
        </p:txBody>
      </p:sp>
      <p:pic>
        <p:nvPicPr>
          <p:cNvPr id="4" name="Content Placeholder 3"/>
          <p:cNvPicPr>
            <a:picLocks noGrp="1" noChangeAspect="1"/>
          </p:cNvPicPr>
          <p:nvPr>
            <p:ph idx="1"/>
          </p:nvPr>
        </p:nvPicPr>
        <p:blipFill>
          <a:blip r:embed="rId2"/>
          <a:stretch>
            <a:fillRect/>
          </a:stretch>
        </p:blipFill>
        <p:spPr>
          <a:xfrm>
            <a:off x="159683" y="1204621"/>
            <a:ext cx="11437938" cy="2333709"/>
          </a:xfrm>
          <a:prstGeom prst="rect">
            <a:avLst/>
          </a:prstGeom>
        </p:spPr>
      </p:pic>
      <p:pic>
        <p:nvPicPr>
          <p:cNvPr id="5" name="Picture 4"/>
          <p:cNvPicPr>
            <a:picLocks noChangeAspect="1"/>
          </p:cNvPicPr>
          <p:nvPr/>
        </p:nvPicPr>
        <p:blipFill>
          <a:blip r:embed="rId3"/>
          <a:stretch>
            <a:fillRect/>
          </a:stretch>
        </p:blipFill>
        <p:spPr>
          <a:xfrm>
            <a:off x="187501" y="3538330"/>
            <a:ext cx="11410120" cy="2703444"/>
          </a:xfrm>
          <a:prstGeom prst="rect">
            <a:avLst/>
          </a:prstGeom>
        </p:spPr>
      </p:pic>
      <p:sp>
        <p:nvSpPr>
          <p:cNvPr id="3" name="Rectangle 2"/>
          <p:cNvSpPr/>
          <p:nvPr/>
        </p:nvSpPr>
        <p:spPr>
          <a:xfrm>
            <a:off x="6438586" y="2846893"/>
            <a:ext cx="5565913" cy="2031325"/>
          </a:xfrm>
          <a:prstGeom prst="rect">
            <a:avLst/>
          </a:prstGeom>
        </p:spPr>
        <p:txBody>
          <a:bodyPr wrap="square">
            <a:spAutoFit/>
          </a:bodyPr>
          <a:lstStyle/>
          <a:p>
            <a:pPr algn="just"/>
            <a:r>
              <a:rPr lang="en-IN" dirty="0">
                <a:latin typeface="Arial" panose="020B0604020202020204" pitchFamily="34" charset="0"/>
              </a:rPr>
              <a:t>In computing, a </a:t>
            </a:r>
            <a:r>
              <a:rPr lang="en-IN" b="1" dirty="0">
                <a:latin typeface="Arial" panose="020B0604020202020204" pitchFamily="34" charset="0"/>
              </a:rPr>
              <a:t>virtual machine</a:t>
            </a:r>
            <a:r>
              <a:rPr lang="en-IN" dirty="0">
                <a:latin typeface="Arial" panose="020B0604020202020204" pitchFamily="34" charset="0"/>
              </a:rPr>
              <a:t> (</a:t>
            </a:r>
            <a:r>
              <a:rPr lang="en-IN" b="1" dirty="0">
                <a:latin typeface="Arial" panose="020B0604020202020204" pitchFamily="34" charset="0"/>
              </a:rPr>
              <a:t>VM</a:t>
            </a:r>
            <a:r>
              <a:rPr lang="en-IN" dirty="0">
                <a:latin typeface="Arial" panose="020B0604020202020204" pitchFamily="34" charset="0"/>
              </a:rPr>
              <a:t>) is an </a:t>
            </a:r>
            <a:r>
              <a:rPr lang="en-IN" dirty="0">
                <a:latin typeface="Arial" panose="020B0604020202020204" pitchFamily="34" charset="0"/>
                <a:hlinkClick r:id="rId4" tooltip="Emulator">
                  <a:extLst>
                    <a:ext uri="{A12FA001-AC4F-418D-AE19-62706E023703}">
                      <ahyp:hlinkClr xmlns:ahyp="http://schemas.microsoft.com/office/drawing/2018/hyperlinkcolor" xmlns="" val="tx"/>
                    </a:ext>
                  </a:extLst>
                </a:hlinkClick>
              </a:rPr>
              <a:t>emulation</a:t>
            </a:r>
            <a:r>
              <a:rPr lang="en-IN" dirty="0">
                <a:latin typeface="Arial" panose="020B0604020202020204" pitchFamily="34" charset="0"/>
              </a:rPr>
              <a:t> of a particular computer system. </a:t>
            </a:r>
          </a:p>
          <a:p>
            <a:pPr algn="just"/>
            <a:r>
              <a:rPr lang="en-IN" dirty="0">
                <a:latin typeface="Arial" panose="020B0604020202020204" pitchFamily="34" charset="0"/>
              </a:rPr>
              <a:t>Virtual machines operate based on the </a:t>
            </a:r>
            <a:r>
              <a:rPr lang="en-IN" dirty="0">
                <a:latin typeface="Arial" panose="020B0604020202020204" pitchFamily="34" charset="0"/>
                <a:hlinkClick r:id="rId5" tooltip="Computer architecture">
                  <a:extLst>
                    <a:ext uri="{A12FA001-AC4F-418D-AE19-62706E023703}">
                      <ahyp:hlinkClr xmlns:ahyp="http://schemas.microsoft.com/office/drawing/2018/hyperlinkcolor" xmlns="" val="tx"/>
                    </a:ext>
                  </a:extLst>
                </a:hlinkClick>
              </a:rPr>
              <a:t>computer architecture</a:t>
            </a:r>
            <a:r>
              <a:rPr lang="en-IN" dirty="0">
                <a:latin typeface="Arial" panose="020B0604020202020204" pitchFamily="34" charset="0"/>
              </a:rPr>
              <a:t> and functions of a real or hypothetical computer, and their implementations may involve specialized </a:t>
            </a:r>
            <a:r>
              <a:rPr lang="en-IN" dirty="0">
                <a:latin typeface="Arial" panose="020B0604020202020204" pitchFamily="34" charset="0"/>
                <a:hlinkClick r:id="rId6" tooltip="Computer hardware">
                  <a:extLst>
                    <a:ext uri="{A12FA001-AC4F-418D-AE19-62706E023703}">
                      <ahyp:hlinkClr xmlns:ahyp="http://schemas.microsoft.com/office/drawing/2018/hyperlinkcolor" xmlns="" val="tx"/>
                    </a:ext>
                  </a:extLst>
                </a:hlinkClick>
              </a:rPr>
              <a:t>hardware</a:t>
            </a:r>
            <a:r>
              <a:rPr lang="en-IN" dirty="0">
                <a:latin typeface="Arial" panose="020B0604020202020204" pitchFamily="34" charset="0"/>
              </a:rPr>
              <a:t>, </a:t>
            </a:r>
            <a:r>
              <a:rPr lang="en-IN" dirty="0">
                <a:latin typeface="Arial" panose="020B0604020202020204" pitchFamily="34" charset="0"/>
                <a:hlinkClick r:id="rId7" tooltip="Software">
                  <a:extLst>
                    <a:ext uri="{A12FA001-AC4F-418D-AE19-62706E023703}">
                      <ahyp:hlinkClr xmlns:ahyp="http://schemas.microsoft.com/office/drawing/2018/hyperlinkcolor" xmlns="" val="tx"/>
                    </a:ext>
                  </a:extLst>
                </a:hlinkClick>
              </a:rPr>
              <a:t>software</a:t>
            </a:r>
            <a:r>
              <a:rPr lang="en-IN" dirty="0">
                <a:latin typeface="Arial" panose="020B0604020202020204" pitchFamily="34" charset="0"/>
              </a:rPr>
              <a:t>, or a combination of both.</a:t>
            </a:r>
            <a:endParaRPr lang="en-IN" dirty="0"/>
          </a:p>
        </p:txBody>
      </p:sp>
      <p:sp>
        <p:nvSpPr>
          <p:cNvPr id="6" name="Rectangle 5"/>
          <p:cNvSpPr/>
          <p:nvPr/>
        </p:nvSpPr>
        <p:spPr>
          <a:xfrm>
            <a:off x="6531351" y="4994876"/>
            <a:ext cx="5473148" cy="1477328"/>
          </a:xfrm>
          <a:prstGeom prst="rect">
            <a:avLst/>
          </a:prstGeom>
        </p:spPr>
        <p:txBody>
          <a:bodyPr wrap="square">
            <a:spAutoFit/>
          </a:bodyPr>
          <a:lstStyle/>
          <a:p>
            <a:r>
              <a:rPr lang="en-IN" dirty="0">
                <a:solidFill>
                  <a:srgbClr val="666666"/>
                </a:solidFill>
                <a:latin typeface="NeueHaasGroteskText W01"/>
              </a:rPr>
              <a:t>A virtual machine (VM) is an operating system </a:t>
            </a:r>
            <a:r>
              <a:rPr lang="en-IN" u="sng" dirty="0">
                <a:solidFill>
                  <a:srgbClr val="00B3AC"/>
                </a:solidFill>
                <a:latin typeface="NeueHaasGroteskText W01"/>
                <a:hlinkClick r:id="rId8"/>
              </a:rPr>
              <a:t>OS</a:t>
            </a:r>
            <a:r>
              <a:rPr lang="en-IN" dirty="0">
                <a:solidFill>
                  <a:srgbClr val="666666"/>
                </a:solidFill>
                <a:latin typeface="NeueHaasGroteskText W01"/>
              </a:rPr>
              <a:t> or application environment that is installed on software which imitates dedicated hardware. </a:t>
            </a:r>
          </a:p>
          <a:p>
            <a:r>
              <a:rPr lang="en-IN" dirty="0">
                <a:solidFill>
                  <a:srgbClr val="666666"/>
                </a:solidFill>
                <a:latin typeface="NeueHaasGroteskText W01"/>
              </a:rPr>
              <a:t>The end user has the same experience on a virtual machine as they would have on dedicated hardware.</a:t>
            </a:r>
            <a:endParaRPr lang="en-IN" dirty="0"/>
          </a:p>
        </p:txBody>
      </p:sp>
    </p:spTree>
    <p:extLst>
      <p:ext uri="{BB962C8B-B14F-4D97-AF65-F5344CB8AC3E}">
        <p14:creationId xmlns:p14="http://schemas.microsoft.com/office/powerpoint/2010/main" val="192806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3258"/>
          </a:xfrm>
        </p:spPr>
        <p:txBody>
          <a:bodyPr>
            <a:normAutofit fontScale="90000"/>
          </a:bodyPr>
          <a:lstStyle/>
          <a:p>
            <a:endParaRPr lang="en-IN" dirty="0"/>
          </a:p>
        </p:txBody>
      </p:sp>
      <p:sp>
        <p:nvSpPr>
          <p:cNvPr id="3" name="Content Placeholder 2"/>
          <p:cNvSpPr>
            <a:spLocks noGrp="1"/>
          </p:cNvSpPr>
          <p:nvPr>
            <p:ph idx="1"/>
          </p:nvPr>
        </p:nvSpPr>
        <p:spPr>
          <a:xfrm>
            <a:off x="838200" y="443258"/>
            <a:ext cx="10515600" cy="6076812"/>
          </a:xfrm>
        </p:spPr>
        <p:txBody>
          <a:bodyPr>
            <a:normAutofit fontScale="92500" lnSpcReduction="20000"/>
          </a:bodyPr>
          <a:lstStyle/>
          <a:p>
            <a:r>
              <a:rPr lang="en-IN" dirty="0"/>
              <a:t>A </a:t>
            </a:r>
            <a:r>
              <a:rPr lang="en-IN" b="1" dirty="0"/>
              <a:t>virtual appliance</a:t>
            </a:r>
            <a:r>
              <a:rPr lang="en-IN" dirty="0"/>
              <a:t> is a pre-configured </a:t>
            </a:r>
            <a:r>
              <a:rPr lang="en-IN" dirty="0">
                <a:hlinkClick r:id="rId2" tooltip="Virtual machine"/>
              </a:rPr>
              <a:t>virtual machine</a:t>
            </a:r>
            <a:r>
              <a:rPr lang="en-IN" dirty="0"/>
              <a:t> image, ready to run on a </a:t>
            </a:r>
            <a:r>
              <a:rPr lang="en-IN" dirty="0">
                <a:hlinkClick r:id="rId3" tooltip="Hypervisor"/>
              </a:rPr>
              <a:t>hypervisor</a:t>
            </a:r>
            <a:r>
              <a:rPr lang="en-IN" dirty="0"/>
              <a:t>; </a:t>
            </a:r>
          </a:p>
          <a:p>
            <a:r>
              <a:rPr lang="en-IN" dirty="0"/>
              <a:t>virtual appliances are a subset of the broader class of </a:t>
            </a:r>
            <a:r>
              <a:rPr lang="en-IN" dirty="0">
                <a:hlinkClick r:id="rId4" tooltip="Software appliance"/>
              </a:rPr>
              <a:t>software appliances</a:t>
            </a:r>
            <a:r>
              <a:rPr lang="en-IN" dirty="0"/>
              <a:t>. </a:t>
            </a:r>
          </a:p>
          <a:p>
            <a:r>
              <a:rPr lang="en-IN" dirty="0"/>
              <a:t>Installation of a software appliance on a virtual machine and packaging that into an image creates a virtual appliance. </a:t>
            </a:r>
          </a:p>
          <a:p>
            <a:r>
              <a:rPr lang="en-IN" dirty="0"/>
              <a:t>Like software appliances, virtual appliances are intended to eliminate the installation, configuration and maintenance costs associated with running complex stacks of software.</a:t>
            </a:r>
          </a:p>
          <a:p>
            <a:r>
              <a:rPr lang="en-IN" dirty="0"/>
              <a:t>A virtual appliance is not a complete virtual machine platform, but rather a </a:t>
            </a:r>
            <a:r>
              <a:rPr lang="en-IN" dirty="0">
                <a:hlinkClick r:id="rId5" tooltip="System image"/>
              </a:rPr>
              <a:t>software image</a:t>
            </a:r>
            <a:r>
              <a:rPr lang="en-IN" dirty="0"/>
              <a:t> containing a software stack designed to run on a virtual machine platform which may be a Type 1 or Type 2 hypervisor. </a:t>
            </a:r>
          </a:p>
          <a:p>
            <a:r>
              <a:rPr lang="en-IN" dirty="0"/>
              <a:t>Like a physical computer, a hypervisor is merely a platform for running an operating system environment and does not provide </a:t>
            </a:r>
            <a:r>
              <a:rPr lang="en-IN" dirty="0">
                <a:hlinkClick r:id="rId6" tooltip="Application software"/>
              </a:rPr>
              <a:t>application software</a:t>
            </a:r>
            <a:r>
              <a:rPr lang="en-IN" dirty="0"/>
              <a:t> itself.</a:t>
            </a:r>
          </a:p>
          <a:p>
            <a:r>
              <a:rPr lang="en-IN" dirty="0"/>
              <a:t>Many virtual appliances provide a </a:t>
            </a:r>
            <a:r>
              <a:rPr lang="en-IN" dirty="0">
                <a:hlinkClick r:id="rId7" tooltip="Web page"/>
              </a:rPr>
              <a:t>Web page</a:t>
            </a:r>
            <a:r>
              <a:rPr lang="en-IN" dirty="0"/>
              <a:t> </a:t>
            </a:r>
            <a:r>
              <a:rPr lang="en-IN" dirty="0">
                <a:hlinkClick r:id="rId8" tooltip="User interface"/>
              </a:rPr>
              <a:t>user interface</a:t>
            </a:r>
            <a:r>
              <a:rPr lang="en-IN" dirty="0"/>
              <a:t> to permit their configuration. </a:t>
            </a:r>
          </a:p>
          <a:p>
            <a:r>
              <a:rPr lang="en-IN" dirty="0"/>
              <a:t>A virtual appliance is usually built to host a single application; it therefore represents a new way to </a:t>
            </a:r>
            <a:r>
              <a:rPr lang="en-IN" dirty="0">
                <a:hlinkClick r:id="rId9" tooltip="Software deployment"/>
              </a:rPr>
              <a:t>deploy</a:t>
            </a:r>
            <a:r>
              <a:rPr lang="en-IN" dirty="0"/>
              <a:t> applications on a network.</a:t>
            </a:r>
          </a:p>
          <a:p>
            <a:endParaRPr lang="en-IN" dirty="0"/>
          </a:p>
        </p:txBody>
      </p:sp>
    </p:spTree>
    <p:extLst>
      <p:ext uri="{BB962C8B-B14F-4D97-AF65-F5344CB8AC3E}">
        <p14:creationId xmlns:p14="http://schemas.microsoft.com/office/powerpoint/2010/main" val="181763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A52190-D66E-4AE0-4C32-E5ED839BDD62}"/>
              </a:ext>
            </a:extLst>
          </p:cNvPr>
          <p:cNvSpPr>
            <a:spLocks noGrp="1"/>
          </p:cNvSpPr>
          <p:nvPr>
            <p:ph idx="1"/>
          </p:nvPr>
        </p:nvSpPr>
        <p:spPr>
          <a:xfrm>
            <a:off x="838200" y="1143000"/>
            <a:ext cx="10515600" cy="5033963"/>
          </a:xfrm>
        </p:spPr>
        <p:txBody>
          <a:bodyPr/>
          <a:lstStyle/>
          <a:p>
            <a:r>
              <a:rPr lang="en-US" b="0" i="0" dirty="0">
                <a:solidFill>
                  <a:srgbClr val="161616"/>
                </a:solidFill>
                <a:effectLst/>
                <a:latin typeface="Segoe UI" panose="020B0502040204020203" pitchFamily="34" charset="0"/>
              </a:rPr>
              <a:t>Azure virtual machines (</a:t>
            </a:r>
            <a:r>
              <a:rPr lang="en-US" b="0" i="0" dirty="0" err="1">
                <a:solidFill>
                  <a:srgbClr val="161616"/>
                </a:solidFill>
                <a:effectLst/>
                <a:latin typeface="Segoe UI" panose="020B0502040204020203" pitchFamily="34" charset="0"/>
              </a:rPr>
              <a:t>VMs</a:t>
            </a:r>
            <a:r>
              <a:rPr lang="en-US" b="0" i="0" dirty="0">
                <a:solidFill>
                  <a:srgbClr val="161616"/>
                </a:solidFill>
                <a:effectLst/>
                <a:latin typeface="Segoe UI" panose="020B0502040204020203" pitchFamily="34" charset="0"/>
              </a:rPr>
              <a:t>) can be created through the Azure portal. </a:t>
            </a:r>
          </a:p>
          <a:p>
            <a:r>
              <a:rPr lang="en-US" b="0" i="0" dirty="0">
                <a:solidFill>
                  <a:srgbClr val="161616"/>
                </a:solidFill>
                <a:effectLst/>
                <a:latin typeface="Segoe UI" panose="020B0502040204020203" pitchFamily="34" charset="0"/>
              </a:rPr>
              <a:t>This method provides a browser-based user interface to create </a:t>
            </a:r>
            <a:r>
              <a:rPr lang="en-US" b="0" i="0" dirty="0" err="1">
                <a:solidFill>
                  <a:srgbClr val="161616"/>
                </a:solidFill>
                <a:effectLst/>
                <a:latin typeface="Segoe UI" panose="020B0502040204020203" pitchFamily="34" charset="0"/>
              </a:rPr>
              <a:t>VMs</a:t>
            </a:r>
            <a:r>
              <a:rPr lang="en-US" b="0" i="0" dirty="0">
                <a:solidFill>
                  <a:srgbClr val="161616"/>
                </a:solidFill>
                <a:effectLst/>
                <a:latin typeface="Segoe UI" panose="020B0502040204020203" pitchFamily="34" charset="0"/>
              </a:rPr>
              <a:t> and their associated resources. </a:t>
            </a:r>
          </a:p>
          <a:p>
            <a:r>
              <a:rPr lang="en-US" b="0" i="0" dirty="0">
                <a:solidFill>
                  <a:srgbClr val="161616"/>
                </a:solidFill>
                <a:effectLst/>
                <a:latin typeface="Segoe UI" panose="020B0502040204020203" pitchFamily="34" charset="0"/>
              </a:rPr>
              <a:t>This </a:t>
            </a:r>
            <a:r>
              <a:rPr lang="en-US" b="0" i="0" dirty="0" err="1">
                <a:solidFill>
                  <a:srgbClr val="161616"/>
                </a:solidFill>
                <a:effectLst/>
                <a:latin typeface="Segoe UI" panose="020B0502040204020203" pitchFamily="34" charset="0"/>
              </a:rPr>
              <a:t>quickstart</a:t>
            </a:r>
            <a:r>
              <a:rPr lang="en-US" b="0" i="0" dirty="0">
                <a:solidFill>
                  <a:srgbClr val="161616"/>
                </a:solidFill>
                <a:effectLst/>
                <a:latin typeface="Segoe UI" panose="020B0502040204020203" pitchFamily="34" charset="0"/>
              </a:rPr>
              <a:t> shows you how to use the Azure portal to deploy a virtual machine (</a:t>
            </a:r>
            <a:r>
              <a:rPr lang="en-US" b="0" i="0" dirty="0" err="1">
                <a:solidFill>
                  <a:srgbClr val="161616"/>
                </a:solidFill>
                <a:effectLst/>
                <a:latin typeface="Segoe UI" panose="020B0502040204020203" pitchFamily="34" charset="0"/>
              </a:rPr>
              <a:t>VM</a:t>
            </a:r>
            <a:r>
              <a:rPr lang="en-US" b="0" i="0" dirty="0">
                <a:solidFill>
                  <a:srgbClr val="161616"/>
                </a:solidFill>
                <a:effectLst/>
                <a:latin typeface="Segoe UI" panose="020B0502040204020203" pitchFamily="34" charset="0"/>
              </a:rPr>
              <a:t>) in Azure that runs Windows Server 2022 Datacenter. </a:t>
            </a:r>
          </a:p>
          <a:p>
            <a:r>
              <a:rPr lang="en-US" b="0" i="0" dirty="0">
                <a:solidFill>
                  <a:srgbClr val="161616"/>
                </a:solidFill>
                <a:effectLst/>
                <a:latin typeface="Segoe UI" panose="020B0502040204020203" pitchFamily="34" charset="0"/>
              </a:rPr>
              <a:t>To see your </a:t>
            </a:r>
            <a:r>
              <a:rPr lang="en-US" b="0" i="0" dirty="0" err="1">
                <a:solidFill>
                  <a:srgbClr val="161616"/>
                </a:solidFill>
                <a:effectLst/>
                <a:latin typeface="Segoe UI" panose="020B0502040204020203" pitchFamily="34" charset="0"/>
              </a:rPr>
              <a:t>VM</a:t>
            </a:r>
            <a:r>
              <a:rPr lang="en-US" b="0" i="0" dirty="0">
                <a:solidFill>
                  <a:srgbClr val="161616"/>
                </a:solidFill>
                <a:effectLst/>
                <a:latin typeface="Segoe UI" panose="020B0502040204020203" pitchFamily="34" charset="0"/>
              </a:rPr>
              <a:t> in action, you then RDP to the </a:t>
            </a:r>
            <a:r>
              <a:rPr lang="en-US" b="0" i="0" dirty="0" err="1">
                <a:solidFill>
                  <a:srgbClr val="161616"/>
                </a:solidFill>
                <a:effectLst/>
                <a:latin typeface="Segoe UI" panose="020B0502040204020203" pitchFamily="34" charset="0"/>
              </a:rPr>
              <a:t>VM</a:t>
            </a:r>
            <a:r>
              <a:rPr lang="en-US" b="0" i="0" dirty="0">
                <a:solidFill>
                  <a:srgbClr val="161616"/>
                </a:solidFill>
                <a:effectLst/>
                <a:latin typeface="Segoe UI" panose="020B0502040204020203" pitchFamily="34" charset="0"/>
              </a:rPr>
              <a:t> and install the IIS web server.</a:t>
            </a:r>
            <a:endParaRPr lang="en-IN" dirty="0"/>
          </a:p>
        </p:txBody>
      </p:sp>
    </p:spTree>
    <p:extLst>
      <p:ext uri="{BB962C8B-B14F-4D97-AF65-F5344CB8AC3E}">
        <p14:creationId xmlns:p14="http://schemas.microsoft.com/office/powerpoint/2010/main" val="23800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515600" cy="6004685"/>
          </a:xfrm>
        </p:spPr>
        <p:txBody>
          <a:bodyPr>
            <a:normAutofit fontScale="92500" lnSpcReduction="10000"/>
          </a:bodyPr>
          <a:lstStyle/>
          <a:p>
            <a:r>
              <a:rPr lang="en-IN" sz="2400" dirty="0"/>
              <a:t>Cloud computing architectures consist of front-end platforms called clients or cloud clients. </a:t>
            </a:r>
          </a:p>
          <a:p>
            <a:r>
              <a:rPr lang="en-IN" sz="2400" dirty="0"/>
              <a:t>These clients comprise servers, fat (or thick) clients, thin clients, zero clients, </a:t>
            </a:r>
            <a:r>
              <a:rPr lang="en-IN" sz="2400" dirty="0">
                <a:hlinkClick r:id="rId2" tooltip="Tablet computer"/>
              </a:rPr>
              <a:t>tablets</a:t>
            </a:r>
            <a:r>
              <a:rPr lang="en-IN" sz="2400" dirty="0"/>
              <a:t> and mobile devices. </a:t>
            </a:r>
          </a:p>
          <a:p>
            <a:r>
              <a:rPr lang="en-IN" sz="2400" dirty="0"/>
              <a:t>These client platforms interact with the cloud data storage via an application (middleware), via a web browser, or through a virtual session.</a:t>
            </a:r>
          </a:p>
          <a:p>
            <a:r>
              <a:rPr lang="en-IN" sz="2400" dirty="0"/>
              <a:t>The zero or ultra-thin client initializes the network to gather required configuration files that then tell it where its OS binaries are stored.</a:t>
            </a:r>
          </a:p>
          <a:p>
            <a:r>
              <a:rPr lang="en-IN" sz="2400" dirty="0"/>
              <a:t> The entire zero client device runs via the network. This creates a single point of failure, in that, if the network goes down, the device is rendered useless.</a:t>
            </a:r>
          </a:p>
          <a:p>
            <a:r>
              <a:rPr lang="en-IN" sz="2400" dirty="0"/>
              <a:t>Examples: Web browsers, </a:t>
            </a:r>
          </a:p>
          <a:p>
            <a:r>
              <a:rPr lang="en-IN" sz="2400" dirty="0"/>
              <a:t>An online network storage where data is stored and accessible to multiple clients. </a:t>
            </a:r>
          </a:p>
          <a:p>
            <a:r>
              <a:rPr lang="en-IN" sz="2400" dirty="0"/>
              <a:t>Cloud storage is generally deployed in the following configurations: </a:t>
            </a:r>
            <a:r>
              <a:rPr lang="en-IN" sz="2400" dirty="0">
                <a:hlinkClick r:id="rId3" tooltip="Cloud computing"/>
              </a:rPr>
              <a:t>public cloud</a:t>
            </a:r>
            <a:r>
              <a:rPr lang="en-IN" sz="2400" dirty="0"/>
              <a:t>, </a:t>
            </a:r>
            <a:r>
              <a:rPr lang="en-IN" sz="2400" dirty="0">
                <a:hlinkClick r:id="rId4" tooltip="Cloud computing"/>
              </a:rPr>
              <a:t>private cloud</a:t>
            </a:r>
            <a:r>
              <a:rPr lang="en-IN" sz="2400" dirty="0"/>
              <a:t>, </a:t>
            </a:r>
            <a:r>
              <a:rPr lang="en-IN" sz="2400" dirty="0">
                <a:hlinkClick r:id="rId5" tooltip="Cloud computing"/>
              </a:rPr>
              <a:t>community cloud</a:t>
            </a:r>
            <a:r>
              <a:rPr lang="en-IN" sz="2400" dirty="0"/>
              <a:t>, or some combination of the three also known as </a:t>
            </a:r>
            <a:r>
              <a:rPr lang="en-IN" sz="2400" dirty="0">
                <a:hlinkClick r:id="rId6" tooltip="Cloud computing"/>
              </a:rPr>
              <a:t>hybrid cloud</a:t>
            </a:r>
            <a:r>
              <a:rPr lang="en-IN" sz="2400" dirty="0"/>
              <a:t>.</a:t>
            </a:r>
          </a:p>
          <a:p>
            <a:r>
              <a:rPr lang="en-IN" sz="2400" dirty="0"/>
              <a:t>In order to be effective, the cloud storage needs to be agile, flexible, scalable, </a:t>
            </a:r>
            <a:r>
              <a:rPr lang="en-IN" sz="2400" dirty="0">
                <a:hlinkClick r:id="rId7" tooltip="Multi-tenancy"/>
              </a:rPr>
              <a:t>multi-tenancy</a:t>
            </a:r>
            <a:r>
              <a:rPr lang="en-IN" sz="2400" dirty="0"/>
              <a:t>, and secure.</a:t>
            </a:r>
          </a:p>
          <a:p>
            <a:r>
              <a:rPr lang="en-IN" sz="2400" dirty="0"/>
              <a:t>Cloud based delivery- </a:t>
            </a:r>
            <a:r>
              <a:rPr lang="en-IN" sz="2400" dirty="0" err="1"/>
              <a:t>Iaas</a:t>
            </a:r>
            <a:r>
              <a:rPr lang="en-IN" sz="2400" dirty="0"/>
              <a:t>, </a:t>
            </a:r>
            <a:r>
              <a:rPr lang="en-IN" sz="2400" dirty="0" err="1"/>
              <a:t>Saas</a:t>
            </a:r>
            <a:r>
              <a:rPr lang="en-IN" sz="2400" dirty="0"/>
              <a:t> or </a:t>
            </a:r>
            <a:r>
              <a:rPr lang="en-IN" sz="2400" dirty="0" err="1"/>
              <a:t>Paas</a:t>
            </a:r>
            <a:endParaRPr lang="en-IN" sz="2400" dirty="0"/>
          </a:p>
          <a:p>
            <a:endParaRPr lang="en-IN" dirty="0"/>
          </a:p>
          <a:p>
            <a:endParaRPr lang="en-IN" dirty="0"/>
          </a:p>
        </p:txBody>
      </p:sp>
      <p:pic>
        <p:nvPicPr>
          <p:cNvPr id="2" name="Picture 1"/>
          <p:cNvPicPr>
            <a:picLocks noChangeAspect="1"/>
          </p:cNvPicPr>
          <p:nvPr/>
        </p:nvPicPr>
        <p:blipFill>
          <a:blip r:embed="rId8"/>
          <a:stretch>
            <a:fillRect/>
          </a:stretch>
        </p:blipFill>
        <p:spPr>
          <a:xfrm>
            <a:off x="10258011" y="3002342"/>
            <a:ext cx="1714500" cy="2470806"/>
          </a:xfrm>
          <a:prstGeom prst="rect">
            <a:avLst/>
          </a:prstGeom>
        </p:spPr>
      </p:pic>
    </p:spTree>
    <p:extLst>
      <p:ext uri="{BB962C8B-B14F-4D97-AF65-F5344CB8AC3E}">
        <p14:creationId xmlns:p14="http://schemas.microsoft.com/office/powerpoint/2010/main" val="391653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775" y="314684"/>
            <a:ext cx="10515600" cy="5811838"/>
          </a:xfrm>
        </p:spPr>
        <p:txBody>
          <a:bodyPr/>
          <a:lstStyle/>
          <a:p>
            <a:pPr algn="just"/>
            <a:r>
              <a:rPr lang="en-IN" b="1" dirty="0">
                <a:solidFill>
                  <a:schemeClr val="accent6">
                    <a:lumMod val="75000"/>
                  </a:schemeClr>
                </a:solidFill>
              </a:rPr>
              <a:t>A hypervisor or virtual machine monitor (VMM) </a:t>
            </a:r>
            <a:r>
              <a:rPr lang="en-IN" dirty="0"/>
              <a:t>is a piece of computer software, firmware or hardware that creates and runs virtual machines. </a:t>
            </a:r>
          </a:p>
          <a:p>
            <a:pPr algn="just"/>
            <a:r>
              <a:rPr lang="en-IN" dirty="0"/>
              <a:t>A computer on which a </a:t>
            </a:r>
            <a:r>
              <a:rPr lang="en-IN" b="1" dirty="0"/>
              <a:t>hypervisor</a:t>
            </a:r>
            <a:r>
              <a:rPr lang="en-IN" dirty="0"/>
              <a:t> is running one or more virtual machines is defined as a host machine. </a:t>
            </a:r>
          </a:p>
          <a:p>
            <a:pPr algn="just"/>
            <a:r>
              <a:rPr lang="en-IN" dirty="0"/>
              <a:t>Each virtual machine is called a guest machine.</a:t>
            </a:r>
          </a:p>
          <a:p>
            <a:pPr algn="just"/>
            <a:endParaRPr lang="en-IN" dirty="0"/>
          </a:p>
        </p:txBody>
      </p:sp>
      <p:sp>
        <p:nvSpPr>
          <p:cNvPr id="4" name="AutoShape 2" descr="https://upload.wikimedia.org/wikipedia/commons/e/e1/Hyperviseu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7755697" y="2617924"/>
            <a:ext cx="4243733" cy="3925391"/>
          </a:xfrm>
          <a:prstGeom prst="rect">
            <a:avLst/>
          </a:prstGeom>
        </p:spPr>
      </p:pic>
      <p:sp>
        <p:nvSpPr>
          <p:cNvPr id="7" name="Rectangle 6"/>
          <p:cNvSpPr/>
          <p:nvPr/>
        </p:nvSpPr>
        <p:spPr>
          <a:xfrm>
            <a:off x="460375" y="3311662"/>
            <a:ext cx="7142922" cy="1754326"/>
          </a:xfrm>
          <a:prstGeom prst="rect">
            <a:avLst/>
          </a:prstGeom>
        </p:spPr>
        <p:txBody>
          <a:bodyPr wrap="square">
            <a:spAutoFit/>
          </a:bodyPr>
          <a:lstStyle/>
          <a:p>
            <a:r>
              <a:rPr lang="en-IN" dirty="0"/>
              <a:t>Type-1: native or bare-metal hypervisors</a:t>
            </a:r>
          </a:p>
          <a:p>
            <a:r>
              <a:rPr lang="en-IN" dirty="0"/>
              <a:t>These hypervisors run directly on the host's hardware to control the hardware and to manage guest operating systems. For this reason, they are sometimes called bare metal hypervisors. A guest operating system runs as a process on the host.</a:t>
            </a:r>
          </a:p>
          <a:p>
            <a:endParaRPr lang="en-IN" dirty="0"/>
          </a:p>
        </p:txBody>
      </p:sp>
      <p:sp>
        <p:nvSpPr>
          <p:cNvPr id="9" name="Rectangle 8"/>
          <p:cNvSpPr/>
          <p:nvPr/>
        </p:nvSpPr>
        <p:spPr>
          <a:xfrm>
            <a:off x="460375" y="5065988"/>
            <a:ext cx="6795881" cy="1477328"/>
          </a:xfrm>
          <a:prstGeom prst="rect">
            <a:avLst/>
          </a:prstGeom>
        </p:spPr>
        <p:txBody>
          <a:bodyPr wrap="square">
            <a:spAutoFit/>
          </a:bodyPr>
          <a:lstStyle/>
          <a:p>
            <a:r>
              <a:rPr lang="en-IN" dirty="0"/>
              <a:t>Type-2: hosted hypervisors</a:t>
            </a:r>
          </a:p>
          <a:p>
            <a:r>
              <a:rPr lang="en-IN" dirty="0"/>
              <a:t>These hypervisors run on a conventional operating system just as other computer programs do. Type-2 hypervisors abstract guest operating systems from the host operating system. VMware Workstation, VMware Player and </a:t>
            </a:r>
            <a:r>
              <a:rPr lang="en-IN" dirty="0" err="1"/>
              <a:t>VirtualBox</a:t>
            </a:r>
            <a:r>
              <a:rPr lang="en-IN" dirty="0"/>
              <a:t> are examples of type-2 hypervisors.</a:t>
            </a:r>
          </a:p>
        </p:txBody>
      </p:sp>
    </p:spTree>
    <p:extLst>
      <p:ext uri="{BB962C8B-B14F-4D97-AF65-F5344CB8AC3E}">
        <p14:creationId xmlns:p14="http://schemas.microsoft.com/office/powerpoint/2010/main" val="889044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7240"/>
          </a:xfrm>
        </p:spPr>
        <p:txBody>
          <a:bodyPr>
            <a:normAutofit fontScale="90000"/>
          </a:bodyPr>
          <a:lstStyle/>
          <a:p>
            <a:endParaRPr lang="en-IN" dirty="0"/>
          </a:p>
        </p:txBody>
      </p:sp>
      <p:sp>
        <p:nvSpPr>
          <p:cNvPr id="3" name="Content Placeholder 2"/>
          <p:cNvSpPr>
            <a:spLocks noGrp="1"/>
          </p:cNvSpPr>
          <p:nvPr>
            <p:ph idx="1"/>
          </p:nvPr>
        </p:nvSpPr>
        <p:spPr>
          <a:xfrm>
            <a:off x="838200" y="702366"/>
            <a:ext cx="10515600" cy="5474597"/>
          </a:xfrm>
        </p:spPr>
        <p:txBody>
          <a:bodyPr>
            <a:normAutofit fontScale="92500" lnSpcReduction="20000"/>
          </a:bodyPr>
          <a:lstStyle/>
          <a:p>
            <a:pPr fontAlgn="base"/>
            <a:r>
              <a:rPr lang="en-IN" dirty="0"/>
              <a:t>Server virtualization uses virtual machines (VMs) to segment a single physical computer server into multiple logical virtual servers. </a:t>
            </a:r>
          </a:p>
          <a:p>
            <a:pPr fontAlgn="base"/>
            <a:r>
              <a:rPr lang="en-IN" dirty="0"/>
              <a:t>In many environments, collapsing multiple overpowered physical servers onto a single server running multiple VMs can reap significant economic rewards. </a:t>
            </a:r>
          </a:p>
          <a:p>
            <a:pPr fontAlgn="base"/>
            <a:r>
              <a:rPr lang="en-IN" dirty="0"/>
              <a:t>A single server consumes less power, takes up less space, may be easier to manage, and allows for the dynamic creation and removal of VMs on demand.</a:t>
            </a:r>
          </a:p>
          <a:p>
            <a:pPr fontAlgn="base"/>
            <a:r>
              <a:rPr lang="en-IN" dirty="0"/>
              <a:t>VMs can be used inside an enterprise IT department or on public clouds, such as </a:t>
            </a:r>
            <a:r>
              <a:rPr lang="en-IN" dirty="0">
                <a:hlinkClick r:id="rId2"/>
              </a:rPr>
              <a:t>Amazon's EC2</a:t>
            </a:r>
            <a:r>
              <a:rPr lang="en-IN" dirty="0"/>
              <a:t>. </a:t>
            </a:r>
          </a:p>
          <a:p>
            <a:pPr fontAlgn="base"/>
            <a:r>
              <a:rPr lang="en-IN" dirty="0"/>
              <a:t>They can move from one physical or geographical location to another using a variety of tools and technologies, such as </a:t>
            </a:r>
            <a:r>
              <a:rPr lang="en-IN" dirty="0" err="1">
                <a:hlinkClick r:id="rId3"/>
              </a:rPr>
              <a:t>Rightscale's</a:t>
            </a:r>
            <a:r>
              <a:rPr lang="en-IN" dirty="0">
                <a:hlinkClick r:id="rId3"/>
              </a:rPr>
              <a:t> Cloud Management Platform</a:t>
            </a:r>
            <a:r>
              <a:rPr lang="en-IN" dirty="0"/>
              <a:t> or </a:t>
            </a:r>
            <a:r>
              <a:rPr lang="en-IN" dirty="0">
                <a:hlinkClick r:id="rId4"/>
              </a:rPr>
              <a:t>VMware's </a:t>
            </a:r>
            <a:r>
              <a:rPr lang="en-IN" dirty="0" err="1">
                <a:hlinkClick r:id="rId4"/>
              </a:rPr>
              <a:t>VMotion</a:t>
            </a:r>
            <a:r>
              <a:rPr lang="en-IN" dirty="0"/>
              <a:t>. </a:t>
            </a:r>
          </a:p>
          <a:p>
            <a:pPr fontAlgn="base"/>
            <a:r>
              <a:rPr lang="en-IN" dirty="0"/>
              <a:t>Yet unfortunately, when a VM moves from one location to another, it becomes dependent on the networking infrastructure of the physical appliances attached to the new location.</a:t>
            </a:r>
          </a:p>
          <a:p>
            <a:endParaRPr lang="en-IN" dirty="0"/>
          </a:p>
        </p:txBody>
      </p:sp>
    </p:spTree>
    <p:extLst>
      <p:ext uri="{BB962C8B-B14F-4D97-AF65-F5344CB8AC3E}">
        <p14:creationId xmlns:p14="http://schemas.microsoft.com/office/powerpoint/2010/main" val="394329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Internet Information Services (</a:t>
            </a:r>
            <a:r>
              <a:rPr lang="en-IN" b="1" dirty="0"/>
              <a:t>IIS</a:t>
            </a:r>
            <a:r>
              <a:rPr lang="en-IN" dirty="0"/>
              <a:t>, </a:t>
            </a:r>
            <a:r>
              <a:rPr lang="en-IN" dirty="0" err="1"/>
              <a:t>formerly</a:t>
            </a:r>
            <a:r>
              <a:rPr lang="en-IN" b="1" dirty="0" err="1"/>
              <a:t>Internet</a:t>
            </a:r>
            <a:r>
              <a:rPr lang="en-IN" b="1" dirty="0"/>
              <a:t> Information Server</a:t>
            </a:r>
            <a:r>
              <a:rPr lang="en-IN" dirty="0"/>
              <a:t>) is an extensible web </a:t>
            </a:r>
            <a:r>
              <a:rPr lang="en-IN" b="1" dirty="0"/>
              <a:t>server</a:t>
            </a:r>
            <a:r>
              <a:rPr lang="en-IN" dirty="0"/>
              <a:t> created by Microsoft for use with Windows NT family. </a:t>
            </a:r>
            <a:r>
              <a:rPr lang="en-IN" b="1" dirty="0"/>
              <a:t>IIS</a:t>
            </a:r>
            <a:r>
              <a:rPr lang="en-IN" dirty="0"/>
              <a:t> supports HTTP, HTTPS, FTP, FTPS, SMTP and NNTP.</a:t>
            </a:r>
          </a:p>
          <a:p>
            <a:r>
              <a:rPr lang="en-IN" dirty="0"/>
              <a:t>IIS 10 is included in </a:t>
            </a:r>
            <a:r>
              <a:rPr lang="en-IN" dirty="0">
                <a:hlinkClick r:id="rId2" tooltip="Windows Server 2016"/>
              </a:rPr>
              <a:t>Windows Server 2016</a:t>
            </a:r>
            <a:r>
              <a:rPr lang="en-IN" dirty="0"/>
              <a:t> and </a:t>
            </a:r>
            <a:r>
              <a:rPr lang="en-IN" dirty="0">
                <a:hlinkClick r:id="rId3" tooltip="Windows 10"/>
              </a:rPr>
              <a:t>Windows 10</a:t>
            </a:r>
            <a:r>
              <a:rPr lang="en-IN" dirty="0"/>
              <a:t>. This version includes support for </a:t>
            </a:r>
            <a:r>
              <a:rPr lang="en-IN" dirty="0">
                <a:hlinkClick r:id="rId4" tooltip="HTTP/2"/>
              </a:rPr>
              <a:t>HTTP/2</a:t>
            </a:r>
            <a:endParaRPr lang="en-IN" dirty="0"/>
          </a:p>
          <a:p>
            <a:r>
              <a:rPr lang="en-IN" dirty="0"/>
              <a:t>Anonymous authentication</a:t>
            </a:r>
          </a:p>
          <a:p>
            <a:r>
              <a:rPr lang="en-IN" dirty="0">
                <a:hlinkClick r:id="rId5" tooltip="Basic access authentication"/>
              </a:rPr>
              <a:t>Basic access authentication</a:t>
            </a:r>
            <a:endParaRPr lang="en-IN" dirty="0"/>
          </a:p>
          <a:p>
            <a:r>
              <a:rPr lang="en-IN" dirty="0">
                <a:hlinkClick r:id="rId6" tooltip="Digest access authentication"/>
              </a:rPr>
              <a:t>Digest access authentication</a:t>
            </a:r>
            <a:endParaRPr lang="en-IN" dirty="0"/>
          </a:p>
          <a:p>
            <a:r>
              <a:rPr lang="en-IN" dirty="0">
                <a:hlinkClick r:id="rId7" tooltip="Integrated Windows Authentication"/>
              </a:rPr>
              <a:t>Integrated Windows Authentication</a:t>
            </a:r>
            <a:endParaRPr lang="en-IN" dirty="0"/>
          </a:p>
          <a:p>
            <a:endParaRPr lang="en-IN" dirty="0"/>
          </a:p>
          <a:p>
            <a:endParaRPr lang="en-IN" dirty="0"/>
          </a:p>
        </p:txBody>
      </p:sp>
    </p:spTree>
    <p:extLst>
      <p:ext uri="{BB962C8B-B14F-4D97-AF65-F5344CB8AC3E}">
        <p14:creationId xmlns:p14="http://schemas.microsoft.com/office/powerpoint/2010/main" val="1774447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8545"/>
          </a:xfrm>
        </p:spPr>
        <p:txBody>
          <a:bodyPr>
            <a:normAutofit fontScale="90000"/>
          </a:bodyPr>
          <a:lstStyle/>
          <a:p>
            <a:r>
              <a:rPr lang="en-IN" b="1">
                <a:hlinkClick r:id="rId2"/>
              </a:rPr>
              <a:t>Five Best Virtual Machine Applications</a:t>
            </a:r>
            <a:endParaRPr lang="en-IN" b="1"/>
          </a:p>
        </p:txBody>
      </p:sp>
      <p:sp>
        <p:nvSpPr>
          <p:cNvPr id="3" name="Content Placeholder 2"/>
          <p:cNvSpPr>
            <a:spLocks noGrp="1"/>
          </p:cNvSpPr>
          <p:nvPr>
            <p:ph idx="1"/>
          </p:nvPr>
        </p:nvSpPr>
        <p:spPr>
          <a:xfrm>
            <a:off x="838200" y="668545"/>
            <a:ext cx="10515600" cy="5508418"/>
          </a:xfrm>
        </p:spPr>
        <p:txBody>
          <a:bodyPr/>
          <a:lstStyle/>
          <a:p>
            <a:r>
              <a:rPr lang="en-IN" dirty="0">
                <a:hlinkClick r:id="rId3"/>
              </a:rPr>
              <a:t>Virtual machines</a:t>
            </a:r>
            <a:r>
              <a:rPr lang="en-IN" dirty="0"/>
              <a:t> allow you to run one operating system emulated within another operating system. Your primary OS can be Windows 7 64-bit, for example, but with enough memory and processing power, </a:t>
            </a:r>
            <a:r>
              <a:rPr lang="en-IN" dirty="0">
                <a:hlinkClick r:id="rId4"/>
              </a:rPr>
              <a:t>you can run Ubuntu and OS X side-by-side within it</a:t>
            </a:r>
            <a:r>
              <a:rPr lang="en-IN" dirty="0"/>
              <a:t>. </a:t>
            </a:r>
          </a:p>
          <a:p>
            <a:r>
              <a:rPr lang="en-IN" dirty="0"/>
              <a:t>The five most popular picks.</a:t>
            </a:r>
          </a:p>
          <a:p>
            <a:pPr lvl="1"/>
            <a:r>
              <a:rPr lang="en-IN" dirty="0"/>
              <a:t>Sun</a:t>
            </a:r>
          </a:p>
          <a:p>
            <a:pPr lvl="1"/>
            <a:r>
              <a:rPr lang="en-IN" dirty="0" err="1"/>
              <a:t>Qemu</a:t>
            </a:r>
            <a:r>
              <a:rPr lang="en-IN" dirty="0"/>
              <a:t> </a:t>
            </a:r>
            <a:r>
              <a:rPr lang="en-IN" dirty="0" err="1"/>
              <a:t>linux</a:t>
            </a:r>
            <a:endParaRPr lang="en-IN" dirty="0"/>
          </a:p>
          <a:p>
            <a:pPr lvl="1"/>
            <a:r>
              <a:rPr lang="en-IN" dirty="0"/>
              <a:t>Windows virtual pc</a:t>
            </a:r>
          </a:p>
          <a:p>
            <a:pPr lvl="1"/>
            <a:r>
              <a:rPr lang="en-IN" dirty="0"/>
              <a:t>Mac </a:t>
            </a:r>
          </a:p>
        </p:txBody>
      </p:sp>
    </p:spTree>
    <p:extLst>
      <p:ext uri="{BB962C8B-B14F-4D97-AF65-F5344CB8AC3E}">
        <p14:creationId xmlns:p14="http://schemas.microsoft.com/office/powerpoint/2010/main" val="381143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5205"/>
          </a:xfrm>
        </p:spPr>
        <p:txBody>
          <a:bodyPr>
            <a:normAutofit fontScale="90000"/>
          </a:bodyPr>
          <a:lstStyle/>
          <a:p>
            <a:endParaRPr lang="en-IN" dirty="0"/>
          </a:p>
        </p:txBody>
      </p:sp>
      <p:sp>
        <p:nvSpPr>
          <p:cNvPr id="3" name="Content Placeholder 2"/>
          <p:cNvSpPr>
            <a:spLocks noGrp="1"/>
          </p:cNvSpPr>
          <p:nvPr>
            <p:ph idx="1"/>
          </p:nvPr>
        </p:nvSpPr>
        <p:spPr>
          <a:xfrm>
            <a:off x="838200" y="490330"/>
            <a:ext cx="10515600" cy="6003235"/>
          </a:xfrm>
        </p:spPr>
        <p:txBody>
          <a:bodyPr>
            <a:normAutofit fontScale="85000" lnSpcReduction="20000"/>
          </a:bodyPr>
          <a:lstStyle/>
          <a:p>
            <a:r>
              <a:rPr lang="en-IN" b="1" dirty="0"/>
              <a:t>Microsoft Azure</a:t>
            </a:r>
            <a:r>
              <a:rPr lang="en-IN" dirty="0"/>
              <a:t> </a:t>
            </a:r>
            <a:r>
              <a:rPr lang="en-IN" dirty="0">
                <a:hlinkClick r:id="rId2" tooltip="Help:IPA for English"/>
              </a:rPr>
              <a:t>/ˈ</a:t>
            </a:r>
            <a:r>
              <a:rPr lang="en-IN" dirty="0" err="1">
                <a:hlinkClick r:id="rId2" tooltip="Help:IPA for English"/>
              </a:rPr>
              <a:t>æʒər</a:t>
            </a:r>
            <a:r>
              <a:rPr lang="en-IN" dirty="0">
                <a:hlinkClick r:id="rId2" tooltip="Help:IPA for English"/>
              </a:rPr>
              <a:t>/</a:t>
            </a:r>
            <a:r>
              <a:rPr lang="en-IN" dirty="0"/>
              <a:t> is a </a:t>
            </a:r>
            <a:r>
              <a:rPr lang="en-IN" dirty="0">
                <a:hlinkClick r:id="rId3" tooltip="Cloud computing"/>
              </a:rPr>
              <a:t>cloud computing</a:t>
            </a:r>
            <a:r>
              <a:rPr lang="en-IN" dirty="0"/>
              <a:t> platform and infrastructure, created </a:t>
            </a:r>
            <a:r>
              <a:rPr lang="en-IN" dirty="0" err="1"/>
              <a:t>by</a:t>
            </a:r>
            <a:r>
              <a:rPr lang="en-IN" dirty="0" err="1">
                <a:hlinkClick r:id="rId4" tooltip="Microsoft"/>
              </a:rPr>
              <a:t>Microsoft</a:t>
            </a:r>
            <a:r>
              <a:rPr lang="en-IN" dirty="0"/>
              <a:t>, for building, deploying and managing applications and services through a global network of Microsoft-managed and Microsoft partner hosted </a:t>
            </a:r>
            <a:r>
              <a:rPr lang="en-IN" dirty="0" err="1">
                <a:hlinkClick r:id="rId5" tooltip="Datacenter"/>
              </a:rPr>
              <a:t>datacenters</a:t>
            </a:r>
            <a:r>
              <a:rPr lang="en-IN" dirty="0"/>
              <a:t>. </a:t>
            </a:r>
          </a:p>
          <a:p>
            <a:r>
              <a:rPr lang="en-IN" dirty="0"/>
              <a:t>It provides </a:t>
            </a:r>
            <a:r>
              <a:rPr lang="en-IN" dirty="0" err="1"/>
              <a:t>both</a:t>
            </a:r>
            <a:r>
              <a:rPr lang="en-IN" dirty="0" err="1">
                <a:hlinkClick r:id="rId6" tooltip="Platform as a service"/>
              </a:rPr>
              <a:t>PaaS</a:t>
            </a:r>
            <a:r>
              <a:rPr lang="en-IN" dirty="0"/>
              <a:t> and </a:t>
            </a:r>
            <a:r>
              <a:rPr lang="en-IN" dirty="0">
                <a:hlinkClick r:id="rId7" tooltip="Infrastructure as a service"/>
              </a:rPr>
              <a:t>IaaS</a:t>
            </a:r>
            <a:r>
              <a:rPr lang="en-IN" dirty="0"/>
              <a:t> services and supports many different </a:t>
            </a:r>
            <a:r>
              <a:rPr lang="en-IN" dirty="0">
                <a:hlinkClick r:id="rId8" tooltip="Programming language"/>
              </a:rPr>
              <a:t>programming languages</a:t>
            </a:r>
            <a:r>
              <a:rPr lang="en-IN" dirty="0"/>
              <a:t>, tools and frameworks, including both Microsoft-specific and third-party software and systems.</a:t>
            </a:r>
          </a:p>
          <a:p>
            <a:r>
              <a:rPr lang="en-IN" b="1" dirty="0"/>
              <a:t>Virtual machines</a:t>
            </a:r>
            <a:r>
              <a:rPr lang="en-IN" dirty="0"/>
              <a:t>[</a:t>
            </a:r>
            <a:r>
              <a:rPr lang="en-IN" dirty="0">
                <a:hlinkClick r:id="rId9" tooltip="Edit section: Virtual machines"/>
              </a:rPr>
              <a:t>edit</a:t>
            </a:r>
            <a:r>
              <a:rPr lang="en-IN" dirty="0"/>
              <a:t>]</a:t>
            </a:r>
            <a:endParaRPr lang="en-IN" b="1" dirty="0"/>
          </a:p>
          <a:p>
            <a:r>
              <a:rPr lang="en-IN" dirty="0"/>
              <a:t>Windows Azure virtual machines comprise the </a:t>
            </a:r>
            <a:r>
              <a:rPr lang="en-IN" dirty="0">
                <a:hlinkClick r:id="rId7" tooltip="Infrastructure as a service"/>
              </a:rPr>
              <a:t>infrastructure as a service</a:t>
            </a:r>
            <a:r>
              <a:rPr lang="en-IN" dirty="0"/>
              <a:t> (IaaS) offering from Microsoft for their public cloud.</a:t>
            </a:r>
          </a:p>
          <a:p>
            <a:r>
              <a:rPr lang="en-IN" dirty="0"/>
              <a:t>Virtual machines enable developers to migrate applications and infrastructure without changing existing code and can run both </a:t>
            </a:r>
            <a:r>
              <a:rPr lang="en-IN" dirty="0">
                <a:hlinkClick r:id="rId10" tooltip="Windows Server"/>
              </a:rPr>
              <a:t>Windows </a:t>
            </a:r>
            <a:r>
              <a:rPr lang="en-IN" dirty="0" err="1">
                <a:hlinkClick r:id="rId10" tooltip="Windows Server"/>
              </a:rPr>
              <a:t>Server</a:t>
            </a:r>
            <a:r>
              <a:rPr lang="en-IN" dirty="0" err="1"/>
              <a:t>and</a:t>
            </a:r>
            <a:r>
              <a:rPr lang="en-IN" dirty="0"/>
              <a:t> </a:t>
            </a:r>
            <a:r>
              <a:rPr lang="en-IN" dirty="0">
                <a:hlinkClick r:id="rId11" tooltip="Linux"/>
              </a:rPr>
              <a:t>Linux</a:t>
            </a:r>
            <a:r>
              <a:rPr lang="en-IN" dirty="0"/>
              <a:t> </a:t>
            </a:r>
            <a:r>
              <a:rPr lang="en-IN" dirty="0">
                <a:hlinkClick r:id="rId12" tooltip="Virtual machine"/>
              </a:rPr>
              <a:t>virtual machines</a:t>
            </a:r>
            <a:r>
              <a:rPr lang="en-IN" dirty="0"/>
              <a:t>. </a:t>
            </a:r>
          </a:p>
          <a:p>
            <a:r>
              <a:rPr lang="en-IN" dirty="0"/>
              <a:t>It was announced in preview form at the Meet Windows Azure event in June 2012.</a:t>
            </a:r>
            <a:r>
              <a:rPr lang="en-IN" baseline="30000" dirty="0">
                <a:hlinkClick r:id="rId13"/>
              </a:rPr>
              <a:t>[2]</a:t>
            </a:r>
            <a:r>
              <a:rPr lang="en-IN" dirty="0"/>
              <a:t> </a:t>
            </a:r>
          </a:p>
          <a:p>
            <a:r>
              <a:rPr lang="en-IN" dirty="0"/>
              <a:t>Customers can create virtual machines, of which they have complete control, to run in Microsoft's data </a:t>
            </a:r>
            <a:r>
              <a:rPr lang="en-IN" dirty="0" err="1"/>
              <a:t>centers</a:t>
            </a:r>
            <a:r>
              <a:rPr lang="en-IN" dirty="0"/>
              <a:t>. As of the preview the virtual machines supported </a:t>
            </a:r>
            <a:r>
              <a:rPr lang="en-IN" dirty="0">
                <a:hlinkClick r:id="rId10" tooltip="Windows Server"/>
              </a:rPr>
              <a:t>Windows Server</a:t>
            </a:r>
            <a:r>
              <a:rPr lang="en-IN" dirty="0"/>
              <a:t> 2008 and 2012 operating systems and a few distributions of Linux. The </a:t>
            </a:r>
            <a:r>
              <a:rPr lang="en-IN" dirty="0">
                <a:hlinkClick r:id="rId14" tooltip="Software release life cycle"/>
              </a:rPr>
              <a:t>General Availability</a:t>
            </a:r>
            <a:r>
              <a:rPr lang="en-IN" dirty="0"/>
              <a:t> version of Virtual Machine was released in May 2013.</a:t>
            </a:r>
          </a:p>
          <a:p>
            <a:endParaRPr lang="en-IN" dirty="0"/>
          </a:p>
        </p:txBody>
      </p:sp>
    </p:spTree>
    <p:extLst>
      <p:ext uri="{BB962C8B-B14F-4D97-AF65-F5344CB8AC3E}">
        <p14:creationId xmlns:p14="http://schemas.microsoft.com/office/powerpoint/2010/main" val="292355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1223"/>
          </a:xfrm>
        </p:spPr>
        <p:txBody>
          <a:bodyPr>
            <a:normAutofit fontScale="90000"/>
          </a:bodyPr>
          <a:lstStyle/>
          <a:p>
            <a:endParaRPr lang="en-IN" dirty="0"/>
          </a:p>
        </p:txBody>
      </p:sp>
      <p:sp>
        <p:nvSpPr>
          <p:cNvPr id="3" name="Content Placeholder 2"/>
          <p:cNvSpPr>
            <a:spLocks noGrp="1"/>
          </p:cNvSpPr>
          <p:nvPr>
            <p:ph idx="1"/>
          </p:nvPr>
        </p:nvSpPr>
        <p:spPr>
          <a:xfrm>
            <a:off x="838200" y="861391"/>
            <a:ext cx="10515600" cy="5315572"/>
          </a:xfrm>
        </p:spPr>
        <p:txBody>
          <a:bodyPr>
            <a:normAutofit/>
          </a:bodyPr>
          <a:lstStyle/>
          <a:p>
            <a:pPr fontAlgn="base"/>
            <a:r>
              <a:rPr lang="en-IN" dirty="0"/>
              <a:t>In IIS, you can create sites, applications, and virtual directories to share information with users over the Internet, an intranet, or an extranet. </a:t>
            </a:r>
          </a:p>
          <a:p>
            <a:pPr fontAlgn="base"/>
            <a:r>
              <a:rPr lang="en-IN" dirty="0"/>
              <a:t>Although these concepts existed in earlier versions of IIS, several changes in IIS 7 and above affect the definition and functionality of these concepts. </a:t>
            </a:r>
          </a:p>
          <a:p>
            <a:pPr fontAlgn="base"/>
            <a:r>
              <a:rPr lang="en-IN" dirty="0"/>
              <a:t>Most importantly, sites, applications, and virtual directories now work together in a hierarchical relationship as the basic building blocks for hosting online content and providing online services.</a:t>
            </a:r>
          </a:p>
        </p:txBody>
      </p:sp>
    </p:spTree>
    <p:extLst>
      <p:ext uri="{BB962C8B-B14F-4D97-AF65-F5344CB8AC3E}">
        <p14:creationId xmlns:p14="http://schemas.microsoft.com/office/powerpoint/2010/main" val="291737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586"/>
            <a:ext cx="10515600" cy="469762"/>
          </a:xfrm>
        </p:spPr>
        <p:txBody>
          <a:bodyPr>
            <a:noAutofit/>
          </a:bodyPr>
          <a:lstStyle/>
          <a:p>
            <a:r>
              <a:rPr lang="en-IN" b="1" dirty="0"/>
              <a:t>Applications</a:t>
            </a:r>
          </a:p>
        </p:txBody>
      </p:sp>
      <p:sp>
        <p:nvSpPr>
          <p:cNvPr id="3" name="Content Placeholder 2"/>
          <p:cNvSpPr>
            <a:spLocks noGrp="1"/>
          </p:cNvSpPr>
          <p:nvPr>
            <p:ph idx="1"/>
          </p:nvPr>
        </p:nvSpPr>
        <p:spPr>
          <a:xfrm>
            <a:off x="311426" y="1086678"/>
            <a:ext cx="11569148" cy="5580615"/>
          </a:xfrm>
        </p:spPr>
        <p:txBody>
          <a:bodyPr>
            <a:normAutofit fontScale="92500"/>
          </a:bodyPr>
          <a:lstStyle/>
          <a:p>
            <a:pPr algn="just"/>
            <a:r>
              <a:rPr lang="en-IN" dirty="0"/>
              <a:t>Although the cloud computing stack encompasses many details that describe how clouds are constructed, it is not a perfect vehicle for expressing all the considerations that one must account for in any deployment.</a:t>
            </a:r>
          </a:p>
          <a:p>
            <a:pPr algn="just"/>
            <a:r>
              <a:rPr lang="en-IN" dirty="0"/>
              <a:t>The Internet was designed to treat each request made to a server as an independent transaction. </a:t>
            </a:r>
          </a:p>
          <a:p>
            <a:pPr algn="just"/>
            <a:r>
              <a:rPr lang="en-IN" dirty="0"/>
              <a:t>Therefore, the standard HTTP commands are all atomic in nature: GET to read data, PUT to </a:t>
            </a:r>
            <a:r>
              <a:rPr lang="en-IN" dirty="0" err="1"/>
              <a:t>writedata</a:t>
            </a:r>
            <a:r>
              <a:rPr lang="en-IN" dirty="0"/>
              <a:t>, and so on.</a:t>
            </a:r>
          </a:p>
          <a:p>
            <a:pPr algn="just"/>
            <a:r>
              <a:rPr lang="en-IN" dirty="0"/>
              <a:t>Design of Internet protocols &amp; HTTP as a stateless service is one reason.</a:t>
            </a:r>
          </a:p>
          <a:p>
            <a:pPr algn="just"/>
            <a:r>
              <a:rPr lang="en-IN" dirty="0"/>
              <a:t>In computing, a </a:t>
            </a:r>
            <a:r>
              <a:rPr lang="en-IN" b="1" dirty="0"/>
              <a:t>stateless protocol</a:t>
            </a:r>
            <a:r>
              <a:rPr lang="en-IN" dirty="0"/>
              <a:t> is a </a:t>
            </a:r>
            <a:r>
              <a:rPr lang="en-IN" dirty="0">
                <a:hlinkClick r:id="rId2" tooltip="Communications protocol"/>
              </a:rPr>
              <a:t>communications protocol</a:t>
            </a:r>
            <a:r>
              <a:rPr lang="en-IN" dirty="0"/>
              <a:t> that treats each request as an independent transaction that is unrelated to any previous request so that the communication consists of independent pairs of </a:t>
            </a:r>
            <a:r>
              <a:rPr lang="en-IN" i="1" dirty="0">
                <a:hlinkClick r:id="rId3" tooltip="Request–response"/>
              </a:rPr>
              <a:t>request and response</a:t>
            </a:r>
            <a:r>
              <a:rPr lang="en-IN" dirty="0"/>
              <a:t>. </a:t>
            </a:r>
          </a:p>
          <a:p>
            <a:pPr algn="just"/>
            <a:r>
              <a:rPr lang="en-IN" dirty="0"/>
              <a:t>A stateless protocol does not require the </a:t>
            </a:r>
            <a:r>
              <a:rPr lang="en-IN" dirty="0">
                <a:hlinkClick r:id="rId4" tooltip="Server (computing)"/>
              </a:rPr>
              <a:t>server</a:t>
            </a:r>
            <a:r>
              <a:rPr lang="en-IN" dirty="0"/>
              <a:t> to retain </a:t>
            </a:r>
            <a:r>
              <a:rPr lang="en-IN" dirty="0">
                <a:hlinkClick r:id="rId5" tooltip="Session (computer science)"/>
              </a:rPr>
              <a:t>session</a:t>
            </a:r>
            <a:r>
              <a:rPr lang="en-IN" dirty="0"/>
              <a:t> information or status about each communications partner for the duration of multiple requests.</a:t>
            </a:r>
          </a:p>
        </p:txBody>
      </p:sp>
    </p:spTree>
    <p:extLst>
      <p:ext uri="{BB962C8B-B14F-4D97-AF65-F5344CB8AC3E}">
        <p14:creationId xmlns:p14="http://schemas.microsoft.com/office/powerpoint/2010/main" val="3297262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0736"/>
          </a:xfrm>
        </p:spPr>
        <p:txBody>
          <a:bodyPr>
            <a:normAutofit fontScale="90000"/>
          </a:bodyPr>
          <a:lstStyle/>
          <a:p>
            <a:endParaRPr lang="en-IN" dirty="0"/>
          </a:p>
        </p:txBody>
      </p:sp>
      <p:sp>
        <p:nvSpPr>
          <p:cNvPr id="3" name="Content Placeholder 2"/>
          <p:cNvSpPr>
            <a:spLocks noGrp="1"/>
          </p:cNvSpPr>
          <p:nvPr>
            <p:ph idx="1"/>
          </p:nvPr>
        </p:nvSpPr>
        <p:spPr>
          <a:xfrm>
            <a:off x="838200" y="675862"/>
            <a:ext cx="10515600" cy="5501101"/>
          </a:xfrm>
        </p:spPr>
        <p:txBody>
          <a:bodyPr>
            <a:normAutofit/>
          </a:bodyPr>
          <a:lstStyle/>
          <a:p>
            <a:r>
              <a:rPr lang="en-IN" dirty="0"/>
              <a:t>While stateless servers are easier to architect and stateless transactions are more resilient and can survive outages, much of the useful work that computer systems need to accomplish are stateful. </a:t>
            </a:r>
          </a:p>
          <a:p>
            <a:r>
              <a:rPr lang="en-IN" dirty="0"/>
              <a:t>Here's the classic example. When you go to a reservation system to purchase something, you query inventory, reserve the item, and then pay for it. </a:t>
            </a:r>
          </a:p>
          <a:p>
            <a:r>
              <a:rPr lang="en-IN" dirty="0"/>
              <a:t>In a multiuser system, if you don't have a stateful system, you cannot know whether the item you reserved has already been taken by another user before you can enter your payment for the item. </a:t>
            </a:r>
          </a:p>
          <a:p>
            <a:r>
              <a:rPr lang="en-IN" dirty="0"/>
              <a:t>Should you decide you don't want the item at some later time, it is much easier to restore the item to inventory and return payments or make other adjustments if you can roll back all the steps as a transactional unit.</a:t>
            </a:r>
          </a:p>
        </p:txBody>
      </p:sp>
    </p:spTree>
    <p:extLst>
      <p:ext uri="{BB962C8B-B14F-4D97-AF65-F5344CB8AC3E}">
        <p14:creationId xmlns:p14="http://schemas.microsoft.com/office/powerpoint/2010/main" val="992076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56510"/>
          </a:xfrm>
        </p:spPr>
        <p:txBody>
          <a:bodyPr>
            <a:normAutofit fontScale="90000"/>
          </a:bodyPr>
          <a:lstStyle/>
          <a:p>
            <a:endParaRPr lang="en-IN" dirty="0"/>
          </a:p>
        </p:txBody>
      </p:sp>
      <p:sp>
        <p:nvSpPr>
          <p:cNvPr id="3" name="Content Placeholder 2"/>
          <p:cNvSpPr>
            <a:spLocks noGrp="1"/>
          </p:cNvSpPr>
          <p:nvPr>
            <p:ph idx="1"/>
          </p:nvPr>
        </p:nvSpPr>
        <p:spPr>
          <a:xfrm>
            <a:off x="838200" y="649357"/>
            <a:ext cx="10515600" cy="5527606"/>
          </a:xfrm>
        </p:spPr>
        <p:txBody>
          <a:bodyPr>
            <a:normAutofit/>
          </a:bodyPr>
          <a:lstStyle/>
          <a:p>
            <a:r>
              <a:rPr lang="en-IN" dirty="0"/>
              <a:t>The development of transaction servers, message queuing servers, and other middleware is meant to bridge this problem.</a:t>
            </a:r>
          </a:p>
          <a:p>
            <a:r>
              <a:rPr lang="en-IN" dirty="0"/>
              <a:t>Cloud computing is no exception to this problem, and to an extent it amplifies the problem by not only making transactions stateless but also virtualizing resources so transactions are always occurring in physically different locations. </a:t>
            </a:r>
          </a:p>
          <a:p>
            <a:r>
              <a:rPr lang="en-IN" dirty="0"/>
              <a:t>In cloud computing, a variety of constructs are brought to bear to solve these issues, but these are the two most important concepts:</a:t>
            </a:r>
          </a:p>
          <a:p>
            <a:pPr lvl="1">
              <a:buFont typeface="Wingdings" panose="05000000000000000000" pitchFamily="2" charset="2"/>
              <a:buChar char="Ø"/>
            </a:pPr>
            <a:r>
              <a:rPr lang="en-IN" dirty="0"/>
              <a:t>The notion of orchestration—that process flow can be choreographed as a service</a:t>
            </a:r>
          </a:p>
          <a:p>
            <a:pPr lvl="1">
              <a:buFont typeface="Wingdings" panose="05000000000000000000" pitchFamily="2" charset="2"/>
              <a:buChar char="Ø"/>
            </a:pPr>
            <a:r>
              <a:rPr lang="en-IN" dirty="0"/>
              <a:t>The use of what is referred to as a service bus that controls cloud components</a:t>
            </a:r>
          </a:p>
          <a:p>
            <a:r>
              <a:rPr lang="en-IN" dirty="0"/>
              <a:t>These are the methods for establishing transactional integrity in cloud computing.</a:t>
            </a:r>
          </a:p>
        </p:txBody>
      </p:sp>
    </p:spTree>
    <p:extLst>
      <p:ext uri="{BB962C8B-B14F-4D97-AF65-F5344CB8AC3E}">
        <p14:creationId xmlns:p14="http://schemas.microsoft.com/office/powerpoint/2010/main" val="3759592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5" y="245855"/>
            <a:ext cx="10515600" cy="681797"/>
          </a:xfrm>
        </p:spPr>
        <p:txBody>
          <a:bodyPr>
            <a:normAutofit fontScale="90000"/>
          </a:bodyPr>
          <a:lstStyle/>
          <a:p>
            <a:r>
              <a:rPr lang="en-IN" b="1" dirty="0"/>
              <a:t>Connecting to the Cloud</a:t>
            </a:r>
            <a:br>
              <a:rPr lang="en-IN" b="1" dirty="0"/>
            </a:br>
            <a:endParaRPr lang="en-IN" dirty="0"/>
          </a:p>
        </p:txBody>
      </p:sp>
      <p:sp>
        <p:nvSpPr>
          <p:cNvPr id="3" name="Content Placeholder 2"/>
          <p:cNvSpPr>
            <a:spLocks noGrp="1"/>
          </p:cNvSpPr>
          <p:nvPr>
            <p:ph idx="1"/>
          </p:nvPr>
        </p:nvSpPr>
        <p:spPr>
          <a:xfrm>
            <a:off x="344557" y="702364"/>
            <a:ext cx="11396869" cy="5857461"/>
          </a:xfrm>
        </p:spPr>
        <p:txBody>
          <a:bodyPr>
            <a:normAutofit fontScale="92500" lnSpcReduction="10000"/>
          </a:bodyPr>
          <a:lstStyle/>
          <a:p>
            <a:r>
              <a:rPr lang="en-IN" dirty="0"/>
              <a:t>Clients can connect to a cloud service in a number of different ways.</a:t>
            </a:r>
          </a:p>
          <a:p>
            <a:r>
              <a:rPr lang="en-IN" dirty="0"/>
              <a:t>These are the two most common means:</a:t>
            </a:r>
          </a:p>
          <a:p>
            <a:pPr lvl="1"/>
            <a:r>
              <a:rPr lang="en-IN" b="1" dirty="0"/>
              <a:t>A Web browser</a:t>
            </a:r>
          </a:p>
          <a:p>
            <a:pPr lvl="1"/>
            <a:r>
              <a:rPr lang="en-IN" b="1" dirty="0"/>
              <a:t>A proprietary application</a:t>
            </a:r>
          </a:p>
          <a:p>
            <a:r>
              <a:rPr lang="en-IN" dirty="0"/>
              <a:t>These applications can be running on a server, a PC, a mobile device, or a cell phone. </a:t>
            </a:r>
          </a:p>
          <a:p>
            <a:r>
              <a:rPr lang="en-IN" dirty="0"/>
              <a:t>What these devices have in common with either of these application types is that they are exchanging data over an inherently insecure and transient medium. </a:t>
            </a:r>
          </a:p>
          <a:p>
            <a:r>
              <a:rPr lang="en-IN" dirty="0"/>
              <a:t>There are three basic methods for securely connecting over a connection:</a:t>
            </a:r>
          </a:p>
          <a:p>
            <a:pPr lvl="1"/>
            <a:r>
              <a:rPr lang="en-IN" dirty="0"/>
              <a:t>Use a secure protocol to transfer data such as SSL (HTTPS), FTPS, or IPsec, or connect using a secure shell such as SSH to connect a client to the cloud.</a:t>
            </a:r>
          </a:p>
          <a:p>
            <a:pPr lvl="1"/>
            <a:r>
              <a:rPr lang="en-IN" dirty="0"/>
              <a:t>Create a virtual connection using a virtual private network (VPN), or with a remote data transfer protocol such as Microsoft RDP or Citrix ICA, where the data is protected by a tunnelling mechanism.</a:t>
            </a:r>
          </a:p>
          <a:p>
            <a:pPr lvl="1"/>
            <a:r>
              <a:rPr lang="en-IN" dirty="0"/>
              <a:t>Encrypt the data so that even if the data is intercepted or sniffed, the data will not be meaningful.</a:t>
            </a:r>
          </a:p>
        </p:txBody>
      </p:sp>
    </p:spTree>
    <p:extLst>
      <p:ext uri="{BB962C8B-B14F-4D97-AF65-F5344CB8AC3E}">
        <p14:creationId xmlns:p14="http://schemas.microsoft.com/office/powerpoint/2010/main" val="307810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48" y="291548"/>
            <a:ext cx="11476382" cy="6400800"/>
          </a:xfrm>
        </p:spPr>
        <p:txBody>
          <a:bodyPr>
            <a:normAutofit lnSpcReduction="10000"/>
          </a:bodyPr>
          <a:lstStyle/>
          <a:p>
            <a:r>
              <a:rPr lang="en-IN" dirty="0"/>
              <a:t>A typical zero client product is a small box that serves to connect a keyboard, mouse, monitor </a:t>
            </a:r>
            <a:r>
              <a:rPr lang="en-IN" dirty="0" err="1"/>
              <a:t>and</a:t>
            </a:r>
            <a:r>
              <a:rPr lang="en-IN" u="sng" dirty="0" err="1">
                <a:hlinkClick r:id="rId2"/>
              </a:rPr>
              <a:t>Ethernet</a:t>
            </a:r>
            <a:r>
              <a:rPr lang="en-IN" dirty="0"/>
              <a:t> connection to a remote server.  </a:t>
            </a:r>
          </a:p>
          <a:p>
            <a:r>
              <a:rPr lang="en-IN" dirty="0"/>
              <a:t>The server, which hosts the client's operating system (</a:t>
            </a:r>
            <a:r>
              <a:rPr lang="en-IN" u="sng" dirty="0">
                <a:hlinkClick r:id="rId3"/>
              </a:rPr>
              <a:t>OS</a:t>
            </a:r>
            <a:r>
              <a:rPr lang="en-IN" dirty="0"/>
              <a:t>) and software applications, can be accessed wirelessly or with cable.  </a:t>
            </a:r>
          </a:p>
          <a:p>
            <a:r>
              <a:rPr lang="en-IN" dirty="0"/>
              <a:t>Zero clients are often used in a virtual desktop infrastructure (</a:t>
            </a:r>
            <a:r>
              <a:rPr lang="en-IN" u="sng" dirty="0">
                <a:hlinkClick r:id="rId4"/>
              </a:rPr>
              <a:t>VDI</a:t>
            </a:r>
            <a:r>
              <a:rPr lang="en-IN" dirty="0"/>
              <a:t>) environment.</a:t>
            </a:r>
          </a:p>
          <a:p>
            <a:r>
              <a:rPr lang="en-IN" dirty="0"/>
              <a:t>Benefits of Thin Clients:</a:t>
            </a:r>
          </a:p>
          <a:p>
            <a:pPr lvl="1"/>
            <a:r>
              <a:rPr lang="en-IN" dirty="0"/>
              <a:t>Power usage can be as low as 1/50</a:t>
            </a:r>
            <a:r>
              <a:rPr lang="en-IN" baseline="30000" dirty="0"/>
              <a:t>th</a:t>
            </a:r>
            <a:r>
              <a:rPr lang="en-IN" dirty="0"/>
              <a:t> of fat client requirements.</a:t>
            </a:r>
          </a:p>
          <a:p>
            <a:pPr lvl="1"/>
            <a:r>
              <a:rPr lang="en-IN" dirty="0"/>
              <a:t>Devices are much less expensive than PCs or thin clients.</a:t>
            </a:r>
          </a:p>
          <a:p>
            <a:pPr lvl="1"/>
            <a:r>
              <a:rPr lang="en-IN" dirty="0"/>
              <a:t>Efficient and secure means of delivering applications to end users.</a:t>
            </a:r>
          </a:p>
          <a:p>
            <a:pPr lvl="1"/>
            <a:r>
              <a:rPr lang="en-IN" dirty="0"/>
              <a:t>No software at the client means that there is no vulnerability to malware.</a:t>
            </a:r>
          </a:p>
          <a:p>
            <a:pPr lvl="1"/>
            <a:r>
              <a:rPr lang="en-IN" dirty="0"/>
              <a:t>Easy administration.</a:t>
            </a:r>
          </a:p>
          <a:p>
            <a:pPr lvl="1"/>
            <a:r>
              <a:rPr lang="en-IN" dirty="0"/>
              <a:t>In a VDI environment, administrators can reduce the number of physical PCs or blades and run multiple virtual PCs on server class hardware.</a:t>
            </a:r>
          </a:p>
          <a:p>
            <a:pPr lvl="1"/>
            <a:r>
              <a:rPr lang="en-IN" dirty="0"/>
              <a:t>Vendors of zero client products include Digi International, </a:t>
            </a:r>
            <a:r>
              <a:rPr lang="en-IN" dirty="0" err="1"/>
              <a:t>Pano</a:t>
            </a:r>
            <a:r>
              <a:rPr lang="en-IN" dirty="0"/>
              <a:t> Logic Inc., </a:t>
            </a:r>
            <a:r>
              <a:rPr lang="en-IN" dirty="0" err="1"/>
              <a:t>Teradici</a:t>
            </a:r>
            <a:r>
              <a:rPr lang="en-IN" dirty="0"/>
              <a:t>, Via Labs and Wyse Technology.</a:t>
            </a:r>
          </a:p>
          <a:p>
            <a:endParaRPr lang="en-IN" dirty="0"/>
          </a:p>
        </p:txBody>
      </p:sp>
    </p:spTree>
    <p:extLst>
      <p:ext uri="{BB962C8B-B14F-4D97-AF65-F5344CB8AC3E}">
        <p14:creationId xmlns:p14="http://schemas.microsoft.com/office/powerpoint/2010/main" val="866023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604"/>
            <a:ext cx="10515600" cy="456510"/>
          </a:xfrm>
        </p:spPr>
        <p:txBody>
          <a:bodyPr>
            <a:normAutofit fontScale="90000"/>
          </a:bodyPr>
          <a:lstStyle/>
          <a:p>
            <a:endParaRPr lang="en-IN" dirty="0"/>
          </a:p>
        </p:txBody>
      </p:sp>
      <p:sp>
        <p:nvSpPr>
          <p:cNvPr id="3" name="Content Placeholder 2"/>
          <p:cNvSpPr>
            <a:spLocks noGrp="1"/>
          </p:cNvSpPr>
          <p:nvPr>
            <p:ph idx="1"/>
          </p:nvPr>
        </p:nvSpPr>
        <p:spPr>
          <a:xfrm>
            <a:off x="450573" y="901148"/>
            <a:ext cx="11476383" cy="5698435"/>
          </a:xfrm>
        </p:spPr>
        <p:txBody>
          <a:bodyPr>
            <a:normAutofit/>
          </a:bodyPr>
          <a:lstStyle/>
          <a:p>
            <a:r>
              <a:rPr lang="en-IN" dirty="0"/>
              <a:t>The best client connections use two or more of these techniques to communicate with the cloud. </a:t>
            </a:r>
          </a:p>
          <a:p>
            <a:r>
              <a:rPr lang="en-IN" dirty="0"/>
              <a:t>In current browser technology, clients rely on the Web service to make available secure connections, but in the future, it is likely that cloud clients will be hardened so the client itself enforces a secure connection.</a:t>
            </a:r>
          </a:p>
          <a:p>
            <a:r>
              <a:rPr lang="en-IN" dirty="0"/>
              <a:t>Other solutions include using VPN software; here are three recommended solutions:</a:t>
            </a:r>
          </a:p>
          <a:p>
            <a:pPr lvl="1"/>
            <a:r>
              <a:rPr lang="en-IN" dirty="0"/>
              <a:t>Hotspot VPN (http://www hotspotvpn.com/)</a:t>
            </a:r>
          </a:p>
          <a:p>
            <a:pPr lvl="1"/>
            <a:r>
              <a:rPr lang="en-IN" dirty="0" err="1"/>
              <a:t>AnchorFree</a:t>
            </a:r>
            <a:r>
              <a:rPr lang="en-IN" dirty="0"/>
              <a:t> Hotspot Shield (</a:t>
            </a:r>
            <a:r>
              <a:rPr lang="en-IN" dirty="0">
                <a:hlinkClick r:id="rId2"/>
              </a:rPr>
              <a:t>http://hotspotshield.com/</a:t>
            </a:r>
            <a:r>
              <a:rPr lang="en-IN" dirty="0"/>
              <a:t>)</a:t>
            </a:r>
          </a:p>
          <a:p>
            <a:pPr lvl="1"/>
            <a:r>
              <a:rPr lang="en-IN" dirty="0" err="1"/>
              <a:t>Gbridge</a:t>
            </a:r>
            <a:r>
              <a:rPr lang="en-IN" dirty="0"/>
              <a:t> (http://www.gbridge.com/), a third-party VPN based on Google's </a:t>
            </a:r>
            <a:r>
              <a:rPr lang="en-IN" dirty="0" err="1"/>
              <a:t>GoogleTalk</a:t>
            </a:r>
            <a:r>
              <a:rPr lang="en-IN" dirty="0"/>
              <a:t> infrastructure.</a:t>
            </a:r>
          </a:p>
          <a:p>
            <a:r>
              <a:rPr lang="en-IN" dirty="0" err="1"/>
              <a:t>Gbridge</a:t>
            </a:r>
            <a:r>
              <a:rPr lang="en-IN" dirty="0"/>
              <a:t> is an interesting solution that illustrates the use of VPN over a cloud connection.</a:t>
            </a:r>
          </a:p>
        </p:txBody>
      </p:sp>
    </p:spTree>
    <p:extLst>
      <p:ext uri="{BB962C8B-B14F-4D97-AF65-F5344CB8AC3E}">
        <p14:creationId xmlns:p14="http://schemas.microsoft.com/office/powerpoint/2010/main" val="2098828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To use this product, you need to log into the </a:t>
            </a:r>
            <a:r>
              <a:rPr lang="en-IN" dirty="0" err="1"/>
              <a:t>GoogleTalk</a:t>
            </a:r>
            <a:r>
              <a:rPr lang="en-IN" dirty="0"/>
              <a:t> (or </a:t>
            </a:r>
            <a:r>
              <a:rPr lang="en-IN" dirty="0" err="1"/>
              <a:t>Gtalk</a:t>
            </a:r>
            <a:r>
              <a:rPr lang="en-IN" dirty="0"/>
              <a:t>) network and connect to another computer using your Google account. </a:t>
            </a:r>
          </a:p>
          <a:p>
            <a:r>
              <a:rPr lang="en-IN" dirty="0" err="1"/>
              <a:t>Gbridge</a:t>
            </a:r>
            <a:r>
              <a:rPr lang="en-IN" dirty="0"/>
              <a:t> allows additional people to join a connection when invited and supports collaborative features such as desktop sharing using the Virtual Network Computing (VNC) software, chat, live folder browsing, folder synchronization, and automated backup.</a:t>
            </a:r>
          </a:p>
        </p:txBody>
      </p:sp>
    </p:spTree>
    <p:extLst>
      <p:ext uri="{BB962C8B-B14F-4D97-AF65-F5344CB8AC3E}">
        <p14:creationId xmlns:p14="http://schemas.microsoft.com/office/powerpoint/2010/main" val="2820365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9838"/>
            <a:ext cx="11887199" cy="880579"/>
          </a:xfrm>
        </p:spPr>
        <p:txBody>
          <a:bodyPr>
            <a:noAutofit/>
          </a:bodyPr>
          <a:lstStyle/>
          <a:p>
            <a:r>
              <a:rPr lang="en-IN" sz="2800" b="1" dirty="0" err="1"/>
              <a:t>Gbridge</a:t>
            </a:r>
            <a:r>
              <a:rPr lang="en-IN" sz="2800" b="1" dirty="0"/>
              <a:t> provides a means for securely connecting one computer to another using </a:t>
            </a:r>
            <a:r>
              <a:rPr lang="en-IN" sz="2800" b="1" dirty="0" err="1"/>
              <a:t>Gtalk</a:t>
            </a:r>
            <a:r>
              <a:rPr lang="en-IN" sz="2800" b="1" dirty="0"/>
              <a:t>. Shown here is the </a:t>
            </a:r>
            <a:r>
              <a:rPr lang="en-IN" sz="2800" b="1" dirty="0" err="1"/>
              <a:t>SecureShares</a:t>
            </a:r>
            <a:r>
              <a:rPr lang="en-IN" sz="2800" b="1" dirty="0"/>
              <a:t> folder-browsing feature.</a:t>
            </a:r>
          </a:p>
        </p:txBody>
      </p:sp>
      <p:pic>
        <p:nvPicPr>
          <p:cNvPr id="4" name="Content Placeholder 3"/>
          <p:cNvPicPr>
            <a:picLocks noGrp="1" noChangeAspect="1"/>
          </p:cNvPicPr>
          <p:nvPr>
            <p:ph idx="1"/>
          </p:nvPr>
        </p:nvPicPr>
        <p:blipFill>
          <a:blip r:embed="rId2"/>
          <a:stretch>
            <a:fillRect/>
          </a:stretch>
        </p:blipFill>
        <p:spPr>
          <a:xfrm>
            <a:off x="795130" y="1258523"/>
            <a:ext cx="10469218" cy="2903438"/>
          </a:xfrm>
          <a:prstGeom prst="rect">
            <a:avLst/>
          </a:prstGeom>
        </p:spPr>
      </p:pic>
      <p:pic>
        <p:nvPicPr>
          <p:cNvPr id="5" name="Picture 4"/>
          <p:cNvPicPr>
            <a:picLocks noChangeAspect="1"/>
          </p:cNvPicPr>
          <p:nvPr/>
        </p:nvPicPr>
        <p:blipFill>
          <a:blip r:embed="rId3"/>
          <a:stretch>
            <a:fillRect/>
          </a:stretch>
        </p:blipFill>
        <p:spPr>
          <a:xfrm>
            <a:off x="795130" y="4161961"/>
            <a:ext cx="10469218" cy="2464126"/>
          </a:xfrm>
          <a:prstGeom prst="rect">
            <a:avLst/>
          </a:prstGeom>
        </p:spPr>
      </p:pic>
    </p:spTree>
    <p:extLst>
      <p:ext uri="{BB962C8B-B14F-4D97-AF65-F5344CB8AC3E}">
        <p14:creationId xmlns:p14="http://schemas.microsoft.com/office/powerpoint/2010/main" val="3091398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1887200" cy="1325563"/>
          </a:xfrm>
        </p:spPr>
        <p:txBody>
          <a:bodyPr>
            <a:noAutofit/>
          </a:bodyPr>
          <a:lstStyle/>
          <a:p>
            <a:pPr algn="just"/>
            <a:r>
              <a:rPr lang="en-IN" sz="2400" b="1" dirty="0"/>
              <a:t>The </a:t>
            </a:r>
            <a:r>
              <a:rPr lang="en-IN" sz="2400" b="1" dirty="0" err="1"/>
              <a:t>Jolicloud</a:t>
            </a:r>
            <a:r>
              <a:rPr lang="en-IN" sz="2400" b="1" dirty="0"/>
              <a:t> cloud client operating system is a social  networking platform for netbooks with a dedicated application store.</a:t>
            </a:r>
          </a:p>
        </p:txBody>
      </p:sp>
      <p:pic>
        <p:nvPicPr>
          <p:cNvPr id="4" name="Content Placeholder 3"/>
          <p:cNvPicPr>
            <a:picLocks noGrp="1" noChangeAspect="1"/>
          </p:cNvPicPr>
          <p:nvPr>
            <p:ph idx="1"/>
          </p:nvPr>
        </p:nvPicPr>
        <p:blipFill>
          <a:blip r:embed="rId2"/>
          <a:stretch>
            <a:fillRect/>
          </a:stretch>
        </p:blipFill>
        <p:spPr>
          <a:xfrm>
            <a:off x="318052" y="1325563"/>
            <a:ext cx="11449878" cy="3054286"/>
          </a:xfrm>
          <a:prstGeom prst="rect">
            <a:avLst/>
          </a:prstGeom>
        </p:spPr>
      </p:pic>
      <p:pic>
        <p:nvPicPr>
          <p:cNvPr id="5" name="Picture 4"/>
          <p:cNvPicPr>
            <a:picLocks noChangeAspect="1"/>
          </p:cNvPicPr>
          <p:nvPr/>
        </p:nvPicPr>
        <p:blipFill>
          <a:blip r:embed="rId3"/>
          <a:stretch>
            <a:fillRect/>
          </a:stretch>
        </p:blipFill>
        <p:spPr>
          <a:xfrm>
            <a:off x="318052" y="4280452"/>
            <a:ext cx="11449878" cy="3783361"/>
          </a:xfrm>
          <a:prstGeom prst="rect">
            <a:avLst/>
          </a:prstGeom>
        </p:spPr>
      </p:pic>
    </p:spTree>
    <p:extLst>
      <p:ext uri="{BB962C8B-B14F-4D97-AF65-F5344CB8AC3E}">
        <p14:creationId xmlns:p14="http://schemas.microsoft.com/office/powerpoint/2010/main" val="3226706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a:hlinkClick r:id="rId2" action="ppaction://hlinkfile"/>
              </a:rPr>
              <a:t>..\cloud-computing-bible.pdf</a:t>
            </a:r>
            <a:endParaRPr lang="en-IN"/>
          </a:p>
        </p:txBody>
      </p:sp>
    </p:spTree>
    <p:extLst>
      <p:ext uri="{BB962C8B-B14F-4D97-AF65-F5344CB8AC3E}">
        <p14:creationId xmlns:p14="http://schemas.microsoft.com/office/powerpoint/2010/main" val="336167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CDF3E-0CCF-989C-BEAC-F34C8EF85CA6}"/>
              </a:ext>
            </a:extLst>
          </p:cNvPr>
          <p:cNvSpPr>
            <a:spLocks noGrp="1"/>
          </p:cNvSpPr>
          <p:nvPr>
            <p:ph type="title"/>
          </p:nvPr>
        </p:nvSpPr>
        <p:spPr>
          <a:xfrm>
            <a:off x="838200" y="365126"/>
            <a:ext cx="10515600" cy="715530"/>
          </a:xfrm>
        </p:spPr>
        <p:txBody>
          <a:bodyPr>
            <a:normAutofit/>
          </a:bodyPr>
          <a:lstStyle/>
          <a:p>
            <a:r>
              <a:rPr lang="en-IN" sz="3600" b="1" i="0" u="none" strike="noStrike" baseline="0" dirty="0">
                <a:latin typeface="Times New Roman" panose="02020603050405020304" pitchFamily="18" charset="0"/>
              </a:rPr>
              <a:t>Understanding Service Oriented Architecture</a:t>
            </a:r>
            <a:endParaRPr lang="en-IN" sz="7200" dirty="0"/>
          </a:p>
        </p:txBody>
      </p:sp>
      <p:sp>
        <p:nvSpPr>
          <p:cNvPr id="3" name="Content Placeholder 2">
            <a:extLst>
              <a:ext uri="{FF2B5EF4-FFF2-40B4-BE49-F238E27FC236}">
                <a16:creationId xmlns:a16="http://schemas.microsoft.com/office/drawing/2014/main" xmlns="" id="{E00F51E0-81BF-CD95-4B73-05D978FF8818}"/>
              </a:ext>
            </a:extLst>
          </p:cNvPr>
          <p:cNvSpPr>
            <a:spLocks noGrp="1"/>
          </p:cNvSpPr>
          <p:nvPr>
            <p:ph idx="1"/>
          </p:nvPr>
        </p:nvSpPr>
        <p:spPr>
          <a:xfrm>
            <a:off x="838200" y="1246909"/>
            <a:ext cx="10515600" cy="4796415"/>
          </a:xfrm>
        </p:spPr>
        <p:txBody>
          <a:bodyPr>
            <a:normAutofit fontScale="92500"/>
          </a:bodyPr>
          <a:lstStyle/>
          <a:p>
            <a:pPr algn="just"/>
            <a:r>
              <a:rPr lang="en-US" sz="2400" b="1" i="0" u="none" strike="noStrike" baseline="0" dirty="0">
                <a:solidFill>
                  <a:schemeClr val="accent6">
                    <a:lumMod val="75000"/>
                  </a:schemeClr>
                </a:solidFill>
                <a:latin typeface="Times New Roman" panose="02020603050405020304" pitchFamily="18" charset="0"/>
              </a:rPr>
              <a:t>Service Oriented Architecture (SOA) describes a standard method for requesting services from </a:t>
            </a:r>
            <a:r>
              <a:rPr lang="en-US" sz="2400" b="1" i="0" u="none" strike="noStrike" baseline="0" dirty="0">
                <a:solidFill>
                  <a:srgbClr val="FF0000"/>
                </a:solidFill>
                <a:latin typeface="Times New Roman" panose="02020603050405020304" pitchFamily="18" charset="0"/>
              </a:rPr>
              <a:t>distributed components </a:t>
            </a:r>
            <a:r>
              <a:rPr lang="en-US" sz="2400" b="1" i="0" u="none" strike="noStrike" baseline="0" dirty="0">
                <a:solidFill>
                  <a:schemeClr val="accent6">
                    <a:lumMod val="75000"/>
                  </a:schemeClr>
                </a:solidFill>
                <a:latin typeface="Times New Roman" panose="02020603050405020304" pitchFamily="18" charset="0"/>
              </a:rPr>
              <a:t>and managing the results.</a:t>
            </a:r>
          </a:p>
          <a:p>
            <a:pPr algn="just"/>
            <a:r>
              <a:rPr lang="en-US" sz="2400" b="1" i="0" u="none" strike="noStrike" baseline="0" dirty="0">
                <a:solidFill>
                  <a:schemeClr val="accent6">
                    <a:lumMod val="75000"/>
                  </a:schemeClr>
                </a:solidFill>
                <a:latin typeface="Times New Roman" panose="02020603050405020304" pitchFamily="18" charset="0"/>
              </a:rPr>
              <a:t>With SOA, clients and components can be written in </a:t>
            </a:r>
            <a:r>
              <a:rPr lang="en-US" sz="2400" b="1" i="0" u="none" strike="noStrike" baseline="0" dirty="0">
                <a:solidFill>
                  <a:schemeClr val="accent2"/>
                </a:solidFill>
                <a:latin typeface="Times New Roman" panose="02020603050405020304" pitchFamily="18" charset="0"/>
              </a:rPr>
              <a:t>different languages </a:t>
            </a:r>
            <a:r>
              <a:rPr lang="en-US" sz="2400" b="1" i="0" u="none" strike="noStrike" baseline="0" dirty="0">
                <a:solidFill>
                  <a:schemeClr val="accent6">
                    <a:lumMod val="75000"/>
                  </a:schemeClr>
                </a:solidFill>
                <a:latin typeface="Times New Roman" panose="02020603050405020304" pitchFamily="18" charset="0"/>
              </a:rPr>
              <a:t>and can use multiple messaging protocols and networking protocols to communicate with one another. </a:t>
            </a:r>
          </a:p>
          <a:p>
            <a:pPr algn="just"/>
            <a:r>
              <a:rPr lang="en-US" sz="2400" b="1" i="0" u="none" strike="noStrike" baseline="0" dirty="0">
                <a:solidFill>
                  <a:schemeClr val="accent6">
                    <a:lumMod val="75000"/>
                  </a:schemeClr>
                </a:solidFill>
                <a:latin typeface="Times New Roman" panose="02020603050405020304" pitchFamily="18" charset="0"/>
              </a:rPr>
              <a:t>SOA provides the standards that transport the </a:t>
            </a:r>
            <a:r>
              <a:rPr lang="en-US" b="1" i="0" u="none" strike="noStrike" baseline="0" dirty="0">
                <a:solidFill>
                  <a:schemeClr val="accent6">
                    <a:lumMod val="75000"/>
                  </a:schemeClr>
                </a:solidFill>
                <a:latin typeface="Times New Roman" panose="02020603050405020304" pitchFamily="18" charset="0"/>
              </a:rPr>
              <a:t>messages</a:t>
            </a:r>
            <a:r>
              <a:rPr lang="en-US" sz="2400" b="1" i="0" u="none" strike="noStrike" baseline="0" dirty="0">
                <a:solidFill>
                  <a:schemeClr val="accent6">
                    <a:lumMod val="75000"/>
                  </a:schemeClr>
                </a:solidFill>
                <a:latin typeface="Times New Roman" panose="02020603050405020304" pitchFamily="18" charset="0"/>
              </a:rPr>
              <a:t> and makes the infrastructure to support it possible.</a:t>
            </a:r>
          </a:p>
          <a:p>
            <a:pPr algn="just"/>
            <a:r>
              <a:rPr lang="en-US" sz="2400" b="1" i="0" u="none" strike="noStrike" baseline="0" dirty="0">
                <a:solidFill>
                  <a:schemeClr val="accent6">
                    <a:lumMod val="75000"/>
                  </a:schemeClr>
                </a:solidFill>
                <a:latin typeface="Times New Roman" panose="02020603050405020304" pitchFamily="18" charset="0"/>
              </a:rPr>
              <a:t>SOA provides access </a:t>
            </a:r>
            <a:r>
              <a:rPr lang="en-US" sz="2400" b="1" i="0" u="none" strike="noStrike" baseline="0" dirty="0">
                <a:solidFill>
                  <a:schemeClr val="accent2"/>
                </a:solidFill>
                <a:latin typeface="Times New Roman" panose="02020603050405020304" pitchFamily="18" charset="0"/>
              </a:rPr>
              <a:t>to reusable Web services </a:t>
            </a:r>
            <a:r>
              <a:rPr lang="en-US" sz="2400" b="1" i="0" u="none" strike="noStrike" baseline="0" dirty="0">
                <a:solidFill>
                  <a:schemeClr val="accent6">
                    <a:lumMod val="75000"/>
                  </a:schemeClr>
                </a:solidFill>
                <a:latin typeface="Times New Roman" panose="02020603050405020304" pitchFamily="18" charset="0"/>
              </a:rPr>
              <a:t>over a TCP/IP network, which makes this an important topic to cloud computing going forward.</a:t>
            </a:r>
          </a:p>
          <a:p>
            <a:pPr algn="just"/>
            <a:r>
              <a:rPr lang="en-US" sz="2400" b="0" i="0" u="none" strike="noStrike" baseline="0" dirty="0">
                <a:latin typeface="Times New Roman" panose="02020603050405020304" pitchFamily="18" charset="0"/>
              </a:rPr>
              <a:t>Monolithic cloud applications like backup, e-mail, Web page access, or instant messaging</a:t>
            </a:r>
            <a:endParaRPr lang="en-US" sz="2400" b="1" i="0" u="none" strike="noStrike" baseline="0" dirty="0">
              <a:solidFill>
                <a:schemeClr val="accent6">
                  <a:lumMod val="75000"/>
                </a:schemeClr>
              </a:solidFill>
              <a:latin typeface="Times New Roman" panose="02020603050405020304" pitchFamily="18" charset="0"/>
            </a:endParaRPr>
          </a:p>
          <a:p>
            <a:pPr algn="just"/>
            <a:r>
              <a:rPr lang="en-IN" sz="2400" dirty="0">
                <a:latin typeface="Times New Roman" panose="02020603050405020304" pitchFamily="18" charset="0"/>
              </a:rPr>
              <a:t>If additional services are required,  </a:t>
            </a:r>
            <a:r>
              <a:rPr lang="en-US" sz="2400" dirty="0">
                <a:latin typeface="Times New Roman" panose="02020603050405020304" pitchFamily="18" charset="0"/>
              </a:rPr>
              <a:t>SOA offers access to ready-made, modular, highly optimized, and widely shareable components that can minimize developer and infrastructure costs.</a:t>
            </a:r>
            <a:endParaRPr lang="en-IN" sz="2400" dirty="0">
              <a:latin typeface="Times New Roman" panose="02020603050405020304" pitchFamily="18" charset="0"/>
            </a:endParaRPr>
          </a:p>
        </p:txBody>
      </p:sp>
    </p:spTree>
    <p:extLst>
      <p:ext uri="{BB962C8B-B14F-4D97-AF65-F5344CB8AC3E}">
        <p14:creationId xmlns:p14="http://schemas.microsoft.com/office/powerpoint/2010/main" val="393459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0CEB4CD-4C07-10D5-4DD4-E2A9564BB28A}"/>
              </a:ext>
            </a:extLst>
          </p:cNvPr>
          <p:cNvSpPr>
            <a:spLocks noGrp="1"/>
          </p:cNvSpPr>
          <p:nvPr>
            <p:ph idx="1"/>
          </p:nvPr>
        </p:nvSpPr>
        <p:spPr>
          <a:xfrm>
            <a:off x="838200" y="724189"/>
            <a:ext cx="10515600" cy="4351338"/>
          </a:xfrm>
        </p:spPr>
        <p:txBody>
          <a:bodyPr/>
          <a:lstStyle/>
          <a:p>
            <a:pPr algn="just"/>
            <a:r>
              <a:rPr lang="en-US" sz="1800" b="0" i="0" u="none" strike="noStrike" baseline="0" dirty="0">
                <a:latin typeface="Times New Roman" panose="02020603050405020304" pitchFamily="18" charset="0"/>
              </a:rPr>
              <a:t>The environment </a:t>
            </a:r>
            <a:r>
              <a:rPr lang="en-US" sz="1800" dirty="0">
                <a:latin typeface="Times New Roman" panose="02020603050405020304" pitchFamily="18" charset="0"/>
              </a:rPr>
              <a:t>SOA </a:t>
            </a:r>
            <a:r>
              <a:rPr lang="en-US" sz="1800" b="0" i="0" u="none" strike="noStrike" baseline="0" dirty="0">
                <a:latin typeface="Times New Roman" panose="02020603050405020304" pitchFamily="18" charset="0"/>
              </a:rPr>
              <a:t>creates is a virtual message-passing system with a </a:t>
            </a:r>
            <a:r>
              <a:rPr lang="en-US" sz="2000" b="1" i="0" u="none" strike="noStrike" baseline="0" dirty="0">
                <a:latin typeface="Times New Roman" panose="02020603050405020304" pitchFamily="18" charset="0"/>
              </a:rPr>
              <a:t>loose coupling </a:t>
            </a:r>
            <a:r>
              <a:rPr lang="en-US" sz="1800" b="0" i="0" u="none" strike="noStrike" baseline="0" dirty="0">
                <a:latin typeface="Times New Roman" panose="02020603050405020304" pitchFamily="18" charset="0"/>
              </a:rPr>
              <a:t>between clients and services.</a:t>
            </a:r>
          </a:p>
          <a:p>
            <a:pPr algn="just"/>
            <a:r>
              <a:rPr lang="en-US" sz="1800" b="0" i="0" u="none" strike="noStrike" baseline="0" dirty="0">
                <a:latin typeface="Times New Roman" panose="02020603050405020304" pitchFamily="18" charset="0"/>
              </a:rPr>
              <a:t>The specification of the manner in which messages are passed in SOA, or in which events are handled, are referred to as their </a:t>
            </a:r>
            <a:r>
              <a:rPr lang="en-US" sz="2400" b="1" i="1" u="none" strike="noStrike" baseline="0" dirty="0">
                <a:latin typeface="Times New Roman" panose="02020603050405020304" pitchFamily="18" charset="0"/>
              </a:rPr>
              <a:t>contract</a:t>
            </a:r>
            <a:endParaRPr lang="en-US" sz="1800" b="1" i="0" u="none" strike="noStrike" baseline="0" dirty="0">
              <a:latin typeface="Times New Roman" panose="02020603050405020304" pitchFamily="18" charset="0"/>
            </a:endParaRPr>
          </a:p>
          <a:p>
            <a:pPr algn="just"/>
            <a:endParaRPr lang="en-IN" dirty="0"/>
          </a:p>
        </p:txBody>
      </p:sp>
      <p:pic>
        <p:nvPicPr>
          <p:cNvPr id="7" name="Picture 6">
            <a:extLst>
              <a:ext uri="{FF2B5EF4-FFF2-40B4-BE49-F238E27FC236}">
                <a16:creationId xmlns:a16="http://schemas.microsoft.com/office/drawing/2014/main" xmlns="" id="{A42EED49-B093-C51D-8D14-1B0352940651}"/>
              </a:ext>
            </a:extLst>
          </p:cNvPr>
          <p:cNvPicPr>
            <a:picLocks noChangeAspect="1"/>
          </p:cNvPicPr>
          <p:nvPr/>
        </p:nvPicPr>
        <p:blipFill>
          <a:blip r:embed="rId2"/>
          <a:stretch>
            <a:fillRect/>
          </a:stretch>
        </p:blipFill>
        <p:spPr>
          <a:xfrm>
            <a:off x="3086512" y="2234045"/>
            <a:ext cx="6496957" cy="4351338"/>
          </a:xfrm>
          <a:prstGeom prst="rect">
            <a:avLst/>
          </a:prstGeom>
        </p:spPr>
      </p:pic>
    </p:spTree>
    <p:extLst>
      <p:ext uri="{BB962C8B-B14F-4D97-AF65-F5344CB8AC3E}">
        <p14:creationId xmlns:p14="http://schemas.microsoft.com/office/powerpoint/2010/main" val="1667588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A5542-DB83-4FBA-9D0A-78A0E33A073D}"/>
              </a:ext>
            </a:extLst>
          </p:cNvPr>
          <p:cNvSpPr>
            <a:spLocks noGrp="1"/>
          </p:cNvSpPr>
          <p:nvPr>
            <p:ph type="title"/>
          </p:nvPr>
        </p:nvSpPr>
        <p:spPr/>
        <p:txBody>
          <a:bodyPr/>
          <a:lstStyle/>
          <a:p>
            <a:r>
              <a:rPr lang="en-IN" b="1" dirty="0"/>
              <a:t>Few scenarios….</a:t>
            </a:r>
          </a:p>
        </p:txBody>
      </p:sp>
      <p:sp>
        <p:nvSpPr>
          <p:cNvPr id="3" name="Content Placeholder 2">
            <a:extLst>
              <a:ext uri="{FF2B5EF4-FFF2-40B4-BE49-F238E27FC236}">
                <a16:creationId xmlns:a16="http://schemas.microsoft.com/office/drawing/2014/main" xmlns="" id="{ABBE9724-DD89-475B-8C04-81549D306DB7}"/>
              </a:ext>
            </a:extLst>
          </p:cNvPr>
          <p:cNvSpPr>
            <a:spLocks noGrp="1"/>
          </p:cNvSpPr>
          <p:nvPr>
            <p:ph idx="1"/>
          </p:nvPr>
        </p:nvSpPr>
        <p:spPr/>
        <p:txBody>
          <a:bodyPr>
            <a:normAutofit lnSpcReduction="10000"/>
          </a:bodyPr>
          <a:lstStyle/>
          <a:p>
            <a:pPr algn="just"/>
            <a:r>
              <a:rPr lang="en-US" b="0" i="0" dirty="0">
                <a:solidFill>
                  <a:srgbClr val="000000"/>
                </a:solidFill>
                <a:effectLst/>
                <a:latin typeface="OracleSansVF"/>
              </a:rPr>
              <a:t>For example, the system identifies my location via GPS and can provide me with information via a personalized localization. </a:t>
            </a:r>
          </a:p>
          <a:p>
            <a:pPr algn="just"/>
            <a:r>
              <a:rPr lang="en-US" b="0" i="0" dirty="0">
                <a:solidFill>
                  <a:srgbClr val="000000"/>
                </a:solidFill>
                <a:effectLst/>
                <a:latin typeface="OracleSansVF"/>
              </a:rPr>
              <a:t>Using the integrated camera one can scan a barcode and run a price comparison through the system. </a:t>
            </a:r>
          </a:p>
          <a:p>
            <a:pPr algn="just"/>
            <a:r>
              <a:rPr lang="en-IN" dirty="0"/>
              <a:t>How to go for optimized processes/cost?</a:t>
            </a:r>
          </a:p>
          <a:p>
            <a:pPr algn="just"/>
            <a:endParaRPr lang="en-IN" dirty="0"/>
          </a:p>
          <a:p>
            <a:pPr algn="just"/>
            <a:r>
              <a:rPr lang="en-IN" dirty="0"/>
              <a:t>Many will look for these by default:</a:t>
            </a:r>
          </a:p>
          <a:p>
            <a:pPr marL="0" indent="0" algn="just">
              <a:buNone/>
            </a:pPr>
            <a:r>
              <a:rPr lang="en-IN" dirty="0"/>
              <a:t>l</a:t>
            </a:r>
            <a:r>
              <a:rPr lang="en-IN" b="0" i="0" dirty="0">
                <a:solidFill>
                  <a:srgbClr val="000000"/>
                </a:solidFill>
                <a:effectLst/>
                <a:latin typeface="OracleSansVF"/>
              </a:rPr>
              <a:t>ocation-based services, social networks, mobile search, mobile commerce, mobile cash, context-aware services, object recognition, mobile instant messaging, mobile e-mail, and mobile video.</a:t>
            </a:r>
            <a:endParaRPr lang="en-IN" dirty="0"/>
          </a:p>
        </p:txBody>
      </p:sp>
    </p:spTree>
    <p:extLst>
      <p:ext uri="{BB962C8B-B14F-4D97-AF65-F5344CB8AC3E}">
        <p14:creationId xmlns:p14="http://schemas.microsoft.com/office/powerpoint/2010/main" val="653380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B41670-B2CB-C855-9167-34F4E9B63773}"/>
              </a:ext>
            </a:extLst>
          </p:cNvPr>
          <p:cNvSpPr>
            <a:spLocks noGrp="1"/>
          </p:cNvSpPr>
          <p:nvPr>
            <p:ph idx="1"/>
          </p:nvPr>
        </p:nvSpPr>
        <p:spPr>
          <a:xfrm>
            <a:off x="838200" y="841664"/>
            <a:ext cx="10515600" cy="5320145"/>
          </a:xfrm>
        </p:spPr>
        <p:txBody>
          <a:bodyPr>
            <a:normAutofit fontScale="77500" lnSpcReduction="20000"/>
          </a:bodyPr>
          <a:lstStyle/>
          <a:p>
            <a:pPr algn="just"/>
            <a:r>
              <a:rPr lang="en-IN" sz="3100" b="1" i="0" u="none" strike="noStrike" baseline="0" dirty="0">
                <a:solidFill>
                  <a:srgbClr val="FF0000"/>
                </a:solidFill>
                <a:latin typeface="Times New Roman" panose="02020603050405020304" pitchFamily="18" charset="0"/>
              </a:rPr>
              <a:t>Typically, SOA </a:t>
            </a:r>
            <a:r>
              <a:rPr lang="en-US" sz="3100" b="1" i="0" u="none" strike="noStrike" baseline="0" dirty="0">
                <a:solidFill>
                  <a:srgbClr val="FF0000"/>
                </a:solidFill>
                <a:latin typeface="Times New Roman" panose="02020603050405020304" pitchFamily="18" charset="0"/>
              </a:rPr>
              <a:t>requires the use of an orchestrator or broker service to ensure that messages are correctly transacted.</a:t>
            </a:r>
          </a:p>
          <a:p>
            <a:pPr algn="l"/>
            <a:r>
              <a:rPr lang="en-US" sz="2000" b="0" i="0" u="none" strike="noStrike" baseline="0" dirty="0">
                <a:latin typeface="Times New Roman" panose="02020603050405020304" pitchFamily="18" charset="0"/>
              </a:rPr>
              <a:t>SOA makes no other demands on either the client (consumer) or the components (provider) of the service; it is concerned only with the interface or </a:t>
            </a:r>
            <a:r>
              <a:rPr lang="en-US" sz="2200" b="1" i="0" u="none" strike="noStrike" baseline="0" dirty="0">
                <a:latin typeface="Times New Roman" panose="02020603050405020304" pitchFamily="18" charset="0"/>
              </a:rPr>
              <a:t>action boundary</a:t>
            </a:r>
            <a:r>
              <a:rPr lang="en-US" sz="2000" b="0" i="0" u="none" strike="noStrike" baseline="0" dirty="0">
                <a:latin typeface="Times New Roman" panose="02020603050405020304" pitchFamily="18" charset="0"/>
              </a:rPr>
              <a:t> between the two.</a:t>
            </a:r>
          </a:p>
          <a:p>
            <a:pPr marL="0" indent="0" algn="l">
              <a:buNone/>
            </a:pPr>
            <a:r>
              <a:rPr lang="en-US" b="1" i="0" u="none" strike="noStrike" baseline="0" dirty="0">
                <a:latin typeface="Times New Roman" panose="02020603050405020304" pitchFamily="18" charset="0"/>
              </a:rPr>
              <a:t>Service and Data Contract:</a:t>
            </a:r>
          </a:p>
          <a:p>
            <a:pPr algn="just"/>
            <a:r>
              <a:rPr lang="en-IN" sz="3000" dirty="0"/>
              <a:t>Service contract is an interface that defines the message types used by service providers and consumers to exchange messages.</a:t>
            </a:r>
          </a:p>
          <a:p>
            <a:pPr algn="just"/>
            <a:endParaRPr lang="en-IN" sz="3000" dirty="0"/>
          </a:p>
          <a:p>
            <a:pPr algn="just"/>
            <a:r>
              <a:rPr lang="en-IN" sz="3000" dirty="0"/>
              <a:t>Data contract is a formal agreement between service and a client that abstracts the definition of data to be exchanged.</a:t>
            </a:r>
          </a:p>
          <a:p>
            <a:pPr algn="just"/>
            <a:endParaRPr lang="en-IN" sz="3000" dirty="0"/>
          </a:p>
          <a:p>
            <a:pPr algn="just"/>
            <a:r>
              <a:rPr lang="en-IN" sz="3000" dirty="0"/>
              <a:t>During service call- a service consumer invokes the </a:t>
            </a:r>
            <a:r>
              <a:rPr lang="en-IN" sz="2600" dirty="0"/>
              <a:t>operations</a:t>
            </a:r>
            <a:r>
              <a:rPr lang="en-IN" sz="2100" dirty="0"/>
              <a:t> </a:t>
            </a:r>
            <a:r>
              <a:rPr lang="en-IN" sz="3000" dirty="0"/>
              <a:t>specified in a service contract and exchanges data as per the data contract</a:t>
            </a:r>
          </a:p>
          <a:p>
            <a:pPr algn="just"/>
            <a:r>
              <a:rPr lang="en-IN" sz="3000" dirty="0"/>
              <a:t>GST –service contract</a:t>
            </a:r>
          </a:p>
          <a:p>
            <a:pPr algn="just"/>
            <a:r>
              <a:rPr lang="en-IN" sz="3000" dirty="0"/>
              <a:t>Online transaction- net banking uses billing info very securely- data contract</a:t>
            </a:r>
            <a:endParaRPr lang="en-US" sz="3000" b="0" i="0" u="none" strike="noStrike" baseline="0" dirty="0">
              <a:latin typeface="Times New Roman" panose="02020603050405020304" pitchFamily="18" charset="0"/>
            </a:endParaRPr>
          </a:p>
          <a:p>
            <a:pPr algn="l"/>
            <a:endParaRPr lang="en-IN" sz="3200" dirty="0"/>
          </a:p>
        </p:txBody>
      </p:sp>
    </p:spTree>
    <p:extLst>
      <p:ext uri="{BB962C8B-B14F-4D97-AF65-F5344CB8AC3E}">
        <p14:creationId xmlns:p14="http://schemas.microsoft.com/office/powerpoint/2010/main" val="164696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B4B732-A0F1-D89B-FD51-DDF8F05408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00C22A2-C714-ECBA-39E4-DD50A08DE66B}"/>
              </a:ext>
            </a:extLst>
          </p:cNvPr>
          <p:cNvSpPr>
            <a:spLocks noGrp="1"/>
          </p:cNvSpPr>
          <p:nvPr>
            <p:ph idx="1"/>
          </p:nvPr>
        </p:nvSpPr>
        <p:spPr/>
        <p:txBody>
          <a:bodyPr/>
          <a:lstStyle/>
          <a:p>
            <a:r>
              <a:rPr lang="en-IN" sz="3600" b="1" dirty="0"/>
              <a:t>Enterprise Service Bus </a:t>
            </a:r>
            <a:r>
              <a:rPr lang="en-IN" dirty="0"/>
              <a:t>–takes care of transformation of functions and routing between service providers and consumers.</a:t>
            </a:r>
          </a:p>
          <a:p>
            <a:endParaRPr lang="en-IN" dirty="0"/>
          </a:p>
          <a:p>
            <a:r>
              <a:rPr lang="en-IN" dirty="0"/>
              <a:t>Web services are SOAP (XML over HTTP which is machine readable) and RESTful (JSON/XML/XHTML over HTTP which is human readable)</a:t>
            </a:r>
          </a:p>
          <a:p>
            <a:endParaRPr lang="en-IN" dirty="0"/>
          </a:p>
          <a:p>
            <a:r>
              <a:rPr lang="en-IN" dirty="0"/>
              <a:t>APIs are needed for RESTful services.</a:t>
            </a:r>
          </a:p>
        </p:txBody>
      </p:sp>
    </p:spTree>
    <p:extLst>
      <p:ext uri="{BB962C8B-B14F-4D97-AF65-F5344CB8AC3E}">
        <p14:creationId xmlns:p14="http://schemas.microsoft.com/office/powerpoint/2010/main" val="255342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838200" y="2527608"/>
            <a:ext cx="1067793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Generally, the cloud network layer should offer: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 bandwidth (</a:t>
            </a:r>
            <a:r>
              <a:rPr kumimoji="0" lang="en-US" altLang="en-US" sz="1800" b="0" i="0" u="none" strike="noStrike" cap="none" normalizeH="0" baseline="0" dirty="0">
                <a:ln>
                  <a:noFill/>
                </a:ln>
                <a:solidFill>
                  <a:schemeClr val="tx1"/>
                </a:solidFill>
                <a:effectLst/>
                <a:latin typeface="Arial" panose="020B0604020202020204" pitchFamily="34" charset="0"/>
                <a:hlinkClick r:id="rId2" tooltip="Low latency"/>
              </a:rPr>
              <a:t>low latency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Allowing users to have uninterrupted access to their data and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Agile network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On-demand access to resources requires the ability to move quickly and efficiently between servers and possibly even clouds.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 security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Security is always important, but when you are dealing with multi-tenancy, it becomes much more important because you're dealing with segregating multiple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1537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99188-5ADC-7828-AAF6-61BE4AC0EF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AEF8E00-1FF2-D63C-0F9D-C2B422747CD6}"/>
              </a:ext>
            </a:extLst>
          </p:cNvPr>
          <p:cNvSpPr>
            <a:spLocks noGrp="1"/>
          </p:cNvSpPr>
          <p:nvPr>
            <p:ph idx="1"/>
          </p:nvPr>
        </p:nvSpPr>
        <p:spPr/>
        <p:txBody>
          <a:bodyPr>
            <a:normAutofit/>
          </a:bodyPr>
          <a:lstStyle/>
          <a:p>
            <a:pPr algn="just"/>
            <a:r>
              <a:rPr lang="en-US" b="0" i="0" u="none" strike="noStrike" baseline="0" dirty="0">
                <a:solidFill>
                  <a:srgbClr val="FF0000"/>
                </a:solidFill>
                <a:latin typeface="Times New Roman" panose="02020603050405020304" pitchFamily="18" charset="0"/>
              </a:rPr>
              <a:t>Components are coded with their service logic and their dependencies, QoS is established, and the service is instantiated. </a:t>
            </a:r>
          </a:p>
          <a:p>
            <a:pPr algn="just"/>
            <a:r>
              <a:rPr lang="en-US" b="1" i="0" u="none" strike="noStrike" baseline="0" dirty="0">
                <a:solidFill>
                  <a:schemeClr val="accent6"/>
                </a:solidFill>
                <a:latin typeface="Times New Roman" panose="02020603050405020304" pitchFamily="18" charset="0"/>
              </a:rPr>
              <a:t>In the </a:t>
            </a:r>
            <a:r>
              <a:rPr lang="en-US" b="1" i="0" u="none" strike="noStrike" baseline="0" dirty="0" err="1">
                <a:solidFill>
                  <a:schemeClr val="accent6"/>
                </a:solidFill>
                <a:latin typeface="Times New Roman" panose="02020603050405020304" pitchFamily="18" charset="0"/>
              </a:rPr>
              <a:t>SCA</a:t>
            </a:r>
            <a:r>
              <a:rPr lang="en-US" b="1" i="0" u="none" strike="noStrike" baseline="0" dirty="0">
                <a:solidFill>
                  <a:schemeClr val="accent6"/>
                </a:solidFill>
                <a:latin typeface="Times New Roman" panose="02020603050405020304" pitchFamily="18" charset="0"/>
              </a:rPr>
              <a:t> (</a:t>
            </a:r>
            <a:r>
              <a:rPr lang="en-US" b="1" i="0" u="none" strike="noStrike" baseline="0" dirty="0" err="1">
                <a:solidFill>
                  <a:schemeClr val="accent6"/>
                </a:solidFill>
                <a:latin typeface="Times New Roman" panose="02020603050405020304" pitchFamily="18" charset="0"/>
              </a:rPr>
              <a:t>Servcie</a:t>
            </a:r>
            <a:r>
              <a:rPr lang="en-US" b="1" i="0" u="none" strike="noStrike" baseline="0" dirty="0">
                <a:solidFill>
                  <a:schemeClr val="accent6"/>
                </a:solidFill>
                <a:latin typeface="Times New Roman" panose="02020603050405020304" pitchFamily="18" charset="0"/>
              </a:rPr>
              <a:t> Component Architecture) model, data and messages are exchanged in a Service Data Object (SDO). </a:t>
            </a:r>
          </a:p>
          <a:p>
            <a:pPr algn="just"/>
            <a:r>
              <a:rPr lang="en-US" b="1" i="0" u="none" strike="noStrike" baseline="0" dirty="0">
                <a:latin typeface="Times New Roman" panose="02020603050405020304" pitchFamily="18" charset="0"/>
              </a:rPr>
              <a:t>This system of messaging using objects and services is sometimes referred to as a </a:t>
            </a:r>
            <a:r>
              <a:rPr lang="en-US" b="1" i="0" u="none" strike="noStrike" baseline="0" dirty="0">
                <a:solidFill>
                  <a:srgbClr val="C00000"/>
                </a:solidFill>
                <a:latin typeface="Times New Roman" panose="02020603050405020304" pitchFamily="18" charset="0"/>
              </a:rPr>
              <a:t>Data Access Service (DAS). </a:t>
            </a:r>
          </a:p>
          <a:p>
            <a:pPr algn="just"/>
            <a:r>
              <a:rPr lang="en-US" b="0" i="0" u="none" strike="noStrike" baseline="0" dirty="0">
                <a:latin typeface="Times New Roman" panose="02020603050405020304" pitchFamily="18" charset="0"/>
              </a:rPr>
              <a:t>Figure 13.2 shows how components of different types can communicate using different protocols as part of SOA.</a:t>
            </a:r>
            <a:endParaRPr lang="en-IN" sz="4000" dirty="0"/>
          </a:p>
        </p:txBody>
      </p:sp>
    </p:spTree>
    <p:extLst>
      <p:ext uri="{BB962C8B-B14F-4D97-AF65-F5344CB8AC3E}">
        <p14:creationId xmlns:p14="http://schemas.microsoft.com/office/powerpoint/2010/main" val="1588498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5B3E2-763A-842F-7834-3F3F7FDBE454}"/>
              </a:ext>
            </a:extLst>
          </p:cNvPr>
          <p:cNvSpPr>
            <a:spLocks noGrp="1"/>
          </p:cNvSpPr>
          <p:nvPr>
            <p:ph type="title"/>
          </p:nvPr>
        </p:nvSpPr>
        <p:spPr>
          <a:xfrm>
            <a:off x="838200" y="365126"/>
            <a:ext cx="10515600" cy="954520"/>
          </a:xfrm>
        </p:spPr>
        <p:txBody>
          <a:bodyPr/>
          <a:lstStyle/>
          <a:p>
            <a:pPr algn="ctr"/>
            <a:r>
              <a:rPr lang="en-US" sz="1800" b="1" i="0" u="none" strike="noStrike" baseline="0" dirty="0">
                <a:latin typeface="Times New Roman" panose="02020603050405020304" pitchFamily="18" charset="0"/>
              </a:rPr>
              <a:t>SOA allows for different component and client construction, as well as access to each using different protocols.</a:t>
            </a:r>
            <a:endParaRPr lang="en-IN" b="1" dirty="0"/>
          </a:p>
        </p:txBody>
      </p:sp>
      <p:pic>
        <p:nvPicPr>
          <p:cNvPr id="5" name="Content Placeholder 4">
            <a:extLst>
              <a:ext uri="{FF2B5EF4-FFF2-40B4-BE49-F238E27FC236}">
                <a16:creationId xmlns:a16="http://schemas.microsoft.com/office/drawing/2014/main" xmlns="" id="{49A5CBBC-132F-C9D5-0971-BC49B8802E03}"/>
              </a:ext>
            </a:extLst>
          </p:cNvPr>
          <p:cNvPicPr>
            <a:picLocks noGrp="1" noChangeAspect="1"/>
          </p:cNvPicPr>
          <p:nvPr>
            <p:ph idx="1"/>
          </p:nvPr>
        </p:nvPicPr>
        <p:blipFill>
          <a:blip r:embed="rId2"/>
          <a:stretch>
            <a:fillRect/>
          </a:stretch>
        </p:blipFill>
        <p:spPr>
          <a:xfrm>
            <a:off x="4561410" y="1254448"/>
            <a:ext cx="7630590" cy="4870082"/>
          </a:xfrm>
        </p:spPr>
      </p:pic>
      <p:sp>
        <p:nvSpPr>
          <p:cNvPr id="6" name="Content Placeholder 2">
            <a:extLst>
              <a:ext uri="{FF2B5EF4-FFF2-40B4-BE49-F238E27FC236}">
                <a16:creationId xmlns:a16="http://schemas.microsoft.com/office/drawing/2014/main" xmlns="" id="{DE45F74D-0630-AB39-7C6E-403D340451A8}"/>
              </a:ext>
            </a:extLst>
          </p:cNvPr>
          <p:cNvSpPr txBox="1">
            <a:spLocks/>
          </p:cNvSpPr>
          <p:nvPr/>
        </p:nvSpPr>
        <p:spPr>
          <a:xfrm>
            <a:off x="375706" y="1485500"/>
            <a:ext cx="4393722" cy="50073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latin typeface="Times New Roman" panose="02020603050405020304" pitchFamily="18" charset="0"/>
              </a:rPr>
              <a:t>When you combine Web services to create business processes, the integration must be managed.  </a:t>
            </a:r>
          </a:p>
          <a:p>
            <a:pPr algn="just"/>
            <a:r>
              <a:rPr lang="en-US" sz="1800" dirty="0">
                <a:latin typeface="Times New Roman" panose="02020603050405020304" pitchFamily="18" charset="0"/>
              </a:rPr>
              <a:t>Two main methods are used to combine Web services: </a:t>
            </a:r>
            <a:r>
              <a:rPr lang="en-US" sz="2000" b="1" dirty="0">
                <a:latin typeface="Times New Roman" panose="02020603050405020304" pitchFamily="18" charset="0"/>
              </a:rPr>
              <a:t>orchestration and choreography.  </a:t>
            </a:r>
            <a:endParaRPr lang="en-US" sz="1800" b="1" dirty="0">
              <a:latin typeface="Times New Roman" panose="02020603050405020304" pitchFamily="18" charset="0"/>
            </a:endParaRPr>
          </a:p>
          <a:p>
            <a:pPr algn="just"/>
            <a:r>
              <a:rPr lang="en-US" sz="1800" dirty="0">
                <a:latin typeface="Times New Roman" panose="02020603050405020304" pitchFamily="18" charset="0"/>
              </a:rPr>
              <a:t>In orchestration, a </a:t>
            </a:r>
            <a:r>
              <a:rPr lang="en-US" sz="1800" b="1" dirty="0">
                <a:latin typeface="Times New Roman" panose="02020603050405020304" pitchFamily="18" charset="0"/>
              </a:rPr>
              <a:t>middleware</a:t>
            </a:r>
            <a:r>
              <a:rPr lang="en-US" sz="1800" dirty="0">
                <a:latin typeface="Times New Roman" panose="02020603050405020304" pitchFamily="18" charset="0"/>
              </a:rPr>
              <a:t> service centrally coordinates all the different Web service operations, and all services send messages and receive messages from the orchestrator. </a:t>
            </a:r>
          </a:p>
          <a:p>
            <a:pPr algn="just"/>
            <a:r>
              <a:rPr lang="en-US" sz="1800" dirty="0">
                <a:latin typeface="Times New Roman" panose="02020603050405020304" pitchFamily="18" charset="0"/>
              </a:rPr>
              <a:t>The logic of the compound business process is found at the orchestrator alone. Figure 13.3 shows how orchestration is managed.</a:t>
            </a:r>
          </a:p>
          <a:p>
            <a:pPr algn="just"/>
            <a:r>
              <a:rPr lang="en-US" sz="1800" b="1" dirty="0" err="1">
                <a:solidFill>
                  <a:srgbClr val="00B0F0"/>
                </a:solidFill>
                <a:latin typeface="Times New Roman" panose="02020603050405020304" pitchFamily="18" charset="0"/>
              </a:rPr>
              <a:t>Eg</a:t>
            </a:r>
            <a:r>
              <a:rPr lang="en-US" sz="1800" b="1" dirty="0">
                <a:solidFill>
                  <a:srgbClr val="00B0F0"/>
                </a:solidFill>
                <a:latin typeface="Times New Roman" panose="02020603050405020304" pitchFamily="18" charset="0"/>
              </a:rPr>
              <a:t>: WebLogic. Web Sphere, Kafka, HTTP, Apache Tomcat, WebSocket, Liberty servers</a:t>
            </a:r>
            <a:endParaRPr lang="en-IN" b="1" dirty="0">
              <a:solidFill>
                <a:srgbClr val="00B0F0"/>
              </a:solidFill>
            </a:endParaRPr>
          </a:p>
        </p:txBody>
      </p:sp>
    </p:spTree>
    <p:extLst>
      <p:ext uri="{BB962C8B-B14F-4D97-AF65-F5344CB8AC3E}">
        <p14:creationId xmlns:p14="http://schemas.microsoft.com/office/powerpoint/2010/main" val="3759582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8A0BB-1164-2AA9-88FD-40F3319C44C8}"/>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xmlns="" id="{F6AF2501-6FD9-3F9D-0201-5FC6BEF0EAC7}"/>
              </a:ext>
            </a:extLst>
          </p:cNvPr>
          <p:cNvSpPr>
            <a:spLocks noGrp="1"/>
          </p:cNvSpPr>
          <p:nvPr>
            <p:ph idx="1"/>
          </p:nvPr>
        </p:nvSpPr>
        <p:spPr>
          <a:xfrm>
            <a:off x="322118" y="1825625"/>
            <a:ext cx="4166755" cy="4351338"/>
          </a:xfrm>
        </p:spPr>
        <p:txBody>
          <a:bodyPr>
            <a:normAutofit/>
          </a:bodyPr>
          <a:lstStyle/>
          <a:p>
            <a:pPr algn="just"/>
            <a:r>
              <a:rPr lang="en-US" sz="1800" b="0" i="0" u="none" strike="noStrike" baseline="0" dirty="0">
                <a:latin typeface="Times New Roman" panose="02020603050405020304" pitchFamily="18" charset="0"/>
              </a:rPr>
              <a:t>In choreography, each Web service that is part of a business process is aware of:</a:t>
            </a:r>
          </a:p>
          <a:p>
            <a:pPr algn="just"/>
            <a:r>
              <a:rPr lang="en-US" sz="1800" b="1" i="1" u="sng" strike="noStrike" baseline="0" dirty="0">
                <a:latin typeface="Times New Roman" panose="02020603050405020304" pitchFamily="18" charset="0"/>
              </a:rPr>
              <a:t>when to process a message and ??</a:t>
            </a:r>
          </a:p>
          <a:p>
            <a:pPr algn="just"/>
            <a:r>
              <a:rPr lang="en-US" sz="1800" b="1" i="1" u="sng" strike="noStrike" baseline="0" dirty="0">
                <a:latin typeface="Times New Roman" panose="02020603050405020304" pitchFamily="18" charset="0"/>
              </a:rPr>
              <a:t>with what client or component it needs to interact with</a:t>
            </a:r>
            <a:r>
              <a:rPr lang="en-US" sz="1800" b="1" i="1" u="sng" dirty="0">
                <a:latin typeface="Times New Roman" panose="02020603050405020304" pitchFamily="18" charset="0"/>
              </a:rPr>
              <a:t>??</a:t>
            </a:r>
            <a:endParaRPr lang="en-US" sz="1800" b="1" i="1" u="sng"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Choreography is a collaborative effort where the logic of the business process is pushed out to the members who are responsible for determining which operations to execute and when to execute them, the structure of the messages to be passed and their timing, and other factors. Figure 13.4 illustrates the nature of choreography.</a:t>
            </a:r>
            <a:endParaRPr lang="en-IN" dirty="0"/>
          </a:p>
        </p:txBody>
      </p:sp>
      <p:pic>
        <p:nvPicPr>
          <p:cNvPr id="7" name="Picture 6">
            <a:extLst>
              <a:ext uri="{FF2B5EF4-FFF2-40B4-BE49-F238E27FC236}">
                <a16:creationId xmlns:a16="http://schemas.microsoft.com/office/drawing/2014/main" xmlns="" id="{BE1483FE-37BD-E564-5A8A-DBB0449500F4}"/>
              </a:ext>
            </a:extLst>
          </p:cNvPr>
          <p:cNvPicPr>
            <a:picLocks noChangeAspect="1"/>
          </p:cNvPicPr>
          <p:nvPr/>
        </p:nvPicPr>
        <p:blipFill>
          <a:blip r:embed="rId2"/>
          <a:stretch>
            <a:fillRect/>
          </a:stretch>
        </p:blipFill>
        <p:spPr>
          <a:xfrm>
            <a:off x="4405745" y="446809"/>
            <a:ext cx="7211479" cy="5870864"/>
          </a:xfrm>
          <a:prstGeom prst="rect">
            <a:avLst/>
          </a:prstGeom>
        </p:spPr>
      </p:pic>
    </p:spTree>
    <p:extLst>
      <p:ext uri="{BB962C8B-B14F-4D97-AF65-F5344CB8AC3E}">
        <p14:creationId xmlns:p14="http://schemas.microsoft.com/office/powerpoint/2010/main" val="3704014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EA38A-04B0-2D70-5055-475F6B4D23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355E8FB-5CA3-D2A2-B91D-2A0CBA3F865B}"/>
              </a:ext>
            </a:extLst>
          </p:cNvPr>
          <p:cNvSpPr>
            <a:spLocks noGrp="1"/>
          </p:cNvSpPr>
          <p:nvPr>
            <p:ph idx="1"/>
          </p:nvPr>
        </p:nvSpPr>
        <p:spPr/>
        <p:txBody>
          <a:bodyPr/>
          <a:lstStyle/>
          <a:p>
            <a:pPr algn="just"/>
            <a:r>
              <a:rPr lang="en-US" b="0" i="0" dirty="0">
                <a:solidFill>
                  <a:srgbClr val="001D35"/>
                </a:solidFill>
                <a:effectLst/>
                <a:latin typeface="Google Sans"/>
              </a:rPr>
              <a:t>Choreography is different from orchestration, which is a centralized approach where a single service governs the interactions between all services. </a:t>
            </a:r>
          </a:p>
          <a:p>
            <a:pPr algn="just"/>
            <a:r>
              <a:rPr lang="en-US" dirty="0"/>
              <a:t>Execution of distributed services using specific logic is choreography.</a:t>
            </a:r>
          </a:p>
          <a:p>
            <a:pPr algn="just"/>
            <a:endParaRPr lang="en-US" b="0" i="0" dirty="0">
              <a:solidFill>
                <a:srgbClr val="001D35"/>
              </a:solidFill>
              <a:effectLst/>
              <a:latin typeface="Google Sans"/>
            </a:endParaRPr>
          </a:p>
          <a:p>
            <a:pPr algn="just"/>
            <a:r>
              <a:rPr lang="en-US" b="0" i="0" dirty="0">
                <a:solidFill>
                  <a:srgbClr val="001D35"/>
                </a:solidFill>
                <a:effectLst/>
                <a:latin typeface="Google Sans"/>
              </a:rPr>
              <a:t>In orchestration, a controller process calls each service involved in a transaction, monitors the results, and then calls the next service or performs a rollback. </a:t>
            </a:r>
            <a:endParaRPr lang="en-IN" dirty="0"/>
          </a:p>
        </p:txBody>
      </p:sp>
    </p:spTree>
    <p:extLst>
      <p:ext uri="{BB962C8B-B14F-4D97-AF65-F5344CB8AC3E}">
        <p14:creationId xmlns:p14="http://schemas.microsoft.com/office/powerpoint/2010/main" val="2842647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73093-3478-F0FA-1917-2B95467550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B0C90FB-7529-9984-A323-C997A0A6325D}"/>
              </a:ext>
            </a:extLst>
          </p:cNvPr>
          <p:cNvSpPr>
            <a:spLocks noGrp="1"/>
          </p:cNvSpPr>
          <p:nvPr>
            <p:ph idx="1"/>
          </p:nvPr>
        </p:nvSpPr>
        <p:spPr/>
        <p:txBody>
          <a:bodyPr/>
          <a:lstStyle/>
          <a:p>
            <a:pPr algn="just"/>
            <a:r>
              <a:rPr lang="en-US" b="0" i="0" dirty="0">
                <a:solidFill>
                  <a:srgbClr val="001D35"/>
                </a:solidFill>
                <a:effectLst/>
                <a:latin typeface="Google Sans"/>
              </a:rPr>
              <a:t>Netflix is an example of a web service that uses choreography in its microservices architecture. </a:t>
            </a:r>
          </a:p>
          <a:p>
            <a:pPr algn="just"/>
            <a:r>
              <a:rPr lang="en-US" b="0" i="0" dirty="0">
                <a:solidFill>
                  <a:srgbClr val="001D35"/>
                </a:solidFill>
                <a:effectLst/>
                <a:latin typeface="Google Sans"/>
              </a:rPr>
              <a:t>Choreography is an event-driven approach where services react independently to events or messages. </a:t>
            </a:r>
          </a:p>
          <a:p>
            <a:pPr algn="just"/>
            <a:r>
              <a:rPr lang="en-US" b="0" i="0" dirty="0">
                <a:solidFill>
                  <a:srgbClr val="001D35"/>
                </a:solidFill>
                <a:effectLst/>
                <a:latin typeface="Google Sans"/>
              </a:rPr>
              <a:t>In Netflix's case, each microservice operates independently and communicates via events. </a:t>
            </a:r>
          </a:p>
          <a:p>
            <a:pPr algn="just"/>
            <a:r>
              <a:rPr lang="en-US" b="0" i="0" dirty="0">
                <a:solidFill>
                  <a:srgbClr val="001D35"/>
                </a:solidFill>
                <a:effectLst/>
                <a:latin typeface="Google Sans"/>
              </a:rPr>
              <a:t>For example, when a new movie is added, the content service publishes an event that the recommendation service consumes to update user recommendations. </a:t>
            </a:r>
            <a:endParaRPr lang="en-IN" dirty="0"/>
          </a:p>
        </p:txBody>
      </p:sp>
    </p:spTree>
    <p:extLst>
      <p:ext uri="{BB962C8B-B14F-4D97-AF65-F5344CB8AC3E}">
        <p14:creationId xmlns:p14="http://schemas.microsoft.com/office/powerpoint/2010/main" val="1129126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57A4F2B-9035-0B18-8052-148C9A113485}"/>
              </a:ext>
            </a:extLst>
          </p:cNvPr>
          <p:cNvPicPr>
            <a:picLocks noGrp="1" noChangeAspect="1"/>
          </p:cNvPicPr>
          <p:nvPr>
            <p:ph idx="1"/>
          </p:nvPr>
        </p:nvPicPr>
        <p:blipFill>
          <a:blip r:embed="rId2"/>
          <a:stretch>
            <a:fillRect/>
          </a:stretch>
        </p:blipFill>
        <p:spPr>
          <a:xfrm>
            <a:off x="1246909" y="696191"/>
            <a:ext cx="9040091" cy="5642264"/>
          </a:xfrm>
        </p:spPr>
      </p:pic>
    </p:spTree>
    <p:extLst>
      <p:ext uri="{BB962C8B-B14F-4D97-AF65-F5344CB8AC3E}">
        <p14:creationId xmlns:p14="http://schemas.microsoft.com/office/powerpoint/2010/main" val="1442736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77F0A-AD2F-4E75-BA5E-F2540A2006CD}"/>
              </a:ext>
            </a:extLst>
          </p:cNvPr>
          <p:cNvSpPr>
            <a:spLocks noGrp="1"/>
          </p:cNvSpPr>
          <p:nvPr>
            <p:ph type="title"/>
          </p:nvPr>
        </p:nvSpPr>
        <p:spPr>
          <a:xfrm>
            <a:off x="838200" y="365125"/>
            <a:ext cx="10515600" cy="707895"/>
          </a:xfrm>
        </p:spPr>
        <p:txBody>
          <a:bodyPr/>
          <a:lstStyle/>
          <a:p>
            <a:r>
              <a:rPr lang="en-IN" dirty="0"/>
              <a:t>Drivers for SOA</a:t>
            </a:r>
          </a:p>
        </p:txBody>
      </p:sp>
      <p:sp>
        <p:nvSpPr>
          <p:cNvPr id="3" name="Content Placeholder 2">
            <a:extLst>
              <a:ext uri="{FF2B5EF4-FFF2-40B4-BE49-F238E27FC236}">
                <a16:creationId xmlns:a16="http://schemas.microsoft.com/office/drawing/2014/main" xmlns="" id="{E7F284A4-D980-44FE-81EC-4EB5DC6B95C1}"/>
              </a:ext>
            </a:extLst>
          </p:cNvPr>
          <p:cNvSpPr>
            <a:spLocks noGrp="1"/>
          </p:cNvSpPr>
          <p:nvPr>
            <p:ph idx="1"/>
          </p:nvPr>
        </p:nvSpPr>
        <p:spPr>
          <a:xfrm>
            <a:off x="838200" y="1073020"/>
            <a:ext cx="10515600" cy="5103943"/>
          </a:xfrm>
        </p:spPr>
        <p:txBody>
          <a:bodyPr>
            <a:normAutofit/>
          </a:bodyPr>
          <a:lstStyle/>
          <a:p>
            <a:r>
              <a:rPr lang="en-IN" dirty="0"/>
              <a:t>Business:</a:t>
            </a:r>
          </a:p>
          <a:p>
            <a:pPr lvl="1"/>
            <a:r>
              <a:rPr lang="en-IN" dirty="0"/>
              <a:t>Rapid business process changes</a:t>
            </a:r>
          </a:p>
          <a:p>
            <a:pPr lvl="1"/>
            <a:r>
              <a:rPr lang="en-IN" dirty="0"/>
              <a:t>Reduction of process cycle times</a:t>
            </a:r>
          </a:p>
          <a:p>
            <a:pPr lvl="1"/>
            <a:r>
              <a:rPr lang="en-IN" dirty="0"/>
              <a:t>Promotion of business through multiple channels</a:t>
            </a:r>
          </a:p>
          <a:p>
            <a:pPr lvl="1"/>
            <a:r>
              <a:rPr lang="en-IN" dirty="0"/>
              <a:t>Protection of investments in legacy applications</a:t>
            </a:r>
          </a:p>
          <a:p>
            <a:pPr lvl="1"/>
            <a:r>
              <a:rPr lang="en-IN" dirty="0"/>
              <a:t>Lower total cost of ownership.</a:t>
            </a:r>
          </a:p>
          <a:p>
            <a:pPr lvl="1"/>
            <a:endParaRPr lang="en-IN" dirty="0"/>
          </a:p>
          <a:p>
            <a:r>
              <a:rPr lang="en-IN" dirty="0"/>
              <a:t>Technology:</a:t>
            </a:r>
          </a:p>
          <a:p>
            <a:pPr lvl="1"/>
            <a:r>
              <a:rPr lang="en-IN" dirty="0"/>
              <a:t>Application modernization</a:t>
            </a:r>
          </a:p>
          <a:p>
            <a:pPr lvl="1"/>
            <a:r>
              <a:rPr lang="en-IN" dirty="0"/>
              <a:t>Technology change management</a:t>
            </a:r>
          </a:p>
          <a:p>
            <a:pPr lvl="1"/>
            <a:r>
              <a:rPr lang="en-IN" dirty="0"/>
              <a:t>Integration and interoperability for heterogeneous applications</a:t>
            </a:r>
          </a:p>
          <a:p>
            <a:pPr lvl="1"/>
            <a:r>
              <a:rPr lang="en-IN" dirty="0"/>
              <a:t>Support by product vendors</a:t>
            </a:r>
          </a:p>
        </p:txBody>
      </p:sp>
    </p:spTree>
    <p:extLst>
      <p:ext uri="{BB962C8B-B14F-4D97-AF65-F5344CB8AC3E}">
        <p14:creationId xmlns:p14="http://schemas.microsoft.com/office/powerpoint/2010/main" val="3634225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364A0-4BE0-4B35-944C-E62ADA877697}"/>
              </a:ext>
            </a:extLst>
          </p:cNvPr>
          <p:cNvSpPr>
            <a:spLocks noGrp="1"/>
          </p:cNvSpPr>
          <p:nvPr>
            <p:ph type="title"/>
          </p:nvPr>
        </p:nvSpPr>
        <p:spPr>
          <a:xfrm>
            <a:off x="838200" y="355794"/>
            <a:ext cx="10515600" cy="577267"/>
          </a:xfrm>
        </p:spPr>
        <p:txBody>
          <a:bodyPr>
            <a:normAutofit fontScale="90000"/>
          </a:bodyPr>
          <a:lstStyle/>
          <a:p>
            <a:r>
              <a:rPr lang="en-IN" dirty="0"/>
              <a:t>Dimensions of SOA</a:t>
            </a:r>
          </a:p>
        </p:txBody>
      </p:sp>
      <p:sp>
        <p:nvSpPr>
          <p:cNvPr id="3" name="Content Placeholder 2">
            <a:extLst>
              <a:ext uri="{FF2B5EF4-FFF2-40B4-BE49-F238E27FC236}">
                <a16:creationId xmlns:a16="http://schemas.microsoft.com/office/drawing/2014/main" xmlns="" id="{9C142EB6-8280-4664-B0CD-49765F30E6D6}"/>
              </a:ext>
            </a:extLst>
          </p:cNvPr>
          <p:cNvSpPr>
            <a:spLocks noGrp="1"/>
          </p:cNvSpPr>
          <p:nvPr>
            <p:ph idx="1"/>
          </p:nvPr>
        </p:nvSpPr>
        <p:spPr>
          <a:xfrm>
            <a:off x="838200" y="1390261"/>
            <a:ext cx="10515600" cy="4786702"/>
          </a:xfrm>
        </p:spPr>
        <p:txBody>
          <a:bodyPr/>
          <a:lstStyle/>
          <a:p>
            <a:r>
              <a:rPr lang="en-IN" dirty="0"/>
              <a:t>To enable business transformation are:</a:t>
            </a:r>
          </a:p>
          <a:p>
            <a:pPr lvl="1"/>
            <a:r>
              <a:rPr lang="en-IN" dirty="0"/>
              <a:t>Reuse- build once and use many times</a:t>
            </a:r>
          </a:p>
          <a:p>
            <a:pPr lvl="1"/>
            <a:r>
              <a:rPr lang="en-IN" dirty="0"/>
              <a:t>Integration – stitching components to automate execution of process</a:t>
            </a:r>
          </a:p>
          <a:p>
            <a:pPr lvl="1"/>
            <a:r>
              <a:rPr lang="en-IN" dirty="0"/>
              <a:t>Agility- connects to external components through configuration </a:t>
            </a:r>
          </a:p>
          <a:p>
            <a:pPr lvl="1"/>
            <a:endParaRPr lang="en-IN" dirty="0"/>
          </a:p>
          <a:p>
            <a:pPr lvl="1"/>
            <a:r>
              <a:rPr lang="en-IN" dirty="0"/>
              <a:t>Additional dimensions:</a:t>
            </a:r>
          </a:p>
          <a:p>
            <a:pPr lvl="2"/>
            <a:r>
              <a:rPr lang="en-IN" dirty="0"/>
              <a:t>Governance – define policies that services need to adhere to at design/runtime.</a:t>
            </a:r>
          </a:p>
          <a:p>
            <a:pPr lvl="2"/>
            <a:endParaRPr lang="en-IN" dirty="0"/>
          </a:p>
          <a:p>
            <a:pPr lvl="2"/>
            <a:r>
              <a:rPr lang="en-IN" dirty="0"/>
              <a:t>QoS- is to monitor and enforce policies at runtime.</a:t>
            </a:r>
          </a:p>
          <a:p>
            <a:pPr lvl="2"/>
            <a:endParaRPr lang="en-IN" dirty="0"/>
          </a:p>
          <a:p>
            <a:pPr lvl="2"/>
            <a:endParaRPr lang="en-IN" dirty="0"/>
          </a:p>
          <a:p>
            <a:pPr marL="457200" lvl="1" indent="0">
              <a:buNone/>
            </a:pPr>
            <a:endParaRPr lang="en-IN" dirty="0"/>
          </a:p>
        </p:txBody>
      </p:sp>
    </p:spTree>
    <p:extLst>
      <p:ext uri="{BB962C8B-B14F-4D97-AF65-F5344CB8AC3E}">
        <p14:creationId xmlns:p14="http://schemas.microsoft.com/office/powerpoint/2010/main" val="1552897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269C1-CD1B-4185-8D11-9ADFE4F3453C}"/>
              </a:ext>
            </a:extLst>
          </p:cNvPr>
          <p:cNvSpPr>
            <a:spLocks noGrp="1"/>
          </p:cNvSpPr>
          <p:nvPr>
            <p:ph type="title"/>
          </p:nvPr>
        </p:nvSpPr>
        <p:spPr>
          <a:xfrm>
            <a:off x="838200" y="365125"/>
            <a:ext cx="10515600" cy="320675"/>
          </a:xfrm>
        </p:spPr>
        <p:txBody>
          <a:bodyPr>
            <a:normAutofit fontScale="90000"/>
          </a:bodyPr>
          <a:lstStyle/>
          <a:p>
            <a:r>
              <a:rPr lang="en-US" dirty="0"/>
              <a:t>Conceptual model of SOA</a:t>
            </a:r>
            <a:endParaRPr lang="en-IN" dirty="0"/>
          </a:p>
        </p:txBody>
      </p:sp>
      <p:pic>
        <p:nvPicPr>
          <p:cNvPr id="5" name="Content Placeholder 4">
            <a:extLst>
              <a:ext uri="{FF2B5EF4-FFF2-40B4-BE49-F238E27FC236}">
                <a16:creationId xmlns:a16="http://schemas.microsoft.com/office/drawing/2014/main" xmlns="" id="{68DB1F08-1753-420C-A074-43BAFABB898D}"/>
              </a:ext>
            </a:extLst>
          </p:cNvPr>
          <p:cNvPicPr>
            <a:picLocks noGrp="1" noChangeAspect="1"/>
          </p:cNvPicPr>
          <p:nvPr>
            <p:ph idx="1"/>
          </p:nvPr>
        </p:nvPicPr>
        <p:blipFill>
          <a:blip r:embed="rId2"/>
          <a:stretch>
            <a:fillRect/>
          </a:stretch>
        </p:blipFill>
        <p:spPr>
          <a:xfrm>
            <a:off x="187036" y="685801"/>
            <a:ext cx="11166764" cy="5892282"/>
          </a:xfrm>
        </p:spPr>
      </p:pic>
    </p:spTree>
    <p:extLst>
      <p:ext uri="{BB962C8B-B14F-4D97-AF65-F5344CB8AC3E}">
        <p14:creationId xmlns:p14="http://schemas.microsoft.com/office/powerpoint/2010/main" val="383938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64503-5D25-EB17-AEFF-B0C78A1CF2D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2E845F01-98BE-6137-C7E6-64B200F81A75}"/>
              </a:ext>
            </a:extLst>
          </p:cNvPr>
          <p:cNvPicPr>
            <a:picLocks noGrp="1" noChangeAspect="1"/>
          </p:cNvPicPr>
          <p:nvPr>
            <p:ph idx="1"/>
          </p:nvPr>
        </p:nvPicPr>
        <p:blipFill>
          <a:blip r:embed="rId2"/>
          <a:stretch>
            <a:fillRect/>
          </a:stretch>
        </p:blipFill>
        <p:spPr>
          <a:xfrm>
            <a:off x="748145" y="365124"/>
            <a:ext cx="10785764" cy="6420139"/>
          </a:xfrm>
          <a:prstGeom prst="rect">
            <a:avLst/>
          </a:prstGeom>
        </p:spPr>
      </p:pic>
    </p:spTree>
    <p:extLst>
      <p:ext uri="{BB962C8B-B14F-4D97-AF65-F5344CB8AC3E}">
        <p14:creationId xmlns:p14="http://schemas.microsoft.com/office/powerpoint/2010/main" val="58802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053547" y="172278"/>
            <a:ext cx="4022036" cy="3185285"/>
          </a:xfrm>
          <a:prstGeom prst="rect">
            <a:avLst/>
          </a:prstGeom>
        </p:spPr>
      </p:pic>
      <p:sp>
        <p:nvSpPr>
          <p:cNvPr id="6" name="AutoShape 4" descr="https://encrypted-tbn1.gstatic.com/images?q=tbn:ANd9GcSQrvBJA461r_6CUNYAF13tyfUsTx672wFL2s4cIo3_CPcJmBZFX4l3uh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stretch>
            <a:fillRect/>
          </a:stretch>
        </p:blipFill>
        <p:spPr>
          <a:xfrm>
            <a:off x="5963478" y="365125"/>
            <a:ext cx="5390321" cy="2992438"/>
          </a:xfrm>
          <a:prstGeom prst="rect">
            <a:avLst/>
          </a:prstGeom>
        </p:spPr>
      </p:pic>
      <p:pic>
        <p:nvPicPr>
          <p:cNvPr id="8" name="Picture 7"/>
          <p:cNvPicPr>
            <a:picLocks noChangeAspect="1"/>
          </p:cNvPicPr>
          <p:nvPr/>
        </p:nvPicPr>
        <p:blipFill>
          <a:blip r:embed="rId4"/>
          <a:stretch>
            <a:fillRect/>
          </a:stretch>
        </p:blipFill>
        <p:spPr>
          <a:xfrm>
            <a:off x="460376" y="3664432"/>
            <a:ext cx="5145294" cy="3319464"/>
          </a:xfrm>
          <a:prstGeom prst="rect">
            <a:avLst/>
          </a:prstGeom>
        </p:spPr>
      </p:pic>
      <p:pic>
        <p:nvPicPr>
          <p:cNvPr id="9" name="Picture 8"/>
          <p:cNvPicPr>
            <a:picLocks noChangeAspect="1"/>
          </p:cNvPicPr>
          <p:nvPr/>
        </p:nvPicPr>
        <p:blipFill>
          <a:blip r:embed="rId5"/>
          <a:stretch>
            <a:fillRect/>
          </a:stretch>
        </p:blipFill>
        <p:spPr>
          <a:xfrm>
            <a:off x="5963477" y="3357564"/>
            <a:ext cx="5817706" cy="3500436"/>
          </a:xfrm>
          <a:prstGeom prst="rect">
            <a:avLst/>
          </a:prstGeom>
        </p:spPr>
      </p:pic>
    </p:spTree>
    <p:extLst>
      <p:ext uri="{BB962C8B-B14F-4D97-AF65-F5344CB8AC3E}">
        <p14:creationId xmlns:p14="http://schemas.microsoft.com/office/powerpoint/2010/main" val="41417376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9B835-CEB7-C338-4A93-D97ABFE84856}"/>
              </a:ext>
            </a:extLst>
          </p:cNvPr>
          <p:cNvSpPr>
            <a:spLocks noGrp="1"/>
          </p:cNvSpPr>
          <p:nvPr>
            <p:ph type="title"/>
          </p:nvPr>
        </p:nvSpPr>
        <p:spPr>
          <a:xfrm>
            <a:off x="838200" y="365126"/>
            <a:ext cx="10515600" cy="601230"/>
          </a:xfrm>
        </p:spPr>
        <p:txBody>
          <a:bodyPr>
            <a:normAutofit fontScale="90000"/>
          </a:bodyPr>
          <a:lstStyle/>
          <a:p>
            <a:r>
              <a:rPr lang="en-US" sz="4400" b="0" i="0" u="none" strike="noStrike" baseline="0" dirty="0">
                <a:latin typeface="Times New Roman" panose="02020603050405020304" pitchFamily="18" charset="0"/>
              </a:rPr>
              <a:t>Event-driven SOA or SOA 2.0</a:t>
            </a:r>
            <a:endParaRPr lang="en-IN" dirty="0"/>
          </a:p>
        </p:txBody>
      </p:sp>
      <p:sp>
        <p:nvSpPr>
          <p:cNvPr id="3" name="Content Placeholder 2">
            <a:extLst>
              <a:ext uri="{FF2B5EF4-FFF2-40B4-BE49-F238E27FC236}">
                <a16:creationId xmlns:a16="http://schemas.microsoft.com/office/drawing/2014/main" xmlns="" id="{5C5B4C99-12B7-DDE4-33A2-169744A0113C}"/>
              </a:ext>
            </a:extLst>
          </p:cNvPr>
          <p:cNvSpPr>
            <a:spLocks noGrp="1"/>
          </p:cNvSpPr>
          <p:nvPr>
            <p:ph idx="1"/>
          </p:nvPr>
        </p:nvSpPr>
        <p:spPr>
          <a:xfrm>
            <a:off x="838200" y="1288473"/>
            <a:ext cx="10515600" cy="4888490"/>
          </a:xfrm>
        </p:spPr>
        <p:txBody>
          <a:bodyPr>
            <a:normAutofit/>
          </a:bodyPr>
          <a:lstStyle/>
          <a:p>
            <a:pPr algn="just"/>
            <a:r>
              <a:rPr lang="en-US" sz="2400" b="0" i="0" u="none" strike="noStrike" baseline="0" dirty="0">
                <a:latin typeface="Times New Roman" panose="02020603050405020304" pitchFamily="18" charset="0"/>
              </a:rPr>
              <a:t>Event-driven SOA or SOA 2.0 is an extension of the Service Oriented Architecture to respond to events that occur as a result of business processes or perhaps cause and influence a business process. </a:t>
            </a:r>
          </a:p>
          <a:p>
            <a:pPr algn="just"/>
            <a:r>
              <a:rPr lang="en-US" sz="2400" b="0" i="0" u="none" strike="noStrike" baseline="0" dirty="0">
                <a:latin typeface="Times New Roman" panose="02020603050405020304" pitchFamily="18" charset="0"/>
              </a:rPr>
              <a:t>For example, in a business process, sales at a certain Web site are processed. </a:t>
            </a:r>
          </a:p>
          <a:p>
            <a:pPr algn="just"/>
            <a:r>
              <a:rPr lang="en-US" sz="2400" b="0" i="0" u="none" strike="noStrike" baseline="0" dirty="0">
                <a:latin typeface="Times New Roman" panose="02020603050405020304" pitchFamily="18" charset="0"/>
              </a:rPr>
              <a:t>If the business process recognizes the rate at which sales are occurring, it could perform an analysis to determine what events might influence the buying decision. </a:t>
            </a:r>
          </a:p>
          <a:p>
            <a:pPr algn="just"/>
            <a:r>
              <a:rPr lang="en-US" sz="2400" b="0" i="0" u="none" strike="noStrike" baseline="0" dirty="0">
                <a:latin typeface="Times New Roman" panose="02020603050405020304" pitchFamily="18" charset="0"/>
              </a:rPr>
              <a:t>This is the sort of analysis that event-driven SOA is meant to address. </a:t>
            </a:r>
          </a:p>
          <a:p>
            <a:pPr algn="just"/>
            <a:r>
              <a:rPr lang="en-US" sz="2400" b="0" i="0" u="none" strike="noStrike" baseline="0" dirty="0">
                <a:latin typeface="Times New Roman" panose="02020603050405020304" pitchFamily="18" charset="0"/>
              </a:rPr>
              <a:t>SOA 2.0 can allow low-level events to trigger a business process, correlate events with information contained in the SOA design, inhibit a business process if the appropriate events don’t appear, or invoke a reaction or response based on a trigger.</a:t>
            </a:r>
          </a:p>
          <a:p>
            <a:pPr algn="just"/>
            <a:endParaRPr lang="en-IN" sz="3600" dirty="0"/>
          </a:p>
        </p:txBody>
      </p:sp>
    </p:spTree>
    <p:extLst>
      <p:ext uri="{BB962C8B-B14F-4D97-AF65-F5344CB8AC3E}">
        <p14:creationId xmlns:p14="http://schemas.microsoft.com/office/powerpoint/2010/main" val="4175737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8D5F3-6891-6EDF-2061-7EA17962E7A0}"/>
              </a:ext>
            </a:extLst>
          </p:cNvPr>
          <p:cNvSpPr>
            <a:spLocks noGrp="1"/>
          </p:cNvSpPr>
          <p:nvPr>
            <p:ph type="title"/>
          </p:nvPr>
        </p:nvSpPr>
        <p:spPr>
          <a:xfrm>
            <a:off x="838200" y="365125"/>
            <a:ext cx="10515600" cy="455757"/>
          </a:xfrm>
        </p:spPr>
        <p:txBody>
          <a:bodyPr>
            <a:normAutofit fontScale="90000"/>
          </a:bodyPr>
          <a:lstStyle/>
          <a:p>
            <a:pPr algn="ctr"/>
            <a:r>
              <a:rPr lang="en-IN" sz="2800" b="1" i="0" u="none" strike="noStrike" baseline="0" dirty="0">
                <a:latin typeface="Times New Roman" panose="02020603050405020304" pitchFamily="18" charset="0"/>
              </a:rPr>
              <a:t>The Enterprise Service Bus</a:t>
            </a:r>
            <a:endParaRPr lang="en-IN" sz="6000" dirty="0"/>
          </a:p>
        </p:txBody>
      </p:sp>
      <p:pic>
        <p:nvPicPr>
          <p:cNvPr id="5" name="Content Placeholder 4">
            <a:extLst>
              <a:ext uri="{FF2B5EF4-FFF2-40B4-BE49-F238E27FC236}">
                <a16:creationId xmlns:a16="http://schemas.microsoft.com/office/drawing/2014/main" xmlns="" id="{5FCF46B6-5E30-BA08-6C65-6FF3CB298357}"/>
              </a:ext>
            </a:extLst>
          </p:cNvPr>
          <p:cNvPicPr>
            <a:picLocks noGrp="1" noChangeAspect="1"/>
          </p:cNvPicPr>
          <p:nvPr>
            <p:ph idx="1"/>
          </p:nvPr>
        </p:nvPicPr>
        <p:blipFill>
          <a:blip r:embed="rId2"/>
          <a:stretch>
            <a:fillRect/>
          </a:stretch>
        </p:blipFill>
        <p:spPr>
          <a:xfrm>
            <a:off x="321905" y="1003095"/>
            <a:ext cx="6310093" cy="5408095"/>
          </a:xfrm>
        </p:spPr>
      </p:pic>
      <p:sp>
        <p:nvSpPr>
          <p:cNvPr id="7" name="TextBox 6">
            <a:extLst>
              <a:ext uri="{FF2B5EF4-FFF2-40B4-BE49-F238E27FC236}">
                <a16:creationId xmlns:a16="http://schemas.microsoft.com/office/drawing/2014/main" xmlns="" id="{AE69D2D6-B0F7-3E62-3684-2503E737253E}"/>
              </a:ext>
            </a:extLst>
          </p:cNvPr>
          <p:cNvSpPr txBox="1"/>
          <p:nvPr/>
        </p:nvSpPr>
        <p:spPr>
          <a:xfrm>
            <a:off x="6290177" y="1444984"/>
            <a:ext cx="5579918" cy="4524315"/>
          </a:xfrm>
          <a:prstGeom prst="rect">
            <a:avLst/>
          </a:prstGeom>
          <a:noFill/>
        </p:spPr>
        <p:txBody>
          <a:bodyPr wrap="square">
            <a:spAutoFit/>
          </a:bodyPr>
          <a:lstStyle/>
          <a:p>
            <a:pPr marL="285750" indent="-285750" algn="just">
              <a:buFont typeface="Arial" panose="020B0604020202020204" pitchFamily="34" charset="0"/>
              <a:buChar char="•"/>
            </a:pPr>
            <a:r>
              <a:rPr lang="en-US" dirty="0"/>
              <a:t>Architectural pattern- broker between service provider and consumer.</a:t>
            </a:r>
          </a:p>
          <a:p>
            <a:pPr marL="285750" indent="-285750" algn="just">
              <a:buFont typeface="Arial" panose="020B0604020202020204" pitchFamily="34" charset="0"/>
              <a:buChar char="•"/>
            </a:pPr>
            <a:r>
              <a:rPr lang="en-US" dirty="0"/>
              <a:t>Integration task through routing content and transformation.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Orchestration and choreography-set of services for a business process, defining workflow, </a:t>
            </a:r>
            <a:r>
              <a:rPr lang="en-US" dirty="0" err="1"/>
              <a:t>BPEL</a:t>
            </a:r>
            <a:r>
              <a:rPr lang="en-US" dirty="0"/>
              <a:t> , process level integration and automation of services.</a:t>
            </a:r>
          </a:p>
          <a:p>
            <a:pPr marL="285750" indent="-285750" algn="just">
              <a:buFont typeface="Arial" panose="020B0604020202020204" pitchFamily="34" charset="0"/>
              <a:buChar char="•"/>
            </a:pPr>
            <a:r>
              <a:rPr lang="en-IN" sz="1800" b="0" i="0" u="none" strike="noStrike" baseline="0" dirty="0" err="1">
                <a:solidFill>
                  <a:srgbClr val="FF0000"/>
                </a:solidFill>
                <a:latin typeface="Times New Roman" panose="02020603050405020304" pitchFamily="18" charset="0"/>
              </a:rPr>
              <a:t>ESB</a:t>
            </a:r>
            <a:r>
              <a:rPr lang="en-IN" sz="1800" b="0" i="0" u="none" strike="noStrike" baseline="0" dirty="0">
                <a:solidFill>
                  <a:srgbClr val="FF0000"/>
                </a:solidFill>
                <a:latin typeface="Times New Roman" panose="02020603050405020304" pitchFamily="18" charset="0"/>
              </a:rPr>
              <a:t> performs message translation, registration, routing, logging, </a:t>
            </a:r>
            <a:r>
              <a:rPr lang="en-US" sz="1800" b="0" i="0" u="none" strike="noStrike" baseline="0" dirty="0">
                <a:solidFill>
                  <a:srgbClr val="FF0000"/>
                </a:solidFill>
                <a:latin typeface="Times New Roman" panose="02020603050405020304" pitchFamily="18" charset="0"/>
              </a:rPr>
              <a:t>auditing, and managing transactional integrity. </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rPr>
              <a:t>Transactional integrity is similar to ACID in a database system—</a:t>
            </a:r>
            <a:r>
              <a:rPr lang="en-US" sz="1800" b="0" i="0" u="none" strike="noStrike" baseline="0" dirty="0">
                <a:solidFill>
                  <a:srgbClr val="FF0000"/>
                </a:solidFill>
                <a:latin typeface="Times New Roman" panose="02020603050405020304" pitchFamily="18" charset="0"/>
              </a:rPr>
              <a:t>atomicity, consistency, isolation, and durability,</a:t>
            </a:r>
            <a:r>
              <a:rPr lang="en-US" sz="1800" b="0" i="0" u="none" strike="noStrike" baseline="0" dirty="0">
                <a:latin typeface="Times New Roman" panose="02020603050405020304" pitchFamily="18" charset="0"/>
              </a:rPr>
              <a:t> the essence of which is that transactions succeed or they fail and are rolled back.</a:t>
            </a: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01762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85857-B7A7-4610-F281-47914D64699A}"/>
              </a:ext>
            </a:extLst>
          </p:cNvPr>
          <p:cNvSpPr>
            <a:spLocks noGrp="1"/>
          </p:cNvSpPr>
          <p:nvPr>
            <p:ph type="title"/>
          </p:nvPr>
        </p:nvSpPr>
        <p:spPr>
          <a:xfrm>
            <a:off x="838200" y="365125"/>
            <a:ext cx="10515600" cy="964911"/>
          </a:xfrm>
        </p:spPr>
        <p:txBody>
          <a:bodyPr>
            <a:normAutofit/>
          </a:bodyPr>
          <a:lstStyle/>
          <a:p>
            <a:r>
              <a:rPr lang="en-US" sz="3200" dirty="0">
                <a:latin typeface="Times New Roman" panose="02020603050405020304" pitchFamily="18" charset="0"/>
              </a:rPr>
              <a:t>These typical features are found in </a:t>
            </a:r>
            <a:r>
              <a:rPr lang="en-US" sz="3200" dirty="0" err="1">
                <a:latin typeface="Times New Roman" panose="02020603050405020304" pitchFamily="18" charset="0"/>
              </a:rPr>
              <a:t>ESBs</a:t>
            </a:r>
            <a:r>
              <a:rPr lang="en-US" sz="3200" dirty="0">
                <a:latin typeface="Times New Roman" panose="02020603050405020304" pitchFamily="18" charset="0"/>
              </a:rPr>
              <a:t>, among others:</a:t>
            </a:r>
            <a:endParaRPr lang="en-IN" dirty="0"/>
          </a:p>
        </p:txBody>
      </p:sp>
      <p:sp>
        <p:nvSpPr>
          <p:cNvPr id="3" name="Content Placeholder 2">
            <a:extLst>
              <a:ext uri="{FF2B5EF4-FFF2-40B4-BE49-F238E27FC236}">
                <a16:creationId xmlns:a16="http://schemas.microsoft.com/office/drawing/2014/main" xmlns="" id="{4DE12324-F14B-A7A9-B188-6BB78FB891C3}"/>
              </a:ext>
            </a:extLst>
          </p:cNvPr>
          <p:cNvSpPr>
            <a:spLocks noGrp="1"/>
          </p:cNvSpPr>
          <p:nvPr>
            <p:ph idx="1"/>
          </p:nvPr>
        </p:nvSpPr>
        <p:spPr>
          <a:xfrm>
            <a:off x="838200" y="1257300"/>
            <a:ext cx="10515600" cy="4919663"/>
          </a:xfrm>
        </p:spPr>
        <p:txBody>
          <a:bodyPr>
            <a:normAutofit lnSpcReduction="10000"/>
          </a:bodyPr>
          <a:lstStyle/>
          <a:p>
            <a:pPr algn="just"/>
            <a:r>
              <a:rPr lang="en-US" sz="2400" b="0" i="0" u="none" strike="noStrike" baseline="0" dirty="0">
                <a:latin typeface="Times New Roman" panose="02020603050405020304" pitchFamily="18" charset="0"/>
              </a:rPr>
              <a:t>• </a:t>
            </a:r>
            <a:r>
              <a:rPr lang="en-US" sz="2400" b="1" i="0" u="none" strike="noStrike" baseline="0" dirty="0">
                <a:latin typeface="Times New Roman" panose="02020603050405020304" pitchFamily="18" charset="0"/>
              </a:rPr>
              <a:t>Monitoring services </a:t>
            </a:r>
            <a:r>
              <a:rPr lang="en-US" sz="2400" b="0" i="0" u="none" strike="noStrike" baseline="0" dirty="0">
                <a:latin typeface="Times New Roman" panose="02020603050405020304" pitchFamily="18" charset="0"/>
              </a:rPr>
              <a:t>aid in managing events.</a:t>
            </a:r>
          </a:p>
          <a:p>
            <a:pPr algn="just"/>
            <a:r>
              <a:rPr lang="fr-FR" sz="2400" b="0" i="0" u="none" strike="noStrike" baseline="0" dirty="0">
                <a:latin typeface="Times New Roman" panose="02020603050405020304" pitchFamily="18" charset="0"/>
              </a:rPr>
              <a:t>• </a:t>
            </a:r>
            <a:r>
              <a:rPr lang="fr-FR" sz="2400" b="1" i="0" u="none" strike="noStrike" baseline="0" dirty="0">
                <a:latin typeface="Times New Roman" panose="02020603050405020304" pitchFamily="18" charset="0"/>
              </a:rPr>
              <a:t>Process management services </a:t>
            </a:r>
            <a:r>
              <a:rPr lang="fr-FR" sz="2400" b="0" i="0" u="none" strike="noStrike" baseline="0" dirty="0">
                <a:latin typeface="Times New Roman" panose="02020603050405020304" pitchFamily="18" charset="0"/>
              </a:rPr>
              <a:t>manage message transactions.</a:t>
            </a:r>
          </a:p>
          <a:p>
            <a:pPr algn="just"/>
            <a:r>
              <a:rPr lang="en-US" sz="2400" b="0" i="0" u="none" strike="noStrike" baseline="0" dirty="0">
                <a:latin typeface="Times New Roman" panose="02020603050405020304" pitchFamily="18" charset="0"/>
              </a:rPr>
              <a:t>• </a:t>
            </a:r>
            <a:r>
              <a:rPr lang="en-US" sz="2400" b="1" i="0" u="none" strike="noStrike" baseline="0" dirty="0">
                <a:latin typeface="Times New Roman" panose="02020603050405020304" pitchFamily="18" charset="0"/>
              </a:rPr>
              <a:t>Data repositories or registries </a:t>
            </a:r>
            <a:r>
              <a:rPr lang="en-US" sz="2400" b="0" i="0" u="none" strike="noStrike" baseline="0" dirty="0">
                <a:latin typeface="Times New Roman" panose="02020603050405020304" pitchFamily="18" charset="0"/>
              </a:rPr>
              <a:t>store business logic and aid in governance of business processes.</a:t>
            </a:r>
          </a:p>
          <a:p>
            <a:pPr algn="just"/>
            <a:r>
              <a:rPr lang="en-US" sz="2400" b="0" i="0" u="none" strike="noStrike" baseline="0" dirty="0">
                <a:latin typeface="Times New Roman" panose="02020603050405020304" pitchFamily="18" charset="0"/>
              </a:rPr>
              <a:t>• </a:t>
            </a:r>
            <a:r>
              <a:rPr lang="en-US" sz="2400" b="1" i="0" u="none" strike="noStrike" baseline="0" dirty="0">
                <a:latin typeface="Times New Roman" panose="02020603050405020304" pitchFamily="18" charset="0"/>
              </a:rPr>
              <a:t>Data services </a:t>
            </a:r>
            <a:r>
              <a:rPr lang="en-US" sz="2400" b="0" i="0" u="none" strike="noStrike" baseline="0" dirty="0">
                <a:latin typeface="Times New Roman" panose="02020603050405020304" pitchFamily="18" charset="0"/>
              </a:rPr>
              <a:t>pass messages between clients and services.</a:t>
            </a:r>
          </a:p>
          <a:p>
            <a:pPr algn="just"/>
            <a:r>
              <a:rPr lang="en-US" sz="2400" b="0" i="0" u="none" strike="noStrike" baseline="0" dirty="0">
                <a:latin typeface="Times New Roman" panose="02020603050405020304" pitchFamily="18" charset="0"/>
              </a:rPr>
              <a:t>• </a:t>
            </a:r>
            <a:r>
              <a:rPr lang="en-US" sz="2400" b="1" i="0" u="none" strike="noStrike" baseline="0" dirty="0">
                <a:latin typeface="Times New Roman" panose="02020603050405020304" pitchFamily="18" charset="0"/>
              </a:rPr>
              <a:t>Data abstraction services </a:t>
            </a:r>
            <a:r>
              <a:rPr lang="en-US" sz="2400" b="0" i="0" u="none" strike="noStrike" baseline="0" dirty="0">
                <a:latin typeface="Times New Roman" panose="02020603050405020304" pitchFamily="18" charset="0"/>
              </a:rPr>
              <a:t>translate messages from one format to another, as required.</a:t>
            </a:r>
          </a:p>
          <a:p>
            <a:pPr algn="just"/>
            <a:r>
              <a:rPr lang="en-US" sz="2400" b="0" i="0" u="none" strike="noStrike" baseline="0" dirty="0">
                <a:latin typeface="Times New Roman" panose="02020603050405020304" pitchFamily="18" charset="0"/>
              </a:rPr>
              <a:t>• </a:t>
            </a:r>
            <a:r>
              <a:rPr lang="en-US" sz="2400" b="1" i="0" u="none" strike="noStrike" baseline="0" dirty="0">
                <a:latin typeface="Times New Roman" panose="02020603050405020304" pitchFamily="18" charset="0"/>
              </a:rPr>
              <a:t>Governance </a:t>
            </a:r>
            <a:r>
              <a:rPr lang="en-US" sz="2400" b="0" i="0" u="none" strike="noStrike" baseline="0" dirty="0">
                <a:latin typeface="Times New Roman" panose="02020603050405020304" pitchFamily="18" charset="0"/>
              </a:rPr>
              <a:t>is a service that monitors compliance of your operations with governmental</a:t>
            </a:r>
          </a:p>
          <a:p>
            <a:pPr algn="just"/>
            <a:r>
              <a:rPr lang="en-US" sz="2400" b="0" i="0" u="none" strike="noStrike" baseline="0" dirty="0">
                <a:latin typeface="Times New Roman" panose="02020603050405020304" pitchFamily="18" charset="0"/>
              </a:rPr>
              <a:t>regulation, which can vary from state to state and from country to country.</a:t>
            </a:r>
          </a:p>
          <a:p>
            <a:pPr algn="just"/>
            <a:r>
              <a:rPr lang="en-US" sz="2400" b="0" i="0" u="none" strike="noStrike" baseline="0" dirty="0">
                <a:latin typeface="Times New Roman" panose="02020603050405020304" pitchFamily="18" charset="0"/>
              </a:rPr>
              <a:t>• </a:t>
            </a:r>
            <a:r>
              <a:rPr lang="en-US" sz="2400" b="1" i="0" u="none" strike="noStrike" baseline="0" dirty="0">
                <a:latin typeface="Times New Roman" panose="02020603050405020304" pitchFamily="18" charset="0"/>
              </a:rPr>
              <a:t>Security services </a:t>
            </a:r>
            <a:r>
              <a:rPr lang="en-US" sz="2400" b="0" i="0" u="none" strike="noStrike" baseline="0" dirty="0">
                <a:latin typeface="Times New Roman" panose="02020603050405020304" pitchFamily="18" charset="0"/>
              </a:rPr>
              <a:t>validate clients and services and allow messages to pass from one to the other.</a:t>
            </a:r>
            <a:endParaRPr lang="en-IN" sz="3600" dirty="0"/>
          </a:p>
        </p:txBody>
      </p:sp>
    </p:spTree>
    <p:extLst>
      <p:ext uri="{BB962C8B-B14F-4D97-AF65-F5344CB8AC3E}">
        <p14:creationId xmlns:p14="http://schemas.microsoft.com/office/powerpoint/2010/main" val="17875262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466A512-B066-EEC8-462C-609C9359A9C1}"/>
              </a:ext>
            </a:extLst>
          </p:cNvPr>
          <p:cNvPicPr>
            <a:picLocks noGrp="1" noChangeAspect="1"/>
          </p:cNvPicPr>
          <p:nvPr>
            <p:ph idx="1"/>
          </p:nvPr>
        </p:nvPicPr>
        <p:blipFill>
          <a:blip r:embed="rId2"/>
          <a:stretch>
            <a:fillRect/>
          </a:stretch>
        </p:blipFill>
        <p:spPr>
          <a:xfrm>
            <a:off x="3057567" y="1357355"/>
            <a:ext cx="6512459" cy="5252172"/>
          </a:xfrm>
        </p:spPr>
      </p:pic>
      <p:sp>
        <p:nvSpPr>
          <p:cNvPr id="7" name="TextBox 6">
            <a:extLst>
              <a:ext uri="{FF2B5EF4-FFF2-40B4-BE49-F238E27FC236}">
                <a16:creationId xmlns:a16="http://schemas.microsoft.com/office/drawing/2014/main" xmlns="" id="{B41D490C-6344-29DF-3AAC-18723FEFEF59}"/>
              </a:ext>
            </a:extLst>
          </p:cNvPr>
          <p:cNvSpPr txBox="1"/>
          <p:nvPr/>
        </p:nvSpPr>
        <p:spPr>
          <a:xfrm>
            <a:off x="2836718" y="549809"/>
            <a:ext cx="6733308" cy="646331"/>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rPr>
              <a:t>This figure shows a network services model infrastructure for an SOA, which is based on the SOA meta-model of the Linthicum Group, 2007.</a:t>
            </a:r>
          </a:p>
        </p:txBody>
      </p:sp>
    </p:spTree>
    <p:extLst>
      <p:ext uri="{BB962C8B-B14F-4D97-AF65-F5344CB8AC3E}">
        <p14:creationId xmlns:p14="http://schemas.microsoft.com/office/powerpoint/2010/main" val="1750888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B5048-06D2-9E17-1ABB-1A86919D0A9F}"/>
              </a:ext>
            </a:extLst>
          </p:cNvPr>
          <p:cNvSpPr>
            <a:spLocks noGrp="1"/>
          </p:cNvSpPr>
          <p:nvPr>
            <p:ph type="title"/>
          </p:nvPr>
        </p:nvSpPr>
        <p:spPr>
          <a:xfrm>
            <a:off x="838200" y="365125"/>
            <a:ext cx="10515600" cy="622011"/>
          </a:xfrm>
        </p:spPr>
        <p:txBody>
          <a:bodyPr>
            <a:normAutofit/>
          </a:bodyPr>
          <a:lstStyle/>
          <a:p>
            <a:pPr algn="ctr"/>
            <a:r>
              <a:rPr lang="en-IN" sz="3200" b="1" i="0" u="none" strike="noStrike" baseline="0">
                <a:latin typeface="Times New Roman" panose="02020603050405020304" pitchFamily="18" charset="0"/>
              </a:rPr>
              <a:t>Service catalogs</a:t>
            </a:r>
            <a:endParaRPr lang="en-IN" sz="6600"/>
          </a:p>
        </p:txBody>
      </p:sp>
      <p:sp>
        <p:nvSpPr>
          <p:cNvPr id="3" name="Content Placeholder 2">
            <a:extLst>
              <a:ext uri="{FF2B5EF4-FFF2-40B4-BE49-F238E27FC236}">
                <a16:creationId xmlns:a16="http://schemas.microsoft.com/office/drawing/2014/main" xmlns="" id="{92495FAB-022B-A231-8EF3-CBCB42AF9833}"/>
              </a:ext>
            </a:extLst>
          </p:cNvPr>
          <p:cNvSpPr>
            <a:spLocks noGrp="1"/>
          </p:cNvSpPr>
          <p:nvPr>
            <p:ph idx="1"/>
          </p:nvPr>
        </p:nvSpPr>
        <p:spPr>
          <a:xfrm>
            <a:off x="838200" y="1091045"/>
            <a:ext cx="10515600" cy="5085918"/>
          </a:xfrm>
        </p:spPr>
        <p:txBody>
          <a:bodyPr/>
          <a:lstStyle/>
          <a:p>
            <a:pPr marL="0" indent="0" algn="l">
              <a:buNone/>
            </a:pPr>
            <a:r>
              <a:rPr lang="en-IN" sz="1800" b="0" i="0" u="none" strike="noStrike" baseline="0" dirty="0">
                <a:latin typeface="Times New Roman" panose="02020603050405020304" pitchFamily="18" charset="0"/>
              </a:rPr>
              <a:t>SOA infrastructure </a:t>
            </a:r>
            <a:r>
              <a:rPr lang="en-US" sz="1800" b="0" i="0" u="none" strike="noStrike" baseline="0" dirty="0">
                <a:latin typeface="Times New Roman" panose="02020603050405020304" pitchFamily="18" charset="0"/>
              </a:rPr>
              <a:t>often includes a catalog service. This service stores information on the following, among other things:</a:t>
            </a:r>
          </a:p>
          <a:p>
            <a:pPr marL="0" indent="0" algn="l">
              <a:buNone/>
            </a:pPr>
            <a:endParaRPr lang="en-US" sz="1800" b="0" i="0" u="none" strike="noStrike" baseline="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 What services are available, both internal and external</a:t>
            </a:r>
          </a:p>
          <a:p>
            <a:pPr marL="0" indent="0" algn="l">
              <a:buNone/>
            </a:pPr>
            <a:r>
              <a:rPr lang="en-US" sz="1800" b="0" i="0" u="none" strike="noStrike" baseline="0" dirty="0">
                <a:latin typeface="Times New Roman" panose="02020603050405020304" pitchFamily="18" charset="0"/>
              </a:rPr>
              <a:t>• How to use a service</a:t>
            </a:r>
          </a:p>
          <a:p>
            <a:pPr marL="0" indent="0" algn="l">
              <a:buNone/>
            </a:pPr>
            <a:r>
              <a:rPr lang="en-US" sz="1800" b="0" i="0" u="none" strike="noStrike" baseline="0" dirty="0">
                <a:latin typeface="Times New Roman" panose="02020603050405020304" pitchFamily="18" charset="0"/>
              </a:rPr>
              <a:t>• Which applications are related to a particular service (dependencies)</a:t>
            </a:r>
          </a:p>
          <a:p>
            <a:pPr marL="0" indent="0" algn="l">
              <a:buNone/>
            </a:pPr>
            <a:r>
              <a:rPr lang="en-US" sz="1800" b="0" i="0" u="none" strike="noStrike" baseline="0" dirty="0">
                <a:latin typeface="Times New Roman" panose="02020603050405020304" pitchFamily="18" charset="0"/>
              </a:rPr>
              <a:t>• How services relate to one another</a:t>
            </a:r>
          </a:p>
          <a:p>
            <a:pPr marL="0" indent="0" algn="l">
              <a:buNone/>
            </a:pPr>
            <a:r>
              <a:rPr lang="en-US" sz="1800" b="0" i="0" u="none" strike="noStrike" baseline="0" dirty="0">
                <a:latin typeface="Times New Roman" panose="02020603050405020304" pitchFamily="18" charset="0"/>
              </a:rPr>
              <a:t>• Who owns the service and how a service is modified</a:t>
            </a:r>
          </a:p>
          <a:p>
            <a:pPr marL="0" indent="0" algn="l">
              <a:buNone/>
            </a:pPr>
            <a:r>
              <a:rPr lang="en-US" sz="1800" b="0" i="0" u="none" strike="noStrike" baseline="0" dirty="0">
                <a:latin typeface="Times New Roman" panose="02020603050405020304" pitchFamily="18" charset="0"/>
              </a:rPr>
              <a:t>• The event history of a service, including service levels, outages, and so on</a:t>
            </a:r>
          </a:p>
          <a:p>
            <a:pPr marL="0" indent="0" algn="l">
              <a:buNone/>
            </a:pPr>
            <a:r>
              <a:rPr lang="en-US" sz="1800" b="0" i="0" u="none" strike="noStrike" baseline="0" dirty="0">
                <a:latin typeface="Times New Roman" panose="02020603050405020304" pitchFamily="18" charset="0"/>
              </a:rPr>
              <a:t>• The nature of service contracts</a:t>
            </a:r>
            <a:endParaRPr lang="en-IN" dirty="0"/>
          </a:p>
        </p:txBody>
      </p:sp>
    </p:spTree>
    <p:extLst>
      <p:ext uri="{BB962C8B-B14F-4D97-AF65-F5344CB8AC3E}">
        <p14:creationId xmlns:p14="http://schemas.microsoft.com/office/powerpoint/2010/main" val="17893505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0DD75-02D4-7BD2-E8B1-332AB0174FE9}"/>
              </a:ext>
            </a:extLst>
          </p:cNvPr>
          <p:cNvSpPr>
            <a:spLocks noGrp="1"/>
          </p:cNvSpPr>
          <p:nvPr>
            <p:ph type="title"/>
          </p:nvPr>
        </p:nvSpPr>
        <p:spPr>
          <a:xfrm>
            <a:off x="838200" y="365125"/>
            <a:ext cx="10515600" cy="476539"/>
          </a:xfrm>
        </p:spPr>
        <p:txBody>
          <a:bodyPr>
            <a:normAutofit/>
          </a:bodyPr>
          <a:lstStyle/>
          <a:p>
            <a:pPr algn="ctr"/>
            <a:r>
              <a:rPr lang="en-IN" sz="2800" b="1" i="0" u="none" strike="noStrike" baseline="0" dirty="0">
                <a:latin typeface="Times New Roman" panose="02020603050405020304" pitchFamily="18" charset="0"/>
              </a:rPr>
              <a:t>Defining SOA Communications</a:t>
            </a:r>
            <a:endParaRPr lang="en-IN" sz="6000" b="1" dirty="0"/>
          </a:p>
        </p:txBody>
      </p:sp>
      <p:sp>
        <p:nvSpPr>
          <p:cNvPr id="3" name="Content Placeholder 2">
            <a:extLst>
              <a:ext uri="{FF2B5EF4-FFF2-40B4-BE49-F238E27FC236}">
                <a16:creationId xmlns:a16="http://schemas.microsoft.com/office/drawing/2014/main" xmlns="" id="{0F017886-F3FB-551F-FCB3-117DAF15E46D}"/>
              </a:ext>
            </a:extLst>
          </p:cNvPr>
          <p:cNvSpPr>
            <a:spLocks noGrp="1"/>
          </p:cNvSpPr>
          <p:nvPr>
            <p:ph idx="1"/>
          </p:nvPr>
        </p:nvSpPr>
        <p:spPr>
          <a:xfrm>
            <a:off x="838200" y="1361209"/>
            <a:ext cx="10515600" cy="4509655"/>
          </a:xfrm>
        </p:spPr>
        <p:txBody>
          <a:bodyPr>
            <a:normAutofit/>
          </a:bodyPr>
          <a:lstStyle/>
          <a:p>
            <a:pPr algn="just"/>
            <a:r>
              <a:rPr lang="en-US" sz="2400" b="0" i="0" u="none" strike="noStrike" baseline="0" dirty="0">
                <a:latin typeface="Times New Roman" panose="02020603050405020304" pitchFamily="18" charset="0"/>
              </a:rPr>
              <a:t>Message passing in SOA requires the use of two different protocol types: </a:t>
            </a:r>
          </a:p>
          <a:p>
            <a:pPr lvl="1" algn="just"/>
            <a:r>
              <a:rPr lang="en-US" sz="2800" b="0" i="0" u="none" strike="noStrike" baseline="0" dirty="0">
                <a:latin typeface="Times New Roman" panose="02020603050405020304" pitchFamily="18" charset="0"/>
              </a:rPr>
              <a:t>the data interchange format</a:t>
            </a:r>
          </a:p>
          <a:p>
            <a:pPr lvl="1" algn="just"/>
            <a:r>
              <a:rPr lang="en-US" sz="2800" b="0" i="0" u="none" strike="noStrike" baseline="0" dirty="0">
                <a:latin typeface="Times New Roman" panose="02020603050405020304" pitchFamily="18" charset="0"/>
              </a:rPr>
              <a:t>and the network protocol that carries the message. </a:t>
            </a:r>
          </a:p>
          <a:p>
            <a:pPr algn="just"/>
            <a:r>
              <a:rPr lang="en-US" sz="2400" b="0" i="0" u="none" strike="noStrike" baseline="0" dirty="0">
                <a:latin typeface="Times New Roman" panose="02020603050405020304" pitchFamily="18" charset="0"/>
              </a:rPr>
              <a:t>A client (or customer) connected to an </a:t>
            </a:r>
            <a:r>
              <a:rPr lang="en-US" sz="2400" b="0" i="0" u="none" strike="noStrike" baseline="0" dirty="0" err="1">
                <a:latin typeface="Times New Roman" panose="02020603050405020304" pitchFamily="18" charset="0"/>
              </a:rPr>
              <a:t>ESB</a:t>
            </a:r>
            <a:r>
              <a:rPr lang="en-US" sz="2400" b="0" i="0" u="none" strike="noStrike" baseline="0" dirty="0">
                <a:latin typeface="Times New Roman" panose="02020603050405020304" pitchFamily="18" charset="0"/>
              </a:rPr>
              <a:t> communicates over a network protocol such as </a:t>
            </a:r>
            <a:r>
              <a:rPr lang="en-US" sz="2400" b="0" i="0" u="none" strike="noStrike" baseline="0" dirty="0">
                <a:solidFill>
                  <a:srgbClr val="FF0000"/>
                </a:solidFill>
                <a:latin typeface="Times New Roman" panose="02020603050405020304" pitchFamily="18" charset="0"/>
              </a:rPr>
              <a:t>HTTP</a:t>
            </a:r>
            <a:r>
              <a:rPr lang="en-US" sz="2400" b="0" i="0" u="none" strike="noStrike" baseline="0" dirty="0">
                <a:latin typeface="Times New Roman" panose="02020603050405020304" pitchFamily="18" charset="0"/>
              </a:rPr>
              <a:t>, Representational State Transfer (</a:t>
            </a:r>
            <a:r>
              <a:rPr lang="en-US" sz="2400" b="0" i="0" u="none" strike="noStrike" baseline="0" dirty="0">
                <a:solidFill>
                  <a:srgbClr val="FF0000"/>
                </a:solidFill>
                <a:latin typeface="Times New Roman" panose="02020603050405020304" pitchFamily="18" charset="0"/>
              </a:rPr>
              <a:t>REST</a:t>
            </a:r>
            <a:r>
              <a:rPr lang="en-US" sz="2400" b="0" i="0" u="none" strike="noStrike" baseline="0" dirty="0">
                <a:latin typeface="Times New Roman" panose="02020603050405020304" pitchFamily="18" charset="0"/>
              </a:rPr>
              <a:t>), or Java Message Service (</a:t>
            </a:r>
            <a:r>
              <a:rPr lang="en-US" sz="2400" b="0" i="0" u="none" strike="noStrike" baseline="0" dirty="0">
                <a:solidFill>
                  <a:srgbClr val="FF0000"/>
                </a:solidFill>
                <a:latin typeface="Times New Roman" panose="02020603050405020304" pitchFamily="18" charset="0"/>
              </a:rPr>
              <a:t>JMS)</a:t>
            </a:r>
            <a:r>
              <a:rPr lang="en-US" sz="2400" b="0" i="0" u="none" strike="noStrike" baseline="0" dirty="0">
                <a:latin typeface="Times New Roman" panose="02020603050405020304" pitchFamily="18" charset="0"/>
              </a:rPr>
              <a:t> to a component (or service).</a:t>
            </a:r>
          </a:p>
          <a:p>
            <a:pPr algn="just"/>
            <a:r>
              <a:rPr lang="en-US" sz="2400" b="0" i="0" u="none" strike="noStrike" baseline="0" dirty="0">
                <a:latin typeface="Times New Roman" panose="02020603050405020304" pitchFamily="18" charset="0"/>
              </a:rPr>
              <a:t>Messages are most often in the form of the </a:t>
            </a:r>
            <a:r>
              <a:rPr lang="en-US" sz="2400" b="0" i="0" u="none" strike="noStrike" baseline="0" dirty="0" err="1">
                <a:latin typeface="Times New Roman" panose="02020603050405020304" pitchFamily="18" charset="0"/>
              </a:rPr>
              <a:t>eXtensible</a:t>
            </a:r>
            <a:r>
              <a:rPr lang="en-US" sz="2400" b="0" i="0" u="none" strike="noStrike" baseline="0" dirty="0">
                <a:latin typeface="Times New Roman" panose="02020603050405020304" pitchFamily="18" charset="0"/>
              </a:rPr>
              <a:t> Markup Language (</a:t>
            </a:r>
            <a:r>
              <a:rPr lang="en-US" sz="2400" b="0" i="0" u="none" strike="noStrike" baseline="0" dirty="0">
                <a:solidFill>
                  <a:srgbClr val="FF0000"/>
                </a:solidFill>
                <a:latin typeface="Times New Roman" panose="02020603050405020304" pitchFamily="18" charset="0"/>
              </a:rPr>
              <a:t>XML</a:t>
            </a:r>
            <a:r>
              <a:rPr lang="en-US" sz="2400" b="0" i="0" u="none" strike="noStrike" baseline="0" dirty="0">
                <a:latin typeface="Times New Roman" panose="02020603050405020304" pitchFamily="18" charset="0"/>
              </a:rPr>
              <a:t>) or in a variant such as the Simple Object Access Protocol (</a:t>
            </a:r>
            <a:r>
              <a:rPr lang="en-US" sz="2400" b="0" i="0" u="none" strike="noStrike" baseline="0" dirty="0">
                <a:solidFill>
                  <a:srgbClr val="FF0000"/>
                </a:solidFill>
                <a:latin typeface="Times New Roman" panose="02020603050405020304" pitchFamily="18" charset="0"/>
              </a:rPr>
              <a:t>SOAP</a:t>
            </a:r>
            <a:r>
              <a:rPr lang="en-US" sz="2400" b="0" i="0" u="none" strike="noStrike" baseline="0" dirty="0">
                <a:latin typeface="Times New Roman" panose="02020603050405020304" pitchFamily="18" charset="0"/>
              </a:rPr>
              <a:t>) or </a:t>
            </a:r>
            <a:r>
              <a:rPr lang="en-US" sz="2400" b="0" i="0" u="none" strike="noStrike" baseline="0" dirty="0">
                <a:solidFill>
                  <a:srgbClr val="FF0000"/>
                </a:solidFill>
                <a:latin typeface="Times New Roman" panose="02020603050405020304" pitchFamily="18" charset="0"/>
              </a:rPr>
              <a:t>JSON</a:t>
            </a:r>
            <a:r>
              <a:rPr lang="en-US" sz="2400" b="0" i="0" u="none" strike="noStrike" baseline="0" dirty="0">
                <a:latin typeface="Times New Roman" panose="02020603050405020304" pitchFamily="18" charset="0"/>
              </a:rPr>
              <a:t>.</a:t>
            </a:r>
          </a:p>
          <a:p>
            <a:pPr algn="just"/>
            <a:r>
              <a:rPr lang="en-US" sz="2400" b="0" i="0" u="none" strike="noStrike" baseline="0" dirty="0">
                <a:latin typeface="Times New Roman" panose="02020603050405020304" pitchFamily="18" charset="0"/>
              </a:rPr>
              <a:t>SOAP is a messaging format used in Web services that use XML as the message format while relying on Application layer protocols such as HTTP and Remote Procedure Calls (</a:t>
            </a:r>
            <a:r>
              <a:rPr lang="en-US" sz="2400" b="0" i="0" u="none" strike="noStrike" baseline="0" dirty="0">
                <a:solidFill>
                  <a:srgbClr val="FF0000"/>
                </a:solidFill>
                <a:latin typeface="Times New Roman" panose="02020603050405020304" pitchFamily="18" charset="0"/>
              </a:rPr>
              <a:t>RPC</a:t>
            </a:r>
            <a:r>
              <a:rPr lang="en-US" sz="2400" b="0" i="0" u="none" strike="noStrike" baseline="0" dirty="0">
                <a:latin typeface="Times New Roman" panose="02020603050405020304" pitchFamily="18" charset="0"/>
              </a:rPr>
              <a:t>) for message </a:t>
            </a:r>
            <a:r>
              <a:rPr lang="en-IN" sz="2400" b="0" i="0" u="none" strike="noStrike" baseline="0" dirty="0">
                <a:latin typeface="Times New Roman" panose="02020603050405020304" pitchFamily="18" charset="0"/>
              </a:rPr>
              <a:t>negotiation and transmission</a:t>
            </a:r>
            <a:endParaRPr lang="en-IN" sz="3600" dirty="0"/>
          </a:p>
        </p:txBody>
      </p:sp>
    </p:spTree>
    <p:extLst>
      <p:ext uri="{BB962C8B-B14F-4D97-AF65-F5344CB8AC3E}">
        <p14:creationId xmlns:p14="http://schemas.microsoft.com/office/powerpoint/2010/main" val="1306689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62319C-D66C-94CF-49E8-FC64F2CB5FC8}"/>
              </a:ext>
            </a:extLst>
          </p:cNvPr>
          <p:cNvSpPr>
            <a:spLocks noGrp="1"/>
          </p:cNvSpPr>
          <p:nvPr>
            <p:ph idx="1"/>
          </p:nvPr>
        </p:nvSpPr>
        <p:spPr>
          <a:xfrm>
            <a:off x="838200" y="467591"/>
            <a:ext cx="10515600" cy="5709372"/>
          </a:xfrm>
        </p:spPr>
        <p:txBody>
          <a:bodyPr>
            <a:normAutofit lnSpcReduction="10000"/>
          </a:bodyPr>
          <a:lstStyle/>
          <a:p>
            <a:pPr algn="just"/>
            <a:r>
              <a:rPr lang="en-US" sz="2400" b="1" i="0" u="none" strike="noStrike" baseline="0" dirty="0">
                <a:latin typeface="Times New Roman" panose="02020603050405020304" pitchFamily="18" charset="0"/>
              </a:rPr>
              <a:t>The software used to write clients and components can be written in Java, .NET, Web Service Business Process Execution Language (</a:t>
            </a:r>
            <a:r>
              <a:rPr lang="en-US" sz="2400" b="1" i="0" u="none" strike="noStrike" baseline="0" dirty="0" err="1">
                <a:latin typeface="Times New Roman" panose="02020603050405020304" pitchFamily="18" charset="0"/>
              </a:rPr>
              <a:t>WS-BPEL</a:t>
            </a:r>
            <a:r>
              <a:rPr lang="en-US" sz="2400" b="1" i="0" u="none" strike="noStrike" baseline="0" dirty="0">
                <a:latin typeface="Times New Roman" panose="02020603050405020304" pitchFamily="18" charset="0"/>
              </a:rPr>
              <a:t>), or another form of executable code; the services that they message can be written in the same or another </a:t>
            </a:r>
            <a:r>
              <a:rPr lang="en-US" b="1" i="0" u="none" strike="noStrike" baseline="0" dirty="0">
                <a:latin typeface="Times New Roman" panose="02020603050405020304" pitchFamily="18" charset="0"/>
              </a:rPr>
              <a:t>language</a:t>
            </a:r>
            <a:r>
              <a:rPr lang="en-US" sz="2400" b="1" i="0" u="none" strike="noStrike" baseline="0" dirty="0">
                <a:latin typeface="Times New Roman" panose="02020603050405020304" pitchFamily="18" charset="0"/>
              </a:rPr>
              <a:t>. </a:t>
            </a:r>
          </a:p>
          <a:p>
            <a:pPr algn="just"/>
            <a:r>
              <a:rPr lang="en-US" sz="2400" b="0" i="0" u="none" strike="noStrike" baseline="0" dirty="0">
                <a:latin typeface="Times New Roman" panose="02020603050405020304" pitchFamily="18" charset="0"/>
              </a:rPr>
              <a:t>What is required is the ability to transport and translate a message into a form that both parties can understand.</a:t>
            </a:r>
          </a:p>
          <a:p>
            <a:pPr algn="just"/>
            <a:r>
              <a:rPr lang="en-US" sz="2400" b="0" i="0" u="none" strike="noStrike" baseline="0" dirty="0">
                <a:latin typeface="Times New Roman" panose="02020603050405020304" pitchFamily="18" charset="0"/>
              </a:rPr>
              <a:t>An </a:t>
            </a:r>
            <a:r>
              <a:rPr lang="en-US" sz="2400" b="0" i="0" u="none" strike="noStrike" baseline="0" dirty="0" err="1">
                <a:latin typeface="Times New Roman" panose="02020603050405020304" pitchFamily="18" charset="0"/>
              </a:rPr>
              <a:t>ESB</a:t>
            </a:r>
            <a:r>
              <a:rPr lang="en-US" sz="2400" b="0" i="0" u="none" strike="noStrike" baseline="0" dirty="0">
                <a:latin typeface="Times New Roman" panose="02020603050405020304" pitchFamily="18" charset="0"/>
              </a:rPr>
              <a:t> may require a variety of combinations in order to support communications between a service consumer and a service provider. </a:t>
            </a:r>
          </a:p>
          <a:p>
            <a:pPr algn="just"/>
            <a:r>
              <a:rPr lang="en-US" sz="2400" b="0" i="0" u="none" strike="noStrike" baseline="0" dirty="0">
                <a:latin typeface="Times New Roman" panose="02020603050405020304" pitchFamily="18" charset="0"/>
              </a:rPr>
              <a:t>For example, in WebSphere </a:t>
            </a:r>
            <a:r>
              <a:rPr lang="en-US" sz="2400" b="0" i="0" u="none" strike="noStrike" baseline="0" dirty="0" err="1">
                <a:latin typeface="Times New Roman" panose="02020603050405020304" pitchFamily="18" charset="0"/>
              </a:rPr>
              <a:t>ESB</a:t>
            </a:r>
            <a:r>
              <a:rPr lang="en-US" sz="2400" b="0" i="0" u="none" strike="noStrike" baseline="0" dirty="0">
                <a:latin typeface="Times New Roman" panose="02020603050405020304" pitchFamily="18" charset="0"/>
              </a:rPr>
              <a:t>, you might see the following </a:t>
            </a:r>
            <a:r>
              <a:rPr lang="en-IN" sz="2400" b="0" i="0" u="none" strike="noStrike" baseline="0" dirty="0">
                <a:latin typeface="Times New Roman" panose="02020603050405020304" pitchFamily="18" charset="0"/>
              </a:rPr>
              <a:t>combinations:</a:t>
            </a:r>
          </a:p>
          <a:p>
            <a:pPr marL="457200" lvl="1" indent="0" algn="just">
              <a:buNone/>
            </a:pPr>
            <a:r>
              <a:rPr lang="fr-FR" sz="3200" b="0" i="0" u="none" strike="noStrike" baseline="0" dirty="0">
                <a:latin typeface="Times New Roman" panose="02020603050405020304" pitchFamily="18" charset="0"/>
              </a:rPr>
              <a:t>• XML/</a:t>
            </a:r>
            <a:r>
              <a:rPr lang="fr-FR" sz="3200" b="0" i="0" u="none" strike="noStrike" baseline="0" dirty="0" err="1">
                <a:latin typeface="Times New Roman" panose="02020603050405020304" pitchFamily="18" charset="0"/>
              </a:rPr>
              <a:t>JMS</a:t>
            </a:r>
            <a:r>
              <a:rPr lang="fr-FR" sz="3200" b="0" i="0" u="none" strike="noStrike" baseline="0" dirty="0">
                <a:latin typeface="Times New Roman" panose="02020603050405020304" pitchFamily="18" charset="0"/>
              </a:rPr>
              <a:t> (Java Message Service)</a:t>
            </a:r>
          </a:p>
          <a:p>
            <a:pPr marL="457200" lvl="1" indent="0" algn="just">
              <a:buNone/>
            </a:pPr>
            <a:r>
              <a:rPr lang="en-IN" sz="3200" b="0" i="0" u="none" strike="noStrike" baseline="0" dirty="0">
                <a:latin typeface="Times New Roman" panose="02020603050405020304" pitchFamily="18" charset="0"/>
              </a:rPr>
              <a:t>• SOAP/JMS</a:t>
            </a:r>
          </a:p>
          <a:p>
            <a:pPr marL="457200" lvl="1" indent="0" algn="just">
              <a:buNone/>
            </a:pPr>
            <a:r>
              <a:rPr lang="en-IN" sz="3200" b="0" i="0" u="none" strike="noStrike" baseline="0" dirty="0">
                <a:latin typeface="Times New Roman" panose="02020603050405020304" pitchFamily="18" charset="0"/>
              </a:rPr>
              <a:t>• SOAP/HTTP</a:t>
            </a:r>
          </a:p>
          <a:p>
            <a:pPr marL="457200" lvl="1" indent="0" algn="just">
              <a:buNone/>
            </a:pPr>
            <a:r>
              <a:rPr lang="en-IN" sz="3200" b="0" i="0" u="none" strike="noStrike" baseline="0" dirty="0">
                <a:latin typeface="Times New Roman" panose="02020603050405020304" pitchFamily="18" charset="0"/>
              </a:rPr>
              <a:t>• Text/JMS</a:t>
            </a:r>
          </a:p>
          <a:p>
            <a:pPr marL="457200" lvl="1" indent="0" algn="just">
              <a:buNone/>
            </a:pPr>
            <a:r>
              <a:rPr lang="en-IN" sz="3200" b="0" i="0" u="none" strike="noStrike" baseline="0" dirty="0">
                <a:latin typeface="Times New Roman" panose="02020603050405020304" pitchFamily="18" charset="0"/>
              </a:rPr>
              <a:t>• Bytes/JMS</a:t>
            </a:r>
            <a:endParaRPr lang="en-IN" sz="3200" dirty="0"/>
          </a:p>
        </p:txBody>
      </p:sp>
    </p:spTree>
    <p:extLst>
      <p:ext uri="{BB962C8B-B14F-4D97-AF65-F5344CB8AC3E}">
        <p14:creationId xmlns:p14="http://schemas.microsoft.com/office/powerpoint/2010/main" val="3963045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1DFB4-196C-1212-0305-B6759F7D353C}"/>
              </a:ext>
            </a:extLst>
          </p:cNvPr>
          <p:cNvSpPr>
            <a:spLocks noGrp="1"/>
          </p:cNvSpPr>
          <p:nvPr>
            <p:ph type="title"/>
          </p:nvPr>
        </p:nvSpPr>
        <p:spPr>
          <a:xfrm>
            <a:off x="838200" y="365126"/>
            <a:ext cx="10515600" cy="653184"/>
          </a:xfrm>
        </p:spPr>
        <p:txBody>
          <a:bodyPr>
            <a:normAutofit fontScale="90000"/>
          </a:bodyPr>
          <a:lstStyle/>
          <a:p>
            <a:r>
              <a:rPr lang="en-IN" b="1" dirty="0"/>
              <a:t>WSDL</a:t>
            </a:r>
          </a:p>
        </p:txBody>
      </p:sp>
      <p:sp>
        <p:nvSpPr>
          <p:cNvPr id="3" name="Content Placeholder 2">
            <a:extLst>
              <a:ext uri="{FF2B5EF4-FFF2-40B4-BE49-F238E27FC236}">
                <a16:creationId xmlns:a16="http://schemas.microsoft.com/office/drawing/2014/main" xmlns="" id="{E5D14768-E443-33CB-6400-E037BBAD3BC5}"/>
              </a:ext>
            </a:extLst>
          </p:cNvPr>
          <p:cNvSpPr>
            <a:spLocks noGrp="1"/>
          </p:cNvSpPr>
          <p:nvPr>
            <p:ph idx="1"/>
          </p:nvPr>
        </p:nvSpPr>
        <p:spPr>
          <a:xfrm>
            <a:off x="838200" y="1194955"/>
            <a:ext cx="10515600" cy="4925290"/>
          </a:xfrm>
        </p:spPr>
        <p:txBody>
          <a:bodyPr>
            <a:normAutofit/>
          </a:bodyPr>
          <a:lstStyle/>
          <a:p>
            <a:pPr algn="just"/>
            <a:r>
              <a:rPr lang="en-US" sz="2400" b="0" i="0" u="none" strike="noStrike" baseline="0" dirty="0">
                <a:latin typeface="Times New Roman" panose="02020603050405020304" pitchFamily="18" charset="0"/>
              </a:rPr>
              <a:t>The Web Service Description Language (WSDL) is one of the most commonly used XML protocols for messaging in Web services. </a:t>
            </a:r>
          </a:p>
          <a:p>
            <a:pPr algn="just"/>
            <a:r>
              <a:rPr lang="en-US" sz="2400" b="0" i="0" u="none" strike="noStrike" baseline="0" dirty="0">
                <a:latin typeface="Times New Roman" panose="02020603050405020304" pitchFamily="18" charset="0"/>
              </a:rPr>
              <a:t>Version 1.1 of WSDL is a </a:t>
            </a:r>
            <a:r>
              <a:rPr lang="en-US" sz="2400" b="0" i="0" u="none" strike="noStrike" baseline="0" dirty="0" err="1">
                <a:latin typeface="Times New Roman" panose="02020603050405020304" pitchFamily="18" charset="0"/>
              </a:rPr>
              <a:t>W3C</a:t>
            </a:r>
            <a:r>
              <a:rPr lang="en-US" sz="2400" b="0" i="0" u="none" strike="noStrike" baseline="0" dirty="0">
                <a:latin typeface="Times New Roman" panose="02020603050405020304" pitchFamily="18" charset="0"/>
              </a:rPr>
              <a:t> standard, but the current version WSDL 2.0 (formerly version 1.2) has yet to be ratified by the </a:t>
            </a:r>
            <a:r>
              <a:rPr lang="en-US" sz="2400" b="0" i="0" u="none" strike="noStrike" baseline="0" dirty="0" err="1">
                <a:latin typeface="Times New Roman" panose="02020603050405020304" pitchFamily="18" charset="0"/>
              </a:rPr>
              <a:t>W3C</a:t>
            </a:r>
            <a:r>
              <a:rPr lang="en-US" sz="2400" b="0" i="0" u="none" strike="noStrike" baseline="0" dirty="0">
                <a:latin typeface="Times New Roman" panose="02020603050405020304" pitchFamily="18" charset="0"/>
              </a:rPr>
              <a:t>. </a:t>
            </a:r>
          </a:p>
          <a:p>
            <a:pPr algn="just"/>
            <a:r>
              <a:rPr lang="en-US" sz="2400" b="0" i="0" u="none" strike="noStrike" baseline="0" dirty="0">
                <a:latin typeface="Times New Roman" panose="02020603050405020304" pitchFamily="18" charset="0"/>
              </a:rPr>
              <a:t>The significant difference between 1.1 and 2.0 is that version 2.0 has more support for RESTful (e.g. Web 2.0) application, but much less support in the current set of software development tools. </a:t>
            </a:r>
          </a:p>
          <a:p>
            <a:pPr algn="just"/>
            <a:r>
              <a:rPr lang="en-US" sz="2400" b="0" i="0" u="none" strike="noStrike" baseline="0" dirty="0">
                <a:latin typeface="Times New Roman" panose="02020603050405020304" pitchFamily="18" charset="0"/>
              </a:rPr>
              <a:t>The most common transport for WSDL is SOAP, and the WSDL file usually contains both XML data and </a:t>
            </a:r>
            <a:r>
              <a:rPr lang="en-IN" sz="2400" b="0" i="0" u="none" strike="noStrike" baseline="0" dirty="0">
                <a:latin typeface="Times New Roman" panose="02020603050405020304" pitchFamily="18" charset="0"/>
              </a:rPr>
              <a:t>an XML schema.</a:t>
            </a:r>
          </a:p>
          <a:p>
            <a:pPr algn="just"/>
            <a:endParaRPr lang="en-IN" sz="2400" dirty="0">
              <a:latin typeface="Times New Roman" panose="02020603050405020304" pitchFamily="18" charset="0"/>
            </a:endParaRPr>
          </a:p>
          <a:p>
            <a:pPr algn="just"/>
            <a:endParaRPr lang="en-IN" sz="3600" dirty="0"/>
          </a:p>
        </p:txBody>
      </p:sp>
    </p:spTree>
    <p:extLst>
      <p:ext uri="{BB962C8B-B14F-4D97-AF65-F5344CB8AC3E}">
        <p14:creationId xmlns:p14="http://schemas.microsoft.com/office/powerpoint/2010/main" val="653849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4863D-B8E2-E608-5755-2DB432D885D4}"/>
              </a:ext>
            </a:extLst>
          </p:cNvPr>
          <p:cNvSpPr>
            <a:spLocks noGrp="1"/>
          </p:cNvSpPr>
          <p:nvPr>
            <p:ph type="title"/>
          </p:nvPr>
        </p:nvSpPr>
        <p:spPr>
          <a:xfrm>
            <a:off x="838200" y="365125"/>
            <a:ext cx="10515600" cy="663575"/>
          </a:xfrm>
        </p:spPr>
        <p:txBody>
          <a:bodyPr>
            <a:normAutofit fontScale="90000"/>
          </a:bodyPr>
          <a:lstStyle/>
          <a:p>
            <a:r>
              <a:rPr lang="en-IN" b="1" dirty="0"/>
              <a:t>REST</a:t>
            </a:r>
          </a:p>
        </p:txBody>
      </p:sp>
      <p:sp>
        <p:nvSpPr>
          <p:cNvPr id="3" name="Content Placeholder 2">
            <a:extLst>
              <a:ext uri="{FF2B5EF4-FFF2-40B4-BE49-F238E27FC236}">
                <a16:creationId xmlns:a16="http://schemas.microsoft.com/office/drawing/2014/main" xmlns="" id="{C42011FA-6384-F496-008D-86310D991380}"/>
              </a:ext>
            </a:extLst>
          </p:cNvPr>
          <p:cNvSpPr>
            <a:spLocks noGrp="1"/>
          </p:cNvSpPr>
          <p:nvPr>
            <p:ph idx="1"/>
          </p:nvPr>
        </p:nvSpPr>
        <p:spPr>
          <a:xfrm>
            <a:off x="838200" y="1194955"/>
            <a:ext cx="10515600" cy="4982008"/>
          </a:xfrm>
        </p:spPr>
        <p:txBody>
          <a:bodyPr>
            <a:normAutofit/>
          </a:bodyPr>
          <a:lstStyle/>
          <a:p>
            <a:pPr algn="just"/>
            <a:r>
              <a:rPr lang="en-US" sz="2400" b="0" i="0" u="none" strike="noStrike" baseline="0" dirty="0">
                <a:latin typeface="Times New Roman" panose="02020603050405020304" pitchFamily="18" charset="0"/>
              </a:rPr>
              <a:t>REST offers some very different capabilities than SOAP. </a:t>
            </a:r>
          </a:p>
          <a:p>
            <a:pPr algn="just"/>
            <a:r>
              <a:rPr lang="en-US" sz="2400" b="0" i="0" u="none" strike="noStrike" baseline="0" dirty="0">
                <a:solidFill>
                  <a:srgbClr val="FF0000"/>
                </a:solidFill>
                <a:latin typeface="Times New Roman" panose="02020603050405020304" pitchFamily="18" charset="0"/>
              </a:rPr>
              <a:t>With REST, each URL is an object that you can query and manipulate. </a:t>
            </a:r>
          </a:p>
          <a:p>
            <a:pPr algn="just"/>
            <a:r>
              <a:rPr lang="en-US" sz="2400" b="0" i="0" u="none" strike="noStrike" baseline="0" dirty="0">
                <a:latin typeface="Times New Roman" panose="02020603050405020304" pitchFamily="18" charset="0"/>
              </a:rPr>
              <a:t>You use HTTP commands such as </a:t>
            </a:r>
            <a:r>
              <a:rPr lang="en-US" sz="2400" b="0" i="0" u="none" strike="noStrike" baseline="0" dirty="0">
                <a:latin typeface="Courier New" panose="02070309020205020404" pitchFamily="49" charset="0"/>
              </a:rPr>
              <a:t>GET</a:t>
            </a:r>
            <a:r>
              <a:rPr lang="en-US" sz="2400" b="0" i="0" u="none" strike="noStrike" baseline="0" dirty="0">
                <a:latin typeface="Times New Roman" panose="02020603050405020304" pitchFamily="18" charset="0"/>
              </a:rPr>
              <a:t>, </a:t>
            </a:r>
            <a:r>
              <a:rPr lang="en-US" sz="2400" b="0" i="0" u="none" strike="noStrike" baseline="0" dirty="0">
                <a:latin typeface="Courier New" panose="02070309020205020404" pitchFamily="49" charset="0"/>
              </a:rPr>
              <a:t>POST</a:t>
            </a:r>
            <a:r>
              <a:rPr lang="en-US" sz="2400" b="0" i="0" u="none" strike="noStrike" baseline="0" dirty="0">
                <a:latin typeface="Times New Roman" panose="02020603050405020304" pitchFamily="18" charset="0"/>
              </a:rPr>
              <a:t>, </a:t>
            </a:r>
            <a:r>
              <a:rPr lang="en-US" sz="2400" b="0" i="0" u="none" strike="noStrike" baseline="0" dirty="0">
                <a:latin typeface="Courier New" panose="02070309020205020404" pitchFamily="49" charset="0"/>
              </a:rPr>
              <a:t>PUT</a:t>
            </a:r>
            <a:r>
              <a:rPr lang="en-US" sz="2400" b="0" i="0" u="none" strike="noStrike" baseline="0" dirty="0">
                <a:latin typeface="Times New Roman" panose="02020603050405020304" pitchFamily="18" charset="0"/>
              </a:rPr>
              <a:t>, and </a:t>
            </a:r>
            <a:r>
              <a:rPr lang="en-US" sz="2400" b="0" i="0" u="none" strike="noStrike" baseline="0" dirty="0">
                <a:latin typeface="Courier New" panose="02070309020205020404" pitchFamily="49" charset="0"/>
              </a:rPr>
              <a:t>DELETE </a:t>
            </a:r>
            <a:r>
              <a:rPr lang="en-US" sz="2400" b="0" i="0" u="none" strike="noStrike" baseline="0" dirty="0">
                <a:latin typeface="Times New Roman" panose="02020603050405020304" pitchFamily="18" charset="0"/>
              </a:rPr>
              <a:t>to work with REST objects. </a:t>
            </a:r>
          </a:p>
          <a:p>
            <a:pPr algn="just"/>
            <a:r>
              <a:rPr lang="en-US" sz="2400" b="0" i="0" u="none" strike="noStrike" baseline="0" dirty="0">
                <a:latin typeface="Times New Roman" panose="02020603050405020304" pitchFamily="18" charset="0"/>
              </a:rPr>
              <a:t>SOAP uses a different approach to working with Web data, exposing Web objects through an API and transferring data using XML. </a:t>
            </a:r>
          </a:p>
          <a:p>
            <a:pPr algn="just"/>
            <a:r>
              <a:rPr lang="en-US" sz="2400" b="0" i="0" u="none" strike="noStrike" baseline="0" dirty="0">
                <a:latin typeface="Times New Roman" panose="02020603050405020304" pitchFamily="18" charset="0"/>
              </a:rPr>
              <a:t>The REST approach offers lightweight access using standard HTTP command, is easier to implement than SOAP, and comes with less overhead. </a:t>
            </a:r>
          </a:p>
          <a:p>
            <a:pPr algn="just"/>
            <a:r>
              <a:rPr lang="en-US" sz="2400" b="0" i="0" u="none" strike="noStrike" baseline="0" dirty="0">
                <a:latin typeface="Times New Roman" panose="02020603050405020304" pitchFamily="18" charset="0"/>
              </a:rPr>
              <a:t>SOAP is often more precise and provides a more error-free consumption model. </a:t>
            </a:r>
          </a:p>
          <a:p>
            <a:pPr algn="just"/>
            <a:r>
              <a:rPr lang="en-US" sz="2400" b="0" i="0" u="none" strike="noStrike" baseline="0" dirty="0">
                <a:latin typeface="Times New Roman" panose="02020603050405020304" pitchFamily="18" charset="0"/>
              </a:rPr>
              <a:t>SOAP often comes with more sophisticated development tools. </a:t>
            </a:r>
          </a:p>
          <a:p>
            <a:pPr algn="just"/>
            <a:r>
              <a:rPr lang="en-US" sz="2400" b="0" i="0" u="none" strike="noStrike" baseline="0" dirty="0">
                <a:latin typeface="Times New Roman" panose="02020603050405020304" pitchFamily="18" charset="0"/>
              </a:rPr>
              <a:t>All major Web services use REST, but many Web services, especially newer ones, combine REST with SOAP to derive the benefits that both offer.</a:t>
            </a:r>
            <a:endParaRPr lang="en-IN" sz="3600" dirty="0"/>
          </a:p>
        </p:txBody>
      </p:sp>
    </p:spTree>
    <p:extLst>
      <p:ext uri="{BB962C8B-B14F-4D97-AF65-F5344CB8AC3E}">
        <p14:creationId xmlns:p14="http://schemas.microsoft.com/office/powerpoint/2010/main" val="1940618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45B4E-7EBD-3F0B-AB9A-56333BE65D62}"/>
              </a:ext>
            </a:extLst>
          </p:cNvPr>
          <p:cNvSpPr>
            <a:spLocks noGrp="1"/>
          </p:cNvSpPr>
          <p:nvPr>
            <p:ph type="title"/>
          </p:nvPr>
        </p:nvSpPr>
        <p:spPr>
          <a:xfrm>
            <a:off x="838200" y="365126"/>
            <a:ext cx="10515600" cy="673966"/>
          </a:xfrm>
        </p:spPr>
        <p:txBody>
          <a:bodyPr>
            <a:normAutofit/>
          </a:bodyPr>
          <a:lstStyle/>
          <a:p>
            <a:r>
              <a:rPr lang="en-IN" sz="2800" b="1" i="0" u="none" strike="noStrike" baseline="0" dirty="0">
                <a:latin typeface="Times New Roman" panose="02020603050405020304" pitchFamily="18" charset="0"/>
              </a:rPr>
              <a:t>Managing and Monitoring SOA</a:t>
            </a:r>
            <a:endParaRPr lang="en-IN" sz="6000" dirty="0"/>
          </a:p>
        </p:txBody>
      </p:sp>
      <p:sp>
        <p:nvSpPr>
          <p:cNvPr id="3" name="Content Placeholder 2">
            <a:extLst>
              <a:ext uri="{FF2B5EF4-FFF2-40B4-BE49-F238E27FC236}">
                <a16:creationId xmlns:a16="http://schemas.microsoft.com/office/drawing/2014/main" xmlns="" id="{F985D3F7-D5A0-616C-D4E8-8B967E44A54E}"/>
              </a:ext>
            </a:extLst>
          </p:cNvPr>
          <p:cNvSpPr>
            <a:spLocks noGrp="1"/>
          </p:cNvSpPr>
          <p:nvPr>
            <p:ph idx="1"/>
          </p:nvPr>
        </p:nvSpPr>
        <p:spPr>
          <a:xfrm>
            <a:off x="838200" y="1039092"/>
            <a:ext cx="10515600" cy="5137871"/>
          </a:xfrm>
        </p:spPr>
        <p:txBody>
          <a:bodyPr>
            <a:normAutofit/>
          </a:bodyPr>
          <a:lstStyle/>
          <a:p>
            <a:pPr algn="l"/>
            <a:r>
              <a:rPr lang="en-IN" dirty="0"/>
              <a:t>For </a:t>
            </a:r>
            <a:r>
              <a:rPr lang="en-IN" b="0" i="0" u="none" strike="noStrike" baseline="0" dirty="0"/>
              <a:t>large SOA deployments</a:t>
            </a:r>
          </a:p>
          <a:p>
            <a:pPr algn="l"/>
            <a:r>
              <a:rPr lang="en-IN" dirty="0">
                <a:latin typeface="Times New Roman" panose="02020603050405020304" pitchFamily="18" charset="0"/>
              </a:rPr>
              <a:t>T</a:t>
            </a:r>
            <a:r>
              <a:rPr lang="en-IN" b="0" i="0" u="none" strike="noStrike" baseline="0" dirty="0">
                <a:latin typeface="Times New Roman" panose="02020603050405020304" pitchFamily="18" charset="0"/>
              </a:rPr>
              <a:t>ools for </a:t>
            </a:r>
            <a:r>
              <a:rPr lang="en-US" b="0" i="0" u="none" strike="noStrike" baseline="0" dirty="0">
                <a:latin typeface="Times New Roman" panose="02020603050405020304" pitchFamily="18" charset="0"/>
              </a:rPr>
              <a:t>managing </a:t>
            </a:r>
            <a:r>
              <a:rPr lang="en-US" b="0" i="0" u="none" strike="noStrike" baseline="0" dirty="0" err="1">
                <a:latin typeface="Times New Roman" panose="02020603050405020304" pitchFamily="18" charset="0"/>
              </a:rPr>
              <a:t>SOAs</a:t>
            </a:r>
            <a:r>
              <a:rPr lang="en-US" b="0" i="0" u="none" strike="noStrike" baseline="0" dirty="0">
                <a:latin typeface="Times New Roman" panose="02020603050405020304" pitchFamily="18" charset="0"/>
              </a:rPr>
              <a:t> tend to be multifaceted and run constantly.</a:t>
            </a:r>
          </a:p>
          <a:p>
            <a:pPr marL="0" indent="0" algn="l">
              <a:buNone/>
            </a:pPr>
            <a:r>
              <a:rPr lang="en-IN" sz="2000" b="1" i="0" u="none" strike="noStrike" baseline="0" dirty="0">
                <a:latin typeface="Times New Roman" panose="02020603050405020304" pitchFamily="18" charset="0"/>
              </a:rPr>
              <a:t>SOA management tools:</a:t>
            </a:r>
          </a:p>
          <a:p>
            <a:pPr algn="l"/>
            <a:r>
              <a:rPr lang="en-US" sz="2000" b="0" i="0" u="none" strike="noStrike" baseline="0" dirty="0">
                <a:solidFill>
                  <a:srgbClr val="FF0000"/>
                </a:solidFill>
                <a:latin typeface="Times New Roman" panose="02020603050405020304" pitchFamily="18" charset="0"/>
              </a:rPr>
              <a:t>HP Software and Solutions OpenView SOA Manager</a:t>
            </a:r>
          </a:p>
          <a:p>
            <a:pPr algn="l"/>
            <a:r>
              <a:rPr lang="en-IN" sz="2000" b="0" i="0" u="none" strike="noStrike" baseline="0" dirty="0">
                <a:solidFill>
                  <a:srgbClr val="000000"/>
                </a:solidFill>
                <a:latin typeface="Times New Roman" panose="02020603050405020304" pitchFamily="18" charset="0"/>
              </a:rPr>
              <a:t>(</a:t>
            </a:r>
            <a:r>
              <a:rPr lang="en-IN" sz="2000" b="0" i="0" u="none" strike="noStrike" baseline="0" dirty="0">
                <a:solidFill>
                  <a:srgbClr val="0000FF"/>
                </a:solidFill>
                <a:latin typeface="Times New Roman" panose="02020603050405020304" pitchFamily="18" charset="0"/>
              </a:rPr>
              <a:t>https://</a:t>
            </a:r>
            <a:r>
              <a:rPr lang="en-IN" sz="2000" b="0" i="0" u="none" strike="noStrike" baseline="0" dirty="0" err="1">
                <a:solidFill>
                  <a:srgbClr val="0000FF"/>
                </a:solidFill>
                <a:latin typeface="Times New Roman" panose="02020603050405020304" pitchFamily="18" charset="0"/>
              </a:rPr>
              <a:t>h10078.www1</a:t>
            </a:r>
            <a:r>
              <a:rPr lang="en-IN" sz="2000" b="0" i="0" u="none" strike="noStrike" baseline="0" dirty="0">
                <a:solidFill>
                  <a:srgbClr val="0000FF"/>
                </a:solidFill>
                <a:latin typeface="Times New Roman" panose="02020603050405020304" pitchFamily="18" charset="0"/>
              </a:rPr>
              <a:t> </a:t>
            </a:r>
            <a:r>
              <a:rPr lang="en-IN" sz="2000" b="0" i="0" u="none" strike="noStrike" baseline="0" dirty="0" err="1">
                <a:solidFill>
                  <a:srgbClr val="0000FF"/>
                </a:solidFill>
                <a:latin typeface="Times New Roman" panose="02020603050405020304" pitchFamily="18" charset="0"/>
              </a:rPr>
              <a:t>hp.com</a:t>
            </a:r>
            <a:r>
              <a:rPr lang="en-IN" sz="2000" b="0" i="0" u="none" strike="noStrike" baseline="0" dirty="0">
                <a:solidFill>
                  <a:srgbClr val="0000FF"/>
                </a:solidFill>
                <a:latin typeface="Times New Roman" panose="02020603050405020304" pitchFamily="18" charset="0"/>
              </a:rPr>
              <a:t>/</a:t>
            </a:r>
            <a:r>
              <a:rPr lang="en-IN" sz="2000" b="0" i="0" u="none" strike="noStrike" baseline="0" dirty="0" err="1">
                <a:solidFill>
                  <a:srgbClr val="0000FF"/>
                </a:solidFill>
                <a:latin typeface="Times New Roman" panose="02020603050405020304" pitchFamily="18" charset="0"/>
              </a:rPr>
              <a:t>cda</a:t>
            </a:r>
            <a:r>
              <a:rPr lang="en-IN" sz="2000" b="0" i="0" u="none" strike="noStrike" baseline="0" dirty="0">
                <a:solidFill>
                  <a:srgbClr val="0000FF"/>
                </a:solidFill>
                <a:latin typeface="Times New Roman" panose="02020603050405020304" pitchFamily="18" charset="0"/>
              </a:rPr>
              <a:t>/</a:t>
            </a:r>
            <a:r>
              <a:rPr lang="en-IN" sz="2000" b="0" i="0" u="none" strike="noStrike" baseline="0" dirty="0" err="1">
                <a:solidFill>
                  <a:srgbClr val="0000FF"/>
                </a:solidFill>
                <a:latin typeface="Times New Roman" panose="02020603050405020304" pitchFamily="18" charset="0"/>
              </a:rPr>
              <a:t>hpms</a:t>
            </a:r>
            <a:r>
              <a:rPr lang="en-IN" sz="2000" b="0" i="0" u="none" strike="noStrike" baseline="0" dirty="0">
                <a:solidFill>
                  <a:srgbClr val="0000FF"/>
                </a:solidFill>
                <a:latin typeface="Times New Roman" panose="02020603050405020304" pitchFamily="18" charset="0"/>
              </a:rPr>
              <a:t>/display/main/</a:t>
            </a:r>
            <a:r>
              <a:rPr lang="en-IN" sz="2000" b="0" i="0" u="none" strike="noStrike" baseline="0" dirty="0" err="1">
                <a:solidFill>
                  <a:srgbClr val="0000FF"/>
                </a:solidFill>
                <a:latin typeface="Times New Roman" panose="02020603050405020304" pitchFamily="18" charset="0"/>
              </a:rPr>
              <a:t>hpms</a:t>
            </a:r>
            <a:r>
              <a:rPr lang="en-IN" sz="2000" b="0" i="0" u="none" strike="noStrike" baseline="0" dirty="0">
                <a:solidFill>
                  <a:srgbClr val="0000FF"/>
                </a:solidFill>
                <a:latin typeface="Times New Roman" panose="02020603050405020304" pitchFamily="18" charset="0"/>
              </a:rPr>
              <a:t> </a:t>
            </a:r>
            <a:r>
              <a:rPr lang="en-IN" sz="2000" b="0" i="0" u="none" strike="noStrike" baseline="0" dirty="0" err="1">
                <a:solidFill>
                  <a:srgbClr val="0000FF"/>
                </a:solidFill>
                <a:latin typeface="Times New Roman" panose="02020603050405020304" pitchFamily="18" charset="0"/>
              </a:rPr>
              <a:t>content.jsp?zn</a:t>
            </a:r>
            <a:r>
              <a:rPr lang="en-IN" sz="2000" b="0" i="0" u="none" strike="noStrike" baseline="0" dirty="0">
                <a:solidFill>
                  <a:srgbClr val="0000FF"/>
                </a:solidFill>
                <a:latin typeface="Times New Roman" panose="02020603050405020304" pitchFamily="18" charset="0"/>
              </a:rPr>
              <a:t>=</a:t>
            </a:r>
            <a:r>
              <a:rPr lang="en-IN" sz="2000" b="0" i="0" u="none" strike="noStrike" baseline="0" dirty="0" err="1">
                <a:solidFill>
                  <a:srgbClr val="0000FF"/>
                </a:solidFill>
                <a:latin typeface="Times New Roman" panose="02020603050405020304" pitchFamily="18" charset="0"/>
              </a:rPr>
              <a:t>bto&amp;cp</a:t>
            </a:r>
            <a:r>
              <a:rPr lang="en-IN" sz="2000" b="0" i="0" u="none" strike="noStrike" baseline="0" dirty="0">
                <a:solidFill>
                  <a:srgbClr val="0000FF"/>
                </a:solidFill>
                <a:latin typeface="Times New Roman" panose="02020603050405020304" pitchFamily="18" charset="0"/>
              </a:rPr>
              <a:t>=1-10^36657</a:t>
            </a:r>
          </a:p>
          <a:p>
            <a:pPr algn="just"/>
            <a:r>
              <a:rPr lang="en-IN" sz="2000" b="0" i="0" u="none" strike="noStrike" baseline="0" dirty="0">
                <a:solidFill>
                  <a:srgbClr val="0000FF"/>
                </a:solidFill>
                <a:latin typeface="Times New Roman" panose="02020603050405020304" pitchFamily="18" charset="0"/>
              </a:rPr>
              <a:t>4000 100</a:t>
            </a:r>
            <a:r>
              <a:rPr lang="en-IN" sz="2000" b="0" i="0" u="none" strike="noStrike" baseline="0" dirty="0">
                <a:solidFill>
                  <a:srgbClr val="000000"/>
                </a:solidFill>
                <a:latin typeface="Times New Roman" panose="02020603050405020304" pitchFamily="18" charset="0"/>
              </a:rPr>
              <a:t>)- </a:t>
            </a:r>
            <a:r>
              <a:rPr lang="en-US" sz="2000" b="0" i="0" u="none" strike="noStrike" baseline="0" dirty="0">
                <a:latin typeface="Times New Roman" panose="02020603050405020304" pitchFamily="18" charset="0"/>
              </a:rPr>
              <a:t>provides dynamic mapping, monitoring, and optimization of SOA services such as Web services, software assets, and virtual services</a:t>
            </a:r>
            <a:endParaRPr lang="en-IN" sz="2000" b="0" i="0" u="none" strike="noStrike" baseline="0" dirty="0">
              <a:solidFill>
                <a:srgbClr val="000000"/>
              </a:solidFill>
              <a:latin typeface="Times New Roman" panose="02020603050405020304" pitchFamily="18" charset="0"/>
            </a:endParaRPr>
          </a:p>
          <a:p>
            <a:pPr algn="l"/>
            <a:r>
              <a:rPr lang="en-US" sz="2000" b="0" i="0" u="none" strike="noStrike" baseline="0" dirty="0">
                <a:solidFill>
                  <a:srgbClr val="FF0000"/>
                </a:solidFill>
                <a:latin typeface="Times New Roman" panose="02020603050405020304" pitchFamily="18" charset="0"/>
              </a:rPr>
              <a:t>IBM Tivoli Framework Composite Application Manager for SOA</a:t>
            </a:r>
            <a:r>
              <a:rPr lang="en-US" sz="2000" b="0" i="0" u="none" strike="noStrike" baseline="0" dirty="0">
                <a:solidFill>
                  <a:srgbClr val="000000"/>
                </a:solidFill>
                <a:latin typeface="Times New Roman" panose="02020603050405020304" pitchFamily="18" charset="0"/>
              </a:rPr>
              <a:t> (</a:t>
            </a:r>
            <a:r>
              <a:rPr lang="en-US" sz="2000" b="0" i="0" u="none" strike="noStrike" baseline="0" dirty="0" err="1">
                <a:solidFill>
                  <a:srgbClr val="000000"/>
                </a:solidFill>
                <a:latin typeface="Times New Roman" panose="02020603050405020304" pitchFamily="18" charset="0"/>
              </a:rPr>
              <a:t>ITCAM</a:t>
            </a:r>
            <a:r>
              <a:rPr lang="en-US" sz="2000" b="0" i="0" u="none" strike="noStrike" baseline="0" dirty="0">
                <a:solidFill>
                  <a:srgbClr val="000000"/>
                </a:solidFill>
                <a:latin typeface="Times New Roman" panose="02020603050405020304" pitchFamily="18" charset="0"/>
              </a:rPr>
              <a:t>; see</a:t>
            </a:r>
          </a:p>
          <a:p>
            <a:pPr algn="just"/>
            <a:r>
              <a:rPr lang="en-IN" sz="2000" b="0" i="0" u="none" strike="noStrike" baseline="0" dirty="0">
                <a:solidFill>
                  <a:srgbClr val="0000FF"/>
                </a:solidFill>
                <a:latin typeface="Times New Roman" panose="02020603050405020304" pitchFamily="18" charset="0"/>
                <a:hlinkClick r:id="rId2"/>
              </a:rPr>
              <a:t>http://www-</a:t>
            </a:r>
            <a:r>
              <a:rPr lang="en-IN" sz="2000" b="0" i="0" u="none" strike="noStrike" baseline="0" dirty="0" err="1">
                <a:solidFill>
                  <a:srgbClr val="0000FF"/>
                </a:solidFill>
                <a:latin typeface="Times New Roman" panose="02020603050405020304" pitchFamily="18" charset="0"/>
                <a:hlinkClick r:id="rId2"/>
              </a:rPr>
              <a:t>01.ibm.com</a:t>
            </a:r>
            <a:r>
              <a:rPr lang="en-IN" sz="2000" b="0" i="0" u="none" strike="noStrike" baseline="0" dirty="0">
                <a:solidFill>
                  <a:srgbClr val="0000FF"/>
                </a:solidFill>
                <a:latin typeface="Times New Roman" panose="02020603050405020304" pitchFamily="18" charset="0"/>
                <a:hlinkClick r:id="rId2"/>
              </a:rPr>
              <a:t>/software/</a:t>
            </a:r>
            <a:r>
              <a:rPr lang="en-IN" sz="2000" b="0" i="0" u="none" strike="noStrike" baseline="0" dirty="0" err="1">
                <a:solidFill>
                  <a:srgbClr val="0000FF"/>
                </a:solidFill>
                <a:latin typeface="Times New Roman" panose="02020603050405020304" pitchFamily="18" charset="0"/>
                <a:hlinkClick r:id="rId2"/>
              </a:rPr>
              <a:t>tivoli</a:t>
            </a:r>
            <a:r>
              <a:rPr lang="en-IN" sz="2000" b="0" i="0" u="none" strike="noStrike" baseline="0" dirty="0">
                <a:solidFill>
                  <a:srgbClr val="0000FF"/>
                </a:solidFill>
                <a:latin typeface="Times New Roman" panose="02020603050405020304" pitchFamily="18" charset="0"/>
                <a:hlinkClick r:id="rId2"/>
              </a:rPr>
              <a:t>/solutions/</a:t>
            </a:r>
            <a:r>
              <a:rPr lang="en-IN" sz="2000" b="0" i="0" u="none" strike="noStrike" baseline="0" dirty="0">
                <a:solidFill>
                  <a:srgbClr val="000000"/>
                </a:solidFill>
                <a:latin typeface="Times New Roman" panose="02020603050405020304" pitchFamily="18" charset="0"/>
                <a:hlinkClick r:id="rId2"/>
              </a:rPr>
              <a:t>)-</a:t>
            </a:r>
            <a:r>
              <a:rPr lang="en-IN" sz="2000" b="0" i="0" u="none" strike="noStrike" baseline="0" dirty="0">
                <a:solidFill>
                  <a:srgbClr val="000000"/>
                </a:solidFill>
                <a:latin typeface="Times New Roman" panose="02020603050405020304" pitchFamily="18" charset="0"/>
              </a:rPr>
              <a:t> </a:t>
            </a:r>
            <a:r>
              <a:rPr lang="en-IN" sz="2000" b="0" i="0" u="none" strike="noStrike" baseline="0" dirty="0">
                <a:latin typeface="Times New Roman" panose="02020603050405020304" pitchFamily="18" charset="0"/>
              </a:rPr>
              <a:t>specializes in change </a:t>
            </a:r>
            <a:r>
              <a:rPr lang="en-US" sz="2000" b="0" i="0" u="none" strike="noStrike" baseline="0" dirty="0">
                <a:latin typeface="Times New Roman" panose="02020603050405020304" pitchFamily="18" charset="0"/>
              </a:rPr>
              <a:t>management and SOA lifecycle development, and it integrates with a WebSphere and others.</a:t>
            </a:r>
            <a:endParaRPr lang="en-IN" sz="2000" b="0" i="0" u="none" strike="noStrike" baseline="0" dirty="0">
              <a:solidFill>
                <a:srgbClr val="000000"/>
              </a:solidFill>
              <a:latin typeface="Times New Roman" panose="02020603050405020304" pitchFamily="18" charset="0"/>
            </a:endParaRPr>
          </a:p>
          <a:p>
            <a:pPr algn="just"/>
            <a:r>
              <a:rPr lang="en-IN" sz="2000" b="0" i="0" u="none" strike="noStrike" baseline="0" dirty="0">
                <a:solidFill>
                  <a:srgbClr val="FF0000"/>
                </a:solidFill>
                <a:latin typeface="Times New Roman" panose="02020603050405020304" pitchFamily="18" charset="0"/>
              </a:rPr>
              <a:t>Oracle </a:t>
            </a:r>
            <a:r>
              <a:rPr lang="en-IN" sz="2000" b="0" i="0" u="none" strike="noStrike" baseline="0" dirty="0" err="1">
                <a:solidFill>
                  <a:srgbClr val="FF0000"/>
                </a:solidFill>
                <a:latin typeface="Times New Roman" panose="02020603050405020304" pitchFamily="18" charset="0"/>
              </a:rPr>
              <a:t>BPEL</a:t>
            </a:r>
            <a:r>
              <a:rPr lang="en-IN" sz="2000" b="0" i="0" u="none" strike="noStrike" baseline="0" dirty="0">
                <a:solidFill>
                  <a:srgbClr val="FF0000"/>
                </a:solidFill>
                <a:latin typeface="Times New Roman" panose="02020603050405020304" pitchFamily="18" charset="0"/>
              </a:rPr>
              <a:t> Process Manager </a:t>
            </a:r>
            <a:r>
              <a:rPr lang="en-IN" sz="2000" b="0" i="0" u="none" strike="noStrike" baseline="0" dirty="0">
                <a:solidFill>
                  <a:srgbClr val="000000"/>
                </a:solidFill>
                <a:latin typeface="Times New Roman" panose="02020603050405020304" pitchFamily="18" charset="0"/>
              </a:rPr>
              <a:t>(</a:t>
            </a:r>
            <a:r>
              <a:rPr lang="en-IN" sz="2000" b="0" i="0" u="none" strike="noStrike" baseline="0" dirty="0">
                <a:solidFill>
                  <a:srgbClr val="0000FF"/>
                </a:solidFill>
                <a:latin typeface="Times New Roman" panose="02020603050405020304" pitchFamily="18" charset="0"/>
              </a:rPr>
              <a:t>http://</a:t>
            </a:r>
            <a:r>
              <a:rPr lang="en-IN" sz="2000" b="0" i="0" u="none" strike="noStrike" baseline="0" dirty="0" err="1">
                <a:solidFill>
                  <a:srgbClr val="0000FF"/>
                </a:solidFill>
                <a:latin typeface="Times New Roman" panose="02020603050405020304" pitchFamily="18" charset="0"/>
              </a:rPr>
              <a:t>www.oracle.com</a:t>
            </a:r>
            <a:r>
              <a:rPr lang="en-IN" sz="2000" b="0" i="0" u="none" strike="noStrike" baseline="0" dirty="0">
                <a:solidFill>
                  <a:srgbClr val="0000FF"/>
                </a:solidFill>
                <a:latin typeface="Times New Roman" panose="02020603050405020304" pitchFamily="18" charset="0"/>
              </a:rPr>
              <a:t>/technology/</a:t>
            </a:r>
            <a:r>
              <a:rPr lang="en-IN" sz="2000" b="0" i="0" u="none" strike="noStrike" baseline="0" dirty="0" err="1">
                <a:solidFill>
                  <a:srgbClr val="0000FF"/>
                </a:solidFill>
                <a:latin typeface="Times New Roman" panose="02020603050405020304" pitchFamily="18" charset="0"/>
              </a:rPr>
              <a:t>bpel</a:t>
            </a:r>
            <a:r>
              <a:rPr lang="en-IN" sz="2000" b="0" i="0" u="none" strike="noStrike" baseline="0" dirty="0">
                <a:solidFill>
                  <a:srgbClr val="0000FF"/>
                </a:solidFill>
                <a:latin typeface="Times New Roman" panose="02020603050405020304" pitchFamily="18" charset="0"/>
              </a:rPr>
              <a:t>/index html</a:t>
            </a:r>
            <a:r>
              <a:rPr lang="en-IN" sz="2000" b="0" i="0" u="none" strike="noStrike" baseline="0" dirty="0">
                <a:solidFill>
                  <a:srgbClr val="000000"/>
                </a:solidFill>
                <a:latin typeface="Times New Roman" panose="02020603050405020304" pitchFamily="18" charset="0"/>
              </a:rPr>
              <a:t>)- </a:t>
            </a:r>
            <a:r>
              <a:rPr lang="en-US" sz="2000" b="0" i="0" u="none" strike="noStrike" baseline="0" dirty="0">
                <a:latin typeface="Times New Roman" panose="02020603050405020304" pitchFamily="18" charset="0"/>
              </a:rPr>
              <a:t>process managers for creating an Enterprise Service Bus.</a:t>
            </a:r>
            <a:endParaRPr lang="en-IN" dirty="0"/>
          </a:p>
        </p:txBody>
      </p:sp>
    </p:spTree>
    <p:extLst>
      <p:ext uri="{BB962C8B-B14F-4D97-AF65-F5344CB8AC3E}">
        <p14:creationId xmlns:p14="http://schemas.microsoft.com/office/powerpoint/2010/main" val="278254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5049"/>
          </a:xfrm>
        </p:spPr>
        <p:txBody>
          <a:bodyPr/>
          <a:lstStyle/>
          <a:p>
            <a:r>
              <a:rPr lang="en-IN" b="1" dirty="0"/>
              <a:t>Exploring the Cloud Computing Stack</a:t>
            </a:r>
            <a:endParaRPr lang="en-IN" dirty="0"/>
          </a:p>
        </p:txBody>
      </p:sp>
      <p:sp>
        <p:nvSpPr>
          <p:cNvPr id="3" name="Content Placeholder 2"/>
          <p:cNvSpPr>
            <a:spLocks noGrp="1"/>
          </p:cNvSpPr>
          <p:nvPr>
            <p:ph idx="1"/>
          </p:nvPr>
        </p:nvSpPr>
        <p:spPr>
          <a:xfrm>
            <a:off x="838200" y="1060173"/>
            <a:ext cx="10515600" cy="5446643"/>
          </a:xfrm>
        </p:spPr>
        <p:txBody>
          <a:bodyPr/>
          <a:lstStyle/>
          <a:p>
            <a:pPr algn="just"/>
            <a:r>
              <a:rPr lang="en-IN" dirty="0"/>
              <a:t>Based on distributed network applications on the Internet.</a:t>
            </a:r>
          </a:p>
          <a:p>
            <a:pPr algn="just"/>
            <a:r>
              <a:rPr lang="en-IN" dirty="0"/>
              <a:t>N-tiered Internet application coupling software and hardware to provide on-demand service.</a:t>
            </a:r>
          </a:p>
          <a:p>
            <a:pPr algn="just"/>
            <a:r>
              <a:rPr lang="en-IN" dirty="0"/>
              <a:t>Two architectural layers: </a:t>
            </a:r>
          </a:p>
          <a:p>
            <a:pPr marL="0" indent="0" algn="just">
              <a:buNone/>
            </a:pPr>
            <a:r>
              <a:rPr lang="en-IN" b="1" dirty="0">
                <a:solidFill>
                  <a:srgbClr val="FF0000"/>
                </a:solidFill>
              </a:rPr>
              <a:t>A client as a front end, The “cloud” as a backend</a:t>
            </a:r>
          </a:p>
          <a:p>
            <a:pPr algn="just"/>
            <a:r>
              <a:rPr lang="en-IN" dirty="0"/>
              <a:t>Provides encapsulated information controlled using API’s</a:t>
            </a:r>
          </a:p>
          <a:p>
            <a:pPr algn="just"/>
            <a:r>
              <a:rPr lang="en-IN" dirty="0"/>
              <a:t>A cloud architecture can be created using an infrastructure or outsourced to a datacentre.</a:t>
            </a:r>
          </a:p>
          <a:p>
            <a:pPr algn="just"/>
            <a:r>
              <a:rPr lang="en-IN" dirty="0"/>
              <a:t>Mostly uses virtualized resources which are easier to modify and optimize.</a:t>
            </a:r>
          </a:p>
        </p:txBody>
      </p:sp>
    </p:spTree>
    <p:extLst>
      <p:ext uri="{BB962C8B-B14F-4D97-AF65-F5344CB8AC3E}">
        <p14:creationId xmlns:p14="http://schemas.microsoft.com/office/powerpoint/2010/main" val="34575217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C2FC7-754B-629B-0CDB-58A4182745FC}"/>
              </a:ext>
            </a:extLst>
          </p:cNvPr>
          <p:cNvSpPr>
            <a:spLocks noGrp="1"/>
          </p:cNvSpPr>
          <p:nvPr>
            <p:ph type="title"/>
          </p:nvPr>
        </p:nvSpPr>
        <p:spPr>
          <a:xfrm>
            <a:off x="838200" y="365126"/>
            <a:ext cx="10515600" cy="1048038"/>
          </a:xfrm>
        </p:spPr>
        <p:txBody>
          <a:bodyPr>
            <a:normAutofit/>
          </a:bodyPr>
          <a:lstStyle/>
          <a:p>
            <a:r>
              <a:rPr lang="en-IN" sz="2400" b="1" i="0" u="none" strike="noStrike" baseline="0" dirty="0">
                <a:latin typeface="Times New Roman" panose="02020603050405020304" pitchFamily="18" charset="0"/>
              </a:rPr>
              <a:t>SOA security</a:t>
            </a:r>
            <a:endParaRPr lang="en-IN" sz="5400" dirty="0"/>
          </a:p>
        </p:txBody>
      </p:sp>
      <p:sp>
        <p:nvSpPr>
          <p:cNvPr id="3" name="Content Placeholder 2">
            <a:extLst>
              <a:ext uri="{FF2B5EF4-FFF2-40B4-BE49-F238E27FC236}">
                <a16:creationId xmlns:a16="http://schemas.microsoft.com/office/drawing/2014/main" xmlns="" id="{A8593529-8E92-4F56-A17F-E6BE14151B8B}"/>
              </a:ext>
            </a:extLst>
          </p:cNvPr>
          <p:cNvSpPr>
            <a:spLocks noGrp="1"/>
          </p:cNvSpPr>
          <p:nvPr>
            <p:ph idx="1"/>
          </p:nvPr>
        </p:nvSpPr>
        <p:spPr>
          <a:xfrm>
            <a:off x="838200" y="1610590"/>
            <a:ext cx="10515600" cy="4062845"/>
          </a:xfrm>
        </p:spPr>
        <p:txBody>
          <a:bodyPr>
            <a:normAutofit/>
          </a:bodyPr>
          <a:lstStyle/>
          <a:p>
            <a:pPr algn="l"/>
            <a:r>
              <a:rPr lang="en-US" sz="2400" dirty="0">
                <a:latin typeface="Times New Roman" panose="02020603050405020304" pitchFamily="18" charset="0"/>
              </a:rPr>
              <a:t>N</a:t>
            </a:r>
            <a:r>
              <a:rPr lang="en-US" sz="2400" b="0" i="0" u="none" strike="noStrike" baseline="0" dirty="0">
                <a:latin typeface="Times New Roman" panose="02020603050405020304" pitchFamily="18" charset="0"/>
              </a:rPr>
              <a:t>etwork traffic is hijacked, spoofed, redirected, or </a:t>
            </a:r>
            <a:r>
              <a:rPr lang="en-IN" sz="2400" b="0" i="0" u="none" strike="noStrike" baseline="0" dirty="0">
                <a:latin typeface="Times New Roman" panose="02020603050405020304" pitchFamily="18" charset="0"/>
              </a:rPr>
              <a:t>blocked.</a:t>
            </a:r>
          </a:p>
          <a:p>
            <a:pPr algn="l"/>
            <a:r>
              <a:rPr lang="en-IN" sz="2400" dirty="0">
                <a:latin typeface="Times New Roman" panose="02020603050405020304" pitchFamily="18" charset="0"/>
              </a:rPr>
              <a:t>No Application boundaries in </a:t>
            </a:r>
            <a:r>
              <a:rPr lang="en-IN" sz="2400" dirty="0" err="1">
                <a:latin typeface="Times New Roman" panose="02020603050405020304" pitchFamily="18" charset="0"/>
              </a:rPr>
              <a:t>SoA</a:t>
            </a:r>
            <a:endParaRPr lang="en-IN" sz="2400" dirty="0">
              <a:latin typeface="Times New Roman" panose="02020603050405020304" pitchFamily="18" charset="0"/>
            </a:endParaRPr>
          </a:p>
          <a:p>
            <a:pPr algn="l"/>
            <a:r>
              <a:rPr lang="en-IN" sz="2400" dirty="0">
                <a:latin typeface="Times New Roman" panose="02020603050405020304" pitchFamily="18" charset="0"/>
              </a:rPr>
              <a:t>To address these issues products in the market are:</a:t>
            </a:r>
          </a:p>
          <a:p>
            <a:pPr algn="just"/>
            <a:r>
              <a:rPr lang="en-US" sz="2400" b="0" i="0" u="none" strike="noStrike" baseline="0" dirty="0">
                <a:solidFill>
                  <a:srgbClr val="FF0000"/>
                </a:solidFill>
                <a:latin typeface="Times New Roman" panose="02020603050405020304" pitchFamily="18" charset="0"/>
              </a:rPr>
              <a:t>Cisco has a family of products that enforce rules and policies for the transmission of XML messaging that they have named </a:t>
            </a:r>
            <a:r>
              <a:rPr lang="en-US" sz="2400" b="0" i="0" u="none" strike="noStrike" baseline="0" dirty="0">
                <a:solidFill>
                  <a:schemeClr val="tx2"/>
                </a:solidFill>
                <a:latin typeface="Times New Roman" panose="02020603050405020304" pitchFamily="18" charset="0"/>
              </a:rPr>
              <a:t>Application Oriented Networking </a:t>
            </a:r>
            <a:r>
              <a:rPr lang="en-US" sz="2400" b="0" i="0" u="none" strike="noStrike" baseline="0" dirty="0">
                <a:solidFill>
                  <a:srgbClr val="FF0000"/>
                </a:solidFill>
                <a:latin typeface="Times New Roman" panose="02020603050405020304" pitchFamily="18" charset="0"/>
              </a:rPr>
              <a:t>(AON; http://</a:t>
            </a:r>
            <a:r>
              <a:rPr lang="en-US" sz="2400" b="0" i="0" u="none" strike="noStrike" baseline="0" dirty="0" err="1">
                <a:solidFill>
                  <a:srgbClr val="FF0000"/>
                </a:solidFill>
                <a:latin typeface="Times New Roman" panose="02020603050405020304" pitchFamily="18" charset="0"/>
              </a:rPr>
              <a:t>www.cisco.com</a:t>
            </a:r>
            <a:r>
              <a:rPr lang="en-US" sz="2400" b="0" i="0" u="none" strike="noStrike" baseline="0" dirty="0">
                <a:solidFill>
                  <a:srgbClr val="FF0000"/>
                </a:solidFill>
                <a:latin typeface="Times New Roman" panose="02020603050405020304" pitchFamily="18" charset="0"/>
              </a:rPr>
              <a:t>/</a:t>
            </a:r>
            <a:r>
              <a:rPr lang="en-US" sz="2400" b="0" i="0" u="none" strike="noStrike" baseline="0" dirty="0" err="1">
                <a:solidFill>
                  <a:srgbClr val="FF0000"/>
                </a:solidFill>
                <a:latin typeface="Times New Roman" panose="02020603050405020304" pitchFamily="18" charset="0"/>
              </a:rPr>
              <a:t>en</a:t>
            </a:r>
            <a:r>
              <a:rPr lang="en-US" sz="2400" b="0" i="0" u="none" strike="noStrike" baseline="0" dirty="0">
                <a:solidFill>
                  <a:srgbClr val="FF0000"/>
                </a:solidFill>
                <a:latin typeface="Times New Roman" panose="02020603050405020304" pitchFamily="18" charset="0"/>
              </a:rPr>
              <a:t>/US/products/</a:t>
            </a:r>
            <a:r>
              <a:rPr lang="en-US" sz="2400" b="0" i="0" u="none" strike="noStrike" baseline="0" dirty="0" err="1">
                <a:solidFill>
                  <a:srgbClr val="FF0000"/>
                </a:solidFill>
                <a:latin typeface="Times New Roman" panose="02020603050405020304" pitchFamily="18" charset="0"/>
              </a:rPr>
              <a:t>ps6480</a:t>
            </a:r>
            <a:r>
              <a:rPr lang="en-US" sz="2400" b="0" i="0" u="none" strike="noStrike" baseline="0" dirty="0">
                <a:solidFill>
                  <a:srgbClr val="FF0000"/>
                </a:solidFill>
                <a:latin typeface="Times New Roman" panose="02020603050405020304" pitchFamily="18" charset="0"/>
              </a:rPr>
              <a:t>/). </a:t>
            </a:r>
          </a:p>
          <a:p>
            <a:pPr algn="l"/>
            <a:r>
              <a:rPr lang="en-US" sz="2400" b="0" i="0" u="none" strike="noStrike" baseline="0" dirty="0">
                <a:solidFill>
                  <a:srgbClr val="FF0000"/>
                </a:solidFill>
                <a:latin typeface="Times New Roman" panose="02020603050405020304" pitchFamily="18" charset="0"/>
              </a:rPr>
              <a:t>A similar policy-based XML security service may be found in Citrix's NetScaler 9.0 (http://</a:t>
            </a:r>
            <a:r>
              <a:rPr lang="en-US" sz="2400" b="0" i="0" u="none" strike="noStrike" baseline="0" dirty="0" err="1">
                <a:solidFill>
                  <a:srgbClr val="FF0000"/>
                </a:solidFill>
                <a:latin typeface="Times New Roman" panose="02020603050405020304" pitchFamily="18" charset="0"/>
              </a:rPr>
              <a:t>www.citrix.com</a:t>
            </a:r>
            <a:r>
              <a:rPr lang="en-US" sz="2400" b="0" i="0" u="none" strike="noStrike" baseline="0" dirty="0">
                <a:solidFill>
                  <a:srgbClr val="FF0000"/>
                </a:solidFill>
                <a:latin typeface="Times New Roman" panose="02020603050405020304" pitchFamily="18" charset="0"/>
              </a:rPr>
              <a:t>/English/</a:t>
            </a:r>
            <a:r>
              <a:rPr lang="en-US" sz="2400" b="0" i="0" u="none" strike="noStrike" baseline="0" dirty="0" err="1">
                <a:solidFill>
                  <a:srgbClr val="FF0000"/>
                </a:solidFill>
                <a:latin typeface="Times New Roman" panose="02020603050405020304" pitchFamily="18" charset="0"/>
              </a:rPr>
              <a:t>ps2</a:t>
            </a:r>
            <a:r>
              <a:rPr lang="en-US" sz="2400" b="0" i="0" u="none" strike="noStrike" baseline="0" dirty="0">
                <a:solidFill>
                  <a:srgbClr val="FF0000"/>
                </a:solidFill>
                <a:latin typeface="Times New Roman" panose="02020603050405020304" pitchFamily="18" charset="0"/>
              </a:rPr>
              <a:t>/products/</a:t>
            </a:r>
            <a:r>
              <a:rPr lang="en-US" sz="2400" b="0" i="0" u="none" strike="noStrike" baseline="0" dirty="0" err="1">
                <a:solidFill>
                  <a:srgbClr val="FF0000"/>
                </a:solidFill>
                <a:latin typeface="Times New Roman" panose="02020603050405020304" pitchFamily="18" charset="0"/>
              </a:rPr>
              <a:t>product.asp?contentID</a:t>
            </a:r>
            <a:r>
              <a:rPr lang="en-US" sz="2400" b="0" i="0" u="none" strike="noStrike" baseline="0" dirty="0">
                <a:solidFill>
                  <a:srgbClr val="FF0000"/>
                </a:solidFill>
                <a:latin typeface="Times New Roman" panose="02020603050405020304" pitchFamily="18" charset="0"/>
              </a:rPr>
              <a:t>=21679) </a:t>
            </a:r>
            <a:r>
              <a:rPr lang="en-US" sz="2400" b="0" i="0" u="none" strike="noStrike" baseline="0" dirty="0">
                <a:solidFill>
                  <a:schemeClr val="tx2"/>
                </a:solidFill>
                <a:latin typeface="Times New Roman" panose="02020603050405020304" pitchFamily="18" charset="0"/>
              </a:rPr>
              <a:t>Web application delivery </a:t>
            </a:r>
            <a:r>
              <a:rPr lang="en-IN" sz="2400" b="0" i="0" u="none" strike="noStrike" baseline="0" dirty="0">
                <a:solidFill>
                  <a:schemeClr val="tx2"/>
                </a:solidFill>
                <a:latin typeface="Times New Roman" panose="02020603050405020304" pitchFamily="18" charset="0"/>
              </a:rPr>
              <a:t>appliance.</a:t>
            </a:r>
            <a:endParaRPr lang="en-IN" sz="3600" dirty="0">
              <a:solidFill>
                <a:schemeClr val="tx2"/>
              </a:solidFill>
            </a:endParaRPr>
          </a:p>
        </p:txBody>
      </p:sp>
    </p:spTree>
    <p:extLst>
      <p:ext uri="{BB962C8B-B14F-4D97-AF65-F5344CB8AC3E}">
        <p14:creationId xmlns:p14="http://schemas.microsoft.com/office/powerpoint/2010/main" val="591876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514AA0-EEB9-5EB9-503C-E8D0381C71B5}"/>
              </a:ext>
            </a:extLst>
          </p:cNvPr>
          <p:cNvSpPr>
            <a:spLocks noGrp="1"/>
          </p:cNvSpPr>
          <p:nvPr>
            <p:ph idx="1"/>
          </p:nvPr>
        </p:nvSpPr>
        <p:spPr>
          <a:xfrm>
            <a:off x="838200" y="509155"/>
            <a:ext cx="10515600" cy="5667808"/>
          </a:xfrm>
        </p:spPr>
        <p:txBody>
          <a:bodyPr>
            <a:normAutofit lnSpcReduction="10000"/>
          </a:bodyPr>
          <a:lstStyle/>
          <a:p>
            <a:pPr algn="l"/>
            <a:r>
              <a:rPr lang="en-US" sz="1800" b="0" i="0" u="none" strike="noStrike" baseline="0" dirty="0">
                <a:solidFill>
                  <a:srgbClr val="000000"/>
                </a:solidFill>
                <a:latin typeface="Times New Roman" panose="02020603050405020304" pitchFamily="18" charset="0"/>
              </a:rPr>
              <a:t>To address SOA security, a set of OASIS standards (</a:t>
            </a:r>
            <a:r>
              <a:rPr lang="en-US" sz="1800" b="0" i="0" u="none" strike="noStrike" baseline="0" dirty="0">
                <a:solidFill>
                  <a:srgbClr val="0000FF"/>
                </a:solidFill>
                <a:latin typeface="Times New Roman" panose="02020603050405020304" pitchFamily="18" charset="0"/>
              </a:rPr>
              <a:t>http://</a:t>
            </a:r>
            <a:r>
              <a:rPr lang="en-US" sz="1800" b="0" i="0" u="none" strike="noStrike" baseline="0" dirty="0" err="1">
                <a:solidFill>
                  <a:srgbClr val="0000FF"/>
                </a:solidFill>
                <a:latin typeface="Times New Roman" panose="02020603050405020304" pitchFamily="18" charset="0"/>
              </a:rPr>
              <a:t>www.oasis-open.org</a:t>
            </a:r>
            <a:r>
              <a:rPr lang="en-US" sz="1800" b="0" i="0" u="none" strike="noStrike" baseline="0" dirty="0">
                <a:solidFill>
                  <a:srgbClr val="0000FF"/>
                </a:solidFill>
                <a:latin typeface="Times New Roman" panose="02020603050405020304" pitchFamily="18" charset="0"/>
              </a:rPr>
              <a:t>/committees/</a:t>
            </a:r>
            <a:r>
              <a:rPr lang="en-US" sz="1800" b="0" i="0" u="none" strike="noStrike" baseline="0" dirty="0" err="1">
                <a:solidFill>
                  <a:srgbClr val="0000FF"/>
                </a:solidFill>
                <a:latin typeface="Times New Roman" panose="02020603050405020304" pitchFamily="18" charset="0"/>
              </a:rPr>
              <a:t>tc</a:t>
            </a:r>
            <a:r>
              <a:rPr lang="en-US" sz="1800" b="0" i="0" u="none" strike="noStrike" baseline="0" dirty="0">
                <a:solidFill>
                  <a:srgbClr val="0000FF"/>
                </a:solidFill>
                <a:latin typeface="Times New Roman" panose="02020603050405020304" pitchFamily="18" charset="0"/>
              </a:rPr>
              <a:t> </a:t>
            </a:r>
            <a:r>
              <a:rPr lang="en-US" sz="1800" b="0" i="0" u="none" strike="noStrike" baseline="0" dirty="0" err="1">
                <a:solidFill>
                  <a:srgbClr val="0000FF"/>
                </a:solidFill>
                <a:latin typeface="Times New Roman" panose="02020603050405020304" pitchFamily="18" charset="0"/>
              </a:rPr>
              <a:t>home.php?wg</a:t>
            </a:r>
            <a:r>
              <a:rPr lang="en-US" sz="1800" b="0" i="0" u="none" strike="noStrike" baseline="0" dirty="0">
                <a:solidFill>
                  <a:srgbClr val="0000FF"/>
                </a:solidFill>
                <a:latin typeface="Times New Roman" panose="02020603050405020304" pitchFamily="18" charset="0"/>
              </a:rPr>
              <a:t> abbrev=security</a:t>
            </a:r>
            <a:r>
              <a:rPr lang="en-US" sz="1800" b="0" i="0" u="none" strike="noStrike" baseline="0" dirty="0">
                <a:solidFill>
                  <a:srgbClr val="000000"/>
                </a:solidFill>
                <a:latin typeface="Times New Roman" panose="02020603050405020304" pitchFamily="18" charset="0"/>
              </a:rPr>
              <a:t>) was created, which </a:t>
            </a:r>
            <a:r>
              <a:rPr lang="en-IN" sz="1800" b="0" i="0" u="none" strike="noStrike" baseline="0" dirty="0">
                <a:solidFill>
                  <a:srgbClr val="000000"/>
                </a:solidFill>
                <a:latin typeface="Times New Roman" panose="02020603050405020304" pitchFamily="18" charset="0"/>
              </a:rPr>
              <a:t>includes the following:</a:t>
            </a:r>
          </a:p>
          <a:p>
            <a:pPr algn="l"/>
            <a:endParaRPr lang="en-IN" sz="1800" dirty="0">
              <a:solidFill>
                <a:srgbClr val="000000"/>
              </a:solidFill>
              <a:latin typeface="Times New Roman" panose="02020603050405020304" pitchFamily="18" charset="0"/>
            </a:endParaRPr>
          </a:p>
          <a:p>
            <a:pPr algn="just"/>
            <a:r>
              <a:rPr lang="en-US" sz="1800" b="1" i="0" u="none" strike="noStrike" baseline="0" dirty="0">
                <a:latin typeface="Times New Roman" panose="02020603050405020304" pitchFamily="18" charset="0"/>
              </a:rPr>
              <a:t>Security Assertion Markup Language (SAML) </a:t>
            </a:r>
            <a:r>
              <a:rPr lang="en-US" sz="1800" b="0" i="0" u="none" strike="noStrike" baseline="0" dirty="0">
                <a:solidFill>
                  <a:srgbClr val="FF0000"/>
                </a:solidFill>
                <a:latin typeface="Times New Roman" panose="02020603050405020304" pitchFamily="18" charset="0"/>
              </a:rPr>
              <a:t>is an XML standard that provides for data authentication and authorization between client and service. </a:t>
            </a:r>
            <a:r>
              <a:rPr lang="en-US" sz="1800" b="0" i="0" u="none" strike="noStrike" baseline="0" dirty="0">
                <a:latin typeface="Times New Roman" panose="02020603050405020304" pitchFamily="18" charset="0"/>
              </a:rPr>
              <a:t>The SAML technology is used as part of Single Sign-on Systems (</a:t>
            </a:r>
            <a:r>
              <a:rPr lang="en-US" sz="1800" b="0" i="0" u="none" strike="noStrike" baseline="0" dirty="0" err="1">
                <a:latin typeface="Times New Roman" panose="02020603050405020304" pitchFamily="18" charset="0"/>
              </a:rPr>
              <a:t>SSO</a:t>
            </a:r>
            <a:r>
              <a:rPr lang="en-US" sz="1800" b="0" i="0" u="none" strike="noStrike" baseline="0" dirty="0">
                <a:latin typeface="Times New Roman" panose="02020603050405020304" pitchFamily="18" charset="0"/>
              </a:rPr>
              <a:t>) and allows a user logging into a system from a Web browser to have access to distributed SOA resources.</a:t>
            </a:r>
          </a:p>
          <a:p>
            <a:pPr algn="just"/>
            <a:r>
              <a:rPr lang="en-US" sz="1800" b="1" i="0" u="none" strike="noStrike" baseline="0" dirty="0" err="1">
                <a:latin typeface="Times New Roman" panose="02020603050405020304" pitchFamily="18" charset="0"/>
              </a:rPr>
              <a:t>WS</a:t>
            </a:r>
            <a:r>
              <a:rPr lang="en-US" sz="1800" b="1" i="0" u="none" strike="noStrike" baseline="0" dirty="0">
                <a:latin typeface="Times New Roman" panose="02020603050405020304" pitchFamily="18" charset="0"/>
              </a:rPr>
              <a:t>-Security (</a:t>
            </a:r>
            <a:r>
              <a:rPr lang="en-US" sz="1800" b="1" i="0" u="none" strike="noStrike" baseline="0" dirty="0" err="1">
                <a:latin typeface="Times New Roman" panose="02020603050405020304" pitchFamily="18" charset="0"/>
              </a:rPr>
              <a:t>WSS</a:t>
            </a:r>
            <a:r>
              <a:rPr lang="en-US" sz="1800" b="1" i="0" u="none" strike="noStrike" baseline="0" dirty="0">
                <a:latin typeface="Times New Roman" panose="02020603050405020304" pitchFamily="18" charset="0"/>
              </a:rPr>
              <a:t>) </a:t>
            </a:r>
            <a:r>
              <a:rPr lang="en-US" sz="1800" b="0" i="0" u="none" strike="noStrike" baseline="0" dirty="0">
                <a:solidFill>
                  <a:srgbClr val="FF0000"/>
                </a:solidFill>
                <a:latin typeface="Times New Roman" panose="02020603050405020304" pitchFamily="18" charset="0"/>
              </a:rPr>
              <a:t>is an extension of SOA that enforces security by applying tokens such as Kerberos, SAML, or </a:t>
            </a:r>
            <a:r>
              <a:rPr lang="en-US" sz="1800" b="0" i="0" u="none" strike="noStrike" baseline="0" dirty="0" err="1">
                <a:solidFill>
                  <a:srgbClr val="FF0000"/>
                </a:solidFill>
                <a:latin typeface="Times New Roman" panose="02020603050405020304" pitchFamily="18" charset="0"/>
              </a:rPr>
              <a:t>X.509</a:t>
            </a:r>
            <a:r>
              <a:rPr lang="en-US" sz="1800" b="0" i="0" u="none" strike="noStrike" baseline="0" dirty="0">
                <a:solidFill>
                  <a:srgbClr val="FF0000"/>
                </a:solidFill>
                <a:latin typeface="Times New Roman" panose="02020603050405020304" pitchFamily="18" charset="0"/>
              </a:rPr>
              <a:t> to messages</a:t>
            </a:r>
            <a:r>
              <a:rPr lang="en-US" sz="1800" b="0" i="0" u="none" strike="noStrike" baseline="0" dirty="0">
                <a:latin typeface="Times New Roman" panose="02020603050405020304" pitchFamily="18" charset="0"/>
              </a:rPr>
              <a:t>. Through the use of XML Signature and XML Encryption, </a:t>
            </a:r>
            <a:r>
              <a:rPr lang="en-US" sz="1800" b="0" i="0" u="none" strike="noStrike" baseline="0" dirty="0" err="1">
                <a:latin typeface="Times New Roman" panose="02020603050405020304" pitchFamily="18" charset="0"/>
              </a:rPr>
              <a:t>WSS</a:t>
            </a:r>
            <a:r>
              <a:rPr lang="en-US" sz="1800" b="0" i="0" u="none" strike="noStrike" baseline="0" dirty="0">
                <a:latin typeface="Times New Roman" panose="02020603050405020304" pitchFamily="18" charset="0"/>
              </a:rPr>
              <a:t> aims to offer client/service security.</a:t>
            </a:r>
          </a:p>
          <a:p>
            <a:pPr algn="just"/>
            <a:r>
              <a:rPr lang="en-US" sz="1800" b="1" i="0" u="none" strike="noStrike" baseline="0" dirty="0" err="1">
                <a:latin typeface="Times New Roman" panose="02020603050405020304" pitchFamily="18" charset="0"/>
              </a:rPr>
              <a:t>WS-SecureConversion</a:t>
            </a:r>
            <a:r>
              <a:rPr lang="en-US" sz="1800" b="1" i="0" u="none" strike="noStrike" baseline="0" dirty="0">
                <a:latin typeface="Times New Roman" panose="02020603050405020304" pitchFamily="18" charset="0"/>
              </a:rPr>
              <a:t> </a:t>
            </a:r>
            <a:r>
              <a:rPr lang="en-US" sz="1800" b="0" i="0" u="none" strike="noStrike" baseline="0" dirty="0">
                <a:solidFill>
                  <a:srgbClr val="FF0000"/>
                </a:solidFill>
                <a:latin typeface="Times New Roman" panose="02020603050405020304" pitchFamily="18" charset="0"/>
              </a:rPr>
              <a:t>is a Web services protocol for creating and sharing security context</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WS-SecureConversion</a:t>
            </a:r>
            <a:r>
              <a:rPr lang="en-US" sz="1800" b="0" i="0" u="none" strike="noStrike" baseline="0" dirty="0">
                <a:latin typeface="Times New Roman" panose="02020603050405020304" pitchFamily="18" charset="0"/>
              </a:rPr>
              <a:t> is meant to operate in systems where </a:t>
            </a:r>
            <a:r>
              <a:rPr lang="en-US" sz="1800" b="0" i="0" u="none" strike="noStrike" baseline="0" dirty="0" err="1">
                <a:latin typeface="Times New Roman" panose="02020603050405020304" pitchFamily="18" charset="0"/>
              </a:rPr>
              <a:t>WS</a:t>
            </a:r>
            <a:r>
              <a:rPr lang="en-US" sz="1800" b="0" i="0" u="none" strike="noStrike" baseline="0" dirty="0">
                <a:latin typeface="Times New Roman" panose="02020603050405020304" pitchFamily="18" charset="0"/>
              </a:rPr>
              <a:t>-Security, </a:t>
            </a:r>
            <a:r>
              <a:rPr lang="en-US" sz="1800" b="0" i="0" u="none" strike="noStrike" baseline="0" dirty="0" err="1">
                <a:latin typeface="Times New Roman" panose="02020603050405020304" pitchFamily="18" charset="0"/>
              </a:rPr>
              <a:t>WS</a:t>
            </a:r>
            <a:r>
              <a:rPr lang="en-US" sz="1800" b="0" i="0" u="none" strike="noStrike" baseline="0" dirty="0">
                <a:latin typeface="Times New Roman" panose="02020603050405020304" pitchFamily="18" charset="0"/>
              </a:rPr>
              <a:t>-Trust, and </a:t>
            </a:r>
            <a:r>
              <a:rPr lang="en-US" sz="1800" b="0" i="0" u="none" strike="noStrike" baseline="0" dirty="0" err="1">
                <a:latin typeface="Times New Roman" panose="02020603050405020304" pitchFamily="18" charset="0"/>
              </a:rPr>
              <a:t>WS</a:t>
            </a:r>
            <a:r>
              <a:rPr lang="en-US" sz="1800" b="0" i="0" u="none" strike="noStrike" baseline="0" dirty="0">
                <a:latin typeface="Times New Roman" panose="02020603050405020304" pitchFamily="18" charset="0"/>
              </a:rPr>
              <a:t>-Policy are in use, and it attaches a security context token to communications such as SOAP used to transport messages in an SOA enterprise.</a:t>
            </a:r>
          </a:p>
          <a:p>
            <a:pPr algn="just"/>
            <a:r>
              <a:rPr lang="en-US" sz="1800" b="1" i="0" u="none" strike="noStrike" baseline="0" dirty="0" err="1">
                <a:latin typeface="Times New Roman" panose="02020603050405020304" pitchFamily="18" charset="0"/>
              </a:rPr>
              <a:t>WS-SecurityPolicy</a:t>
            </a:r>
            <a:r>
              <a:rPr lang="en-US" sz="1800" b="1" i="0" u="none" strike="noStrike" baseline="0" dirty="0">
                <a:latin typeface="Times New Roman" panose="02020603050405020304" pitchFamily="18" charset="0"/>
              </a:rPr>
              <a:t> </a:t>
            </a:r>
            <a:r>
              <a:rPr lang="en-US" sz="1800" b="0" i="0" u="none" strike="noStrike" baseline="0" dirty="0">
                <a:solidFill>
                  <a:srgbClr val="FF0000"/>
                </a:solidFill>
                <a:latin typeface="Times New Roman" panose="02020603050405020304" pitchFamily="18" charset="0"/>
              </a:rPr>
              <a:t>provides a set of network policies that extend </a:t>
            </a:r>
            <a:r>
              <a:rPr lang="en-US" sz="1800" b="0" i="0" u="none" strike="noStrike" baseline="0" dirty="0" err="1">
                <a:solidFill>
                  <a:srgbClr val="FF0000"/>
                </a:solidFill>
                <a:latin typeface="Times New Roman" panose="02020603050405020304" pitchFamily="18" charset="0"/>
              </a:rPr>
              <a:t>WS</a:t>
            </a:r>
            <a:r>
              <a:rPr lang="en-US" sz="1800" b="0" i="0" u="none" strike="noStrike" baseline="0" dirty="0">
                <a:solidFill>
                  <a:srgbClr val="FF0000"/>
                </a:solidFill>
                <a:latin typeface="Times New Roman" panose="02020603050405020304" pitchFamily="18" charset="0"/>
              </a:rPr>
              <a:t>-Security, </a:t>
            </a:r>
            <a:r>
              <a:rPr lang="en-US" sz="1800" b="0" i="0" u="none" strike="noStrike" baseline="0" dirty="0" err="1">
                <a:solidFill>
                  <a:srgbClr val="FF0000"/>
                </a:solidFill>
                <a:latin typeface="Times New Roman" panose="02020603050405020304" pitchFamily="18" charset="0"/>
              </a:rPr>
              <a:t>WS</a:t>
            </a:r>
            <a:r>
              <a:rPr lang="en-US" sz="1800" b="0" i="0" u="none" strike="noStrike" baseline="0" dirty="0">
                <a:solidFill>
                  <a:srgbClr val="FF0000"/>
                </a:solidFill>
                <a:latin typeface="Times New Roman" panose="02020603050405020304" pitchFamily="18" charset="0"/>
              </a:rPr>
              <a:t>-Trust, and </a:t>
            </a:r>
            <a:r>
              <a:rPr lang="en-US" sz="1800" b="0" i="0" u="none" strike="noStrike" baseline="0" dirty="0" err="1">
                <a:solidFill>
                  <a:srgbClr val="FF0000"/>
                </a:solidFill>
                <a:latin typeface="Times New Roman" panose="02020603050405020304" pitchFamily="18" charset="0"/>
              </a:rPr>
              <a:t>WS-SecureConversion</a:t>
            </a:r>
            <a:r>
              <a:rPr lang="en-US" sz="1800" b="0" i="0" u="none" strike="noStrike" baseline="0" dirty="0">
                <a:solidFill>
                  <a:srgbClr val="FF0000"/>
                </a:solidFill>
                <a:latin typeface="Times New Roman" panose="02020603050405020304" pitchFamily="18" charset="0"/>
              </a:rPr>
              <a:t> so messages complying to a policy must be signed and encrypted</a:t>
            </a:r>
            <a:r>
              <a:rPr lang="en-US" sz="1800" b="0" i="0" u="none" strike="noStrike" baseline="0" dirty="0">
                <a:latin typeface="Times New Roman" panose="02020603050405020304" pitchFamily="18" charset="0"/>
              </a:rPr>
              <a:t>. The </a:t>
            </a:r>
            <a:r>
              <a:rPr lang="en-US" sz="1800" b="0" i="0" u="none" strike="noStrike" baseline="0" dirty="0" err="1">
                <a:latin typeface="Times New Roman" panose="02020603050405020304" pitchFamily="18" charset="0"/>
              </a:rPr>
              <a:t>SecurityPolicy</a:t>
            </a:r>
            <a:r>
              <a:rPr lang="en-US" sz="1800" b="0" i="0" u="none" strike="noStrike" baseline="0" dirty="0">
                <a:latin typeface="Times New Roman" panose="02020603050405020304" pitchFamily="18" charset="0"/>
              </a:rPr>
              <a:t> is part of a general </a:t>
            </a:r>
            <a:r>
              <a:rPr lang="en-US" sz="1800" b="0" i="0" u="none" strike="noStrike" baseline="0" dirty="0" err="1">
                <a:latin typeface="Times New Roman" panose="02020603050405020304" pitchFamily="18" charset="0"/>
              </a:rPr>
              <a:t>WS</a:t>
            </a:r>
            <a:r>
              <a:rPr lang="en-US" sz="1800" b="0" i="0" u="none" strike="noStrike" baseline="0" dirty="0">
                <a:latin typeface="Times New Roman" panose="02020603050405020304" pitchFamily="18" charset="0"/>
              </a:rPr>
              <a:t>-Policy framework.</a:t>
            </a:r>
          </a:p>
          <a:p>
            <a:pPr algn="just"/>
            <a:r>
              <a:rPr lang="en-US" sz="1800" b="1" i="0" u="none" strike="noStrike" baseline="0" dirty="0" err="1">
                <a:latin typeface="Times New Roman" panose="02020603050405020304" pitchFamily="18" charset="0"/>
              </a:rPr>
              <a:t>WS</a:t>
            </a:r>
            <a:r>
              <a:rPr lang="en-US" sz="1800" b="1" i="0" u="none" strike="noStrike" baseline="0" dirty="0">
                <a:latin typeface="Times New Roman" panose="02020603050405020304" pitchFamily="18" charset="0"/>
              </a:rPr>
              <a:t>-Trust </a:t>
            </a:r>
            <a:r>
              <a:rPr lang="en-US" sz="1800" b="0" i="0" u="none" strike="noStrike" baseline="0" dirty="0">
                <a:solidFill>
                  <a:srgbClr val="FF0000"/>
                </a:solidFill>
                <a:latin typeface="Times New Roman" panose="02020603050405020304" pitchFamily="18" charset="0"/>
              </a:rPr>
              <a:t>extends </a:t>
            </a:r>
            <a:r>
              <a:rPr lang="en-US" sz="1800" b="0" i="0" u="none" strike="noStrike" baseline="0" dirty="0" err="1">
                <a:solidFill>
                  <a:srgbClr val="FF0000"/>
                </a:solidFill>
                <a:latin typeface="Times New Roman" panose="02020603050405020304" pitchFamily="18" charset="0"/>
              </a:rPr>
              <a:t>WS</a:t>
            </a:r>
            <a:r>
              <a:rPr lang="en-US" sz="1800" b="0" i="0" u="none" strike="noStrike" baseline="0" dirty="0">
                <a:solidFill>
                  <a:srgbClr val="FF0000"/>
                </a:solidFill>
                <a:latin typeface="Times New Roman" panose="02020603050405020304" pitchFamily="18" charset="0"/>
              </a:rPr>
              <a:t>-Security to provide a mechanism to issue, renew, and validate security tokens</a:t>
            </a:r>
            <a:r>
              <a:rPr lang="en-US" sz="1800" b="0" i="0" u="none" strike="noStrike" baseline="0" dirty="0">
                <a:latin typeface="Times New Roman" panose="02020603050405020304" pitchFamily="18" charset="0"/>
              </a:rPr>
              <a:t>. A Web service using </a:t>
            </a:r>
            <a:r>
              <a:rPr lang="en-US" sz="1800" b="0" i="0" u="none" strike="noStrike" baseline="0" dirty="0" err="1">
                <a:latin typeface="Times New Roman" panose="02020603050405020304" pitchFamily="18" charset="0"/>
              </a:rPr>
              <a:t>WS</a:t>
            </a:r>
            <a:r>
              <a:rPr lang="en-US" sz="1800" b="0" i="0" u="none" strike="noStrike" baseline="0" dirty="0">
                <a:latin typeface="Times New Roman" panose="02020603050405020304" pitchFamily="18" charset="0"/>
              </a:rPr>
              <a:t>-Trust can implement this system through the use of a </a:t>
            </a:r>
            <a:r>
              <a:rPr lang="en-US" sz="1800" b="0" i="0" u="none" strike="noStrike" baseline="0" dirty="0" err="1">
                <a:latin typeface="Times New Roman" panose="02020603050405020304" pitchFamily="18" charset="0"/>
              </a:rPr>
              <a:t>SecurityToken</a:t>
            </a:r>
            <a:r>
              <a:rPr lang="en-US" sz="1800" b="0" i="0" u="none" strike="noStrike" baseline="0" dirty="0">
                <a:latin typeface="Times New Roman" panose="02020603050405020304" pitchFamily="18" charset="0"/>
              </a:rPr>
              <a:t> Service (STS), a mechanism for attaching security tokens to messages and a set of mechanisms for key exchanges that are used to validate tokens and messages.</a:t>
            </a:r>
          </a:p>
          <a:p>
            <a:pPr algn="just"/>
            <a:endParaRPr lang="en-IN" dirty="0"/>
          </a:p>
        </p:txBody>
      </p:sp>
    </p:spTree>
    <p:extLst>
      <p:ext uri="{BB962C8B-B14F-4D97-AF65-F5344CB8AC3E}">
        <p14:creationId xmlns:p14="http://schemas.microsoft.com/office/powerpoint/2010/main" val="3806979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3BB27-95DB-FD8D-9DC1-52749071482E}"/>
              </a:ext>
            </a:extLst>
          </p:cNvPr>
          <p:cNvSpPr>
            <a:spLocks noGrp="1"/>
          </p:cNvSpPr>
          <p:nvPr>
            <p:ph type="title"/>
          </p:nvPr>
        </p:nvSpPr>
        <p:spPr>
          <a:xfrm>
            <a:off x="838200" y="365126"/>
            <a:ext cx="10515600" cy="694748"/>
          </a:xfrm>
        </p:spPr>
        <p:txBody>
          <a:bodyPr>
            <a:normAutofit/>
          </a:bodyPr>
          <a:lstStyle/>
          <a:p>
            <a:r>
              <a:rPr lang="en-IN" sz="2800" b="1" i="0" u="none" strike="noStrike" baseline="0" dirty="0">
                <a:latin typeface="Times New Roman" panose="02020603050405020304" pitchFamily="18" charset="0"/>
              </a:rPr>
              <a:t>The Open Cloud Consortium</a:t>
            </a:r>
            <a:endParaRPr lang="en-IN" sz="6000" dirty="0"/>
          </a:p>
        </p:txBody>
      </p:sp>
      <p:sp>
        <p:nvSpPr>
          <p:cNvPr id="3" name="Content Placeholder 2">
            <a:extLst>
              <a:ext uri="{FF2B5EF4-FFF2-40B4-BE49-F238E27FC236}">
                <a16:creationId xmlns:a16="http://schemas.microsoft.com/office/drawing/2014/main" xmlns="" id="{A64D7402-D01E-16C6-C037-F425B4E014C2}"/>
              </a:ext>
            </a:extLst>
          </p:cNvPr>
          <p:cNvSpPr>
            <a:spLocks noGrp="1"/>
          </p:cNvSpPr>
          <p:nvPr>
            <p:ph idx="1"/>
          </p:nvPr>
        </p:nvSpPr>
        <p:spPr>
          <a:xfrm>
            <a:off x="838200" y="1059875"/>
            <a:ext cx="10515600" cy="4987634"/>
          </a:xfrm>
        </p:spPr>
        <p:txBody>
          <a:bodyPr>
            <a:normAutofit/>
          </a:bodyPr>
          <a:lstStyle/>
          <a:p>
            <a:pPr algn="just"/>
            <a:r>
              <a:rPr lang="en-US" sz="2000" b="0" i="0" u="none" strike="noStrike" baseline="0" dirty="0">
                <a:solidFill>
                  <a:srgbClr val="000000"/>
                </a:solidFill>
                <a:latin typeface="Times New Roman" panose="02020603050405020304" pitchFamily="18" charset="0"/>
              </a:rPr>
              <a:t>The Open Cloud Consortium (OCC; see </a:t>
            </a:r>
            <a:r>
              <a:rPr lang="en-US" sz="2000" b="0" i="0" u="none" strike="noStrike" baseline="0" dirty="0">
                <a:solidFill>
                  <a:srgbClr val="0000FF"/>
                </a:solidFill>
                <a:latin typeface="Times New Roman" panose="02020603050405020304" pitchFamily="18" charset="0"/>
              </a:rPr>
              <a:t>http://</a:t>
            </a:r>
            <a:r>
              <a:rPr lang="en-US" sz="2000" b="0" i="0" u="none" strike="noStrike" baseline="0" dirty="0" err="1">
                <a:solidFill>
                  <a:srgbClr val="0000FF"/>
                </a:solidFill>
                <a:latin typeface="Times New Roman" panose="02020603050405020304" pitchFamily="18" charset="0"/>
              </a:rPr>
              <a:t>opencloudconsortium.org</a:t>
            </a:r>
            <a:r>
              <a:rPr lang="en-US" sz="2000" b="0" i="0" u="none" strike="noStrike" baseline="0" dirty="0">
                <a:solidFill>
                  <a:srgbClr val="0000FF"/>
                </a:solidFill>
                <a:latin typeface="Times New Roman" panose="02020603050405020304" pitchFamily="18" charset="0"/>
              </a:rPr>
              <a:t>/</a:t>
            </a:r>
            <a:r>
              <a:rPr lang="en-US" sz="2000" b="0" i="0" u="none" strike="noStrike" baseline="0" dirty="0">
                <a:solidFill>
                  <a:srgbClr val="000000"/>
                </a:solidFill>
                <a:latin typeface="Times New Roman" panose="02020603050405020304" pitchFamily="18" charset="0"/>
              </a:rPr>
              <a:t>) is an organization comprised of several universities and interested companies that supports the development of standards for cloud computing and for interoperating with the various frameworks.</a:t>
            </a:r>
          </a:p>
          <a:p>
            <a:pPr marL="0" indent="0" algn="just">
              <a:buNone/>
            </a:pPr>
            <a:r>
              <a:rPr lang="en-US" sz="2400" b="1" dirty="0">
                <a:solidFill>
                  <a:srgbClr val="000000"/>
                </a:solidFill>
                <a:latin typeface="Times New Roman" panose="02020603050405020304" pitchFamily="18" charset="0"/>
              </a:rPr>
              <a:t>Functions of OCC:</a:t>
            </a:r>
          </a:p>
          <a:p>
            <a:pPr algn="just"/>
            <a:r>
              <a:rPr lang="en-US" sz="2000" b="0" i="0" u="none" strike="noStrike" baseline="0" dirty="0">
                <a:latin typeface="Times New Roman" panose="02020603050405020304" pitchFamily="18" charset="0"/>
              </a:rPr>
              <a:t>They develop benchmarks for measuring cloud computing performance</a:t>
            </a:r>
          </a:p>
          <a:p>
            <a:pPr algn="just"/>
            <a:r>
              <a:rPr lang="en-US" sz="2000" b="0" i="0" u="none" strike="noStrike" baseline="0" dirty="0">
                <a:latin typeface="Times New Roman" panose="02020603050405020304" pitchFamily="18" charset="0"/>
              </a:rPr>
              <a:t>They provide testbeds that vendors can use to test their applications, including the Open Cloud Testbed and the Intercloud Testbed that are part of the work of the Open Cloud Testbed and </a:t>
            </a:r>
            <a:r>
              <a:rPr lang="en-IN" sz="2000" b="0" i="0" u="none" strike="noStrike" baseline="0" dirty="0">
                <a:latin typeface="Times New Roman" panose="02020603050405020304" pitchFamily="18" charset="0"/>
              </a:rPr>
              <a:t>Intercloud working groups</a:t>
            </a:r>
          </a:p>
          <a:p>
            <a:pPr algn="just"/>
            <a:r>
              <a:rPr lang="en-US" sz="2000" b="0" i="0" u="none" strike="noStrike" baseline="0" dirty="0">
                <a:latin typeface="Times New Roman" panose="02020603050405020304" pitchFamily="18" charset="0"/>
              </a:rPr>
              <a:t>They support the development of open-source reference implementations for cloud computing. For Large Data Clouds extends the architecture for data storage with a distributed file system, table services, and computing using MapReduce following the model that is part of Google's offering.</a:t>
            </a:r>
          </a:p>
          <a:p>
            <a:pPr algn="just"/>
            <a:r>
              <a:rPr lang="en-US" sz="2000" dirty="0" err="1">
                <a:latin typeface="Times New Roman" panose="02020603050405020304" pitchFamily="18" charset="0"/>
              </a:rPr>
              <a:t>Eg</a:t>
            </a:r>
            <a:r>
              <a:rPr lang="en-US" sz="2000" dirty="0">
                <a:latin typeface="Times New Roman" panose="02020603050405020304" pitchFamily="18" charset="0"/>
              </a:rPr>
              <a:t>: MapReduce, Apache Hadoop</a:t>
            </a:r>
          </a:p>
          <a:p>
            <a:pPr algn="just"/>
            <a:endParaRPr lang="en-IN" sz="2000" dirty="0">
              <a:latin typeface="Times New Roman" panose="02020603050405020304" pitchFamily="18" charset="0"/>
            </a:endParaRPr>
          </a:p>
          <a:p>
            <a:pPr algn="just"/>
            <a:endParaRPr lang="en-IN" sz="3200" dirty="0"/>
          </a:p>
        </p:txBody>
      </p:sp>
    </p:spTree>
    <p:extLst>
      <p:ext uri="{BB962C8B-B14F-4D97-AF65-F5344CB8AC3E}">
        <p14:creationId xmlns:p14="http://schemas.microsoft.com/office/powerpoint/2010/main" val="3339555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179B7-5B52-D103-8FF1-2E37C047A9C9}"/>
              </a:ext>
            </a:extLst>
          </p:cNvPr>
          <p:cNvSpPr>
            <a:spLocks noGrp="1"/>
          </p:cNvSpPr>
          <p:nvPr>
            <p:ph type="title"/>
          </p:nvPr>
        </p:nvSpPr>
        <p:spPr>
          <a:xfrm>
            <a:off x="838200" y="365126"/>
            <a:ext cx="10515600" cy="486930"/>
          </a:xfrm>
        </p:spPr>
        <p:txBody>
          <a:bodyPr>
            <a:normAutofit/>
          </a:bodyPr>
          <a:lstStyle/>
          <a:p>
            <a:r>
              <a:rPr lang="en-US" sz="2800" b="1" i="0" u="none" strike="noStrike" baseline="0" dirty="0">
                <a:latin typeface="Times New Roman" panose="02020603050405020304" pitchFamily="18" charset="0"/>
              </a:rPr>
              <a:t>Relating SOA and Cloud Computing</a:t>
            </a:r>
            <a:endParaRPr lang="en-IN" sz="6000" dirty="0"/>
          </a:p>
        </p:txBody>
      </p:sp>
      <p:sp>
        <p:nvSpPr>
          <p:cNvPr id="3" name="Content Placeholder 2">
            <a:extLst>
              <a:ext uri="{FF2B5EF4-FFF2-40B4-BE49-F238E27FC236}">
                <a16:creationId xmlns:a16="http://schemas.microsoft.com/office/drawing/2014/main" xmlns="" id="{78039194-0D17-4888-7E12-C3911239857F}"/>
              </a:ext>
            </a:extLst>
          </p:cNvPr>
          <p:cNvSpPr>
            <a:spLocks noGrp="1"/>
          </p:cNvSpPr>
          <p:nvPr>
            <p:ph idx="1"/>
          </p:nvPr>
        </p:nvSpPr>
        <p:spPr>
          <a:xfrm>
            <a:off x="838200" y="1007918"/>
            <a:ext cx="10515600" cy="5169045"/>
          </a:xfrm>
        </p:spPr>
        <p:txBody>
          <a:bodyPr>
            <a:normAutofit lnSpcReduction="10000"/>
          </a:bodyPr>
          <a:lstStyle/>
          <a:p>
            <a:pPr algn="just"/>
            <a:r>
              <a:rPr lang="en-IN" sz="2400" b="0" i="0" u="none" strike="noStrike" baseline="0" dirty="0">
                <a:latin typeface="Times New Roman" panose="02020603050405020304" pitchFamily="18" charset="0"/>
              </a:rPr>
              <a:t>Applications of </a:t>
            </a:r>
            <a:r>
              <a:rPr lang="en-US" sz="2400" dirty="0">
                <a:latin typeface="Times New Roman" panose="02020603050405020304" pitchFamily="18" charset="0"/>
              </a:rPr>
              <a:t>big scale</a:t>
            </a:r>
            <a:r>
              <a:rPr lang="en-US" sz="2400" b="0" i="0" u="none" strike="noStrike" baseline="0" dirty="0">
                <a:latin typeface="Times New Roman" panose="02020603050405020304" pitchFamily="18" charset="0"/>
              </a:rPr>
              <a:t> types have less of a need for the flexibility and loose coupling that SOA provides. As cloud applications become more diverse in scope; SOA offers an architectural blueprint for accessing diverse optimized services through a loosely coupled standardized method.</a:t>
            </a:r>
          </a:p>
          <a:p>
            <a:pPr algn="just"/>
            <a:r>
              <a:rPr lang="en-US" sz="2400" b="0" i="0" u="none" strike="noStrike" baseline="0" dirty="0">
                <a:latin typeface="Times New Roman" panose="02020603050405020304" pitchFamily="18" charset="0"/>
              </a:rPr>
              <a:t>SOA is loosely coupled because the service is separated from the messaging</a:t>
            </a:r>
            <a:r>
              <a:rPr lang="en-US" sz="2400" dirty="0">
                <a:latin typeface="Times New Roman" panose="02020603050405020304" pitchFamily="18" charset="0"/>
              </a:rPr>
              <a:t>.</a:t>
            </a:r>
          </a:p>
          <a:p>
            <a:pPr algn="just"/>
            <a:r>
              <a:rPr lang="en-US" sz="2400" b="0" i="0" u="none" strike="noStrike" baseline="0" dirty="0">
                <a:latin typeface="Times New Roman" panose="02020603050405020304" pitchFamily="18" charset="0"/>
              </a:rPr>
              <a:t>SOA components are often best-of-breed service providers that can provide a measured service level and can play a role in Business Process Management (BPM) systems. The separation of services from their design allows for much easier system upgrades and maintenance.</a:t>
            </a:r>
          </a:p>
          <a:p>
            <a:pPr algn="just"/>
            <a:r>
              <a:rPr lang="en-US" sz="2400" b="0" i="0" u="none" strike="noStrike" baseline="0" dirty="0">
                <a:latin typeface="Times New Roman" panose="02020603050405020304" pitchFamily="18" charset="0"/>
              </a:rPr>
              <a:t>Many Web 2.0 applications use SOA components, and SOA will become increasingly useful in larger applications that require many Web services. </a:t>
            </a:r>
            <a:r>
              <a:rPr lang="en-US" sz="2400" b="0" i="0" u="none" strike="noStrike" baseline="0" dirty="0" err="1">
                <a:latin typeface="Times New Roman" panose="02020603050405020304" pitchFamily="18" charset="0"/>
              </a:rPr>
              <a:t>Eg</a:t>
            </a:r>
            <a:r>
              <a:rPr lang="en-US" sz="2400" b="0" i="0" u="none" strike="noStrike" baseline="0" dirty="0">
                <a:latin typeface="Times New Roman" panose="02020603050405020304" pitchFamily="18" charset="0"/>
              </a:rPr>
              <a:t>: REST and AJAX.</a:t>
            </a:r>
          </a:p>
          <a:p>
            <a:pPr algn="just"/>
            <a:r>
              <a:rPr lang="en-US" sz="2400" b="0" i="0" u="none" strike="noStrike" baseline="0" dirty="0">
                <a:solidFill>
                  <a:srgbClr val="FF0000"/>
                </a:solidFill>
                <a:latin typeface="Times New Roman" panose="02020603050405020304" pitchFamily="18" charset="0"/>
              </a:rPr>
              <a:t>A </a:t>
            </a:r>
            <a:r>
              <a:rPr lang="en-US" sz="2400" b="0" i="1" u="none" strike="noStrike" baseline="0" dirty="0">
                <a:solidFill>
                  <a:srgbClr val="FF0000"/>
                </a:solidFill>
                <a:latin typeface="Times New Roman" panose="02020603050405020304" pitchFamily="18" charset="0"/>
              </a:rPr>
              <a:t>mashup </a:t>
            </a:r>
            <a:r>
              <a:rPr lang="en-US" sz="2400" b="0" i="0" u="none" strike="noStrike" baseline="0" dirty="0">
                <a:solidFill>
                  <a:srgbClr val="FF0000"/>
                </a:solidFill>
                <a:latin typeface="Times New Roman" panose="02020603050405020304" pitchFamily="18" charset="0"/>
              </a:rPr>
              <a:t>is the combination of data from two or more sources that creates a unique service. The layers added to Google maps are examples of mashups.</a:t>
            </a:r>
          </a:p>
          <a:p>
            <a:pPr algn="just"/>
            <a:r>
              <a:rPr lang="en-US" sz="2400" dirty="0" err="1">
                <a:solidFill>
                  <a:srgbClr val="FF0000"/>
                </a:solidFill>
                <a:latin typeface="Times New Roman" panose="02020603050405020304" pitchFamily="18" charset="0"/>
              </a:rPr>
              <a:t>SoA</a:t>
            </a:r>
            <a:r>
              <a:rPr lang="en-US" sz="2400" dirty="0">
                <a:solidFill>
                  <a:srgbClr val="FF0000"/>
                </a:solidFill>
                <a:latin typeface="Times New Roman" panose="02020603050405020304" pitchFamily="18" charset="0"/>
              </a:rPr>
              <a:t>- </a:t>
            </a:r>
            <a:r>
              <a:rPr lang="en-US" sz="2400" dirty="0" err="1">
                <a:solidFill>
                  <a:srgbClr val="FF0000"/>
                </a:solidFill>
                <a:latin typeface="Times New Roman" panose="02020603050405020304" pitchFamily="18" charset="0"/>
              </a:rPr>
              <a:t>Inetrnet</a:t>
            </a:r>
            <a:r>
              <a:rPr lang="en-US" sz="2400" dirty="0">
                <a:solidFill>
                  <a:srgbClr val="FF0000"/>
                </a:solidFill>
                <a:latin typeface="Times New Roman" panose="02020603050405020304" pitchFamily="18" charset="0"/>
              </a:rPr>
              <a:t> of Services (</a:t>
            </a:r>
            <a:r>
              <a:rPr lang="en-US" sz="2400" dirty="0" err="1">
                <a:solidFill>
                  <a:srgbClr val="FF0000"/>
                </a:solidFill>
                <a:latin typeface="Times New Roman" panose="02020603050405020304" pitchFamily="18" charset="0"/>
              </a:rPr>
              <a:t>IoS</a:t>
            </a:r>
            <a:r>
              <a:rPr lang="en-US" sz="2400" dirty="0">
                <a:solidFill>
                  <a:srgbClr val="FF0000"/>
                </a:solidFill>
                <a:latin typeface="Times New Roman" panose="02020603050405020304" pitchFamily="18" charset="0"/>
              </a:rPr>
              <a:t>)</a:t>
            </a:r>
            <a:endParaRPr lang="en-US" sz="2400" b="0" i="0" u="none" strike="noStrike" baseline="0" dirty="0">
              <a:solidFill>
                <a:srgbClr val="FF0000"/>
              </a:solidFill>
              <a:latin typeface="Times New Roman" panose="02020603050405020304" pitchFamily="18" charset="0"/>
            </a:endParaRPr>
          </a:p>
          <a:p>
            <a:pPr algn="just"/>
            <a:endParaRPr lang="en-IN" sz="3600" dirty="0"/>
          </a:p>
        </p:txBody>
      </p:sp>
    </p:spTree>
    <p:extLst>
      <p:ext uri="{BB962C8B-B14F-4D97-AF65-F5344CB8AC3E}">
        <p14:creationId xmlns:p14="http://schemas.microsoft.com/office/powerpoint/2010/main" val="1012010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347A4-10C0-1393-C8B7-806975374F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A39DE36-C83C-F068-5EC3-F7ADF90D579F}"/>
              </a:ext>
            </a:extLst>
          </p:cNvPr>
          <p:cNvSpPr>
            <a:spLocks noGrp="1"/>
          </p:cNvSpPr>
          <p:nvPr>
            <p:ph idx="1"/>
          </p:nvPr>
        </p:nvSpPr>
        <p:spPr/>
        <p:txBody>
          <a:bodyPr/>
          <a:lstStyle/>
          <a:p>
            <a:r>
              <a:rPr lang="en-IN" dirty="0"/>
              <a:t>UNIT –II completed</a:t>
            </a:r>
          </a:p>
        </p:txBody>
      </p:sp>
    </p:spTree>
    <p:extLst>
      <p:ext uri="{BB962C8B-B14F-4D97-AF65-F5344CB8AC3E}">
        <p14:creationId xmlns:p14="http://schemas.microsoft.com/office/powerpoint/2010/main" val="81681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679" y="0"/>
            <a:ext cx="10515600" cy="503583"/>
          </a:xfrm>
        </p:spPr>
        <p:txBody>
          <a:bodyPr>
            <a:normAutofit fontScale="90000"/>
          </a:bodyPr>
          <a:lstStyle/>
          <a:p>
            <a:r>
              <a:rPr lang="en-IN" b="1" dirty="0"/>
              <a:t>Composability</a:t>
            </a:r>
            <a:endParaRPr lang="en-IN" dirty="0"/>
          </a:p>
        </p:txBody>
      </p:sp>
      <p:sp>
        <p:nvSpPr>
          <p:cNvPr id="3" name="Content Placeholder 2"/>
          <p:cNvSpPr>
            <a:spLocks noGrp="1"/>
          </p:cNvSpPr>
          <p:nvPr>
            <p:ph idx="1"/>
          </p:nvPr>
        </p:nvSpPr>
        <p:spPr>
          <a:xfrm>
            <a:off x="838200" y="609600"/>
            <a:ext cx="10515600" cy="5976730"/>
          </a:xfrm>
        </p:spPr>
        <p:txBody>
          <a:bodyPr/>
          <a:lstStyle/>
          <a:p>
            <a:pPr algn="just"/>
            <a:r>
              <a:rPr lang="en-IN" dirty="0"/>
              <a:t>Assembling of resources or components</a:t>
            </a:r>
          </a:p>
          <a:p>
            <a:pPr algn="just"/>
            <a:r>
              <a:rPr lang="en-IN" dirty="0"/>
              <a:t>A composable component must be:</a:t>
            </a:r>
          </a:p>
          <a:p>
            <a:pPr marL="457200" lvl="1" indent="0" algn="just">
              <a:buNone/>
            </a:pPr>
            <a:r>
              <a:rPr lang="en-IN" dirty="0"/>
              <a:t>• </a:t>
            </a:r>
            <a:r>
              <a:rPr lang="en-IN" b="1" dirty="0"/>
              <a:t>Modular: </a:t>
            </a:r>
            <a:r>
              <a:rPr lang="en-IN" dirty="0"/>
              <a:t>It is a self-contained and independent unit that is cooperative, reusable, and replaceable.</a:t>
            </a:r>
          </a:p>
          <a:p>
            <a:pPr marL="457200" lvl="1" indent="0" algn="just">
              <a:buNone/>
            </a:pPr>
            <a:r>
              <a:rPr lang="en-IN" dirty="0"/>
              <a:t>• </a:t>
            </a:r>
            <a:r>
              <a:rPr lang="en-IN" b="1" dirty="0"/>
              <a:t>Stateless: </a:t>
            </a:r>
            <a:r>
              <a:rPr lang="en-IN" dirty="0"/>
              <a:t>A transaction is executed without regard to other transactions or requests.</a:t>
            </a:r>
          </a:p>
          <a:p>
            <a:pPr lvl="1" algn="just"/>
            <a:r>
              <a:rPr lang="en-IN" dirty="0"/>
              <a:t>Modular storage  take advantage of the movement toward network storage through consolidation, scalability, performance, availability and a better return on investment.</a:t>
            </a:r>
          </a:p>
          <a:p>
            <a:pPr lvl="1" algn="just"/>
            <a:r>
              <a:rPr lang="en-IN" dirty="0"/>
              <a:t>Currently EMC's </a:t>
            </a:r>
            <a:r>
              <a:rPr lang="en-IN" dirty="0" err="1"/>
              <a:t>Symmetrix</a:t>
            </a:r>
            <a:r>
              <a:rPr lang="en-IN" dirty="0"/>
              <a:t>, IBM's Enterprise Storage Server (Shark), </a:t>
            </a:r>
            <a:r>
              <a:rPr lang="en-IN" dirty="0" err="1"/>
              <a:t>StorageTek's</a:t>
            </a:r>
            <a:r>
              <a:rPr lang="en-IN" dirty="0"/>
              <a:t> SVA, and Hitachi Data Systems' Lightning Series provide this large form-factor storage system capable of attaching to mainframes, as well as open systems server environments.</a:t>
            </a:r>
          </a:p>
        </p:txBody>
      </p:sp>
    </p:spTree>
    <p:extLst>
      <p:ext uri="{BB962C8B-B14F-4D97-AF65-F5344CB8AC3E}">
        <p14:creationId xmlns:p14="http://schemas.microsoft.com/office/powerpoint/2010/main" val="299047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2100"/>
            <a:ext cx="10515600" cy="5884863"/>
          </a:xfrm>
        </p:spPr>
        <p:txBody>
          <a:bodyPr>
            <a:normAutofit/>
          </a:bodyPr>
          <a:lstStyle/>
          <a:p>
            <a:pPr algn="just"/>
            <a:r>
              <a:rPr lang="en-IN" dirty="0"/>
              <a:t>Portable and interoperable solutions easier to implement by the composable design of software and hardware.</a:t>
            </a:r>
          </a:p>
          <a:p>
            <a:pPr algn="just"/>
            <a:r>
              <a:rPr lang="en-IN" dirty="0"/>
              <a:t>But most of the cloud computing solutions follow non </a:t>
            </a:r>
            <a:r>
              <a:rPr lang="en-IN" dirty="0" err="1"/>
              <a:t>std</a:t>
            </a:r>
            <a:r>
              <a:rPr lang="en-IN" dirty="0"/>
              <a:t> versions.- incorporate cloud computing stack.</a:t>
            </a:r>
          </a:p>
          <a:p>
            <a:pPr algn="just"/>
            <a:r>
              <a:rPr lang="en-IN" dirty="0"/>
              <a:t>Vendors such as Amazon Web Services, </a:t>
            </a:r>
            <a:r>
              <a:rPr lang="en-IN" dirty="0" err="1"/>
              <a:t>GoGrid</a:t>
            </a:r>
            <a:r>
              <a:rPr lang="en-IN" dirty="0"/>
              <a:t>, or </a:t>
            </a:r>
            <a:r>
              <a:rPr lang="en-IN" dirty="0" err="1"/>
              <a:t>Rackspace</a:t>
            </a:r>
            <a:r>
              <a:rPr lang="en-IN" dirty="0"/>
              <a:t>, it makes no sense to offer non-standard machine instances to customers, because those customers are almost certainly deploying</a:t>
            </a:r>
          </a:p>
          <a:p>
            <a:pPr marL="0" indent="0" algn="just">
              <a:buNone/>
            </a:pPr>
            <a:r>
              <a:rPr lang="en-IN" dirty="0"/>
              <a:t>   applications built on standard operating systems such as Linux,</a:t>
            </a:r>
          </a:p>
          <a:p>
            <a:pPr marL="0" indent="0" algn="just">
              <a:buNone/>
            </a:pPr>
            <a:r>
              <a:rPr lang="en-IN" dirty="0"/>
              <a:t>   Windows, Solaris, or some other well-known operating system.</a:t>
            </a:r>
          </a:p>
          <a:p>
            <a:pPr algn="just"/>
            <a:r>
              <a:rPr lang="en-IN" dirty="0"/>
              <a:t>Vendors such as Windows Azure or Google </a:t>
            </a:r>
            <a:r>
              <a:rPr lang="en-IN" dirty="0" err="1"/>
              <a:t>AppEngine</a:t>
            </a:r>
            <a:r>
              <a:rPr lang="en-IN" dirty="0"/>
              <a:t> may narrow the definition of standard parts to standard parts that work with their own platforms- only to provide modularity.</a:t>
            </a:r>
          </a:p>
          <a:p>
            <a:pPr marL="0" indent="0" algn="just">
              <a:buNone/>
            </a:pPr>
            <a:endParaRPr lang="en-IN" dirty="0"/>
          </a:p>
        </p:txBody>
      </p:sp>
    </p:spTree>
    <p:extLst>
      <p:ext uri="{BB962C8B-B14F-4D97-AF65-F5344CB8AC3E}">
        <p14:creationId xmlns:p14="http://schemas.microsoft.com/office/powerpoint/2010/main" val="20925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9299"/>
            <a:ext cx="10515600" cy="5427663"/>
          </a:xfrm>
        </p:spPr>
        <p:txBody>
          <a:bodyPr/>
          <a:lstStyle/>
          <a:p>
            <a:pPr algn="just"/>
            <a:r>
              <a:rPr lang="en-IN" dirty="0"/>
              <a:t>Highest degree of integration in cloud computing, which is SaaS (Software as a Service), the notion of composability for users may completely disappear. </a:t>
            </a:r>
          </a:p>
          <a:p>
            <a:pPr algn="just"/>
            <a:r>
              <a:rPr lang="en-IN" dirty="0"/>
              <a:t>An SaaS vendor such as Quicken.com or Salesforce.com is delivering an application as a service to a customer but not as a composable service rather a custom application.</a:t>
            </a:r>
          </a:p>
          <a:p>
            <a:pPr algn="just"/>
            <a:r>
              <a:rPr lang="en-IN" dirty="0"/>
              <a:t>Few benefits of composable systems:</a:t>
            </a:r>
          </a:p>
          <a:p>
            <a:pPr lvl="1" algn="just"/>
            <a:r>
              <a:rPr lang="en-IN" dirty="0"/>
              <a:t>Easier to assemble systems</a:t>
            </a:r>
          </a:p>
          <a:p>
            <a:pPr marL="457200" lvl="1" indent="0" algn="just">
              <a:buNone/>
            </a:pPr>
            <a:r>
              <a:rPr lang="en-IN" dirty="0"/>
              <a:t>• Cheaper system development</a:t>
            </a:r>
          </a:p>
          <a:p>
            <a:pPr marL="457200" lvl="1" indent="0" algn="just">
              <a:buNone/>
            </a:pPr>
            <a:r>
              <a:rPr lang="en-IN" dirty="0"/>
              <a:t>• More reliable operation</a:t>
            </a:r>
          </a:p>
          <a:p>
            <a:pPr marL="457200" lvl="1" indent="0" algn="just">
              <a:buNone/>
            </a:pPr>
            <a:r>
              <a:rPr lang="en-IN" dirty="0"/>
              <a:t>• A larger pool of qualified developers</a:t>
            </a:r>
          </a:p>
          <a:p>
            <a:pPr marL="457200" lvl="1" indent="0" algn="just">
              <a:buNone/>
            </a:pPr>
            <a:r>
              <a:rPr lang="en-IN" dirty="0"/>
              <a:t>• A logical/reasonable design methodology</a:t>
            </a:r>
          </a:p>
          <a:p>
            <a:pPr algn="just"/>
            <a:endParaRPr lang="en-IN" dirty="0"/>
          </a:p>
        </p:txBody>
      </p:sp>
    </p:spTree>
    <p:extLst>
      <p:ext uri="{BB962C8B-B14F-4D97-AF65-F5344CB8AC3E}">
        <p14:creationId xmlns:p14="http://schemas.microsoft.com/office/powerpoint/2010/main" val="2722417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4890</Words>
  <Application>Microsoft Office PowerPoint</Application>
  <PresentationFormat>Widescreen</PresentationFormat>
  <Paragraphs>373</Paragraphs>
  <Slides>64</Slides>
  <Notes>0</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Calibri</vt:lpstr>
      <vt:lpstr>Calibri Light</vt:lpstr>
      <vt:lpstr>Courier New</vt:lpstr>
      <vt:lpstr>Google Sans</vt:lpstr>
      <vt:lpstr>NeueHaasGroteskText W01</vt:lpstr>
      <vt:lpstr>OracleSansVF</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Exploring the Cloud Computing Stack</vt:lpstr>
      <vt:lpstr>Composability</vt:lpstr>
      <vt:lpstr>PowerPoint Presentation</vt:lpstr>
      <vt:lpstr>PowerPoint Presentation</vt:lpstr>
      <vt:lpstr>Infrastructure</vt:lpstr>
      <vt:lpstr>PowerPoint Presentation</vt:lpstr>
      <vt:lpstr>Platforms</vt:lpstr>
      <vt:lpstr>PowerPoint Presentation</vt:lpstr>
      <vt:lpstr>PowerPoint Presentation</vt:lpstr>
      <vt:lpstr>PowerPoint Presentation</vt:lpstr>
      <vt:lpstr>PowerPoint Presentation</vt:lpstr>
      <vt:lpstr>A virtual appliance is software that installs as middleware onto a virtual machine- a platform</vt:lpstr>
      <vt:lpstr>PowerPoint Presentation</vt:lpstr>
      <vt:lpstr>PowerPoint Presentation</vt:lpstr>
      <vt:lpstr>PowerPoint Presentation</vt:lpstr>
      <vt:lpstr>PowerPoint Presentation</vt:lpstr>
      <vt:lpstr>PowerPoint Presentation</vt:lpstr>
      <vt:lpstr>Five Best Virtual Machine Applications</vt:lpstr>
      <vt:lpstr>PowerPoint Presentation</vt:lpstr>
      <vt:lpstr>PowerPoint Presentation</vt:lpstr>
      <vt:lpstr>Applications</vt:lpstr>
      <vt:lpstr>PowerPoint Presentation</vt:lpstr>
      <vt:lpstr>PowerPoint Presentation</vt:lpstr>
      <vt:lpstr>Connecting to the Cloud </vt:lpstr>
      <vt:lpstr>PowerPoint Presentation</vt:lpstr>
      <vt:lpstr>PowerPoint Presentation</vt:lpstr>
      <vt:lpstr>Gbridge provides a means for securely connecting one computer to another using Gtalk. Shown here is the SecureShares folder-browsing feature.</vt:lpstr>
      <vt:lpstr>The Jolicloud cloud client operating system is a social  networking platform for netbooks with a dedicated application store.</vt:lpstr>
      <vt:lpstr>PowerPoint Presentation</vt:lpstr>
      <vt:lpstr>Understanding Service Oriented Architecture</vt:lpstr>
      <vt:lpstr>PowerPoint Presentation</vt:lpstr>
      <vt:lpstr>Few scenarios….</vt:lpstr>
      <vt:lpstr>PowerPoint Presentation</vt:lpstr>
      <vt:lpstr>PowerPoint Presentation</vt:lpstr>
      <vt:lpstr>PowerPoint Presentation</vt:lpstr>
      <vt:lpstr>SOA allows for different component and client construction, as well as access to each using different protocols.</vt:lpstr>
      <vt:lpstr>PowerPoint Presentation</vt:lpstr>
      <vt:lpstr>PowerPoint Presentation</vt:lpstr>
      <vt:lpstr>PowerPoint Presentation</vt:lpstr>
      <vt:lpstr>PowerPoint Presentation</vt:lpstr>
      <vt:lpstr>Drivers for SOA</vt:lpstr>
      <vt:lpstr>Dimensions of SOA</vt:lpstr>
      <vt:lpstr>Conceptual model of SOA</vt:lpstr>
      <vt:lpstr>PowerPoint Presentation</vt:lpstr>
      <vt:lpstr>Event-driven SOA or SOA 2.0</vt:lpstr>
      <vt:lpstr>The Enterprise Service Bus</vt:lpstr>
      <vt:lpstr>These typical features are found in ESBs, among others:</vt:lpstr>
      <vt:lpstr>PowerPoint Presentation</vt:lpstr>
      <vt:lpstr>Service catalogs</vt:lpstr>
      <vt:lpstr>Defining SOA Communications</vt:lpstr>
      <vt:lpstr>PowerPoint Presentation</vt:lpstr>
      <vt:lpstr>WSDL</vt:lpstr>
      <vt:lpstr>REST</vt:lpstr>
      <vt:lpstr>Managing and Monitoring SOA</vt:lpstr>
      <vt:lpstr>SOA security</vt:lpstr>
      <vt:lpstr>PowerPoint Presentation</vt:lpstr>
      <vt:lpstr>The Open Cloud Consortium</vt:lpstr>
      <vt:lpstr>Relating SOA and Cloud Computing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Microsoft account</cp:lastModifiedBy>
  <cp:revision>78</cp:revision>
  <dcterms:created xsi:type="dcterms:W3CDTF">2015-08-25T14:19:55Z</dcterms:created>
  <dcterms:modified xsi:type="dcterms:W3CDTF">2024-12-24T11:05:44Z</dcterms:modified>
</cp:coreProperties>
</file>