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35"/>
  </p:notesMasterIdLst>
  <p:handoutMasterIdLst>
    <p:handoutMasterId r:id="rId36"/>
  </p:handoutMasterIdLst>
  <p:sldIdLst>
    <p:sldId id="307" r:id="rId2"/>
    <p:sldId id="308" r:id="rId3"/>
    <p:sldId id="309" r:id="rId4"/>
    <p:sldId id="310" r:id="rId5"/>
    <p:sldId id="311" r:id="rId6"/>
    <p:sldId id="312" r:id="rId7"/>
    <p:sldId id="313" r:id="rId8"/>
    <p:sldId id="314" r:id="rId9"/>
    <p:sldId id="315" r:id="rId10"/>
    <p:sldId id="316" r:id="rId11"/>
    <p:sldId id="317" r:id="rId12"/>
    <p:sldId id="318" r:id="rId13"/>
    <p:sldId id="320" r:id="rId14"/>
    <p:sldId id="319"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99" userDrawn="1">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0000" autoAdjust="0"/>
  </p:normalViewPr>
  <p:slideViewPr>
    <p:cSldViewPr snapToGrid="0">
      <p:cViewPr varScale="1">
        <p:scale>
          <a:sx n="77" d="100"/>
          <a:sy n="77" d="100"/>
        </p:scale>
        <p:origin x="1353" y="92"/>
      </p:cViewPr>
      <p:guideLst>
        <p:guide orient="horz" pos="599"/>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06-01-2025</a:t>
            </a:fld>
            <a:endParaRPr lang="en-IN"/>
          </a:p>
        </p:txBody>
      </p:sp>
      <p:sp>
        <p:nvSpPr>
          <p:cNvPr id="4" name="Footer Placeholder 3">
            <a:extLst>
              <a:ext uri="{FF2B5EF4-FFF2-40B4-BE49-F238E27FC236}">
                <a16:creationId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681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2335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38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5218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0590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6874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2094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0556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6807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0419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866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793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0590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6375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8076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7960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0752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3918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1352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709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593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50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2407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0687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5820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1295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983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5049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51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0530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2228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3231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4556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desktop.google.com/"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code.google.com/"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3" y="928914"/>
            <a:ext cx="8904515" cy="3754874"/>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Web Application Framework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 web application framework is used to support the </a:t>
            </a:r>
            <a:r>
              <a:rPr lang="en-US" b="1" dirty="0">
                <a:solidFill>
                  <a:srgbClr val="C00000"/>
                </a:solidFill>
                <a:latin typeface="Times New Roman" panose="02020603050405020304" pitchFamily="18" charset="0"/>
                <a:cs typeface="Times New Roman" panose="02020603050405020304" pitchFamily="18" charset="0"/>
              </a:rPr>
              <a:t>development of dynamic web sites, web applications, and web services.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point of a framework is </a:t>
            </a:r>
            <a:r>
              <a:rPr lang="en-US" b="1" dirty="0">
                <a:solidFill>
                  <a:srgbClr val="C00000"/>
                </a:solidFill>
                <a:latin typeface="Times New Roman" panose="02020603050405020304" pitchFamily="18" charset="0"/>
                <a:cs typeface="Times New Roman" panose="02020603050405020304" pitchFamily="18" charset="0"/>
              </a:rPr>
              <a:t>to reduce the overhead </a:t>
            </a:r>
            <a:r>
              <a:rPr lang="en-US" dirty="0">
                <a:solidFill>
                  <a:srgbClr val="C00000"/>
                </a:solidFill>
                <a:latin typeface="Times New Roman" panose="02020603050405020304" pitchFamily="18" charset="0"/>
                <a:cs typeface="Times New Roman" panose="02020603050405020304" pitchFamily="18" charset="0"/>
              </a:rPr>
              <a:t>that comes with common activities in web development.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For instance, frameworks provide libraries that are already written so the developer doesn’t have to reinvent the wheel every time a web site is developed.</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Early in the Web’s life, hypertext was mostly hand-coded </a:t>
            </a:r>
            <a:r>
              <a:rPr lang="en-US" b="1" dirty="0">
                <a:solidFill>
                  <a:srgbClr val="002060"/>
                </a:solidFill>
                <a:latin typeface="Times New Roman" panose="02020603050405020304" pitchFamily="18" charset="0"/>
                <a:cs typeface="Times New Roman" panose="02020603050405020304" pitchFamily="18" charset="0"/>
              </a:rPr>
              <a:t>Hypertext Markup Language (HTML) </a:t>
            </a:r>
            <a:r>
              <a:rPr lang="en-US" dirty="0">
                <a:solidFill>
                  <a:srgbClr val="002060"/>
                </a:solidFill>
                <a:latin typeface="Times New Roman" panose="02020603050405020304" pitchFamily="18" charset="0"/>
                <a:cs typeface="Times New Roman" panose="02020603050405020304" pitchFamily="18" charset="0"/>
              </a:rPr>
              <a:t>that was published on Web servers.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If a published page needed to be changed, it had to be done by the page’s author. As the Web grew up, it became more dynamic with the addition of the </a:t>
            </a:r>
            <a:r>
              <a:rPr lang="en-US" b="1" dirty="0">
                <a:solidFill>
                  <a:srgbClr val="002060"/>
                </a:solidFill>
                <a:latin typeface="Times New Roman" panose="02020603050405020304" pitchFamily="18" charset="0"/>
                <a:cs typeface="Times New Roman" panose="02020603050405020304" pitchFamily="18" charset="0"/>
              </a:rPr>
              <a:t>Common Gateway Interface (CGI).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allowed external applications to interface with web servers.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46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3" cy="4093428"/>
          </a:xfrm>
          <a:prstGeom prst="rect">
            <a:avLst/>
          </a:prstGeom>
        </p:spPr>
        <p:txBody>
          <a:bodyPr wrap="square">
            <a:spAutoFit/>
          </a:bodyPr>
          <a:lstStyle/>
          <a:p>
            <a:pPr marL="285750" indent="-285750" algn="just">
              <a:buFont typeface="Arial" panose="020B0604020202020204" pitchFamily="34" charset="0"/>
              <a:buChar char="•"/>
              <a:tabLst>
                <a:tab pos="1166813" algn="l"/>
              </a:tabLst>
            </a:pPr>
            <a:r>
              <a:rPr lang="en-US" sz="1300" dirty="0">
                <a:solidFill>
                  <a:srgbClr val="C00000"/>
                </a:solidFill>
                <a:latin typeface="Times New Roman" panose="02020603050405020304" pitchFamily="18" charset="0"/>
                <a:cs typeface="Times New Roman" panose="02020603050405020304" pitchFamily="18" charset="0"/>
              </a:rPr>
              <a:t>Developers also can choose from a broad range of commercial or open-source development tools and technologies, and access the Azure Services Platform using a variety of common Internet standards including HTTP, representational state transfer (REST), and Atom Publishing Protocol (</a:t>
            </a:r>
            <a:r>
              <a:rPr lang="en-US" sz="1300" dirty="0" err="1">
                <a:solidFill>
                  <a:srgbClr val="C00000"/>
                </a:solidFill>
                <a:latin typeface="Times New Roman" panose="02020603050405020304" pitchFamily="18" charset="0"/>
                <a:cs typeface="Times New Roman" panose="02020603050405020304" pitchFamily="18" charset="0"/>
              </a:rPr>
              <a:t>AtomPub</a:t>
            </a:r>
            <a:r>
              <a:rPr lang="en-US" sz="1300" dirty="0">
                <a:solidFill>
                  <a:srgbClr val="C00000"/>
                </a:solidFill>
                <a:latin typeface="Times New Roman" panose="02020603050405020304" pitchFamily="18" charset="0"/>
                <a:cs typeface="Times New Roman" panose="02020603050405020304" pitchFamily="18" charset="0"/>
              </a:rPr>
              <a:t>).</a:t>
            </a:r>
          </a:p>
          <a:p>
            <a:pPr algn="just">
              <a:tabLst>
                <a:tab pos="1166813" algn="l"/>
              </a:tabLst>
            </a:pPr>
            <a:r>
              <a:rPr lang="en-US" sz="1300" b="1" dirty="0">
                <a:solidFill>
                  <a:srgbClr val="002060"/>
                </a:solidFill>
                <a:latin typeface="Times New Roman" panose="02020603050405020304" pitchFamily="18" charset="0"/>
                <a:cs typeface="Times New Roman" panose="02020603050405020304" pitchFamily="18" charset="0"/>
              </a:rPr>
              <a:t>Key components of the Azure Services Platform include the following:</a:t>
            </a:r>
          </a:p>
          <a:p>
            <a:pPr marL="285750" indent="-285750" algn="just">
              <a:buFont typeface="Arial" panose="020B0604020202020204" pitchFamily="34" charset="0"/>
              <a:buChar char="•"/>
              <a:tabLst>
                <a:tab pos="1166813" algn="l"/>
              </a:tabLst>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166813" algn="l"/>
              </a:tabLst>
            </a:pPr>
            <a:r>
              <a:rPr lang="en-US" sz="1300" dirty="0">
                <a:solidFill>
                  <a:srgbClr val="002060"/>
                </a:solidFill>
                <a:latin typeface="Times New Roman" panose="02020603050405020304" pitchFamily="18" charset="0"/>
                <a:cs typeface="Times New Roman" panose="02020603050405020304" pitchFamily="18" charset="0"/>
              </a:rPr>
              <a:t>Windows Azure for service hosting and management, low-level scalable storage, computation, and networking  </a:t>
            </a:r>
          </a:p>
          <a:p>
            <a:pPr marL="285750" indent="-285750" algn="just">
              <a:buFont typeface="Arial" panose="020B0604020202020204" pitchFamily="34" charset="0"/>
              <a:buChar char="•"/>
              <a:tabLst>
                <a:tab pos="1166813" algn="l"/>
              </a:tabLst>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166813" algn="l"/>
              </a:tabLst>
            </a:pPr>
            <a:r>
              <a:rPr lang="en-US" sz="1300" dirty="0">
                <a:solidFill>
                  <a:srgbClr val="002060"/>
                </a:solidFill>
                <a:latin typeface="Times New Roman" panose="02020603050405020304" pitchFamily="18" charset="0"/>
                <a:cs typeface="Times New Roman" panose="02020603050405020304" pitchFamily="18" charset="0"/>
              </a:rPr>
              <a:t>Microsoft SQL Services for a wide range of database services and reporting</a:t>
            </a:r>
          </a:p>
          <a:p>
            <a:pPr marL="285750" indent="-285750" algn="just">
              <a:buFont typeface="Arial" panose="020B0604020202020204" pitchFamily="34" charset="0"/>
              <a:buChar char="•"/>
              <a:tabLst>
                <a:tab pos="1166813" algn="l"/>
              </a:tabLst>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166813" algn="l"/>
              </a:tabLst>
            </a:pPr>
            <a:r>
              <a:rPr lang="en-US" sz="1300" dirty="0">
                <a:solidFill>
                  <a:srgbClr val="002060"/>
                </a:solidFill>
                <a:latin typeface="Times New Roman" panose="02020603050405020304" pitchFamily="18" charset="0"/>
                <a:cs typeface="Times New Roman" panose="02020603050405020304" pitchFamily="18" charset="0"/>
              </a:rPr>
              <a:t>Microsoft .NET Services, which are service-based implementations of familiar .NET Framework concepts such as workflow and access control.</a:t>
            </a:r>
          </a:p>
          <a:p>
            <a:pPr marL="285750" indent="-285750" algn="just">
              <a:buFont typeface="Arial" panose="020B0604020202020204" pitchFamily="34" charset="0"/>
              <a:buChar char="•"/>
              <a:tabLst>
                <a:tab pos="1166813" algn="l"/>
              </a:tabLst>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166813" algn="l"/>
              </a:tabLst>
            </a:pPr>
            <a:r>
              <a:rPr lang="en-US" sz="1300" dirty="0">
                <a:solidFill>
                  <a:srgbClr val="002060"/>
                </a:solidFill>
                <a:latin typeface="Times New Roman" panose="02020603050405020304" pitchFamily="18" charset="0"/>
                <a:cs typeface="Times New Roman" panose="02020603050405020304" pitchFamily="18" charset="0"/>
              </a:rPr>
              <a:t>Live Services for a consistent way for users to store, share, and synchronize documents, photos, files, and information across their PCs, phones, PC applications, and web sites.</a:t>
            </a:r>
          </a:p>
          <a:p>
            <a:pPr marL="285750" indent="-285750" algn="just">
              <a:buFont typeface="Arial" panose="020B0604020202020204" pitchFamily="34" charset="0"/>
              <a:buChar char="•"/>
              <a:tabLst>
                <a:tab pos="1166813" algn="l"/>
              </a:tabLst>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166813" algn="l"/>
              </a:tabLst>
            </a:pPr>
            <a:r>
              <a:rPr lang="en-US" sz="1300" dirty="0">
                <a:solidFill>
                  <a:srgbClr val="002060"/>
                </a:solidFill>
                <a:latin typeface="Times New Roman" panose="02020603050405020304" pitchFamily="18" charset="0"/>
                <a:cs typeface="Times New Roman" panose="02020603050405020304" pitchFamily="18" charset="0"/>
              </a:rPr>
              <a:t>Microsoft SharePoint Services and Microsoft Dynamics CRM Services for business content, collaboration, and rapid solution development in the cloud As a key part of their cloud offering.</a:t>
            </a:r>
          </a:p>
          <a:p>
            <a:pPr marL="285750" indent="-285750" algn="just">
              <a:buFont typeface="Arial" panose="020B0604020202020204" pitchFamily="34" charset="0"/>
              <a:buChar char="•"/>
              <a:tabLst>
                <a:tab pos="1166813" algn="l"/>
              </a:tabLst>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166813" algn="l"/>
              </a:tabLst>
            </a:pPr>
            <a:r>
              <a:rPr lang="en-US" sz="1300" dirty="0">
                <a:solidFill>
                  <a:srgbClr val="002060"/>
                </a:solidFill>
                <a:latin typeface="Times New Roman" panose="02020603050405020304" pitchFamily="18" charset="0"/>
                <a:cs typeface="Times New Roman" panose="02020603050405020304" pitchFamily="18" charset="0"/>
              </a:rPr>
              <a:t> Microsoft has built datacenters to deliver online services. Microsoft has opened major datacenters in Quincy, Washington, and San Antonio, Texas, with additional centers scheduled to open in Chicago and in Dublin, Ireland.</a:t>
            </a:r>
          </a:p>
        </p:txBody>
      </p:sp>
    </p:spTree>
    <p:extLst>
      <p:ext uri="{BB962C8B-B14F-4D97-AF65-F5344CB8AC3E}">
        <p14:creationId xmlns:p14="http://schemas.microsoft.com/office/powerpoint/2010/main" val="243160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55575" y="950913"/>
            <a:ext cx="8686026" cy="4074687"/>
          </a:xfrm>
          <a:prstGeom prst="rect">
            <a:avLst/>
          </a:prstGeom>
        </p:spPr>
      </p:pic>
    </p:spTree>
    <p:extLst>
      <p:ext uri="{BB962C8B-B14F-4D97-AF65-F5344CB8AC3E}">
        <p14:creationId xmlns:p14="http://schemas.microsoft.com/office/powerpoint/2010/main" val="137679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4185761"/>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Force.com</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Force.com, a PaaS from Salesforce.com, is another way to create and deploy business applications. By replacing the complexity of software platforms with a complete, scalable service, Force.com provides developers a fast path to turn ideas into business impact.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Force.com Features Force.com PaaS provides the building blocks necessary to build any kind of business application, and automatically deploy them as a service to small teams or entire enterprises.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Force.com platform gives customers the ability to run multiple applications within the same Salesforce.com instance, allowing all of a company’s Salesforce.com applications to share a common security model, data model, and user interface.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multitenant Force.com platform encompasses a complete feature set for the creation of business applications such as an on-demand operating system.</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ability to create any database on demand, a workflow engine for managing collaboration between users, the Apex Code programming language for building complex logic, the Force.com Web Services API for programmatic access, mashups, and integration with other applications and data, and now Visualforce for a framework to build any user interface.</a:t>
            </a: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04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Visualforce As part of the Force.com platform, Visualforce gives customers the ability to design application user interfaces for any experience on any screen.</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Using the logic and workflow intelligence provided by Apex Code, Visualforce offers the flexibility to meet the</a:t>
            </a:r>
          </a:p>
          <a:p>
            <a:pPr algn="just"/>
            <a:r>
              <a:rPr lang="en-US" dirty="0">
                <a:solidFill>
                  <a:srgbClr val="C00000"/>
                </a:solidFill>
                <a:latin typeface="Times New Roman" panose="02020603050405020304" pitchFamily="18" charset="0"/>
                <a:cs typeface="Times New Roman" panose="02020603050405020304" pitchFamily="18" charset="0"/>
              </a:rPr>
              <a:t>        requirements of applications that feature many different types of users on a variety of devices.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Visualforce uses HTML, AJAX, and Flex for business applications. Visualforce enables the creation and delivery of any user experience, offering control over an application’s design and behavior.</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Visualforce provides a page-based model, built on standard HTML and web presentation technologies, and is complemented with both a component library for implementing common user interface elements and a controller model for creating new interactions between those elements.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Visualforce features and capabilities include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Pages Enables </a:t>
            </a:r>
            <a:r>
              <a:rPr lang="en-US" dirty="0">
                <a:solidFill>
                  <a:srgbClr val="002060"/>
                </a:solidFill>
                <a:latin typeface="Times New Roman" panose="02020603050405020304" pitchFamily="18" charset="0"/>
                <a:cs typeface="Times New Roman" panose="02020603050405020304" pitchFamily="18" charset="0"/>
              </a:rPr>
              <a:t>the design definition of an application’s user interface. This enables developers to create new pages using standard web technologies including HTML, AJAX, and Flex. Pages allows developers to create any user experience with standard web technologies.</a:t>
            </a: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095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2246769"/>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Components</a:t>
            </a:r>
            <a:r>
              <a:rPr lang="en-US" dirty="0">
                <a:solidFill>
                  <a:srgbClr val="C00000"/>
                </a:solidFill>
                <a:latin typeface="Times New Roman" panose="02020603050405020304" pitchFamily="18" charset="0"/>
                <a:cs typeface="Times New Roman" panose="02020603050405020304" pitchFamily="18" charset="0"/>
              </a:rPr>
              <a:t> Provides the ability to create new applications that automatically match the look and feel of Salesforce applications or easily customize and extend the Salesforce user interface to specific customer and user requirements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Customers can create a user experience by assembling existing user interface elements.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Logic Controllers </a:t>
            </a:r>
            <a:r>
              <a:rPr lang="en-US" dirty="0">
                <a:solidFill>
                  <a:srgbClr val="002060"/>
                </a:solidFill>
                <a:latin typeface="Times New Roman" panose="02020603050405020304" pitchFamily="18" charset="0"/>
                <a:cs typeface="Times New Roman" panose="02020603050405020304" pitchFamily="18" charset="0"/>
              </a:rPr>
              <a:t>Enables customers to build any user interface behavior.</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Customers can use Visualforce to quickly create a new look and feel that leverages existing application functionality. The standard controller gives customers the ability to inherit and reuse any standard Salesforce UI behavior like new, edit, and save.</a:t>
            </a: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56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55575" y="1116000"/>
            <a:ext cx="8836023" cy="3938400"/>
          </a:xfrm>
          <a:prstGeom prst="rect">
            <a:avLst/>
          </a:prstGeom>
        </p:spPr>
      </p:pic>
    </p:spTree>
    <p:extLst>
      <p:ext uri="{BB962C8B-B14F-4D97-AF65-F5344CB8AC3E}">
        <p14:creationId xmlns:p14="http://schemas.microsoft.com/office/powerpoint/2010/main" val="155438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4" y="950913"/>
            <a:ext cx="8840916" cy="3970318"/>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Web sample Applications :</a:t>
            </a:r>
          </a:p>
          <a:p>
            <a:pPr algn="just"/>
            <a:endParaRPr lang="en-IN"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Different companies offer different things, but for the sake of understanding the market, let’s take a closer look at cloud giant Google and their offerings.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They have a slate of apps that are targeted right toward your enterprise. Following this link (</a:t>
            </a:r>
            <a:r>
              <a:rPr lang="en-IN" dirty="0">
                <a:solidFill>
                  <a:srgbClr val="C00000"/>
                </a:solidFill>
                <a:latin typeface="Times New Roman" panose="02020603050405020304" pitchFamily="18" charset="0"/>
                <a:cs typeface="Times New Roman" panose="02020603050405020304" pitchFamily="18" charset="0"/>
                <a:hlinkClick r:id="rId3"/>
              </a:rPr>
              <a:t>http://www.google</a:t>
            </a:r>
            <a:r>
              <a:rPr lang="en-IN" dirty="0">
                <a:solidFill>
                  <a:srgbClr val="C00000"/>
                </a:solidFill>
                <a:latin typeface="Times New Roman" panose="02020603050405020304" pitchFamily="18" charset="0"/>
                <a:cs typeface="Times New Roman" panose="02020603050405020304" pitchFamily="18" charset="0"/>
              </a:rPr>
              <a:t> .com/apps/</a:t>
            </a:r>
            <a:r>
              <a:rPr lang="en-IN" dirty="0" err="1">
                <a:solidFill>
                  <a:srgbClr val="C00000"/>
                </a:solidFill>
                <a:latin typeface="Times New Roman" panose="02020603050405020304" pitchFamily="18" charset="0"/>
                <a:cs typeface="Times New Roman" panose="02020603050405020304" pitchFamily="18" charset="0"/>
              </a:rPr>
              <a:t>intl</a:t>
            </a:r>
            <a:r>
              <a:rPr lang="en-IN" dirty="0">
                <a:solidFill>
                  <a:srgbClr val="C00000"/>
                </a:solidFill>
                <a:latin typeface="Times New Roman" panose="02020603050405020304" pitchFamily="18" charset="0"/>
                <a:cs typeface="Times New Roman" panose="02020603050405020304" pitchFamily="18" charset="0"/>
              </a:rPr>
              <a:t>/</a:t>
            </a:r>
            <a:r>
              <a:rPr lang="en-IN" dirty="0" err="1">
                <a:solidFill>
                  <a:srgbClr val="C00000"/>
                </a:solidFill>
                <a:latin typeface="Times New Roman" panose="02020603050405020304" pitchFamily="18" charset="0"/>
                <a:cs typeface="Times New Roman" panose="02020603050405020304" pitchFamily="18" charset="0"/>
              </a:rPr>
              <a:t>en</a:t>
            </a:r>
            <a:r>
              <a:rPr lang="en-IN" dirty="0">
                <a:solidFill>
                  <a:srgbClr val="C00000"/>
                </a:solidFill>
                <a:latin typeface="Times New Roman" panose="02020603050405020304" pitchFamily="18" charset="0"/>
                <a:cs typeface="Times New Roman" panose="02020603050405020304" pitchFamily="18" charset="0"/>
              </a:rPr>
              <a:t>/business/index.html) will take you to their apps.</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Google Apps, launched as a free service in August 2006, is a suite of applications that includes :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Gmail webmail services</a:t>
            </a:r>
          </a:p>
          <a:p>
            <a:pPr algn="just"/>
            <a:endParaRPr lang="en-IN" dirty="0">
              <a:solidFill>
                <a:srgbClr val="002060"/>
              </a:solidFill>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 Google Calendar shared calendaring</a:t>
            </a:r>
          </a:p>
          <a:p>
            <a:pPr algn="just"/>
            <a:endParaRPr lang="en-IN" dirty="0">
              <a:solidFill>
                <a:srgbClr val="002060"/>
              </a:solidFill>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 Google Talk instant messaging and Voice Over IP</a:t>
            </a:r>
          </a:p>
          <a:p>
            <a:pPr algn="just"/>
            <a:endParaRPr lang="en-IN" dirty="0">
              <a:solidFill>
                <a:srgbClr val="002060"/>
              </a:solidFill>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 Start Page for creating a customizable home page on a specific domain</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7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4" y="950913"/>
            <a:ext cx="8840916" cy="3970318"/>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More than 100,000 small businesses and hundreds of universities now use the service.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“So much of business now relies on people being able to communicate and collaborate effectively,” said Gregory Simpson, CTO for General Electric Company.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“GE is interested in evaluating Google Apps for the easy access it provides to a suite of web applications, and the way these applications can help people work together.</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Given its consumer experience, Google has a natural advantage in understanding how people interact together over the web.” Google also offers a premium service called Google Apps Premier Edition.</a:t>
            </a:r>
          </a:p>
          <a:p>
            <a:pPr algn="just"/>
            <a:endParaRPr lang="en-IN" dirty="0">
              <a:solidFill>
                <a:srgbClr val="C00000"/>
              </a:solidFill>
              <a:latin typeface="Times New Roman" panose="02020603050405020304" pitchFamily="18" charset="0"/>
              <a:cs typeface="Times New Roman" panose="02020603050405020304" pitchFamily="18" charset="0"/>
            </a:endParaRPr>
          </a:p>
          <a:p>
            <a:pPr algn="just"/>
            <a:r>
              <a:rPr lang="en-IN" dirty="0">
                <a:solidFill>
                  <a:srgbClr val="C0000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Google Apps Premier Edition has the following unique features: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Per-user storage of 10GBs Offers about 100 times the storage of the average corporate mailbox, eliminating the need to frequently delete email.</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APIs for business integration APIs for data migration, user provisioning, single sign-on, and mail gateways enable businesses to further customize the service for unique environments.</a:t>
            </a:r>
          </a:p>
        </p:txBody>
      </p:sp>
    </p:spTree>
    <p:extLst>
      <p:ext uri="{BB962C8B-B14F-4D97-AF65-F5344CB8AC3E}">
        <p14:creationId xmlns:p14="http://schemas.microsoft.com/office/powerpoint/2010/main" val="2550384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3" y="950913"/>
            <a:ext cx="8904515" cy="3970318"/>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Uptime of 99.9 percent Service Level Agreements for high availability of Gmail, with Google monitoring and crediting customers if service levels are not met.</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C00000"/>
                </a:solidFill>
                <a:latin typeface="Times New Roman" panose="02020603050405020304" pitchFamily="18" charset="0"/>
                <a:cs typeface="Times New Roman" panose="02020603050405020304" pitchFamily="18" charset="0"/>
              </a:rPr>
              <a:t>• Support for critical issues 24/7 Includes extended business hours telephone support for administrators.</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C00000"/>
                </a:solidFill>
                <a:latin typeface="Times New Roman" panose="02020603050405020304" pitchFamily="18" charset="0"/>
                <a:cs typeface="Times New Roman" panose="02020603050405020304" pitchFamily="18" charset="0"/>
              </a:rPr>
              <a:t>• Advertising optional Advertising is turned off by default, but businesses can choose to include Google’s relevant target-based ads if desired.</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C00000"/>
                </a:solidFill>
                <a:latin typeface="Times New Roman" panose="02020603050405020304" pitchFamily="18" charset="0"/>
                <a:cs typeface="Times New Roman" panose="02020603050405020304" pitchFamily="18" charset="0"/>
              </a:rPr>
              <a:t>• Low fee Simple and affordable annual fee (US$50 per user account per year) makes it practical to offer these applications to everyone in the organization.</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In addition to Gmail, Google Calendar, Google Talk and Start Page, all editions of Google Apps also include :</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 Google Docs and Spreadsheets With this addition, teams can collaborate on documents and spreadsheets without the need to email documents back and forth. </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Multiple employees can securely work on a document at the same time. All revisions are recorded for editing, and administrative controls allow organizations to define limits on document sharing.</a:t>
            </a:r>
          </a:p>
        </p:txBody>
      </p:sp>
    </p:spTree>
    <p:extLst>
      <p:ext uri="{BB962C8B-B14F-4D97-AF65-F5344CB8AC3E}">
        <p14:creationId xmlns:p14="http://schemas.microsoft.com/office/powerpoint/2010/main" val="135981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4" y="950913"/>
            <a:ext cx="8840916" cy="483209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Gmail for mobile devices on BlackBerry Gmail for mobile devices provides the same Gmail experience—such as search, conversation view, and synchronization with desktop version—on BlackBerry handheld devices for users of </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Google Apps.</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346200" algn="l"/>
              </a:tabLst>
            </a:pPr>
            <a:r>
              <a:rPr lang="en-US" dirty="0">
                <a:solidFill>
                  <a:srgbClr val="002060"/>
                </a:solidFill>
                <a:latin typeface="Times New Roman" panose="02020603050405020304" pitchFamily="18" charset="0"/>
                <a:cs typeface="Times New Roman" panose="02020603050405020304" pitchFamily="18" charset="0"/>
              </a:rPr>
              <a:t>Gmail for mobile devices joins a list of other mobile options for Google Apps and BlackBerry users that already includes a Google Talk client and a variety of calendar sync tools.</a:t>
            </a:r>
          </a:p>
          <a:p>
            <a:pPr marL="285750" indent="-285750" algn="just">
              <a:buFont typeface="Arial" panose="020B0604020202020204" pitchFamily="34" charset="0"/>
              <a:buChar char="•"/>
              <a:tabLst>
                <a:tab pos="1346200" algn="l"/>
              </a:tabLst>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346200" algn="l"/>
              </a:tabLst>
            </a:pPr>
            <a:r>
              <a:rPr lang="en-US" dirty="0">
                <a:solidFill>
                  <a:srgbClr val="002060"/>
                </a:solidFill>
                <a:latin typeface="Times New Roman" panose="02020603050405020304" pitchFamily="18" charset="0"/>
                <a:cs typeface="Times New Roman" panose="02020603050405020304" pitchFamily="18" charset="0"/>
              </a:rPr>
              <a:t>Application-level control Allows administrators to adapt services to business policies, such as sharing of calendars or  documents outside of the company.</a:t>
            </a:r>
          </a:p>
          <a:p>
            <a:pPr marL="285750" indent="-285750" algn="just">
              <a:buFont typeface="Arial" panose="020B0604020202020204" pitchFamily="34" charset="0"/>
              <a:buChar char="•"/>
              <a:tabLst>
                <a:tab pos="1346200" algn="l"/>
              </a:tabLst>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346200" algn="l"/>
              </a:tabLst>
            </a:pPr>
            <a:r>
              <a:rPr lang="en-US" dirty="0">
                <a:solidFill>
                  <a:srgbClr val="002060"/>
                </a:solidFill>
                <a:latin typeface="Times New Roman" panose="02020603050405020304" pitchFamily="18" charset="0"/>
                <a:cs typeface="Times New Roman" panose="02020603050405020304" pitchFamily="18" charset="0"/>
              </a:rPr>
              <a:t>To provide more options and value to customers of Google Apps Premier Edition, Google Enterprise Professional partners like Avaya and Postini are developing a variety of solutions based on Google’s APIs.</a:t>
            </a:r>
          </a:p>
          <a:p>
            <a:pPr marL="285750" indent="-285750" algn="just">
              <a:buFont typeface="Arial" panose="020B0604020202020204" pitchFamily="34" charset="0"/>
              <a:buChar char="•"/>
              <a:tabLst>
                <a:tab pos="1346200" algn="l"/>
              </a:tabLst>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346200" algn="l"/>
              </a:tabLst>
            </a:pPr>
            <a:r>
              <a:rPr lang="en-US" dirty="0">
                <a:solidFill>
                  <a:srgbClr val="002060"/>
                </a:solidFill>
                <a:latin typeface="Times New Roman" panose="02020603050405020304" pitchFamily="18" charset="0"/>
                <a:cs typeface="Times New Roman" panose="02020603050405020304" pitchFamily="18" charset="0"/>
              </a:rPr>
              <a:t>Including email gateways, enhanced security, Google Calendar synchronization, and third-party integration with Google Talk, as well as offering deployment, migration, and additional support services. </a:t>
            </a:r>
          </a:p>
          <a:p>
            <a:pPr marL="285750" indent="-285750" algn="just">
              <a:buFont typeface="Arial" panose="020B0604020202020204" pitchFamily="34" charset="0"/>
              <a:buChar char="•"/>
              <a:tabLst>
                <a:tab pos="1346200" algn="l"/>
              </a:tabLst>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346200" algn="l"/>
              </a:tabLst>
            </a:pPr>
            <a:r>
              <a:rPr lang="en-US" dirty="0">
                <a:solidFill>
                  <a:srgbClr val="002060"/>
                </a:solidFill>
                <a:latin typeface="Times New Roman" panose="02020603050405020304" pitchFamily="18" charset="0"/>
                <a:cs typeface="Times New Roman" panose="02020603050405020304" pitchFamily="18" charset="0"/>
              </a:rPr>
              <a:t>Google-hosted applications are available in many languages, such as French, Italian, German, Spanish, Chinese, Japanese, and Korean. You can find more information at </a:t>
            </a:r>
            <a:r>
              <a:rPr lang="en-US" dirty="0">
                <a:solidFill>
                  <a:srgbClr val="002060"/>
                </a:solidFill>
                <a:latin typeface="Times New Roman" panose="02020603050405020304" pitchFamily="18" charset="0"/>
                <a:cs typeface="Times New Roman" panose="02020603050405020304" pitchFamily="18" charset="0"/>
                <a:hlinkClick r:id="rId3"/>
              </a:rPr>
              <a:t>http://www.google.com/</a:t>
            </a:r>
            <a:r>
              <a:rPr lang="en-US" dirty="0">
                <a:solidFill>
                  <a:srgbClr val="002060"/>
                </a:solidFill>
                <a:latin typeface="Times New Roman" panose="02020603050405020304" pitchFamily="18" charset="0"/>
                <a:cs typeface="Times New Roman" panose="02020603050405020304" pitchFamily="18" charset="0"/>
              </a:rPr>
              <a:t> .</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43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30401" y="1191118"/>
            <a:ext cx="4528800" cy="3301682"/>
          </a:xfrm>
          <a:prstGeom prst="rect">
            <a:avLst/>
          </a:prstGeom>
        </p:spPr>
      </p:pic>
      <p:sp>
        <p:nvSpPr>
          <p:cNvPr id="9" name="Rectangle 8"/>
          <p:cNvSpPr/>
          <p:nvPr/>
        </p:nvSpPr>
        <p:spPr>
          <a:xfrm>
            <a:off x="4902515" y="1191118"/>
            <a:ext cx="4089084" cy="2677656"/>
          </a:xfrm>
          <a:prstGeom prst="rect">
            <a:avLst/>
          </a:prstGeom>
        </p:spPr>
        <p:txBody>
          <a:bodyPr wrap="square">
            <a:spAutoFit/>
          </a:bodyPr>
          <a:lstStyle/>
          <a:p>
            <a:r>
              <a:rPr lang="en-IN" b="1" dirty="0"/>
              <a:t>AJAX</a:t>
            </a:r>
          </a:p>
          <a:p>
            <a:endParaRPr lang="en-IN" dirty="0"/>
          </a:p>
          <a:p>
            <a:pPr marL="285750" indent="-285750" algn="just">
              <a:buFont typeface="Arial" panose="020B0604020202020204" pitchFamily="34" charset="0"/>
              <a:buChar char="•"/>
            </a:pPr>
            <a:r>
              <a:rPr lang="en-IN" b="1" dirty="0">
                <a:solidFill>
                  <a:srgbClr val="C00000"/>
                </a:solidFill>
                <a:latin typeface="Times New Roman" panose="02020603050405020304" pitchFamily="18" charset="0"/>
                <a:cs typeface="Times New Roman" panose="02020603050405020304" pitchFamily="18" charset="0"/>
              </a:rPr>
              <a:t>Asynchronous JavaScript and XML (AJAX)</a:t>
            </a:r>
            <a:r>
              <a:rPr lang="en-IN" dirty="0">
                <a:solidFill>
                  <a:srgbClr val="C00000"/>
                </a:solidFill>
                <a:latin typeface="Times New Roman" panose="02020603050405020304" pitchFamily="18" charset="0"/>
                <a:cs typeface="Times New Roman" panose="02020603050405020304" pitchFamily="18" charset="0"/>
              </a:rPr>
              <a:t> is a group of web development techniques used for creating interactive web applications.</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 Using AJAX, </a:t>
            </a:r>
            <a:r>
              <a:rPr lang="en-IN" b="1" dirty="0">
                <a:solidFill>
                  <a:srgbClr val="C00000"/>
                </a:solidFill>
                <a:latin typeface="Times New Roman" panose="02020603050405020304" pitchFamily="18" charset="0"/>
                <a:cs typeface="Times New Roman" panose="02020603050405020304" pitchFamily="18" charset="0"/>
              </a:rPr>
              <a:t>web applications can retrieve data from the server asynchronously.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It is being done in the background, it won’t interfere with the display and behaviour of the current page.</a:t>
            </a:r>
          </a:p>
        </p:txBody>
      </p:sp>
    </p:spTree>
    <p:extLst>
      <p:ext uri="{BB962C8B-B14F-4D97-AF65-F5344CB8AC3E}">
        <p14:creationId xmlns:p14="http://schemas.microsoft.com/office/powerpoint/2010/main" val="3371019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155575" y="1029600"/>
            <a:ext cx="8836023" cy="3539430"/>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Different cloud providers use different APIs.</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What Are APIs?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An application programming interface (API) is a set of programming instructions and standards for accessing a web-based program. Software companies release their APIs to the public so that other software developers can design products that are powered by its service.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For example, Amazon released its own API so that web site developers could more easily access information maintained at the Amazon web site.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By using Amazon’s API, a third-party web site can directly link to products on the Amazon site.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APIs allow one program to speak with another. They are not user interfaces. Using APIs, programs can speak to each other without the user having to be involved.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76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155575" y="1029600"/>
            <a:ext cx="8836023" cy="2246769"/>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For instance, when you buy something at Amazon and enter your credit card information, Amazon uses an API to send your credit card information to a remote application that verifies whether your information is correct. As a user, all you saw was the place to enter your credit card information, but behind the scenes, APIs were getting the job done.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An API is similar to Software as a Service (SaaS), because software developers don’t have to start from scratch every time they write a program. Rather than build one program that does everything (email, billing tracking, and so forth), the application can farm out those duties to other applications that do it better.</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540800" y="3066666"/>
            <a:ext cx="6393600" cy="1627734"/>
          </a:xfrm>
          <a:prstGeom prst="rect">
            <a:avLst/>
          </a:prstGeom>
        </p:spPr>
      </p:pic>
    </p:spTree>
    <p:extLst>
      <p:ext uri="{BB962C8B-B14F-4D97-AF65-F5344CB8AC3E}">
        <p14:creationId xmlns:p14="http://schemas.microsoft.com/office/powerpoint/2010/main" val="2397132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30399" y="1029600"/>
            <a:ext cx="8761199" cy="3970318"/>
          </a:xfrm>
          <a:prstGeom prst="rect">
            <a:avLst/>
          </a:prstGeom>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How APIs Work :</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An API is (as the acronym says) an interface that defines the way in which two things will communicate. With APIs, the calls back and forth are managed by web services. </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Web services are a collection of standards including XML, the programming language that allows applications to communicate over the Internet. XML is a general-purpose </a:t>
            </a:r>
            <a:r>
              <a:rPr lang="en-IN" dirty="0" err="1">
                <a:solidFill>
                  <a:srgbClr val="C00000"/>
                </a:solidFill>
                <a:latin typeface="Times New Roman" panose="02020603050405020304" pitchFamily="18" charset="0"/>
                <a:cs typeface="Times New Roman" panose="02020603050405020304" pitchFamily="18" charset="0"/>
              </a:rPr>
              <a:t>markup</a:t>
            </a:r>
            <a:r>
              <a:rPr lang="en-IN" dirty="0">
                <a:solidFill>
                  <a:srgbClr val="C00000"/>
                </a:solidFill>
                <a:latin typeface="Times New Roman" panose="02020603050405020304" pitchFamily="18" charset="0"/>
                <a:cs typeface="Times New Roman" panose="02020603050405020304" pitchFamily="18" charset="0"/>
              </a:rPr>
              <a:t> language.</a:t>
            </a:r>
          </a:p>
          <a:p>
            <a:endParaRPr lang="en-IN" dirty="0">
              <a:solidFill>
                <a:srgbClr val="C00000"/>
              </a:solidFill>
              <a:latin typeface="Times New Roman" panose="02020603050405020304" pitchFamily="18" charset="0"/>
              <a:cs typeface="Times New Roman" panose="02020603050405020304" pitchFamily="18" charset="0"/>
            </a:endParaRPr>
          </a:p>
          <a:p>
            <a:r>
              <a:rPr lang="en-IN" b="1" dirty="0">
                <a:solidFill>
                  <a:srgbClr val="C00000"/>
                </a:solidFill>
                <a:latin typeface="Times New Roman" panose="02020603050405020304" pitchFamily="18" charset="0"/>
                <a:cs typeface="Times New Roman" panose="02020603050405020304" pitchFamily="18" charset="0"/>
              </a:rPr>
              <a:t>The  structured data in a way that both humans and computers can read and write.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API is a piece of software code written as a series of XML messages, like the one for the Google Maps API shown here:</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&lt;script type="text/</a:t>
            </a:r>
            <a:r>
              <a:rPr lang="en-IN" dirty="0" err="1">
                <a:solidFill>
                  <a:srgbClr val="002060"/>
                </a:solidFill>
                <a:latin typeface="Times New Roman" panose="02020603050405020304" pitchFamily="18" charset="0"/>
                <a:cs typeface="Times New Roman" panose="02020603050405020304" pitchFamily="18" charset="0"/>
              </a:rPr>
              <a:t>javascript</a:t>
            </a:r>
            <a:r>
              <a:rPr lang="en-IN" dirty="0">
                <a:solidFill>
                  <a:srgbClr val="002060"/>
                </a:solidFill>
                <a:latin typeface="Times New Roman" panose="02020603050405020304" pitchFamily="18" charset="0"/>
                <a:cs typeface="Times New Roman" panose="02020603050405020304" pitchFamily="18" charset="0"/>
              </a:rPr>
              <a:t>“ , </a:t>
            </a:r>
            <a:r>
              <a:rPr lang="en-IN" dirty="0" err="1">
                <a:solidFill>
                  <a:srgbClr val="002060"/>
                </a:solidFill>
                <a:latin typeface="Times New Roman" panose="02020603050405020304" pitchFamily="18" charset="0"/>
                <a:cs typeface="Times New Roman" panose="02020603050405020304" pitchFamily="18" charset="0"/>
              </a:rPr>
              <a:t>src</a:t>
            </a:r>
            <a:r>
              <a:rPr lang="en-IN" dirty="0">
                <a:solidFill>
                  <a:srgbClr val="002060"/>
                </a:solidFill>
                <a:latin typeface="Times New Roman" panose="02020603050405020304" pitchFamily="18" charset="0"/>
                <a:cs typeface="Times New Roman" panose="02020603050405020304" pitchFamily="18" charset="0"/>
              </a:rPr>
              <a:t>="http://www.google.com/jsapi?key=ABCDEFG"&gt;&lt;/script&gt;</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&lt;script type="text/</a:t>
            </a:r>
            <a:r>
              <a:rPr lang="en-IN" dirty="0" err="1">
                <a:solidFill>
                  <a:srgbClr val="002060"/>
                </a:solidFill>
                <a:latin typeface="Times New Roman" panose="02020603050405020304" pitchFamily="18" charset="0"/>
                <a:cs typeface="Times New Roman" panose="02020603050405020304" pitchFamily="18" charset="0"/>
              </a:rPr>
              <a:t>javascript</a:t>
            </a:r>
            <a:r>
              <a:rPr lang="en-IN" dirty="0">
                <a:solidFill>
                  <a:srgbClr val="002060"/>
                </a:solidFill>
                <a:latin typeface="Times New Roman" panose="02020603050405020304" pitchFamily="18" charset="0"/>
                <a:cs typeface="Times New Roman" panose="02020603050405020304" pitchFamily="18" charset="0"/>
              </a:rPr>
              <a:t>"&gt; , </a:t>
            </a:r>
            <a:r>
              <a:rPr lang="en-IN" dirty="0" err="1">
                <a:solidFill>
                  <a:srgbClr val="002060"/>
                </a:solidFill>
                <a:latin typeface="Times New Roman" panose="02020603050405020304" pitchFamily="18" charset="0"/>
                <a:cs typeface="Times New Roman" panose="02020603050405020304" pitchFamily="18" charset="0"/>
              </a:rPr>
              <a:t>google.load</a:t>
            </a:r>
            <a:r>
              <a:rPr lang="en-IN" dirty="0">
                <a:solidFill>
                  <a:srgbClr val="002060"/>
                </a:solidFill>
                <a:latin typeface="Times New Roman" panose="02020603050405020304" pitchFamily="18" charset="0"/>
                <a:cs typeface="Times New Roman" panose="02020603050405020304" pitchFamily="18" charset="0"/>
              </a:rPr>
              <a:t>("maps", "2.x"); // Call this function when the page has been loaded</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function initialize() {</a:t>
            </a:r>
          </a:p>
          <a:p>
            <a:pPr marL="285750" indent="-285750">
              <a:buFont typeface="Arial" panose="020B0604020202020204" pitchFamily="34" charset="0"/>
              <a:buChar char="•"/>
            </a:pPr>
            <a:r>
              <a:rPr lang="en-IN" dirty="0" err="1">
                <a:solidFill>
                  <a:srgbClr val="002060"/>
                </a:solidFill>
                <a:latin typeface="Times New Roman" panose="02020603050405020304" pitchFamily="18" charset="0"/>
                <a:cs typeface="Times New Roman" panose="02020603050405020304" pitchFamily="18" charset="0"/>
              </a:rPr>
              <a:t>var</a:t>
            </a:r>
            <a:r>
              <a:rPr lang="en-IN" dirty="0">
                <a:solidFill>
                  <a:srgbClr val="002060"/>
                </a:solidFill>
                <a:latin typeface="Times New Roman" panose="02020603050405020304" pitchFamily="18" charset="0"/>
                <a:cs typeface="Times New Roman" panose="02020603050405020304" pitchFamily="18" charset="0"/>
              </a:rPr>
              <a:t> map = new google.maps.Map2(</a:t>
            </a:r>
            <a:r>
              <a:rPr lang="en-IN" dirty="0" err="1">
                <a:solidFill>
                  <a:srgbClr val="002060"/>
                </a:solidFill>
                <a:latin typeface="Times New Roman" panose="02020603050405020304" pitchFamily="18" charset="0"/>
                <a:cs typeface="Times New Roman" panose="02020603050405020304" pitchFamily="18" charset="0"/>
              </a:rPr>
              <a:t>document.getElementById</a:t>
            </a:r>
            <a:r>
              <a:rPr lang="en-IN" dirty="0">
                <a:solidFill>
                  <a:srgbClr val="002060"/>
                </a:solidFill>
                <a:latin typeface="Times New Roman" panose="02020603050405020304" pitchFamily="18" charset="0"/>
                <a:cs typeface="Times New Roman" panose="02020603050405020304" pitchFamily="18" charset="0"/>
              </a:rPr>
              <a:t>("map"));</a:t>
            </a:r>
          </a:p>
          <a:p>
            <a:pPr marL="285750" indent="-285750">
              <a:buFont typeface="Arial" panose="020B0604020202020204" pitchFamily="34" charset="0"/>
              <a:buChar char="•"/>
            </a:pPr>
            <a:r>
              <a:rPr lang="en-IN" dirty="0" err="1">
                <a:solidFill>
                  <a:srgbClr val="002060"/>
                </a:solidFill>
                <a:latin typeface="Times New Roman" panose="02020603050405020304" pitchFamily="18" charset="0"/>
                <a:cs typeface="Times New Roman" panose="02020603050405020304" pitchFamily="18" charset="0"/>
              </a:rPr>
              <a:t>map.setCenter</a:t>
            </a:r>
            <a:r>
              <a:rPr lang="en-IN" dirty="0">
                <a:solidFill>
                  <a:srgbClr val="002060"/>
                </a:solidFill>
                <a:latin typeface="Times New Roman" panose="02020603050405020304" pitchFamily="18" charset="0"/>
                <a:cs typeface="Times New Roman" panose="02020603050405020304" pitchFamily="18" charset="0"/>
              </a:rPr>
              <a:t>(new </a:t>
            </a:r>
            <a:r>
              <a:rPr lang="en-IN" dirty="0" err="1">
                <a:solidFill>
                  <a:srgbClr val="002060"/>
                </a:solidFill>
                <a:latin typeface="Times New Roman" panose="02020603050405020304" pitchFamily="18" charset="0"/>
                <a:cs typeface="Times New Roman" panose="02020603050405020304" pitchFamily="18" charset="0"/>
              </a:rPr>
              <a:t>google.maps.LatLng</a:t>
            </a:r>
            <a:r>
              <a:rPr lang="en-IN" dirty="0">
                <a:solidFill>
                  <a:srgbClr val="002060"/>
                </a:solidFill>
                <a:latin typeface="Times New Roman" panose="02020603050405020304" pitchFamily="18" charset="0"/>
                <a:cs typeface="Times New Roman" panose="02020603050405020304" pitchFamily="18" charset="0"/>
              </a:rPr>
              <a:t>(37.4419, -122.1419), 13); }</a:t>
            </a:r>
          </a:p>
          <a:p>
            <a:pPr marL="285750" indent="-285750">
              <a:buFont typeface="Arial" panose="020B0604020202020204" pitchFamily="34" charset="0"/>
              <a:buChar char="•"/>
            </a:pPr>
            <a:r>
              <a:rPr lang="en-IN" dirty="0" err="1">
                <a:solidFill>
                  <a:srgbClr val="002060"/>
                </a:solidFill>
                <a:latin typeface="Times New Roman" panose="02020603050405020304" pitchFamily="18" charset="0"/>
                <a:cs typeface="Times New Roman" panose="02020603050405020304" pitchFamily="18" charset="0"/>
              </a:rPr>
              <a:t>google.setOnLoadCallback</a:t>
            </a:r>
            <a:r>
              <a:rPr lang="en-IN" dirty="0">
                <a:solidFill>
                  <a:srgbClr val="002060"/>
                </a:solidFill>
                <a:latin typeface="Times New Roman" panose="02020603050405020304" pitchFamily="18" charset="0"/>
                <a:cs typeface="Times New Roman" panose="02020603050405020304" pitchFamily="18" charset="0"/>
              </a:rPr>
              <a:t>(initialize); &lt;/script&gt;</a:t>
            </a:r>
          </a:p>
        </p:txBody>
      </p:sp>
    </p:spTree>
    <p:extLst>
      <p:ext uri="{BB962C8B-B14F-4D97-AF65-F5344CB8AC3E}">
        <p14:creationId xmlns:p14="http://schemas.microsoft.com/office/powerpoint/2010/main" val="3022208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30399" y="1029600"/>
            <a:ext cx="8761199"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30398" y="928914"/>
            <a:ext cx="8761200" cy="4401205"/>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Programmers can use APIs by programming new or existing applications to generate the right XML messages to utilize remote applications.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For instance, if you wanted to archive emails on the cloud, you could use an API to automatically send emails from your inboxes to the cloud archive.</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Companies that release their API usually do so as part of a larger software development kit (SDK) that includes the API, programming tools, and documentation.</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APIs and web services are invisible to your users as they access the cloud. Their whole purpose is to run silently in the background, doing the job for which they were created.</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XML isn’t the only standard that makes APIs work. Other standards include; SOAP (Simple Object Access Protocol) SOAP encodes XML messages so that they can be received and understood by any operating system over any type of network protocol.</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UDDI (Universal Description, Discovery, and Integration) UDDI is an XML based directory that allows businesses to list themselves, find each other, and collaborate using web services.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WSDL (Web Services Description Language) WSDL is the SOAP of UDDI. WSDL is the XML-based language that businesses use to describe their services in the UDDI.</a:t>
            </a:r>
            <a:endParaRPr lang="en-IN"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094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539430"/>
          </a:xfrm>
          <a:prstGeom prst="rect">
            <a:avLst/>
          </a:prstGeom>
        </p:spPr>
        <p:txBody>
          <a:bodyPr wrap="square">
            <a:spAutoFit/>
          </a:bodyPr>
          <a:lstStyle/>
          <a:p>
            <a:pPr lvl="1" algn="just">
              <a:defRPr/>
            </a:pPr>
            <a:r>
              <a:rPr lang="en-US" altLang="en-US" b="1" dirty="0">
                <a:solidFill>
                  <a:srgbClr val="C00000"/>
                </a:solidFill>
                <a:latin typeface="Times New Roman" panose="02020603050405020304" pitchFamily="18" charset="0"/>
                <a:cs typeface="Times New Roman" panose="02020603050405020304" pitchFamily="18" charset="0"/>
              </a:rPr>
              <a:t>API Creators</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There are many different APIs you can use to link your organization with your cloud applications</a:t>
            </a:r>
          </a:p>
          <a:p>
            <a:pPr lvl="1" algn="just">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You might have to create your own APIs.</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Google Gadgets</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Gadgets are a desktop search application that enables users to search their email, files, web history, and chats. Called Google Desktop Search, this new application makes it possible for users to find information on their computers as fast and easily as they can search the Web with Google.</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lvl="1" algn="just">
              <a:defRPr/>
            </a:pPr>
            <a:r>
              <a:rPr lang="en-US" altLang="en-US" b="1" dirty="0">
                <a:solidFill>
                  <a:srgbClr val="002060"/>
                </a:solidFill>
                <a:latin typeface="Times New Roman" panose="02020603050405020304" pitchFamily="18" charset="0"/>
                <a:cs typeface="Times New Roman" panose="02020603050405020304" pitchFamily="18" charset="0"/>
              </a:rPr>
              <a:t>The Google Gadgets API is composed of three languages:</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XML This is the language you use to write gadget specifications. A gadget is just an XML file, placed on the Web somewhere where Google can find it. </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30399" y="1029600"/>
            <a:ext cx="8761199"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290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570208"/>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The XML file contains the instructions on how to process and render the gadget. The XML file can contain all the data, or it can have reference URLs where the data can be found.</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 HTML </a:t>
            </a:r>
            <a:r>
              <a:rPr lang="en-US" altLang="en-US" dirty="0" err="1">
                <a:solidFill>
                  <a:srgbClr val="C00000"/>
                </a:solidFill>
                <a:latin typeface="Times New Roman" panose="02020603050405020304" pitchFamily="18" charset="0"/>
                <a:cs typeface="Times New Roman" panose="02020603050405020304" pitchFamily="18" charset="0"/>
              </a:rPr>
              <a:t>HTML</a:t>
            </a:r>
            <a:r>
              <a:rPr lang="en-US" altLang="en-US" dirty="0">
                <a:solidFill>
                  <a:srgbClr val="C00000"/>
                </a:solidFill>
                <a:latin typeface="Times New Roman" panose="02020603050405020304" pitchFamily="18" charset="0"/>
                <a:cs typeface="Times New Roman" panose="02020603050405020304" pitchFamily="18" charset="0"/>
              </a:rPr>
              <a:t> is the markup language used to format the pages on the web. It is generally responsible for the static portions of your web pages.</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 HTML and XML look similar, but HTML is used to format web documents, whereas XML is used to describe structured data.</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JavaScript </a:t>
            </a:r>
            <a:r>
              <a:rPr lang="en-US" altLang="en-US" dirty="0" err="1">
                <a:solidFill>
                  <a:srgbClr val="002060"/>
                </a:solidFill>
                <a:latin typeface="Times New Roman" panose="02020603050405020304" pitchFamily="18" charset="0"/>
                <a:cs typeface="Times New Roman" panose="02020603050405020304" pitchFamily="18" charset="0"/>
              </a:rPr>
              <a:t>JavaScript</a:t>
            </a:r>
            <a:r>
              <a:rPr lang="en-US" altLang="en-US" dirty="0">
                <a:solidFill>
                  <a:srgbClr val="002060"/>
                </a:solidFill>
                <a:latin typeface="Times New Roman" panose="02020603050405020304" pitchFamily="18" charset="0"/>
                <a:cs typeface="Times New Roman" panose="02020603050405020304" pitchFamily="18" charset="0"/>
              </a:rPr>
              <a:t> is the scripting language you can use to add dynamic behavior to your gadgets.</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Desktop Search is a lightweight, free, downloadable application that brings</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search to information on your computer. The application operates locally on the user’s computer, where it provides the following capabilities:</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30399" y="1029600"/>
            <a:ext cx="8761199"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332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23987"/>
          </a:xfrm>
          <a:prstGeom prst="rect">
            <a:avLst/>
          </a:prstGeom>
        </p:spPr>
        <p:txBody>
          <a:bodyPr wrap="square">
            <a:spAutoFit/>
          </a:bodyPr>
          <a:lstStyle/>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System-wide search Users can search across their email and a wide range of files and information such as email in Microsoft Outlook and Outlook Express; files in Microsoft Word, Microsoft Excel, </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Microsoft PowerPoint, and text; web site history in Internet Explorer; and instant message chats in AOL Instant Messenger.</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High search speed Google.com can search billions of web pages in a fraction of a second. Google Desktop Search is built with the same technology, and it can search a single hard drive in even less time.</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Easy access to desktop results via Google.com Google Desktop Search enables users to search both their computer and the Web simultaneously. </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When users search through Google.com (either from the home page or the Google Toolbar), Google Desktop Search runs the same search in parallel on the user’s computer.</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30399" y="1029600"/>
            <a:ext cx="8761199"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844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4001095"/>
          </a:xfrm>
          <a:prstGeom prst="rect">
            <a:avLst/>
          </a:prstGeom>
        </p:spPr>
        <p:txBody>
          <a:bodyPr wrap="square">
            <a:spAutoFit/>
          </a:bodyPr>
          <a:lstStyle/>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If Google Desktop Search finds relevant results, those results are added to the Google.com search results page. This means that users don’t need to decide before they search whether to search the Web or their computer.</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Dynamic results Unlike traditional computer search software that updates once a day, Google Desktop Search updates continuously for most file types. </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When a user downloads a new email in Outlook, for example, it can be found within seconds using Google Desktop Search. Google Desktop Search is available at </a:t>
            </a:r>
            <a:r>
              <a:rPr lang="en-US" altLang="en-US" dirty="0">
                <a:solidFill>
                  <a:srgbClr val="C00000"/>
                </a:solidFill>
                <a:latin typeface="Times New Roman" panose="02020603050405020304" pitchFamily="18" charset="0"/>
                <a:cs typeface="Times New Roman" panose="02020603050405020304" pitchFamily="18" charset="0"/>
                <a:hlinkClick r:id="rId3"/>
              </a:rPr>
              <a:t>http://desktop.google.com</a:t>
            </a:r>
            <a:r>
              <a:rPr lang="en-US" altLang="en-US" dirty="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a:p>
            <a:pPr lvl="1" algn="just">
              <a:defRPr/>
            </a:pPr>
            <a:r>
              <a:rPr lang="en-US" altLang="en-US" b="1" dirty="0">
                <a:solidFill>
                  <a:srgbClr val="002060"/>
                </a:solidFill>
                <a:latin typeface="Times New Roman" panose="02020603050405020304" pitchFamily="18" charset="0"/>
                <a:cs typeface="Times New Roman" panose="02020603050405020304" pitchFamily="18" charset="0"/>
              </a:rPr>
              <a:t>Google Data APIs</a:t>
            </a:r>
          </a:p>
          <a:p>
            <a:pPr lvl="1" algn="just">
              <a:defRPr/>
            </a:pPr>
            <a:endParaRPr lang="en-US" altLang="en-US" b="1"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The Google Data APIs provide a simple standard protocol for reading and writing data on the Web. They encompass a broad range of business functions that can be used to link your applications within and outside of the cloud.</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Description These REST-style APIs are based on the Atom Publishing Protocol (</a:t>
            </a:r>
            <a:r>
              <a:rPr lang="en-US" altLang="en-US" dirty="0" err="1">
                <a:solidFill>
                  <a:srgbClr val="002060"/>
                </a:solidFill>
                <a:latin typeface="Times New Roman" panose="02020603050405020304" pitchFamily="18" charset="0"/>
                <a:cs typeface="Times New Roman" panose="02020603050405020304" pitchFamily="18" charset="0"/>
              </a:rPr>
              <a:t>AtomPub</a:t>
            </a:r>
            <a:r>
              <a:rPr lang="en-US" altLang="en-US" dirty="0">
                <a:solidFill>
                  <a:srgbClr val="002060"/>
                </a:solidFill>
                <a:latin typeface="Times New Roman" panose="02020603050405020304" pitchFamily="18" charset="0"/>
                <a:cs typeface="Times New Roman" panose="02020603050405020304" pitchFamily="18" charset="0"/>
              </a:rPr>
              <a:t>), and use the Atom syndication format to represent data and HTTP to handle communication.</a:t>
            </a:r>
          </a:p>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30399" y="1029600"/>
            <a:ext cx="8761199"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827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539430"/>
          </a:xfrm>
          <a:prstGeom prst="rect">
            <a:avLst/>
          </a:prstGeom>
        </p:spPr>
        <p:txBody>
          <a:bodyPr wrap="square">
            <a:spAutoFit/>
          </a:bodyPr>
          <a:lstStyle/>
          <a:p>
            <a:pPr lvl="1" algn="just">
              <a:defRPr/>
            </a:pPr>
            <a:r>
              <a:rPr lang="en-US" altLang="en-US" b="1" dirty="0">
                <a:solidFill>
                  <a:srgbClr val="C00000"/>
                </a:solidFill>
                <a:latin typeface="Times New Roman" panose="02020603050405020304" pitchFamily="18" charset="0"/>
                <a:cs typeface="Times New Roman" panose="02020603050405020304" pitchFamily="18" charset="0"/>
              </a:rPr>
              <a:t>The Google Data APIs include</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Apps APIs</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Base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Blogger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Book Search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Calendar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Code Search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Contacts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Documents List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Finance Portfolio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Health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Notebook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Picasa Web Albums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Google Spreadsheets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Webmaster Tools Data API</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YouTube Data API</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30399" y="1029600"/>
            <a:ext cx="8761199"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727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970318"/>
          </a:xfrm>
          <a:prstGeom prst="rect">
            <a:avLst/>
          </a:prstGeom>
        </p:spPr>
        <p:txBody>
          <a:bodyPr wrap="square">
            <a:spAutoFit/>
          </a:bodyPr>
          <a:lstStyle/>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Partnership Salesforce.com partnered with Google, making it easier for developers to create applications for cloud computing. </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The Force.com Toolkit for Google Data APIs provides a set of tools and services to allow developers to take advantage of Google Data APIs, a common set of standard APIs for interacting with data in Google services, within their applications and projects on Force.com.</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The APIs are freely available at http://developer.force.com/ and </a:t>
            </a:r>
            <a:r>
              <a:rPr lang="en-US" altLang="en-US" dirty="0">
                <a:solidFill>
                  <a:srgbClr val="C00000"/>
                </a:solidFill>
                <a:latin typeface="Times New Roman" panose="02020603050405020304" pitchFamily="18" charset="0"/>
                <a:cs typeface="Times New Roman" panose="02020603050405020304" pitchFamily="18" charset="0"/>
                <a:hlinkClick r:id="rId3"/>
              </a:rPr>
              <a:t>http://code.google.com/</a:t>
            </a:r>
            <a:r>
              <a:rPr lang="en-US" altLang="en-US" dirty="0">
                <a:solidFill>
                  <a:srgbClr val="C00000"/>
                </a:solidFill>
                <a:latin typeface="Times New Roman" panose="02020603050405020304" pitchFamily="18" charset="0"/>
                <a:cs typeface="Times New Roman" panose="02020603050405020304" pitchFamily="18" charset="0"/>
              </a:rPr>
              <a:t> p/apex-google-data/.</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The alliance between Salesforce.com and Google gives developers a </a:t>
            </a:r>
            <a:r>
              <a:rPr lang="en-US" altLang="en-US" dirty="0" err="1">
                <a:solidFill>
                  <a:srgbClr val="C00000"/>
                </a:solidFill>
                <a:latin typeface="Times New Roman" panose="02020603050405020304" pitchFamily="18" charset="0"/>
                <a:cs typeface="Times New Roman" panose="02020603050405020304" pitchFamily="18" charset="0"/>
              </a:rPr>
              <a:t>multicloud</a:t>
            </a:r>
            <a:r>
              <a:rPr lang="en-US" altLang="en-US" dirty="0">
                <a:solidFill>
                  <a:srgbClr val="C00000"/>
                </a:solidFill>
                <a:latin typeface="Times New Roman" panose="02020603050405020304" pitchFamily="18" charset="0"/>
                <a:cs typeface="Times New Roman" panose="02020603050405020304" pitchFamily="18" charset="0"/>
              </a:rPr>
              <a:t> computing platform for building and running applications.</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The Force.com PaaS and Google’s open APIs and technologies enable the creation of powerful applications delivered on the Web.</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Additionally, the Force.com Toolkit for Google Data APIs creates new opportunities for developers and ISVs to extend the widely adopted Salesforce for Google Apps. </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The toolkit gives developers and partners the ability to create business applications that extend salesforce for Google Apps as well as build entirely new applications to help customers run their business in the cloud.</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30399" y="1029600"/>
            <a:ext cx="8761199"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60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4185761"/>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Technologies :</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AJAX is a term that represents a </a:t>
            </a:r>
            <a:r>
              <a:rPr lang="en-US" b="1" dirty="0">
                <a:solidFill>
                  <a:srgbClr val="C00000"/>
                </a:solidFill>
                <a:latin typeface="Times New Roman" panose="02020603050405020304" pitchFamily="18" charset="0"/>
                <a:cs typeface="Times New Roman" panose="02020603050405020304" pitchFamily="18" charset="0"/>
              </a:rPr>
              <a:t>wide range of web technologies</a:t>
            </a:r>
            <a:r>
              <a:rPr lang="en-US" dirty="0">
                <a:solidFill>
                  <a:srgbClr val="C00000"/>
                </a:solidFill>
                <a:latin typeface="Times New Roman" panose="02020603050405020304" pitchFamily="18" charset="0"/>
                <a:cs typeface="Times New Roman" panose="02020603050405020304" pitchFamily="18" charset="0"/>
              </a:rPr>
              <a:t> that can be used to help </a:t>
            </a:r>
            <a:r>
              <a:rPr lang="en-US" b="1" dirty="0">
                <a:solidFill>
                  <a:srgbClr val="C00000"/>
                </a:solidFill>
                <a:latin typeface="Times New Roman" panose="02020603050405020304" pitchFamily="18" charset="0"/>
                <a:cs typeface="Times New Roman" panose="02020603050405020304" pitchFamily="18" charset="0"/>
              </a:rPr>
              <a:t>web applications communicate with a server,</a:t>
            </a:r>
            <a:r>
              <a:rPr lang="en-US" dirty="0">
                <a:solidFill>
                  <a:srgbClr val="C00000"/>
                </a:solidFill>
                <a:latin typeface="Times New Roman" panose="02020603050405020304" pitchFamily="18" charset="0"/>
                <a:cs typeface="Times New Roman" panose="02020603050405020304" pitchFamily="18" charset="0"/>
              </a:rPr>
              <a:t> but without interfering with the current state of that page.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AJAX refers to these technologies: </a:t>
            </a:r>
            <a:r>
              <a:rPr lang="en-US" b="1" dirty="0">
                <a:solidFill>
                  <a:srgbClr val="C00000"/>
                </a:solidFill>
                <a:latin typeface="Times New Roman" panose="02020603050405020304" pitchFamily="18" charset="0"/>
                <a:cs typeface="Times New Roman" panose="02020603050405020304" pitchFamily="18" charset="0"/>
              </a:rPr>
              <a:t>Extensible Hypertext Markup Language (XHTML) and Cascading Style Sheets (CSS) for presentation.</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The Document Object Model for dynamic display of and interaction with data XML and </a:t>
            </a:r>
            <a:r>
              <a:rPr lang="en-US" b="1" dirty="0">
                <a:solidFill>
                  <a:srgbClr val="C00000"/>
                </a:solidFill>
                <a:latin typeface="Times New Roman" panose="02020603050405020304" pitchFamily="18" charset="0"/>
                <a:cs typeface="Times New Roman" panose="02020603050405020304" pitchFamily="18" charset="0"/>
              </a:rPr>
              <a:t>Extensible Style Sheet Language Transformations (XSLT)</a:t>
            </a:r>
            <a:r>
              <a:rPr lang="en-US" dirty="0">
                <a:solidFill>
                  <a:srgbClr val="C00000"/>
                </a:solidFill>
                <a:latin typeface="Times New Roman" panose="02020603050405020304" pitchFamily="18" charset="0"/>
                <a:cs typeface="Times New Roman" panose="02020603050405020304" pitchFamily="18" charset="0"/>
              </a:rPr>
              <a:t> for the interchange and manipulation of data, respectively.</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The </a:t>
            </a:r>
            <a:r>
              <a:rPr lang="en-US" b="1" dirty="0">
                <a:solidFill>
                  <a:srgbClr val="002060"/>
                </a:solidFill>
                <a:latin typeface="Times New Roman" panose="02020603050405020304" pitchFamily="18" charset="0"/>
                <a:cs typeface="Times New Roman" panose="02020603050405020304" pitchFamily="18" charset="0"/>
              </a:rPr>
              <a:t>XML Http Request object for asynchronous communication </a:t>
            </a:r>
            <a:r>
              <a:rPr lang="en-US" dirty="0">
                <a:solidFill>
                  <a:srgbClr val="002060"/>
                </a:solidFill>
                <a:latin typeface="Times New Roman" panose="02020603050405020304" pitchFamily="18" charset="0"/>
                <a:cs typeface="Times New Roman" panose="02020603050405020304" pitchFamily="18" charset="0"/>
              </a:rPr>
              <a:t>JavaScript to bring these technologies together.</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AJAX continues to evolve. For instance, while JavaScript claims a place in the acronym for AJAX, it is not the only client-side language that can be used for developing an AJAX application.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JavaScript Object Notation (JSON) is a widely used alternative</a:t>
            </a:r>
            <a:r>
              <a:rPr lang="en-US" dirty="0">
                <a:solidFill>
                  <a:srgbClr val="002060"/>
                </a:solidFill>
                <a:latin typeface="Times New Roman" panose="02020603050405020304" pitchFamily="18" charset="0"/>
                <a:cs typeface="Times New Roman" panose="02020603050405020304" pitchFamily="18" charset="0"/>
              </a:rPr>
              <a:t>. HTML and plain text can also be used.</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570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970318"/>
          </a:xfrm>
          <a:prstGeom prst="rect">
            <a:avLst/>
          </a:prstGeom>
        </p:spPr>
        <p:txBody>
          <a:bodyPr wrap="square">
            <a:spAutoFit/>
          </a:bodyPr>
          <a:lstStyle/>
          <a:p>
            <a:pPr lvl="1" algn="just">
              <a:defRPr/>
            </a:pPr>
            <a:r>
              <a:rPr lang="en-US" altLang="en-US" b="1" dirty="0" err="1">
                <a:solidFill>
                  <a:srgbClr val="C00000"/>
                </a:solidFill>
                <a:latin typeface="Times New Roman" panose="02020603050405020304" pitchFamily="18" charset="0"/>
                <a:cs typeface="Times New Roman" panose="02020603050405020304" pitchFamily="18" charset="0"/>
              </a:rPr>
              <a:t>GoGrid</a:t>
            </a:r>
            <a:endParaRPr lang="en-US" altLang="en-US" b="1"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err="1">
                <a:solidFill>
                  <a:srgbClr val="C00000"/>
                </a:solidFill>
                <a:latin typeface="Times New Roman" panose="02020603050405020304" pitchFamily="18" charset="0"/>
                <a:cs typeface="Times New Roman" panose="02020603050405020304" pitchFamily="18" charset="0"/>
              </a:rPr>
              <a:t>GoGrid’s</a:t>
            </a:r>
            <a:r>
              <a:rPr lang="en-US" altLang="en-US" dirty="0">
                <a:solidFill>
                  <a:srgbClr val="C00000"/>
                </a:solidFill>
                <a:latin typeface="Times New Roman" panose="02020603050405020304" pitchFamily="18" charset="0"/>
                <a:cs typeface="Times New Roman" panose="02020603050405020304" pitchFamily="18" charset="0"/>
              </a:rPr>
              <a:t> API is a web service that allows developers to control their interaction with </a:t>
            </a:r>
            <a:r>
              <a:rPr lang="en-US" altLang="en-US" dirty="0" err="1">
                <a:solidFill>
                  <a:srgbClr val="C00000"/>
                </a:solidFill>
                <a:latin typeface="Times New Roman" panose="02020603050405020304" pitchFamily="18" charset="0"/>
                <a:cs typeface="Times New Roman" panose="02020603050405020304" pitchFamily="18" charset="0"/>
              </a:rPr>
              <a:t>GoGrid’s</a:t>
            </a:r>
            <a:r>
              <a:rPr lang="en-US" altLang="en-US" dirty="0">
                <a:solidFill>
                  <a:srgbClr val="C00000"/>
                </a:solidFill>
                <a:latin typeface="Times New Roman" panose="02020603050405020304" pitchFamily="18" charset="0"/>
                <a:cs typeface="Times New Roman" panose="02020603050405020304" pitchFamily="18" charset="0"/>
              </a:rPr>
              <a:t> cloud hosting infrastructure. </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The </a:t>
            </a:r>
            <a:r>
              <a:rPr lang="en-US" altLang="en-US" dirty="0" err="1">
                <a:solidFill>
                  <a:srgbClr val="C00000"/>
                </a:solidFill>
                <a:latin typeface="Times New Roman" panose="02020603050405020304" pitchFamily="18" charset="0"/>
                <a:cs typeface="Times New Roman" panose="02020603050405020304" pitchFamily="18" charset="0"/>
              </a:rPr>
              <a:t>GoGrid</a:t>
            </a:r>
            <a:r>
              <a:rPr lang="en-US" altLang="en-US" dirty="0">
                <a:solidFill>
                  <a:srgbClr val="C00000"/>
                </a:solidFill>
                <a:latin typeface="Times New Roman" panose="02020603050405020304" pitchFamily="18" charset="0"/>
                <a:cs typeface="Times New Roman" panose="02020603050405020304" pitchFamily="18" charset="0"/>
              </a:rPr>
              <a:t> API provides two-way communication for controlling </a:t>
            </a:r>
            <a:r>
              <a:rPr lang="en-US" altLang="en-US" dirty="0" err="1">
                <a:solidFill>
                  <a:srgbClr val="C00000"/>
                </a:solidFill>
                <a:latin typeface="Times New Roman" panose="02020603050405020304" pitchFamily="18" charset="0"/>
                <a:cs typeface="Times New Roman" panose="02020603050405020304" pitchFamily="18" charset="0"/>
              </a:rPr>
              <a:t>GoGrid’s</a:t>
            </a:r>
            <a:r>
              <a:rPr lang="en-US" altLang="en-US" dirty="0">
                <a:solidFill>
                  <a:srgbClr val="C00000"/>
                </a:solidFill>
                <a:latin typeface="Times New Roman" panose="02020603050405020304" pitchFamily="18" charset="0"/>
                <a:cs typeface="Times New Roman" panose="02020603050405020304" pitchFamily="18" charset="0"/>
              </a:rPr>
              <a:t> control panel functionality. Typical uses for the API include</a:t>
            </a: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Auto-scaling network servers</a:t>
            </a: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Listing assigned public and private IP addresses</a:t>
            </a: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Deleting servers</a:t>
            </a:r>
          </a:p>
          <a:p>
            <a:pPr lvl="1" algn="just">
              <a:defRPr/>
            </a:pPr>
            <a:r>
              <a:rPr lang="en-US" altLang="en-US" b="1" dirty="0">
                <a:solidFill>
                  <a:srgbClr val="002060"/>
                </a:solidFill>
                <a:latin typeface="Times New Roman" panose="02020603050405020304" pitchFamily="18" charset="0"/>
                <a:cs typeface="Times New Roman" panose="02020603050405020304" pitchFamily="18" charset="0"/>
              </a:rPr>
              <a:t> Listing billing details</a:t>
            </a:r>
          </a:p>
          <a:p>
            <a:pPr marL="285750" lvl="1" indent="-285750" algn="just">
              <a:buFont typeface="Arial" panose="020B0604020202020204" pitchFamily="34" charset="0"/>
              <a:buChar char="•"/>
              <a:defRPr/>
            </a:pPr>
            <a:r>
              <a:rPr lang="en-US" altLang="en-US" dirty="0" err="1">
                <a:solidFill>
                  <a:srgbClr val="002060"/>
                </a:solidFill>
                <a:latin typeface="Times New Roman" panose="02020603050405020304" pitchFamily="18" charset="0"/>
                <a:cs typeface="Times New Roman" panose="02020603050405020304" pitchFamily="18" charset="0"/>
              </a:rPr>
              <a:t>GoGrid’s</a:t>
            </a:r>
            <a:r>
              <a:rPr lang="en-US" altLang="en-US" dirty="0">
                <a:solidFill>
                  <a:srgbClr val="002060"/>
                </a:solidFill>
                <a:latin typeface="Times New Roman" panose="02020603050405020304" pitchFamily="18" charset="0"/>
                <a:cs typeface="Times New Roman" panose="02020603050405020304" pitchFamily="18" charset="0"/>
              </a:rPr>
              <a:t> REST-like API Query interface is designed for individuals who want to programmatically control their cloud hosting infrastructure over the Internet.</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The </a:t>
            </a:r>
            <a:r>
              <a:rPr lang="en-US" altLang="en-US" dirty="0" err="1">
                <a:solidFill>
                  <a:srgbClr val="002060"/>
                </a:solidFill>
                <a:latin typeface="Times New Roman" panose="02020603050405020304" pitchFamily="18" charset="0"/>
                <a:cs typeface="Times New Roman" panose="02020603050405020304" pitchFamily="18" charset="0"/>
              </a:rPr>
              <a:t>GoGrid</a:t>
            </a:r>
            <a:r>
              <a:rPr lang="en-US" altLang="en-US" dirty="0">
                <a:solidFill>
                  <a:srgbClr val="002060"/>
                </a:solidFill>
                <a:latin typeface="Times New Roman" panose="02020603050405020304" pitchFamily="18" charset="0"/>
                <a:cs typeface="Times New Roman" panose="02020603050405020304" pitchFamily="18" charset="0"/>
              </a:rPr>
              <a:t> API requires you to be a </a:t>
            </a:r>
            <a:r>
              <a:rPr lang="en-US" altLang="en-US" dirty="0" err="1">
                <a:solidFill>
                  <a:srgbClr val="002060"/>
                </a:solidFill>
                <a:latin typeface="Times New Roman" panose="02020603050405020304" pitchFamily="18" charset="0"/>
                <a:cs typeface="Times New Roman" panose="02020603050405020304" pitchFamily="18" charset="0"/>
              </a:rPr>
              <a:t>GoGrid</a:t>
            </a:r>
            <a:r>
              <a:rPr lang="en-US" altLang="en-US" dirty="0">
                <a:solidFill>
                  <a:srgbClr val="002060"/>
                </a:solidFill>
                <a:latin typeface="Times New Roman" panose="02020603050405020304" pitchFamily="18" charset="0"/>
                <a:cs typeface="Times New Roman" panose="02020603050405020304" pitchFamily="18" charset="0"/>
              </a:rPr>
              <a:t> customer and to have technical knowledge and programming skills. </a:t>
            </a:r>
          </a:p>
          <a:p>
            <a:pPr marL="285750" lvl="1" indent="-285750" algn="just">
              <a:buFont typeface="Arial" panose="020B0604020202020204" pitchFamily="34" charset="0"/>
              <a:buChar char="•"/>
              <a:defRPr/>
            </a:pPr>
            <a:r>
              <a:rPr lang="en-US" altLang="en-US" b="1" dirty="0">
                <a:solidFill>
                  <a:srgbClr val="002060"/>
                </a:solidFill>
                <a:latin typeface="Times New Roman" panose="02020603050405020304" pitchFamily="18" charset="0"/>
                <a:cs typeface="Times New Roman" panose="02020603050405020304" pitchFamily="18" charset="0"/>
              </a:rPr>
              <a:t>The </a:t>
            </a:r>
            <a:r>
              <a:rPr lang="en-US" altLang="en-US" b="1" dirty="0" err="1">
                <a:solidFill>
                  <a:srgbClr val="002060"/>
                </a:solidFill>
                <a:latin typeface="Times New Roman" panose="02020603050405020304" pitchFamily="18" charset="0"/>
                <a:cs typeface="Times New Roman" panose="02020603050405020304" pitchFamily="18" charset="0"/>
              </a:rPr>
              <a:t>GoGrid</a:t>
            </a:r>
            <a:r>
              <a:rPr lang="en-US" altLang="en-US" b="1" dirty="0">
                <a:solidFill>
                  <a:srgbClr val="002060"/>
                </a:solidFill>
                <a:latin typeface="Times New Roman" panose="02020603050405020304" pitchFamily="18" charset="0"/>
                <a:cs typeface="Times New Roman" panose="02020603050405020304" pitchFamily="18" charset="0"/>
              </a:rPr>
              <a:t> API supports these languages:</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Java</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PHP</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Python</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Ruby</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30399" y="1029600"/>
            <a:ext cx="8761199"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190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970318"/>
          </a:xfrm>
          <a:prstGeom prst="rect">
            <a:avLst/>
          </a:prstGeom>
        </p:spPr>
        <p:txBody>
          <a:bodyPr wrap="square">
            <a:spAutoFit/>
          </a:bodyPr>
          <a:lstStyle/>
          <a:p>
            <a:pPr lvl="1" algn="just">
              <a:defRPr/>
            </a:pPr>
            <a:r>
              <a:rPr lang="en-US" altLang="en-US" b="1" dirty="0">
                <a:solidFill>
                  <a:srgbClr val="C00000"/>
                </a:solidFill>
                <a:latin typeface="Times New Roman" panose="02020603050405020304" pitchFamily="18" charset="0"/>
                <a:cs typeface="Times New Roman" panose="02020603050405020304" pitchFamily="18" charset="0"/>
              </a:rPr>
              <a:t>Apex</a:t>
            </a: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The Apex Web Services API is one of the world’s most widely used enterprise web services, handling more than 50 percent of </a:t>
            </a:r>
            <a:r>
              <a:rPr lang="en-US" altLang="en-US" dirty="0" err="1">
                <a:solidFill>
                  <a:srgbClr val="C00000"/>
                </a:solidFill>
                <a:latin typeface="Times New Roman" panose="02020603050405020304" pitchFamily="18" charset="0"/>
                <a:cs typeface="Times New Roman" panose="02020603050405020304" pitchFamily="18" charset="0"/>
              </a:rPr>
              <a:t>Salesforce.com’s</a:t>
            </a:r>
            <a:r>
              <a:rPr lang="en-US" altLang="en-US" dirty="0">
                <a:solidFill>
                  <a:srgbClr val="C00000"/>
                </a:solidFill>
                <a:latin typeface="Times New Roman" panose="02020603050405020304" pitchFamily="18" charset="0"/>
                <a:cs typeface="Times New Roman" panose="02020603050405020304" pitchFamily="18" charset="0"/>
              </a:rPr>
              <a:t> 3.7 billion service transactions.</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The Apex Web Services API makes it possible to access and manage complex data relationships—such as a set of information about an account, all the products they have bought, and all of their contacts—in a single request. </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This capability, analogous to database JOIN functionality, enhances both the speed and simplicity of integrations, and will be unique to the Apex API.</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Development Platform Apex is a development platform for building Software as a Service (SaaS) applications on top of </a:t>
            </a:r>
            <a:r>
              <a:rPr lang="en-US" altLang="en-US" dirty="0" err="1">
                <a:solidFill>
                  <a:srgbClr val="002060"/>
                </a:solidFill>
                <a:latin typeface="Times New Roman" panose="02020603050405020304" pitchFamily="18" charset="0"/>
                <a:cs typeface="Times New Roman" panose="02020603050405020304" pitchFamily="18" charset="0"/>
              </a:rPr>
              <a:t>Salesforce.com’s</a:t>
            </a:r>
            <a:r>
              <a:rPr lang="en-US" altLang="en-US" dirty="0">
                <a:solidFill>
                  <a:srgbClr val="002060"/>
                </a:solidFill>
                <a:latin typeface="Times New Roman" panose="02020603050405020304" pitchFamily="18" charset="0"/>
                <a:cs typeface="Times New Roman" panose="02020603050405020304" pitchFamily="18" charset="0"/>
              </a:rPr>
              <a:t> customer relationship management (CRM) functionality.</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By using Apex, developers can access </a:t>
            </a:r>
            <a:r>
              <a:rPr lang="en-US" altLang="en-US" dirty="0" err="1">
                <a:solidFill>
                  <a:srgbClr val="002060"/>
                </a:solidFill>
                <a:latin typeface="Times New Roman" panose="02020603050405020304" pitchFamily="18" charset="0"/>
                <a:cs typeface="Times New Roman" panose="02020603050405020304" pitchFamily="18" charset="0"/>
              </a:rPr>
              <a:t>Salesforce.com’s</a:t>
            </a:r>
            <a:r>
              <a:rPr lang="en-US" altLang="en-US" dirty="0">
                <a:solidFill>
                  <a:srgbClr val="002060"/>
                </a:solidFill>
                <a:latin typeface="Times New Roman" panose="02020603050405020304" pitchFamily="18" charset="0"/>
                <a:cs typeface="Times New Roman" panose="02020603050405020304" pitchFamily="18" charset="0"/>
              </a:rPr>
              <a:t> back-end database and client-server interfaces to create SaaS applications. </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This API allows developers to use common SaaS components, like web widgets or a multitenant database, without the need to develop much of the infrastructure traditionally associated behind SaaS programs.</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30399" y="1029600"/>
            <a:ext cx="8761199"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795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970318"/>
          </a:xfrm>
          <a:prstGeom prst="rect">
            <a:avLst/>
          </a:prstGeom>
        </p:spPr>
        <p:txBody>
          <a:bodyPr wrap="square">
            <a:spAutoFit/>
          </a:bodyPr>
          <a:lstStyle/>
          <a:p>
            <a:pPr lvl="1" algn="just">
              <a:defRPr/>
            </a:pPr>
            <a:r>
              <a:rPr lang="en-US" altLang="en-US" b="1" dirty="0">
                <a:solidFill>
                  <a:srgbClr val="C00000"/>
                </a:solidFill>
                <a:latin typeface="Times New Roman" panose="02020603050405020304" pitchFamily="18" charset="0"/>
                <a:cs typeface="Times New Roman" panose="02020603050405020304" pitchFamily="18" charset="0"/>
              </a:rPr>
              <a:t>The Apex platforms consist of three tools:</a:t>
            </a:r>
          </a:p>
          <a:p>
            <a:pPr lvl="1" algn="just">
              <a:defRPr/>
            </a:pPr>
            <a:endParaRPr lang="en-US" altLang="en-US" dirty="0">
              <a:solidFill>
                <a:srgbClr val="C00000"/>
              </a:solidFill>
              <a:latin typeface="Times New Roman" panose="02020603050405020304" pitchFamily="18" charset="0"/>
              <a:cs typeface="Times New Roman" panose="02020603050405020304" pitchFamily="18" charset="0"/>
            </a:endParaRPr>
          </a:p>
          <a:p>
            <a:pPr lvl="1" algn="just">
              <a:defRPr/>
            </a:pPr>
            <a:r>
              <a:rPr lang="en-US" altLang="en-US" dirty="0">
                <a:solidFill>
                  <a:srgbClr val="C00000"/>
                </a:solidFill>
                <a:latin typeface="Times New Roman" panose="02020603050405020304" pitchFamily="18" charset="0"/>
                <a:cs typeface="Times New Roman" panose="02020603050405020304" pitchFamily="18" charset="0"/>
              </a:rPr>
              <a:t>• Apex Builder An on-demand component allowing easy drag-and-drop customization with a limited set of features.</a:t>
            </a:r>
          </a:p>
          <a:p>
            <a:pPr lvl="1" algn="just">
              <a:defRPr/>
            </a:pPr>
            <a:endParaRPr lang="en-US" altLang="en-US" dirty="0">
              <a:solidFill>
                <a:srgbClr val="C00000"/>
              </a:solidFill>
              <a:latin typeface="Times New Roman" panose="02020603050405020304" pitchFamily="18" charset="0"/>
              <a:cs typeface="Times New Roman" panose="02020603050405020304" pitchFamily="18" charset="0"/>
            </a:endParaRPr>
          </a:p>
          <a:p>
            <a:pPr lvl="1" algn="just">
              <a:defRPr/>
            </a:pPr>
            <a:r>
              <a:rPr lang="en-US" altLang="en-US" dirty="0">
                <a:solidFill>
                  <a:srgbClr val="C00000"/>
                </a:solidFill>
                <a:latin typeface="Times New Roman" panose="02020603050405020304" pitchFamily="18" charset="0"/>
                <a:cs typeface="Times New Roman" panose="02020603050405020304" pitchFamily="18" charset="0"/>
              </a:rPr>
              <a:t>• Apex API A method of retrieving raw data from </a:t>
            </a:r>
            <a:r>
              <a:rPr lang="en-US" altLang="en-US" dirty="0" err="1">
                <a:solidFill>
                  <a:srgbClr val="C00000"/>
                </a:solidFill>
                <a:latin typeface="Times New Roman" panose="02020603050405020304" pitchFamily="18" charset="0"/>
                <a:cs typeface="Times New Roman" panose="02020603050405020304" pitchFamily="18" charset="0"/>
              </a:rPr>
              <a:t>Salesforce.com’s</a:t>
            </a:r>
            <a:r>
              <a:rPr lang="en-US" altLang="en-US" dirty="0">
                <a:solidFill>
                  <a:srgbClr val="C00000"/>
                </a:solidFill>
                <a:latin typeface="Times New Roman" panose="02020603050405020304" pitchFamily="18" charset="0"/>
                <a:cs typeface="Times New Roman" panose="02020603050405020304" pitchFamily="18" charset="0"/>
              </a:rPr>
              <a:t> servers. The API is used by programs that are external to Salesforce.com, like Java applications that need access to information on a client’s Salesforce.com account.</a:t>
            </a:r>
          </a:p>
          <a:p>
            <a:pPr lvl="1" algn="just">
              <a:defRPr/>
            </a:pPr>
            <a:endParaRPr lang="en-US" altLang="en-US" dirty="0">
              <a:solidFill>
                <a:srgbClr val="C00000"/>
              </a:solidFill>
              <a:latin typeface="Times New Roman" panose="02020603050405020304" pitchFamily="18" charset="0"/>
              <a:cs typeface="Times New Roman" panose="02020603050405020304" pitchFamily="18" charset="0"/>
            </a:endParaRPr>
          </a:p>
          <a:p>
            <a:pPr lvl="1" algn="just">
              <a:defRPr/>
            </a:pPr>
            <a:r>
              <a:rPr lang="en-US" altLang="en-US" dirty="0">
                <a:solidFill>
                  <a:srgbClr val="C00000"/>
                </a:solidFill>
                <a:latin typeface="Times New Roman" panose="02020603050405020304" pitchFamily="18" charset="0"/>
                <a:cs typeface="Times New Roman" panose="02020603050405020304" pitchFamily="18" charset="0"/>
              </a:rPr>
              <a:t>• Apex Code A programming language that is executed on </a:t>
            </a:r>
            <a:r>
              <a:rPr lang="en-US" altLang="en-US" dirty="0" err="1">
                <a:solidFill>
                  <a:srgbClr val="C00000"/>
                </a:solidFill>
                <a:latin typeface="Times New Roman" panose="02020603050405020304" pitchFamily="18" charset="0"/>
                <a:cs typeface="Times New Roman" panose="02020603050405020304" pitchFamily="18" charset="0"/>
              </a:rPr>
              <a:t>Salesforce.com’s</a:t>
            </a:r>
            <a:r>
              <a:rPr lang="en-US" altLang="en-US" dirty="0">
                <a:solidFill>
                  <a:srgbClr val="C00000"/>
                </a:solidFill>
                <a:latin typeface="Times New Roman" panose="02020603050405020304" pitchFamily="18" charset="0"/>
                <a:cs typeface="Times New Roman" panose="02020603050405020304" pitchFamily="18" charset="0"/>
              </a:rPr>
              <a:t> servers. The Apex Code offers flexibility in developing by using the Apex API while reducing the number of calls between the client and server.</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Sample Code The following is an example of an Apex API. The code defines a system that</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prevents duplicate records, based on email address, from being entered into the system.</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trigger </a:t>
            </a:r>
            <a:r>
              <a:rPr lang="en-US" altLang="en-US" dirty="0" err="1">
                <a:solidFill>
                  <a:srgbClr val="002060"/>
                </a:solidFill>
                <a:latin typeface="Times New Roman" panose="02020603050405020304" pitchFamily="18" charset="0"/>
                <a:cs typeface="Times New Roman" panose="02020603050405020304" pitchFamily="18" charset="0"/>
              </a:rPr>
              <a:t>blockDuplicates_tgr</a:t>
            </a:r>
            <a:r>
              <a:rPr lang="en-US" altLang="en-US" dirty="0">
                <a:solidFill>
                  <a:srgbClr val="002060"/>
                </a:solidFill>
                <a:latin typeface="Times New Roman" panose="02020603050405020304" pitchFamily="18" charset="0"/>
                <a:cs typeface="Times New Roman" panose="02020603050405020304" pitchFamily="18" charset="0"/>
              </a:rPr>
              <a:t> on Lead bulk(before insert, before update) {</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 begin by building a map which stores the (unique) list of leads * being inserted/updated, using email address as the key. */</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Map&lt;String, Lead&gt; </a:t>
            </a:r>
            <a:r>
              <a:rPr lang="en-US" altLang="en-US" dirty="0" err="1">
                <a:solidFill>
                  <a:srgbClr val="002060"/>
                </a:solidFill>
                <a:latin typeface="Times New Roman" panose="02020603050405020304" pitchFamily="18" charset="0"/>
                <a:cs typeface="Times New Roman" panose="02020603050405020304" pitchFamily="18" charset="0"/>
              </a:rPr>
              <a:t>leadMap</a:t>
            </a:r>
            <a:r>
              <a:rPr lang="en-US" altLang="en-US" dirty="0">
                <a:solidFill>
                  <a:srgbClr val="002060"/>
                </a:solidFill>
                <a:latin typeface="Times New Roman" panose="02020603050405020304" pitchFamily="18" charset="0"/>
                <a:cs typeface="Times New Roman" panose="02020603050405020304" pitchFamily="18" charset="0"/>
              </a:rPr>
              <a:t> = new Map&lt;String, Lead&gt;();</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for (Lead </a:t>
            </a:r>
            <a:r>
              <a:rPr lang="en-US" altLang="en-US" dirty="0" err="1">
                <a:solidFill>
                  <a:srgbClr val="002060"/>
                </a:solidFill>
                <a:latin typeface="Times New Roman" panose="02020603050405020304" pitchFamily="18" charset="0"/>
                <a:cs typeface="Times New Roman" panose="02020603050405020304" pitchFamily="18" charset="0"/>
              </a:rPr>
              <a:t>lead</a:t>
            </a:r>
            <a:r>
              <a:rPr lang="en-US" altLang="en-US" dirty="0">
                <a:solidFill>
                  <a:srgbClr val="002060"/>
                </a:solidFill>
                <a:latin typeface="Times New Roman" panose="02020603050405020304" pitchFamily="18" charset="0"/>
                <a:cs typeface="Times New Roman" panose="02020603050405020304" pitchFamily="18" charset="0"/>
              </a:rPr>
              <a:t> : </a:t>
            </a:r>
            <a:r>
              <a:rPr lang="en-US" altLang="en-US" dirty="0" err="1">
                <a:solidFill>
                  <a:srgbClr val="002060"/>
                </a:solidFill>
                <a:latin typeface="Times New Roman" panose="02020603050405020304" pitchFamily="18" charset="0"/>
                <a:cs typeface="Times New Roman" panose="02020603050405020304" pitchFamily="18" charset="0"/>
              </a:rPr>
              <a:t>System.Trigger.new</a:t>
            </a:r>
            <a:r>
              <a:rPr lang="en-US" altLang="en-US" dirty="0">
                <a:solidFill>
                  <a:srgbClr val="002060"/>
                </a:solidFill>
                <a:latin typeface="Times New Roman" panose="02020603050405020304" pitchFamily="18" charset="0"/>
                <a:cs typeface="Times New Roman" panose="02020603050405020304" pitchFamily="18" charset="0"/>
              </a:rPr>
              <a:t>) {</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if (</a:t>
            </a:r>
            <a:r>
              <a:rPr lang="en-US" altLang="en-US" dirty="0" err="1">
                <a:solidFill>
                  <a:srgbClr val="002060"/>
                </a:solidFill>
                <a:latin typeface="Times New Roman" panose="02020603050405020304" pitchFamily="18" charset="0"/>
                <a:cs typeface="Times New Roman" panose="02020603050405020304" pitchFamily="18" charset="0"/>
              </a:rPr>
              <a:t>lead.Email</a:t>
            </a:r>
            <a:r>
              <a:rPr lang="en-US" altLang="en-US" dirty="0">
                <a:solidFill>
                  <a:srgbClr val="002060"/>
                </a:solidFill>
                <a:latin typeface="Times New Roman" panose="02020603050405020304" pitchFamily="18" charset="0"/>
                <a:cs typeface="Times New Roman" panose="02020603050405020304" pitchFamily="18" charset="0"/>
              </a:rPr>
              <a:t> != null) { // skip null emails /* for inserts OR * updates where the email address is changing</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 check to see if the email is a duplicate of another in  this batch, if unique, add this lead to the </a:t>
            </a:r>
            <a:r>
              <a:rPr lang="en-US" altLang="en-US" dirty="0" err="1">
                <a:solidFill>
                  <a:srgbClr val="002060"/>
                </a:solidFill>
                <a:latin typeface="Times New Roman" panose="02020603050405020304" pitchFamily="18" charset="0"/>
                <a:cs typeface="Times New Roman" panose="02020603050405020304" pitchFamily="18" charset="0"/>
              </a:rPr>
              <a:t>leadMap</a:t>
            </a:r>
            <a:r>
              <a:rPr lang="en-US" altLang="en-US" dirty="0">
                <a:solidFill>
                  <a:srgbClr val="002060"/>
                </a:solidFill>
                <a:latin typeface="Times New Roman" panose="02020603050405020304" pitchFamily="18" charset="0"/>
                <a:cs typeface="Times New Roman" panose="02020603050405020304" pitchFamily="18" charset="0"/>
              </a:rPr>
              <a:t>*/</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30399" y="1029600"/>
            <a:ext cx="8761199"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259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970318"/>
          </a:xfrm>
          <a:prstGeom prst="rect">
            <a:avLst/>
          </a:prstGeom>
        </p:spPr>
        <p:txBody>
          <a:bodyPr wrap="square">
            <a:spAutoFit/>
          </a:bodyPr>
          <a:lstStyle/>
          <a:p>
            <a:pPr lvl="1" algn="just">
              <a:defRPr/>
            </a:pPr>
            <a:r>
              <a:rPr lang="en-US" altLang="en-US" dirty="0">
                <a:solidFill>
                  <a:srgbClr val="C00000"/>
                </a:solidFill>
                <a:latin typeface="Times New Roman" panose="02020603050405020304" pitchFamily="18" charset="0"/>
                <a:cs typeface="Times New Roman" panose="02020603050405020304" pitchFamily="18" charset="0"/>
              </a:rPr>
              <a:t>if ( </a:t>
            </a:r>
            <a:r>
              <a:rPr lang="en-US" altLang="en-US" dirty="0" err="1">
                <a:solidFill>
                  <a:srgbClr val="C00000"/>
                </a:solidFill>
                <a:latin typeface="Times New Roman" panose="02020603050405020304" pitchFamily="18" charset="0"/>
                <a:cs typeface="Times New Roman" panose="02020603050405020304" pitchFamily="18" charset="0"/>
              </a:rPr>
              <a:t>System.Trigger.isInsert</a:t>
            </a:r>
            <a:r>
              <a:rPr lang="en-US" altLang="en-US" dirty="0">
                <a:solidFill>
                  <a:srgbClr val="C00000"/>
                </a:solidFill>
                <a:latin typeface="Times New Roman" panose="02020603050405020304" pitchFamily="18" charset="0"/>
                <a:cs typeface="Times New Roman" panose="02020603050405020304" pitchFamily="18" charset="0"/>
              </a:rPr>
              <a:t> ||</a:t>
            </a:r>
          </a:p>
          <a:p>
            <a:pPr lvl="1" algn="just">
              <a:defRPr/>
            </a:pPr>
            <a:r>
              <a:rPr lang="en-US" altLang="en-US" dirty="0">
                <a:solidFill>
                  <a:srgbClr val="C00000"/>
                </a:solidFill>
                <a:latin typeface="Times New Roman" panose="02020603050405020304" pitchFamily="18" charset="0"/>
                <a:cs typeface="Times New Roman" panose="02020603050405020304" pitchFamily="18" charset="0"/>
              </a:rPr>
              <a:t>(</a:t>
            </a:r>
            <a:r>
              <a:rPr lang="en-US" altLang="en-US" dirty="0" err="1">
                <a:solidFill>
                  <a:srgbClr val="C00000"/>
                </a:solidFill>
                <a:latin typeface="Times New Roman" panose="02020603050405020304" pitchFamily="18" charset="0"/>
                <a:cs typeface="Times New Roman" panose="02020603050405020304" pitchFamily="18" charset="0"/>
              </a:rPr>
              <a:t>System.Trigger.isUpdate</a:t>
            </a:r>
            <a:r>
              <a:rPr lang="en-US" altLang="en-US" dirty="0">
                <a:solidFill>
                  <a:srgbClr val="C00000"/>
                </a:solidFill>
                <a:latin typeface="Times New Roman" panose="02020603050405020304" pitchFamily="18" charset="0"/>
                <a:cs typeface="Times New Roman" panose="02020603050405020304" pitchFamily="18" charset="0"/>
              </a:rPr>
              <a:t> &amp;&amp;</a:t>
            </a:r>
          </a:p>
          <a:p>
            <a:pPr lvl="1" algn="just">
              <a:defRPr/>
            </a:pPr>
            <a:r>
              <a:rPr lang="en-US" altLang="en-US" dirty="0" err="1">
                <a:solidFill>
                  <a:srgbClr val="C00000"/>
                </a:solidFill>
                <a:latin typeface="Times New Roman" panose="02020603050405020304" pitchFamily="18" charset="0"/>
                <a:cs typeface="Times New Roman" panose="02020603050405020304" pitchFamily="18" charset="0"/>
              </a:rPr>
              <a:t>lead.Email</a:t>
            </a:r>
            <a:r>
              <a:rPr lang="en-US" altLang="en-US" dirty="0">
                <a:solidFill>
                  <a:srgbClr val="C00000"/>
                </a:solidFill>
                <a:latin typeface="Times New Roman" panose="02020603050405020304" pitchFamily="18" charset="0"/>
                <a:cs typeface="Times New Roman" panose="02020603050405020304" pitchFamily="18" charset="0"/>
              </a:rPr>
              <a:t> !=</a:t>
            </a:r>
          </a:p>
          <a:p>
            <a:pPr lvl="1" algn="just">
              <a:defRPr/>
            </a:pPr>
            <a:r>
              <a:rPr lang="en-US" altLang="en-US" dirty="0" err="1">
                <a:solidFill>
                  <a:srgbClr val="C00000"/>
                </a:solidFill>
                <a:latin typeface="Times New Roman" panose="02020603050405020304" pitchFamily="18" charset="0"/>
                <a:cs typeface="Times New Roman" panose="02020603050405020304" pitchFamily="18" charset="0"/>
              </a:rPr>
              <a:t>System.Trigger.oldMap.get</a:t>
            </a:r>
            <a:r>
              <a:rPr lang="en-US" altLang="en-US" dirty="0">
                <a:solidFill>
                  <a:srgbClr val="C00000"/>
                </a:solidFill>
                <a:latin typeface="Times New Roman" panose="02020603050405020304" pitchFamily="18" charset="0"/>
                <a:cs typeface="Times New Roman" panose="02020603050405020304" pitchFamily="18" charset="0"/>
              </a:rPr>
              <a:t>(</a:t>
            </a:r>
            <a:r>
              <a:rPr lang="en-US" altLang="en-US" dirty="0" err="1">
                <a:solidFill>
                  <a:srgbClr val="C00000"/>
                </a:solidFill>
                <a:latin typeface="Times New Roman" panose="02020603050405020304" pitchFamily="18" charset="0"/>
                <a:cs typeface="Times New Roman" panose="02020603050405020304" pitchFamily="18" charset="0"/>
              </a:rPr>
              <a:t>lead.Id</a:t>
            </a:r>
            <a:r>
              <a:rPr lang="en-US" altLang="en-US" dirty="0">
                <a:solidFill>
                  <a:srgbClr val="C00000"/>
                </a:solidFill>
                <a:latin typeface="Times New Roman" panose="02020603050405020304" pitchFamily="18" charset="0"/>
                <a:cs typeface="Times New Roman" panose="02020603050405020304" pitchFamily="18" charset="0"/>
              </a:rPr>
              <a:t>).Email)) {</a:t>
            </a:r>
          </a:p>
          <a:p>
            <a:pPr lvl="1" algn="just">
              <a:defRPr/>
            </a:pPr>
            <a:r>
              <a:rPr lang="en-US" altLang="en-US" dirty="0">
                <a:solidFill>
                  <a:srgbClr val="C00000"/>
                </a:solidFill>
                <a:latin typeface="Times New Roman" panose="02020603050405020304" pitchFamily="18" charset="0"/>
                <a:cs typeface="Times New Roman" panose="02020603050405020304" pitchFamily="18" charset="0"/>
              </a:rPr>
              <a:t>if (</a:t>
            </a:r>
            <a:r>
              <a:rPr lang="en-US" altLang="en-US" dirty="0" err="1">
                <a:solidFill>
                  <a:srgbClr val="C00000"/>
                </a:solidFill>
                <a:latin typeface="Times New Roman" panose="02020603050405020304" pitchFamily="18" charset="0"/>
                <a:cs typeface="Times New Roman" panose="02020603050405020304" pitchFamily="18" charset="0"/>
              </a:rPr>
              <a:t>leadMap.containsKey</a:t>
            </a:r>
            <a:r>
              <a:rPr lang="en-US" altLang="en-US" dirty="0">
                <a:solidFill>
                  <a:srgbClr val="C00000"/>
                </a:solidFill>
                <a:latin typeface="Times New Roman" panose="02020603050405020304" pitchFamily="18" charset="0"/>
                <a:cs typeface="Times New Roman" panose="02020603050405020304" pitchFamily="18" charset="0"/>
              </a:rPr>
              <a:t>(</a:t>
            </a:r>
            <a:r>
              <a:rPr lang="en-US" altLang="en-US" dirty="0" err="1">
                <a:solidFill>
                  <a:srgbClr val="C00000"/>
                </a:solidFill>
                <a:latin typeface="Times New Roman" panose="02020603050405020304" pitchFamily="18" charset="0"/>
                <a:cs typeface="Times New Roman" panose="02020603050405020304" pitchFamily="18" charset="0"/>
              </a:rPr>
              <a:t>lead.Email</a:t>
            </a:r>
            <a:r>
              <a:rPr lang="en-US" altLang="en-US" dirty="0">
                <a:solidFill>
                  <a:srgbClr val="C00000"/>
                </a:solidFill>
                <a:latin typeface="Times New Roman" panose="02020603050405020304" pitchFamily="18" charset="0"/>
                <a:cs typeface="Times New Roman" panose="02020603050405020304" pitchFamily="18" charset="0"/>
              </a:rPr>
              <a:t>)) {</a:t>
            </a:r>
          </a:p>
          <a:p>
            <a:pPr lvl="1" algn="just">
              <a:defRPr/>
            </a:pPr>
            <a:r>
              <a:rPr lang="en-US" altLang="en-US" dirty="0" err="1">
                <a:solidFill>
                  <a:srgbClr val="C00000"/>
                </a:solidFill>
                <a:latin typeface="Times New Roman" panose="02020603050405020304" pitchFamily="18" charset="0"/>
                <a:cs typeface="Times New Roman" panose="02020603050405020304" pitchFamily="18" charset="0"/>
              </a:rPr>
              <a:t>lead.Email.addError</a:t>
            </a:r>
            <a:r>
              <a:rPr lang="en-US" altLang="en-US" dirty="0">
                <a:solidFill>
                  <a:srgbClr val="C00000"/>
                </a:solidFill>
                <a:latin typeface="Times New Roman" panose="02020603050405020304" pitchFamily="18" charset="0"/>
                <a:cs typeface="Times New Roman" panose="02020603050405020304" pitchFamily="18" charset="0"/>
              </a:rPr>
              <a:t>('Another new lead has the</a:t>
            </a:r>
          </a:p>
          <a:p>
            <a:pPr lvl="1" algn="just">
              <a:defRPr/>
            </a:pPr>
            <a:r>
              <a:rPr lang="en-US" altLang="en-US" dirty="0">
                <a:solidFill>
                  <a:srgbClr val="C00000"/>
                </a:solidFill>
                <a:latin typeface="Times New Roman" panose="02020603050405020304" pitchFamily="18" charset="0"/>
                <a:cs typeface="Times New Roman" panose="02020603050405020304" pitchFamily="18" charset="0"/>
              </a:rPr>
              <a:t>same email address.');</a:t>
            </a:r>
          </a:p>
          <a:p>
            <a:pPr lvl="1" algn="just">
              <a:defRPr/>
            </a:pPr>
            <a:r>
              <a:rPr lang="en-US" altLang="en-US" dirty="0">
                <a:solidFill>
                  <a:srgbClr val="C00000"/>
                </a:solidFill>
                <a:latin typeface="Times New Roman" panose="02020603050405020304" pitchFamily="18" charset="0"/>
                <a:cs typeface="Times New Roman" panose="02020603050405020304" pitchFamily="18" charset="0"/>
              </a:rPr>
              <a:t>} else {</a:t>
            </a:r>
          </a:p>
          <a:p>
            <a:pPr lvl="1" algn="just">
              <a:defRPr/>
            </a:pPr>
            <a:r>
              <a:rPr lang="en-US" altLang="en-US" dirty="0" err="1">
                <a:solidFill>
                  <a:srgbClr val="C00000"/>
                </a:solidFill>
                <a:latin typeface="Times New Roman" panose="02020603050405020304" pitchFamily="18" charset="0"/>
                <a:cs typeface="Times New Roman" panose="02020603050405020304" pitchFamily="18" charset="0"/>
              </a:rPr>
              <a:t>leadMap.put</a:t>
            </a:r>
            <a:r>
              <a:rPr lang="en-US" altLang="en-US" dirty="0">
                <a:solidFill>
                  <a:srgbClr val="C00000"/>
                </a:solidFill>
                <a:latin typeface="Times New Roman" panose="02020603050405020304" pitchFamily="18" charset="0"/>
                <a:cs typeface="Times New Roman" panose="02020603050405020304" pitchFamily="18" charset="0"/>
              </a:rPr>
              <a:t>(</a:t>
            </a:r>
            <a:r>
              <a:rPr lang="en-US" altLang="en-US" dirty="0" err="1">
                <a:solidFill>
                  <a:srgbClr val="C00000"/>
                </a:solidFill>
                <a:latin typeface="Times New Roman" panose="02020603050405020304" pitchFamily="18" charset="0"/>
                <a:cs typeface="Times New Roman" panose="02020603050405020304" pitchFamily="18" charset="0"/>
              </a:rPr>
              <a:t>lead.Email</a:t>
            </a:r>
            <a:r>
              <a:rPr lang="en-US" altLang="en-US" dirty="0">
                <a:solidFill>
                  <a:srgbClr val="C00000"/>
                </a:solidFill>
                <a:latin typeface="Times New Roman" panose="02020603050405020304" pitchFamily="18" charset="0"/>
                <a:cs typeface="Times New Roman" panose="02020603050405020304" pitchFamily="18" charset="0"/>
              </a:rPr>
              <a:t>, lead);</a:t>
            </a:r>
          </a:p>
          <a:p>
            <a:pPr lvl="1" algn="just">
              <a:defRPr/>
            </a:pPr>
            <a:r>
              <a:rPr lang="en-US" altLang="en-US" dirty="0">
                <a:solidFill>
                  <a:srgbClr val="C00000"/>
                </a:solidFill>
                <a:latin typeface="Times New Roman" panose="02020603050405020304" pitchFamily="18" charset="0"/>
                <a:cs typeface="Times New Roman" panose="02020603050405020304" pitchFamily="18" charset="0"/>
              </a:rPr>
              <a:t>}}}}</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 Using the lead map, make a single database query,</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 find all the leads in the database that have the same email address.</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 as any of the leads being inserted/updated.</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 for (Lead </a:t>
            </a:r>
            <a:r>
              <a:rPr lang="en-US" altLang="en-US" dirty="0" err="1">
                <a:solidFill>
                  <a:srgbClr val="002060"/>
                </a:solidFill>
                <a:latin typeface="Times New Roman" panose="02020603050405020304" pitchFamily="18" charset="0"/>
                <a:cs typeface="Times New Roman" panose="02020603050405020304" pitchFamily="18" charset="0"/>
              </a:rPr>
              <a:t>lead</a:t>
            </a:r>
            <a:r>
              <a:rPr lang="en-US" altLang="en-US" dirty="0">
                <a:solidFill>
                  <a:srgbClr val="002060"/>
                </a:solidFill>
                <a:latin typeface="Times New Roman" panose="02020603050405020304" pitchFamily="18" charset="0"/>
                <a:cs typeface="Times New Roman" panose="02020603050405020304" pitchFamily="18" charset="0"/>
              </a:rPr>
              <a:t> : [select Email from Lead where Email IN</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a:t>
            </a:r>
            <a:r>
              <a:rPr lang="en-US" altLang="en-US" dirty="0" err="1">
                <a:solidFill>
                  <a:srgbClr val="002060"/>
                </a:solidFill>
                <a:latin typeface="Times New Roman" panose="02020603050405020304" pitchFamily="18" charset="0"/>
                <a:cs typeface="Times New Roman" panose="02020603050405020304" pitchFamily="18" charset="0"/>
              </a:rPr>
              <a:t>leadMap.KeySet</a:t>
            </a:r>
            <a:r>
              <a:rPr lang="en-US" altLang="en-US" dirty="0">
                <a:solidFill>
                  <a:srgbClr val="002060"/>
                </a:solidFill>
                <a:latin typeface="Times New Roman" panose="02020603050405020304" pitchFamily="18" charset="0"/>
                <a:cs typeface="Times New Roman" panose="02020603050405020304" pitchFamily="18" charset="0"/>
              </a:rPr>
              <a:t>()]) {</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Lead </a:t>
            </a:r>
            <a:r>
              <a:rPr lang="en-US" altLang="en-US" dirty="0" err="1">
                <a:solidFill>
                  <a:srgbClr val="002060"/>
                </a:solidFill>
                <a:latin typeface="Times New Roman" panose="02020603050405020304" pitchFamily="18" charset="0"/>
                <a:cs typeface="Times New Roman" panose="02020603050405020304" pitchFamily="18" charset="0"/>
              </a:rPr>
              <a:t>newLead</a:t>
            </a:r>
            <a:r>
              <a:rPr lang="en-US" altLang="en-US" dirty="0">
                <a:solidFill>
                  <a:srgbClr val="002060"/>
                </a:solidFill>
                <a:latin typeface="Times New Roman" panose="02020603050405020304" pitchFamily="18" charset="0"/>
                <a:cs typeface="Times New Roman" panose="02020603050405020304" pitchFamily="18" charset="0"/>
              </a:rPr>
              <a:t> = </a:t>
            </a:r>
            <a:r>
              <a:rPr lang="en-US" altLang="en-US" dirty="0" err="1">
                <a:solidFill>
                  <a:srgbClr val="002060"/>
                </a:solidFill>
                <a:latin typeface="Times New Roman" panose="02020603050405020304" pitchFamily="18" charset="0"/>
                <a:cs typeface="Times New Roman" panose="02020603050405020304" pitchFamily="18" charset="0"/>
              </a:rPr>
              <a:t>leadMap.get</a:t>
            </a:r>
            <a:r>
              <a:rPr lang="en-US" altLang="en-US" dirty="0">
                <a:solidFill>
                  <a:srgbClr val="002060"/>
                </a:solidFill>
                <a:latin typeface="Times New Roman" panose="02020603050405020304" pitchFamily="18" charset="0"/>
                <a:cs typeface="Times New Roman" panose="02020603050405020304" pitchFamily="18" charset="0"/>
              </a:rPr>
              <a:t>(</a:t>
            </a:r>
            <a:r>
              <a:rPr lang="en-US" altLang="en-US" dirty="0" err="1">
                <a:solidFill>
                  <a:srgbClr val="002060"/>
                </a:solidFill>
                <a:latin typeface="Times New Roman" panose="02020603050405020304" pitchFamily="18" charset="0"/>
                <a:cs typeface="Times New Roman" panose="02020603050405020304" pitchFamily="18" charset="0"/>
              </a:rPr>
              <a:t>lead.Email</a:t>
            </a:r>
            <a:r>
              <a:rPr lang="en-US" altLang="en-US" dirty="0">
                <a:solidFill>
                  <a:srgbClr val="002060"/>
                </a:solidFill>
                <a:latin typeface="Times New Roman" panose="02020603050405020304" pitchFamily="18" charset="0"/>
                <a:cs typeface="Times New Roman" panose="02020603050405020304" pitchFamily="18" charset="0"/>
              </a:rPr>
              <a:t>);</a:t>
            </a:r>
          </a:p>
          <a:p>
            <a:pPr lvl="1" algn="just">
              <a:defRPr/>
            </a:pPr>
            <a:r>
              <a:rPr lang="en-US" altLang="en-US" dirty="0" err="1">
                <a:solidFill>
                  <a:srgbClr val="002060"/>
                </a:solidFill>
                <a:latin typeface="Times New Roman" panose="02020603050405020304" pitchFamily="18" charset="0"/>
                <a:cs typeface="Times New Roman" panose="02020603050405020304" pitchFamily="18" charset="0"/>
              </a:rPr>
              <a:t>newLead.Email.addError</a:t>
            </a:r>
            <a:r>
              <a:rPr lang="en-US" altLang="en-US" dirty="0">
                <a:solidFill>
                  <a:srgbClr val="002060"/>
                </a:solidFill>
                <a:latin typeface="Times New Roman" panose="02020603050405020304" pitchFamily="18" charset="0"/>
                <a:cs typeface="Times New Roman" panose="02020603050405020304" pitchFamily="18" charset="0"/>
              </a:rPr>
              <a:t>('A lead with this email address already</a:t>
            </a:r>
          </a:p>
          <a:p>
            <a:pPr lvl="1" algn="just">
              <a:defRPr/>
            </a:pPr>
            <a:r>
              <a:rPr lang="en-US" altLang="en-US" dirty="0">
                <a:solidFill>
                  <a:srgbClr val="002060"/>
                </a:solidFill>
                <a:latin typeface="Times New Roman" panose="02020603050405020304" pitchFamily="18" charset="0"/>
                <a:cs typeface="Times New Roman" panose="02020603050405020304" pitchFamily="18" charset="0"/>
              </a:rPr>
              <a:t>exists.');}}</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30399" y="1029600"/>
            <a:ext cx="8761199"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5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Advantages of AJAX :</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Multiple pages on a web site contain the same information. If those pages were coded by hand, the same content would have to be written into each and every page.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AJAX allows a web application to simply retrieve new information and adjust how the content is presented. This is very efficient and reduces the amount of bandwidth consumed and reduces load times.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Using asynchronous requests allows the client’s web browser to be more interactive and respond quickly to user inputs. The user may even perceive the application to be faster.</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Connections to the server are reduced, because scripts and style sheets need only be downloaded once.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Disadvantages to AJAX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Dynamically created web pages do not show up in the browser’s history engine, so clicking on the Back button would not re-create the last seen page.</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is difficult to bookmark a dynamically created web page.</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If a browser does not support AJAX or if JavaScript is disabled, AJAX functionality cannot be used.</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There is no standards body behind AJAX, so there is no widely adopted best practice to test AJAX applications.</a:t>
            </a:r>
          </a:p>
        </p:txBody>
      </p:sp>
    </p:spTree>
    <p:extLst>
      <p:ext uri="{BB962C8B-B14F-4D97-AF65-F5344CB8AC3E}">
        <p14:creationId xmlns:p14="http://schemas.microsoft.com/office/powerpoint/2010/main" val="162801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970318"/>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Python Django :</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Django is an open-source web application framework written in Python</a:t>
            </a:r>
            <a:r>
              <a:rPr lang="en-US" dirty="0">
                <a:solidFill>
                  <a:srgbClr val="C00000"/>
                </a:solidFill>
                <a:latin typeface="Times New Roman" panose="02020603050405020304" pitchFamily="18" charset="0"/>
                <a:cs typeface="Times New Roman" panose="02020603050405020304" pitchFamily="18" charset="0"/>
              </a:rPr>
              <a:t>. Originally it was created to manage news sites for The World Company and released publicly under a BSD license in July 2005.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In June 2008 it was announced that the Django Software Foundation will be the authority for Django.</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Django was developed to ease the creation of database-driven web sites and uses reusability of components</a:t>
            </a:r>
            <a:r>
              <a:rPr lang="en-US" dirty="0">
                <a:solidFill>
                  <a:srgbClr val="C00000"/>
                </a:solidFill>
                <a:latin typeface="Times New Roman" panose="02020603050405020304" pitchFamily="18" charset="0"/>
                <a:cs typeface="Times New Roman" panose="02020603050405020304" pitchFamily="18" charset="0"/>
              </a:rPr>
              <a:t>. Django utilizes the principle of DRY (Don’t Repeat Yourself).</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It also uses an administrative CRUD (create, read, update, and delete) interface that is dynamically generated.</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Included in the core framework are :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lightweight, stand-alone web server for development and testing.</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caching framework, which can use any of several cache methods.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An internal dispatcher system that allows an application’s components to communicate using predefined signals.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An internationalization system that translates Django’s components into multiple languages.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scheme for extending the capabilities of the template engine.</a:t>
            </a:r>
          </a:p>
        </p:txBody>
      </p:sp>
    </p:spTree>
    <p:extLst>
      <p:ext uri="{BB962C8B-B14F-4D97-AF65-F5344CB8AC3E}">
        <p14:creationId xmlns:p14="http://schemas.microsoft.com/office/powerpoint/2010/main" val="397864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Web Hosting Service :</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 web hosting service that will allow you to store your data and applications.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Some web hosting services include Amazon Elastic Compute Cloud and </a:t>
            </a:r>
            <a:r>
              <a:rPr lang="en-US" dirty="0" err="1">
                <a:solidFill>
                  <a:srgbClr val="C00000"/>
                </a:solidFill>
                <a:latin typeface="Times New Roman" panose="02020603050405020304" pitchFamily="18" charset="0"/>
                <a:cs typeface="Times New Roman" panose="02020603050405020304" pitchFamily="18" charset="0"/>
              </a:rPr>
              <a:t>Mosso</a:t>
            </a:r>
            <a:r>
              <a:rPr lang="en-US" dirty="0">
                <a:solidFill>
                  <a:srgbClr val="C00000"/>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Amazon Elastic Compute Cloud  (EC2)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Amazon Elastic Compute Cloud (http://aws.amazon.com/ec2)</a:t>
            </a:r>
            <a:r>
              <a:rPr lang="en-US" dirty="0">
                <a:solidFill>
                  <a:srgbClr val="002060"/>
                </a:solidFill>
                <a:latin typeface="Times New Roman" panose="02020603050405020304" pitchFamily="18" charset="0"/>
                <a:cs typeface="Times New Roman" panose="02020603050405020304" pitchFamily="18" charset="0"/>
              </a:rPr>
              <a:t> is a web service that provides resizable compute capacity in the cloud. Amazon EC2’s web service interface allows you to obtain and configure capacity with minimal friction.</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provides complete control of your computing resources and lets you run on Amazon’s computing environment. Amazon EC2 reduces the time required to obtain and boot new server instances to minutes, allowing you to quickly scale capacity, both up and down, as a client’s computing requirements change.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Amazon EC2 changes the economics of computing by allowing you to pay only for capacity that you actually use.</a:t>
            </a:r>
          </a:p>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51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970318"/>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Amazon Elastic Compute Cloud (EC2)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EC2 uses Xen virtualization. Each virtual machine, called an instance, is a virtual private server and can be one of three sizes: small, large, or extra large.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Instances are sized based on EC2 Compute Units, which is the equivalent CPU capacity of physical hardware.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One EC2 Compute Unit equals a 1.0–1.2GHz 2007 Opteron or 2007 Xeon processor.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service initially offered Sun Microsystems </a:t>
            </a:r>
            <a:r>
              <a:rPr lang="en-US" dirty="0" err="1">
                <a:solidFill>
                  <a:srgbClr val="C00000"/>
                </a:solidFill>
                <a:latin typeface="Times New Roman" panose="02020603050405020304" pitchFamily="18" charset="0"/>
                <a:cs typeface="Times New Roman" panose="02020603050405020304" pitchFamily="18" charset="0"/>
              </a:rPr>
              <a:t>OpenSolaris</a:t>
            </a:r>
            <a:r>
              <a:rPr lang="en-US" dirty="0">
                <a:solidFill>
                  <a:srgbClr val="C00000"/>
                </a:solidFill>
                <a:latin typeface="Times New Roman" panose="02020603050405020304" pitchFamily="18" charset="0"/>
                <a:cs typeface="Times New Roman" panose="02020603050405020304" pitchFamily="18" charset="0"/>
              </a:rPr>
              <a:t> and Solaris Express Community Edition. In October 2008, EC2 added the Linux and Windows Server 2003 operating systems to its offerings.</a:t>
            </a:r>
          </a:p>
          <a:p>
            <a:pPr algn="just"/>
            <a:endParaRPr lang="en-US" b="1" dirty="0">
              <a:solidFill>
                <a:srgbClr val="C00000"/>
              </a:solidFill>
              <a:latin typeface="Times New Roman" panose="02020603050405020304" pitchFamily="18" charset="0"/>
              <a:cs typeface="Times New Roman" panose="02020603050405020304" pitchFamily="18" charset="0"/>
            </a:endParaRPr>
          </a:p>
          <a:p>
            <a:pPr algn="just"/>
            <a:r>
              <a:rPr lang="en-US" b="1" dirty="0" err="1">
                <a:solidFill>
                  <a:srgbClr val="002060"/>
                </a:solidFill>
                <a:latin typeface="Times New Roman" panose="02020603050405020304" pitchFamily="18" charset="0"/>
                <a:cs typeface="Times New Roman" panose="02020603050405020304" pitchFamily="18" charset="0"/>
              </a:rPr>
              <a:t>Mosso</a:t>
            </a:r>
            <a:r>
              <a:rPr lang="en-US" b="1" dirty="0">
                <a:solidFill>
                  <a:srgbClr val="002060"/>
                </a:solidFill>
                <a:latin typeface="Times New Roman" panose="02020603050405020304" pitchFamily="18" charset="0"/>
                <a:cs typeface="Times New Roman" panose="02020603050405020304" pitchFamily="18" charset="0"/>
              </a:rPr>
              <a:t> :</a:t>
            </a:r>
          </a:p>
          <a:p>
            <a:pPr algn="just"/>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solidFill>
                  <a:srgbClr val="002060"/>
                </a:solidFill>
                <a:latin typeface="Times New Roman" panose="02020603050405020304" pitchFamily="18" charset="0"/>
                <a:cs typeface="Times New Roman" panose="02020603050405020304" pitchFamily="18" charset="0"/>
              </a:rPr>
              <a:t>Mosso</a:t>
            </a:r>
            <a:r>
              <a:rPr lang="en-US" dirty="0">
                <a:solidFill>
                  <a:srgbClr val="002060"/>
                </a:solidFill>
                <a:latin typeface="Times New Roman" panose="02020603050405020304" pitchFamily="18" charset="0"/>
                <a:cs typeface="Times New Roman" panose="02020603050405020304" pitchFamily="18" charset="0"/>
              </a:rPr>
              <a:t> is the home of The Hosting Cloud and </a:t>
            </a:r>
            <a:r>
              <a:rPr lang="en-US" dirty="0" err="1">
                <a:solidFill>
                  <a:srgbClr val="002060"/>
                </a:solidFill>
                <a:latin typeface="Times New Roman" panose="02020603050405020304" pitchFamily="18" charset="0"/>
                <a:cs typeface="Times New Roman" panose="02020603050405020304" pitchFamily="18" charset="0"/>
              </a:rPr>
              <a:t>CloudFS</a:t>
            </a:r>
            <a:r>
              <a:rPr lang="en-US" dirty="0">
                <a:solidFill>
                  <a:srgbClr val="002060"/>
                </a:solidFill>
                <a:latin typeface="Times New Roman" panose="02020603050405020304" pitchFamily="18" charset="0"/>
                <a:cs typeface="Times New Roman" panose="02020603050405020304" pitchFamily="18" charset="0"/>
              </a:rPr>
              <a:t>, providing enterprise-grade hosting and storage services.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solidFill>
                  <a:srgbClr val="002060"/>
                </a:solidFill>
                <a:latin typeface="Times New Roman" panose="02020603050405020304" pitchFamily="18" charset="0"/>
                <a:cs typeface="Times New Roman" panose="02020603050405020304" pitchFamily="18" charset="0"/>
              </a:rPr>
              <a:t>Mosso</a:t>
            </a:r>
            <a:r>
              <a:rPr lang="en-US" dirty="0">
                <a:solidFill>
                  <a:srgbClr val="002060"/>
                </a:solidFill>
                <a:latin typeface="Times New Roman" panose="02020603050405020304" pitchFamily="18" charset="0"/>
                <a:cs typeface="Times New Roman" panose="02020603050405020304" pitchFamily="18" charset="0"/>
              </a:rPr>
              <a:t> provides an easily managed interface so that developers, designers, and IT managers can deploy reliable web applications quickly and easily as well as a high-performance cloud-based storage service.</a:t>
            </a:r>
          </a:p>
        </p:txBody>
      </p:sp>
    </p:spTree>
    <p:extLst>
      <p:ext uri="{BB962C8B-B14F-4D97-AF65-F5344CB8AC3E}">
        <p14:creationId xmlns:p14="http://schemas.microsoft.com/office/powerpoint/2010/main" val="23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60375" y="1123200"/>
            <a:ext cx="8374025" cy="1706400"/>
          </a:xfrm>
          <a:prstGeom prst="rect">
            <a:avLst/>
          </a:prstGeom>
        </p:spPr>
      </p:pic>
      <p:sp>
        <p:nvSpPr>
          <p:cNvPr id="9" name="Rectangle 8"/>
          <p:cNvSpPr/>
          <p:nvPr/>
        </p:nvSpPr>
        <p:spPr>
          <a:xfrm>
            <a:off x="87085" y="2915570"/>
            <a:ext cx="8956115" cy="2246769"/>
          </a:xfrm>
          <a:prstGeom prst="rect">
            <a:avLst/>
          </a:prstGeom>
        </p:spPr>
        <p:txBody>
          <a:bodyPr wrap="square">
            <a:spAutoFit/>
          </a:bodyPr>
          <a:lstStyle/>
          <a:p>
            <a:pPr algn="just"/>
            <a:r>
              <a:rPr lang="en-IN" dirty="0">
                <a:solidFill>
                  <a:srgbClr val="C00000"/>
                </a:solidFill>
                <a:latin typeface="Times New Roman" panose="02020603050405020304" pitchFamily="18" charset="0"/>
                <a:cs typeface="Times New Roman" panose="02020603050405020304" pitchFamily="18" charset="0"/>
              </a:rPr>
              <a:t>There are three components to </a:t>
            </a:r>
            <a:r>
              <a:rPr lang="en-IN" dirty="0" err="1">
                <a:solidFill>
                  <a:srgbClr val="C00000"/>
                </a:solidFill>
                <a:latin typeface="Times New Roman" panose="02020603050405020304" pitchFamily="18" charset="0"/>
                <a:cs typeface="Times New Roman" panose="02020603050405020304" pitchFamily="18" charset="0"/>
              </a:rPr>
              <a:t>Mosso’s</a:t>
            </a:r>
            <a:r>
              <a:rPr lang="en-IN" dirty="0">
                <a:solidFill>
                  <a:srgbClr val="C00000"/>
                </a:solidFill>
                <a:latin typeface="Times New Roman" panose="02020603050405020304" pitchFamily="18" charset="0"/>
                <a:cs typeface="Times New Roman" panose="02020603050405020304" pitchFamily="18" charset="0"/>
              </a:rPr>
              <a:t> offering:</a:t>
            </a:r>
          </a:p>
          <a:p>
            <a:pPr algn="just"/>
            <a:endParaRPr lang="en-IN" dirty="0">
              <a:solidFill>
                <a:srgbClr val="C00000"/>
              </a:solidFill>
              <a:latin typeface="Times New Roman" panose="02020603050405020304" pitchFamily="18" charset="0"/>
              <a:cs typeface="Times New Roman" panose="02020603050405020304" pitchFamily="18" charset="0"/>
            </a:endParaRPr>
          </a:p>
          <a:p>
            <a:pPr algn="just"/>
            <a:r>
              <a:rPr lang="en-IN" dirty="0">
                <a:solidFill>
                  <a:srgbClr val="C00000"/>
                </a:solidFill>
                <a:latin typeface="Times New Roman" panose="02020603050405020304" pitchFamily="18" charset="0"/>
                <a:cs typeface="Times New Roman" panose="02020603050405020304" pitchFamily="18" charset="0"/>
              </a:rPr>
              <a:t>• Cloud Sites Advertised as “the fastest way to put sites on the cloud”; runs Windows or Linux applications across hundreds of servers.</a:t>
            </a:r>
          </a:p>
          <a:p>
            <a:pPr algn="just"/>
            <a:endParaRPr lang="en-IN" dirty="0">
              <a:solidFill>
                <a:srgbClr val="C00000"/>
              </a:solidFill>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 Cloud Files Provides unlimited online storage for media (examples include backups, video files, user content), which is served out via Limelight Networks’ Content Delivery Network.</a:t>
            </a:r>
          </a:p>
          <a:p>
            <a:pPr algn="just"/>
            <a:endParaRPr lang="en-IN" dirty="0">
              <a:solidFill>
                <a:srgbClr val="002060"/>
              </a:solidFill>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 Cloud Servers Able to deploy from one to hundreds of cloud servers instantly and creates advanced, high-availability architectures.</a:t>
            </a:r>
          </a:p>
        </p:txBody>
      </p:sp>
    </p:spTree>
    <p:extLst>
      <p:ext uri="{BB962C8B-B14F-4D97-AF65-F5344CB8AC3E}">
        <p14:creationId xmlns:p14="http://schemas.microsoft.com/office/powerpoint/2010/main" val="363675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95199" y="950913"/>
            <a:ext cx="8696399" cy="3970318"/>
          </a:xfrm>
          <a:prstGeom prst="rect">
            <a:avLst/>
          </a:prstGeom>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Proprietary Methods</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Microsoft and Force.com are two examples of companies that have designed their own infrastructure for connecting to the cloud.</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algn="just"/>
            <a:r>
              <a:rPr lang="en-IN" b="1" dirty="0">
                <a:solidFill>
                  <a:srgbClr val="002060"/>
                </a:solidFill>
                <a:latin typeface="Times New Roman" panose="02020603050405020304" pitchFamily="18" charset="0"/>
                <a:cs typeface="Times New Roman" panose="02020603050405020304" pitchFamily="18" charset="0"/>
              </a:rPr>
              <a:t>Azure</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Azure Services Platform is Microsoft’s cloud solution that spans from the cloud to the enterprise </a:t>
            </a:r>
            <a:r>
              <a:rPr lang="en-IN" dirty="0" err="1">
                <a:solidFill>
                  <a:srgbClr val="002060"/>
                </a:solidFill>
                <a:latin typeface="Times New Roman" panose="02020603050405020304" pitchFamily="18" charset="0"/>
                <a:cs typeface="Times New Roman" panose="02020603050405020304" pitchFamily="18" charset="0"/>
              </a:rPr>
              <a:t>datacenter</a:t>
            </a:r>
            <a:r>
              <a:rPr lang="en-IN" dirty="0">
                <a:solidFill>
                  <a:srgbClr val="002060"/>
                </a:solidFill>
                <a:latin typeface="Times New Roman" panose="02020603050405020304" pitchFamily="18" charset="0"/>
                <a:cs typeface="Times New Roman" panose="02020603050405020304" pitchFamily="18" charset="0"/>
              </a:rPr>
              <a:t>. Further, it delivers content across the PC, web, and phone.</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platform combines cloud-based developer capabilities with storage, computational, and networking infrastructure services, all hosted on servers operating within Microsoft’s global </a:t>
            </a:r>
            <a:r>
              <a:rPr lang="en-IN" dirty="0" err="1">
                <a:solidFill>
                  <a:srgbClr val="002060"/>
                </a:solidFill>
                <a:latin typeface="Times New Roman" panose="02020603050405020304" pitchFamily="18" charset="0"/>
                <a:cs typeface="Times New Roman" panose="02020603050405020304" pitchFamily="18" charset="0"/>
              </a:rPr>
              <a:t>datacenter</a:t>
            </a:r>
            <a:r>
              <a:rPr lang="en-IN" dirty="0">
                <a:solidFill>
                  <a:srgbClr val="002060"/>
                </a:solidFill>
                <a:latin typeface="Times New Roman" panose="02020603050405020304" pitchFamily="18" charset="0"/>
                <a:cs typeface="Times New Roman" panose="02020603050405020304" pitchFamily="18" charset="0"/>
              </a:rPr>
              <a:t> network.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This provides developers with the ability to deploy applications </a:t>
            </a:r>
            <a:r>
              <a:rPr lang="en-US" dirty="0">
                <a:solidFill>
                  <a:srgbClr val="002060"/>
                </a:solidFill>
                <a:latin typeface="Times New Roman" panose="02020603050405020304" pitchFamily="18" charset="0"/>
                <a:cs typeface="Times New Roman" panose="02020603050405020304" pitchFamily="18" charset="0"/>
              </a:rPr>
              <a:t>in the cloud or on-premises and enables experiences across a broad range of business and consumer scenarios.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Azure Services Platform provides developers with the ability to create applications while taking advantage of their existing skills, tools, and technologies such as the Microsoft .NET Framework and Visual Studio.</a:t>
            </a:r>
          </a:p>
        </p:txBody>
      </p:sp>
    </p:spTree>
    <p:extLst>
      <p:ext uri="{BB962C8B-B14F-4D97-AF65-F5344CB8AC3E}">
        <p14:creationId xmlns:p14="http://schemas.microsoft.com/office/powerpoint/2010/main" val="8148921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1729</TotalTime>
  <Words>5126</Words>
  <Application>Microsoft Office PowerPoint</Application>
  <PresentationFormat>On-screen Show (16:9)</PresentationFormat>
  <Paragraphs>447</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Harshith Ramesh</cp:lastModifiedBy>
  <cp:revision>344</cp:revision>
  <dcterms:modified xsi:type="dcterms:W3CDTF">2025-01-06T02:45:38Z</dcterms:modified>
</cp:coreProperties>
</file>