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 id="263" r:id="rId16"/>
    <p:sldId id="264" r:id="rId17"/>
    <p:sldId id="265" r:id="rId18"/>
    <p:sldId id="266" r:id="rId19"/>
    <p:sldId id="267" r:id="rId20"/>
    <p:sldId id="275" r:id="rId21"/>
    <p:sldId id="276" r:id="rId22"/>
    <p:sldId id="277" r:id="rId23"/>
    <p:sldId id="278" r:id="rId24"/>
    <p:sldId id="279" r:id="rId25"/>
    <p:sldId id="282" r:id="rId26"/>
    <p:sldId id="283" r:id="rId27"/>
    <p:sldId id="284" r:id="rId28"/>
    <p:sldId id="285" r:id="rId29"/>
    <p:sldId id="286" r:id="rId30"/>
    <p:sldId id="280" r:id="rId31"/>
    <p:sldId id="281" r:id="rId32"/>
    <p:sldId id="287" r:id="rId33"/>
    <p:sldId id="288" r:id="rId34"/>
    <p:sldId id="289" r:id="rId35"/>
    <p:sldId id="290" r:id="rId36"/>
    <p:sldId id="291" r:id="rId37"/>
    <p:sldId id="292" r:id="rId38"/>
    <p:sldId id="294" r:id="rId39"/>
    <p:sldId id="293" r:id="rId40"/>
    <p:sldId id="295" r:id="rId41"/>
    <p:sldId id="296" r:id="rId42"/>
    <p:sldId id="656" r:id="rId43"/>
    <p:sldId id="668" r:id="rId44"/>
    <p:sldId id="669" r:id="rId45"/>
    <p:sldId id="673" r:id="rId46"/>
    <p:sldId id="671" r:id="rId47"/>
    <p:sldId id="664" r:id="rId48"/>
    <p:sldId id="666" r:id="rId49"/>
    <p:sldId id="661" r:id="rId50"/>
    <p:sldId id="674" r:id="rId51"/>
    <p:sldId id="675" r:id="rId52"/>
    <p:sldId id="679" r:id="rId53"/>
    <p:sldId id="676" r:id="rId54"/>
    <p:sldId id="677" r:id="rId55"/>
    <p:sldId id="678" r:id="rId56"/>
    <p:sldId id="680" r:id="rId57"/>
    <p:sldId id="681" r:id="rId58"/>
    <p:sldId id="682" r:id="rId59"/>
    <p:sldId id="683" r:id="rId60"/>
    <p:sldId id="684" r:id="rId61"/>
    <p:sldId id="685" r:id="rId62"/>
    <p:sldId id="297" r:id="rId63"/>
    <p:sldId id="68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907"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C8072-34CD-4096-8AC3-7655AE1337B5}"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CCC8F-E3F9-4C05-80B4-3EA20B870DA0}" type="slidenum">
              <a:rPr lang="en-IN" smtClean="0"/>
              <a:t>‹#›</a:t>
            </a:fld>
            <a:endParaRPr lang="en-IN"/>
          </a:p>
        </p:txBody>
      </p:sp>
    </p:spTree>
    <p:extLst>
      <p:ext uri="{BB962C8B-B14F-4D97-AF65-F5344CB8AC3E}">
        <p14:creationId xmlns:p14="http://schemas.microsoft.com/office/powerpoint/2010/main" val="166064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E666C-FBDE-4462-BCA3-C6D82094000D}" type="slidenum">
              <a:rPr lang="en-GB"/>
              <a:pPr/>
              <a:t>58</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GB"/>
              <a:t>First the file is declared as a xml1.0 document.</a:t>
            </a:r>
          </a:p>
          <a:p>
            <a:r>
              <a:rPr lang="en-GB"/>
              <a:t>SOAP-ENV declares the overall namespace</a:t>
            </a:r>
          </a:p>
          <a:p>
            <a:r>
              <a:rPr lang="en-GB"/>
              <a:t>Xsi declares the instance namespace</a:t>
            </a:r>
          </a:p>
          <a:p>
            <a:r>
              <a:rPr lang="en-GB"/>
              <a:t>Xsd declares the schema namspace</a:t>
            </a:r>
          </a:p>
          <a:p>
            <a:r>
              <a:rPr lang="en-GB"/>
              <a:t>The header contains directives to processor which receives the message</a:t>
            </a:r>
          </a:p>
          <a:p>
            <a:r>
              <a:rPr lang="en-GB"/>
              <a:t>The body contains the method call and parameters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27BA-D20C-2F42-89B2-EB9CBD559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B2FC2F-9FC5-1D25-C5F2-B1B35168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574AF3-B752-B908-08A3-27E43EEB7C4F}"/>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AE5348E7-637F-1A12-02CC-00973942D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63008-53A4-0C01-9200-8C2866EB167C}"/>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269894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FAF2-9B19-431F-B0F7-8BF27B9448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E0B4FE-496F-FB6E-6735-D053111CA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EEB4F-4836-3A58-B3A0-8B7DEFC056F7}"/>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711F0C36-2860-9860-68FC-185A6FCE3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7DC39-C773-9060-2BA8-68296B679050}"/>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5697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F63FC-4D17-8E10-D690-5E0B5A1E34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36E0C-6505-E764-D91E-F3BFEC3CB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EDA35-F5AD-9909-2199-D023C32273AF}"/>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58454324-D745-8994-2D00-3A34620B8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29ADC-AB3A-D48B-0BB5-DC1B0C29640F}"/>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386429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63200" cy="762000"/>
          </a:xfrm>
        </p:spPr>
        <p:txBody>
          <a:bodyPr/>
          <a:lstStyle/>
          <a:p>
            <a:r>
              <a:rPr lang="en-US"/>
              <a:t>Click to edit Master title style</a:t>
            </a:r>
            <a:endParaRPr lang="en-IN"/>
          </a:p>
        </p:txBody>
      </p:sp>
      <p:sp>
        <p:nvSpPr>
          <p:cNvPr id="3" name="Chart Placeholder 2"/>
          <p:cNvSpPr>
            <a:spLocks noGrp="1"/>
          </p:cNvSpPr>
          <p:nvPr>
            <p:ph type="chart" idx="1"/>
          </p:nvPr>
        </p:nvSpPr>
        <p:spPr>
          <a:xfrm>
            <a:off x="914400" y="1447800"/>
            <a:ext cx="10363200" cy="4343400"/>
          </a:xfrm>
        </p:spPr>
        <p:txBody>
          <a:bodyPr/>
          <a:lstStyle/>
          <a:p>
            <a:pPr lvl="0"/>
            <a:endParaRPr lang="en-IN" noProof="0"/>
          </a:p>
        </p:txBody>
      </p:sp>
      <p:sp>
        <p:nvSpPr>
          <p:cNvPr id="4" name="Rectangle 4">
            <a:extLst>
              <a:ext uri="{FF2B5EF4-FFF2-40B4-BE49-F238E27FC236}">
                <a16:creationId xmlns:a16="http://schemas.microsoft.com/office/drawing/2014/main" id="{E2BA5706-58E5-F79E-384B-5D816600B51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B3C05BB-D275-F85F-1521-3BA1E39BF41B}"/>
              </a:ext>
            </a:extLst>
          </p:cNvPr>
          <p:cNvSpPr>
            <a:spLocks noGrp="1" noChangeArrowheads="1"/>
          </p:cNvSpPr>
          <p:nvPr>
            <p:ph type="sldNum" sz="quarter" idx="11"/>
          </p:nvPr>
        </p:nvSpPr>
        <p:spPr>
          <a:ln/>
        </p:spPr>
        <p:txBody>
          <a:bodyPr/>
          <a:lstStyle>
            <a:lvl1pPr>
              <a:defRPr/>
            </a:lvl1pPr>
          </a:lstStyle>
          <a:p>
            <a:pPr>
              <a:defRPr/>
            </a:pPr>
            <a:fld id="{2D993F99-9971-4339-AF95-AEE8892B8C58}" type="slidenum">
              <a:rPr lang="en-US" altLang="en-US"/>
              <a:pPr>
                <a:defRPr/>
              </a:pPr>
              <a:t>‹#›</a:t>
            </a:fld>
            <a:endParaRPr lang="en-US" altLang="en-US"/>
          </a:p>
        </p:txBody>
      </p:sp>
    </p:spTree>
    <p:extLst>
      <p:ext uri="{BB962C8B-B14F-4D97-AF65-F5344CB8AC3E}">
        <p14:creationId xmlns:p14="http://schemas.microsoft.com/office/powerpoint/2010/main" val="1408517268"/>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9593-FDF5-FB48-9F5A-7EACD61AC5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45E6-B89A-DB3E-F094-AD7C22CAB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9B968-1171-82E9-E671-263470DE0E8B}"/>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CC2DD3F4-E8DC-E49D-31B2-9C83E1EF0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8B813-E0E4-A1E8-111A-9032A3C006DA}"/>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168436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4E27-C78A-3C63-2689-C46FD0266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58017-FB99-538E-B4BE-43D97507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85DC0-2199-03F0-2609-25B48F8C06F7}"/>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573F1788-E0DC-7A22-C548-53B202E61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E583E-2264-BCCA-9588-C1CFD65F4257}"/>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345079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B81D-C713-D455-FFC6-408674021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4CAFA4-274D-7373-B9AD-EED9EBA833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F2DA7A-B329-5126-1A84-89176C207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8017F1-B14E-7C55-D7CC-F89E257F45C5}"/>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6" name="Footer Placeholder 5">
            <a:extLst>
              <a:ext uri="{FF2B5EF4-FFF2-40B4-BE49-F238E27FC236}">
                <a16:creationId xmlns:a16="http://schemas.microsoft.com/office/drawing/2014/main" id="{F2BFED46-F990-0A07-1A1C-665841066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04B79-133C-C7DD-A676-720731F16ECA}"/>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183723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CFC6-0CC9-E539-4E82-41B059E883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F907F-82AD-5C85-4F89-E26C5CA10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DAE2D-562B-FB68-8E6E-2DFB50405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AB4A46-9B71-CB80-9585-27F1F4901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65A75-4246-E1D8-4AAC-915A75D9E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752CF-3A28-9730-1093-A8FFDC6729E5}"/>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8" name="Footer Placeholder 7">
            <a:extLst>
              <a:ext uri="{FF2B5EF4-FFF2-40B4-BE49-F238E27FC236}">
                <a16:creationId xmlns:a16="http://schemas.microsoft.com/office/drawing/2014/main" id="{8D538BCF-5804-F95B-425B-23F48890A6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ED742F-BCB9-1C7E-8BD8-A8C7F65CE1EB}"/>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211894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A902-C08E-D14C-954E-B062F5124F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138B05-D9C2-CF21-CE8E-1922E8DAADD4}"/>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4" name="Footer Placeholder 3">
            <a:extLst>
              <a:ext uri="{FF2B5EF4-FFF2-40B4-BE49-F238E27FC236}">
                <a16:creationId xmlns:a16="http://schemas.microsoft.com/office/drawing/2014/main" id="{7EADC62D-EA29-FA7C-8416-DEFC87D442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E40B0C-AEA8-5A07-F062-BFC229A73258}"/>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37441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13E7A-0C33-6384-3236-721C181B4E4F}"/>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3" name="Footer Placeholder 2">
            <a:extLst>
              <a:ext uri="{FF2B5EF4-FFF2-40B4-BE49-F238E27FC236}">
                <a16:creationId xmlns:a16="http://schemas.microsoft.com/office/drawing/2014/main" id="{B6449638-A4ED-6ABB-553F-368BE15CE3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032275-722C-336E-8E7A-4A9DE6ADEB65}"/>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358678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E136-2672-FB23-7436-DB60A120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14AE97-2037-DB78-C765-EAB0A1444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136601-B7C3-DEB1-E849-EBFC1E0FE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EF288-BAC7-5889-C057-64A08932DE0D}"/>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6" name="Footer Placeholder 5">
            <a:extLst>
              <a:ext uri="{FF2B5EF4-FFF2-40B4-BE49-F238E27FC236}">
                <a16:creationId xmlns:a16="http://schemas.microsoft.com/office/drawing/2014/main" id="{972FCE91-052B-5054-9AD9-335A5EBB51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5CD39-B848-D357-5EC2-25E9F5FACC7E}"/>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54329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80B1-1A26-5624-48F1-421BEF927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747CC0-B91B-E4ED-10F5-0DB3A82CA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0C029B-C12D-6F81-EDCF-7A32FF37F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D9710-7256-5A68-F50F-037843729C91}"/>
              </a:ext>
            </a:extLst>
          </p:cNvPr>
          <p:cNvSpPr>
            <a:spLocks noGrp="1"/>
          </p:cNvSpPr>
          <p:nvPr>
            <p:ph type="dt" sz="half" idx="10"/>
          </p:nvPr>
        </p:nvSpPr>
        <p:spPr/>
        <p:txBody>
          <a:bodyPr/>
          <a:lstStyle/>
          <a:p>
            <a:fld id="{55079E11-8AF3-45D7-B8CE-B37ADA273A95}" type="datetimeFigureOut">
              <a:rPr lang="en-IN" smtClean="0"/>
              <a:t>06-01-2025</a:t>
            </a:fld>
            <a:endParaRPr lang="en-IN"/>
          </a:p>
        </p:txBody>
      </p:sp>
      <p:sp>
        <p:nvSpPr>
          <p:cNvPr id="6" name="Footer Placeholder 5">
            <a:extLst>
              <a:ext uri="{FF2B5EF4-FFF2-40B4-BE49-F238E27FC236}">
                <a16:creationId xmlns:a16="http://schemas.microsoft.com/office/drawing/2014/main" id="{E8652EF4-8AB6-39AD-9A1A-B485234263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F9DAC-0324-C0F6-DEBF-789F6170F909}"/>
              </a:ext>
            </a:extLst>
          </p:cNvPr>
          <p:cNvSpPr>
            <a:spLocks noGrp="1"/>
          </p:cNvSpPr>
          <p:nvPr>
            <p:ph type="sldNum" sz="quarter" idx="12"/>
          </p:nvPr>
        </p:nvSpPr>
        <p:spPr/>
        <p:txBody>
          <a:bodyPr/>
          <a:lstStyle/>
          <a:p>
            <a:fld id="{2B7F8D21-BE3B-4C31-9AAA-4E0715F62B51}" type="slidenum">
              <a:rPr lang="en-IN" smtClean="0"/>
              <a:t>‹#›</a:t>
            </a:fld>
            <a:endParaRPr lang="en-IN"/>
          </a:p>
        </p:txBody>
      </p:sp>
    </p:spTree>
    <p:extLst>
      <p:ext uri="{BB962C8B-B14F-4D97-AF65-F5344CB8AC3E}">
        <p14:creationId xmlns:p14="http://schemas.microsoft.com/office/powerpoint/2010/main" val="350515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92AA1-F4ED-8D8A-75B8-D7208068B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F60A9-6983-5186-9541-79D5A85A7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19471-1D27-9B60-E2A4-159A8FF79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79E11-8AF3-45D7-B8CE-B37ADA273A95}" type="datetimeFigureOut">
              <a:rPr lang="en-IN" smtClean="0"/>
              <a:t>06-01-2025</a:t>
            </a:fld>
            <a:endParaRPr lang="en-IN"/>
          </a:p>
        </p:txBody>
      </p:sp>
      <p:sp>
        <p:nvSpPr>
          <p:cNvPr id="5" name="Footer Placeholder 4">
            <a:extLst>
              <a:ext uri="{FF2B5EF4-FFF2-40B4-BE49-F238E27FC236}">
                <a16:creationId xmlns:a16="http://schemas.microsoft.com/office/drawing/2014/main" id="{35B0AE55-B536-2818-7E39-01DA9ECA50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2C7AA3-6C6F-CD1E-E664-13CBB2985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F8D21-BE3B-4C31-9AAA-4E0715F62B51}" type="slidenum">
              <a:rPr lang="en-IN" smtClean="0"/>
              <a:t>‹#›</a:t>
            </a:fld>
            <a:endParaRPr lang="en-IN"/>
          </a:p>
        </p:txBody>
      </p:sp>
    </p:spTree>
    <p:extLst>
      <p:ext uri="{BB962C8B-B14F-4D97-AF65-F5344CB8AC3E}">
        <p14:creationId xmlns:p14="http://schemas.microsoft.com/office/powerpoint/2010/main" val="334235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m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3072-E1E7-626C-5CAB-CA81C0C92F7D}"/>
              </a:ext>
            </a:extLst>
          </p:cNvPr>
          <p:cNvSpPr>
            <a:spLocks noGrp="1"/>
          </p:cNvSpPr>
          <p:nvPr>
            <p:ph type="ctrTitle"/>
          </p:nvPr>
        </p:nvSpPr>
        <p:spPr>
          <a:xfrm>
            <a:off x="1524000" y="1122363"/>
            <a:ext cx="9144000" cy="1479323"/>
          </a:xfrm>
        </p:spPr>
        <p:txBody>
          <a:bodyPr>
            <a:normAutofit fontScale="90000"/>
          </a:bodyPr>
          <a:lstStyle/>
          <a:p>
            <a:r>
              <a:rPr lang="en-IN" sz="6600" dirty="0"/>
              <a:t>UNIT-III</a:t>
            </a:r>
            <a:br>
              <a:rPr lang="en-IN" sz="6600" dirty="0"/>
            </a:br>
            <a:r>
              <a:rPr lang="en-IN" sz="6600" b="1" i="1" dirty="0"/>
              <a:t>Cloud Computing Technology</a:t>
            </a:r>
          </a:p>
        </p:txBody>
      </p:sp>
      <p:sp>
        <p:nvSpPr>
          <p:cNvPr id="3" name="Subtitle 2">
            <a:extLst>
              <a:ext uri="{FF2B5EF4-FFF2-40B4-BE49-F238E27FC236}">
                <a16:creationId xmlns:a16="http://schemas.microsoft.com/office/drawing/2014/main" id="{216586D6-67CE-AAA1-C921-E3D24C666A78}"/>
              </a:ext>
            </a:extLst>
          </p:cNvPr>
          <p:cNvSpPr>
            <a:spLocks noGrp="1"/>
          </p:cNvSpPr>
          <p:nvPr>
            <p:ph type="subTitle" idx="1"/>
          </p:nvPr>
        </p:nvSpPr>
        <p:spPr>
          <a:xfrm>
            <a:off x="1600200" y="3275466"/>
            <a:ext cx="9144000" cy="1655762"/>
          </a:xfrm>
        </p:spPr>
        <p:txBody>
          <a:bodyPr>
            <a:normAutofit/>
          </a:bodyPr>
          <a:lstStyle/>
          <a:p>
            <a:r>
              <a:rPr lang="en-IN" dirty="0"/>
              <a:t>Reference book: </a:t>
            </a:r>
          </a:p>
          <a:p>
            <a:r>
              <a:rPr lang="en-IN" dirty="0"/>
              <a:t>Toby </a:t>
            </a:r>
            <a:r>
              <a:rPr lang="en-IN" dirty="0" err="1"/>
              <a:t>Velte</a:t>
            </a:r>
            <a:r>
              <a:rPr lang="en-IN" dirty="0"/>
              <a:t>, Anthony </a:t>
            </a:r>
            <a:r>
              <a:rPr lang="en-IN" dirty="0" err="1"/>
              <a:t>Velte</a:t>
            </a:r>
            <a:r>
              <a:rPr lang="en-IN" dirty="0"/>
              <a:t>, Robert </a:t>
            </a:r>
            <a:r>
              <a:rPr lang="en-IN" dirty="0" err="1"/>
              <a:t>Elsenpeter</a:t>
            </a:r>
            <a:r>
              <a:rPr lang="en-IN" dirty="0"/>
              <a:t>, ”Cloud Computing, A practical Approach”, Wiley India, 2011, ISBN: 0071626948</a:t>
            </a:r>
          </a:p>
        </p:txBody>
      </p:sp>
    </p:spTree>
    <p:extLst>
      <p:ext uri="{BB962C8B-B14F-4D97-AF65-F5344CB8AC3E}">
        <p14:creationId xmlns:p14="http://schemas.microsoft.com/office/powerpoint/2010/main" val="375819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FA77-ACC6-D04A-F281-8DABFCA52C8B}"/>
              </a:ext>
            </a:extLst>
          </p:cNvPr>
          <p:cNvSpPr>
            <a:spLocks noGrp="1"/>
          </p:cNvSpPr>
          <p:nvPr>
            <p:ph type="title"/>
          </p:nvPr>
        </p:nvSpPr>
        <p:spPr>
          <a:xfrm>
            <a:off x="838200" y="495753"/>
            <a:ext cx="10515600" cy="516618"/>
          </a:xfrm>
        </p:spPr>
        <p:txBody>
          <a:bodyPr>
            <a:noAutofit/>
          </a:bodyPr>
          <a:lstStyle/>
          <a:p>
            <a:r>
              <a:rPr lang="en-IN" sz="3200" b="1" dirty="0">
                <a:latin typeface="FranklinGothic-DemiCnd"/>
              </a:rPr>
              <a:t>4. Site-to-Site VPN</a:t>
            </a:r>
            <a:endParaRPr lang="en-IN" sz="3200" b="1" dirty="0"/>
          </a:p>
        </p:txBody>
      </p:sp>
      <p:sp>
        <p:nvSpPr>
          <p:cNvPr id="3" name="Content Placeholder 2">
            <a:extLst>
              <a:ext uri="{FF2B5EF4-FFF2-40B4-BE49-F238E27FC236}">
                <a16:creationId xmlns:a16="http://schemas.microsoft.com/office/drawing/2014/main" id="{D7E98B0D-BA53-4F8D-D259-15C01D569E8E}"/>
              </a:ext>
            </a:extLst>
          </p:cNvPr>
          <p:cNvSpPr>
            <a:spLocks noGrp="1"/>
          </p:cNvSpPr>
          <p:nvPr>
            <p:ph idx="1"/>
          </p:nvPr>
        </p:nvSpPr>
        <p:spPr>
          <a:xfrm>
            <a:off x="838200" y="1643743"/>
            <a:ext cx="10515600" cy="4201886"/>
          </a:xfrm>
        </p:spPr>
        <p:txBody>
          <a:bodyPr>
            <a:normAutofit/>
          </a:bodyPr>
          <a:lstStyle/>
          <a:p>
            <a:pPr algn="just"/>
            <a:r>
              <a:rPr lang="en-US" sz="2400" b="0" i="0" u="none" strike="noStrike" baseline="0" dirty="0">
                <a:latin typeface="Palatino-Roman"/>
              </a:rPr>
              <a:t>The fourth option is to connect to the service provider directly using a private wide area network (WAN) (normally an MPLS/VPN connection). </a:t>
            </a:r>
          </a:p>
          <a:p>
            <a:pPr algn="just"/>
            <a:r>
              <a:rPr lang="en-US" sz="2400" b="0" i="0" u="none" strike="noStrike" baseline="0" dirty="0">
                <a:latin typeface="Palatino-Roman"/>
              </a:rPr>
              <a:t>This setup allows confidentiality, guaranteed bandwidth, and SLAs for availability, latency, and packet loss. </a:t>
            </a:r>
          </a:p>
          <a:p>
            <a:pPr algn="just"/>
            <a:r>
              <a:rPr lang="en-US" sz="2400" b="0" i="0" u="none" strike="noStrike" baseline="0" dirty="0">
                <a:latin typeface="Palatino-Roman"/>
              </a:rPr>
              <a:t>MPLS can also scale to meet changing bandwidth needs, and QoS can also be written into the SLAs.</a:t>
            </a:r>
          </a:p>
          <a:p>
            <a:pPr algn="just"/>
            <a:r>
              <a:rPr lang="en-US" sz="2400" b="0" i="0" u="none" strike="noStrike" baseline="0" dirty="0">
                <a:latin typeface="Palatino-Roman"/>
              </a:rPr>
              <a:t>On the downside, private WANs are not normally more reliable than Internet connections, especially redundant connections to multiple ISPs.</a:t>
            </a:r>
          </a:p>
          <a:p>
            <a:pPr algn="just"/>
            <a:r>
              <a:rPr lang="en-US" sz="2400" b="0" i="0" u="none" strike="noStrike" baseline="0" dirty="0">
                <a:latin typeface="Palatino-Roman"/>
              </a:rPr>
              <a:t>Table 5-1 compares all four connections.</a:t>
            </a:r>
          </a:p>
          <a:p>
            <a:pPr algn="just"/>
            <a:endParaRPr lang="en-IN" sz="3600" dirty="0"/>
          </a:p>
        </p:txBody>
      </p:sp>
    </p:spTree>
    <p:extLst>
      <p:ext uri="{BB962C8B-B14F-4D97-AF65-F5344CB8AC3E}">
        <p14:creationId xmlns:p14="http://schemas.microsoft.com/office/powerpoint/2010/main" val="426733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B04D-7FC5-BE65-4DFB-70859AA04F6A}"/>
              </a:ext>
            </a:extLst>
          </p:cNvPr>
          <p:cNvSpPr>
            <a:spLocks noGrp="1"/>
          </p:cNvSpPr>
          <p:nvPr>
            <p:ph type="title"/>
          </p:nvPr>
        </p:nvSpPr>
        <p:spPr>
          <a:xfrm>
            <a:off x="838200" y="365126"/>
            <a:ext cx="10515600" cy="549274"/>
          </a:xfrm>
        </p:spPr>
        <p:txBody>
          <a:bodyPr>
            <a:normAutofit fontScale="90000"/>
          </a:bodyPr>
          <a:lstStyle/>
          <a:p>
            <a:r>
              <a:rPr lang="en-IN" b="1" dirty="0"/>
              <a:t>Comparison of all 4 levels</a:t>
            </a:r>
          </a:p>
        </p:txBody>
      </p:sp>
      <p:pic>
        <p:nvPicPr>
          <p:cNvPr id="5" name="Content Placeholder 4">
            <a:extLst>
              <a:ext uri="{FF2B5EF4-FFF2-40B4-BE49-F238E27FC236}">
                <a16:creationId xmlns:a16="http://schemas.microsoft.com/office/drawing/2014/main" id="{067883B3-A042-B1A1-D712-A03CBD32FB25}"/>
              </a:ext>
            </a:extLst>
          </p:cNvPr>
          <p:cNvPicPr>
            <a:picLocks noGrp="1" noChangeAspect="1"/>
          </p:cNvPicPr>
          <p:nvPr>
            <p:ph idx="1"/>
          </p:nvPr>
        </p:nvPicPr>
        <p:blipFill>
          <a:blip r:embed="rId2"/>
          <a:stretch>
            <a:fillRect/>
          </a:stretch>
        </p:blipFill>
        <p:spPr>
          <a:xfrm>
            <a:off x="914400" y="990600"/>
            <a:ext cx="10287000" cy="5502274"/>
          </a:xfrm>
        </p:spPr>
      </p:pic>
    </p:spTree>
    <p:extLst>
      <p:ext uri="{BB962C8B-B14F-4D97-AF65-F5344CB8AC3E}">
        <p14:creationId xmlns:p14="http://schemas.microsoft.com/office/powerpoint/2010/main" val="3490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4807-2C78-CCA3-F166-C54DE12C5FE5}"/>
              </a:ext>
            </a:extLst>
          </p:cNvPr>
          <p:cNvSpPr>
            <a:spLocks noGrp="1"/>
          </p:cNvSpPr>
          <p:nvPr>
            <p:ph type="title"/>
          </p:nvPr>
        </p:nvSpPr>
        <p:spPr>
          <a:xfrm>
            <a:off x="838200" y="365125"/>
            <a:ext cx="10515600" cy="581932"/>
          </a:xfrm>
        </p:spPr>
        <p:txBody>
          <a:bodyPr>
            <a:normAutofit/>
          </a:bodyPr>
          <a:lstStyle/>
          <a:p>
            <a:r>
              <a:rPr lang="en-IN" sz="3200" b="1" i="0" u="none" strike="noStrike" baseline="0" dirty="0">
                <a:latin typeface="FranklinGothic-DemiCnd"/>
              </a:rPr>
              <a:t>Cloud Providers</a:t>
            </a:r>
            <a:endParaRPr lang="en-IN" sz="6600" b="1" dirty="0"/>
          </a:p>
        </p:txBody>
      </p:sp>
      <p:sp>
        <p:nvSpPr>
          <p:cNvPr id="3" name="Content Placeholder 2">
            <a:extLst>
              <a:ext uri="{FF2B5EF4-FFF2-40B4-BE49-F238E27FC236}">
                <a16:creationId xmlns:a16="http://schemas.microsoft.com/office/drawing/2014/main" id="{E6B0FA75-7371-37F5-82E1-69169A0E51AB}"/>
              </a:ext>
            </a:extLst>
          </p:cNvPr>
          <p:cNvSpPr>
            <a:spLocks noGrp="1"/>
          </p:cNvSpPr>
          <p:nvPr>
            <p:ph idx="1"/>
          </p:nvPr>
        </p:nvSpPr>
        <p:spPr>
          <a:xfrm>
            <a:off x="838200" y="1230086"/>
            <a:ext cx="10515600" cy="4598534"/>
          </a:xfrm>
        </p:spPr>
        <p:txBody>
          <a:bodyPr>
            <a:normAutofit fontScale="92500" lnSpcReduction="10000"/>
          </a:bodyPr>
          <a:lstStyle/>
          <a:p>
            <a:pPr algn="just"/>
            <a:r>
              <a:rPr lang="en-US" sz="2400" b="0" i="0" u="none" strike="noStrike" baseline="0" dirty="0">
                <a:latin typeface="Palatino-Roman"/>
              </a:rPr>
              <a:t>Cloud providers that use services dispersed across the cloud need a robust connection method.</a:t>
            </a:r>
          </a:p>
          <a:p>
            <a:pPr algn="just"/>
            <a:r>
              <a:rPr lang="en-US" sz="2400" b="0" i="0" u="none" strike="noStrike" baseline="0" dirty="0">
                <a:latin typeface="Palatino-Roman"/>
              </a:rPr>
              <a:t> Private tunnels make sure that bandwidth, latency, and loss aren’t as likely to affect performance.</a:t>
            </a:r>
          </a:p>
          <a:p>
            <a:pPr algn="just"/>
            <a:r>
              <a:rPr lang="en-US" sz="2400" b="0" i="0" u="none" strike="noStrike" baseline="0" dirty="0">
                <a:latin typeface="Palatino-Roman"/>
              </a:rPr>
              <a:t> Plus, encryption and strong authentication offer another benefit.</a:t>
            </a:r>
          </a:p>
          <a:p>
            <a:pPr algn="just"/>
            <a:r>
              <a:rPr lang="en-US" sz="2400" b="0" i="0" u="none" strike="noStrike" baseline="0" dirty="0">
                <a:latin typeface="Palatino-Roman"/>
              </a:rPr>
              <a:t>Cloud providers that are growing might face big costs as network bandwidth charges increase. </a:t>
            </a:r>
          </a:p>
          <a:p>
            <a:pPr algn="just"/>
            <a:r>
              <a:rPr lang="en-US" sz="2400" b="0" i="0" u="none" strike="noStrike" baseline="0" dirty="0">
                <a:latin typeface="Palatino-Roman"/>
              </a:rPr>
              <a:t>This traffic is from traffic both to and from clients as well as traffic among provider sites. </a:t>
            </a:r>
          </a:p>
          <a:p>
            <a:pPr algn="just"/>
            <a:r>
              <a:rPr lang="en-US" sz="2400" b="0" i="0" u="none" strike="noStrike" baseline="0" dirty="0">
                <a:latin typeface="Palatino-Roman"/>
              </a:rPr>
              <a:t>Big providers, like Google, are able to sidestep these charges by building their own WANs with multiple peering points with major ISPs. </a:t>
            </a:r>
          </a:p>
          <a:p>
            <a:pPr algn="just"/>
            <a:r>
              <a:rPr lang="en-US" sz="2400" b="0" i="0" u="none" strike="noStrike" baseline="0" dirty="0">
                <a:latin typeface="Palatino-Roman"/>
              </a:rPr>
              <a:t>Smaller providers can use WAN optimization controllers (</a:t>
            </a:r>
            <a:r>
              <a:rPr lang="en-US" sz="2400" b="0" i="0" u="none" strike="noStrike" baseline="0" dirty="0" err="1">
                <a:latin typeface="Palatino-Roman"/>
              </a:rPr>
              <a:t>WOCs</a:t>
            </a:r>
            <a:r>
              <a:rPr lang="en-US" sz="2400" b="0" i="0" u="none" strike="noStrike" baseline="0" dirty="0">
                <a:latin typeface="Palatino-Roman"/>
              </a:rPr>
              <a:t>) to reduce bandwidth requirements by up to 80 percent.</a:t>
            </a:r>
            <a:endParaRPr lang="en-IN" sz="3600" dirty="0"/>
          </a:p>
        </p:txBody>
      </p:sp>
    </p:spTree>
    <p:extLst>
      <p:ext uri="{BB962C8B-B14F-4D97-AF65-F5344CB8AC3E}">
        <p14:creationId xmlns:p14="http://schemas.microsoft.com/office/powerpoint/2010/main" val="41348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F6CC3-E9E2-2F8C-8FE0-FC983007D829}"/>
              </a:ext>
            </a:extLst>
          </p:cNvPr>
          <p:cNvSpPr>
            <a:spLocks noGrp="1"/>
          </p:cNvSpPr>
          <p:nvPr>
            <p:ph idx="1"/>
          </p:nvPr>
        </p:nvSpPr>
        <p:spPr>
          <a:xfrm>
            <a:off x="838200" y="402771"/>
            <a:ext cx="10515600" cy="6117772"/>
          </a:xfrm>
        </p:spPr>
        <p:txBody>
          <a:bodyPr>
            <a:normAutofit fontScale="85000" lnSpcReduction="10000"/>
          </a:bodyPr>
          <a:lstStyle/>
          <a:p>
            <a:pPr marL="0" indent="0" algn="just">
              <a:buNone/>
            </a:pPr>
            <a:r>
              <a:rPr lang="en-IN" sz="2600" b="1" i="0" u="none" strike="noStrike" baseline="0" dirty="0">
                <a:latin typeface="FranklinGothic-DemiCnd"/>
              </a:rPr>
              <a:t>Cloud Consumers</a:t>
            </a:r>
          </a:p>
          <a:p>
            <a:pPr algn="just"/>
            <a:r>
              <a:rPr lang="en-US" sz="1800" b="0" i="0" u="none" strike="noStrike" baseline="0" dirty="0">
                <a:latin typeface="Palatino-Roman"/>
              </a:rPr>
              <a:t>Large companies can build their own scalable distributed IT infrastructure in which datacenters are connected with their own private fiber optic connections. </a:t>
            </a:r>
          </a:p>
          <a:p>
            <a:pPr algn="just"/>
            <a:r>
              <a:rPr lang="en-US" sz="1800" b="0" i="0" u="none" strike="noStrike" baseline="0" dirty="0">
                <a:latin typeface="Palatino-Roman"/>
              </a:rPr>
              <a:t>This depends on distance, bandwidth requirements, and—of course—their budgets. </a:t>
            </a:r>
          </a:p>
          <a:p>
            <a:pPr algn="just"/>
            <a:r>
              <a:rPr lang="en-US" sz="1800" b="0" i="0" u="none" strike="noStrike" baseline="0" dirty="0">
                <a:latin typeface="Palatino-Roman"/>
              </a:rPr>
              <a:t>This infrastructure starts to look like </a:t>
            </a:r>
            <a:r>
              <a:rPr lang="en-IN" sz="1800" b="0" i="0" u="none" strike="noStrike" baseline="0" dirty="0">
                <a:latin typeface="Palatino-Roman"/>
              </a:rPr>
              <a:t>a cloud computing service.</a:t>
            </a:r>
          </a:p>
          <a:p>
            <a:pPr algn="just"/>
            <a:r>
              <a:rPr lang="en-US" sz="1800" b="0" i="0" u="none" strike="noStrike" baseline="0" dirty="0">
                <a:latin typeface="Palatino-Roman"/>
              </a:rPr>
              <a:t>Clients located at major sites normally access applications over the corporate WAN.</a:t>
            </a:r>
          </a:p>
          <a:p>
            <a:pPr algn="just"/>
            <a:r>
              <a:rPr lang="en-US" sz="1800" b="0" i="0" u="none" strike="noStrike" baseline="0" dirty="0">
                <a:latin typeface="Palatino-Roman"/>
              </a:rPr>
              <a:t>For smaller offices or mobile workers, VPN connections across optimized and accelerated Internet services provide a more robust solution. </a:t>
            </a:r>
          </a:p>
          <a:p>
            <a:pPr algn="just"/>
            <a:r>
              <a:rPr lang="en-US" sz="1800" b="0" i="0" u="none" strike="noStrike" baseline="0" dirty="0">
                <a:latin typeface="Palatino-Roman"/>
              </a:rPr>
              <a:t>VPN tunnels across the Internet are best as a primary link only when high performance is not crucial.</a:t>
            </a:r>
          </a:p>
          <a:p>
            <a:pPr marL="0" indent="0" algn="just">
              <a:buNone/>
            </a:pPr>
            <a:r>
              <a:rPr lang="en-IN" sz="3400" b="1" i="0" u="none" strike="noStrike" baseline="0" dirty="0">
                <a:latin typeface="FranklinGothic-DemiCnd"/>
              </a:rPr>
              <a:t>Pipe Size</a:t>
            </a:r>
          </a:p>
          <a:p>
            <a:pPr algn="just"/>
            <a:r>
              <a:rPr lang="en-US" sz="1800" b="0" i="0" u="none" strike="noStrike" baseline="0" dirty="0">
                <a:latin typeface="Palatino-Roman"/>
              </a:rPr>
              <a:t>Bandwidth is, simply put, the transmission speed or throughput of your connection to the Internet. </a:t>
            </a:r>
          </a:p>
          <a:p>
            <a:pPr algn="just"/>
            <a:r>
              <a:rPr lang="en-US" sz="1800" b="0" i="0" u="none" strike="noStrike" baseline="0" dirty="0">
                <a:latin typeface="Palatino-Roman"/>
              </a:rPr>
              <a:t>But, measuring bandwidth can be difficult, since the lowest point of bandwidth between your computer and the site you’re looking at is what your speed is at that moment.</a:t>
            </a:r>
          </a:p>
          <a:p>
            <a:pPr algn="just"/>
            <a:r>
              <a:rPr lang="en-US" sz="1800" b="0" i="0" u="none" strike="noStrike" baseline="0" dirty="0">
                <a:latin typeface="Palatino-Roman"/>
              </a:rPr>
              <a:t>There are three factors that are simply out of your control when it comes to how much </a:t>
            </a:r>
            <a:r>
              <a:rPr lang="en-IN" sz="1800" b="0" i="0" u="none" strike="noStrike" baseline="0" dirty="0">
                <a:latin typeface="Palatino-Roman"/>
              </a:rPr>
              <a:t>bandwidth you need:</a:t>
            </a:r>
          </a:p>
          <a:p>
            <a:pPr marL="457200" lvl="1" indent="0" algn="just">
              <a:buNone/>
            </a:pPr>
            <a:r>
              <a:rPr lang="en-US" sz="1400" b="0" i="0" u="none" strike="noStrike" baseline="0" dirty="0">
                <a:latin typeface="Palatino-Roman"/>
              </a:rPr>
              <a:t>• The Internet bandwidth between your organization and the cloud</a:t>
            </a:r>
          </a:p>
          <a:p>
            <a:pPr marL="457200" lvl="1" indent="0" algn="just">
              <a:buNone/>
            </a:pPr>
            <a:r>
              <a:rPr lang="en-US" sz="1400" b="0" i="0" u="none" strike="noStrike" baseline="0" dirty="0">
                <a:latin typeface="Palatino-Roman"/>
              </a:rPr>
              <a:t>• The round-trip time between your organization and the cloud</a:t>
            </a:r>
          </a:p>
          <a:p>
            <a:pPr marL="457200" lvl="1" indent="0" algn="just">
              <a:buNone/>
            </a:pPr>
            <a:r>
              <a:rPr lang="en-US" sz="1400" b="0" i="0" u="none" strike="noStrike" baseline="0" dirty="0">
                <a:latin typeface="Palatino-Roman"/>
              </a:rPr>
              <a:t>• The response time of the cloud</a:t>
            </a:r>
          </a:p>
          <a:p>
            <a:pPr marL="0" indent="0" algn="just">
              <a:buNone/>
            </a:pPr>
            <a:r>
              <a:rPr lang="en-IN" sz="2400" b="1" i="0" u="none" strike="noStrike" baseline="0" dirty="0">
                <a:latin typeface="FranklinGothic-DemiCnd"/>
              </a:rPr>
              <a:t>Upstream/Downstream</a:t>
            </a:r>
          </a:p>
          <a:p>
            <a:pPr algn="just"/>
            <a:r>
              <a:rPr lang="en-US" sz="1800" b="0" i="0" u="none" strike="noStrike" baseline="0" dirty="0">
                <a:latin typeface="Palatino-Roman"/>
              </a:rPr>
              <a:t>Another factor to consider is whether it is okay for the transfers to be symmetric or asymmetric. </a:t>
            </a:r>
          </a:p>
          <a:p>
            <a:pPr algn="just"/>
            <a:r>
              <a:rPr lang="en-US" sz="1800" b="0" i="0" u="none" strike="noStrike" baseline="0" dirty="0">
                <a:latin typeface="Palatino-Roman"/>
              </a:rPr>
              <a:t>If your connection with the cloud is symmetric, then that means you are sending and receiving data at the same rate. </a:t>
            </a:r>
          </a:p>
          <a:p>
            <a:pPr algn="just"/>
            <a:r>
              <a:rPr lang="en-US" sz="1800" b="0" i="0" u="none" strike="noStrike" baseline="0" dirty="0">
                <a:latin typeface="Palatino-Roman"/>
              </a:rPr>
              <a:t>If your connection is asymmetric, then data is sent from your organization at a slower rate than you’re receiving it.</a:t>
            </a:r>
            <a:endParaRPr lang="en-IN" dirty="0"/>
          </a:p>
        </p:txBody>
      </p:sp>
    </p:spTree>
    <p:extLst>
      <p:ext uri="{BB962C8B-B14F-4D97-AF65-F5344CB8AC3E}">
        <p14:creationId xmlns:p14="http://schemas.microsoft.com/office/powerpoint/2010/main" val="27281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2D8-97B2-BCE2-312D-59299A62B15A}"/>
              </a:ext>
            </a:extLst>
          </p:cNvPr>
          <p:cNvSpPr>
            <a:spLocks noGrp="1"/>
          </p:cNvSpPr>
          <p:nvPr>
            <p:ph type="title"/>
          </p:nvPr>
        </p:nvSpPr>
        <p:spPr>
          <a:xfrm>
            <a:off x="838200" y="365125"/>
            <a:ext cx="10515600" cy="625475"/>
          </a:xfrm>
        </p:spPr>
        <p:txBody>
          <a:bodyPr>
            <a:normAutofit/>
          </a:bodyPr>
          <a:lstStyle/>
          <a:p>
            <a:r>
              <a:rPr lang="en-IN" sz="2800" b="1" i="0" u="none" strike="noStrike" baseline="0" dirty="0">
                <a:latin typeface="FranklinGothic-DemiCnd"/>
              </a:rPr>
              <a:t>Redundancy</a:t>
            </a:r>
            <a:endParaRPr lang="en-IN" sz="6000" b="1" dirty="0"/>
          </a:p>
        </p:txBody>
      </p:sp>
      <p:pic>
        <p:nvPicPr>
          <p:cNvPr id="7" name="Content Placeholder 6">
            <a:extLst>
              <a:ext uri="{FF2B5EF4-FFF2-40B4-BE49-F238E27FC236}">
                <a16:creationId xmlns:a16="http://schemas.microsoft.com/office/drawing/2014/main" id="{D6712ACB-3D48-EE13-7F9F-39BCDBFBAD0F}"/>
              </a:ext>
            </a:extLst>
          </p:cNvPr>
          <p:cNvPicPr>
            <a:picLocks noGrp="1" noChangeAspect="1"/>
          </p:cNvPicPr>
          <p:nvPr>
            <p:ph idx="1"/>
          </p:nvPr>
        </p:nvPicPr>
        <p:blipFill>
          <a:blip r:embed="rId2"/>
          <a:stretch>
            <a:fillRect/>
          </a:stretch>
        </p:blipFill>
        <p:spPr>
          <a:xfrm>
            <a:off x="435429" y="990601"/>
            <a:ext cx="5660571" cy="5502274"/>
          </a:xfrm>
        </p:spPr>
      </p:pic>
      <p:sp>
        <p:nvSpPr>
          <p:cNvPr id="9" name="TextBox 8">
            <a:extLst>
              <a:ext uri="{FF2B5EF4-FFF2-40B4-BE49-F238E27FC236}">
                <a16:creationId xmlns:a16="http://schemas.microsoft.com/office/drawing/2014/main" id="{DB568B37-A5FE-C209-BB84-2DE07E6061C1}"/>
              </a:ext>
            </a:extLst>
          </p:cNvPr>
          <p:cNvSpPr txBox="1"/>
          <p:nvPr/>
        </p:nvSpPr>
        <p:spPr>
          <a:xfrm>
            <a:off x="6096000" y="1222148"/>
            <a:ext cx="5573486" cy="4093428"/>
          </a:xfrm>
          <a:prstGeom prst="rect">
            <a:avLst/>
          </a:prstGeom>
          <a:noFill/>
        </p:spPr>
        <p:txBody>
          <a:bodyPr wrap="square">
            <a:spAutoFit/>
          </a:bodyPr>
          <a:lstStyle/>
          <a:p>
            <a:pPr marL="285750" indent="-285750" algn="just">
              <a:buFont typeface="Arial" panose="020B0604020202020204" pitchFamily="34" charset="0"/>
              <a:buChar char="•"/>
            </a:pPr>
            <a:r>
              <a:rPr lang="en-US" sz="2000" b="0" i="0" u="none" strike="noStrike" baseline="0" dirty="0">
                <a:latin typeface="Palatino-Roman"/>
              </a:rPr>
              <a:t>When formulating your cloud infrastructure, be sure to consider the issue of reliability and uptime and ask your service provider to configure your computing infrastructure for </a:t>
            </a:r>
            <a:r>
              <a:rPr lang="en-IN" sz="2000" b="0" i="0" u="none" strike="noStrike" baseline="0" dirty="0">
                <a:latin typeface="Palatino-Roman"/>
              </a:rPr>
              <a:t>redundancy and failover.</a:t>
            </a:r>
          </a:p>
          <a:p>
            <a:pPr marL="285750" indent="-285750" algn="just">
              <a:buFont typeface="Arial" panose="020B0604020202020204" pitchFamily="34" charset="0"/>
              <a:buChar char="•"/>
            </a:pPr>
            <a:r>
              <a:rPr lang="en-US" sz="2000" b="0" i="0" u="none" strike="noStrike" baseline="0" dirty="0">
                <a:latin typeface="Palatino-Roman"/>
              </a:rPr>
              <a:t>In your LAN, redundancy used to mean that another server or two were added to the datacenter in case there was a problem. </a:t>
            </a:r>
          </a:p>
          <a:p>
            <a:pPr marL="285750" indent="-285750" algn="just">
              <a:buFont typeface="Arial" panose="020B0604020202020204" pitchFamily="34" charset="0"/>
              <a:buChar char="•"/>
            </a:pPr>
            <a:r>
              <a:rPr lang="en-US" sz="2000" b="0" i="0" u="none" strike="noStrike" baseline="0" dirty="0">
                <a:latin typeface="Palatino-Roman"/>
              </a:rPr>
              <a:t>These days with virtualization, redundancy might mean a virtual server being cloned onto the same device, or all the virtual servers of one machine being cloned onto a second physical server.</a:t>
            </a:r>
            <a:endParaRPr lang="en-IN" sz="2000" dirty="0"/>
          </a:p>
        </p:txBody>
      </p:sp>
    </p:spTree>
    <p:extLst>
      <p:ext uri="{BB962C8B-B14F-4D97-AF65-F5344CB8AC3E}">
        <p14:creationId xmlns:p14="http://schemas.microsoft.com/office/powerpoint/2010/main" val="351988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BDA6-C7DA-181D-5B4B-3881012B8CF0}"/>
              </a:ext>
            </a:extLst>
          </p:cNvPr>
          <p:cNvSpPr>
            <a:spLocks noGrp="1"/>
          </p:cNvSpPr>
          <p:nvPr>
            <p:ph type="title"/>
          </p:nvPr>
        </p:nvSpPr>
        <p:spPr>
          <a:xfrm>
            <a:off x="838200" y="365125"/>
            <a:ext cx="10515600" cy="690789"/>
          </a:xfrm>
        </p:spPr>
        <p:txBody>
          <a:bodyPr>
            <a:normAutofit/>
          </a:bodyPr>
          <a:lstStyle/>
          <a:p>
            <a:r>
              <a:rPr lang="en-IN" sz="3600" b="1" i="0" u="none" strike="noStrike" baseline="0" dirty="0">
                <a:latin typeface="FranklinGothic-DemiCnd"/>
              </a:rPr>
              <a:t>Services</a:t>
            </a:r>
            <a:endParaRPr lang="en-IN" sz="7200" b="1" dirty="0"/>
          </a:p>
        </p:txBody>
      </p:sp>
      <p:sp>
        <p:nvSpPr>
          <p:cNvPr id="3" name="Content Placeholder 2">
            <a:extLst>
              <a:ext uri="{FF2B5EF4-FFF2-40B4-BE49-F238E27FC236}">
                <a16:creationId xmlns:a16="http://schemas.microsoft.com/office/drawing/2014/main" id="{173EB5CF-5001-4594-0280-9AFE2BB42474}"/>
              </a:ext>
            </a:extLst>
          </p:cNvPr>
          <p:cNvSpPr>
            <a:spLocks noGrp="1"/>
          </p:cNvSpPr>
          <p:nvPr>
            <p:ph idx="1"/>
          </p:nvPr>
        </p:nvSpPr>
        <p:spPr>
          <a:xfrm>
            <a:off x="751114" y="979714"/>
            <a:ext cx="10515600" cy="5513161"/>
          </a:xfrm>
        </p:spPr>
        <p:txBody>
          <a:bodyPr>
            <a:normAutofit lnSpcReduction="10000"/>
          </a:bodyPr>
          <a:lstStyle/>
          <a:p>
            <a:pPr marL="0" indent="0" algn="just">
              <a:buNone/>
            </a:pPr>
            <a:r>
              <a:rPr lang="en-IN" b="1" dirty="0">
                <a:latin typeface="FranklinGothic-DemiCnd"/>
              </a:rPr>
              <a:t>1. </a:t>
            </a:r>
            <a:r>
              <a:rPr lang="en-IN" b="1" i="0" u="none" strike="noStrike" baseline="0" dirty="0">
                <a:latin typeface="FranklinGothic-DemiCnd"/>
              </a:rPr>
              <a:t>Identity:</a:t>
            </a:r>
          </a:p>
          <a:p>
            <a:pPr algn="just"/>
            <a:r>
              <a:rPr lang="en-US" sz="1600" b="0" i="0" u="none" strike="noStrike" baseline="0" dirty="0">
                <a:latin typeface="Palatino-Roman"/>
              </a:rPr>
              <a:t>No matter where an application runs—in-house or on the cloud—it needs to know about its users. </a:t>
            </a:r>
          </a:p>
          <a:p>
            <a:pPr algn="just"/>
            <a:r>
              <a:rPr lang="en-US" sz="1600" b="0" i="0" u="none" strike="noStrike" baseline="0" dirty="0">
                <a:latin typeface="Palatino-Roman"/>
              </a:rPr>
              <a:t>To accomplish this, the application asks for a digital identity—a set of bytes—to describe the user. </a:t>
            </a:r>
          </a:p>
          <a:p>
            <a:pPr algn="just"/>
            <a:r>
              <a:rPr lang="en-US" sz="1600" b="0" i="0" u="none" strike="noStrike" baseline="0" dirty="0">
                <a:latin typeface="Palatino-Roman"/>
              </a:rPr>
              <a:t>Based on this information, the application can determine who the user is and what he or she is allowed to do.</a:t>
            </a:r>
          </a:p>
          <a:p>
            <a:pPr algn="just"/>
            <a:r>
              <a:rPr lang="en-US" sz="1600" b="0" i="0" u="none" strike="noStrike" baseline="0" dirty="0">
                <a:latin typeface="Palatino-Roman"/>
              </a:rPr>
              <a:t>In-house applications rely on services like Active Directory to provide this information.</a:t>
            </a:r>
          </a:p>
          <a:p>
            <a:pPr algn="just"/>
            <a:r>
              <a:rPr lang="en-US" sz="1600" b="0" i="0" u="none" strike="noStrike" baseline="0" dirty="0">
                <a:latin typeface="Palatino-Roman"/>
              </a:rPr>
              <a:t>Clouds, however, have to use their own identity services. For instance, if you sign on to Amazon cloud services, you have to sign on using an Amazon-defined identity. </a:t>
            </a:r>
          </a:p>
          <a:p>
            <a:pPr algn="just"/>
            <a:r>
              <a:rPr lang="en-US" sz="1600" b="0" i="0" u="none" strike="noStrike" baseline="0" dirty="0">
                <a:latin typeface="Palatino-Roman"/>
              </a:rPr>
              <a:t>Google’s App Engine requires a Google account, and Windows uses Windows Live ID for use with </a:t>
            </a:r>
            <a:r>
              <a:rPr lang="en-IN" sz="1600" b="0" i="0" u="none" strike="noStrike" baseline="0" dirty="0">
                <a:latin typeface="Palatino-Roman"/>
              </a:rPr>
              <a:t>Microsoft’s cloud applications.</a:t>
            </a:r>
          </a:p>
          <a:p>
            <a:pPr algn="just"/>
            <a:r>
              <a:rPr lang="en-US" sz="1600" b="0" i="0" u="none" strike="noStrike" baseline="0" dirty="0">
                <a:latin typeface="Palatino-Roman"/>
              </a:rPr>
              <a:t>Identity services need not be proprietary. OpenID is an open, decentralized, single </a:t>
            </a:r>
            <a:r>
              <a:rPr lang="en-US" sz="1600" b="0" i="0" u="none" strike="noStrike" baseline="0" dirty="0" err="1">
                <a:latin typeface="Palatino-Roman"/>
              </a:rPr>
              <a:t>signon</a:t>
            </a:r>
            <a:r>
              <a:rPr lang="en-US" sz="1600" b="0" i="0" u="none" strike="noStrike" baseline="0" dirty="0">
                <a:latin typeface="Palatino-Roman"/>
              </a:rPr>
              <a:t> standard that allows users to log in to many services using the same digital identity.</a:t>
            </a:r>
          </a:p>
          <a:p>
            <a:pPr algn="just"/>
            <a:r>
              <a:rPr lang="en-US" sz="1600" b="0" i="0" u="none" strike="noStrike" baseline="0" dirty="0">
                <a:latin typeface="Palatino-Roman"/>
              </a:rPr>
              <a:t>An OpenID is in the form of a uniform resource locator (URL) and does not rely on a central authority to authenticate a user’s identity. </a:t>
            </a:r>
          </a:p>
          <a:p>
            <a:pPr algn="just"/>
            <a:r>
              <a:rPr lang="en-US" sz="1600" b="0" i="0" u="none" strike="noStrike" baseline="0" dirty="0">
                <a:latin typeface="Palatino-Roman"/>
              </a:rPr>
              <a:t>Since a specific type of authentication is not required, nonstandard forms of authentication may be used, including smart cards, biometric, or passwords. An OpenID registration is shown in Figure 5-2.</a:t>
            </a:r>
          </a:p>
          <a:p>
            <a:pPr algn="just"/>
            <a:r>
              <a:rPr lang="en-US" sz="1600" b="0" i="0" u="none" strike="noStrike" baseline="0" dirty="0">
                <a:latin typeface="Palatino-Roman"/>
              </a:rPr>
              <a:t>OpenID authentication is used by many organizations, including:</a:t>
            </a:r>
          </a:p>
          <a:p>
            <a:pPr marL="457200" lvl="1" indent="0" algn="just">
              <a:buNone/>
            </a:pPr>
            <a:r>
              <a:rPr lang="en-IN" sz="1000" b="0" i="0" u="none" strike="noStrike" baseline="0" dirty="0">
                <a:latin typeface="Palatino-Roman"/>
              </a:rPr>
              <a:t>• Google</a:t>
            </a:r>
          </a:p>
          <a:p>
            <a:pPr marL="457200" lvl="1" indent="0" algn="just">
              <a:buNone/>
            </a:pPr>
            <a:r>
              <a:rPr lang="en-IN" sz="1000" b="0" i="0" u="none" strike="noStrike" baseline="0" dirty="0">
                <a:latin typeface="Palatino-Roman"/>
              </a:rPr>
              <a:t>• IBM</a:t>
            </a:r>
          </a:p>
          <a:p>
            <a:pPr marL="457200" lvl="1" indent="0" algn="just">
              <a:buNone/>
            </a:pPr>
            <a:r>
              <a:rPr lang="en-IN" sz="1000" b="0" i="0" u="none" strike="noStrike" baseline="0" dirty="0">
                <a:latin typeface="Palatino-Roman"/>
              </a:rPr>
              <a:t>• Microsoft</a:t>
            </a:r>
          </a:p>
          <a:p>
            <a:pPr marL="457200" lvl="1" indent="0" algn="just">
              <a:buNone/>
            </a:pPr>
            <a:r>
              <a:rPr lang="en-IN" sz="1000" b="0" i="0" u="none" strike="noStrike" baseline="0" dirty="0">
                <a:latin typeface="Palatino-Roman"/>
              </a:rPr>
              <a:t>• Yahoo!</a:t>
            </a:r>
            <a:endParaRPr lang="en-IN" sz="2000" dirty="0"/>
          </a:p>
        </p:txBody>
      </p:sp>
    </p:spTree>
    <p:extLst>
      <p:ext uri="{BB962C8B-B14F-4D97-AF65-F5344CB8AC3E}">
        <p14:creationId xmlns:p14="http://schemas.microsoft.com/office/powerpoint/2010/main" val="292441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B0C1-9A95-9563-020A-DC38C27CE54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A3EDBE-01AD-7FD6-1A18-260035117E78}"/>
              </a:ext>
            </a:extLst>
          </p:cNvPr>
          <p:cNvPicPr>
            <a:picLocks noGrp="1" noChangeAspect="1"/>
          </p:cNvPicPr>
          <p:nvPr>
            <p:ph idx="1"/>
          </p:nvPr>
        </p:nvPicPr>
        <p:blipFill>
          <a:blip r:embed="rId2"/>
          <a:stretch>
            <a:fillRect/>
          </a:stretch>
        </p:blipFill>
        <p:spPr>
          <a:xfrm>
            <a:off x="1023257" y="365125"/>
            <a:ext cx="10210799" cy="6127750"/>
          </a:xfrm>
        </p:spPr>
      </p:pic>
    </p:spTree>
    <p:extLst>
      <p:ext uri="{BB962C8B-B14F-4D97-AF65-F5344CB8AC3E}">
        <p14:creationId xmlns:p14="http://schemas.microsoft.com/office/powerpoint/2010/main" val="224458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C73F-1EF7-7331-4E57-88E6DC253E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714DEF-D5AF-06C2-B4A3-AE51E6D66CE6}"/>
              </a:ext>
            </a:extLst>
          </p:cNvPr>
          <p:cNvSpPr>
            <a:spLocks noGrp="1"/>
          </p:cNvSpPr>
          <p:nvPr>
            <p:ph idx="1"/>
          </p:nvPr>
        </p:nvSpPr>
        <p:spPr/>
        <p:txBody>
          <a:bodyPr/>
          <a:lstStyle/>
          <a:p>
            <a:pPr marL="0" indent="0">
              <a:buNone/>
            </a:pPr>
            <a:r>
              <a:rPr lang="en-IN" sz="2400" b="1" i="0" u="none" strike="noStrike" baseline="0" dirty="0">
                <a:latin typeface="FranklinGothic-DemiCnd"/>
              </a:rPr>
              <a:t>2. Integration:</a:t>
            </a:r>
          </a:p>
          <a:p>
            <a:pPr algn="just"/>
            <a:r>
              <a:rPr lang="en-IN" sz="1800" b="0" i="0" u="none" strike="noStrike" baseline="0" dirty="0">
                <a:latin typeface="Palatino-Roman"/>
              </a:rPr>
              <a:t>Vendors come up </a:t>
            </a:r>
            <a:r>
              <a:rPr lang="en-US" sz="1800" b="0" i="0" u="none" strike="noStrike" baseline="0" dirty="0">
                <a:latin typeface="Palatino-Roman"/>
              </a:rPr>
              <a:t>with all sorts of on-premises infrastructure services to accomplish it. </a:t>
            </a:r>
          </a:p>
          <a:p>
            <a:pPr algn="just"/>
            <a:r>
              <a:rPr lang="en-US" sz="1800" b="0" i="0" u="none" strike="noStrike" baseline="0" dirty="0">
                <a:latin typeface="Palatino-Roman"/>
              </a:rPr>
              <a:t>These range from </a:t>
            </a:r>
            <a:r>
              <a:rPr lang="en-IN" sz="1800" b="0" i="0" u="none" strike="noStrike" baseline="0" dirty="0">
                <a:latin typeface="Palatino-Roman"/>
              </a:rPr>
              <a:t>technologies like message queues to complex integration servers.</a:t>
            </a:r>
          </a:p>
          <a:p>
            <a:pPr algn="just"/>
            <a:r>
              <a:rPr lang="en-US" sz="1800" b="0" i="0" u="none" strike="noStrike" baseline="0" dirty="0">
                <a:latin typeface="Palatino-Roman"/>
              </a:rPr>
              <a:t>For example, Amazon’s Simple Queue Service (</a:t>
            </a:r>
            <a:r>
              <a:rPr lang="en-US" sz="1800" b="0" i="0" u="none" strike="noStrike" baseline="0" dirty="0" err="1">
                <a:latin typeface="Palatino-Roman"/>
              </a:rPr>
              <a:t>SQS</a:t>
            </a:r>
            <a:r>
              <a:rPr lang="en-US" sz="1800" b="0" i="0" u="none" strike="noStrike" baseline="0" dirty="0">
                <a:latin typeface="Palatino-Roman"/>
              </a:rPr>
              <a:t>) provides a way for applications to exchange messages via queues in the cloud.</a:t>
            </a:r>
          </a:p>
          <a:p>
            <a:pPr algn="just"/>
            <a:r>
              <a:rPr lang="en-US" sz="1800" b="0" i="0" u="none" strike="noStrike" baseline="0" dirty="0">
                <a:latin typeface="Palatino-Roman"/>
              </a:rPr>
              <a:t>Another example of cloud-based integration is BizTalk Services. Instead of using queuing, BizTalk Services utilizes a relay service in the cloud, allowing applications to communicate through firewalls.</a:t>
            </a:r>
          </a:p>
          <a:p>
            <a:pPr algn="just"/>
            <a:endParaRPr lang="en-US" sz="1800" dirty="0">
              <a:latin typeface="Palatino-Roman"/>
            </a:endParaRPr>
          </a:p>
          <a:p>
            <a:pPr algn="just"/>
            <a:endParaRPr lang="en-IN" dirty="0"/>
          </a:p>
        </p:txBody>
      </p:sp>
    </p:spTree>
    <p:extLst>
      <p:ext uri="{BB962C8B-B14F-4D97-AF65-F5344CB8AC3E}">
        <p14:creationId xmlns:p14="http://schemas.microsoft.com/office/powerpoint/2010/main" val="100942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38C6-1AC0-FDB5-04A5-C5926533F2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E5D101-0A1F-9FDC-9A55-F37E720470BF}"/>
              </a:ext>
            </a:extLst>
          </p:cNvPr>
          <p:cNvSpPr>
            <a:spLocks noGrp="1"/>
          </p:cNvSpPr>
          <p:nvPr>
            <p:ph idx="1"/>
          </p:nvPr>
        </p:nvSpPr>
        <p:spPr/>
        <p:txBody>
          <a:bodyPr>
            <a:normAutofit fontScale="70000" lnSpcReduction="20000"/>
          </a:bodyPr>
          <a:lstStyle/>
          <a:p>
            <a:pPr algn="just"/>
            <a:r>
              <a:rPr lang="en-IN" sz="3800" b="1" dirty="0"/>
              <a:t>3. </a:t>
            </a:r>
            <a:r>
              <a:rPr lang="en-IN" sz="4500" b="1" i="0" u="none" strike="noStrike" baseline="0" dirty="0">
                <a:latin typeface="FranklinGothic-DemiCnd"/>
              </a:rPr>
              <a:t>Mapping</a:t>
            </a:r>
          </a:p>
          <a:p>
            <a:pPr algn="just"/>
            <a:r>
              <a:rPr lang="en-US" sz="3400" i="0" u="none" strike="noStrike" baseline="0" dirty="0">
                <a:latin typeface="Palatino-Roman"/>
              </a:rPr>
              <a:t>Maps are becoming more and more popular in web applications. </a:t>
            </a:r>
          </a:p>
          <a:p>
            <a:pPr algn="just"/>
            <a:r>
              <a:rPr lang="en-US" sz="3400" i="0" u="none" strike="noStrike" baseline="0" dirty="0">
                <a:latin typeface="Palatino-Roman"/>
              </a:rPr>
              <a:t>For instance, hotel and restaurant web sites show their locations on their web sites and allow visitors to enter their addresses to get customized directions.</a:t>
            </a:r>
          </a:p>
          <a:p>
            <a:pPr algn="just"/>
            <a:r>
              <a:rPr lang="en-US" sz="3400" i="0" u="none" strike="noStrike" baseline="0" dirty="0">
                <a:latin typeface="Palatino-Roman"/>
              </a:rPr>
              <a:t>But the guy who developed the web site likely didn’t have the time or money (not to mention the interest) to make his own mapping database. </a:t>
            </a:r>
          </a:p>
          <a:p>
            <a:pPr algn="just"/>
            <a:r>
              <a:rPr lang="en-US" sz="3400" i="0" u="none" strike="noStrike" baseline="0" dirty="0">
                <a:latin typeface="Palatino-Roman"/>
              </a:rPr>
              <a:t>Enough organizations want this functionality, however, so it is offered as a cloud application.</a:t>
            </a:r>
          </a:p>
          <a:p>
            <a:pPr algn="just"/>
            <a:r>
              <a:rPr lang="en-US" sz="3400" i="0" u="none" strike="noStrike" baseline="0" dirty="0">
                <a:latin typeface="Palatino-Roman"/>
              </a:rPr>
              <a:t>Such services as Google Maps and Microsoft’s Virtual Earth provide this cloud-based function, allowing developers to embed maps in web pages.</a:t>
            </a:r>
            <a:endParaRPr lang="en-IN" sz="4000" dirty="0"/>
          </a:p>
        </p:txBody>
      </p:sp>
    </p:spTree>
    <p:extLst>
      <p:ext uri="{BB962C8B-B14F-4D97-AF65-F5344CB8AC3E}">
        <p14:creationId xmlns:p14="http://schemas.microsoft.com/office/powerpoint/2010/main" val="11388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A96CB-620E-6E40-DDBC-2DEA7BFA4756}"/>
              </a:ext>
            </a:extLst>
          </p:cNvPr>
          <p:cNvSpPr>
            <a:spLocks noGrp="1"/>
          </p:cNvSpPr>
          <p:nvPr>
            <p:ph idx="1"/>
          </p:nvPr>
        </p:nvSpPr>
        <p:spPr>
          <a:xfrm>
            <a:off x="838200" y="696686"/>
            <a:ext cx="10515600" cy="5480277"/>
          </a:xfrm>
        </p:spPr>
        <p:txBody>
          <a:bodyPr>
            <a:normAutofit/>
          </a:bodyPr>
          <a:lstStyle/>
          <a:p>
            <a:pPr marL="0" indent="0" algn="just">
              <a:buNone/>
            </a:pPr>
            <a:r>
              <a:rPr lang="en-IN" b="1" i="0" u="none" strike="noStrike" baseline="0" dirty="0">
                <a:latin typeface="FranklinGothic-DemiCnd"/>
              </a:rPr>
              <a:t>4. Payments</a:t>
            </a:r>
          </a:p>
          <a:p>
            <a:pPr algn="just"/>
            <a:r>
              <a:rPr lang="en-US" sz="2000" b="0" i="0" u="none" strike="noStrike" baseline="0" dirty="0">
                <a:latin typeface="Palatino-Roman"/>
              </a:rPr>
              <a:t>Another cloud service that you might want to plan for and configure your hardware appropriately for is payments. </a:t>
            </a:r>
          </a:p>
          <a:p>
            <a:pPr algn="just"/>
            <a:r>
              <a:rPr lang="en-US" sz="2000" b="0" i="0" u="none" strike="noStrike" baseline="0" dirty="0">
                <a:latin typeface="Palatino-Roman"/>
              </a:rPr>
              <a:t>Depending on your organization, you may or may not want to accept online payments from customers. </a:t>
            </a:r>
          </a:p>
          <a:p>
            <a:pPr algn="just"/>
            <a:r>
              <a:rPr lang="en-US" sz="2000" b="0" i="0" u="none" strike="noStrike" baseline="0" dirty="0">
                <a:latin typeface="Palatino-Roman"/>
              </a:rPr>
              <a:t>You can simply sign up with a service to accept credit cards, or you can go the route of PayPal. With an online payment service, customers can send money directly to your </a:t>
            </a:r>
            <a:r>
              <a:rPr lang="en-IN" sz="2000" b="0" i="0" u="none" strike="noStrike" baseline="0" dirty="0">
                <a:latin typeface="Palatino-Roman"/>
              </a:rPr>
              <a:t>organization.</a:t>
            </a:r>
          </a:p>
          <a:p>
            <a:pPr marL="0" indent="0" algn="just">
              <a:buNone/>
            </a:pPr>
            <a:r>
              <a:rPr lang="en-IN" sz="3200" b="1" i="0" u="none" strike="noStrike" baseline="0" dirty="0">
                <a:latin typeface="FranklinGothic-DemiCnd"/>
              </a:rPr>
              <a:t>5. Search</a:t>
            </a:r>
          </a:p>
          <a:p>
            <a:pPr algn="just"/>
            <a:r>
              <a:rPr lang="en-US" sz="2000" b="0" i="0" u="none" strike="noStrike" baseline="0" dirty="0">
                <a:latin typeface="Palatino-Roman"/>
              </a:rPr>
              <a:t>The ability to embed search options in a web site is certainly nothing new, but it is a rich feature that you might want to employ in your own web or application development.</a:t>
            </a:r>
          </a:p>
          <a:p>
            <a:pPr algn="just"/>
            <a:r>
              <a:rPr lang="en-US" sz="2000" b="0" i="0" u="none" strike="noStrike" baseline="0" dirty="0">
                <a:latin typeface="Palatino-Roman"/>
              </a:rPr>
              <a:t>Microsoft’s Live Search allows on-site and cloud applications to submit searches and then </a:t>
            </a:r>
            <a:r>
              <a:rPr lang="en-IN" sz="2000" b="0" i="0" u="none" strike="noStrike" baseline="0" dirty="0">
                <a:latin typeface="Palatino-Roman"/>
              </a:rPr>
              <a:t>get the results back.</a:t>
            </a:r>
            <a:endParaRPr lang="en-IN" sz="3200" dirty="0"/>
          </a:p>
        </p:txBody>
      </p:sp>
    </p:spTree>
    <p:extLst>
      <p:ext uri="{BB962C8B-B14F-4D97-AF65-F5344CB8AC3E}">
        <p14:creationId xmlns:p14="http://schemas.microsoft.com/office/powerpoint/2010/main" val="201371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48B8-FF36-2101-92A5-776E6E3E7488}"/>
              </a:ext>
            </a:extLst>
          </p:cNvPr>
          <p:cNvSpPr>
            <a:spLocks noGrp="1"/>
          </p:cNvSpPr>
          <p:nvPr>
            <p:ph type="title"/>
          </p:nvPr>
        </p:nvSpPr>
        <p:spPr>
          <a:xfrm>
            <a:off x="838200" y="234497"/>
            <a:ext cx="10515600" cy="690790"/>
          </a:xfrm>
        </p:spPr>
        <p:txBody>
          <a:bodyPr>
            <a:normAutofit/>
          </a:bodyPr>
          <a:lstStyle/>
          <a:p>
            <a:r>
              <a:rPr lang="en-IN" sz="4000" b="0" i="0" u="none" strike="noStrike" baseline="0" dirty="0">
                <a:latin typeface="FranklinGothicLT-ExtraCond"/>
              </a:rPr>
              <a:t>Hardware and Infrastructure</a:t>
            </a:r>
            <a:endParaRPr lang="en-IN" sz="8000" dirty="0"/>
          </a:p>
        </p:txBody>
      </p:sp>
      <p:sp>
        <p:nvSpPr>
          <p:cNvPr id="3" name="Content Placeholder 2">
            <a:extLst>
              <a:ext uri="{FF2B5EF4-FFF2-40B4-BE49-F238E27FC236}">
                <a16:creationId xmlns:a16="http://schemas.microsoft.com/office/drawing/2014/main" id="{A29E9AAA-BC2E-8B44-447E-33DE7B1119D3}"/>
              </a:ext>
            </a:extLst>
          </p:cNvPr>
          <p:cNvSpPr>
            <a:spLocks noGrp="1"/>
          </p:cNvSpPr>
          <p:nvPr>
            <p:ph idx="1"/>
          </p:nvPr>
        </p:nvSpPr>
        <p:spPr>
          <a:xfrm>
            <a:off x="762000" y="1110343"/>
            <a:ext cx="10515600" cy="5066620"/>
          </a:xfrm>
        </p:spPr>
        <p:txBody>
          <a:bodyPr/>
          <a:lstStyle/>
          <a:p>
            <a:pPr marL="0" indent="0">
              <a:buNone/>
            </a:pPr>
            <a:r>
              <a:rPr lang="en-IN" sz="3200" b="1" i="0" u="none" strike="noStrike" baseline="0" dirty="0">
                <a:latin typeface="FranklinGothic-DemiCnd"/>
              </a:rPr>
              <a:t>Clients:</a:t>
            </a:r>
          </a:p>
          <a:p>
            <a:r>
              <a:rPr lang="en-IN" dirty="0"/>
              <a:t>End users configured to communicate with cloud.</a:t>
            </a:r>
          </a:p>
          <a:p>
            <a:r>
              <a:rPr lang="en-IN" dirty="0"/>
              <a:t>3</a:t>
            </a:r>
            <a:r>
              <a:rPr lang="en-IN" baseline="30000" dirty="0"/>
              <a:t>rd</a:t>
            </a:r>
            <a:r>
              <a:rPr lang="en-IN" dirty="0"/>
              <a:t> party involved in storing data.</a:t>
            </a:r>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1028" name="Picture 4" descr="10,308 Android Phone Stock Photos, High-Res Pictures, and ...">
            <a:extLst>
              <a:ext uri="{FF2B5EF4-FFF2-40B4-BE49-F238E27FC236}">
                <a16:creationId xmlns:a16="http://schemas.microsoft.com/office/drawing/2014/main" id="{4F402917-6816-648A-F92A-A20A65DDD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2938803"/>
            <a:ext cx="19621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Thin Client Server? | Parallels Explains its usage!">
            <a:extLst>
              <a:ext uri="{FF2B5EF4-FFF2-40B4-BE49-F238E27FC236}">
                <a16:creationId xmlns:a16="http://schemas.microsoft.com/office/drawing/2014/main" id="{105C72B4-D7A0-A85F-DD9D-63359E72A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567" y="2938803"/>
            <a:ext cx="1880507" cy="18043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fference between thin client and thick client - javatpoint">
            <a:extLst>
              <a:ext uri="{FF2B5EF4-FFF2-40B4-BE49-F238E27FC236}">
                <a16:creationId xmlns:a16="http://schemas.microsoft.com/office/drawing/2014/main" id="{BE7B5DB0-E3D7-405B-E74E-59032BA78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1" y="2938803"/>
            <a:ext cx="2095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436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3DF7-6DAE-32B2-D6E6-1BFF74613461}"/>
              </a:ext>
            </a:extLst>
          </p:cNvPr>
          <p:cNvSpPr>
            <a:spLocks noGrp="1"/>
          </p:cNvSpPr>
          <p:nvPr>
            <p:ph type="title"/>
          </p:nvPr>
        </p:nvSpPr>
        <p:spPr>
          <a:xfrm>
            <a:off x="762000" y="147410"/>
            <a:ext cx="10515600" cy="701675"/>
          </a:xfrm>
        </p:spPr>
        <p:txBody>
          <a:bodyPr>
            <a:normAutofit/>
          </a:bodyPr>
          <a:lstStyle/>
          <a:p>
            <a:r>
              <a:rPr lang="en-IN" sz="3200" b="1" i="0" u="none" strike="noStrike" baseline="0" dirty="0">
                <a:latin typeface="FranklinGothicLT-ExtraCond"/>
              </a:rPr>
              <a:t>Accessing the Cloud</a:t>
            </a:r>
            <a:endParaRPr lang="en-IN" sz="6600" b="1" dirty="0"/>
          </a:p>
        </p:txBody>
      </p:sp>
      <p:sp>
        <p:nvSpPr>
          <p:cNvPr id="3" name="Content Placeholder 2">
            <a:extLst>
              <a:ext uri="{FF2B5EF4-FFF2-40B4-BE49-F238E27FC236}">
                <a16:creationId xmlns:a16="http://schemas.microsoft.com/office/drawing/2014/main" id="{409E6700-9DF5-7BE5-3438-0C97CF282D01}"/>
              </a:ext>
            </a:extLst>
          </p:cNvPr>
          <p:cNvSpPr>
            <a:spLocks noGrp="1"/>
          </p:cNvSpPr>
          <p:nvPr>
            <p:ph idx="1"/>
          </p:nvPr>
        </p:nvSpPr>
        <p:spPr>
          <a:xfrm>
            <a:off x="762000" y="873918"/>
            <a:ext cx="10755086" cy="5110163"/>
          </a:xfrm>
        </p:spPr>
        <p:txBody>
          <a:bodyPr>
            <a:normAutofit fontScale="92500" lnSpcReduction="10000"/>
          </a:bodyPr>
          <a:lstStyle/>
          <a:p>
            <a:pPr marL="0" indent="0" algn="just">
              <a:buNone/>
            </a:pPr>
            <a:r>
              <a:rPr lang="en-IN" b="1" i="0" u="none" strike="noStrike" baseline="0" dirty="0">
                <a:latin typeface="FranklinGothic-DemiCnd"/>
              </a:rPr>
              <a:t>Platforms:</a:t>
            </a:r>
          </a:p>
          <a:p>
            <a:pPr algn="just"/>
            <a:r>
              <a:rPr lang="en-US" sz="1800" b="0" i="0" u="none" strike="noStrike" baseline="0" dirty="0">
                <a:latin typeface="Palatino-Roman"/>
              </a:rPr>
              <a:t>A platform is how a cloud computing environment is delivered to you. </a:t>
            </a:r>
          </a:p>
          <a:p>
            <a:pPr marL="0" indent="0" algn="just">
              <a:buNone/>
            </a:pPr>
            <a:r>
              <a:rPr lang="en-IN" sz="1800" b="1" i="0" u="none" strike="noStrike" baseline="0" dirty="0">
                <a:latin typeface="FranklinGothic-DemiCnd"/>
              </a:rPr>
              <a:t>Web Application Framework:</a:t>
            </a:r>
          </a:p>
          <a:p>
            <a:pPr algn="just"/>
            <a:r>
              <a:rPr lang="en-US" sz="1800" b="0" i="0" u="none" strike="noStrike" baseline="0" dirty="0">
                <a:latin typeface="Palatino-Roman"/>
              </a:rPr>
              <a:t>A web application framework is used to support the development of dynamic web sites, web applications, and web services. </a:t>
            </a:r>
          </a:p>
          <a:p>
            <a:pPr algn="just"/>
            <a:r>
              <a:rPr lang="en-US" sz="1800" b="0" i="0" u="none" strike="noStrike" baseline="0" dirty="0">
                <a:latin typeface="Palatino-Roman"/>
              </a:rPr>
              <a:t>The point of a framework is to reduce the overhead that comes with common activities in web development. </a:t>
            </a:r>
          </a:p>
          <a:p>
            <a:pPr algn="just"/>
            <a:r>
              <a:rPr lang="en-US" sz="1800" b="0" i="0" u="none" strike="noStrike" baseline="0" dirty="0">
                <a:latin typeface="Palatino-Roman"/>
              </a:rPr>
              <a:t>For instance, frameworks provide</a:t>
            </a:r>
            <a:r>
              <a:rPr lang="en-IN" sz="1800" b="0" i="0" u="none" strike="noStrike" baseline="0" dirty="0">
                <a:latin typeface="FranklinGothic-DemiCnd"/>
              </a:rPr>
              <a:t>Web Application Framework </a:t>
            </a:r>
            <a:r>
              <a:rPr lang="en-US" sz="1800" b="0" i="0" u="none" strike="noStrike" baseline="0" dirty="0">
                <a:latin typeface="Palatino-Roman"/>
              </a:rPr>
              <a:t>A web application framework is used to support the development of dynamic web sites, web applications, and web services. </a:t>
            </a:r>
          </a:p>
          <a:p>
            <a:pPr algn="just"/>
            <a:r>
              <a:rPr lang="en-US" sz="1800" b="0" i="0" u="none" strike="noStrike" baseline="0" dirty="0">
                <a:latin typeface="Palatino-Roman"/>
              </a:rPr>
              <a:t>The point of a framework is to reduce the overhead that comes with common activities in web development. </a:t>
            </a:r>
          </a:p>
          <a:p>
            <a:pPr algn="just"/>
            <a:r>
              <a:rPr lang="en-US" sz="1800" b="0" i="0" u="none" strike="noStrike" baseline="0" dirty="0">
                <a:latin typeface="Palatino-Roman"/>
              </a:rPr>
              <a:t>For instance, frameworks provide libraries that are already written so the developer doesn’t have to reinvent the wheel every time a web site is developed.</a:t>
            </a:r>
          </a:p>
          <a:p>
            <a:pPr algn="just"/>
            <a:r>
              <a:rPr lang="en-US" sz="1800" b="0" i="0" u="none" strike="noStrike" baseline="0" dirty="0">
                <a:latin typeface="Palatino-Roman"/>
              </a:rPr>
              <a:t>Early in the Web’s life, hypertext was mostly hand-coded Hypertext Markup Language (HTML) that was published on Web servers. </a:t>
            </a:r>
          </a:p>
          <a:p>
            <a:pPr algn="just"/>
            <a:r>
              <a:rPr lang="en-US" sz="1800" b="0" i="0" u="none" strike="noStrike" baseline="0" dirty="0">
                <a:latin typeface="Palatino-Roman"/>
              </a:rPr>
              <a:t>If a published page needed to be changed, it had to be done by the page’s author. </a:t>
            </a:r>
          </a:p>
          <a:p>
            <a:pPr algn="just"/>
            <a:r>
              <a:rPr lang="en-US" sz="1800" b="0" i="0" u="none" strike="noStrike" baseline="0" dirty="0">
                <a:latin typeface="Palatino-Roman"/>
              </a:rPr>
              <a:t>As the Web grew up, it became more dynamic with the addition of the Common Gateway Interface (CGI). This allowed external applications to </a:t>
            </a:r>
            <a:r>
              <a:rPr lang="en-IN" sz="1800" b="0" i="0" u="none" strike="noStrike" baseline="0" dirty="0">
                <a:latin typeface="Palatino-Roman"/>
              </a:rPr>
              <a:t>interface with web servers.</a:t>
            </a:r>
            <a:endParaRPr lang="en-IN" dirty="0"/>
          </a:p>
        </p:txBody>
      </p:sp>
    </p:spTree>
    <p:extLst>
      <p:ext uri="{BB962C8B-B14F-4D97-AF65-F5344CB8AC3E}">
        <p14:creationId xmlns:p14="http://schemas.microsoft.com/office/powerpoint/2010/main" val="212752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14D8F-708C-3986-4F06-1771D3661B57}"/>
              </a:ext>
            </a:extLst>
          </p:cNvPr>
          <p:cNvSpPr>
            <a:spLocks noGrp="1"/>
          </p:cNvSpPr>
          <p:nvPr>
            <p:ph idx="1"/>
          </p:nvPr>
        </p:nvSpPr>
        <p:spPr>
          <a:xfrm>
            <a:off x="838200" y="500743"/>
            <a:ext cx="10515600" cy="5676220"/>
          </a:xfrm>
        </p:spPr>
        <p:txBody>
          <a:bodyPr>
            <a:normAutofit lnSpcReduction="10000"/>
          </a:bodyPr>
          <a:lstStyle/>
          <a:p>
            <a:pPr marL="0" indent="0" algn="just">
              <a:buNone/>
            </a:pPr>
            <a:r>
              <a:rPr lang="en-IN" b="1" i="0" u="none" strike="noStrike" baseline="0" dirty="0">
                <a:latin typeface="FranklinGothic-DemiCnd"/>
              </a:rPr>
              <a:t>AJAX</a:t>
            </a:r>
            <a:r>
              <a:rPr lang="en-IN" sz="1800" b="0" i="0" u="none" strike="noStrike" baseline="0" dirty="0">
                <a:latin typeface="FranklinGothic-DemiCnd"/>
              </a:rPr>
              <a:t>:</a:t>
            </a:r>
          </a:p>
          <a:p>
            <a:pPr algn="just"/>
            <a:r>
              <a:rPr lang="en-US" sz="1800" b="0" i="0" u="none" strike="noStrike" baseline="0" dirty="0">
                <a:latin typeface="Palatino-Roman"/>
              </a:rPr>
              <a:t>Asynchronous JavaScript and XML (AJAX) is a group of web development techniques used for creating interactive web applications. </a:t>
            </a:r>
          </a:p>
          <a:p>
            <a:pPr algn="just"/>
            <a:r>
              <a:rPr lang="en-US" sz="1800" b="0" i="0" u="none" strike="noStrike" baseline="0" dirty="0">
                <a:latin typeface="Palatino-Roman"/>
              </a:rPr>
              <a:t>By using AJAX, web applications can retrieve data from the server asynchronously. </a:t>
            </a:r>
          </a:p>
          <a:p>
            <a:pPr algn="just"/>
            <a:r>
              <a:rPr lang="en-US" sz="1800" b="0" i="0" u="none" strike="noStrike" baseline="0" dirty="0">
                <a:latin typeface="Palatino-Roman"/>
              </a:rPr>
              <a:t>Because it is being done in the background, it won’t interfere with the display and behavior of the current page.</a:t>
            </a:r>
          </a:p>
          <a:p>
            <a:pPr algn="just"/>
            <a:r>
              <a:rPr lang="en-US" sz="1800" b="0" i="0" u="none" strike="noStrike" baseline="0" dirty="0">
                <a:latin typeface="FranklinGothic-DemiCnd"/>
              </a:rPr>
              <a:t>Technologies </a:t>
            </a:r>
            <a:r>
              <a:rPr lang="en-US" sz="1800" b="0" i="0" u="none" strike="noStrike" baseline="0" dirty="0">
                <a:latin typeface="Palatino-Roman"/>
              </a:rPr>
              <a:t>AJAX is a term that represents a wide range of web technologies that can be used to help web applications communicate with a server, but without interfering with the current state of that page. </a:t>
            </a:r>
          </a:p>
          <a:p>
            <a:pPr marL="0" indent="0" algn="just">
              <a:buNone/>
            </a:pPr>
            <a:r>
              <a:rPr lang="en-US" sz="1800" b="1" i="0" u="none" strike="noStrike" baseline="0" dirty="0">
                <a:latin typeface="Palatino-Roman"/>
              </a:rPr>
              <a:t>AJAX refers to these technologies:</a:t>
            </a:r>
          </a:p>
          <a:p>
            <a:pPr marL="0" indent="0" algn="just">
              <a:buNone/>
            </a:pPr>
            <a:r>
              <a:rPr lang="en-US" sz="1800" b="0" i="0" u="none" strike="noStrike" baseline="0" dirty="0">
                <a:latin typeface="Palatino-Roman"/>
              </a:rPr>
              <a:t>• Extensible Hypertext Markup Language (XHTML) and Cascading Style Sheets </a:t>
            </a:r>
            <a:r>
              <a:rPr lang="en-IN" sz="1800" b="0" i="0" u="none" strike="noStrike" baseline="0" dirty="0">
                <a:latin typeface="Palatino-Roman"/>
              </a:rPr>
              <a:t>(CSS) for presentation</a:t>
            </a:r>
          </a:p>
          <a:p>
            <a:pPr marL="0" indent="0" algn="just">
              <a:buNone/>
            </a:pPr>
            <a:r>
              <a:rPr lang="en-US" sz="1800" b="0" i="0" u="none" strike="noStrike" baseline="0" dirty="0">
                <a:latin typeface="Palatino-Roman"/>
              </a:rPr>
              <a:t>• The Document Object Model for dynamic display of and interaction with data (DOM)</a:t>
            </a:r>
          </a:p>
          <a:p>
            <a:pPr marL="0" indent="0" algn="just">
              <a:buNone/>
            </a:pPr>
            <a:r>
              <a:rPr lang="en-US" sz="1800" b="0" i="0" u="none" strike="noStrike" baseline="0" dirty="0">
                <a:latin typeface="Palatino-Roman"/>
              </a:rPr>
              <a:t>• XML and Extensible Style Sheet Language Transformations (XSLT) for the interchange and manipulation of data, respectively</a:t>
            </a:r>
          </a:p>
          <a:p>
            <a:pPr marL="0" indent="0" algn="just">
              <a:buNone/>
            </a:pPr>
            <a:r>
              <a:rPr lang="en-IN" sz="1800" b="0" i="0" u="none" strike="noStrike" baseline="0" dirty="0">
                <a:latin typeface="Palatino-Roman"/>
              </a:rPr>
              <a:t>• The </a:t>
            </a:r>
            <a:r>
              <a:rPr lang="en-IN" sz="1800" b="0" i="0" u="none" strike="noStrike" baseline="0" dirty="0" err="1">
                <a:latin typeface="Courier"/>
              </a:rPr>
              <a:t>XMLHttpRequest</a:t>
            </a:r>
            <a:r>
              <a:rPr lang="en-IN" sz="1800" b="0" i="0" u="none" strike="noStrike" baseline="0" dirty="0">
                <a:latin typeface="Courier"/>
              </a:rPr>
              <a:t> </a:t>
            </a:r>
            <a:r>
              <a:rPr lang="en-IN" sz="1800" b="0" i="0" u="none" strike="noStrike" baseline="0" dirty="0">
                <a:latin typeface="Palatino-Roman"/>
              </a:rPr>
              <a:t>object for asynchronous communication</a:t>
            </a:r>
          </a:p>
          <a:p>
            <a:pPr marL="0" indent="0" algn="just">
              <a:buNone/>
            </a:pPr>
            <a:r>
              <a:rPr lang="en-US" sz="1800" b="0" i="0" u="none" strike="noStrike" baseline="0" dirty="0">
                <a:latin typeface="Palatino-Roman"/>
              </a:rPr>
              <a:t>• JavaScript to bring these technologies together. </a:t>
            </a:r>
          </a:p>
          <a:p>
            <a:pPr algn="just"/>
            <a:r>
              <a:rPr lang="en-US" sz="1800" b="0" i="0" u="none" strike="noStrike" baseline="0" dirty="0">
                <a:latin typeface="Palatino-Roman"/>
              </a:rPr>
              <a:t>JavaScript Object Notation (JSON) is a widely used alternative to XML.</a:t>
            </a:r>
            <a:endParaRPr lang="en-IN" dirty="0"/>
          </a:p>
        </p:txBody>
      </p:sp>
    </p:spTree>
    <p:extLst>
      <p:ext uri="{BB962C8B-B14F-4D97-AF65-F5344CB8AC3E}">
        <p14:creationId xmlns:p14="http://schemas.microsoft.com/office/powerpoint/2010/main" val="81332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33D06-32B5-A15D-C7C3-2F04EBF8DA01}"/>
              </a:ext>
            </a:extLst>
          </p:cNvPr>
          <p:cNvSpPr>
            <a:spLocks noGrp="1"/>
          </p:cNvSpPr>
          <p:nvPr>
            <p:ph idx="1"/>
          </p:nvPr>
        </p:nvSpPr>
        <p:spPr>
          <a:xfrm>
            <a:off x="838200" y="457200"/>
            <a:ext cx="10515600" cy="5719763"/>
          </a:xfrm>
        </p:spPr>
        <p:txBody>
          <a:bodyPr>
            <a:normAutofit/>
          </a:bodyPr>
          <a:lstStyle/>
          <a:p>
            <a:pPr marL="0" indent="0" algn="just">
              <a:buNone/>
            </a:pPr>
            <a:r>
              <a:rPr lang="en-US" sz="2100" b="1" i="0" u="none" strike="noStrike" baseline="0" dirty="0">
                <a:latin typeface="FranklinGothic-DemiCnd"/>
              </a:rPr>
              <a:t>Pros and Cons </a:t>
            </a:r>
            <a:r>
              <a:rPr lang="en-US" sz="2100" b="1" i="0" u="none" strike="noStrike" baseline="0" dirty="0">
                <a:latin typeface="Palatino-Roman"/>
              </a:rPr>
              <a:t>AJAX :</a:t>
            </a:r>
          </a:p>
          <a:p>
            <a:pPr algn="just"/>
            <a:r>
              <a:rPr lang="en-US" sz="1800" b="0" i="0" u="none" strike="noStrike" baseline="0" dirty="0">
                <a:latin typeface="Palatino-Roman"/>
              </a:rPr>
              <a:t>Often, multiple pages on a web site contain the same information. If those pages were coded by hand, the same content would have to be written into each and every page. AJAX allows a web application to simply retrieve new information and adjust how the content is presented. This is very efficient and reduces the amount of bandwidth consumed and reduces load times.</a:t>
            </a:r>
          </a:p>
          <a:p>
            <a:pPr algn="just"/>
            <a:r>
              <a:rPr lang="en-US" sz="1800" b="0" i="0" u="none" strike="noStrike" baseline="0" dirty="0">
                <a:latin typeface="Palatino-Roman"/>
              </a:rPr>
              <a:t>Using asynchronous requests allows the client’s web browser to be more interactive and respond quickly to user inputs. The user may even perceive the application to </a:t>
            </a:r>
            <a:r>
              <a:rPr lang="en-IN" sz="1800" b="0" i="0" u="none" strike="noStrike" baseline="0" dirty="0">
                <a:latin typeface="Palatino-Roman"/>
              </a:rPr>
              <a:t>be faster.</a:t>
            </a:r>
          </a:p>
          <a:p>
            <a:pPr algn="just"/>
            <a:r>
              <a:rPr lang="en-US" sz="1800" b="0" i="0" u="none" strike="noStrike" baseline="0" dirty="0">
                <a:latin typeface="Palatino-Roman"/>
              </a:rPr>
              <a:t>Connections to the server are reduced, because scripts and style sheets need only be </a:t>
            </a:r>
            <a:r>
              <a:rPr lang="en-IN" sz="1800" b="0" i="0" u="none" strike="noStrike" baseline="0" dirty="0">
                <a:latin typeface="Palatino-Roman"/>
              </a:rPr>
              <a:t>downloaded once.</a:t>
            </a:r>
          </a:p>
          <a:p>
            <a:pPr marL="0" indent="0" algn="just">
              <a:buNone/>
            </a:pPr>
            <a:r>
              <a:rPr lang="en-IN" sz="1800" b="1" i="0" u="none" strike="noStrike" baseline="0" dirty="0">
                <a:latin typeface="Palatino-Roman"/>
              </a:rPr>
              <a:t>Disadvantages to AJAX include:</a:t>
            </a:r>
          </a:p>
          <a:p>
            <a:pPr marL="0" indent="0" algn="just">
              <a:buNone/>
            </a:pPr>
            <a:r>
              <a:rPr lang="en-US" sz="1800" b="0" i="0" u="none" strike="noStrike" baseline="0" dirty="0">
                <a:latin typeface="Palatino-Roman"/>
              </a:rPr>
              <a:t>• Dynamically created web pages do not show up in the browser’s history engine, so clicking on the Back button would not re-create the last seen page.</a:t>
            </a:r>
          </a:p>
          <a:p>
            <a:pPr marL="0" indent="0" algn="just">
              <a:buNone/>
            </a:pPr>
            <a:r>
              <a:rPr lang="en-US" sz="1800" b="0" i="0" u="none" strike="noStrike" baseline="0" dirty="0">
                <a:latin typeface="Palatino-Roman"/>
              </a:rPr>
              <a:t>• It is difficult to bookmark a dynamically created web page.</a:t>
            </a:r>
          </a:p>
          <a:p>
            <a:pPr marL="0" indent="0" algn="just">
              <a:buNone/>
            </a:pPr>
            <a:r>
              <a:rPr lang="en-US" sz="1800" b="0" i="0" u="none" strike="noStrike" baseline="0" dirty="0">
                <a:latin typeface="Palatino-Roman"/>
              </a:rPr>
              <a:t>• If a browser does not support AJAX or if JavaScript is disabled, AJAX functionality </a:t>
            </a:r>
            <a:r>
              <a:rPr lang="en-IN" sz="1800" b="0" i="0" u="none" strike="noStrike" baseline="0" dirty="0">
                <a:latin typeface="Palatino-Roman"/>
              </a:rPr>
              <a:t>cannot be used.</a:t>
            </a:r>
          </a:p>
          <a:p>
            <a:pPr marL="0" indent="0" algn="just">
              <a:buNone/>
            </a:pPr>
            <a:r>
              <a:rPr lang="en-US" sz="1800" b="0" i="0" u="none" strike="noStrike" baseline="0" dirty="0">
                <a:latin typeface="Palatino-Roman"/>
              </a:rPr>
              <a:t>• There is no standards body behind AJAX, so there is no widely adopted best practice to test AJAX applications.</a:t>
            </a:r>
            <a:endParaRPr lang="en-IN" dirty="0"/>
          </a:p>
        </p:txBody>
      </p:sp>
    </p:spTree>
    <p:extLst>
      <p:ext uri="{BB962C8B-B14F-4D97-AF65-F5344CB8AC3E}">
        <p14:creationId xmlns:p14="http://schemas.microsoft.com/office/powerpoint/2010/main" val="54889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DD1B-D817-44CF-58C6-59C86C3C56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59FDF6-7C19-891A-C47A-DD50688389E7}"/>
              </a:ext>
            </a:extLst>
          </p:cNvPr>
          <p:cNvSpPr>
            <a:spLocks noGrp="1"/>
          </p:cNvSpPr>
          <p:nvPr>
            <p:ph idx="1"/>
          </p:nvPr>
        </p:nvSpPr>
        <p:spPr/>
        <p:txBody>
          <a:bodyPr/>
          <a:lstStyle/>
          <a:p>
            <a:pPr algn="just"/>
            <a:r>
              <a:rPr lang="en-IN" sz="1800" b="0" i="0" u="none" strike="noStrike" baseline="0" dirty="0">
                <a:latin typeface="FranklinGothic-DemiCnd"/>
              </a:rPr>
              <a:t>Python Django</a:t>
            </a:r>
          </a:p>
          <a:p>
            <a:pPr algn="just"/>
            <a:r>
              <a:rPr lang="en-US" sz="1800" b="0" i="0" u="none" strike="noStrike" baseline="0" dirty="0">
                <a:latin typeface="Palatino-Roman"/>
              </a:rPr>
              <a:t>Django is an open-source web application framework written in Python. </a:t>
            </a:r>
          </a:p>
          <a:p>
            <a:pPr algn="just"/>
            <a:r>
              <a:rPr lang="en-US" sz="1800" b="0" i="0" u="none" strike="noStrike" baseline="0" dirty="0">
                <a:latin typeface="Palatino-Roman"/>
              </a:rPr>
              <a:t>Originally it was created to manage news sites for The World Company and released publicly under a BSD license in July 2005. </a:t>
            </a:r>
          </a:p>
          <a:p>
            <a:pPr algn="just"/>
            <a:r>
              <a:rPr lang="en-US" sz="1800" b="0" i="0" u="none" strike="noStrike" baseline="0" dirty="0">
                <a:latin typeface="Palatino-Roman"/>
              </a:rPr>
              <a:t>In June 2008 it was announced that the Django Software Foundation will be the authority for Django.</a:t>
            </a:r>
            <a:endParaRPr lang="en-IN" dirty="0"/>
          </a:p>
        </p:txBody>
      </p:sp>
    </p:spTree>
    <p:extLst>
      <p:ext uri="{BB962C8B-B14F-4D97-AF65-F5344CB8AC3E}">
        <p14:creationId xmlns:p14="http://schemas.microsoft.com/office/powerpoint/2010/main" val="298712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71E9-B47A-1E80-305B-4CBE1339B9C2}"/>
              </a:ext>
            </a:extLst>
          </p:cNvPr>
          <p:cNvSpPr>
            <a:spLocks noGrp="1"/>
          </p:cNvSpPr>
          <p:nvPr>
            <p:ph type="title"/>
          </p:nvPr>
        </p:nvSpPr>
        <p:spPr>
          <a:xfrm>
            <a:off x="838200" y="365125"/>
            <a:ext cx="10515600" cy="701675"/>
          </a:xfrm>
        </p:spPr>
        <p:txBody>
          <a:bodyPr>
            <a:normAutofit/>
          </a:bodyPr>
          <a:lstStyle/>
          <a:p>
            <a:r>
              <a:rPr lang="en-IN" sz="3200" b="1" i="0" u="none" strike="noStrike" baseline="0" dirty="0">
                <a:latin typeface="FranklinGothic-DemiCnd"/>
              </a:rPr>
              <a:t>Web Hosting Service</a:t>
            </a:r>
            <a:endParaRPr lang="en-IN" sz="6600" b="1" dirty="0"/>
          </a:p>
        </p:txBody>
      </p:sp>
      <p:sp>
        <p:nvSpPr>
          <p:cNvPr id="3" name="Content Placeholder 2">
            <a:extLst>
              <a:ext uri="{FF2B5EF4-FFF2-40B4-BE49-F238E27FC236}">
                <a16:creationId xmlns:a16="http://schemas.microsoft.com/office/drawing/2014/main" id="{55E3E776-E48A-F4C0-9895-FE2B210C385D}"/>
              </a:ext>
            </a:extLst>
          </p:cNvPr>
          <p:cNvSpPr>
            <a:spLocks noGrp="1"/>
          </p:cNvSpPr>
          <p:nvPr>
            <p:ph idx="1"/>
          </p:nvPr>
        </p:nvSpPr>
        <p:spPr>
          <a:xfrm>
            <a:off x="838200" y="1066800"/>
            <a:ext cx="10515600" cy="5110163"/>
          </a:xfrm>
        </p:spPr>
        <p:txBody>
          <a:bodyPr/>
          <a:lstStyle/>
          <a:p>
            <a:r>
              <a:rPr lang="en-IN" sz="1800" b="0" i="0" u="none" strike="noStrike" baseline="0" dirty="0">
                <a:latin typeface="FranklinGothic-DemiCnd"/>
              </a:rPr>
              <a:t>Amazon Elastic Compute Cloud</a:t>
            </a:r>
          </a:p>
          <a:p>
            <a:r>
              <a:rPr lang="en-IN" sz="1800" b="0" i="0" u="none" strike="noStrike" baseline="0" dirty="0">
                <a:latin typeface="FranklinGothic-DemiCnd"/>
              </a:rPr>
              <a:t>Mosso- </a:t>
            </a:r>
            <a:r>
              <a:rPr lang="en-IN" sz="1800" b="0" i="0" u="none" strike="noStrike" baseline="0" dirty="0" err="1">
                <a:latin typeface="FranklinGothic-DemiCnd"/>
              </a:rPr>
              <a:t>RackSpace</a:t>
            </a:r>
            <a:endParaRPr lang="en-IN" sz="1800" dirty="0">
              <a:latin typeface="FranklinGothic-DemiCnd"/>
            </a:endParaRPr>
          </a:p>
          <a:p>
            <a:endParaRPr lang="en-IN" dirty="0"/>
          </a:p>
          <a:p>
            <a:endParaRPr lang="en-IN" dirty="0"/>
          </a:p>
          <a:p>
            <a:endParaRPr lang="en-IN" dirty="0"/>
          </a:p>
          <a:p>
            <a:endParaRPr lang="en-IN" dirty="0"/>
          </a:p>
          <a:p>
            <a:endParaRPr lang="en-IN" dirty="0"/>
          </a:p>
          <a:p>
            <a:r>
              <a:rPr lang="en-IN" dirty="0"/>
              <a:t>Azure</a:t>
            </a:r>
          </a:p>
          <a:p>
            <a:r>
              <a:rPr lang="en-IN" dirty="0"/>
              <a:t>Salesforce-</a:t>
            </a:r>
            <a:r>
              <a:rPr lang="en-IN" dirty="0" err="1"/>
              <a:t>Force.com</a:t>
            </a:r>
            <a:endParaRPr lang="en-IN" dirty="0"/>
          </a:p>
          <a:p>
            <a:r>
              <a:rPr lang="en-IN" dirty="0"/>
              <a:t>Visualforce</a:t>
            </a:r>
          </a:p>
          <a:p>
            <a:endParaRPr lang="en-IN" dirty="0"/>
          </a:p>
        </p:txBody>
      </p:sp>
      <p:pic>
        <p:nvPicPr>
          <p:cNvPr id="5" name="Picture 4">
            <a:extLst>
              <a:ext uri="{FF2B5EF4-FFF2-40B4-BE49-F238E27FC236}">
                <a16:creationId xmlns:a16="http://schemas.microsoft.com/office/drawing/2014/main" id="{3789475A-265D-2926-2C5D-85CE429B87D8}"/>
              </a:ext>
            </a:extLst>
          </p:cNvPr>
          <p:cNvPicPr>
            <a:picLocks noChangeAspect="1"/>
          </p:cNvPicPr>
          <p:nvPr/>
        </p:nvPicPr>
        <p:blipFill>
          <a:blip r:embed="rId2"/>
          <a:stretch>
            <a:fillRect/>
          </a:stretch>
        </p:blipFill>
        <p:spPr>
          <a:xfrm>
            <a:off x="2029649" y="1859928"/>
            <a:ext cx="7697274" cy="2419688"/>
          </a:xfrm>
          <a:prstGeom prst="rect">
            <a:avLst/>
          </a:prstGeom>
        </p:spPr>
      </p:pic>
    </p:spTree>
    <p:extLst>
      <p:ext uri="{BB962C8B-B14F-4D97-AF65-F5344CB8AC3E}">
        <p14:creationId xmlns:p14="http://schemas.microsoft.com/office/powerpoint/2010/main" val="172444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6CD5-04CF-2CFF-A3AA-C8FEBC83EEBA}"/>
              </a:ext>
            </a:extLst>
          </p:cNvPr>
          <p:cNvSpPr>
            <a:spLocks noGrp="1"/>
          </p:cNvSpPr>
          <p:nvPr>
            <p:ph type="title"/>
          </p:nvPr>
        </p:nvSpPr>
        <p:spPr>
          <a:xfrm>
            <a:off x="838200" y="365125"/>
            <a:ext cx="10515600" cy="701675"/>
          </a:xfrm>
        </p:spPr>
        <p:txBody>
          <a:bodyPr>
            <a:normAutofit/>
          </a:bodyPr>
          <a:lstStyle/>
          <a:p>
            <a:r>
              <a:rPr lang="en-IN" sz="3200" b="1" i="0" u="none" strike="noStrike" baseline="0" dirty="0">
                <a:latin typeface="FranklinGothic-DemiCnd"/>
              </a:rPr>
              <a:t>Web Applications</a:t>
            </a:r>
            <a:endParaRPr lang="en-IN" sz="6600" b="1" dirty="0"/>
          </a:p>
        </p:txBody>
      </p:sp>
      <p:sp>
        <p:nvSpPr>
          <p:cNvPr id="3" name="Content Placeholder 2">
            <a:extLst>
              <a:ext uri="{FF2B5EF4-FFF2-40B4-BE49-F238E27FC236}">
                <a16:creationId xmlns:a16="http://schemas.microsoft.com/office/drawing/2014/main" id="{BB522C40-09C2-BC40-B27A-C66972C4B500}"/>
              </a:ext>
            </a:extLst>
          </p:cNvPr>
          <p:cNvSpPr>
            <a:spLocks noGrp="1"/>
          </p:cNvSpPr>
          <p:nvPr>
            <p:ph idx="1"/>
          </p:nvPr>
        </p:nvSpPr>
        <p:spPr>
          <a:xfrm>
            <a:off x="838200" y="1066800"/>
            <a:ext cx="10515600" cy="5110163"/>
          </a:xfrm>
        </p:spPr>
        <p:txBody>
          <a:bodyPr/>
          <a:lstStyle/>
          <a:p>
            <a:r>
              <a:rPr lang="en-IN" sz="1800" b="0" i="0" u="none" strike="noStrike" baseline="0" dirty="0">
                <a:latin typeface="Palatino-Roman"/>
              </a:rPr>
              <a:t>Gmail webmail services</a:t>
            </a:r>
          </a:p>
          <a:p>
            <a:pPr marL="0" indent="0" algn="l">
              <a:buNone/>
            </a:pPr>
            <a:r>
              <a:rPr lang="en-IN" sz="1800" b="0" i="0" u="none" strike="noStrike" baseline="0" dirty="0">
                <a:latin typeface="Palatino-Roman"/>
              </a:rPr>
              <a:t>• Google Calendar shared calendaring</a:t>
            </a:r>
          </a:p>
          <a:p>
            <a:pPr marL="0" indent="0" algn="l">
              <a:buNone/>
            </a:pPr>
            <a:r>
              <a:rPr lang="en-US" sz="1800" b="0" i="0" u="none" strike="noStrike" baseline="0" dirty="0">
                <a:latin typeface="Palatino-Roman"/>
              </a:rPr>
              <a:t>• Google Talk instant messaging and Voice Over IP</a:t>
            </a:r>
          </a:p>
          <a:p>
            <a:pPr marL="0" indent="0" algn="l">
              <a:buNone/>
            </a:pPr>
            <a:r>
              <a:rPr lang="en-US" sz="1800" b="0" i="0" u="none" strike="noStrike" baseline="0" dirty="0">
                <a:latin typeface="Palatino-Roman"/>
              </a:rPr>
              <a:t>• Start Page for creating a customizable home page on a specific domain.</a:t>
            </a:r>
          </a:p>
          <a:p>
            <a:r>
              <a:rPr lang="en-IN" sz="1800" i="0" u="none" strike="noStrike" baseline="0" dirty="0">
                <a:latin typeface="Palatino-Bold"/>
              </a:rPr>
              <a:t>Google Docs and Spreadsheets</a:t>
            </a:r>
            <a:endParaRPr lang="en-US" sz="1800" dirty="0">
              <a:latin typeface="Palatino-Roman"/>
            </a:endParaRPr>
          </a:p>
          <a:p>
            <a:pPr algn="l"/>
            <a:r>
              <a:rPr lang="en-US" sz="1800" b="0" i="0" u="none" strike="noStrike" baseline="0" dirty="0">
                <a:latin typeface="Palatino-Roman"/>
              </a:rPr>
              <a:t>Google-hosted applications are available in many languages, such as French, Italian,</a:t>
            </a:r>
          </a:p>
          <a:p>
            <a:pPr algn="l"/>
            <a:r>
              <a:rPr lang="en-US" sz="1800" b="0" i="0" u="none" strike="noStrike" baseline="0" dirty="0">
                <a:latin typeface="Palatino-Roman"/>
              </a:rPr>
              <a:t>German, Spanish, Chinese, Japanese, and Korean. You can find more information at</a:t>
            </a:r>
          </a:p>
          <a:p>
            <a:pPr algn="l"/>
            <a:r>
              <a:rPr lang="en-IN" sz="1800" b="0" i="0" u="none" strike="noStrike" baseline="0" dirty="0">
                <a:latin typeface="Palatino-Roman"/>
              </a:rPr>
              <a:t>http://</a:t>
            </a:r>
            <a:r>
              <a:rPr lang="en-IN" sz="1800" b="0" i="0" u="none" strike="noStrike" baseline="0" dirty="0" err="1">
                <a:latin typeface="Palatino-Roman"/>
              </a:rPr>
              <a:t>www.google.com</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238223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2FC7-2BDA-EF5C-DED7-6ECE9894D042}"/>
              </a:ext>
            </a:extLst>
          </p:cNvPr>
          <p:cNvSpPr>
            <a:spLocks noGrp="1"/>
          </p:cNvSpPr>
          <p:nvPr>
            <p:ph type="title"/>
          </p:nvPr>
        </p:nvSpPr>
        <p:spPr>
          <a:xfrm>
            <a:off x="838200" y="365125"/>
            <a:ext cx="10515600" cy="614589"/>
          </a:xfrm>
        </p:spPr>
        <p:txBody>
          <a:bodyPr>
            <a:normAutofit/>
          </a:bodyPr>
          <a:lstStyle/>
          <a:p>
            <a:r>
              <a:rPr lang="en-IN" sz="3200" b="1" i="0" u="none" strike="noStrike" baseline="0" dirty="0">
                <a:latin typeface="FranklinGothic-DemiCnd"/>
              </a:rPr>
              <a:t>Web APIs</a:t>
            </a:r>
            <a:endParaRPr lang="en-IN" sz="6600" b="1" dirty="0"/>
          </a:p>
        </p:txBody>
      </p:sp>
      <p:sp>
        <p:nvSpPr>
          <p:cNvPr id="3" name="Content Placeholder 2">
            <a:extLst>
              <a:ext uri="{FF2B5EF4-FFF2-40B4-BE49-F238E27FC236}">
                <a16:creationId xmlns:a16="http://schemas.microsoft.com/office/drawing/2014/main" id="{F7B07442-709F-DD7E-F259-9E5A6BFAA630}"/>
              </a:ext>
            </a:extLst>
          </p:cNvPr>
          <p:cNvSpPr>
            <a:spLocks noGrp="1"/>
          </p:cNvSpPr>
          <p:nvPr>
            <p:ph idx="1"/>
          </p:nvPr>
        </p:nvSpPr>
        <p:spPr>
          <a:xfrm>
            <a:off x="838200" y="1099457"/>
            <a:ext cx="10515600" cy="5077506"/>
          </a:xfrm>
        </p:spPr>
        <p:txBody>
          <a:bodyPr>
            <a:normAutofit fontScale="92500" lnSpcReduction="10000"/>
          </a:bodyPr>
          <a:lstStyle/>
          <a:p>
            <a:pPr algn="just"/>
            <a:r>
              <a:rPr lang="en-US" sz="1800" b="0" i="0" u="none" strike="noStrike" baseline="0" dirty="0">
                <a:solidFill>
                  <a:srgbClr val="000000"/>
                </a:solidFill>
                <a:latin typeface="Palatino-Roman"/>
              </a:rPr>
              <a:t>An application programming interface (API) is a set of programming instructions and standards for accessing a web-based program. </a:t>
            </a:r>
          </a:p>
          <a:p>
            <a:pPr algn="just"/>
            <a:r>
              <a:rPr lang="en-US" sz="1800" b="0" i="0" u="none" strike="noStrike" baseline="0" dirty="0">
                <a:solidFill>
                  <a:srgbClr val="000000"/>
                </a:solidFill>
                <a:latin typeface="Palatino-Roman"/>
              </a:rPr>
              <a:t>Software companies release their APIs to the public so that other software developers can design products that are powered by its service.</a:t>
            </a:r>
          </a:p>
          <a:p>
            <a:pPr algn="just"/>
            <a:r>
              <a:rPr lang="en-US" sz="1800" b="0" i="0" u="none" strike="noStrike" baseline="0" dirty="0">
                <a:solidFill>
                  <a:srgbClr val="000000"/>
                </a:solidFill>
                <a:latin typeface="Palatino-Roman"/>
              </a:rPr>
              <a:t>For example, Amazon released its own API so that web site developers could more easily access information maintained at the Amazon web site. </a:t>
            </a:r>
          </a:p>
          <a:p>
            <a:pPr algn="just"/>
            <a:r>
              <a:rPr lang="en-US" sz="1800" b="0" i="0" u="none" strike="noStrike" baseline="0" dirty="0">
                <a:solidFill>
                  <a:srgbClr val="000000"/>
                </a:solidFill>
                <a:latin typeface="Palatino-Roman"/>
              </a:rPr>
              <a:t>By using Amazon’s API, a third-party web site can directly link to products on the Amazon site.</a:t>
            </a:r>
          </a:p>
          <a:p>
            <a:pPr algn="just"/>
            <a:r>
              <a:rPr lang="en-US" sz="1800" b="0" i="0" u="none" strike="noStrike" baseline="0" dirty="0">
                <a:solidFill>
                  <a:srgbClr val="000000"/>
                </a:solidFill>
                <a:latin typeface="Palatino-Roman"/>
              </a:rPr>
              <a:t>APIs allow one program to speak with another. They are not user interfaces. </a:t>
            </a:r>
          </a:p>
          <a:p>
            <a:pPr algn="just"/>
            <a:r>
              <a:rPr lang="en-US" sz="1800" b="0" i="0" u="none" strike="noStrike" baseline="0" dirty="0">
                <a:solidFill>
                  <a:srgbClr val="000000"/>
                </a:solidFill>
                <a:latin typeface="Palatino-Roman"/>
              </a:rPr>
              <a:t>Using APIs, programs can speak to each other without the user having to be involved. </a:t>
            </a:r>
          </a:p>
          <a:p>
            <a:pPr algn="just"/>
            <a:r>
              <a:rPr lang="en-US" sz="1800" b="0" i="0" u="none" strike="noStrike" baseline="0" dirty="0">
                <a:solidFill>
                  <a:srgbClr val="000000"/>
                </a:solidFill>
                <a:latin typeface="Palatino-Roman"/>
              </a:rPr>
              <a:t>For instance, when you buy something at Amazon and enter your credit card information, Amazon uses an API to send your credit card information to a remote application that verifies whether your information is correct. </a:t>
            </a:r>
          </a:p>
          <a:p>
            <a:pPr algn="just"/>
            <a:r>
              <a:rPr lang="en-US" sz="1800" b="0" i="0" u="none" strike="noStrike" baseline="0" dirty="0">
                <a:solidFill>
                  <a:srgbClr val="000000"/>
                </a:solidFill>
                <a:latin typeface="Palatino-Roman"/>
              </a:rPr>
              <a:t>As a user, all you saw was the place to enter your credit card information, but behind the scenes, APIs were getting the job done.</a:t>
            </a:r>
          </a:p>
          <a:p>
            <a:pPr algn="just"/>
            <a:r>
              <a:rPr lang="en-US" sz="1800" b="0" i="0" u="none" strike="noStrike" baseline="0" dirty="0">
                <a:latin typeface="Palatino-Roman"/>
              </a:rPr>
              <a:t>An API is similar to Software as a Service (SaaS), because software developers don’t have to start from scratch every time they write a program. </a:t>
            </a:r>
          </a:p>
          <a:p>
            <a:pPr algn="just"/>
            <a:r>
              <a:rPr lang="en-US" sz="1800" b="0" i="0" u="none" strike="noStrike" baseline="0" dirty="0">
                <a:latin typeface="Palatino-Roman"/>
              </a:rPr>
              <a:t>Rather than build one program that does everything (email, billing tracking, and so forth), the application can farm out those duties to other applications that do it better</a:t>
            </a:r>
            <a:endParaRPr lang="en-IN" dirty="0"/>
          </a:p>
        </p:txBody>
      </p:sp>
    </p:spTree>
    <p:extLst>
      <p:ext uri="{BB962C8B-B14F-4D97-AF65-F5344CB8AC3E}">
        <p14:creationId xmlns:p14="http://schemas.microsoft.com/office/powerpoint/2010/main" val="210426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18ADE-050A-E28F-9B73-CA02D7322219}"/>
              </a:ext>
            </a:extLst>
          </p:cNvPr>
          <p:cNvSpPr>
            <a:spLocks noGrp="1"/>
          </p:cNvSpPr>
          <p:nvPr>
            <p:ph idx="1"/>
          </p:nvPr>
        </p:nvSpPr>
        <p:spPr>
          <a:xfrm>
            <a:off x="838200" y="555171"/>
            <a:ext cx="10515600" cy="5621792"/>
          </a:xfrm>
        </p:spPr>
        <p:txBody>
          <a:bodyPr/>
          <a:lstStyle/>
          <a:p>
            <a:pPr marL="0" indent="0" algn="just">
              <a:buNone/>
            </a:pPr>
            <a:r>
              <a:rPr lang="en-IN" sz="2400" b="1" i="0" u="none" strike="noStrike" baseline="0" dirty="0">
                <a:latin typeface="FranklinGothic-DemiCnd"/>
              </a:rPr>
              <a:t>How APIs Work???</a:t>
            </a:r>
          </a:p>
          <a:p>
            <a:pPr algn="just"/>
            <a:r>
              <a:rPr lang="en-US" sz="1800" b="0" i="0" u="none" strike="noStrike" baseline="0" dirty="0">
                <a:latin typeface="Palatino-Roman"/>
              </a:rPr>
              <a:t>An API is (as the acronym says) an interface that defines the way in which two things will communicate. </a:t>
            </a:r>
          </a:p>
          <a:p>
            <a:pPr algn="just"/>
            <a:r>
              <a:rPr lang="en-US" sz="1800" b="0" i="0" u="none" strike="noStrike" baseline="0" dirty="0">
                <a:latin typeface="Palatino-Roman"/>
              </a:rPr>
              <a:t>With APIs, the calls back and forth are managed by web services. </a:t>
            </a:r>
          </a:p>
          <a:p>
            <a:pPr algn="just"/>
            <a:r>
              <a:rPr lang="en-US" sz="1800" b="0" i="0" u="none" strike="noStrike" baseline="0" dirty="0">
                <a:latin typeface="Palatino-Roman"/>
              </a:rPr>
              <a:t>Web services are a collection of standards including XML, the programming language that allows applications to communicate over the Internet. </a:t>
            </a:r>
          </a:p>
          <a:p>
            <a:pPr algn="just"/>
            <a:r>
              <a:rPr lang="en-US" sz="1800" b="0" i="0" u="none" strike="noStrike" baseline="0" dirty="0">
                <a:latin typeface="Palatino-Roman"/>
              </a:rPr>
              <a:t>XML is a general-purpose markup language. It describes structured data in a way that both humans and computers can</a:t>
            </a:r>
          </a:p>
          <a:p>
            <a:pPr algn="just"/>
            <a:r>
              <a:rPr lang="en-US" sz="1800" b="0" i="0" u="none" strike="noStrike" baseline="0" dirty="0">
                <a:latin typeface="Palatino-Roman"/>
              </a:rPr>
              <a:t>The API is a piece of software code written as a series of XML messages, like the one for the Google Maps API shown here: read </a:t>
            </a:r>
            <a:r>
              <a:rPr lang="en-IN" sz="1800" b="0" i="0" u="none" strike="noStrike" baseline="0" dirty="0">
                <a:latin typeface="Palatino-Roman"/>
              </a:rPr>
              <a:t>and write.</a:t>
            </a:r>
            <a:endParaRPr lang="en-IN" dirty="0"/>
          </a:p>
        </p:txBody>
      </p:sp>
      <p:pic>
        <p:nvPicPr>
          <p:cNvPr id="5" name="Picture 4">
            <a:extLst>
              <a:ext uri="{FF2B5EF4-FFF2-40B4-BE49-F238E27FC236}">
                <a16:creationId xmlns:a16="http://schemas.microsoft.com/office/drawing/2014/main" id="{44C655EB-54EE-BF90-138A-EE9A859AAFA4}"/>
              </a:ext>
            </a:extLst>
          </p:cNvPr>
          <p:cNvPicPr>
            <a:picLocks noChangeAspect="1"/>
          </p:cNvPicPr>
          <p:nvPr/>
        </p:nvPicPr>
        <p:blipFill>
          <a:blip r:embed="rId2"/>
          <a:stretch>
            <a:fillRect/>
          </a:stretch>
        </p:blipFill>
        <p:spPr>
          <a:xfrm>
            <a:off x="2514600" y="3853543"/>
            <a:ext cx="7522029" cy="2754245"/>
          </a:xfrm>
          <a:prstGeom prst="rect">
            <a:avLst/>
          </a:prstGeom>
        </p:spPr>
      </p:pic>
    </p:spTree>
    <p:extLst>
      <p:ext uri="{BB962C8B-B14F-4D97-AF65-F5344CB8AC3E}">
        <p14:creationId xmlns:p14="http://schemas.microsoft.com/office/powerpoint/2010/main" val="107768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3A02-8CBB-7DB3-C575-92C61522F8B3}"/>
              </a:ext>
            </a:extLst>
          </p:cNvPr>
          <p:cNvSpPr>
            <a:spLocks noGrp="1"/>
          </p:cNvSpPr>
          <p:nvPr>
            <p:ph type="title"/>
          </p:nvPr>
        </p:nvSpPr>
        <p:spPr/>
        <p:txBody>
          <a:bodyPr/>
          <a:lstStyle/>
          <a:p>
            <a:r>
              <a:rPr lang="en-IN" dirty="0"/>
              <a:t>Other </a:t>
            </a:r>
            <a:r>
              <a:rPr lang="en-IN" dirty="0" err="1"/>
              <a:t>stds</a:t>
            </a:r>
            <a:r>
              <a:rPr lang="en-IN" dirty="0"/>
              <a:t> for API to work</a:t>
            </a:r>
          </a:p>
        </p:txBody>
      </p:sp>
      <p:sp>
        <p:nvSpPr>
          <p:cNvPr id="3" name="Content Placeholder 2">
            <a:extLst>
              <a:ext uri="{FF2B5EF4-FFF2-40B4-BE49-F238E27FC236}">
                <a16:creationId xmlns:a16="http://schemas.microsoft.com/office/drawing/2014/main" id="{66EDA424-AB70-C684-48CF-B4277FF38696}"/>
              </a:ext>
            </a:extLst>
          </p:cNvPr>
          <p:cNvSpPr>
            <a:spLocks noGrp="1"/>
          </p:cNvSpPr>
          <p:nvPr>
            <p:ph idx="1"/>
          </p:nvPr>
        </p:nvSpPr>
        <p:spPr/>
        <p:txBody>
          <a:bodyPr/>
          <a:lstStyle/>
          <a:p>
            <a:pPr algn="l"/>
            <a:r>
              <a:rPr lang="en-US" sz="1800" b="1" i="0" u="none" strike="noStrike" baseline="0" dirty="0">
                <a:latin typeface="Palatino-Bold"/>
              </a:rPr>
              <a:t>SOAP (Simple Object Access Protocol) </a:t>
            </a:r>
            <a:r>
              <a:rPr lang="en-US" sz="1800" b="0" i="0" u="none" strike="noStrike" baseline="0" dirty="0">
                <a:latin typeface="Palatino-Roman"/>
              </a:rPr>
              <a:t>SOAP encodes XML messages so that</a:t>
            </a:r>
          </a:p>
          <a:p>
            <a:pPr algn="l"/>
            <a:r>
              <a:rPr lang="en-US" sz="1800" b="0" i="0" u="none" strike="noStrike" baseline="0" dirty="0">
                <a:latin typeface="Palatino-Roman"/>
              </a:rPr>
              <a:t>they can be received and understood by any operating system over any type of</a:t>
            </a:r>
          </a:p>
          <a:p>
            <a:pPr algn="l"/>
            <a:r>
              <a:rPr lang="en-IN" sz="1800" b="0" i="0" u="none" strike="noStrike" baseline="0" dirty="0">
                <a:latin typeface="Palatino-Roman"/>
              </a:rPr>
              <a:t>network protocol.</a:t>
            </a:r>
          </a:p>
          <a:p>
            <a:pPr algn="l"/>
            <a:r>
              <a:rPr lang="en-US" sz="1800" b="0" i="0" u="none" strike="noStrike" baseline="0" dirty="0">
                <a:latin typeface="Palatino-Roman"/>
              </a:rPr>
              <a:t>• </a:t>
            </a:r>
            <a:r>
              <a:rPr lang="en-US" sz="1800" b="1" i="0" u="none" strike="noStrike" baseline="0" dirty="0">
                <a:latin typeface="Palatino-Bold"/>
              </a:rPr>
              <a:t>UDDI (Universal Description, Discovery, and Integration) </a:t>
            </a:r>
            <a:r>
              <a:rPr lang="en-US" sz="1800" b="0" i="0" u="none" strike="noStrike" baseline="0" dirty="0">
                <a:latin typeface="Palatino-Roman"/>
              </a:rPr>
              <a:t>UDDI is an </a:t>
            </a:r>
            <a:r>
              <a:rPr lang="en-US" sz="1800" b="0" i="0" u="none" strike="noStrike" baseline="0" dirty="0" err="1">
                <a:latin typeface="Palatino-Roman"/>
              </a:rPr>
              <a:t>XMLbased</a:t>
            </a:r>
            <a:endParaRPr lang="en-US" sz="1800" b="0" i="0" u="none" strike="noStrike" baseline="0" dirty="0">
              <a:latin typeface="Palatino-Roman"/>
            </a:endParaRPr>
          </a:p>
          <a:p>
            <a:pPr algn="l"/>
            <a:r>
              <a:rPr lang="en-US" sz="1800" b="0" i="0" u="none" strike="noStrike" baseline="0" dirty="0">
                <a:latin typeface="Palatino-Roman"/>
              </a:rPr>
              <a:t>directory that allows businesses to list themselves, find each other, and</a:t>
            </a:r>
          </a:p>
          <a:p>
            <a:pPr algn="l"/>
            <a:r>
              <a:rPr lang="en-IN" sz="1800" b="0" i="0" u="none" strike="noStrike" baseline="0" dirty="0">
                <a:latin typeface="Palatino-Roman"/>
              </a:rPr>
              <a:t>collaborate using web services.</a:t>
            </a:r>
          </a:p>
          <a:p>
            <a:pPr algn="l"/>
            <a:r>
              <a:rPr lang="en-US" sz="1800" b="0" i="0" u="none" strike="noStrike" baseline="0" dirty="0">
                <a:latin typeface="Palatino-Roman"/>
              </a:rPr>
              <a:t>• </a:t>
            </a:r>
            <a:r>
              <a:rPr lang="en-US" sz="1800" b="1" i="0" u="none" strike="noStrike" baseline="0" dirty="0">
                <a:latin typeface="Palatino-Bold"/>
              </a:rPr>
              <a:t>WSDL (Web Services Description Language) </a:t>
            </a:r>
            <a:r>
              <a:rPr lang="en-US" sz="1800" b="0" i="0" u="none" strike="noStrike" baseline="0" dirty="0">
                <a:latin typeface="Palatino-Roman"/>
              </a:rPr>
              <a:t>WSDL is the SOAP of UDDI. WSDL</a:t>
            </a:r>
          </a:p>
          <a:p>
            <a:pPr algn="l"/>
            <a:r>
              <a:rPr lang="en-US" sz="1800" b="0" i="0" u="none" strike="noStrike" baseline="0" dirty="0">
                <a:latin typeface="Palatino-Roman"/>
              </a:rPr>
              <a:t>is the XML-based language that businesses use to describe their services in the UDDI.</a:t>
            </a:r>
            <a:endParaRPr lang="en-IN" dirty="0"/>
          </a:p>
        </p:txBody>
      </p:sp>
    </p:spTree>
    <p:extLst>
      <p:ext uri="{BB962C8B-B14F-4D97-AF65-F5344CB8AC3E}">
        <p14:creationId xmlns:p14="http://schemas.microsoft.com/office/powerpoint/2010/main" val="4204984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07DD-21CD-B0B4-4FDA-962ABBD828F6}"/>
              </a:ext>
            </a:extLst>
          </p:cNvPr>
          <p:cNvSpPr>
            <a:spLocks noGrp="1"/>
          </p:cNvSpPr>
          <p:nvPr>
            <p:ph type="title"/>
          </p:nvPr>
        </p:nvSpPr>
        <p:spPr>
          <a:xfrm>
            <a:off x="838200" y="365125"/>
            <a:ext cx="10515600" cy="473075"/>
          </a:xfrm>
        </p:spPr>
        <p:txBody>
          <a:bodyPr>
            <a:normAutofit fontScale="90000"/>
          </a:bodyPr>
          <a:lstStyle/>
          <a:p>
            <a:r>
              <a:rPr lang="en-IN" sz="2800" b="1" i="0" u="none" strike="noStrike" baseline="0" dirty="0">
                <a:latin typeface="FranklinGothic-DemiCnd"/>
              </a:rPr>
              <a:t>Google Data APIs</a:t>
            </a:r>
            <a:endParaRPr lang="en-IN" sz="6000" b="1" dirty="0"/>
          </a:p>
        </p:txBody>
      </p:sp>
      <p:sp>
        <p:nvSpPr>
          <p:cNvPr id="3" name="Content Placeholder 2">
            <a:extLst>
              <a:ext uri="{FF2B5EF4-FFF2-40B4-BE49-F238E27FC236}">
                <a16:creationId xmlns:a16="http://schemas.microsoft.com/office/drawing/2014/main" id="{0D4B841C-A41D-650F-B91D-D861ACAF591F}"/>
              </a:ext>
            </a:extLst>
          </p:cNvPr>
          <p:cNvSpPr>
            <a:spLocks noGrp="1"/>
          </p:cNvSpPr>
          <p:nvPr>
            <p:ph idx="1"/>
          </p:nvPr>
        </p:nvSpPr>
        <p:spPr>
          <a:xfrm>
            <a:off x="838200" y="838200"/>
            <a:ext cx="10515600" cy="5654675"/>
          </a:xfrm>
        </p:spPr>
        <p:txBody>
          <a:bodyPr>
            <a:normAutofit fontScale="92500" lnSpcReduction="10000"/>
          </a:bodyPr>
          <a:lstStyle/>
          <a:p>
            <a:pPr marL="0" indent="0" algn="just">
              <a:buNone/>
            </a:pPr>
            <a:r>
              <a:rPr lang="en-US" sz="1600" b="0" i="0" u="none" strike="noStrike" baseline="0" dirty="0">
                <a:latin typeface="Palatino-Roman"/>
              </a:rPr>
              <a:t>These REST-style APIs are based on the Atom Publishing Protocol (</a:t>
            </a:r>
            <a:r>
              <a:rPr lang="en-US" sz="1600" b="0" i="0" u="none" strike="noStrike" baseline="0" dirty="0" err="1">
                <a:latin typeface="Palatino-Roman"/>
              </a:rPr>
              <a:t>AtomPub</a:t>
            </a:r>
            <a:r>
              <a:rPr lang="en-US" sz="1600" b="0" i="0" u="none" strike="noStrike" baseline="0" dirty="0">
                <a:latin typeface="Palatino-Roman"/>
              </a:rPr>
              <a:t>), and use the Atom syndication format to represent data and HTTP to handle communication.</a:t>
            </a:r>
          </a:p>
          <a:p>
            <a:pPr algn="just"/>
            <a:r>
              <a:rPr lang="en-US" sz="1600" b="0" i="0" u="none" strike="noStrike" baseline="0" dirty="0">
                <a:latin typeface="Palatino-Roman"/>
              </a:rPr>
              <a:t>The Google Data APIs include:</a:t>
            </a:r>
          </a:p>
          <a:p>
            <a:pPr marL="0" indent="0" algn="just">
              <a:buNone/>
            </a:pPr>
            <a:r>
              <a:rPr lang="en-IN" sz="1600" b="0" i="0" u="none" strike="noStrike" baseline="0" dirty="0">
                <a:latin typeface="Palatino-Roman"/>
              </a:rPr>
              <a:t>• Google Apps APIs</a:t>
            </a:r>
          </a:p>
          <a:p>
            <a:pPr marL="0" indent="0" algn="just">
              <a:buNone/>
            </a:pPr>
            <a:r>
              <a:rPr lang="en-IN" sz="1600" b="0" i="0" u="none" strike="noStrike" baseline="0" dirty="0">
                <a:latin typeface="Palatino-Roman"/>
              </a:rPr>
              <a:t>• Google Base Data API</a:t>
            </a:r>
          </a:p>
          <a:p>
            <a:pPr marL="0" indent="0" algn="just">
              <a:buNone/>
            </a:pPr>
            <a:r>
              <a:rPr lang="en-IN" sz="1600" b="0" i="0" u="none" strike="noStrike" baseline="0" dirty="0">
                <a:latin typeface="Palatino-Roman"/>
              </a:rPr>
              <a:t>• Blogger Data API</a:t>
            </a:r>
          </a:p>
          <a:p>
            <a:pPr marL="0" indent="0" algn="just">
              <a:buNone/>
            </a:pPr>
            <a:r>
              <a:rPr lang="en-US" sz="1600" b="0" i="0" u="none" strike="noStrike" baseline="0" dirty="0">
                <a:latin typeface="Palatino-Roman"/>
              </a:rPr>
              <a:t>• Google Book Search Data API</a:t>
            </a:r>
          </a:p>
          <a:p>
            <a:pPr marL="0" indent="0" algn="just">
              <a:buNone/>
            </a:pPr>
            <a:r>
              <a:rPr lang="en-IN" sz="1600" b="0" i="0" u="none" strike="noStrike" baseline="0" dirty="0">
                <a:latin typeface="Palatino-Roman"/>
              </a:rPr>
              <a:t>• Google Calendar Data API</a:t>
            </a:r>
          </a:p>
          <a:p>
            <a:pPr marL="0" indent="0" algn="just">
              <a:buNone/>
            </a:pPr>
            <a:r>
              <a:rPr lang="en-US" sz="1600" b="0" i="0" u="none" strike="noStrike" baseline="0" dirty="0">
                <a:latin typeface="Palatino-Roman"/>
              </a:rPr>
              <a:t>• Google Code Search Data API</a:t>
            </a:r>
          </a:p>
          <a:p>
            <a:pPr marL="0" indent="0" algn="just">
              <a:buNone/>
            </a:pPr>
            <a:r>
              <a:rPr lang="en-IN" sz="1600" b="0" i="0" u="none" strike="noStrike" baseline="0" dirty="0">
                <a:latin typeface="Palatino-Roman"/>
              </a:rPr>
              <a:t>• Google Contacts Data API</a:t>
            </a:r>
          </a:p>
          <a:p>
            <a:pPr marL="0" indent="0" algn="just">
              <a:buNone/>
            </a:pPr>
            <a:r>
              <a:rPr lang="en-IN" sz="1600" b="0" i="0" u="none" strike="noStrike" baseline="0" dirty="0">
                <a:latin typeface="Palatino-Roman"/>
              </a:rPr>
              <a:t>• Google Documents List Data API</a:t>
            </a:r>
          </a:p>
          <a:p>
            <a:pPr marL="0" indent="0" algn="just">
              <a:buNone/>
            </a:pPr>
            <a:r>
              <a:rPr lang="it-IT" sz="1600" b="0" i="0" u="none" strike="noStrike" baseline="0" dirty="0">
                <a:latin typeface="Palatino-Roman"/>
              </a:rPr>
              <a:t>• Google Finance Portfolio Data API</a:t>
            </a:r>
          </a:p>
          <a:p>
            <a:pPr marL="0" indent="0" algn="just">
              <a:buNone/>
            </a:pPr>
            <a:r>
              <a:rPr lang="en-IN" sz="1600" b="0" i="0" u="none" strike="noStrike" baseline="0" dirty="0">
                <a:latin typeface="Palatino-Roman"/>
              </a:rPr>
              <a:t>• Google Health Data API</a:t>
            </a:r>
          </a:p>
          <a:p>
            <a:pPr marL="0" indent="0" algn="just">
              <a:buNone/>
            </a:pPr>
            <a:r>
              <a:rPr lang="en-IN" sz="1600" b="0" i="0" u="none" strike="noStrike" baseline="0" dirty="0">
                <a:latin typeface="Palatino-Roman"/>
              </a:rPr>
              <a:t>• Google Notebook Data API</a:t>
            </a:r>
          </a:p>
          <a:p>
            <a:pPr marL="0" indent="0" algn="just">
              <a:buNone/>
            </a:pPr>
            <a:r>
              <a:rPr lang="en-IN" sz="1600" b="0" i="0" u="none" strike="noStrike" baseline="0" dirty="0">
                <a:latin typeface="Palatino-Roman"/>
              </a:rPr>
              <a:t>• Picasa Web Albums Data API</a:t>
            </a:r>
          </a:p>
          <a:p>
            <a:pPr marL="0" indent="0" algn="just">
              <a:buNone/>
            </a:pPr>
            <a:r>
              <a:rPr lang="en-IN" sz="1600" b="0" i="0" u="none" strike="noStrike" baseline="0" dirty="0">
                <a:latin typeface="Palatino-Roman"/>
              </a:rPr>
              <a:t>• Google Spreadsheets Data API</a:t>
            </a:r>
          </a:p>
          <a:p>
            <a:pPr marL="0" indent="0" algn="just">
              <a:buNone/>
            </a:pPr>
            <a:r>
              <a:rPr lang="en-IN" sz="1600" b="0" i="0" u="none" strike="noStrike" baseline="0" dirty="0">
                <a:latin typeface="Palatino-Roman"/>
              </a:rPr>
              <a:t>• Webmaster Tools Data API</a:t>
            </a:r>
          </a:p>
          <a:p>
            <a:pPr marL="0" indent="0" algn="just">
              <a:buNone/>
            </a:pPr>
            <a:r>
              <a:rPr lang="en-IN" sz="1600" b="0" i="0" u="none" strike="noStrike" baseline="0" dirty="0">
                <a:latin typeface="Palatino-Roman"/>
              </a:rPr>
              <a:t>• YouTube Data API</a:t>
            </a:r>
            <a:endParaRPr lang="en-IN" dirty="0"/>
          </a:p>
        </p:txBody>
      </p:sp>
    </p:spTree>
    <p:extLst>
      <p:ext uri="{BB962C8B-B14F-4D97-AF65-F5344CB8AC3E}">
        <p14:creationId xmlns:p14="http://schemas.microsoft.com/office/powerpoint/2010/main" val="150832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99D9-DA99-3181-9321-DEDC1E10940D}"/>
              </a:ext>
            </a:extLst>
          </p:cNvPr>
          <p:cNvSpPr>
            <a:spLocks noGrp="1"/>
          </p:cNvSpPr>
          <p:nvPr>
            <p:ph type="title"/>
          </p:nvPr>
        </p:nvSpPr>
        <p:spPr>
          <a:xfrm>
            <a:off x="838200" y="365125"/>
            <a:ext cx="10515600" cy="592818"/>
          </a:xfrm>
        </p:spPr>
        <p:txBody>
          <a:bodyPr>
            <a:normAutofit fontScale="90000"/>
          </a:bodyPr>
          <a:lstStyle/>
          <a:p>
            <a:r>
              <a:rPr lang="en-IN" sz="4000" b="0" i="0" u="none" strike="noStrike" baseline="0" dirty="0">
                <a:latin typeface="FranklinGothic-DemiCnd"/>
              </a:rPr>
              <a:t>Security</a:t>
            </a:r>
            <a:endParaRPr lang="en-IN" sz="8000" dirty="0"/>
          </a:p>
        </p:txBody>
      </p:sp>
      <p:sp>
        <p:nvSpPr>
          <p:cNvPr id="3" name="Content Placeholder 2">
            <a:extLst>
              <a:ext uri="{FF2B5EF4-FFF2-40B4-BE49-F238E27FC236}">
                <a16:creationId xmlns:a16="http://schemas.microsoft.com/office/drawing/2014/main" id="{8E6B5EF8-4627-A5F5-AF5F-5B9A598E5422}"/>
              </a:ext>
            </a:extLst>
          </p:cNvPr>
          <p:cNvSpPr>
            <a:spLocks noGrp="1"/>
          </p:cNvSpPr>
          <p:nvPr>
            <p:ph idx="1"/>
          </p:nvPr>
        </p:nvSpPr>
        <p:spPr>
          <a:xfrm>
            <a:off x="838200" y="1121229"/>
            <a:ext cx="5617029" cy="5055734"/>
          </a:xfrm>
        </p:spPr>
        <p:txBody>
          <a:bodyPr>
            <a:normAutofit/>
          </a:bodyPr>
          <a:lstStyle/>
          <a:p>
            <a:pPr marL="0" indent="0" algn="just">
              <a:buNone/>
            </a:pPr>
            <a:r>
              <a:rPr lang="en-IN" sz="3200" b="1" i="0" u="none" strike="noStrike" baseline="0" dirty="0">
                <a:latin typeface="FranklinGothic-DemiCnd"/>
              </a:rPr>
              <a:t>Data Leakage:</a:t>
            </a:r>
          </a:p>
          <a:p>
            <a:pPr algn="just"/>
            <a:r>
              <a:rPr lang="en-US" sz="1800" b="0" i="0" u="none" strike="noStrike" baseline="0" dirty="0">
                <a:latin typeface="Palatino-Roman"/>
              </a:rPr>
              <a:t>The biggest benefit is the centralization of data. </a:t>
            </a:r>
          </a:p>
          <a:p>
            <a:pPr algn="just"/>
            <a:r>
              <a:rPr lang="en-US" sz="1800" b="0" i="0" u="none" strike="noStrike" baseline="0" dirty="0">
                <a:latin typeface="Palatino-Roman"/>
              </a:rPr>
              <a:t>Organizations have an issue with asset protection, in no small part because of data being stored in numerous places, like laptops </a:t>
            </a:r>
            <a:r>
              <a:rPr lang="en-IN" sz="1800" b="0" i="0" u="none" strike="noStrike" baseline="0" dirty="0">
                <a:latin typeface="Palatino-Roman"/>
              </a:rPr>
              <a:t>and the desktop.</a:t>
            </a:r>
          </a:p>
          <a:p>
            <a:pPr algn="just"/>
            <a:r>
              <a:rPr lang="en-US" sz="1800" b="0" i="0" u="none" strike="noStrike" baseline="0" dirty="0">
                <a:latin typeface="Palatino-Roman"/>
              </a:rPr>
              <a:t>Thick clients are apt to download files and maintain them on the hard drive, and there are plenty of laptops out there with nonencrypted files. </a:t>
            </a:r>
          </a:p>
          <a:p>
            <a:pPr algn="just"/>
            <a:r>
              <a:rPr lang="en-US" sz="1800" b="0" i="0" u="none" strike="noStrike" baseline="0" dirty="0">
                <a:latin typeface="Palatino-Roman"/>
              </a:rPr>
              <a:t>Using thin clients creates a better chance for centralized data storage. As such, there’s less chance for data leakage.</a:t>
            </a:r>
          </a:p>
          <a:p>
            <a:pPr algn="l"/>
            <a:r>
              <a:rPr lang="en-US" sz="1800" b="0" i="0" u="none" strike="noStrike" baseline="0" dirty="0">
                <a:latin typeface="Palatino-Roman"/>
              </a:rPr>
              <a:t>Centralization also provides the opportunity for better monitoring. </a:t>
            </a:r>
          </a:p>
          <a:p>
            <a:pPr algn="l"/>
            <a:r>
              <a:rPr lang="en-US" sz="1800" b="0" i="0" u="none" strike="noStrike" baseline="0" dirty="0">
                <a:latin typeface="Palatino-Roman"/>
              </a:rPr>
              <a:t>That data is in one place makes it easier to check in on your data and see that everything is okay</a:t>
            </a:r>
          </a:p>
          <a:p>
            <a:pPr algn="just"/>
            <a:endParaRPr lang="en-US" sz="1800" dirty="0">
              <a:latin typeface="Palatino-Roman"/>
            </a:endParaRPr>
          </a:p>
          <a:p>
            <a:pPr algn="just"/>
            <a:endParaRPr lang="en-US" sz="1800" b="0" i="0" u="none" strike="noStrike" baseline="0" dirty="0">
              <a:latin typeface="Palatino-Roman"/>
            </a:endParaRPr>
          </a:p>
          <a:p>
            <a:pPr algn="just"/>
            <a:endParaRPr lang="en-US" sz="1800" dirty="0">
              <a:latin typeface="Palatino-Roman"/>
            </a:endParaRPr>
          </a:p>
          <a:p>
            <a:pPr algn="just"/>
            <a:endParaRPr lang="en-US" sz="1800" b="0" i="0" u="none" strike="noStrike" baseline="0" dirty="0">
              <a:latin typeface="Palatino-Roman"/>
            </a:endParaRPr>
          </a:p>
          <a:p>
            <a:pPr algn="just"/>
            <a:endParaRPr lang="en-US" sz="1800" dirty="0">
              <a:latin typeface="Palatino-Roman"/>
            </a:endParaRPr>
          </a:p>
          <a:p>
            <a:pPr algn="just"/>
            <a:endParaRPr lang="en-US" sz="1800" b="0" i="0" u="none" strike="noStrike" baseline="0" dirty="0">
              <a:latin typeface="Palatino-Roman"/>
            </a:endParaRPr>
          </a:p>
          <a:p>
            <a:pPr marL="0" indent="0" algn="just">
              <a:buNone/>
            </a:pPr>
            <a:endParaRPr lang="en-IN" dirty="0"/>
          </a:p>
        </p:txBody>
      </p:sp>
      <p:pic>
        <p:nvPicPr>
          <p:cNvPr id="5" name="Picture 4">
            <a:extLst>
              <a:ext uri="{FF2B5EF4-FFF2-40B4-BE49-F238E27FC236}">
                <a16:creationId xmlns:a16="http://schemas.microsoft.com/office/drawing/2014/main" id="{F2BB6680-7843-7F29-B137-999AEBFA6684}"/>
              </a:ext>
            </a:extLst>
          </p:cNvPr>
          <p:cNvPicPr>
            <a:picLocks noChangeAspect="1"/>
          </p:cNvPicPr>
          <p:nvPr/>
        </p:nvPicPr>
        <p:blipFill>
          <a:blip r:embed="rId2"/>
          <a:stretch>
            <a:fillRect/>
          </a:stretch>
        </p:blipFill>
        <p:spPr>
          <a:xfrm>
            <a:off x="6455229" y="780680"/>
            <a:ext cx="5172797" cy="5296639"/>
          </a:xfrm>
          <a:prstGeom prst="rect">
            <a:avLst/>
          </a:prstGeom>
        </p:spPr>
      </p:pic>
    </p:spTree>
    <p:extLst>
      <p:ext uri="{BB962C8B-B14F-4D97-AF65-F5344CB8AC3E}">
        <p14:creationId xmlns:p14="http://schemas.microsoft.com/office/powerpoint/2010/main" val="2632755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B37C0-38C2-72A1-F85E-04D4658913A7}"/>
              </a:ext>
            </a:extLst>
          </p:cNvPr>
          <p:cNvSpPr>
            <a:spLocks noGrp="1"/>
          </p:cNvSpPr>
          <p:nvPr>
            <p:ph idx="1"/>
          </p:nvPr>
        </p:nvSpPr>
        <p:spPr>
          <a:xfrm>
            <a:off x="838200" y="522514"/>
            <a:ext cx="10515600" cy="5878286"/>
          </a:xfrm>
        </p:spPr>
        <p:txBody>
          <a:bodyPr>
            <a:normAutofit lnSpcReduction="10000"/>
          </a:bodyPr>
          <a:lstStyle/>
          <a:p>
            <a:pPr marL="0" indent="0" algn="l">
              <a:buNone/>
            </a:pPr>
            <a:r>
              <a:rPr lang="en-IN" b="1" i="0" u="none" strike="noStrike" baseline="0" dirty="0" err="1">
                <a:latin typeface="FranklinGothic-DemiCnd"/>
              </a:rPr>
              <a:t>GoGrid</a:t>
            </a:r>
            <a:r>
              <a:rPr lang="en-IN" b="1" i="0" u="none" strike="noStrike" baseline="0" dirty="0">
                <a:latin typeface="FranklinGothic-DemiCnd"/>
              </a:rPr>
              <a:t>:</a:t>
            </a:r>
          </a:p>
          <a:p>
            <a:pPr algn="l"/>
            <a:r>
              <a:rPr lang="en-US" sz="2000" b="0" i="0" u="none" strike="noStrike" baseline="0" dirty="0" err="1">
                <a:latin typeface="Palatino-Roman"/>
              </a:rPr>
              <a:t>GoGrid’s</a:t>
            </a:r>
            <a:r>
              <a:rPr lang="en-US" sz="2000" b="0" i="0" u="none" strike="noStrike" baseline="0" dirty="0">
                <a:latin typeface="Palatino-Roman"/>
              </a:rPr>
              <a:t> API is a web service that allows developers to control their interaction with </a:t>
            </a:r>
            <a:r>
              <a:rPr lang="en-US" sz="2000" b="0" i="0" u="none" strike="noStrike" baseline="0" dirty="0" err="1">
                <a:latin typeface="Palatino-Roman"/>
              </a:rPr>
              <a:t>GoGrid’s</a:t>
            </a:r>
            <a:endParaRPr lang="en-US" sz="2000" b="0" i="0" u="none" strike="noStrike" baseline="0" dirty="0">
              <a:latin typeface="Palatino-Roman"/>
            </a:endParaRPr>
          </a:p>
          <a:p>
            <a:pPr algn="l"/>
            <a:r>
              <a:rPr lang="en-US" sz="2000" b="0" i="0" u="none" strike="noStrike" baseline="0" dirty="0">
                <a:latin typeface="Palatino-Roman"/>
              </a:rPr>
              <a:t>cloud hosting infrastructure. The </a:t>
            </a:r>
            <a:r>
              <a:rPr lang="en-US" sz="2000" b="0" i="0" u="none" strike="noStrike" baseline="0" dirty="0" err="1">
                <a:latin typeface="Palatino-Roman"/>
              </a:rPr>
              <a:t>GoGrid</a:t>
            </a:r>
            <a:r>
              <a:rPr lang="en-US" sz="2000" b="0" i="0" u="none" strike="noStrike" baseline="0" dirty="0">
                <a:latin typeface="Palatino-Roman"/>
              </a:rPr>
              <a:t> API provides two-way communication for controlling</a:t>
            </a:r>
          </a:p>
          <a:p>
            <a:pPr algn="l"/>
            <a:r>
              <a:rPr lang="en-US" sz="2000" b="0" i="0" u="none" strike="noStrike" baseline="0" dirty="0" err="1">
                <a:latin typeface="Palatino-Roman"/>
              </a:rPr>
              <a:t>GoGrid’s</a:t>
            </a:r>
            <a:r>
              <a:rPr lang="en-US" sz="2000" b="0" i="0" u="none" strike="noStrike" baseline="0" dirty="0">
                <a:latin typeface="Palatino-Roman"/>
              </a:rPr>
              <a:t> control panel functionality. Typical uses for the API include</a:t>
            </a:r>
          </a:p>
          <a:p>
            <a:pPr marL="457200" lvl="1" indent="0">
              <a:buNone/>
            </a:pPr>
            <a:r>
              <a:rPr lang="en-IN" sz="1600" b="0" i="0" u="none" strike="noStrike" baseline="0" dirty="0">
                <a:latin typeface="Palatino-Roman"/>
              </a:rPr>
              <a:t>• Auto-scaling network servers</a:t>
            </a:r>
          </a:p>
          <a:p>
            <a:pPr marL="457200" lvl="1" indent="0">
              <a:buNone/>
            </a:pPr>
            <a:r>
              <a:rPr lang="en-US" sz="1600" b="0" i="0" u="none" strike="noStrike" baseline="0" dirty="0">
                <a:latin typeface="Palatino-Roman"/>
              </a:rPr>
              <a:t>• Listing assigned public and private IP addresses</a:t>
            </a:r>
          </a:p>
          <a:p>
            <a:pPr marL="457200" lvl="1" indent="0">
              <a:buNone/>
            </a:pPr>
            <a:r>
              <a:rPr lang="en-IN" sz="1600" b="0" i="0" u="none" strike="noStrike" baseline="0" dirty="0">
                <a:latin typeface="Palatino-Roman"/>
              </a:rPr>
              <a:t>• Deleting servers</a:t>
            </a:r>
          </a:p>
          <a:p>
            <a:pPr marL="457200" lvl="1" indent="0">
              <a:buNone/>
            </a:pPr>
            <a:r>
              <a:rPr lang="en-IN" sz="1600" b="0" i="0" u="none" strike="noStrike" baseline="0" dirty="0">
                <a:latin typeface="Palatino-Roman"/>
              </a:rPr>
              <a:t>• Listing billing details</a:t>
            </a:r>
          </a:p>
          <a:p>
            <a:pPr algn="l"/>
            <a:r>
              <a:rPr lang="en-US" sz="2000" b="0" i="0" u="none" strike="noStrike" baseline="0" dirty="0" err="1">
                <a:latin typeface="Palatino-Roman"/>
              </a:rPr>
              <a:t>GoGrid’s</a:t>
            </a:r>
            <a:r>
              <a:rPr lang="en-US" sz="2000" b="0" i="0" u="none" strike="noStrike" baseline="0" dirty="0">
                <a:latin typeface="Palatino-Roman"/>
              </a:rPr>
              <a:t> REST-like API Query interface is designed for individuals who want to</a:t>
            </a:r>
          </a:p>
          <a:p>
            <a:pPr algn="l"/>
            <a:r>
              <a:rPr lang="en-US" sz="2000" b="0" i="0" u="none" strike="noStrike" baseline="0" dirty="0">
                <a:latin typeface="Palatino-Roman"/>
              </a:rPr>
              <a:t>programmatically control their cloud hosting infrastructure over the Internet.</a:t>
            </a:r>
          </a:p>
          <a:p>
            <a:pPr algn="l"/>
            <a:r>
              <a:rPr lang="en-US" sz="2000" b="0" i="0" u="none" strike="noStrike" baseline="0" dirty="0">
                <a:latin typeface="Palatino-Roman"/>
              </a:rPr>
              <a:t>The </a:t>
            </a:r>
            <a:r>
              <a:rPr lang="en-US" sz="2000" b="0" i="0" u="none" strike="noStrike" baseline="0" dirty="0" err="1">
                <a:latin typeface="Palatino-Roman"/>
              </a:rPr>
              <a:t>GoGrid</a:t>
            </a:r>
            <a:r>
              <a:rPr lang="en-US" sz="2000" b="0" i="0" u="none" strike="noStrike" baseline="0" dirty="0">
                <a:latin typeface="Palatino-Roman"/>
              </a:rPr>
              <a:t> API requires you to be a </a:t>
            </a:r>
            <a:r>
              <a:rPr lang="en-US" sz="2000" b="0" i="0" u="none" strike="noStrike" baseline="0" dirty="0" err="1">
                <a:latin typeface="Palatino-Roman"/>
              </a:rPr>
              <a:t>GoGrid</a:t>
            </a:r>
            <a:r>
              <a:rPr lang="en-US" sz="2000" b="0" i="0" u="none" strike="noStrike" baseline="0" dirty="0">
                <a:latin typeface="Palatino-Roman"/>
              </a:rPr>
              <a:t> customer and to have technical knowledge</a:t>
            </a:r>
          </a:p>
          <a:p>
            <a:pPr algn="l"/>
            <a:r>
              <a:rPr lang="en-US" sz="2000" b="0" i="0" u="none" strike="noStrike" baseline="0" dirty="0">
                <a:latin typeface="Palatino-Roman"/>
              </a:rPr>
              <a:t>and programming skills. The </a:t>
            </a:r>
            <a:r>
              <a:rPr lang="en-US" sz="2000" b="0" i="0" u="none" strike="noStrike" baseline="0" dirty="0" err="1">
                <a:latin typeface="Palatino-Roman"/>
              </a:rPr>
              <a:t>GoGrid</a:t>
            </a:r>
            <a:r>
              <a:rPr lang="en-US" sz="2000" b="0" i="0" u="none" strike="noStrike" baseline="0" dirty="0">
                <a:latin typeface="Palatino-Roman"/>
              </a:rPr>
              <a:t> API supports these languages:</a:t>
            </a:r>
          </a:p>
          <a:p>
            <a:pPr marL="457200" lvl="1" indent="0">
              <a:buNone/>
            </a:pPr>
            <a:r>
              <a:rPr lang="en-IN" sz="1600" b="0" i="0" u="none" strike="noStrike" baseline="0" dirty="0">
                <a:latin typeface="Palatino-Roman"/>
              </a:rPr>
              <a:t>• Java</a:t>
            </a:r>
          </a:p>
          <a:p>
            <a:pPr marL="457200" lvl="1" indent="0">
              <a:buNone/>
            </a:pPr>
            <a:r>
              <a:rPr lang="en-IN" sz="1600" b="0" i="0" u="none" strike="noStrike" baseline="0" dirty="0">
                <a:latin typeface="Palatino-Roman"/>
              </a:rPr>
              <a:t>• PHP</a:t>
            </a:r>
          </a:p>
          <a:p>
            <a:pPr marL="457200" lvl="1" indent="0">
              <a:buNone/>
            </a:pPr>
            <a:r>
              <a:rPr lang="en-IN" sz="1600" b="0" i="0" u="none" strike="noStrike" baseline="0" dirty="0">
                <a:latin typeface="Palatino-Roman"/>
              </a:rPr>
              <a:t>• Python</a:t>
            </a:r>
          </a:p>
          <a:p>
            <a:pPr marL="457200" lvl="1" indent="0">
              <a:buNone/>
            </a:pPr>
            <a:r>
              <a:rPr lang="en-IN" sz="1600" b="0" i="0" u="none" strike="noStrike" baseline="0" dirty="0">
                <a:latin typeface="Palatino-Roman"/>
              </a:rPr>
              <a:t>• Ruby</a:t>
            </a:r>
            <a:endParaRPr lang="en-IN" sz="2800" dirty="0"/>
          </a:p>
        </p:txBody>
      </p:sp>
    </p:spTree>
    <p:extLst>
      <p:ext uri="{BB962C8B-B14F-4D97-AF65-F5344CB8AC3E}">
        <p14:creationId xmlns:p14="http://schemas.microsoft.com/office/powerpoint/2010/main" val="261842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EB91-23DA-00F6-B6B2-617CF05DE3E1}"/>
              </a:ext>
            </a:extLst>
          </p:cNvPr>
          <p:cNvSpPr>
            <a:spLocks noGrp="1"/>
          </p:cNvSpPr>
          <p:nvPr>
            <p:ph type="title"/>
          </p:nvPr>
        </p:nvSpPr>
        <p:spPr>
          <a:xfrm>
            <a:off x="838200" y="365126"/>
            <a:ext cx="10515600" cy="581932"/>
          </a:xfrm>
        </p:spPr>
        <p:txBody>
          <a:bodyPr>
            <a:normAutofit/>
          </a:bodyPr>
          <a:lstStyle/>
          <a:p>
            <a:r>
              <a:rPr lang="en-IN" sz="3200" b="1" i="0" u="none" strike="noStrike" baseline="0" dirty="0">
                <a:latin typeface="FranklinGothic-DemiCnd"/>
              </a:rPr>
              <a:t>Web Browsers</a:t>
            </a:r>
            <a:endParaRPr lang="en-IN" sz="6600" b="1" dirty="0"/>
          </a:p>
        </p:txBody>
      </p:sp>
      <p:pic>
        <p:nvPicPr>
          <p:cNvPr id="5" name="Content Placeholder 4">
            <a:extLst>
              <a:ext uri="{FF2B5EF4-FFF2-40B4-BE49-F238E27FC236}">
                <a16:creationId xmlns:a16="http://schemas.microsoft.com/office/drawing/2014/main" id="{86E6C8E4-7E4B-E0FE-CE9A-615793360AEB}"/>
              </a:ext>
            </a:extLst>
          </p:cNvPr>
          <p:cNvPicPr>
            <a:picLocks noGrp="1" noChangeAspect="1"/>
          </p:cNvPicPr>
          <p:nvPr>
            <p:ph idx="1"/>
          </p:nvPr>
        </p:nvPicPr>
        <p:blipFill>
          <a:blip r:embed="rId2"/>
          <a:stretch>
            <a:fillRect/>
          </a:stretch>
        </p:blipFill>
        <p:spPr>
          <a:xfrm>
            <a:off x="0" y="1338351"/>
            <a:ext cx="5671457" cy="4659086"/>
          </a:xfrm>
        </p:spPr>
      </p:pic>
      <p:sp>
        <p:nvSpPr>
          <p:cNvPr id="7" name="TextBox 6">
            <a:extLst>
              <a:ext uri="{FF2B5EF4-FFF2-40B4-BE49-F238E27FC236}">
                <a16:creationId xmlns:a16="http://schemas.microsoft.com/office/drawing/2014/main" id="{18E4806B-D6CD-3518-7D93-62133A91AF2A}"/>
              </a:ext>
            </a:extLst>
          </p:cNvPr>
          <p:cNvSpPr txBox="1"/>
          <p:nvPr/>
        </p:nvSpPr>
        <p:spPr>
          <a:xfrm>
            <a:off x="5453743" y="1042234"/>
            <a:ext cx="6553200" cy="4955203"/>
          </a:xfrm>
          <a:prstGeom prst="rect">
            <a:avLst/>
          </a:prstGeom>
          <a:noFill/>
        </p:spPr>
        <p:txBody>
          <a:bodyPr wrap="square">
            <a:spAutoFit/>
          </a:bodyPr>
          <a:lstStyle/>
          <a:p>
            <a:pPr algn="l"/>
            <a:r>
              <a:rPr lang="en-IN" sz="2800" b="1" i="0" u="none" strike="noStrike" baseline="0" dirty="0" err="1">
                <a:latin typeface="FranklinGothic-DemiCnd"/>
              </a:rPr>
              <a:t>Eg</a:t>
            </a:r>
            <a:r>
              <a:rPr lang="en-IN" sz="2800" b="1" i="0" u="none" strike="noStrike" baseline="0" dirty="0">
                <a:latin typeface="FranklinGothic-DemiCnd"/>
              </a:rPr>
              <a:t>: Chrome Cloud</a:t>
            </a:r>
          </a:p>
          <a:p>
            <a:pPr algn="just"/>
            <a:r>
              <a:rPr lang="en-US" b="0" i="0" u="none" strike="noStrike" baseline="0" dirty="0">
                <a:latin typeface="Palatino-Roman"/>
              </a:rPr>
              <a:t>There’s a lot of buzz around Chrome being a great tool for cloud computing. It extends the cloud into your organization’s computer, and vice versa. This is mainly because of the power of the </a:t>
            </a:r>
            <a:r>
              <a:rPr lang="en-US" b="0" i="0" u="none" strike="noStrike" baseline="0" dirty="0" err="1">
                <a:latin typeface="Palatino-Roman"/>
              </a:rPr>
              <a:t>V8</a:t>
            </a:r>
            <a:r>
              <a:rPr lang="en-US" b="0" i="0" u="none" strike="noStrike" baseline="0" dirty="0">
                <a:latin typeface="Palatino-Roman"/>
              </a:rPr>
              <a:t> JavaScript engine and built-in Google Gear.</a:t>
            </a:r>
          </a:p>
          <a:p>
            <a:pPr algn="l"/>
            <a:r>
              <a:rPr lang="en-US" b="0" i="0" u="none" strike="noStrike" baseline="0" dirty="0">
                <a:latin typeface="Palatino-Roman"/>
              </a:rPr>
              <a:t>Google Gears are also open source, and they enable powerful web applications by adding new features to the web browser. </a:t>
            </a:r>
            <a:r>
              <a:rPr lang="en-US" b="1" i="0" u="none" strike="noStrike" baseline="0" dirty="0">
                <a:latin typeface="Palatino-Roman"/>
              </a:rPr>
              <a:t>Major API components to Gears include:</a:t>
            </a:r>
          </a:p>
          <a:p>
            <a:pPr algn="l"/>
            <a:r>
              <a:rPr lang="en-US" b="0" i="0" u="none" strike="noStrike" baseline="0" dirty="0">
                <a:latin typeface="Palatino-Roman"/>
              </a:rPr>
              <a:t>• A database module that can store data locally</a:t>
            </a:r>
          </a:p>
          <a:p>
            <a:pPr algn="just"/>
            <a:r>
              <a:rPr lang="en-US" b="0" i="0" u="none" strike="noStrike" baseline="0" dirty="0">
                <a:latin typeface="Palatino-Roman"/>
              </a:rPr>
              <a:t>• A </a:t>
            </a:r>
            <a:r>
              <a:rPr lang="en-US" b="0" i="0" u="none" strike="noStrike" baseline="0" dirty="0" err="1">
                <a:latin typeface="Palatino-Roman"/>
              </a:rPr>
              <a:t>WorkerPool</a:t>
            </a:r>
            <a:r>
              <a:rPr lang="en-US" b="0" i="0" u="none" strike="noStrike" baseline="0" dirty="0">
                <a:latin typeface="Palatino-Roman"/>
              </a:rPr>
              <a:t> module that provides parallel execution of JavaScript code</a:t>
            </a:r>
          </a:p>
          <a:p>
            <a:pPr algn="just"/>
            <a:r>
              <a:rPr lang="en-US" b="0" i="0" u="none" strike="noStrike" baseline="0" dirty="0">
                <a:latin typeface="Palatino-Roman"/>
              </a:rPr>
              <a:t>• A </a:t>
            </a:r>
            <a:r>
              <a:rPr lang="en-US" b="0" i="0" u="none" strike="noStrike" baseline="0" dirty="0" err="1">
                <a:latin typeface="Palatino-Roman"/>
              </a:rPr>
              <a:t>LocalServer</a:t>
            </a:r>
            <a:r>
              <a:rPr lang="en-US" b="0" i="0" u="none" strike="noStrike" baseline="0" dirty="0">
                <a:latin typeface="Palatino-Roman"/>
              </a:rPr>
              <a:t> module that caches and serves application resources (like HTML, JavaScript, images, and so on)</a:t>
            </a:r>
          </a:p>
          <a:p>
            <a:pPr algn="just"/>
            <a:r>
              <a:rPr lang="en-US" b="0" i="0" u="none" strike="noStrike" baseline="0" dirty="0">
                <a:latin typeface="Palatino-Roman"/>
              </a:rPr>
              <a:t>• A Desktop module that lets web applications interact more naturally with the </a:t>
            </a:r>
            <a:r>
              <a:rPr lang="en-IN" b="0" i="0" u="none" strike="noStrike" baseline="0" dirty="0">
                <a:latin typeface="Palatino-Roman"/>
              </a:rPr>
              <a:t>desktop</a:t>
            </a:r>
          </a:p>
          <a:p>
            <a:pPr algn="just"/>
            <a:r>
              <a:rPr lang="en-US" b="0" i="0" u="none" strike="noStrike" baseline="0" dirty="0">
                <a:latin typeface="Palatino-Roman"/>
              </a:rPr>
              <a:t>• A Geolocation module that lets web applications detect the geographical location of </a:t>
            </a:r>
            <a:r>
              <a:rPr lang="en-IN" b="0" i="0" u="none" strike="noStrike" baseline="0" dirty="0">
                <a:latin typeface="Palatino-Roman"/>
              </a:rPr>
              <a:t>their users</a:t>
            </a:r>
            <a:endParaRPr lang="en-IN" dirty="0"/>
          </a:p>
        </p:txBody>
      </p:sp>
    </p:spTree>
    <p:extLst>
      <p:ext uri="{BB962C8B-B14F-4D97-AF65-F5344CB8AC3E}">
        <p14:creationId xmlns:p14="http://schemas.microsoft.com/office/powerpoint/2010/main" val="3126027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6068-9A2F-1E43-423C-21BE6CA2F47A}"/>
              </a:ext>
            </a:extLst>
          </p:cNvPr>
          <p:cNvSpPr>
            <a:spLocks noGrp="1"/>
          </p:cNvSpPr>
          <p:nvPr>
            <p:ph type="title"/>
          </p:nvPr>
        </p:nvSpPr>
        <p:spPr>
          <a:xfrm>
            <a:off x="838200" y="365125"/>
            <a:ext cx="10515600" cy="636361"/>
          </a:xfrm>
        </p:spPr>
        <p:txBody>
          <a:bodyPr>
            <a:normAutofit fontScale="90000"/>
          </a:bodyPr>
          <a:lstStyle/>
          <a:p>
            <a:r>
              <a:rPr lang="en-US" b="1" dirty="0"/>
              <a:t>Cloud Storage</a:t>
            </a:r>
            <a:endParaRPr lang="en-IN" b="1" dirty="0"/>
          </a:p>
        </p:txBody>
      </p:sp>
      <p:sp>
        <p:nvSpPr>
          <p:cNvPr id="3" name="Content Placeholder 2">
            <a:extLst>
              <a:ext uri="{FF2B5EF4-FFF2-40B4-BE49-F238E27FC236}">
                <a16:creationId xmlns:a16="http://schemas.microsoft.com/office/drawing/2014/main" id="{9FE2173F-52D9-9981-9451-388FA49E1FAE}"/>
              </a:ext>
            </a:extLst>
          </p:cNvPr>
          <p:cNvSpPr>
            <a:spLocks noGrp="1"/>
          </p:cNvSpPr>
          <p:nvPr>
            <p:ph idx="1"/>
          </p:nvPr>
        </p:nvSpPr>
        <p:spPr>
          <a:xfrm>
            <a:off x="424543" y="1001486"/>
            <a:ext cx="6422569" cy="5584371"/>
          </a:xfrm>
        </p:spPr>
        <p:txBody>
          <a:bodyPr>
            <a:normAutofit fontScale="92500" lnSpcReduction="10000"/>
          </a:bodyPr>
          <a:lstStyle/>
          <a:p>
            <a:pPr algn="just"/>
            <a:r>
              <a:rPr lang="en-US" sz="1800" b="0" i="0" u="none" strike="noStrike" baseline="0" dirty="0">
                <a:latin typeface="Palatino-Roman"/>
              </a:rPr>
              <a:t>Cloud storage has a number of advantages over traditional data storage. </a:t>
            </a:r>
          </a:p>
          <a:p>
            <a:pPr algn="just"/>
            <a:r>
              <a:rPr lang="en-US" sz="1800" b="0" i="0" u="none" strike="noStrike" baseline="0" dirty="0">
                <a:latin typeface="Palatino-Roman"/>
              </a:rPr>
              <a:t>If you store your data on a cloud, you can get at it from any location that has Internet access. </a:t>
            </a:r>
          </a:p>
          <a:p>
            <a:pPr algn="just"/>
            <a:r>
              <a:rPr lang="en-US" sz="1800" b="0" i="0" u="none" strike="noStrike" baseline="0" dirty="0">
                <a:latin typeface="Palatino-Roman"/>
              </a:rPr>
              <a:t>Also, if your organization has branch offices; they can all access the data from the cloud provider.</a:t>
            </a:r>
          </a:p>
          <a:p>
            <a:pPr algn="just"/>
            <a:r>
              <a:rPr lang="en-US" sz="1800" b="0" i="0" u="none" strike="noStrike" baseline="0" dirty="0">
                <a:latin typeface="Palatino-Roman"/>
              </a:rPr>
              <a:t>Many cloud storage systems like niche-oriented and store just email or digital pictures, while others store any type of data.</a:t>
            </a:r>
          </a:p>
          <a:p>
            <a:pPr algn="just"/>
            <a:r>
              <a:rPr lang="en-US" sz="1800" b="0" i="0" u="none" strike="noStrike" baseline="0" dirty="0">
                <a:latin typeface="Palatino-Roman"/>
              </a:rPr>
              <a:t>Some providers are small, while others are huge and fill an entire warehouse.</a:t>
            </a:r>
          </a:p>
          <a:p>
            <a:pPr algn="just"/>
            <a:r>
              <a:rPr lang="en-US" sz="1800" b="0" i="0" u="none" strike="noStrike" baseline="0" dirty="0">
                <a:latin typeface="Palatino-Roman"/>
              </a:rPr>
              <a:t>Because servers require maintenance or repair, it is necessary to store the saved data on multiple machines, providing redundancy. </a:t>
            </a:r>
          </a:p>
          <a:p>
            <a:pPr algn="just"/>
            <a:r>
              <a:rPr lang="en-US" sz="1800" b="0" i="0" u="none" strike="noStrike" baseline="0" dirty="0">
                <a:latin typeface="Palatino-Roman"/>
              </a:rPr>
              <a:t>Without that redundancy, cloud storage systems couldn’t assure clients that they could access their information at any given time.</a:t>
            </a:r>
          </a:p>
          <a:p>
            <a:pPr algn="just"/>
            <a:r>
              <a:rPr lang="en-US" sz="1800" b="0" i="0" u="none" strike="noStrike" baseline="0" dirty="0">
                <a:latin typeface="Palatino-Roman"/>
              </a:rPr>
              <a:t>Most systems store the same data on servers using different power supplies. </a:t>
            </a:r>
          </a:p>
          <a:p>
            <a:pPr algn="just"/>
            <a:r>
              <a:rPr lang="en-US" sz="1800" b="0" i="0" u="none" strike="noStrike" baseline="0" dirty="0">
                <a:latin typeface="Palatino-Roman"/>
              </a:rPr>
              <a:t>That way, clients can still access their data even if a power supply fails.</a:t>
            </a:r>
          </a:p>
          <a:p>
            <a:pPr algn="just"/>
            <a:endParaRPr lang="en-US" sz="1800" b="0" i="0" u="none" strike="noStrike" baseline="0" dirty="0">
              <a:latin typeface="Palatino-Roman"/>
            </a:endParaRPr>
          </a:p>
          <a:p>
            <a:pPr algn="just"/>
            <a:endParaRPr lang="en-IN" dirty="0"/>
          </a:p>
        </p:txBody>
      </p:sp>
      <p:pic>
        <p:nvPicPr>
          <p:cNvPr id="5" name="Picture 4">
            <a:extLst>
              <a:ext uri="{FF2B5EF4-FFF2-40B4-BE49-F238E27FC236}">
                <a16:creationId xmlns:a16="http://schemas.microsoft.com/office/drawing/2014/main" id="{D08C2013-3E28-EA5C-D065-1CF8D6A8619F}"/>
              </a:ext>
            </a:extLst>
          </p:cNvPr>
          <p:cNvPicPr>
            <a:picLocks noChangeAspect="1"/>
          </p:cNvPicPr>
          <p:nvPr/>
        </p:nvPicPr>
        <p:blipFill>
          <a:blip r:embed="rId2"/>
          <a:stretch>
            <a:fillRect/>
          </a:stretch>
        </p:blipFill>
        <p:spPr>
          <a:xfrm>
            <a:off x="6847113" y="683305"/>
            <a:ext cx="4671103" cy="4732152"/>
          </a:xfrm>
          <a:prstGeom prst="rect">
            <a:avLst/>
          </a:prstGeom>
        </p:spPr>
      </p:pic>
    </p:spTree>
    <p:extLst>
      <p:ext uri="{BB962C8B-B14F-4D97-AF65-F5344CB8AC3E}">
        <p14:creationId xmlns:p14="http://schemas.microsoft.com/office/powerpoint/2010/main" val="3270000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F3E9-39BC-8CBE-1F2A-8C27DE8FCEAB}"/>
              </a:ext>
            </a:extLst>
          </p:cNvPr>
          <p:cNvSpPr>
            <a:spLocks noGrp="1"/>
          </p:cNvSpPr>
          <p:nvPr>
            <p:ph type="title"/>
          </p:nvPr>
        </p:nvSpPr>
        <p:spPr>
          <a:xfrm>
            <a:off x="838200" y="365125"/>
            <a:ext cx="10515600" cy="614589"/>
          </a:xfrm>
        </p:spPr>
        <p:txBody>
          <a:bodyPr>
            <a:normAutofit/>
          </a:bodyPr>
          <a:lstStyle/>
          <a:p>
            <a:r>
              <a:rPr lang="en-IN" sz="3200" b="1" i="0" u="none" strike="noStrike" baseline="0" dirty="0">
                <a:latin typeface="FranklinGothic-DemiCnd"/>
              </a:rPr>
              <a:t>Storage as a Service</a:t>
            </a:r>
            <a:endParaRPr lang="en-IN" sz="6600" b="1" dirty="0"/>
          </a:p>
        </p:txBody>
      </p:sp>
      <p:sp>
        <p:nvSpPr>
          <p:cNvPr id="3" name="Content Placeholder 2">
            <a:extLst>
              <a:ext uri="{FF2B5EF4-FFF2-40B4-BE49-F238E27FC236}">
                <a16:creationId xmlns:a16="http://schemas.microsoft.com/office/drawing/2014/main" id="{7D250466-35D1-FCA4-02EB-C54B0DB7B05F}"/>
              </a:ext>
            </a:extLst>
          </p:cNvPr>
          <p:cNvSpPr>
            <a:spLocks noGrp="1"/>
          </p:cNvSpPr>
          <p:nvPr>
            <p:ph idx="1"/>
          </p:nvPr>
        </p:nvSpPr>
        <p:spPr>
          <a:xfrm>
            <a:off x="838200" y="1121229"/>
            <a:ext cx="10515600" cy="5055734"/>
          </a:xfrm>
        </p:spPr>
        <p:txBody>
          <a:bodyPr/>
          <a:lstStyle/>
          <a:p>
            <a:pPr algn="just"/>
            <a:r>
              <a:rPr lang="en-US" sz="1800" b="0" i="0" u="none" strike="noStrike" baseline="0" dirty="0">
                <a:latin typeface="Palatino-Roman"/>
              </a:rPr>
              <a:t>The term Storage as a Service (another Software as a Service, or SaaS, acronym) means that a third-party provider rents space on their storage to end users who lack the budget or capital budget to pay for it on their own. </a:t>
            </a:r>
          </a:p>
          <a:p>
            <a:pPr algn="just"/>
            <a:r>
              <a:rPr lang="en-US" sz="1800" b="0" i="0" u="none" strike="noStrike" baseline="0" dirty="0">
                <a:latin typeface="Palatino-Roman"/>
              </a:rPr>
              <a:t>It is also ideal when technical personnel are not available or have inadequate knowledge to implement and maintain that storage infrastructure.</a:t>
            </a:r>
          </a:p>
          <a:p>
            <a:pPr algn="just"/>
            <a:r>
              <a:rPr lang="en-US" sz="1800" b="0" i="0" u="none" strike="noStrike" baseline="0" dirty="0">
                <a:latin typeface="Palatino-Roman"/>
              </a:rPr>
              <a:t>Storage service providers are nothing new, but given the complexity of current backup, replication, and disaster recovery needs, the service has become popular, especially among </a:t>
            </a:r>
            <a:r>
              <a:rPr lang="en-IN" sz="1800" b="0" i="0" u="none" strike="noStrike" baseline="0" dirty="0">
                <a:latin typeface="Palatino-Roman"/>
              </a:rPr>
              <a:t>small and medium-sized businesses.</a:t>
            </a:r>
          </a:p>
          <a:p>
            <a:pPr algn="just"/>
            <a:r>
              <a:rPr lang="en-US" sz="1800" b="0" i="0" u="none" strike="noStrike" baseline="0" dirty="0">
                <a:latin typeface="Palatino-Roman"/>
              </a:rPr>
              <a:t>The biggest advantage to SaaS is cost savings. Storage is rented from the provider using a </a:t>
            </a:r>
            <a:r>
              <a:rPr lang="en-US" sz="1800" b="1" i="0" u="none" strike="noStrike" baseline="0" dirty="0">
                <a:latin typeface="Palatino-Roman"/>
              </a:rPr>
              <a:t>cost-per-gigabyte-stored or cost-per-data-transferred model. </a:t>
            </a:r>
          </a:p>
          <a:p>
            <a:pPr algn="just"/>
            <a:r>
              <a:rPr lang="en-US" sz="1800" b="0" i="0" u="none" strike="noStrike" baseline="0" dirty="0">
                <a:latin typeface="Palatino-Roman"/>
              </a:rPr>
              <a:t>The end user doesn’t have to pay for infrastructure; they simply pay for how much they transfer and save on the </a:t>
            </a:r>
            <a:r>
              <a:rPr lang="en-IN" sz="1800" b="0" i="0" u="none" strike="noStrike" baseline="0" dirty="0">
                <a:latin typeface="Palatino-Roman"/>
              </a:rPr>
              <a:t>provider’s servers.</a:t>
            </a:r>
          </a:p>
          <a:p>
            <a:pPr algn="just"/>
            <a:r>
              <a:rPr lang="en-US" sz="1800" b="0" i="0" u="none" strike="noStrike" baseline="0" dirty="0">
                <a:latin typeface="Palatino-Roman"/>
              </a:rPr>
              <a:t>A customer uses client software to specify the backup set and then transfers data across a WAN. When data loss occurs, the customer can retrieve the lost data from the service provider</a:t>
            </a:r>
            <a:endParaRPr lang="en-IN" dirty="0"/>
          </a:p>
        </p:txBody>
      </p:sp>
    </p:spTree>
    <p:extLst>
      <p:ext uri="{BB962C8B-B14F-4D97-AF65-F5344CB8AC3E}">
        <p14:creationId xmlns:p14="http://schemas.microsoft.com/office/powerpoint/2010/main" val="2466604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D58C-FDFD-D103-6804-69339FC33C10}"/>
              </a:ext>
            </a:extLst>
          </p:cNvPr>
          <p:cNvSpPr>
            <a:spLocks noGrp="1"/>
          </p:cNvSpPr>
          <p:nvPr>
            <p:ph type="title"/>
          </p:nvPr>
        </p:nvSpPr>
        <p:spPr>
          <a:xfrm>
            <a:off x="838200" y="365125"/>
            <a:ext cx="10515600" cy="549275"/>
          </a:xfrm>
        </p:spPr>
        <p:txBody>
          <a:bodyPr>
            <a:normAutofit fontScale="90000"/>
          </a:bodyPr>
          <a:lstStyle/>
          <a:p>
            <a:r>
              <a:rPr lang="en-IN" sz="3600" b="1" i="0" u="none" strike="noStrike" baseline="0" dirty="0">
                <a:latin typeface="FranklinGothic-DemiCnd"/>
              </a:rPr>
              <a:t>Providers</a:t>
            </a:r>
            <a:endParaRPr lang="en-IN" sz="7200" b="1" dirty="0"/>
          </a:p>
        </p:txBody>
      </p:sp>
      <p:sp>
        <p:nvSpPr>
          <p:cNvPr id="3" name="Content Placeholder 2">
            <a:extLst>
              <a:ext uri="{FF2B5EF4-FFF2-40B4-BE49-F238E27FC236}">
                <a16:creationId xmlns:a16="http://schemas.microsoft.com/office/drawing/2014/main" id="{54836818-1F92-00B8-9C1F-4D3EA0B33B24}"/>
              </a:ext>
            </a:extLst>
          </p:cNvPr>
          <p:cNvSpPr>
            <a:spLocks noGrp="1"/>
          </p:cNvSpPr>
          <p:nvPr>
            <p:ph idx="1"/>
          </p:nvPr>
        </p:nvSpPr>
        <p:spPr>
          <a:xfrm>
            <a:off x="838200" y="1306287"/>
            <a:ext cx="10515600" cy="4539342"/>
          </a:xfrm>
        </p:spPr>
        <p:txBody>
          <a:bodyPr>
            <a:normAutofit lnSpcReduction="10000"/>
          </a:bodyPr>
          <a:lstStyle/>
          <a:p>
            <a:pPr algn="just"/>
            <a:r>
              <a:rPr lang="en-US" sz="2000" b="0" i="0" u="none" strike="noStrike" baseline="0" dirty="0">
                <a:latin typeface="Palatino-Roman"/>
              </a:rPr>
              <a:t>Google Docs allows users to upload documents, spreadsheets, and presentations to Google’s data servers. Those files can then be edited using a</a:t>
            </a:r>
            <a:r>
              <a:rPr lang="en-IN" sz="2000" b="0" i="0" u="none" strike="noStrike" baseline="0" dirty="0">
                <a:latin typeface="Palatino-Roman"/>
              </a:rPr>
              <a:t>Google application.</a:t>
            </a:r>
          </a:p>
          <a:p>
            <a:pPr algn="just"/>
            <a:r>
              <a:rPr lang="en-US" sz="2000" b="0" i="0" u="none" strike="noStrike" baseline="0" dirty="0">
                <a:latin typeface="Palatino-Roman"/>
              </a:rPr>
              <a:t>Web email providers like Gmail, Hotmail, and Yahoo! Mail store email messages on their own servers. Users can access their email from computers and other devices </a:t>
            </a:r>
            <a:r>
              <a:rPr lang="en-IN" sz="2000" b="0" i="0" u="none" strike="noStrike" baseline="0" dirty="0">
                <a:latin typeface="Palatino-Roman"/>
              </a:rPr>
              <a:t>connected to the Internet.</a:t>
            </a:r>
          </a:p>
          <a:p>
            <a:pPr algn="just"/>
            <a:r>
              <a:rPr lang="en-US" sz="2000" b="0" i="0" u="none" strike="noStrike" baseline="0" dirty="0">
                <a:latin typeface="Palatino-Roman"/>
              </a:rPr>
              <a:t>Flickr and Picasa host millions of digital photographs. Users can create their own </a:t>
            </a:r>
            <a:r>
              <a:rPr lang="en-IN" sz="2000" b="0" i="0" u="none" strike="noStrike" baseline="0" dirty="0">
                <a:latin typeface="Palatino-Roman"/>
              </a:rPr>
              <a:t>online photo albums.</a:t>
            </a:r>
          </a:p>
          <a:p>
            <a:pPr marL="0" indent="0" algn="just">
              <a:buNone/>
            </a:pPr>
            <a:r>
              <a:rPr lang="en-US" sz="2000" b="0" i="0" u="none" strike="noStrike" baseline="0" dirty="0">
                <a:latin typeface="Palatino-Roman"/>
              </a:rPr>
              <a:t>• YouTube hosts millions of user-uploaded video files. </a:t>
            </a:r>
          </a:p>
          <a:p>
            <a:pPr marL="0" indent="0" algn="just">
              <a:buNone/>
            </a:pPr>
            <a:r>
              <a:rPr lang="en-US" sz="2000" b="0" i="0" u="none" strike="noStrike" baseline="0" dirty="0">
                <a:latin typeface="Palatino-Roman"/>
              </a:rPr>
              <a:t>• </a:t>
            </a:r>
            <a:r>
              <a:rPr lang="en-US" sz="2000" b="0" i="0" u="none" strike="noStrike" baseline="0" dirty="0" err="1">
                <a:latin typeface="Palatino-Roman"/>
              </a:rPr>
              <a:t>Hostmonster</a:t>
            </a:r>
            <a:r>
              <a:rPr lang="en-US" sz="2000" b="0" i="0" u="none" strike="noStrike" baseline="0" dirty="0">
                <a:latin typeface="Palatino-Roman"/>
              </a:rPr>
              <a:t> and GoDaddy store files and data for many client web sites.</a:t>
            </a:r>
          </a:p>
          <a:p>
            <a:pPr marL="0" indent="0" algn="just">
              <a:buNone/>
            </a:pPr>
            <a:r>
              <a:rPr lang="en-US" sz="2000" b="0" i="0" u="none" strike="noStrike" baseline="0" dirty="0">
                <a:latin typeface="Palatino-Roman"/>
              </a:rPr>
              <a:t>• Facebook and </a:t>
            </a:r>
            <a:r>
              <a:rPr lang="en-US" sz="2000" b="0" i="0" u="none" strike="noStrike" baseline="0" dirty="0" err="1">
                <a:latin typeface="Palatino-Roman"/>
              </a:rPr>
              <a:t>MySpace</a:t>
            </a:r>
            <a:r>
              <a:rPr lang="en-US" sz="2000" b="0" i="0" u="none" strike="noStrike" baseline="0" dirty="0">
                <a:latin typeface="Palatino-Roman"/>
              </a:rPr>
              <a:t> are social networking sites and allow members to post pictures and other </a:t>
            </a:r>
          </a:p>
          <a:p>
            <a:pPr marL="0" indent="0" algn="just">
              <a:buNone/>
            </a:pPr>
            <a:r>
              <a:rPr lang="en-US" sz="2000" dirty="0">
                <a:latin typeface="Palatino-Roman"/>
              </a:rPr>
              <a:t> </a:t>
            </a:r>
            <a:r>
              <a:rPr lang="en-US" sz="2000" b="0" i="0" u="none" strike="noStrike" baseline="0" dirty="0">
                <a:latin typeface="Palatino-Roman"/>
              </a:rPr>
              <a:t>   content. That content is stored on the company’s servers.</a:t>
            </a:r>
          </a:p>
          <a:p>
            <a:pPr marL="0" indent="0" algn="just">
              <a:buNone/>
            </a:pPr>
            <a:r>
              <a:rPr lang="en-US" sz="2000" b="0" i="0" u="none" strike="noStrike" baseline="0" dirty="0">
                <a:latin typeface="Palatino-Roman"/>
              </a:rPr>
              <a:t>• </a:t>
            </a:r>
            <a:r>
              <a:rPr lang="en-US" sz="2000" b="0" i="0" u="none" strike="noStrike" baseline="0" dirty="0" err="1">
                <a:latin typeface="Palatino-Roman"/>
              </a:rPr>
              <a:t>MediaMax</a:t>
            </a:r>
            <a:r>
              <a:rPr lang="en-US" sz="2000" b="0" i="0" u="none" strike="noStrike" baseline="0" dirty="0">
                <a:latin typeface="Palatino-Roman"/>
              </a:rPr>
              <a:t> and </a:t>
            </a:r>
            <a:r>
              <a:rPr lang="en-US" sz="2000" b="0" i="0" u="none" strike="noStrike" baseline="0" dirty="0" err="1">
                <a:latin typeface="Palatino-Roman"/>
              </a:rPr>
              <a:t>Strongspace</a:t>
            </a:r>
            <a:r>
              <a:rPr lang="en-US" sz="2000" b="0" i="0" u="none" strike="noStrike" baseline="0" dirty="0">
                <a:latin typeface="Palatino-Roman"/>
              </a:rPr>
              <a:t> offer storage space for any kind of digital data.</a:t>
            </a:r>
            <a:endParaRPr lang="en-IN" sz="3200" dirty="0"/>
          </a:p>
        </p:txBody>
      </p:sp>
    </p:spTree>
    <p:extLst>
      <p:ext uri="{BB962C8B-B14F-4D97-AF65-F5344CB8AC3E}">
        <p14:creationId xmlns:p14="http://schemas.microsoft.com/office/powerpoint/2010/main" val="2649720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F14C-F355-42A0-E1EB-9C0CA7256155}"/>
              </a:ext>
            </a:extLst>
          </p:cNvPr>
          <p:cNvSpPr>
            <a:spLocks noGrp="1"/>
          </p:cNvSpPr>
          <p:nvPr>
            <p:ph type="title"/>
          </p:nvPr>
        </p:nvSpPr>
        <p:spPr>
          <a:xfrm>
            <a:off x="838200" y="365126"/>
            <a:ext cx="10515600" cy="538388"/>
          </a:xfrm>
        </p:spPr>
        <p:txBody>
          <a:bodyPr>
            <a:normAutofit fontScale="90000"/>
          </a:bodyPr>
          <a:lstStyle/>
          <a:p>
            <a:r>
              <a:rPr lang="en-IN" sz="3600" b="1" i="0" u="none" strike="noStrike" baseline="0" dirty="0">
                <a:latin typeface="FranklinGothic-DemiCnd"/>
              </a:rPr>
              <a:t>Security</a:t>
            </a:r>
            <a:endParaRPr lang="en-IN" sz="7200" b="1" dirty="0"/>
          </a:p>
        </p:txBody>
      </p:sp>
      <p:sp>
        <p:nvSpPr>
          <p:cNvPr id="3" name="Content Placeholder 2">
            <a:extLst>
              <a:ext uri="{FF2B5EF4-FFF2-40B4-BE49-F238E27FC236}">
                <a16:creationId xmlns:a16="http://schemas.microsoft.com/office/drawing/2014/main" id="{BAFDE6C9-1820-9456-027A-84BA095D88A7}"/>
              </a:ext>
            </a:extLst>
          </p:cNvPr>
          <p:cNvSpPr>
            <a:spLocks noGrp="1"/>
          </p:cNvSpPr>
          <p:nvPr>
            <p:ph idx="1"/>
          </p:nvPr>
        </p:nvSpPr>
        <p:spPr>
          <a:xfrm>
            <a:off x="838200" y="903514"/>
            <a:ext cx="10515600" cy="5273449"/>
          </a:xfrm>
        </p:spPr>
        <p:txBody>
          <a:bodyPr>
            <a:normAutofit/>
          </a:bodyPr>
          <a:lstStyle/>
          <a:p>
            <a:pPr marL="0" indent="0">
              <a:buNone/>
            </a:pPr>
            <a:r>
              <a:rPr lang="en-US" sz="3200" dirty="0">
                <a:latin typeface="Palatino-Roman"/>
              </a:rPr>
              <a:t>To secure data, most systems use a combination of techniques:</a:t>
            </a:r>
          </a:p>
          <a:p>
            <a:pPr lvl="1"/>
            <a:r>
              <a:rPr lang="en-IN" sz="1600" b="1" i="0" u="none" strike="noStrike" baseline="0" dirty="0">
                <a:latin typeface="Palatino-Bold"/>
              </a:rPr>
              <a:t>Encryption</a:t>
            </a:r>
          </a:p>
          <a:p>
            <a:pPr lvl="1"/>
            <a:r>
              <a:rPr lang="en-IN" sz="1600" b="1" i="0" u="none" strike="noStrike" baseline="0" dirty="0">
                <a:latin typeface="Palatino-Bold"/>
              </a:rPr>
              <a:t>Authentication processes</a:t>
            </a:r>
            <a:endParaRPr lang="en-IN" sz="1600" b="1" dirty="0">
              <a:latin typeface="Palatino-Bold"/>
            </a:endParaRPr>
          </a:p>
          <a:p>
            <a:pPr lvl="1"/>
            <a:r>
              <a:rPr lang="en-IN" sz="1600" b="1" i="0" u="none" strike="noStrike" baseline="0" dirty="0">
                <a:latin typeface="Palatino-Bold"/>
              </a:rPr>
              <a:t>Authorization practices</a:t>
            </a:r>
          </a:p>
          <a:p>
            <a:pPr marL="0" indent="0" algn="l">
              <a:buNone/>
            </a:pPr>
            <a:r>
              <a:rPr lang="en-IN" b="1" i="0" u="none" strike="noStrike" baseline="0" dirty="0">
                <a:latin typeface="FranklinGothic-DemiCnd"/>
              </a:rPr>
              <a:t>Advantages:</a:t>
            </a:r>
          </a:p>
          <a:p>
            <a:pPr algn="just"/>
            <a:r>
              <a:rPr lang="en-US" sz="2000" b="0" i="0" u="none" strike="noStrike" baseline="0" dirty="0">
                <a:latin typeface="Palatino-Roman"/>
              </a:rPr>
              <a:t>Cloud storage is becoming an increasingly attractive solution for organizations. </a:t>
            </a:r>
          </a:p>
          <a:p>
            <a:pPr algn="just"/>
            <a:r>
              <a:rPr lang="en-US" sz="2000" dirty="0">
                <a:latin typeface="Palatino-Roman"/>
              </a:rPr>
              <a:t>Reason is with</a:t>
            </a:r>
            <a:r>
              <a:rPr lang="en-US" sz="2000" b="0" i="0" u="none" strike="noStrike" baseline="0" dirty="0">
                <a:latin typeface="Palatino-Roman"/>
              </a:rPr>
              <a:t> cloud storage, data resides on the Web, located across storage systems rather than at a designated corporate hosting site. </a:t>
            </a:r>
          </a:p>
          <a:p>
            <a:pPr algn="just"/>
            <a:r>
              <a:rPr lang="en-US" sz="2000" b="0" i="0" u="none" strike="noStrike" baseline="0" dirty="0">
                <a:latin typeface="Palatino-Roman"/>
              </a:rPr>
              <a:t>Cloud storage providers balance server loads and move data among various datacenters, ensuring that information is stored close—and thereby available quickly—to where it is used.</a:t>
            </a:r>
          </a:p>
          <a:p>
            <a:pPr algn="just"/>
            <a:r>
              <a:rPr lang="en-US" sz="2000" b="0" i="0" u="none" strike="noStrike" baseline="0" dirty="0">
                <a:latin typeface="Palatino-Roman"/>
              </a:rPr>
              <a:t>Storing data on the cloud is advantageous, because it allows you to protect your data in case there’s a disaster. </a:t>
            </a:r>
          </a:p>
        </p:txBody>
      </p:sp>
    </p:spTree>
    <p:extLst>
      <p:ext uri="{BB962C8B-B14F-4D97-AF65-F5344CB8AC3E}">
        <p14:creationId xmlns:p14="http://schemas.microsoft.com/office/powerpoint/2010/main" val="3228987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05CA-5FB6-9DDF-994A-915A1177FE5A}"/>
              </a:ext>
            </a:extLst>
          </p:cNvPr>
          <p:cNvSpPr>
            <a:spLocks noGrp="1"/>
          </p:cNvSpPr>
          <p:nvPr>
            <p:ph type="title"/>
          </p:nvPr>
        </p:nvSpPr>
        <p:spPr>
          <a:xfrm>
            <a:off x="838200" y="365125"/>
            <a:ext cx="10515600" cy="549275"/>
          </a:xfrm>
        </p:spPr>
        <p:txBody>
          <a:bodyPr>
            <a:normAutofit/>
          </a:bodyPr>
          <a:lstStyle/>
          <a:p>
            <a:r>
              <a:rPr lang="en-IN" sz="2800" b="1" i="0" u="none" strike="noStrike" baseline="0" dirty="0">
                <a:latin typeface="FranklinGothic-DemiCnd"/>
              </a:rPr>
              <a:t>Cloud Storage Providers</a:t>
            </a:r>
            <a:endParaRPr lang="en-IN" sz="6000" b="1" dirty="0"/>
          </a:p>
        </p:txBody>
      </p:sp>
      <p:sp>
        <p:nvSpPr>
          <p:cNvPr id="3" name="Content Placeholder 2">
            <a:extLst>
              <a:ext uri="{FF2B5EF4-FFF2-40B4-BE49-F238E27FC236}">
                <a16:creationId xmlns:a16="http://schemas.microsoft.com/office/drawing/2014/main" id="{58A29D0C-9660-3095-74C6-2ACCFAB21148}"/>
              </a:ext>
            </a:extLst>
          </p:cNvPr>
          <p:cNvSpPr>
            <a:spLocks noGrp="1"/>
          </p:cNvSpPr>
          <p:nvPr>
            <p:ph idx="1"/>
          </p:nvPr>
        </p:nvSpPr>
        <p:spPr>
          <a:xfrm>
            <a:off x="838200" y="1034143"/>
            <a:ext cx="4376057" cy="5077506"/>
          </a:xfrm>
        </p:spPr>
        <p:txBody>
          <a:bodyPr/>
          <a:lstStyle/>
          <a:p>
            <a:r>
              <a:rPr lang="en-US" sz="2000" b="1" i="0" u="none" strike="noStrike" baseline="0" dirty="0">
                <a:latin typeface="FranklinGothic-DemiCnd"/>
              </a:rPr>
              <a:t>Amazon Simple Storage Service (</a:t>
            </a:r>
            <a:r>
              <a:rPr lang="en-US" sz="2000" b="1" i="0" u="none" strike="noStrike" baseline="0" dirty="0" err="1">
                <a:latin typeface="FranklinGothic-DemiCnd"/>
              </a:rPr>
              <a:t>S3</a:t>
            </a:r>
            <a:r>
              <a:rPr lang="en-US" sz="2000" b="1" i="0" u="none" strike="noStrike" baseline="0" dirty="0">
                <a:latin typeface="FranklinGothic-DemiCnd"/>
              </a:rPr>
              <a:t>)</a:t>
            </a:r>
          </a:p>
          <a:p>
            <a:endParaRPr lang="en-IN" dirty="0"/>
          </a:p>
        </p:txBody>
      </p:sp>
      <p:pic>
        <p:nvPicPr>
          <p:cNvPr id="5" name="Picture 4">
            <a:extLst>
              <a:ext uri="{FF2B5EF4-FFF2-40B4-BE49-F238E27FC236}">
                <a16:creationId xmlns:a16="http://schemas.microsoft.com/office/drawing/2014/main" id="{84BBCD44-EAA5-7C43-821E-287DB1702D54}"/>
              </a:ext>
            </a:extLst>
          </p:cNvPr>
          <p:cNvPicPr>
            <a:picLocks noChangeAspect="1"/>
          </p:cNvPicPr>
          <p:nvPr/>
        </p:nvPicPr>
        <p:blipFill>
          <a:blip r:embed="rId2"/>
          <a:stretch>
            <a:fillRect/>
          </a:stretch>
        </p:blipFill>
        <p:spPr>
          <a:xfrm>
            <a:off x="1005340" y="1502229"/>
            <a:ext cx="4067403" cy="4990646"/>
          </a:xfrm>
          <a:prstGeom prst="rect">
            <a:avLst/>
          </a:prstGeom>
        </p:spPr>
      </p:pic>
      <p:sp>
        <p:nvSpPr>
          <p:cNvPr id="7" name="TextBox 6">
            <a:extLst>
              <a:ext uri="{FF2B5EF4-FFF2-40B4-BE49-F238E27FC236}">
                <a16:creationId xmlns:a16="http://schemas.microsoft.com/office/drawing/2014/main" id="{B6FB169E-77BA-F531-1B9E-7148A2FEACC5}"/>
              </a:ext>
            </a:extLst>
          </p:cNvPr>
          <p:cNvSpPr txBox="1"/>
          <p:nvPr/>
        </p:nvSpPr>
        <p:spPr>
          <a:xfrm>
            <a:off x="5257799" y="914400"/>
            <a:ext cx="6422571" cy="1908215"/>
          </a:xfrm>
          <a:prstGeom prst="rect">
            <a:avLst/>
          </a:prstGeom>
          <a:noFill/>
        </p:spPr>
        <p:txBody>
          <a:bodyPr wrap="square">
            <a:spAutoFit/>
          </a:bodyPr>
          <a:lstStyle/>
          <a:p>
            <a:pPr algn="l"/>
            <a:r>
              <a:rPr lang="en-IN" sz="2800" b="0" i="0" u="none" strike="noStrike" baseline="0" dirty="0" err="1">
                <a:latin typeface="FranklinGothic-DemiCnd"/>
              </a:rPr>
              <a:t>Nirvanix</a:t>
            </a:r>
            <a:endParaRPr lang="en-IN" sz="2800" b="0" i="0" u="none" strike="noStrike" baseline="0" dirty="0">
              <a:latin typeface="FranklinGothic-DemiCnd"/>
            </a:endParaRPr>
          </a:p>
          <a:p>
            <a:pPr marL="285750" indent="-285750" algn="just">
              <a:buFont typeface="Arial" panose="020B0604020202020204" pitchFamily="34" charset="0"/>
              <a:buChar char="•"/>
            </a:pPr>
            <a:r>
              <a:rPr lang="en-US" sz="1800" b="0" i="0" u="none" strike="noStrike" baseline="0" dirty="0" err="1">
                <a:latin typeface="Palatino-Roman"/>
              </a:rPr>
              <a:t>Nirvanix</a:t>
            </a:r>
            <a:r>
              <a:rPr lang="en-US" sz="1800" b="0" i="0" u="none" strike="noStrike" baseline="0" dirty="0">
                <a:latin typeface="Palatino-Roman"/>
              </a:rPr>
              <a:t> uses custom-developed software and file system technologies running on Intel storage servers at six locations on both coasts of the United States. </a:t>
            </a:r>
          </a:p>
          <a:p>
            <a:pPr marL="285750" indent="-285750" algn="just">
              <a:buFont typeface="Arial" panose="020B0604020202020204" pitchFamily="34" charset="0"/>
              <a:buChar char="•"/>
            </a:pPr>
            <a:r>
              <a:rPr lang="en-US" sz="1800" b="0" i="0" u="none" strike="noStrike" baseline="0" dirty="0">
                <a:latin typeface="Palatino-Roman"/>
              </a:rPr>
              <a:t>They continue to grow, and expect to add dozens more server locations.</a:t>
            </a:r>
            <a:endParaRPr lang="en-IN" dirty="0"/>
          </a:p>
        </p:txBody>
      </p:sp>
      <p:sp>
        <p:nvSpPr>
          <p:cNvPr id="9" name="TextBox 8">
            <a:extLst>
              <a:ext uri="{FF2B5EF4-FFF2-40B4-BE49-F238E27FC236}">
                <a16:creationId xmlns:a16="http://schemas.microsoft.com/office/drawing/2014/main" id="{49377F9F-96F4-4A66-CEB0-4578295D6110}"/>
              </a:ext>
            </a:extLst>
          </p:cNvPr>
          <p:cNvSpPr txBox="1"/>
          <p:nvPr/>
        </p:nvSpPr>
        <p:spPr>
          <a:xfrm>
            <a:off x="5421083" y="2822615"/>
            <a:ext cx="6596745" cy="3293209"/>
          </a:xfrm>
          <a:prstGeom prst="rect">
            <a:avLst/>
          </a:prstGeom>
          <a:noFill/>
        </p:spPr>
        <p:txBody>
          <a:bodyPr wrap="square">
            <a:spAutoFit/>
          </a:bodyPr>
          <a:lstStyle/>
          <a:p>
            <a:pPr algn="just"/>
            <a:r>
              <a:rPr lang="en-US" sz="1600" b="1" i="0" u="none" strike="noStrike" baseline="0" dirty="0">
                <a:latin typeface="Palatino-Roman"/>
              </a:rPr>
              <a:t>The benefits of cloud network attached storage (</a:t>
            </a:r>
            <a:r>
              <a:rPr lang="en-US" sz="1600" b="1" i="0" u="none" strike="noStrike" baseline="0" dirty="0" err="1">
                <a:latin typeface="Palatino-Roman"/>
              </a:rPr>
              <a:t>CloudNAS</a:t>
            </a:r>
            <a:r>
              <a:rPr lang="en-US" sz="1600" b="1" i="0" u="none" strike="noStrike" baseline="0" dirty="0">
                <a:latin typeface="Palatino-Roman"/>
              </a:rPr>
              <a:t>) include:</a:t>
            </a:r>
          </a:p>
          <a:p>
            <a:pPr algn="just"/>
            <a:r>
              <a:rPr lang="en-US" sz="1600" b="0" i="0" u="none" strike="noStrike" baseline="0" dirty="0">
                <a:latin typeface="Palatino-Roman"/>
              </a:rPr>
              <a:t>• Cost savings of 80–90 percent over managing traditional storage solutions</a:t>
            </a:r>
          </a:p>
          <a:p>
            <a:pPr algn="just"/>
            <a:r>
              <a:rPr lang="en-US" sz="1600" b="0" i="0" u="none" strike="noStrike" baseline="0" dirty="0">
                <a:latin typeface="Palatino-Roman"/>
              </a:rPr>
              <a:t>• Elimination of large capital expenditures while enabling 100 percent storage</a:t>
            </a:r>
          </a:p>
          <a:p>
            <a:pPr algn="just"/>
            <a:r>
              <a:rPr lang="en-IN" sz="1600" b="0" i="0" u="none" strike="noStrike" baseline="0" dirty="0">
                <a:latin typeface="Palatino-Roman"/>
              </a:rPr>
              <a:t>utilization</a:t>
            </a:r>
          </a:p>
          <a:p>
            <a:pPr algn="just"/>
            <a:r>
              <a:rPr lang="en-US" sz="1600" b="0" i="0" u="none" strike="noStrike" baseline="0" dirty="0">
                <a:latin typeface="Palatino-Roman"/>
              </a:rPr>
              <a:t>• Encrypted offsite storage that integrates into existing archive and backup processes</a:t>
            </a:r>
          </a:p>
          <a:p>
            <a:pPr algn="just"/>
            <a:r>
              <a:rPr lang="en-US" sz="1600" b="0" i="0" u="none" strike="noStrike" baseline="0" dirty="0">
                <a:latin typeface="Palatino-Roman"/>
              </a:rPr>
              <a:t>• Built-in data disaster recovery and automated data replication on up to three</a:t>
            </a:r>
          </a:p>
          <a:p>
            <a:pPr algn="just"/>
            <a:r>
              <a:rPr lang="en-US" sz="1600" b="0" i="0" u="none" strike="noStrike" baseline="0" dirty="0">
                <a:latin typeface="Palatino-Roman"/>
              </a:rPr>
              <a:t>geographically dispersed storage nodes for a 100 percent SLA</a:t>
            </a:r>
          </a:p>
          <a:p>
            <a:pPr algn="just"/>
            <a:r>
              <a:rPr lang="en-US" sz="1600" b="0" i="0" u="none" strike="noStrike" baseline="0" dirty="0">
                <a:latin typeface="Palatino-Roman"/>
              </a:rPr>
              <a:t>• Immediate availability to data in seconds, versus hours or days on offline tape</a:t>
            </a:r>
            <a:endParaRPr lang="en-IN" sz="1600" dirty="0"/>
          </a:p>
        </p:txBody>
      </p:sp>
    </p:spTree>
    <p:extLst>
      <p:ext uri="{BB962C8B-B14F-4D97-AF65-F5344CB8AC3E}">
        <p14:creationId xmlns:p14="http://schemas.microsoft.com/office/powerpoint/2010/main" val="1173860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3332-520D-1B99-9E10-49E056943E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D8D13D-4C16-8047-13FF-974B1727AD09}"/>
              </a:ext>
            </a:extLst>
          </p:cNvPr>
          <p:cNvSpPr>
            <a:spLocks noGrp="1"/>
          </p:cNvSpPr>
          <p:nvPr>
            <p:ph idx="1"/>
          </p:nvPr>
        </p:nvSpPr>
        <p:spPr/>
        <p:txBody>
          <a:bodyPr/>
          <a:lstStyle/>
          <a:p>
            <a:r>
              <a:rPr lang="en-IN" sz="1800" b="0" i="0" u="none" strike="noStrike" baseline="0" dirty="0">
                <a:latin typeface="FranklinGothic-DemiCnd"/>
              </a:rPr>
              <a:t>Google Bigtable Datastore</a:t>
            </a:r>
            <a:endParaRPr lang="en-IN" dirty="0"/>
          </a:p>
        </p:txBody>
      </p:sp>
      <p:pic>
        <p:nvPicPr>
          <p:cNvPr id="5" name="Picture 4">
            <a:extLst>
              <a:ext uri="{FF2B5EF4-FFF2-40B4-BE49-F238E27FC236}">
                <a16:creationId xmlns:a16="http://schemas.microsoft.com/office/drawing/2014/main" id="{7CCEDAD4-778F-5190-C9C5-12B285001A25}"/>
              </a:ext>
            </a:extLst>
          </p:cNvPr>
          <p:cNvPicPr>
            <a:picLocks noChangeAspect="1"/>
          </p:cNvPicPr>
          <p:nvPr/>
        </p:nvPicPr>
        <p:blipFill>
          <a:blip r:embed="rId2"/>
          <a:stretch>
            <a:fillRect/>
          </a:stretch>
        </p:blipFill>
        <p:spPr>
          <a:xfrm>
            <a:off x="961744" y="2242457"/>
            <a:ext cx="4677056" cy="4250418"/>
          </a:xfrm>
          <a:prstGeom prst="rect">
            <a:avLst/>
          </a:prstGeom>
        </p:spPr>
      </p:pic>
      <p:sp>
        <p:nvSpPr>
          <p:cNvPr id="7" name="TextBox 6">
            <a:extLst>
              <a:ext uri="{FF2B5EF4-FFF2-40B4-BE49-F238E27FC236}">
                <a16:creationId xmlns:a16="http://schemas.microsoft.com/office/drawing/2014/main" id="{5F5D1804-E953-8C72-047D-F51D0B729B67}"/>
              </a:ext>
            </a:extLst>
          </p:cNvPr>
          <p:cNvSpPr txBox="1"/>
          <p:nvPr/>
        </p:nvSpPr>
        <p:spPr>
          <a:xfrm>
            <a:off x="5551715" y="2004913"/>
            <a:ext cx="6096000" cy="2308324"/>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Palatino-Roman"/>
              </a:rPr>
              <a:t>Because the tables are so large, Bigtable splits them at row boundaries and saves them as tablets. </a:t>
            </a:r>
          </a:p>
          <a:p>
            <a:pPr marL="285750" indent="-285750" algn="just">
              <a:buFont typeface="Arial" panose="020B0604020202020204" pitchFamily="34" charset="0"/>
              <a:buChar char="•"/>
            </a:pPr>
            <a:r>
              <a:rPr lang="en-US" sz="1800" b="0" i="0" u="none" strike="noStrike" baseline="0" dirty="0">
                <a:latin typeface="Palatino-Roman"/>
              </a:rPr>
              <a:t>Each tablet is about </a:t>
            </a:r>
            <a:r>
              <a:rPr lang="en-US" sz="1800" b="0" i="0" u="none" strike="noStrike" baseline="0" dirty="0" err="1">
                <a:latin typeface="Palatino-Roman"/>
              </a:rPr>
              <a:t>200MB</a:t>
            </a:r>
            <a:r>
              <a:rPr lang="en-US" sz="1800" b="0" i="0" u="none" strike="noStrike" baseline="0" dirty="0">
                <a:latin typeface="Palatino-Roman"/>
              </a:rPr>
              <a:t>, and each server houses 100 tablets. </a:t>
            </a:r>
          </a:p>
          <a:p>
            <a:pPr marL="285750" indent="-285750" algn="just">
              <a:buFont typeface="Arial" panose="020B0604020202020204" pitchFamily="34" charset="0"/>
              <a:buChar char="•"/>
            </a:pPr>
            <a:r>
              <a:rPr lang="en-US" sz="1800" b="0" i="0" u="none" strike="noStrike" baseline="0" dirty="0">
                <a:latin typeface="Palatino-Roman"/>
              </a:rPr>
              <a:t>Given this, data from a database is likely to be stored in many different servers—maybe not even in the </a:t>
            </a:r>
            <a:r>
              <a:rPr lang="en-IN" sz="1800" b="0" i="0" u="none" strike="noStrike" baseline="0" dirty="0">
                <a:latin typeface="Palatino-Roman"/>
              </a:rPr>
              <a:t>same geographic location.</a:t>
            </a:r>
          </a:p>
          <a:p>
            <a:pPr marL="285750" indent="-285750" algn="just">
              <a:buFont typeface="Arial" panose="020B0604020202020204" pitchFamily="34" charset="0"/>
              <a:buChar char="•"/>
            </a:pPr>
            <a:r>
              <a:rPr lang="en-US" sz="1800" b="0" i="0" u="none" strike="noStrike" baseline="0" dirty="0">
                <a:latin typeface="Palatino-Roman"/>
              </a:rPr>
              <a:t>This architecture also allows for load balancing</a:t>
            </a:r>
            <a:endParaRPr lang="en-IN" dirty="0"/>
          </a:p>
        </p:txBody>
      </p:sp>
    </p:spTree>
    <p:extLst>
      <p:ext uri="{BB962C8B-B14F-4D97-AF65-F5344CB8AC3E}">
        <p14:creationId xmlns:p14="http://schemas.microsoft.com/office/powerpoint/2010/main" val="3049048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1D3D2-9B72-D8A5-D670-40625E867943}"/>
              </a:ext>
            </a:extLst>
          </p:cNvPr>
          <p:cNvSpPr>
            <a:spLocks noGrp="1"/>
          </p:cNvSpPr>
          <p:nvPr>
            <p:ph idx="1"/>
          </p:nvPr>
        </p:nvSpPr>
        <p:spPr>
          <a:xfrm>
            <a:off x="762000" y="816429"/>
            <a:ext cx="10515600" cy="5203371"/>
          </a:xfrm>
        </p:spPr>
        <p:txBody>
          <a:bodyPr>
            <a:normAutofit/>
          </a:bodyPr>
          <a:lstStyle/>
          <a:p>
            <a:pPr marL="0" indent="0" algn="just">
              <a:buNone/>
            </a:pPr>
            <a:r>
              <a:rPr lang="en-IN" sz="2400" b="1" i="0" u="none" strike="noStrike" baseline="0" dirty="0">
                <a:latin typeface="FranklinGothic-DemiCnd"/>
              </a:rPr>
              <a:t>MobileMe:</a:t>
            </a:r>
          </a:p>
          <a:p>
            <a:pPr algn="just"/>
            <a:r>
              <a:rPr lang="en-US" sz="2000" b="0" i="0" u="none" strike="noStrike" baseline="0" dirty="0">
                <a:latin typeface="Palatino-Roman"/>
              </a:rPr>
              <a:t>MobileMe is Apple’s solution that delivers push email, push contacts, and push calendars from the MobileMe service in the cloud to native applications on iPhone, iPod touch, Macs, and PCs.</a:t>
            </a:r>
          </a:p>
          <a:p>
            <a:pPr algn="just"/>
            <a:r>
              <a:rPr lang="en-US" sz="2000" b="0" i="0" u="none" strike="noStrike" baseline="0" dirty="0">
                <a:latin typeface="Palatino-Roman"/>
              </a:rPr>
              <a:t> MobileMe also provides a suite of ad-free web applications that deliver a </a:t>
            </a:r>
            <a:r>
              <a:rPr lang="en-US" sz="2000" b="0" i="0" u="none" strike="noStrike" baseline="0" dirty="0" err="1">
                <a:latin typeface="Palatino-Roman"/>
              </a:rPr>
              <a:t>desktoplike</a:t>
            </a:r>
            <a:r>
              <a:rPr lang="en-US" sz="2000" b="0" i="0" u="none" strike="noStrike" baseline="0" dirty="0">
                <a:latin typeface="Palatino-Roman"/>
              </a:rPr>
              <a:t> experience through any modern browser. </a:t>
            </a:r>
          </a:p>
          <a:p>
            <a:pPr algn="just"/>
            <a:r>
              <a:rPr lang="en-US" sz="2000" b="0" i="0" u="none" strike="noStrike" baseline="0" dirty="0">
                <a:latin typeface="Palatino-Roman"/>
              </a:rPr>
              <a:t>MobileMe applications (</a:t>
            </a:r>
            <a:r>
              <a:rPr lang="en-US" sz="2000" b="0" i="0" u="none" strike="noStrike" baseline="0" dirty="0" err="1">
                <a:latin typeface="Palatino-Roman"/>
                <a:hlinkClick r:id="rId2"/>
              </a:rPr>
              <a:t>www.me.com</a:t>
            </a:r>
            <a:r>
              <a:rPr lang="en-US" sz="2000" b="0" i="0" u="none" strike="noStrike" baseline="0" dirty="0">
                <a:latin typeface="Palatino-Roman"/>
              </a:rPr>
              <a:t>) include Mail, Contacts, and Calendar, as well as Gallery for viewing and sharing photos and </a:t>
            </a:r>
            <a:r>
              <a:rPr lang="en-US" sz="2000" b="0" i="0" u="none" strike="noStrike" baseline="0" dirty="0" err="1">
                <a:latin typeface="Palatino-Roman"/>
              </a:rPr>
              <a:t>iDisk</a:t>
            </a:r>
            <a:r>
              <a:rPr lang="en-US" sz="2000" b="0" i="0" u="none" strike="noStrike" baseline="0" dirty="0">
                <a:latin typeface="Palatino-Roman"/>
              </a:rPr>
              <a:t> for storing and exchanging documents online.</a:t>
            </a:r>
          </a:p>
          <a:p>
            <a:pPr marL="0" indent="0" algn="l">
              <a:buNone/>
            </a:pPr>
            <a:r>
              <a:rPr lang="en-IN" b="1" i="0" u="none" strike="noStrike" baseline="0" dirty="0">
                <a:latin typeface="FranklinGothic-DemiCnd"/>
              </a:rPr>
              <a:t>Live Mesh:</a:t>
            </a:r>
          </a:p>
          <a:p>
            <a:pPr algn="just"/>
            <a:r>
              <a:rPr lang="en-US" sz="2000" b="0" i="0" u="none" strike="noStrike" baseline="0" dirty="0">
                <a:latin typeface="Palatino-Roman"/>
              </a:rPr>
              <a:t>Live Mesh is Microsoft’s “software-plus-services” platform and experience that enables PCs and other devices to be aware of each other through the Internet, enabling individuals and organizations to manage, access, and share their files and applications seamlessly on the Web and across their world of devices.</a:t>
            </a:r>
            <a:endParaRPr lang="en-IN" sz="3200" dirty="0"/>
          </a:p>
        </p:txBody>
      </p:sp>
    </p:spTree>
    <p:extLst>
      <p:ext uri="{BB962C8B-B14F-4D97-AF65-F5344CB8AC3E}">
        <p14:creationId xmlns:p14="http://schemas.microsoft.com/office/powerpoint/2010/main" val="995226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7308-237F-4526-A733-430D1D237190}"/>
              </a:ext>
            </a:extLst>
          </p:cNvPr>
          <p:cNvSpPr>
            <a:spLocks noGrp="1"/>
          </p:cNvSpPr>
          <p:nvPr>
            <p:ph type="title"/>
          </p:nvPr>
        </p:nvSpPr>
        <p:spPr>
          <a:xfrm>
            <a:off x="838200" y="365126"/>
            <a:ext cx="10515600" cy="592818"/>
          </a:xfrm>
        </p:spPr>
        <p:txBody>
          <a:bodyPr>
            <a:normAutofit fontScale="90000"/>
          </a:bodyPr>
          <a:lstStyle/>
          <a:p>
            <a:r>
              <a:rPr lang="en-US" b="1" dirty="0">
                <a:latin typeface="Palatino-Roman"/>
              </a:rPr>
              <a:t>Standards</a:t>
            </a:r>
            <a:endParaRPr lang="en-IN" b="1" dirty="0"/>
          </a:p>
        </p:txBody>
      </p:sp>
      <p:sp>
        <p:nvSpPr>
          <p:cNvPr id="3" name="Content Placeholder 2">
            <a:extLst>
              <a:ext uri="{FF2B5EF4-FFF2-40B4-BE49-F238E27FC236}">
                <a16:creationId xmlns:a16="http://schemas.microsoft.com/office/drawing/2014/main" id="{633A0B9F-1245-833D-AC08-E99161506DA6}"/>
              </a:ext>
            </a:extLst>
          </p:cNvPr>
          <p:cNvSpPr>
            <a:spLocks noGrp="1"/>
          </p:cNvSpPr>
          <p:nvPr>
            <p:ph idx="1"/>
          </p:nvPr>
        </p:nvSpPr>
        <p:spPr>
          <a:xfrm>
            <a:off x="838200" y="1121229"/>
            <a:ext cx="10515600" cy="5055734"/>
          </a:xfrm>
        </p:spPr>
        <p:txBody>
          <a:bodyPr/>
          <a:lstStyle/>
          <a:p>
            <a:pPr algn="just"/>
            <a:r>
              <a:rPr lang="en-US" sz="1800" b="0" i="0" u="none" strike="noStrike" baseline="0" dirty="0">
                <a:latin typeface="Palatino-Roman"/>
              </a:rPr>
              <a:t>Standards make the World Wide Web go around, and by extension, they are important </a:t>
            </a:r>
            <a:r>
              <a:rPr lang="en-IN" sz="1800" b="0" i="0" u="none" strike="noStrike" baseline="0" dirty="0">
                <a:latin typeface="Palatino-Roman"/>
              </a:rPr>
              <a:t>to cloud computing.</a:t>
            </a:r>
          </a:p>
          <a:p>
            <a:pPr marL="0" indent="0" algn="l">
              <a:buNone/>
            </a:pPr>
            <a:r>
              <a:rPr lang="en-IN" sz="2400" b="1" i="0" u="none" strike="noStrike" baseline="0" dirty="0">
                <a:latin typeface="FranklinGothic-DemiCnd"/>
              </a:rPr>
              <a:t>Application:</a:t>
            </a:r>
          </a:p>
          <a:p>
            <a:pPr algn="just"/>
            <a:r>
              <a:rPr lang="en-US" sz="1800" b="0" i="0" u="none" strike="noStrike" baseline="0" dirty="0">
                <a:latin typeface="Palatino-Roman"/>
              </a:rPr>
              <a:t>A cloud application is the software architecture that the cloud uses to eliminate the need to install and run on the client computer.</a:t>
            </a:r>
          </a:p>
          <a:p>
            <a:pPr algn="just"/>
            <a:endParaRPr lang="en-US" sz="1800" dirty="0">
              <a:latin typeface="Palatino-Roman"/>
            </a:endParaRPr>
          </a:p>
          <a:p>
            <a:pPr marL="514350" indent="-514350" algn="just">
              <a:buAutoNum type="arabicPeriod"/>
            </a:pPr>
            <a:r>
              <a:rPr lang="en-IN" b="1" i="0" u="none" strike="noStrike" baseline="0" dirty="0">
                <a:latin typeface="FranklinGothic-DemiCnd"/>
              </a:rPr>
              <a:t>Communication: </a:t>
            </a:r>
            <a:r>
              <a:rPr lang="en-IN" i="0" u="none" strike="noStrike" baseline="0" dirty="0">
                <a:latin typeface="FranklinGothic-DemiCnd"/>
              </a:rPr>
              <a:t>HTTP, XMPP</a:t>
            </a:r>
          </a:p>
          <a:p>
            <a:pPr marL="0" indent="0" algn="just">
              <a:buNone/>
            </a:pPr>
            <a:endParaRPr lang="en-IN" sz="1000" b="1" dirty="0">
              <a:latin typeface="FranklinGothic-DemiCnd"/>
            </a:endParaRPr>
          </a:p>
          <a:p>
            <a:pPr marL="0" indent="0" algn="just">
              <a:buNone/>
            </a:pPr>
            <a:r>
              <a:rPr lang="en-IN" b="1" dirty="0">
                <a:latin typeface="FranklinGothic-DemiCnd"/>
              </a:rPr>
              <a:t>2. Security: </a:t>
            </a:r>
            <a:r>
              <a:rPr lang="en-IN" dirty="0" err="1">
                <a:latin typeface="FranklinGothic-DemiCnd"/>
              </a:rPr>
              <a:t>SSl</a:t>
            </a:r>
            <a:r>
              <a:rPr lang="en-IN" dirty="0">
                <a:latin typeface="FranklinGothic-DemiCnd"/>
              </a:rPr>
              <a:t>, </a:t>
            </a:r>
            <a:r>
              <a:rPr lang="en-IN" dirty="0" err="1">
                <a:latin typeface="FranklinGothic-DemiCnd"/>
              </a:rPr>
              <a:t>OPenID</a:t>
            </a:r>
            <a:r>
              <a:rPr lang="en-IN" dirty="0">
                <a:latin typeface="FranklinGothic-DemiCnd"/>
              </a:rPr>
              <a:t>, PCI DSS</a:t>
            </a:r>
          </a:p>
          <a:p>
            <a:pPr marL="0" indent="0" algn="just">
              <a:buNone/>
            </a:pPr>
            <a:endParaRPr lang="en-IN" sz="1200" dirty="0">
              <a:latin typeface="FranklinGothic-DemiCnd"/>
            </a:endParaRPr>
          </a:p>
          <a:p>
            <a:pPr marL="0" indent="0" algn="just">
              <a:buNone/>
            </a:pPr>
            <a:r>
              <a:rPr lang="en-IN" dirty="0">
                <a:latin typeface="FranklinGothic-DemiCnd"/>
              </a:rPr>
              <a:t>3. </a:t>
            </a:r>
            <a:r>
              <a:rPr lang="en-IN" b="1" dirty="0">
                <a:latin typeface="FranklinGothic-DemiCnd"/>
              </a:rPr>
              <a:t>Client: </a:t>
            </a:r>
            <a:r>
              <a:rPr lang="en-IN" dirty="0">
                <a:latin typeface="FranklinGothic-DemiCnd"/>
              </a:rPr>
              <a:t>HTML, </a:t>
            </a:r>
            <a:r>
              <a:rPr lang="en-IN" dirty="0" err="1">
                <a:latin typeface="FranklinGothic-DemiCnd"/>
              </a:rPr>
              <a:t>DHTML</a:t>
            </a:r>
            <a:r>
              <a:rPr lang="en-IN" dirty="0">
                <a:latin typeface="FranklinGothic-DemiCnd"/>
              </a:rPr>
              <a:t>, XHTML, JS, </a:t>
            </a:r>
          </a:p>
        </p:txBody>
      </p:sp>
    </p:spTree>
    <p:extLst>
      <p:ext uri="{BB962C8B-B14F-4D97-AF65-F5344CB8AC3E}">
        <p14:creationId xmlns:p14="http://schemas.microsoft.com/office/powerpoint/2010/main" val="38380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133D-21E3-4F1D-FC13-533AD91645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0E020C-EC36-5D6A-C435-2EFAAA6D0950}"/>
              </a:ext>
            </a:extLst>
          </p:cNvPr>
          <p:cNvSpPr>
            <a:spLocks noGrp="1"/>
          </p:cNvSpPr>
          <p:nvPr>
            <p:ph idx="1"/>
          </p:nvPr>
        </p:nvSpPr>
        <p:spPr/>
        <p:txBody>
          <a:bodyPr/>
          <a:lstStyle/>
          <a:p>
            <a:pPr marL="0" indent="0" algn="l">
              <a:buNone/>
            </a:pPr>
            <a:r>
              <a:rPr lang="en-IN" sz="2400" b="1" i="0" u="none" strike="noStrike" baseline="0" dirty="0">
                <a:latin typeface="FranklinGothic-DemiCnd"/>
              </a:rPr>
              <a:t>Offloading Work:</a:t>
            </a:r>
          </a:p>
          <a:p>
            <a:pPr algn="just"/>
            <a:r>
              <a:rPr lang="en-US" sz="1800" b="0" i="0" u="none" strike="noStrike" baseline="0" dirty="0">
                <a:latin typeface="Palatino-Roman"/>
              </a:rPr>
              <a:t>Another security benefit isn’t so much a technology, but the cloud provider to provide adequate security. After all, can your organization afford 24/7 IT security staffing? The fact of the matter is that your cloud provider might offer more security features than you had before.</a:t>
            </a:r>
          </a:p>
          <a:p>
            <a:pPr algn="just"/>
            <a:r>
              <a:rPr lang="en-US" sz="1800" b="0" i="0" u="none" strike="noStrike" baseline="0" dirty="0">
                <a:latin typeface="Palatino-Roman"/>
              </a:rPr>
              <a:t>The fact that so many clients are paying allows cloud providers to have beefier security, simply because of the economy of scale involved. </a:t>
            </a:r>
          </a:p>
          <a:p>
            <a:pPr algn="just"/>
            <a:r>
              <a:rPr lang="en-US" sz="1800" b="0" i="0" u="none" strike="noStrike" baseline="0" dirty="0">
                <a:latin typeface="Palatino-Roman"/>
              </a:rPr>
              <a:t>That is, there are many paying clients so the provider is able to do more, because there is more money in the pot. </a:t>
            </a:r>
          </a:p>
          <a:p>
            <a:pPr algn="just"/>
            <a:r>
              <a:rPr lang="en-US" sz="1800" b="0" i="0" u="none" strike="noStrike" baseline="0" dirty="0">
                <a:latin typeface="Palatino-Roman"/>
              </a:rPr>
              <a:t>Plus it’s to the provider’s benefit to offer more, because they want to get a good reputation.</a:t>
            </a:r>
            <a:endParaRPr lang="en-IN" dirty="0"/>
          </a:p>
        </p:txBody>
      </p:sp>
    </p:spTree>
    <p:extLst>
      <p:ext uri="{BB962C8B-B14F-4D97-AF65-F5344CB8AC3E}">
        <p14:creationId xmlns:p14="http://schemas.microsoft.com/office/powerpoint/2010/main" val="3801804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DCB5-CF1B-D202-71A1-4EE7C6D81D53}"/>
              </a:ext>
            </a:extLst>
          </p:cNvPr>
          <p:cNvSpPr>
            <a:spLocks noGrp="1"/>
          </p:cNvSpPr>
          <p:nvPr>
            <p:ph type="title"/>
          </p:nvPr>
        </p:nvSpPr>
        <p:spPr>
          <a:xfrm>
            <a:off x="838200" y="256269"/>
            <a:ext cx="10515600" cy="679904"/>
          </a:xfrm>
        </p:spPr>
        <p:txBody>
          <a:bodyPr>
            <a:normAutofit fontScale="90000"/>
          </a:bodyPr>
          <a:lstStyle/>
          <a:p>
            <a:r>
              <a:rPr lang="en-IN" b="1" dirty="0"/>
              <a:t>Infrastructure</a:t>
            </a:r>
          </a:p>
        </p:txBody>
      </p:sp>
      <p:sp>
        <p:nvSpPr>
          <p:cNvPr id="3" name="Content Placeholder 2">
            <a:extLst>
              <a:ext uri="{FF2B5EF4-FFF2-40B4-BE49-F238E27FC236}">
                <a16:creationId xmlns:a16="http://schemas.microsoft.com/office/drawing/2014/main" id="{D0977D58-87C4-72A2-78B6-3E743180EE94}"/>
              </a:ext>
            </a:extLst>
          </p:cNvPr>
          <p:cNvSpPr>
            <a:spLocks noGrp="1"/>
          </p:cNvSpPr>
          <p:nvPr>
            <p:ph idx="1"/>
          </p:nvPr>
        </p:nvSpPr>
        <p:spPr>
          <a:xfrm>
            <a:off x="838200" y="1045029"/>
            <a:ext cx="10515600" cy="5704113"/>
          </a:xfrm>
        </p:spPr>
        <p:txBody>
          <a:bodyPr>
            <a:normAutofit/>
          </a:bodyPr>
          <a:lstStyle/>
          <a:p>
            <a:pPr marL="0" indent="0" algn="just">
              <a:buNone/>
            </a:pPr>
            <a:r>
              <a:rPr lang="en-IN" b="1" i="0" u="none" strike="noStrike" baseline="0" dirty="0">
                <a:latin typeface="FranklinGothic-DemiCnd"/>
              </a:rPr>
              <a:t>Virtualization: </a:t>
            </a:r>
            <a:r>
              <a:rPr lang="en-IN" sz="2000" b="0" i="0" u="none" strike="noStrike" baseline="0" dirty="0">
                <a:latin typeface="Palatino-Roman"/>
              </a:rPr>
              <a:t>VMware, AMD, BEA Systems, BMC Software, Broadcom, Cisco, Computer Associates International, Dell, Emulex, HP, IBM, Intel, Mellanox, Novell, QLogic, and Red Hat all </a:t>
            </a:r>
            <a:r>
              <a:rPr lang="en-US" sz="2000" b="0" i="0" u="none" strike="noStrike" baseline="0" dirty="0">
                <a:latin typeface="Palatino-Roman"/>
              </a:rPr>
              <a:t>worked together to advance open virtualization standards.</a:t>
            </a:r>
          </a:p>
          <a:p>
            <a:pPr algn="just"/>
            <a:endParaRPr lang="en-US" sz="2000" dirty="0">
              <a:latin typeface="Palatino-Roman"/>
            </a:endParaRPr>
          </a:p>
          <a:p>
            <a:pPr marL="0" indent="0" algn="just">
              <a:buNone/>
            </a:pPr>
            <a:r>
              <a:rPr lang="en-IN" b="1" i="0" u="none" strike="noStrike" baseline="0" dirty="0">
                <a:latin typeface="FranklinGothic-DemiCnd"/>
              </a:rPr>
              <a:t>Open Hypervisor Standards: </a:t>
            </a:r>
          </a:p>
          <a:p>
            <a:pPr algn="just"/>
            <a:r>
              <a:rPr lang="en-US" sz="2000" b="0" i="0" u="none" strike="noStrike" baseline="0" dirty="0">
                <a:latin typeface="Palatino-Roman"/>
              </a:rPr>
              <a:t>Hypervisors are the foundational component of virtual infrastructure and enable computer system partitioning. </a:t>
            </a:r>
          </a:p>
          <a:p>
            <a:pPr algn="just"/>
            <a:r>
              <a:rPr lang="en-US" sz="2000" b="0" i="0" u="none" strike="noStrike" baseline="0" dirty="0">
                <a:latin typeface="Palatino-Roman"/>
              </a:rPr>
              <a:t>An open-standard hypervisor framework can benefit customers by enabling innovation across an ecosystem of interoperable virtualization vendors and solutions.</a:t>
            </a:r>
          </a:p>
          <a:p>
            <a:pPr algn="just"/>
            <a:endParaRPr lang="en-US" sz="2000" dirty="0">
              <a:latin typeface="Palatino-Roman"/>
            </a:endParaRPr>
          </a:p>
          <a:p>
            <a:pPr algn="just"/>
            <a:r>
              <a:rPr lang="en-US" sz="2000" b="0" i="0" u="none" strike="noStrike" baseline="0" dirty="0">
                <a:latin typeface="Palatino-Roman"/>
              </a:rPr>
              <a:t>Collaboration around open hypervisor standards is expected to focus on the following areas of interoperability and performance optimization for virtualized environments:</a:t>
            </a:r>
          </a:p>
          <a:p>
            <a:pPr marL="457200" lvl="1" indent="0" algn="just">
              <a:buNone/>
            </a:pPr>
            <a:r>
              <a:rPr lang="en-US" sz="1600" b="0" i="0" u="none" strike="noStrike" baseline="0" dirty="0">
                <a:latin typeface="Palatino-Roman"/>
              </a:rPr>
              <a:t>• Cross-platform frameworks that govern the standardized operation and management of stand-alone virtual machine environments as well as highly dynamic, data center-scale deployment of virtualized systems</a:t>
            </a:r>
          </a:p>
          <a:p>
            <a:pPr marL="457200" lvl="1" indent="0" algn="just">
              <a:buNone/>
            </a:pPr>
            <a:r>
              <a:rPr lang="en-US" sz="1600" b="0" i="0" u="none" strike="noStrike" baseline="0" dirty="0">
                <a:latin typeface="Palatino-Roman"/>
              </a:rPr>
              <a:t>• Cooperative virtualization APIs between hypervisors and guest operating systems</a:t>
            </a:r>
          </a:p>
          <a:p>
            <a:pPr marL="457200" lvl="1" indent="0" algn="just">
              <a:buNone/>
            </a:pPr>
            <a:r>
              <a:rPr lang="en-US" sz="1600" b="0" i="0" u="none" strike="noStrike" baseline="0" dirty="0">
                <a:latin typeface="Palatino-Roman"/>
              </a:rPr>
              <a:t>• Virtual machine formats that enable virtual machine migration and recovery across </a:t>
            </a:r>
            <a:r>
              <a:rPr lang="en-IN" sz="1600" b="0" i="0" u="none" strike="noStrike" baseline="0" dirty="0">
                <a:latin typeface="Palatino-Roman"/>
              </a:rPr>
              <a:t>platforms</a:t>
            </a:r>
            <a:endParaRPr lang="en-IN" sz="2800" dirty="0"/>
          </a:p>
        </p:txBody>
      </p:sp>
    </p:spTree>
    <p:extLst>
      <p:ext uri="{BB962C8B-B14F-4D97-AF65-F5344CB8AC3E}">
        <p14:creationId xmlns:p14="http://schemas.microsoft.com/office/powerpoint/2010/main" val="2026619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B633-DF8A-8FD3-3936-60AF31A9D105}"/>
              </a:ext>
            </a:extLst>
          </p:cNvPr>
          <p:cNvSpPr>
            <a:spLocks noGrp="1"/>
          </p:cNvSpPr>
          <p:nvPr>
            <p:ph type="title"/>
          </p:nvPr>
        </p:nvSpPr>
        <p:spPr>
          <a:xfrm>
            <a:off x="838200" y="365126"/>
            <a:ext cx="10515600" cy="581932"/>
          </a:xfrm>
        </p:spPr>
        <p:txBody>
          <a:bodyPr>
            <a:normAutofit fontScale="90000"/>
          </a:bodyPr>
          <a:lstStyle/>
          <a:p>
            <a:r>
              <a:rPr lang="en-IN" sz="3600" b="1" i="0" u="none" strike="noStrike" baseline="0" dirty="0">
                <a:latin typeface="FranklinGothic-DemiCnd"/>
              </a:rPr>
              <a:t>Service</a:t>
            </a:r>
            <a:endParaRPr lang="en-IN" sz="6600" b="1" dirty="0"/>
          </a:p>
        </p:txBody>
      </p:sp>
      <p:sp>
        <p:nvSpPr>
          <p:cNvPr id="3" name="Content Placeholder 2">
            <a:extLst>
              <a:ext uri="{FF2B5EF4-FFF2-40B4-BE49-F238E27FC236}">
                <a16:creationId xmlns:a16="http://schemas.microsoft.com/office/drawing/2014/main" id="{2DF1A7B6-CB99-6570-1314-9B27DBC1F4D2}"/>
              </a:ext>
            </a:extLst>
          </p:cNvPr>
          <p:cNvSpPr>
            <a:spLocks noGrp="1"/>
          </p:cNvSpPr>
          <p:nvPr>
            <p:ph idx="1"/>
          </p:nvPr>
        </p:nvSpPr>
        <p:spPr>
          <a:xfrm>
            <a:off x="838200" y="1045028"/>
            <a:ext cx="10515600" cy="5355771"/>
          </a:xfrm>
        </p:spPr>
        <p:txBody>
          <a:bodyPr>
            <a:normAutofit fontScale="85000" lnSpcReduction="10000"/>
          </a:bodyPr>
          <a:lstStyle/>
          <a:p>
            <a:pPr algn="just"/>
            <a:r>
              <a:rPr lang="en-US" sz="1800" b="0" i="0" u="none" strike="noStrike" baseline="0" dirty="0">
                <a:latin typeface="Palatino-Roman"/>
              </a:rPr>
              <a:t>A </a:t>
            </a:r>
            <a:r>
              <a:rPr lang="en-US" sz="1800" b="0" i="1" u="none" strike="noStrike" baseline="0" dirty="0">
                <a:latin typeface="Palatino-Italic"/>
              </a:rPr>
              <a:t>web service</a:t>
            </a:r>
            <a:r>
              <a:rPr lang="en-US" sz="1800" b="0" i="0" u="none" strike="noStrike" baseline="0" dirty="0">
                <a:latin typeface="Palatino-Roman"/>
              </a:rPr>
              <a:t>, as defined by the World Wide Web Consortium (</a:t>
            </a:r>
            <a:r>
              <a:rPr lang="en-US" sz="1800" b="0" i="0" u="none" strike="noStrike" baseline="0" dirty="0" err="1">
                <a:latin typeface="Palatino-Roman"/>
              </a:rPr>
              <a:t>W3C</a:t>
            </a:r>
            <a:r>
              <a:rPr lang="en-US" sz="1800" b="0" i="0" u="none" strike="noStrike" baseline="0" dirty="0">
                <a:latin typeface="Palatino-Roman"/>
              </a:rPr>
              <a:t>), “is a software system designed to support interoperable machine-to-machine interaction over a network” that may be accessed by other cloud computing components. </a:t>
            </a:r>
          </a:p>
          <a:p>
            <a:pPr algn="just"/>
            <a:r>
              <a:rPr lang="en-US" sz="1800" b="0" i="0" u="none" strike="noStrike" baseline="0" dirty="0">
                <a:latin typeface="Palatino-Roman"/>
              </a:rPr>
              <a:t>Web services are often web APIs that can be accessed over a network, like the Internet, and executed on a remote system that </a:t>
            </a:r>
            <a:r>
              <a:rPr lang="en-IN" sz="1800" b="0" i="0" u="none" strike="noStrike" baseline="0" dirty="0">
                <a:latin typeface="Palatino-Roman"/>
              </a:rPr>
              <a:t>hosts the requested services.</a:t>
            </a:r>
          </a:p>
          <a:p>
            <a:pPr algn="just"/>
            <a:r>
              <a:rPr lang="en-IN" sz="1800" dirty="0">
                <a:latin typeface="Palatino-Roman"/>
              </a:rPr>
              <a:t>Popular Web services are:</a:t>
            </a:r>
          </a:p>
          <a:p>
            <a:pPr algn="just"/>
            <a:r>
              <a:rPr lang="en-IN" sz="2300" b="1" i="0" u="none" strike="noStrike" baseline="0" dirty="0">
                <a:latin typeface="FranklinGothic-DemiCnd"/>
              </a:rPr>
              <a:t>Data</a:t>
            </a:r>
          </a:p>
          <a:p>
            <a:pPr algn="just"/>
            <a:r>
              <a:rPr lang="en-US" sz="1800" b="0" i="0" u="none" strike="noStrike" baseline="0" dirty="0">
                <a:latin typeface="Palatino-Roman"/>
              </a:rPr>
              <a:t>Data can be stirred and served up with a number of mechanisms; two of the most popular are JSON and XML. </a:t>
            </a:r>
          </a:p>
          <a:p>
            <a:pPr algn="just"/>
            <a:r>
              <a:rPr lang="en-US" sz="1800" b="0" i="0" u="none" strike="noStrike" baseline="0" dirty="0">
                <a:latin typeface="Palatino-Roman"/>
              </a:rPr>
              <a:t>Both are based on leading industry standards—HTML and JavaScript—to help deliver and present data.</a:t>
            </a:r>
          </a:p>
          <a:p>
            <a:pPr algn="just"/>
            <a:r>
              <a:rPr lang="en-IN" sz="2300" b="1" i="0" u="none" strike="noStrike" baseline="0" dirty="0">
                <a:latin typeface="FranklinGothic-DemiCnd"/>
              </a:rPr>
              <a:t>JSON</a:t>
            </a:r>
          </a:p>
          <a:p>
            <a:pPr algn="just"/>
            <a:r>
              <a:rPr lang="en-US" sz="1800" b="0" i="0" u="none" strike="noStrike" baseline="0" dirty="0">
                <a:latin typeface="Palatino-Roman"/>
              </a:rPr>
              <a:t>JSON is short for JavaScript Object Notation and is a lightweight computer data interchange format. </a:t>
            </a:r>
          </a:p>
          <a:p>
            <a:pPr algn="just"/>
            <a:r>
              <a:rPr lang="en-US" sz="1800" b="0" i="0" u="none" strike="noStrike" baseline="0" dirty="0">
                <a:latin typeface="Palatino-Roman"/>
              </a:rPr>
              <a:t>It is used for transmitting structured data over a network connection in a process called </a:t>
            </a:r>
            <a:r>
              <a:rPr lang="en-US" sz="1800" b="0" i="1" u="none" strike="noStrike" baseline="0" dirty="0">
                <a:latin typeface="Palatino-Italic"/>
              </a:rPr>
              <a:t>serialization</a:t>
            </a:r>
            <a:r>
              <a:rPr lang="en-US" sz="1800" b="0" i="0" u="none" strike="noStrike" baseline="0" dirty="0">
                <a:latin typeface="Palatino-Roman"/>
              </a:rPr>
              <a:t>. </a:t>
            </a:r>
          </a:p>
          <a:p>
            <a:pPr algn="just"/>
            <a:r>
              <a:rPr lang="en-US" sz="1800" b="0" i="0" u="none" strike="noStrike" baseline="0" dirty="0">
                <a:latin typeface="Palatino-Roman"/>
              </a:rPr>
              <a:t>It is often used as an alternative to XML.</a:t>
            </a:r>
          </a:p>
          <a:p>
            <a:pPr algn="just"/>
            <a:r>
              <a:rPr lang="en-US" sz="2300" b="1" i="0" u="none" strike="noStrike" baseline="0" dirty="0">
                <a:latin typeface="FranklinGothic-DemiCnd"/>
              </a:rPr>
              <a:t>JSON Basics </a:t>
            </a:r>
          </a:p>
          <a:p>
            <a:pPr algn="just"/>
            <a:r>
              <a:rPr lang="en-US" sz="1800" b="0" i="0" u="none" strike="noStrike" baseline="0" dirty="0">
                <a:latin typeface="Palatino-Roman"/>
              </a:rPr>
              <a:t>JSON is based on a subset of JavaScript and is normally used with that language. </a:t>
            </a:r>
          </a:p>
          <a:p>
            <a:pPr algn="just"/>
            <a:r>
              <a:rPr lang="en-US" sz="1800" b="0" i="0" u="none" strike="noStrike" baseline="0" dirty="0">
                <a:latin typeface="Palatino-Roman"/>
              </a:rPr>
              <a:t>However, JSON is considered to be a language-independent format, and code </a:t>
            </a:r>
            <a:r>
              <a:rPr lang="en-US" sz="1800" b="0" i="0" u="none" strike="noStrike" baseline="0" dirty="0" err="1">
                <a:latin typeface="Palatino-Roman"/>
              </a:rPr>
              <a:t>forparsing</a:t>
            </a:r>
            <a:r>
              <a:rPr lang="en-US" sz="1800" b="0" i="0" u="none" strike="noStrike" baseline="0" dirty="0">
                <a:latin typeface="Palatino-Roman"/>
              </a:rPr>
              <a:t> and generating JSON data is available for several programming languages.</a:t>
            </a:r>
          </a:p>
          <a:p>
            <a:pPr algn="just"/>
            <a:r>
              <a:rPr lang="en-US" sz="1800" b="0" i="0" u="none" strike="noStrike" baseline="0" dirty="0">
                <a:latin typeface="Palatino-Roman"/>
              </a:rPr>
              <a:t>This makes it a good replacement for XML when JavaScript is involved with the exchange </a:t>
            </a:r>
            <a:r>
              <a:rPr lang="en-IN" sz="1800" b="0" i="0" u="none" strike="noStrike" baseline="0" dirty="0">
                <a:latin typeface="Palatino-Roman"/>
              </a:rPr>
              <a:t>of data, like AJAX.</a:t>
            </a:r>
          </a:p>
        </p:txBody>
      </p:sp>
    </p:spTree>
    <p:extLst>
      <p:ext uri="{BB962C8B-B14F-4D97-AF65-F5344CB8AC3E}">
        <p14:creationId xmlns:p14="http://schemas.microsoft.com/office/powerpoint/2010/main" val="1878391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0E0016-CCF8-C54C-1AE8-948F9853855C}"/>
              </a:ext>
            </a:extLst>
          </p:cNvPr>
          <p:cNvSpPr>
            <a:spLocks noGrp="1" noChangeArrowheads="1"/>
          </p:cNvSpPr>
          <p:nvPr>
            <p:ph type="title"/>
          </p:nvPr>
        </p:nvSpPr>
        <p:spPr>
          <a:xfrm>
            <a:off x="1524000" y="304800"/>
            <a:ext cx="9296400" cy="762000"/>
          </a:xfrm>
        </p:spPr>
        <p:txBody>
          <a:bodyPr/>
          <a:lstStyle/>
          <a:p>
            <a:r>
              <a:rPr lang="en-US" altLang="en-US"/>
              <a:t>What is a web service?</a:t>
            </a:r>
            <a:endParaRPr lang="en-US" altLang="en-US" sz="3000"/>
          </a:p>
        </p:txBody>
      </p:sp>
      <p:sp>
        <p:nvSpPr>
          <p:cNvPr id="7171" name="Rectangle 3">
            <a:extLst>
              <a:ext uri="{FF2B5EF4-FFF2-40B4-BE49-F238E27FC236}">
                <a16:creationId xmlns:a16="http://schemas.microsoft.com/office/drawing/2014/main" id="{A91B300A-BC25-A229-3219-627FB44122BE}"/>
              </a:ext>
            </a:extLst>
          </p:cNvPr>
          <p:cNvSpPr>
            <a:spLocks noGrp="1" noChangeArrowheads="1"/>
          </p:cNvSpPr>
          <p:nvPr>
            <p:ph type="body" idx="1"/>
          </p:nvPr>
        </p:nvSpPr>
        <p:spPr>
          <a:xfrm>
            <a:off x="1839686" y="1240971"/>
            <a:ext cx="8305800" cy="4822372"/>
          </a:xfrm>
        </p:spPr>
        <p:txBody>
          <a:bodyPr>
            <a:normAutofit/>
          </a:bodyPr>
          <a:lstStyle/>
          <a:p>
            <a:r>
              <a:rPr lang="en-US" altLang="en-US" sz="3200" b="1" dirty="0" err="1"/>
              <a:t>W3C</a:t>
            </a:r>
            <a:r>
              <a:rPr lang="en-US" altLang="en-US" sz="3200" b="1" dirty="0"/>
              <a:t> Definition</a:t>
            </a:r>
            <a:r>
              <a:rPr lang="en-US" altLang="en-US" sz="3200" dirty="0"/>
              <a:t>:</a:t>
            </a:r>
          </a:p>
          <a:p>
            <a:pPr lvl="1"/>
            <a:r>
              <a:rPr lang="en-GB" altLang="en-US" sz="2800" dirty="0"/>
              <a:t>	</a:t>
            </a:r>
            <a:r>
              <a:rPr lang="en-GB" altLang="en-US" dirty="0"/>
              <a:t>A Web service is a software application identified by a URI, whose interfaces and binding are capable of being defined, described and discovered by XML artefacts and supports direct interactions with other software applications using XML based messages via internet-based protocols</a:t>
            </a:r>
            <a:endParaRPr lang="en-US" altLang="en-US" sz="3200" dirty="0"/>
          </a:p>
          <a:p>
            <a:r>
              <a:rPr lang="en-US" altLang="en-US" sz="3200" b="1" dirty="0"/>
              <a:t>Other definitions</a:t>
            </a:r>
          </a:p>
          <a:p>
            <a:pPr lvl="1"/>
            <a:r>
              <a:rPr lang="en-US" altLang="en-US" dirty="0"/>
              <a:t>“Web services” is an effort to build a distributed computing platform for the Web.</a:t>
            </a:r>
          </a:p>
          <a:p>
            <a:pPr lvl="1"/>
            <a:r>
              <a:rPr lang="en-US" altLang="en-US" dirty="0"/>
              <a:t>enabling systematic application-to-application interaction on the Web.</a:t>
            </a:r>
          </a:p>
          <a:p>
            <a:pPr lvl="1">
              <a:buFontTx/>
              <a:buNone/>
            </a:pPr>
            <a:endParaRPr lang="en-US" altLang="en-US" dirty="0"/>
          </a:p>
          <a:p>
            <a:pPr lvl="1">
              <a:buFontTx/>
              <a:buNone/>
            </a:pPr>
            <a:endParaRPr lang="en-GB" altLang="en-US" sz="2800" dirty="0"/>
          </a:p>
          <a:p>
            <a:pPr lvl="1">
              <a:buFontTx/>
              <a:buNone/>
            </a:pPr>
            <a:endParaRPr lang="en-GB" altLang="en-US" sz="2800" dirty="0"/>
          </a:p>
          <a:p>
            <a:pPr lvl="1">
              <a:buFontTx/>
              <a:buNone/>
            </a:pPr>
            <a:endParaRPr lang="en-GB" altLang="en-US" sz="2800" dirty="0"/>
          </a:p>
          <a:p>
            <a:pPr lvl="1">
              <a:buFontTx/>
              <a:buNone/>
            </a:pPr>
            <a:endParaRPr lang="en-GB" altLang="en-US" sz="2800" dirty="0"/>
          </a:p>
          <a:p>
            <a:pPr lvl="1">
              <a:buFontTx/>
              <a:buNone/>
            </a:pP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01D5987-4E71-0FA2-519B-ABC88BCDE17D}"/>
              </a:ext>
            </a:extLst>
          </p:cNvPr>
          <p:cNvSpPr>
            <a:spLocks noGrp="1" noChangeArrowheads="1"/>
          </p:cNvSpPr>
          <p:nvPr>
            <p:ph type="title"/>
          </p:nvPr>
        </p:nvSpPr>
        <p:spPr/>
        <p:txBody>
          <a:bodyPr/>
          <a:lstStyle/>
          <a:p>
            <a:r>
              <a:rPr lang="en-US" altLang="en-US"/>
              <a:t>Service Oriented Arquitecture</a:t>
            </a:r>
          </a:p>
        </p:txBody>
      </p:sp>
      <p:sp>
        <p:nvSpPr>
          <p:cNvPr id="9219" name="Rectangle 5">
            <a:extLst>
              <a:ext uri="{FF2B5EF4-FFF2-40B4-BE49-F238E27FC236}">
                <a16:creationId xmlns:a16="http://schemas.microsoft.com/office/drawing/2014/main" id="{8FFE2351-34E3-0A39-0861-4BCD3B5D3D4F}"/>
              </a:ext>
            </a:extLst>
          </p:cNvPr>
          <p:cNvSpPr>
            <a:spLocks noChangeArrowheads="1"/>
          </p:cNvSpPr>
          <p:nvPr/>
        </p:nvSpPr>
        <p:spPr bwMode="auto">
          <a:xfrm>
            <a:off x="3509963" y="1552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9220" name="AutoShape 15">
            <a:extLst>
              <a:ext uri="{FF2B5EF4-FFF2-40B4-BE49-F238E27FC236}">
                <a16:creationId xmlns:a16="http://schemas.microsoft.com/office/drawing/2014/main" id="{FE8BC6AF-F423-B7AA-8BEC-C0DA3004F990}"/>
              </a:ext>
            </a:extLst>
          </p:cNvPr>
          <p:cNvSpPr>
            <a:spLocks noChangeArrowheads="1"/>
          </p:cNvSpPr>
          <p:nvPr/>
        </p:nvSpPr>
        <p:spPr bwMode="auto">
          <a:xfrm>
            <a:off x="2743200" y="4343400"/>
            <a:ext cx="1295400" cy="1295400"/>
          </a:xfrm>
          <a:prstGeom prst="octagon">
            <a:avLst>
              <a:gd name="adj" fmla="val 29287"/>
            </a:avLst>
          </a:prstGeom>
          <a:solidFill>
            <a:srgbClr val="29D6FF"/>
          </a:solidFill>
          <a:ln w="9525">
            <a:miter lim="800000"/>
            <a:headEnd/>
            <a:tailEnd/>
          </a:ln>
          <a:effectLst/>
          <a:scene3d>
            <a:camera prst="legacyObliqueBottomLeft"/>
            <a:lightRig rig="legacyFlat3" dir="t"/>
          </a:scene3d>
          <a:sp3d extrusionH="163500" prstMaterial="legacyMatte">
            <a:bevelT w="13500" h="13500" prst="angle"/>
            <a:bevelB w="13500" h="13500" prst="angle"/>
            <a:extrusionClr>
              <a:srgbClr val="29D6FF"/>
            </a:extrusionClr>
            <a:contourClr>
              <a:srgbClr val="29D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Service </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Requestor</a:t>
            </a:r>
          </a:p>
        </p:txBody>
      </p:sp>
      <p:sp>
        <p:nvSpPr>
          <p:cNvPr id="9221" name="AutoShape 16">
            <a:extLst>
              <a:ext uri="{FF2B5EF4-FFF2-40B4-BE49-F238E27FC236}">
                <a16:creationId xmlns:a16="http://schemas.microsoft.com/office/drawing/2014/main" id="{6ADF34B6-B4FB-006D-E128-7EE24D225F4F}"/>
              </a:ext>
            </a:extLst>
          </p:cNvPr>
          <p:cNvSpPr>
            <a:spLocks noChangeArrowheads="1"/>
          </p:cNvSpPr>
          <p:nvPr/>
        </p:nvSpPr>
        <p:spPr bwMode="auto">
          <a:xfrm>
            <a:off x="5194300" y="1754189"/>
            <a:ext cx="1206500" cy="1139825"/>
          </a:xfrm>
          <a:prstGeom prst="octagon">
            <a:avLst>
              <a:gd name="adj" fmla="val 29287"/>
            </a:avLst>
          </a:prstGeom>
          <a:solidFill>
            <a:srgbClr val="29D6FF"/>
          </a:solidFill>
          <a:ln w="9525">
            <a:miter lim="800000"/>
            <a:headEnd/>
            <a:tailEnd/>
          </a:ln>
          <a:effectLst/>
          <a:scene3d>
            <a:camera prst="legacyObliqueBottomLeft"/>
            <a:lightRig rig="legacyFlat3" dir="t"/>
          </a:scene3d>
          <a:sp3d extrusionH="163500" prstMaterial="legacyMatte">
            <a:bevelT w="13500" h="13500" prst="angle"/>
            <a:bevelB w="13500" h="13500" prst="angle"/>
            <a:extrusionClr>
              <a:srgbClr val="29D6FF"/>
            </a:extrusionClr>
            <a:contourClr>
              <a:srgbClr val="29D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Service</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Registry</a:t>
            </a:r>
          </a:p>
        </p:txBody>
      </p:sp>
      <p:sp>
        <p:nvSpPr>
          <p:cNvPr id="9222" name="AutoShape 17">
            <a:extLst>
              <a:ext uri="{FF2B5EF4-FFF2-40B4-BE49-F238E27FC236}">
                <a16:creationId xmlns:a16="http://schemas.microsoft.com/office/drawing/2014/main" id="{C15CE915-FE00-824E-92B9-BEBF5ED786A3}"/>
              </a:ext>
            </a:extLst>
          </p:cNvPr>
          <p:cNvSpPr>
            <a:spLocks noChangeArrowheads="1"/>
          </p:cNvSpPr>
          <p:nvPr/>
        </p:nvSpPr>
        <p:spPr bwMode="auto">
          <a:xfrm>
            <a:off x="7597776" y="4411664"/>
            <a:ext cx="1393825" cy="1227137"/>
          </a:xfrm>
          <a:prstGeom prst="octagon">
            <a:avLst>
              <a:gd name="adj" fmla="val 29287"/>
            </a:avLst>
          </a:prstGeom>
          <a:solidFill>
            <a:srgbClr val="29D6FF"/>
          </a:solidFill>
          <a:ln w="9525">
            <a:miter lim="800000"/>
            <a:headEnd/>
            <a:tailEnd/>
          </a:ln>
          <a:effectLst/>
          <a:scene3d>
            <a:camera prst="legacyObliqueBottomLeft"/>
            <a:lightRig rig="legacyFlat3" dir="t"/>
          </a:scene3d>
          <a:sp3d extrusionH="163500" prstMaterial="legacyMatte">
            <a:bevelT w="13500" h="13500" prst="angle"/>
            <a:bevelB w="13500" h="13500" prst="angle"/>
            <a:extrusionClr>
              <a:srgbClr val="29D6FF"/>
            </a:extrusionClr>
            <a:contourClr>
              <a:srgbClr val="29D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Service </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Provider</a:t>
            </a:r>
          </a:p>
        </p:txBody>
      </p:sp>
      <p:sp>
        <p:nvSpPr>
          <p:cNvPr id="9223" name="Line 18">
            <a:extLst>
              <a:ext uri="{FF2B5EF4-FFF2-40B4-BE49-F238E27FC236}">
                <a16:creationId xmlns:a16="http://schemas.microsoft.com/office/drawing/2014/main" id="{FD89D610-2648-A3DB-53D2-657A01E91234}"/>
              </a:ext>
            </a:extLst>
          </p:cNvPr>
          <p:cNvSpPr>
            <a:spLocks noChangeShapeType="1"/>
          </p:cNvSpPr>
          <p:nvPr/>
        </p:nvSpPr>
        <p:spPr bwMode="auto">
          <a:xfrm flipH="1">
            <a:off x="3657600" y="2819400"/>
            <a:ext cx="1447800" cy="1447800"/>
          </a:xfrm>
          <a:prstGeom prst="line">
            <a:avLst/>
          </a:prstGeom>
          <a:noFill/>
          <a:ln w="38100">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224" name="Line 19">
            <a:extLst>
              <a:ext uri="{FF2B5EF4-FFF2-40B4-BE49-F238E27FC236}">
                <a16:creationId xmlns:a16="http://schemas.microsoft.com/office/drawing/2014/main" id="{254780B0-ECA8-2601-C5C0-0365ECFD14B2}"/>
              </a:ext>
            </a:extLst>
          </p:cNvPr>
          <p:cNvSpPr>
            <a:spLocks noChangeShapeType="1"/>
          </p:cNvSpPr>
          <p:nvPr/>
        </p:nvSpPr>
        <p:spPr bwMode="auto">
          <a:xfrm flipV="1">
            <a:off x="4191000" y="5181600"/>
            <a:ext cx="3124200" cy="0"/>
          </a:xfrm>
          <a:prstGeom prst="line">
            <a:avLst/>
          </a:prstGeom>
          <a:noFill/>
          <a:ln w="38100">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225" name="Line 20">
            <a:extLst>
              <a:ext uri="{FF2B5EF4-FFF2-40B4-BE49-F238E27FC236}">
                <a16:creationId xmlns:a16="http://schemas.microsoft.com/office/drawing/2014/main" id="{547930C9-D2F5-DA41-BDDF-D08100FFA32C}"/>
              </a:ext>
            </a:extLst>
          </p:cNvPr>
          <p:cNvSpPr>
            <a:spLocks noChangeShapeType="1"/>
          </p:cNvSpPr>
          <p:nvPr/>
        </p:nvSpPr>
        <p:spPr bwMode="auto">
          <a:xfrm flipH="1" flipV="1">
            <a:off x="6400800" y="2743200"/>
            <a:ext cx="1600200" cy="1600200"/>
          </a:xfrm>
          <a:prstGeom prst="line">
            <a:avLst/>
          </a:prstGeom>
          <a:noFill/>
          <a:ln w="38100">
            <a:solidFill>
              <a:srgbClr val="5F5F5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226" name="Text Box 21">
            <a:extLst>
              <a:ext uri="{FF2B5EF4-FFF2-40B4-BE49-F238E27FC236}">
                <a16:creationId xmlns:a16="http://schemas.microsoft.com/office/drawing/2014/main" id="{792E366F-F12E-33C2-F985-90411CA088B2}"/>
              </a:ext>
            </a:extLst>
          </p:cNvPr>
          <p:cNvSpPr txBox="1">
            <a:spLocks noChangeArrowheads="1"/>
          </p:cNvSpPr>
          <p:nvPr/>
        </p:nvSpPr>
        <p:spPr bwMode="auto">
          <a:xfrm>
            <a:off x="3321051" y="3232151"/>
            <a:ext cx="676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chemeClr val="tx1"/>
                </a:solidFill>
                <a:latin typeface="Tahoma" panose="020B0604030504040204" pitchFamily="34" charset="0"/>
              </a:rPr>
              <a:t>Find</a:t>
            </a:r>
          </a:p>
        </p:txBody>
      </p:sp>
      <p:sp>
        <p:nvSpPr>
          <p:cNvPr id="9227" name="Text Box 22">
            <a:extLst>
              <a:ext uri="{FF2B5EF4-FFF2-40B4-BE49-F238E27FC236}">
                <a16:creationId xmlns:a16="http://schemas.microsoft.com/office/drawing/2014/main" id="{7091BDBC-006C-A6FE-1FC9-DA8879BCB445}"/>
              </a:ext>
            </a:extLst>
          </p:cNvPr>
          <p:cNvSpPr txBox="1">
            <a:spLocks noChangeArrowheads="1"/>
          </p:cNvSpPr>
          <p:nvPr/>
        </p:nvSpPr>
        <p:spPr bwMode="auto">
          <a:xfrm>
            <a:off x="5367339" y="5576888"/>
            <a:ext cx="700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chemeClr val="tx1"/>
                </a:solidFill>
                <a:latin typeface="Tahoma" panose="020B0604030504040204" pitchFamily="34" charset="0"/>
              </a:rPr>
              <a:t>Bind</a:t>
            </a:r>
          </a:p>
        </p:txBody>
      </p:sp>
      <p:sp>
        <p:nvSpPr>
          <p:cNvPr id="9228" name="Text Box 23">
            <a:extLst>
              <a:ext uri="{FF2B5EF4-FFF2-40B4-BE49-F238E27FC236}">
                <a16:creationId xmlns:a16="http://schemas.microsoft.com/office/drawing/2014/main" id="{6BB79A0D-5CFF-9327-5FF4-C57C6985B3A0}"/>
              </a:ext>
            </a:extLst>
          </p:cNvPr>
          <p:cNvSpPr txBox="1">
            <a:spLocks noChangeArrowheads="1"/>
          </p:cNvSpPr>
          <p:nvPr/>
        </p:nvSpPr>
        <p:spPr bwMode="auto">
          <a:xfrm>
            <a:off x="7508876" y="3048001"/>
            <a:ext cx="1025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chemeClr val="tx1"/>
                </a:solidFill>
                <a:latin typeface="Tahoma" panose="020B0604030504040204" pitchFamily="34" charset="0"/>
              </a:rPr>
              <a:t>Publish</a:t>
            </a:r>
          </a:p>
        </p:txBody>
      </p:sp>
    </p:spTree>
  </p:cSld>
  <p:clrMapOvr>
    <a:masterClrMapping/>
  </p:clrMapOvr>
  <p:transition>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B974FEB-444A-EE61-2031-5CFDF06C21D9}"/>
              </a:ext>
            </a:extLst>
          </p:cNvPr>
          <p:cNvSpPr>
            <a:spLocks noGrp="1" noChangeArrowheads="1"/>
          </p:cNvSpPr>
          <p:nvPr>
            <p:ph type="ctrTitle"/>
          </p:nvPr>
        </p:nvSpPr>
        <p:spPr>
          <a:xfrm>
            <a:off x="2743200" y="304800"/>
            <a:ext cx="6324600" cy="838200"/>
          </a:xfrm>
        </p:spPr>
        <p:txBody>
          <a:bodyPr/>
          <a:lstStyle/>
          <a:p>
            <a:r>
              <a:rPr lang="en-US" altLang="en-US" sz="3600"/>
              <a:t>According to the SOA</a:t>
            </a:r>
            <a:endParaRPr lang="en-GB" altLang="en-US"/>
          </a:p>
        </p:txBody>
      </p:sp>
      <p:sp>
        <p:nvSpPr>
          <p:cNvPr id="10243" name="Rectangle 6">
            <a:extLst>
              <a:ext uri="{FF2B5EF4-FFF2-40B4-BE49-F238E27FC236}">
                <a16:creationId xmlns:a16="http://schemas.microsoft.com/office/drawing/2014/main" id="{630EF0B5-E1DC-ED32-6E48-F59E27E088E4}"/>
              </a:ext>
            </a:extLst>
          </p:cNvPr>
          <p:cNvSpPr>
            <a:spLocks noGrp="1" noChangeArrowheads="1"/>
          </p:cNvSpPr>
          <p:nvPr>
            <p:ph type="subTitle" idx="1"/>
          </p:nvPr>
        </p:nvSpPr>
        <p:spPr>
          <a:xfrm>
            <a:off x="2895600" y="1295400"/>
            <a:ext cx="6400800" cy="4495800"/>
          </a:xfrm>
        </p:spPr>
        <p:txBody>
          <a:bodyPr/>
          <a:lstStyle/>
          <a:p>
            <a:r>
              <a:rPr lang="en-GB" altLang="en-US"/>
              <a:t>A Web service is:</a:t>
            </a:r>
          </a:p>
          <a:p>
            <a:pPr algn="l">
              <a:buFont typeface="Monotype Sorts" pitchFamily="2" charset="2"/>
              <a:buChar char="l"/>
            </a:pPr>
            <a:r>
              <a:rPr lang="en-GB" altLang="en-US" sz="1800"/>
              <a:t> An interface that describes a collection of network accessible operations</a:t>
            </a:r>
          </a:p>
          <a:p>
            <a:pPr algn="l">
              <a:buFont typeface="Monotype Sorts" pitchFamily="2" charset="2"/>
              <a:buChar char="l"/>
            </a:pPr>
            <a:r>
              <a:rPr lang="en-GB" altLang="en-US" sz="1800"/>
              <a:t> Described using a service description language</a:t>
            </a:r>
          </a:p>
          <a:p>
            <a:pPr algn="l">
              <a:buFont typeface="Monotype Sorts" pitchFamily="2" charset="2"/>
              <a:buChar char="l"/>
            </a:pPr>
            <a:r>
              <a:rPr lang="en-GB" altLang="en-US" sz="1800"/>
              <a:t> Published by making this service description available to users</a:t>
            </a:r>
          </a:p>
          <a:p>
            <a:pPr algn="l">
              <a:buFont typeface="Monotype Sorts" pitchFamily="2" charset="2"/>
              <a:buChar char="l"/>
            </a:pPr>
            <a:r>
              <a:rPr lang="en-GB" altLang="en-US" sz="1800"/>
              <a:t> Found by sending queries to a registry matching service descriptions</a:t>
            </a:r>
          </a:p>
          <a:p>
            <a:pPr algn="l">
              <a:buFont typeface="Monotype Sorts" pitchFamily="2" charset="2"/>
              <a:buChar char="l"/>
            </a:pPr>
            <a:r>
              <a:rPr lang="en-GB" altLang="en-US" sz="1800"/>
              <a:t> Bound-Invoked  by using the information contained in the service description</a:t>
            </a:r>
          </a:p>
          <a:p>
            <a:pPr algn="l">
              <a:buFont typeface="Monotype Sorts" pitchFamily="2" charset="2"/>
              <a:buChar char="l"/>
            </a:pPr>
            <a:r>
              <a:rPr lang="en-GB" altLang="en-US" sz="1800"/>
              <a:t> Composed with other services to create new services (service orchestration)</a:t>
            </a:r>
          </a:p>
          <a:p>
            <a:pPr algn="l"/>
            <a:endParaRPr lang="en-GB" altLang="en-US" sz="1800"/>
          </a:p>
          <a:p>
            <a:endParaRPr lang="en-GB" altLang="en-US"/>
          </a:p>
        </p:txBody>
      </p:sp>
      <p:sp>
        <p:nvSpPr>
          <p:cNvPr id="10244" name="Rectangle 5">
            <a:extLst>
              <a:ext uri="{FF2B5EF4-FFF2-40B4-BE49-F238E27FC236}">
                <a16:creationId xmlns:a16="http://schemas.microsoft.com/office/drawing/2014/main" id="{379079A4-343F-7BE2-7A9D-644654658181}"/>
              </a:ext>
            </a:extLst>
          </p:cNvPr>
          <p:cNvSpPr>
            <a:spLocks noChangeArrowheads="1"/>
          </p:cNvSpPr>
          <p:nvPr/>
        </p:nvSpPr>
        <p:spPr bwMode="auto">
          <a:xfrm>
            <a:off x="3976688" y="17049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1" name="Group 3">
            <a:extLst>
              <a:ext uri="{FF2B5EF4-FFF2-40B4-BE49-F238E27FC236}">
                <a16:creationId xmlns:a16="http://schemas.microsoft.com/office/drawing/2014/main" id="{7B556EF1-98D6-0F49-8CF1-C8ECC1D97A99}"/>
              </a:ext>
            </a:extLst>
          </p:cNvPr>
          <p:cNvGrpSpPr>
            <a:grpSpLocks/>
          </p:cNvGrpSpPr>
          <p:nvPr/>
        </p:nvGrpSpPr>
        <p:grpSpPr bwMode="auto">
          <a:xfrm>
            <a:off x="1676400" y="838200"/>
            <a:ext cx="4191000" cy="3581400"/>
            <a:chOff x="96" y="528"/>
            <a:chExt cx="2640" cy="2256"/>
          </a:xfrm>
        </p:grpSpPr>
        <p:sp>
          <p:nvSpPr>
            <p:cNvPr id="11293" name="Text Box 4">
              <a:extLst>
                <a:ext uri="{FF2B5EF4-FFF2-40B4-BE49-F238E27FC236}">
                  <a16:creationId xmlns:a16="http://schemas.microsoft.com/office/drawing/2014/main" id="{24E65315-3BD7-D5E6-10C2-33BD2B1FE359}"/>
                </a:ext>
              </a:extLst>
            </p:cNvPr>
            <p:cNvSpPr txBox="1">
              <a:spLocks noChangeArrowheads="1"/>
            </p:cNvSpPr>
            <p:nvPr/>
          </p:nvSpPr>
          <p:spPr bwMode="auto">
            <a:xfrm>
              <a:off x="1008" y="672"/>
              <a:ext cx="89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rgbClr val="FF0000"/>
                  </a:solidFill>
                  <a:latin typeface="Tahoma" panose="020B0604030504040204" pitchFamily="34" charset="0"/>
                </a:rPr>
                <a:t>Wire Stack</a:t>
              </a:r>
            </a:p>
          </p:txBody>
        </p:sp>
        <p:grpSp>
          <p:nvGrpSpPr>
            <p:cNvPr id="11294" name="Group 5">
              <a:extLst>
                <a:ext uri="{FF2B5EF4-FFF2-40B4-BE49-F238E27FC236}">
                  <a16:creationId xmlns:a16="http://schemas.microsoft.com/office/drawing/2014/main" id="{D9B8730A-E8B0-2389-B6BE-EB8B8D3587D5}"/>
                </a:ext>
              </a:extLst>
            </p:cNvPr>
            <p:cNvGrpSpPr>
              <a:grpSpLocks/>
            </p:cNvGrpSpPr>
            <p:nvPr/>
          </p:nvGrpSpPr>
          <p:grpSpPr bwMode="auto">
            <a:xfrm>
              <a:off x="96" y="528"/>
              <a:ext cx="2640" cy="2256"/>
              <a:chOff x="96" y="528"/>
              <a:chExt cx="2640" cy="2256"/>
            </a:xfrm>
          </p:grpSpPr>
          <p:sp>
            <p:nvSpPr>
              <p:cNvPr id="11295" name="Line 6">
                <a:extLst>
                  <a:ext uri="{FF2B5EF4-FFF2-40B4-BE49-F238E27FC236}">
                    <a16:creationId xmlns:a16="http://schemas.microsoft.com/office/drawing/2014/main" id="{50327BA1-8E0E-3819-382B-1D85640B6836}"/>
                  </a:ext>
                </a:extLst>
              </p:cNvPr>
              <p:cNvSpPr>
                <a:spLocks noChangeShapeType="1"/>
              </p:cNvSpPr>
              <p:nvPr/>
            </p:nvSpPr>
            <p:spPr bwMode="auto">
              <a:xfrm flipV="1">
                <a:off x="2736" y="528"/>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nvGrpSpPr>
              <p:cNvPr id="11296" name="Group 7">
                <a:extLst>
                  <a:ext uri="{FF2B5EF4-FFF2-40B4-BE49-F238E27FC236}">
                    <a16:creationId xmlns:a16="http://schemas.microsoft.com/office/drawing/2014/main" id="{3A726782-F2AA-BA9A-9A09-1142FC7A70E5}"/>
                  </a:ext>
                </a:extLst>
              </p:cNvPr>
              <p:cNvGrpSpPr>
                <a:grpSpLocks/>
              </p:cNvGrpSpPr>
              <p:nvPr/>
            </p:nvGrpSpPr>
            <p:grpSpPr bwMode="auto">
              <a:xfrm>
                <a:off x="96" y="1008"/>
                <a:ext cx="2482" cy="1641"/>
                <a:chOff x="96" y="1104"/>
                <a:chExt cx="2482" cy="1641"/>
              </a:xfrm>
            </p:grpSpPr>
            <p:grpSp>
              <p:nvGrpSpPr>
                <p:cNvPr id="11297" name="Group 8">
                  <a:extLst>
                    <a:ext uri="{FF2B5EF4-FFF2-40B4-BE49-F238E27FC236}">
                      <a16:creationId xmlns:a16="http://schemas.microsoft.com/office/drawing/2014/main" id="{7B0163A3-F03D-CC35-377D-0A69E0DA0704}"/>
                    </a:ext>
                  </a:extLst>
                </p:cNvPr>
                <p:cNvGrpSpPr>
                  <a:grpSpLocks/>
                </p:cNvGrpSpPr>
                <p:nvPr/>
              </p:nvGrpSpPr>
              <p:grpSpPr bwMode="auto">
                <a:xfrm>
                  <a:off x="864" y="1104"/>
                  <a:ext cx="1714" cy="1641"/>
                  <a:chOff x="720" y="960"/>
                  <a:chExt cx="1714" cy="1641"/>
                </a:xfrm>
              </p:grpSpPr>
              <p:sp>
                <p:nvSpPr>
                  <p:cNvPr id="11302" name="Text Box 9">
                    <a:extLst>
                      <a:ext uri="{FF2B5EF4-FFF2-40B4-BE49-F238E27FC236}">
                        <a16:creationId xmlns:a16="http://schemas.microsoft.com/office/drawing/2014/main" id="{40833D6B-8623-8D50-D671-D4BFE9C70A32}"/>
                      </a:ext>
                    </a:extLst>
                  </p:cNvPr>
                  <p:cNvSpPr txBox="1">
                    <a:spLocks noChangeArrowheads="1"/>
                  </p:cNvSpPr>
                  <p:nvPr/>
                </p:nvSpPr>
                <p:spPr bwMode="auto">
                  <a:xfrm>
                    <a:off x="720" y="971"/>
                    <a:ext cx="864" cy="345"/>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Envelope</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 Extensions</a:t>
                    </a:r>
                  </a:p>
                </p:txBody>
              </p:sp>
              <p:sp>
                <p:nvSpPr>
                  <p:cNvPr id="11303" name="Text Box 10">
                    <a:extLst>
                      <a:ext uri="{FF2B5EF4-FFF2-40B4-BE49-F238E27FC236}">
                        <a16:creationId xmlns:a16="http://schemas.microsoft.com/office/drawing/2014/main" id="{CC267153-3135-3D57-B614-A4D609B873D4}"/>
                      </a:ext>
                    </a:extLst>
                  </p:cNvPr>
                  <p:cNvSpPr txBox="1">
                    <a:spLocks noChangeArrowheads="1"/>
                  </p:cNvSpPr>
                  <p:nvPr/>
                </p:nvSpPr>
                <p:spPr bwMode="auto">
                  <a:xfrm>
                    <a:off x="730" y="1392"/>
                    <a:ext cx="864" cy="345"/>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XML</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 Messaging</a:t>
                    </a:r>
                  </a:p>
                </p:txBody>
              </p:sp>
              <p:sp>
                <p:nvSpPr>
                  <p:cNvPr id="11304" name="Text Box 11">
                    <a:extLst>
                      <a:ext uri="{FF2B5EF4-FFF2-40B4-BE49-F238E27FC236}">
                        <a16:creationId xmlns:a16="http://schemas.microsoft.com/office/drawing/2014/main" id="{3057FB64-01D5-01F1-05BE-3EC3CA5EB10C}"/>
                      </a:ext>
                    </a:extLst>
                  </p:cNvPr>
                  <p:cNvSpPr txBox="1">
                    <a:spLocks noChangeArrowheads="1"/>
                  </p:cNvSpPr>
                  <p:nvPr/>
                </p:nvSpPr>
                <p:spPr bwMode="auto">
                  <a:xfrm>
                    <a:off x="730" y="1824"/>
                    <a:ext cx="864" cy="345"/>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Data</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 Encoding</a:t>
                    </a:r>
                  </a:p>
                </p:txBody>
              </p:sp>
              <p:sp>
                <p:nvSpPr>
                  <p:cNvPr id="11305" name="Text Box 12">
                    <a:extLst>
                      <a:ext uri="{FF2B5EF4-FFF2-40B4-BE49-F238E27FC236}">
                        <a16:creationId xmlns:a16="http://schemas.microsoft.com/office/drawing/2014/main" id="{D7D54AFA-6B48-624B-4E05-822E6F0757EB}"/>
                      </a:ext>
                    </a:extLst>
                  </p:cNvPr>
                  <p:cNvSpPr txBox="1">
                    <a:spLocks noChangeArrowheads="1"/>
                  </p:cNvSpPr>
                  <p:nvPr/>
                </p:nvSpPr>
                <p:spPr bwMode="auto">
                  <a:xfrm>
                    <a:off x="730" y="2256"/>
                    <a:ext cx="864" cy="345"/>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Network</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Protocol</a:t>
                    </a:r>
                  </a:p>
                </p:txBody>
              </p:sp>
              <p:grpSp>
                <p:nvGrpSpPr>
                  <p:cNvPr id="11306" name="Group 13">
                    <a:extLst>
                      <a:ext uri="{FF2B5EF4-FFF2-40B4-BE49-F238E27FC236}">
                        <a16:creationId xmlns:a16="http://schemas.microsoft.com/office/drawing/2014/main" id="{0D023C9E-E329-85C6-D395-CD539B3E0558}"/>
                      </a:ext>
                    </a:extLst>
                  </p:cNvPr>
                  <p:cNvGrpSpPr>
                    <a:grpSpLocks/>
                  </p:cNvGrpSpPr>
                  <p:nvPr/>
                </p:nvGrpSpPr>
                <p:grpSpPr bwMode="auto">
                  <a:xfrm>
                    <a:off x="1634" y="960"/>
                    <a:ext cx="800" cy="1632"/>
                    <a:chOff x="1552" y="1344"/>
                    <a:chExt cx="800" cy="1632"/>
                  </a:xfrm>
                </p:grpSpPr>
                <p:sp>
                  <p:nvSpPr>
                    <p:cNvPr id="11307" name="Text Box 14">
                      <a:extLst>
                        <a:ext uri="{FF2B5EF4-FFF2-40B4-BE49-F238E27FC236}">
                          <a16:creationId xmlns:a16="http://schemas.microsoft.com/office/drawing/2014/main" id="{43DAE3A5-2267-65E4-9F1D-A3BF4694B732}"/>
                        </a:ext>
                      </a:extLst>
                    </p:cNvPr>
                    <p:cNvSpPr txBox="1">
                      <a:spLocks noChangeArrowheads="1"/>
                    </p:cNvSpPr>
                    <p:nvPr/>
                  </p:nvSpPr>
                  <p:spPr bwMode="auto">
                    <a:xfrm>
                      <a:off x="1552" y="1344"/>
                      <a:ext cx="240" cy="1632"/>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Security</a:t>
                      </a:r>
                    </a:p>
                  </p:txBody>
                </p:sp>
                <p:sp>
                  <p:nvSpPr>
                    <p:cNvPr id="11308" name="Text Box 15">
                      <a:extLst>
                        <a:ext uri="{FF2B5EF4-FFF2-40B4-BE49-F238E27FC236}">
                          <a16:creationId xmlns:a16="http://schemas.microsoft.com/office/drawing/2014/main" id="{BAE6599B-607E-538D-97A2-47448382AD88}"/>
                        </a:ext>
                      </a:extLst>
                    </p:cNvPr>
                    <p:cNvSpPr txBox="1">
                      <a:spLocks noChangeArrowheads="1"/>
                    </p:cNvSpPr>
                    <p:nvPr/>
                  </p:nvSpPr>
                  <p:spPr bwMode="auto">
                    <a:xfrm>
                      <a:off x="1824" y="1344"/>
                      <a:ext cx="240" cy="1632"/>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Manageability</a:t>
                      </a:r>
                    </a:p>
                  </p:txBody>
                </p:sp>
                <p:sp>
                  <p:nvSpPr>
                    <p:cNvPr id="11309" name="Text Box 16">
                      <a:extLst>
                        <a:ext uri="{FF2B5EF4-FFF2-40B4-BE49-F238E27FC236}">
                          <a16:creationId xmlns:a16="http://schemas.microsoft.com/office/drawing/2014/main" id="{9DEA7C8D-8F85-3C02-AA61-C218F0419CA7}"/>
                        </a:ext>
                      </a:extLst>
                    </p:cNvPr>
                    <p:cNvSpPr txBox="1">
                      <a:spLocks noChangeArrowheads="1"/>
                    </p:cNvSpPr>
                    <p:nvPr/>
                  </p:nvSpPr>
                  <p:spPr bwMode="auto">
                    <a:xfrm>
                      <a:off x="2112" y="1344"/>
                      <a:ext cx="240" cy="1632"/>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4572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Quality of Service</a:t>
                      </a:r>
                    </a:p>
                  </p:txBody>
                </p:sp>
              </p:grpSp>
            </p:grpSp>
            <p:sp>
              <p:nvSpPr>
                <p:cNvPr id="11298" name="Text Box 17">
                  <a:extLst>
                    <a:ext uri="{FF2B5EF4-FFF2-40B4-BE49-F238E27FC236}">
                      <a16:creationId xmlns:a16="http://schemas.microsoft.com/office/drawing/2014/main" id="{9D555780-A39D-969F-68D6-BF2B382F0E77}"/>
                    </a:ext>
                  </a:extLst>
                </p:cNvPr>
                <p:cNvSpPr txBox="1">
                  <a:spLocks noChangeArrowheads="1"/>
                </p:cNvSpPr>
                <p:nvPr/>
              </p:nvSpPr>
              <p:spPr bwMode="auto">
                <a:xfrm>
                  <a:off x="96" y="2448"/>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Http(s), smtp,</a:t>
                  </a:r>
                </a:p>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ftp etc</a:t>
                  </a:r>
                </a:p>
              </p:txBody>
            </p:sp>
            <p:sp>
              <p:nvSpPr>
                <p:cNvPr id="11299" name="Text Box 18">
                  <a:extLst>
                    <a:ext uri="{FF2B5EF4-FFF2-40B4-BE49-F238E27FC236}">
                      <a16:creationId xmlns:a16="http://schemas.microsoft.com/office/drawing/2014/main" id="{3E9EDE5F-DFCF-C511-76AD-EEA322BD62A3}"/>
                    </a:ext>
                  </a:extLst>
                </p:cNvPr>
                <p:cNvSpPr txBox="1">
                  <a:spLocks noChangeArrowheads="1"/>
                </p:cNvSpPr>
                <p:nvPr/>
              </p:nvSpPr>
              <p:spPr bwMode="auto">
                <a:xfrm>
                  <a:off x="96" y="2016"/>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XML and </a:t>
                  </a:r>
                </a:p>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SOAP</a:t>
                  </a:r>
                </a:p>
              </p:txBody>
            </p:sp>
            <p:sp>
              <p:nvSpPr>
                <p:cNvPr id="11300" name="Text Box 19">
                  <a:extLst>
                    <a:ext uri="{FF2B5EF4-FFF2-40B4-BE49-F238E27FC236}">
                      <a16:creationId xmlns:a16="http://schemas.microsoft.com/office/drawing/2014/main" id="{27610A3C-60D8-EB7D-8F7E-2575A13F9CF4}"/>
                    </a:ext>
                  </a:extLst>
                </p:cNvPr>
                <p:cNvSpPr txBox="1">
                  <a:spLocks noChangeArrowheads="1"/>
                </p:cNvSpPr>
                <p:nvPr/>
              </p:nvSpPr>
              <p:spPr bwMode="auto">
                <a:xfrm>
                  <a:off x="96" y="1584"/>
                  <a:ext cx="81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SOAP</a:t>
                  </a:r>
                </a:p>
              </p:txBody>
            </p:sp>
            <p:sp>
              <p:nvSpPr>
                <p:cNvPr id="11301" name="Text Box 20">
                  <a:extLst>
                    <a:ext uri="{FF2B5EF4-FFF2-40B4-BE49-F238E27FC236}">
                      <a16:creationId xmlns:a16="http://schemas.microsoft.com/office/drawing/2014/main" id="{42AD65D4-12D1-F509-1928-673E9123A572}"/>
                    </a:ext>
                  </a:extLst>
                </p:cNvPr>
                <p:cNvSpPr txBox="1">
                  <a:spLocks noChangeArrowheads="1"/>
                </p:cNvSpPr>
                <p:nvPr/>
              </p:nvSpPr>
              <p:spPr bwMode="auto">
                <a:xfrm>
                  <a:off x="96" y="1152"/>
                  <a:ext cx="81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SOAP Headers</a:t>
                  </a:r>
                </a:p>
              </p:txBody>
            </p:sp>
          </p:grpSp>
        </p:grpSp>
      </p:grpSp>
      <p:grpSp>
        <p:nvGrpSpPr>
          <p:cNvPr id="662549" name="Group 21">
            <a:extLst>
              <a:ext uri="{FF2B5EF4-FFF2-40B4-BE49-F238E27FC236}">
                <a16:creationId xmlns:a16="http://schemas.microsoft.com/office/drawing/2014/main" id="{0FF0CBD9-1E8F-90F6-CA34-3DCCBE3733F9}"/>
              </a:ext>
            </a:extLst>
          </p:cNvPr>
          <p:cNvGrpSpPr>
            <a:grpSpLocks/>
          </p:cNvGrpSpPr>
          <p:nvPr/>
        </p:nvGrpSpPr>
        <p:grpSpPr bwMode="auto">
          <a:xfrm>
            <a:off x="2057400" y="990600"/>
            <a:ext cx="8001000" cy="3429000"/>
            <a:chOff x="336" y="624"/>
            <a:chExt cx="5040" cy="2160"/>
          </a:xfrm>
        </p:grpSpPr>
        <p:grpSp>
          <p:nvGrpSpPr>
            <p:cNvPr id="11278" name="Group 22">
              <a:extLst>
                <a:ext uri="{FF2B5EF4-FFF2-40B4-BE49-F238E27FC236}">
                  <a16:creationId xmlns:a16="http://schemas.microsoft.com/office/drawing/2014/main" id="{3246A7F3-7332-E475-B503-B8FB28EA7048}"/>
                </a:ext>
              </a:extLst>
            </p:cNvPr>
            <p:cNvGrpSpPr>
              <a:grpSpLocks/>
            </p:cNvGrpSpPr>
            <p:nvPr/>
          </p:nvGrpSpPr>
          <p:grpSpPr bwMode="auto">
            <a:xfrm>
              <a:off x="336" y="864"/>
              <a:ext cx="5040" cy="1920"/>
              <a:chOff x="336" y="864"/>
              <a:chExt cx="5040" cy="1920"/>
            </a:xfrm>
          </p:grpSpPr>
          <p:sp>
            <p:nvSpPr>
              <p:cNvPr id="11280" name="Line 23">
                <a:extLst>
                  <a:ext uri="{FF2B5EF4-FFF2-40B4-BE49-F238E27FC236}">
                    <a16:creationId xmlns:a16="http://schemas.microsoft.com/office/drawing/2014/main" id="{B141ACDE-9715-B082-4197-585F639A78F1}"/>
                  </a:ext>
                </a:extLst>
              </p:cNvPr>
              <p:cNvSpPr>
                <a:spLocks noChangeShapeType="1"/>
              </p:cNvSpPr>
              <p:nvPr/>
            </p:nvSpPr>
            <p:spPr bwMode="auto">
              <a:xfrm>
                <a:off x="336" y="2784"/>
                <a:ext cx="50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nvGrpSpPr>
              <p:cNvPr id="11281" name="Group 24">
                <a:extLst>
                  <a:ext uri="{FF2B5EF4-FFF2-40B4-BE49-F238E27FC236}">
                    <a16:creationId xmlns:a16="http://schemas.microsoft.com/office/drawing/2014/main" id="{7DD82267-2AAF-1927-AB39-F46893FC18EF}"/>
                  </a:ext>
                </a:extLst>
              </p:cNvPr>
              <p:cNvGrpSpPr>
                <a:grpSpLocks/>
              </p:cNvGrpSpPr>
              <p:nvPr/>
            </p:nvGrpSpPr>
            <p:grpSpPr bwMode="auto">
              <a:xfrm>
                <a:off x="3120" y="864"/>
                <a:ext cx="1632" cy="1872"/>
                <a:chOff x="3024" y="672"/>
                <a:chExt cx="1632" cy="1872"/>
              </a:xfrm>
            </p:grpSpPr>
            <p:grpSp>
              <p:nvGrpSpPr>
                <p:cNvPr id="11282" name="Group 25">
                  <a:extLst>
                    <a:ext uri="{FF2B5EF4-FFF2-40B4-BE49-F238E27FC236}">
                      <a16:creationId xmlns:a16="http://schemas.microsoft.com/office/drawing/2014/main" id="{F77D7A2A-6196-C110-9629-FC9B573EDC60}"/>
                    </a:ext>
                  </a:extLst>
                </p:cNvPr>
                <p:cNvGrpSpPr>
                  <a:grpSpLocks/>
                </p:cNvGrpSpPr>
                <p:nvPr/>
              </p:nvGrpSpPr>
              <p:grpSpPr bwMode="auto">
                <a:xfrm>
                  <a:off x="3792" y="672"/>
                  <a:ext cx="864" cy="1872"/>
                  <a:chOff x="3216" y="912"/>
                  <a:chExt cx="864" cy="1872"/>
                </a:xfrm>
              </p:grpSpPr>
              <p:sp>
                <p:nvSpPr>
                  <p:cNvPr id="11288" name="Text Box 26">
                    <a:extLst>
                      <a:ext uri="{FF2B5EF4-FFF2-40B4-BE49-F238E27FC236}">
                        <a16:creationId xmlns:a16="http://schemas.microsoft.com/office/drawing/2014/main" id="{EAB508C9-4095-A870-4E0E-89F50A7CAE95}"/>
                      </a:ext>
                    </a:extLst>
                  </p:cNvPr>
                  <p:cNvSpPr txBox="1">
                    <a:spLocks noChangeArrowheads="1"/>
                  </p:cNvSpPr>
                  <p:nvPr/>
                </p:nvSpPr>
                <p:spPr bwMode="auto">
                  <a:xfrm>
                    <a:off x="3216" y="912"/>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Agreements</a:t>
                    </a:r>
                  </a:p>
                </p:txBody>
              </p:sp>
              <p:sp>
                <p:nvSpPr>
                  <p:cNvPr id="11289" name="Text Box 27">
                    <a:extLst>
                      <a:ext uri="{FF2B5EF4-FFF2-40B4-BE49-F238E27FC236}">
                        <a16:creationId xmlns:a16="http://schemas.microsoft.com/office/drawing/2014/main" id="{32FD02AA-FE3B-E5C9-AD84-4072C389A21F}"/>
                      </a:ext>
                    </a:extLst>
                  </p:cNvPr>
                  <p:cNvSpPr txBox="1">
                    <a:spLocks noChangeArrowheads="1"/>
                  </p:cNvSpPr>
                  <p:nvPr/>
                </p:nvSpPr>
                <p:spPr bwMode="auto">
                  <a:xfrm>
                    <a:off x="3216" y="1296"/>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Process</a:t>
                    </a:r>
                  </a:p>
                </p:txBody>
              </p:sp>
              <p:sp>
                <p:nvSpPr>
                  <p:cNvPr id="11290" name="Text Box 28">
                    <a:extLst>
                      <a:ext uri="{FF2B5EF4-FFF2-40B4-BE49-F238E27FC236}">
                        <a16:creationId xmlns:a16="http://schemas.microsoft.com/office/drawing/2014/main" id="{3FB7A369-DE5C-EEC4-89E6-C0C3641BAF4E}"/>
                      </a:ext>
                    </a:extLst>
                  </p:cNvPr>
                  <p:cNvSpPr txBox="1">
                    <a:spLocks noChangeArrowheads="1"/>
                  </p:cNvSpPr>
                  <p:nvPr/>
                </p:nvSpPr>
                <p:spPr bwMode="auto">
                  <a:xfrm>
                    <a:off x="3216" y="1680"/>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Service </a:t>
                    </a:r>
                  </a:p>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Interface</a:t>
                    </a:r>
                  </a:p>
                </p:txBody>
              </p:sp>
              <p:sp>
                <p:nvSpPr>
                  <p:cNvPr id="11291" name="Text Box 29">
                    <a:extLst>
                      <a:ext uri="{FF2B5EF4-FFF2-40B4-BE49-F238E27FC236}">
                        <a16:creationId xmlns:a16="http://schemas.microsoft.com/office/drawing/2014/main" id="{58599C7D-A711-A9C0-B509-8FAD9666DA41}"/>
                      </a:ext>
                    </a:extLst>
                  </p:cNvPr>
                  <p:cNvSpPr txBox="1">
                    <a:spLocks noChangeArrowheads="1"/>
                  </p:cNvSpPr>
                  <p:nvPr/>
                </p:nvSpPr>
                <p:spPr bwMode="auto">
                  <a:xfrm>
                    <a:off x="3216" y="2064"/>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Service </a:t>
                    </a:r>
                  </a:p>
                  <a:p>
                    <a:pPr algn="ctr" eaLnBrk="1" hangingPunct="1">
                      <a:lnSpc>
                        <a:spcPct val="100000"/>
                      </a:lnSpc>
                      <a:spcBef>
                        <a:spcPct val="0"/>
                      </a:spcBef>
                      <a:buSzTx/>
                      <a:buFontTx/>
                      <a:buNone/>
                    </a:pPr>
                    <a:r>
                      <a:rPr lang="en-US" altLang="en-US" sz="1200" b="1">
                        <a:solidFill>
                          <a:schemeClr val="tx1"/>
                        </a:solidFill>
                        <a:latin typeface="Tahoma" panose="020B0604030504040204" pitchFamily="34" charset="0"/>
                      </a:rPr>
                      <a:t>Implementation</a:t>
                    </a:r>
                  </a:p>
                </p:txBody>
              </p:sp>
              <p:sp>
                <p:nvSpPr>
                  <p:cNvPr id="11292" name="Text Box 30">
                    <a:extLst>
                      <a:ext uri="{FF2B5EF4-FFF2-40B4-BE49-F238E27FC236}">
                        <a16:creationId xmlns:a16="http://schemas.microsoft.com/office/drawing/2014/main" id="{8392F282-F8B1-3982-8331-37006C4CB34C}"/>
                      </a:ext>
                    </a:extLst>
                  </p:cNvPr>
                  <p:cNvSpPr txBox="1">
                    <a:spLocks noChangeArrowheads="1"/>
                  </p:cNvSpPr>
                  <p:nvPr/>
                </p:nvSpPr>
                <p:spPr bwMode="auto">
                  <a:xfrm>
                    <a:off x="3216" y="2448"/>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XML</a:t>
                    </a:r>
                  </a:p>
                </p:txBody>
              </p:sp>
            </p:grpSp>
            <p:sp>
              <p:nvSpPr>
                <p:cNvPr id="11283" name="Text Box 31">
                  <a:extLst>
                    <a:ext uri="{FF2B5EF4-FFF2-40B4-BE49-F238E27FC236}">
                      <a16:creationId xmlns:a16="http://schemas.microsoft.com/office/drawing/2014/main" id="{3046DA67-A8AC-BC31-DFC0-3D5C040857C8}"/>
                    </a:ext>
                  </a:extLst>
                </p:cNvPr>
                <p:cNvSpPr txBox="1">
                  <a:spLocks noChangeArrowheads="1"/>
                </p:cNvSpPr>
                <p:nvPr/>
              </p:nvSpPr>
              <p:spPr bwMode="auto">
                <a:xfrm>
                  <a:off x="3024" y="2256"/>
                  <a:ext cx="7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XML Schema</a:t>
                  </a:r>
                </a:p>
              </p:txBody>
            </p:sp>
            <p:sp>
              <p:nvSpPr>
                <p:cNvPr id="11284" name="Text Box 32">
                  <a:extLst>
                    <a:ext uri="{FF2B5EF4-FFF2-40B4-BE49-F238E27FC236}">
                      <a16:creationId xmlns:a16="http://schemas.microsoft.com/office/drawing/2014/main" id="{DDB095D5-B39D-6824-40C5-BA70F1A119DC}"/>
                    </a:ext>
                  </a:extLst>
                </p:cNvPr>
                <p:cNvSpPr txBox="1">
                  <a:spLocks noChangeArrowheads="1"/>
                </p:cNvSpPr>
                <p:nvPr/>
              </p:nvSpPr>
              <p:spPr bwMode="auto">
                <a:xfrm>
                  <a:off x="3120" y="1920"/>
                  <a:ext cx="62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WSDL</a:t>
                  </a:r>
                </a:p>
              </p:txBody>
            </p:sp>
            <p:sp>
              <p:nvSpPr>
                <p:cNvPr id="11285" name="Text Box 33">
                  <a:extLst>
                    <a:ext uri="{FF2B5EF4-FFF2-40B4-BE49-F238E27FC236}">
                      <a16:creationId xmlns:a16="http://schemas.microsoft.com/office/drawing/2014/main" id="{9F31D123-74D5-DB7E-E191-E1179D99EE28}"/>
                    </a:ext>
                  </a:extLst>
                </p:cNvPr>
                <p:cNvSpPr txBox="1">
                  <a:spLocks noChangeArrowheads="1"/>
                </p:cNvSpPr>
                <p:nvPr/>
              </p:nvSpPr>
              <p:spPr bwMode="auto">
                <a:xfrm>
                  <a:off x="3120" y="1536"/>
                  <a:ext cx="62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WSDL</a:t>
                  </a:r>
                </a:p>
              </p:txBody>
            </p:sp>
            <p:sp>
              <p:nvSpPr>
                <p:cNvPr id="11286" name="Text Box 34">
                  <a:extLst>
                    <a:ext uri="{FF2B5EF4-FFF2-40B4-BE49-F238E27FC236}">
                      <a16:creationId xmlns:a16="http://schemas.microsoft.com/office/drawing/2014/main" id="{D98B657F-40FA-25E6-F99C-2CE9DCD03FDF}"/>
                    </a:ext>
                  </a:extLst>
                </p:cNvPr>
                <p:cNvSpPr txBox="1">
                  <a:spLocks noChangeArrowheads="1"/>
                </p:cNvSpPr>
                <p:nvPr/>
              </p:nvSpPr>
              <p:spPr bwMode="auto">
                <a:xfrm>
                  <a:off x="3120" y="1152"/>
                  <a:ext cx="57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WSEL</a:t>
                  </a:r>
                </a:p>
              </p:txBody>
            </p:sp>
            <p:sp>
              <p:nvSpPr>
                <p:cNvPr id="11287" name="Text Box 35">
                  <a:extLst>
                    <a:ext uri="{FF2B5EF4-FFF2-40B4-BE49-F238E27FC236}">
                      <a16:creationId xmlns:a16="http://schemas.microsoft.com/office/drawing/2014/main" id="{A95564FF-D92A-B4E1-52D9-E2E5765768E7}"/>
                    </a:ext>
                  </a:extLst>
                </p:cNvPr>
                <p:cNvSpPr txBox="1">
                  <a:spLocks noChangeArrowheads="1"/>
                </p:cNvSpPr>
                <p:nvPr/>
              </p:nvSpPr>
              <p:spPr bwMode="auto">
                <a:xfrm>
                  <a:off x="3120" y="816"/>
                  <a:ext cx="62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WSFL</a:t>
                  </a:r>
                </a:p>
              </p:txBody>
            </p:sp>
          </p:grpSp>
        </p:grpSp>
        <p:sp>
          <p:nvSpPr>
            <p:cNvPr id="11279" name="Text Box 36">
              <a:extLst>
                <a:ext uri="{FF2B5EF4-FFF2-40B4-BE49-F238E27FC236}">
                  <a16:creationId xmlns:a16="http://schemas.microsoft.com/office/drawing/2014/main" id="{A52650FD-AC85-57C9-ECC6-F2B73F42FA6A}"/>
                </a:ext>
              </a:extLst>
            </p:cNvPr>
            <p:cNvSpPr txBox="1">
              <a:spLocks noChangeArrowheads="1"/>
            </p:cNvSpPr>
            <p:nvPr/>
          </p:nvSpPr>
          <p:spPr bwMode="auto">
            <a:xfrm>
              <a:off x="3215" y="624"/>
              <a:ext cx="138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rgbClr val="FF0000"/>
                  </a:solidFill>
                  <a:latin typeface="Tahoma" panose="020B0604030504040204" pitchFamily="34" charset="0"/>
                </a:rPr>
                <a:t>Description Stack</a:t>
              </a:r>
            </a:p>
          </p:txBody>
        </p:sp>
      </p:grpSp>
      <p:grpSp>
        <p:nvGrpSpPr>
          <p:cNvPr id="662565" name="Group 37">
            <a:extLst>
              <a:ext uri="{FF2B5EF4-FFF2-40B4-BE49-F238E27FC236}">
                <a16:creationId xmlns:a16="http://schemas.microsoft.com/office/drawing/2014/main" id="{F8ACCB43-BB77-9388-3E39-1FEB9DBB14BB}"/>
              </a:ext>
            </a:extLst>
          </p:cNvPr>
          <p:cNvGrpSpPr>
            <a:grpSpLocks/>
          </p:cNvGrpSpPr>
          <p:nvPr/>
        </p:nvGrpSpPr>
        <p:grpSpPr bwMode="auto">
          <a:xfrm>
            <a:off x="2133600" y="4572000"/>
            <a:ext cx="4953000" cy="1143000"/>
            <a:chOff x="384" y="2880"/>
            <a:chExt cx="3120" cy="720"/>
          </a:xfrm>
        </p:grpSpPr>
        <p:sp>
          <p:nvSpPr>
            <p:cNvPr id="11271" name="Text Box 38">
              <a:extLst>
                <a:ext uri="{FF2B5EF4-FFF2-40B4-BE49-F238E27FC236}">
                  <a16:creationId xmlns:a16="http://schemas.microsoft.com/office/drawing/2014/main" id="{0CCDE5CF-4941-E514-7576-BEE854524D99}"/>
                </a:ext>
              </a:extLst>
            </p:cNvPr>
            <p:cNvSpPr txBox="1">
              <a:spLocks noChangeArrowheads="1"/>
            </p:cNvSpPr>
            <p:nvPr/>
          </p:nvSpPr>
          <p:spPr bwMode="auto">
            <a:xfrm>
              <a:off x="384" y="2880"/>
              <a:ext cx="126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800" b="1">
                  <a:solidFill>
                    <a:srgbClr val="FF0000"/>
                  </a:solidFill>
                  <a:latin typeface="Tahoma" panose="020B0604030504040204" pitchFamily="34" charset="0"/>
                </a:rPr>
                <a:t>Discovery Stack</a:t>
              </a:r>
            </a:p>
          </p:txBody>
        </p:sp>
        <p:grpSp>
          <p:nvGrpSpPr>
            <p:cNvPr id="11272" name="Group 39">
              <a:extLst>
                <a:ext uri="{FF2B5EF4-FFF2-40B4-BE49-F238E27FC236}">
                  <a16:creationId xmlns:a16="http://schemas.microsoft.com/office/drawing/2014/main" id="{7ACDE006-C586-FDB1-3498-64CC0E2BE676}"/>
                </a:ext>
              </a:extLst>
            </p:cNvPr>
            <p:cNvGrpSpPr>
              <a:grpSpLocks/>
            </p:cNvGrpSpPr>
            <p:nvPr/>
          </p:nvGrpSpPr>
          <p:grpSpPr bwMode="auto">
            <a:xfrm>
              <a:off x="1872" y="2880"/>
              <a:ext cx="1632" cy="720"/>
              <a:chOff x="2160" y="3264"/>
              <a:chExt cx="1632" cy="720"/>
            </a:xfrm>
          </p:grpSpPr>
          <p:grpSp>
            <p:nvGrpSpPr>
              <p:cNvPr id="11273" name="Group 40">
                <a:extLst>
                  <a:ext uri="{FF2B5EF4-FFF2-40B4-BE49-F238E27FC236}">
                    <a16:creationId xmlns:a16="http://schemas.microsoft.com/office/drawing/2014/main" id="{641C2BFE-D403-829F-3888-A3C1096685E5}"/>
                  </a:ext>
                </a:extLst>
              </p:cNvPr>
              <p:cNvGrpSpPr>
                <a:grpSpLocks/>
              </p:cNvGrpSpPr>
              <p:nvPr/>
            </p:nvGrpSpPr>
            <p:grpSpPr bwMode="auto">
              <a:xfrm>
                <a:off x="2928" y="3264"/>
                <a:ext cx="864" cy="720"/>
                <a:chOff x="2448" y="3072"/>
                <a:chExt cx="864" cy="720"/>
              </a:xfrm>
            </p:grpSpPr>
            <p:sp>
              <p:nvSpPr>
                <p:cNvPr id="11276" name="Text Box 41">
                  <a:extLst>
                    <a:ext uri="{FF2B5EF4-FFF2-40B4-BE49-F238E27FC236}">
                      <a16:creationId xmlns:a16="http://schemas.microsoft.com/office/drawing/2014/main" id="{053BAA0A-9A71-66E2-FDD8-B46868DB9D78}"/>
                    </a:ext>
                  </a:extLst>
                </p:cNvPr>
                <p:cNvSpPr txBox="1">
                  <a:spLocks noChangeArrowheads="1"/>
                </p:cNvSpPr>
                <p:nvPr/>
              </p:nvSpPr>
              <p:spPr bwMode="auto">
                <a:xfrm>
                  <a:off x="2448" y="3072"/>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Directory</a:t>
                  </a:r>
                </a:p>
              </p:txBody>
            </p:sp>
            <p:sp>
              <p:nvSpPr>
                <p:cNvPr id="11277" name="Text Box 42">
                  <a:extLst>
                    <a:ext uri="{FF2B5EF4-FFF2-40B4-BE49-F238E27FC236}">
                      <a16:creationId xmlns:a16="http://schemas.microsoft.com/office/drawing/2014/main" id="{E7DC4053-395F-358C-B7B1-48625D5522D6}"/>
                    </a:ext>
                  </a:extLst>
                </p:cNvPr>
                <p:cNvSpPr txBox="1">
                  <a:spLocks noChangeArrowheads="1"/>
                </p:cNvSpPr>
                <p:nvPr/>
              </p:nvSpPr>
              <p:spPr bwMode="auto">
                <a:xfrm>
                  <a:off x="2448" y="3456"/>
                  <a:ext cx="864" cy="336"/>
                </a:xfrm>
                <a:prstGeom prst="rect">
                  <a:avLst/>
                </a:prstGeom>
                <a:gradFill rotWithShape="0">
                  <a:gsLst>
                    <a:gs pos="0">
                      <a:srgbClr val="3366FF"/>
                    </a:gs>
                    <a:gs pos="50000">
                      <a:srgbClr val="3399FF"/>
                    </a:gs>
                    <a:gs pos="100000">
                      <a:srgbClr val="3366FF"/>
                    </a:gs>
                  </a:gsLst>
                  <a:lin ang="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600" b="1">
                      <a:solidFill>
                        <a:schemeClr val="tx1"/>
                      </a:solidFill>
                      <a:latin typeface="Tahoma" panose="020B0604030504040204" pitchFamily="34" charset="0"/>
                    </a:rPr>
                    <a:t>Inspection</a:t>
                  </a:r>
                </a:p>
              </p:txBody>
            </p:sp>
          </p:grpSp>
          <p:sp>
            <p:nvSpPr>
              <p:cNvPr id="11274" name="Text Box 43">
                <a:extLst>
                  <a:ext uri="{FF2B5EF4-FFF2-40B4-BE49-F238E27FC236}">
                    <a16:creationId xmlns:a16="http://schemas.microsoft.com/office/drawing/2014/main" id="{C9880A24-88E9-A01F-D1A5-C5FB439E2284}"/>
                  </a:ext>
                </a:extLst>
              </p:cNvPr>
              <p:cNvSpPr txBox="1">
                <a:spLocks noChangeArrowheads="1"/>
              </p:cNvSpPr>
              <p:nvPr/>
            </p:nvSpPr>
            <p:spPr bwMode="auto">
              <a:xfrm>
                <a:off x="2160" y="3744"/>
                <a:ext cx="689"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200" b="1">
                    <a:solidFill>
                      <a:schemeClr val="tx1"/>
                    </a:solidFill>
                    <a:latin typeface="Tahoma" panose="020B0604030504040204" pitchFamily="34" charset="0"/>
                  </a:rPr>
                  <a:t>ADS/DISCO</a:t>
                </a:r>
              </a:p>
            </p:txBody>
          </p:sp>
          <p:sp>
            <p:nvSpPr>
              <p:cNvPr id="11275" name="Text Box 44">
                <a:extLst>
                  <a:ext uri="{FF2B5EF4-FFF2-40B4-BE49-F238E27FC236}">
                    <a16:creationId xmlns:a16="http://schemas.microsoft.com/office/drawing/2014/main" id="{EB2F0399-2328-57DD-BCA5-88EB3195CC44}"/>
                  </a:ext>
                </a:extLst>
              </p:cNvPr>
              <p:cNvSpPr txBox="1">
                <a:spLocks noChangeArrowheads="1"/>
              </p:cNvSpPr>
              <p:nvPr/>
            </p:nvSpPr>
            <p:spPr bwMode="auto">
              <a:xfrm>
                <a:off x="2316" y="3408"/>
                <a:ext cx="379"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eaLnBrk="1" hangingPunct="1">
                  <a:lnSpc>
                    <a:spcPct val="100000"/>
                  </a:lnSpc>
                  <a:spcBef>
                    <a:spcPct val="0"/>
                  </a:spcBef>
                  <a:buSzTx/>
                  <a:buFontTx/>
                  <a:buNone/>
                </a:pPr>
                <a:r>
                  <a:rPr lang="en-US" altLang="en-US" sz="1200" b="1">
                    <a:solidFill>
                      <a:schemeClr val="tx1"/>
                    </a:solidFill>
                    <a:latin typeface="Tahoma" panose="020B0604030504040204" pitchFamily="34" charset="0"/>
                  </a:rPr>
                  <a:t>UDDI</a:t>
                </a:r>
              </a:p>
            </p:txBody>
          </p:sp>
        </p:grpSp>
      </p:grpSp>
      <p:sp>
        <p:nvSpPr>
          <p:cNvPr id="662573" name="Text Box 45">
            <a:extLst>
              <a:ext uri="{FF2B5EF4-FFF2-40B4-BE49-F238E27FC236}">
                <a16:creationId xmlns:a16="http://schemas.microsoft.com/office/drawing/2014/main" id="{78B00346-1499-6E5E-A0E9-BBBF754CB851}"/>
              </a:ext>
            </a:extLst>
          </p:cNvPr>
          <p:cNvSpPr txBox="1">
            <a:spLocks noChangeArrowheads="1"/>
          </p:cNvSpPr>
          <p:nvPr/>
        </p:nvSpPr>
        <p:spPr bwMode="auto">
          <a:xfrm>
            <a:off x="2209801" y="5867401"/>
            <a:ext cx="453681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WSDL – Web Services description Language</a:t>
            </a:r>
          </a:p>
          <a:p>
            <a:pPr eaLnBrk="1" hangingPunct="1">
              <a:lnSpc>
                <a:spcPct val="100000"/>
              </a:lnSpc>
              <a:spcBef>
                <a:spcPct val="0"/>
              </a:spcBef>
              <a:buSzTx/>
              <a:buFontTx/>
              <a:buNone/>
            </a:pPr>
            <a:r>
              <a:rPr lang="en-US" altLang="en-US" sz="1200" b="1">
                <a:solidFill>
                  <a:schemeClr val="tx1"/>
                </a:solidFill>
                <a:latin typeface="Tahoma" panose="020B0604030504040204" pitchFamily="34" charset="0"/>
              </a:rPr>
              <a:t>UDDI – Universal Description, Discovery and Interaction</a:t>
            </a:r>
          </a:p>
          <a:p>
            <a:pPr eaLnBrk="1" hangingPunct="1">
              <a:lnSpc>
                <a:spcPct val="100000"/>
              </a:lnSpc>
              <a:spcBef>
                <a:spcPct val="0"/>
              </a:spcBef>
              <a:buSzTx/>
              <a:buFontTx/>
              <a:buNone/>
            </a:pPr>
            <a:endParaRPr lang="en-US" altLang="en-US" sz="1200" b="1">
              <a:solidFill>
                <a:schemeClr val="tx1"/>
              </a:solidFill>
              <a:latin typeface="Tahoma" panose="020B0604030504040204" pitchFamily="34" charset="0"/>
            </a:endParaRPr>
          </a:p>
        </p:txBody>
      </p:sp>
      <p:sp>
        <p:nvSpPr>
          <p:cNvPr id="11270" name="Rectangle 46">
            <a:extLst>
              <a:ext uri="{FF2B5EF4-FFF2-40B4-BE49-F238E27FC236}">
                <a16:creationId xmlns:a16="http://schemas.microsoft.com/office/drawing/2014/main" id="{D8990F02-6802-9A94-501D-E6A74FB3BA8A}"/>
              </a:ext>
            </a:extLst>
          </p:cNvPr>
          <p:cNvSpPr>
            <a:spLocks noGrp="1" noChangeArrowheads="1"/>
          </p:cNvSpPr>
          <p:nvPr>
            <p:ph type="ctrTitle"/>
          </p:nvPr>
        </p:nvSpPr>
        <p:spPr>
          <a:xfrm>
            <a:off x="3276600" y="304800"/>
            <a:ext cx="6096000" cy="457200"/>
          </a:xfrm>
        </p:spPr>
        <p:txBody>
          <a:bodyPr/>
          <a:lstStyle/>
          <a:p>
            <a:r>
              <a:rPr lang="en-GB" altLang="en-US" sz="2500"/>
              <a:t>Web services interoperability stack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2531"/>
                                        </p:tgtEl>
                                        <p:attrNameLst>
                                          <p:attrName>style.visibility</p:attrName>
                                        </p:attrNameLst>
                                      </p:cBhvr>
                                      <p:to>
                                        <p:strVal val="visible"/>
                                      </p:to>
                                    </p:set>
                                    <p:anim calcmode="lin" valueType="num">
                                      <p:cBhvr additive="base">
                                        <p:cTn id="7" dur="500" fill="hold"/>
                                        <p:tgtEl>
                                          <p:spTgt spid="662531"/>
                                        </p:tgtEl>
                                        <p:attrNameLst>
                                          <p:attrName>ppt_x</p:attrName>
                                        </p:attrNameLst>
                                      </p:cBhvr>
                                      <p:tavLst>
                                        <p:tav tm="0">
                                          <p:val>
                                            <p:strVal val="0-#ppt_w/2"/>
                                          </p:val>
                                        </p:tav>
                                        <p:tav tm="100000">
                                          <p:val>
                                            <p:strVal val="#ppt_x"/>
                                          </p:val>
                                        </p:tav>
                                      </p:tavLst>
                                    </p:anim>
                                    <p:anim calcmode="lin" valueType="num">
                                      <p:cBhvr additive="base">
                                        <p:cTn id="8" dur="500" fill="hold"/>
                                        <p:tgtEl>
                                          <p:spTgt spid="662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62549"/>
                                        </p:tgtEl>
                                        <p:attrNameLst>
                                          <p:attrName>style.visibility</p:attrName>
                                        </p:attrNameLst>
                                      </p:cBhvr>
                                      <p:to>
                                        <p:strVal val="visible"/>
                                      </p:to>
                                    </p:set>
                                    <p:anim calcmode="lin" valueType="num">
                                      <p:cBhvr additive="base">
                                        <p:cTn id="13" dur="500" fill="hold"/>
                                        <p:tgtEl>
                                          <p:spTgt spid="662549"/>
                                        </p:tgtEl>
                                        <p:attrNameLst>
                                          <p:attrName>ppt_x</p:attrName>
                                        </p:attrNameLst>
                                      </p:cBhvr>
                                      <p:tavLst>
                                        <p:tav tm="0">
                                          <p:val>
                                            <p:strVal val="1+#ppt_w/2"/>
                                          </p:val>
                                        </p:tav>
                                        <p:tav tm="100000">
                                          <p:val>
                                            <p:strVal val="#ppt_x"/>
                                          </p:val>
                                        </p:tav>
                                      </p:tavLst>
                                    </p:anim>
                                    <p:anim calcmode="lin" valueType="num">
                                      <p:cBhvr additive="base">
                                        <p:cTn id="14" dur="500" fill="hold"/>
                                        <p:tgtEl>
                                          <p:spTgt spid="6625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2565"/>
                                        </p:tgtEl>
                                        <p:attrNameLst>
                                          <p:attrName>style.visibility</p:attrName>
                                        </p:attrNameLst>
                                      </p:cBhvr>
                                      <p:to>
                                        <p:strVal val="visible"/>
                                      </p:to>
                                    </p:set>
                                    <p:anim calcmode="lin" valueType="num">
                                      <p:cBhvr additive="base">
                                        <p:cTn id="19" dur="500" fill="hold"/>
                                        <p:tgtEl>
                                          <p:spTgt spid="662565"/>
                                        </p:tgtEl>
                                        <p:attrNameLst>
                                          <p:attrName>ppt_x</p:attrName>
                                        </p:attrNameLst>
                                      </p:cBhvr>
                                      <p:tavLst>
                                        <p:tav tm="0">
                                          <p:val>
                                            <p:strVal val="#ppt_x"/>
                                          </p:val>
                                        </p:tav>
                                        <p:tav tm="100000">
                                          <p:val>
                                            <p:strVal val="#ppt_x"/>
                                          </p:val>
                                        </p:tav>
                                      </p:tavLst>
                                    </p:anim>
                                    <p:anim calcmode="lin" valueType="num">
                                      <p:cBhvr additive="base">
                                        <p:cTn id="20" dur="500" fill="hold"/>
                                        <p:tgtEl>
                                          <p:spTgt spid="66256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2573"/>
                                        </p:tgtEl>
                                        <p:attrNameLst>
                                          <p:attrName>style.visibility</p:attrName>
                                        </p:attrNameLst>
                                      </p:cBhvr>
                                      <p:to>
                                        <p:strVal val="visible"/>
                                      </p:to>
                                    </p:set>
                                    <p:anim calcmode="lin" valueType="num">
                                      <p:cBhvr additive="base">
                                        <p:cTn id="25" dur="500" fill="hold"/>
                                        <p:tgtEl>
                                          <p:spTgt spid="662573"/>
                                        </p:tgtEl>
                                        <p:attrNameLst>
                                          <p:attrName>ppt_x</p:attrName>
                                        </p:attrNameLst>
                                      </p:cBhvr>
                                      <p:tavLst>
                                        <p:tav tm="0">
                                          <p:val>
                                            <p:strVal val="#ppt_x"/>
                                          </p:val>
                                        </p:tav>
                                        <p:tav tm="100000">
                                          <p:val>
                                            <p:strVal val="#ppt_x"/>
                                          </p:val>
                                        </p:tav>
                                      </p:tavLst>
                                    </p:anim>
                                    <p:anim calcmode="lin" valueType="num">
                                      <p:cBhvr additive="base">
                                        <p:cTn id="26" dur="500" fill="hold"/>
                                        <p:tgtEl>
                                          <p:spTgt spid="662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7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C73188B-9B06-EBF2-8B54-6B5ADE62166A}"/>
              </a:ext>
            </a:extLst>
          </p:cNvPr>
          <p:cNvSpPr>
            <a:spLocks noGrp="1" noChangeArrowheads="1"/>
          </p:cNvSpPr>
          <p:nvPr>
            <p:ph type="title"/>
          </p:nvPr>
        </p:nvSpPr>
        <p:spPr/>
        <p:txBody>
          <a:bodyPr/>
          <a:lstStyle/>
          <a:p>
            <a:r>
              <a:rPr lang="en-US" altLang="en-US" sz="2400"/>
              <a:t>e</a:t>
            </a:r>
            <a:r>
              <a:rPr lang="en-US" altLang="en-US" sz="2400" b="1">
                <a:solidFill>
                  <a:schemeClr val="hlink"/>
                </a:solidFill>
                <a:latin typeface="Tahoma" panose="020B0604030504040204" pitchFamily="34" charset="0"/>
              </a:rPr>
              <a:t>X</a:t>
            </a:r>
            <a:r>
              <a:rPr lang="en-US" altLang="en-US" sz="2400"/>
              <a:t>tensible </a:t>
            </a:r>
            <a:r>
              <a:rPr lang="en-US" altLang="en-US" sz="2400" b="1">
                <a:solidFill>
                  <a:schemeClr val="hlink"/>
                </a:solidFill>
                <a:latin typeface="Tahoma" panose="020B0604030504040204" pitchFamily="34" charset="0"/>
              </a:rPr>
              <a:t>M</a:t>
            </a:r>
            <a:r>
              <a:rPr lang="en-US" altLang="en-US" sz="2400"/>
              <a:t>arkup </a:t>
            </a:r>
            <a:r>
              <a:rPr lang="en-US" altLang="en-US" sz="2400" b="1">
                <a:solidFill>
                  <a:schemeClr val="hlink"/>
                </a:solidFill>
                <a:latin typeface="Tahoma" panose="020B0604030504040204" pitchFamily="34" charset="0"/>
              </a:rPr>
              <a:t>L</a:t>
            </a:r>
            <a:r>
              <a:rPr lang="en-US" altLang="en-US" sz="2400"/>
              <a:t>anguage</a:t>
            </a:r>
            <a:endParaRPr lang="en-US" altLang="en-US" sz="2400" b="1">
              <a:latin typeface="Tahoma" panose="020B0604030504040204" pitchFamily="34" charset="0"/>
            </a:endParaRPr>
          </a:p>
        </p:txBody>
      </p:sp>
      <p:sp>
        <p:nvSpPr>
          <p:cNvPr id="12291" name="Rectangle 8">
            <a:extLst>
              <a:ext uri="{FF2B5EF4-FFF2-40B4-BE49-F238E27FC236}">
                <a16:creationId xmlns:a16="http://schemas.microsoft.com/office/drawing/2014/main" id="{D55B4DC6-1AE7-7113-8C73-6F01988CBAE4}"/>
              </a:ext>
            </a:extLst>
          </p:cNvPr>
          <p:cNvSpPr>
            <a:spLocks noGrp="1" noChangeArrowheads="1"/>
          </p:cNvSpPr>
          <p:nvPr>
            <p:ph type="body" idx="1"/>
          </p:nvPr>
        </p:nvSpPr>
        <p:spPr/>
        <p:txBody>
          <a:bodyPr/>
          <a:lstStyle/>
          <a:p>
            <a:r>
              <a:rPr lang="en-GB" altLang="en-US" sz="1500"/>
              <a:t>All the technologies in Web Services are XML based</a:t>
            </a:r>
          </a:p>
          <a:p>
            <a:pPr lvl="1"/>
            <a:r>
              <a:rPr lang="en-GB" altLang="en-US" sz="1400"/>
              <a:t>Messaging</a:t>
            </a:r>
          </a:p>
          <a:p>
            <a:pPr lvl="1"/>
            <a:r>
              <a:rPr lang="en-GB" altLang="en-US" sz="1400"/>
              <a:t>Description		Are all in XML</a:t>
            </a:r>
          </a:p>
          <a:p>
            <a:pPr lvl="1"/>
            <a:r>
              <a:rPr lang="en-GB" altLang="en-US" sz="1400"/>
              <a:t>Registry 		</a:t>
            </a:r>
          </a:p>
          <a:p>
            <a:pPr lvl="1">
              <a:buFontTx/>
              <a:buNone/>
            </a:pPr>
            <a:endParaRPr lang="en-GB" altLang="en-US" sz="1400"/>
          </a:p>
          <a:p>
            <a:r>
              <a:rPr lang="en-GB" altLang="en-US" sz="1500"/>
              <a:t>Why?</a:t>
            </a:r>
          </a:p>
          <a:p>
            <a:pPr lvl="1"/>
            <a:r>
              <a:rPr lang="en-US" altLang="en-US" sz="1400"/>
              <a:t>XML is pure text with no binary data</a:t>
            </a:r>
          </a:p>
          <a:p>
            <a:pPr lvl="1"/>
            <a:r>
              <a:rPr lang="en-US" altLang="en-US" sz="1400"/>
              <a:t>Applications read the XML</a:t>
            </a:r>
          </a:p>
          <a:p>
            <a:pPr lvl="1"/>
            <a:r>
              <a:rPr lang="en-US" altLang="en-US" sz="1400"/>
              <a:t>Applications share data using XML . Any application can talk to any other</a:t>
            </a:r>
          </a:p>
          <a:p>
            <a:pPr lvl="1" eaLnBrk="1" hangingPunct="1">
              <a:lnSpc>
                <a:spcPct val="100000"/>
              </a:lnSpc>
              <a:buClr>
                <a:schemeClr val="tx1"/>
              </a:buClr>
              <a:buSzPct val="80000"/>
              <a:buFont typeface="Wingdings" panose="05000000000000000000" pitchFamily="2" charset="2"/>
              <a:buNone/>
            </a:pPr>
            <a:r>
              <a:rPr lang="en-US" altLang="en-US" sz="1400"/>
              <a:t>    application using XML (unlike binary) irrespective of the platform</a:t>
            </a:r>
          </a:p>
          <a:p>
            <a:pPr lvl="1"/>
            <a:r>
              <a:rPr lang="en-US" altLang="en-US" sz="1400"/>
              <a:t>XML is a method for putting structured data in a text file</a:t>
            </a:r>
          </a:p>
          <a:p>
            <a:pPr lvl="1" eaLnBrk="1" hangingPunct="1">
              <a:lnSpc>
                <a:spcPct val="100000"/>
              </a:lnSpc>
              <a:buClr>
                <a:schemeClr val="tx1"/>
              </a:buClr>
              <a:buSzPct val="80000"/>
              <a:buFont typeface="Wingdings" panose="05000000000000000000" pitchFamily="2" charset="2"/>
              <a:buNone/>
            </a:pPr>
            <a:endParaRPr lang="en-US" altLang="en-US" sz="1400"/>
          </a:p>
          <a:p>
            <a:pPr lvl="1" eaLnBrk="1" hangingPunct="1">
              <a:lnSpc>
                <a:spcPct val="100000"/>
              </a:lnSpc>
              <a:buClr>
                <a:schemeClr val="tx1"/>
              </a:buClr>
              <a:buSzPct val="80000"/>
              <a:buFont typeface="Wingdings" panose="05000000000000000000" pitchFamily="2" charset="2"/>
              <a:buNone/>
            </a:pPr>
            <a:endParaRPr lang="en-GB" altLang="en-US" sz="1400"/>
          </a:p>
          <a:p>
            <a:pPr>
              <a:buFont typeface="Monotype Sorts" pitchFamily="2" charset="2"/>
              <a:buNone/>
            </a:pPr>
            <a:endParaRPr lang="en-GB" altLang="en-US" sz="1500"/>
          </a:p>
          <a:p>
            <a:pPr lvl="1">
              <a:buFontTx/>
              <a:buNone/>
            </a:pPr>
            <a:endParaRPr lang="en-GB" altLang="en-US" sz="1400"/>
          </a:p>
        </p:txBody>
      </p:sp>
      <p:sp>
        <p:nvSpPr>
          <p:cNvPr id="12292" name="Rectangle 5">
            <a:extLst>
              <a:ext uri="{FF2B5EF4-FFF2-40B4-BE49-F238E27FC236}">
                <a16:creationId xmlns:a16="http://schemas.microsoft.com/office/drawing/2014/main" id="{5F7B954F-EF3C-A3E1-916F-C0A1B34AABDA}"/>
              </a:ext>
            </a:extLst>
          </p:cNvPr>
          <p:cNvSpPr>
            <a:spLocks noChangeArrowheads="1"/>
          </p:cNvSpPr>
          <p:nvPr/>
        </p:nvSpPr>
        <p:spPr bwMode="auto">
          <a:xfrm>
            <a:off x="3852863" y="12668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12293" name="AutoShape 9">
            <a:extLst>
              <a:ext uri="{FF2B5EF4-FFF2-40B4-BE49-F238E27FC236}">
                <a16:creationId xmlns:a16="http://schemas.microsoft.com/office/drawing/2014/main" id="{3842ACD5-E81F-57EB-32F8-9ECA7188D86E}"/>
              </a:ext>
            </a:extLst>
          </p:cNvPr>
          <p:cNvSpPr>
            <a:spLocks/>
          </p:cNvSpPr>
          <p:nvPr/>
        </p:nvSpPr>
        <p:spPr bwMode="auto">
          <a:xfrm>
            <a:off x="4114800" y="1905000"/>
            <a:ext cx="304800" cy="685800"/>
          </a:xfrm>
          <a:prstGeom prst="rightBrace">
            <a:avLst>
              <a:gd name="adj1" fmla="val 1875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7928EE-1595-5193-AEAF-2F81456B30E1}"/>
              </a:ext>
            </a:extLst>
          </p:cNvPr>
          <p:cNvSpPr>
            <a:spLocks noGrp="1" noChangeArrowheads="1"/>
          </p:cNvSpPr>
          <p:nvPr>
            <p:ph type="title"/>
          </p:nvPr>
        </p:nvSpPr>
        <p:spPr>
          <a:xfrm>
            <a:off x="4038600" y="304800"/>
            <a:ext cx="3505200" cy="304800"/>
          </a:xfrm>
        </p:spPr>
        <p:txBody>
          <a:bodyPr>
            <a:normAutofit fontScale="90000"/>
          </a:bodyPr>
          <a:lstStyle/>
          <a:p>
            <a:r>
              <a:rPr lang="en-US" altLang="en-US" sz="2000"/>
              <a:t>XML Document</a:t>
            </a:r>
          </a:p>
        </p:txBody>
      </p:sp>
      <p:sp>
        <p:nvSpPr>
          <p:cNvPr id="13315" name="Rectangle 5">
            <a:extLst>
              <a:ext uri="{FF2B5EF4-FFF2-40B4-BE49-F238E27FC236}">
                <a16:creationId xmlns:a16="http://schemas.microsoft.com/office/drawing/2014/main" id="{C1CE5A67-95DF-5A8A-194D-D619101CAED6}"/>
              </a:ext>
            </a:extLst>
          </p:cNvPr>
          <p:cNvSpPr>
            <a:spLocks noChangeArrowheads="1"/>
          </p:cNvSpPr>
          <p:nvPr/>
        </p:nvSpPr>
        <p:spPr bwMode="auto">
          <a:xfrm>
            <a:off x="4533900" y="22621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13316" name="Rectangle 7">
            <a:extLst>
              <a:ext uri="{FF2B5EF4-FFF2-40B4-BE49-F238E27FC236}">
                <a16:creationId xmlns:a16="http://schemas.microsoft.com/office/drawing/2014/main" id="{03D1C1E7-7EB8-4DCC-207A-CD85C12EECFB}"/>
              </a:ext>
            </a:extLst>
          </p:cNvPr>
          <p:cNvSpPr>
            <a:spLocks noChangeArrowheads="1"/>
          </p:cNvSpPr>
          <p:nvPr/>
        </p:nvSpPr>
        <p:spPr bwMode="auto">
          <a:xfrm>
            <a:off x="2438400" y="762000"/>
            <a:ext cx="7696200" cy="3733800"/>
          </a:xfrm>
          <a:prstGeom prst="rect">
            <a:avLst/>
          </a:prstGeom>
          <a:solidFill>
            <a:srgbClr val="EAEAEA">
              <a:alpha val="50195"/>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90000"/>
              </a:lnSpc>
              <a:buClr>
                <a:schemeClr val="accent1"/>
              </a:buClr>
              <a:buSzPct val="70000"/>
              <a:buFont typeface="Monotype Sorts" pitchFamily="2" charset="2"/>
              <a:buNone/>
            </a:pPr>
            <a:r>
              <a:rPr kumimoji="1" lang="en-US" altLang="en-US" sz="1600" b="1">
                <a:solidFill>
                  <a:srgbClr val="008000"/>
                </a:solidFill>
                <a:latin typeface="Courier New" panose="02070309020205020404" pitchFamily="49" charset="0"/>
                <a:cs typeface="Courier New" panose="02070309020205020404" pitchFamily="49" charset="0"/>
              </a:rPr>
              <a:t>&lt;?XML version=“1.0” encoding=“UTF-8” standalone=“no”?&gt;</a:t>
            </a:r>
          </a:p>
          <a:p>
            <a:pPr>
              <a:lnSpc>
                <a:spcPct val="90000"/>
              </a:lnSpc>
              <a:buClr>
                <a:schemeClr val="accent1"/>
              </a:buClr>
              <a:buSzPct val="70000"/>
              <a:buFont typeface="Monotype Sorts" pitchFamily="2" charset="2"/>
              <a:buNone/>
            </a:pPr>
            <a:r>
              <a:rPr kumimoji="1" lang="en-US" altLang="en-US" sz="1600" b="1" i="1">
                <a:solidFill>
                  <a:srgbClr val="990033"/>
                </a:solidFill>
                <a:latin typeface="Courier New" panose="02070309020205020404" pitchFamily="49" charset="0"/>
                <a:cs typeface="Courier New" panose="02070309020205020404" pitchFamily="49" charset="0"/>
              </a:rPr>
              <a:t>&lt;!–- this is an XML comment --&gt;</a:t>
            </a:r>
          </a:p>
          <a:p>
            <a:pPr>
              <a:lnSpc>
                <a:spcPct val="90000"/>
              </a:lnSpc>
              <a:buClr>
                <a:schemeClr val="accent1"/>
              </a:buClr>
              <a:buSzPct val="70000"/>
              <a:buFont typeface="Monotype Sorts" pitchFamily="2" charset="2"/>
              <a:buNone/>
            </a:pPr>
            <a:r>
              <a:rPr kumimoji="1" lang="en-US" altLang="en-US" sz="1600" b="1">
                <a:solidFill>
                  <a:srgbClr val="000000"/>
                </a:solidFill>
                <a:latin typeface="Courier New" panose="02070309020205020404" pitchFamily="49" charset="0"/>
                <a:cs typeface="Courier New" panose="02070309020205020404" pitchFamily="49" charset="0"/>
              </a:rPr>
              <a:t>&lt;books </a:t>
            </a:r>
            <a:r>
              <a:rPr kumimoji="1" lang="en-US" altLang="en-US" sz="1600" b="1">
                <a:solidFill>
                  <a:srgbClr val="FF0000"/>
                </a:solidFill>
                <a:latin typeface="Courier New" panose="02070309020205020404" pitchFamily="49" charset="0"/>
                <a:cs typeface="Courier New" panose="02070309020205020404" pitchFamily="49" charset="0"/>
              </a:rPr>
              <a:t>xmlns</a:t>
            </a:r>
            <a:r>
              <a:rPr kumimoji="1" lang="en-US" altLang="en-US" sz="1600" b="1">
                <a:solidFill>
                  <a:srgbClr val="0000FF"/>
                </a:solidFill>
                <a:latin typeface="Courier New" panose="02070309020205020404" pitchFamily="49" charset="0"/>
                <a:cs typeface="Courier New" panose="02070309020205020404" pitchFamily="49" charset="0"/>
              </a:rPr>
              <a:t>=“</a:t>
            </a:r>
            <a:r>
              <a:rPr kumimoji="1" lang="en-US" altLang="en-US" sz="1600" b="1">
                <a:solidFill>
                  <a:srgbClr val="000000"/>
                </a:solidFill>
                <a:latin typeface="Courier New" panose="02070309020205020404" pitchFamily="49" charset="0"/>
                <a:cs typeface="Courier New" panose="02070309020205020404" pitchFamily="49" charset="0"/>
              </a:rPr>
              <a:t>somename</a:t>
            </a:r>
            <a:r>
              <a:rPr kumimoji="1" lang="en-US" altLang="en-US" sz="1600" b="1">
                <a:solidFill>
                  <a:srgbClr val="0000FF"/>
                </a:solidFill>
                <a:latin typeface="Courier New" panose="02070309020205020404" pitchFamily="49" charset="0"/>
                <a:cs typeface="Courier New" panose="02070309020205020404" pitchFamily="49" charset="0"/>
              </a:rPr>
              <a:t>"</a:t>
            </a:r>
            <a:endParaRPr kumimoji="1" lang="en-US" altLang="en-US" sz="1600" b="1">
              <a:solidFill>
                <a:srgbClr val="000000"/>
              </a:solidFill>
              <a:latin typeface="Courier New" panose="02070309020205020404" pitchFamily="49" charset="0"/>
              <a:cs typeface="Courier New" panose="02070309020205020404" pitchFamily="49" charset="0"/>
            </a:endParaRPr>
          </a:p>
          <a:p>
            <a:pPr>
              <a:lnSpc>
                <a:spcPct val="90000"/>
              </a:lnSpc>
              <a:buClr>
                <a:schemeClr val="accent1"/>
              </a:buClr>
              <a:buSzPct val="70000"/>
              <a:buFont typeface="Monotype Sorts" pitchFamily="2" charset="2"/>
              <a:buNone/>
            </a:pPr>
            <a:r>
              <a:rPr kumimoji="1" lang="en-US" altLang="en-US" sz="1600" b="1">
                <a:solidFill>
                  <a:srgbClr val="FF0000"/>
                </a:solidFill>
                <a:latin typeface="Courier New" panose="02070309020205020404" pitchFamily="49" charset="0"/>
                <a:cs typeface="Courier New" panose="02070309020205020404" pitchFamily="49" charset="0"/>
              </a:rPr>
              <a:t>xmlns:xsi</a:t>
            </a:r>
            <a:r>
              <a:rPr kumimoji="1" lang="en-US" altLang="en-US" sz="1600" b="1">
                <a:solidFill>
                  <a:srgbClr val="0000FF"/>
                </a:solidFill>
                <a:latin typeface="Courier New" panose="02070309020205020404" pitchFamily="49" charset="0"/>
                <a:cs typeface="Courier New" panose="02070309020205020404" pitchFamily="49" charset="0"/>
              </a:rPr>
              <a:t>="</a:t>
            </a:r>
            <a:r>
              <a:rPr kumimoji="1" lang="en-US" altLang="en-US" sz="1600" b="1">
                <a:solidFill>
                  <a:srgbClr val="000000"/>
                </a:solidFill>
                <a:latin typeface="Courier New" panose="02070309020205020404" pitchFamily="49" charset="0"/>
                <a:cs typeface="Courier New" panose="02070309020205020404" pitchFamily="49" charset="0"/>
              </a:rPr>
              <a:t>http://www.w3.org/2001/XMLSchema-instance</a:t>
            </a:r>
            <a:r>
              <a:rPr kumimoji="1" lang="en-US" altLang="en-US" sz="1600" b="1">
                <a:solidFill>
                  <a:srgbClr val="0000FF"/>
                </a:solidFill>
                <a:latin typeface="Courier New" panose="02070309020205020404" pitchFamily="49" charset="0"/>
                <a:cs typeface="Courier New" panose="02070309020205020404" pitchFamily="49" charset="0"/>
              </a:rPr>
              <a:t>"</a:t>
            </a:r>
            <a:r>
              <a:rPr kumimoji="1" lang="en-US" altLang="en-US" sz="1600" b="1">
                <a:solidFill>
                  <a:srgbClr val="FF0000"/>
                </a:solidFill>
                <a:latin typeface="Courier New" panose="02070309020205020404" pitchFamily="49" charset="0"/>
                <a:cs typeface="Courier New" panose="02070309020205020404" pitchFamily="49" charset="0"/>
              </a:rPr>
              <a:t> xsi:schemaLocation</a:t>
            </a:r>
            <a:r>
              <a:rPr kumimoji="1" lang="en-US" altLang="en-US" sz="1600" b="1">
                <a:solidFill>
                  <a:srgbClr val="0000FF"/>
                </a:solidFill>
                <a:latin typeface="Courier New" panose="02070309020205020404" pitchFamily="49" charset="0"/>
                <a:cs typeface="Courier New" panose="02070309020205020404" pitchFamily="49" charset="0"/>
              </a:rPr>
              <a:t>=“</a:t>
            </a:r>
            <a:r>
              <a:rPr kumimoji="1" lang="en-US" altLang="en-US" sz="1600" b="1">
                <a:solidFill>
                  <a:srgbClr val="000000"/>
                </a:solidFill>
                <a:latin typeface="Courier New" panose="02070309020205020404" pitchFamily="49" charset="0"/>
                <a:cs typeface="Courier New" panose="02070309020205020404" pitchFamily="49" charset="0"/>
              </a:rPr>
              <a:t>somename </a:t>
            </a:r>
            <a:r>
              <a:rPr kumimoji="1" lang="en-US" altLang="en-US" sz="1600" b="1">
                <a:solidFill>
                  <a:schemeClr val="bg2"/>
                </a:solidFill>
                <a:latin typeface="Courier New" panose="02070309020205020404" pitchFamily="49" charset="0"/>
                <a:cs typeface="Courier New" panose="02070309020205020404" pitchFamily="49" charset="0"/>
              </a:rPr>
              <a:t>M:\XML\Schemas\docbook.xsd</a:t>
            </a:r>
            <a:r>
              <a:rPr kumimoji="1" lang="en-US" altLang="en-US" sz="1600" b="1">
                <a:solidFill>
                  <a:srgbClr val="0000FF"/>
                </a:solidFill>
                <a:latin typeface="Courier New" panose="02070309020205020404" pitchFamily="49" charset="0"/>
                <a:cs typeface="Courier New" panose="02070309020205020404" pitchFamily="49" charset="0"/>
              </a:rPr>
              <a:t>"</a:t>
            </a:r>
            <a:r>
              <a:rPr kumimoji="1" lang="en-US" altLang="en-US" sz="1600" b="1">
                <a:solidFill>
                  <a:srgbClr val="000000"/>
                </a:solidFill>
                <a:latin typeface="Courier New" panose="02070309020205020404" pitchFamily="49" charset="0"/>
                <a:cs typeface="Courier New" panose="02070309020205020404" pitchFamily="49" charset="0"/>
              </a:rPr>
              <a:t>&gt;</a:t>
            </a:r>
          </a:p>
          <a:p>
            <a:pPr>
              <a:lnSpc>
                <a:spcPct val="90000"/>
              </a:lnSpc>
              <a:buClr>
                <a:schemeClr val="accent1"/>
              </a:buClr>
              <a:buSzPct val="70000"/>
              <a:buFont typeface="Monotype Sorts" pitchFamily="2" charset="2"/>
              <a:buNone/>
            </a:pPr>
            <a:r>
              <a:rPr kumimoji="1" lang="en-US" altLang="en-US" sz="1600" b="1">
                <a:solidFill>
                  <a:schemeClr val="folHlink"/>
                </a:solidFill>
                <a:latin typeface="Courier New" panose="02070309020205020404" pitchFamily="49" charset="0"/>
                <a:cs typeface="Courier New" panose="02070309020205020404" pitchFamily="49" charset="0"/>
              </a:rPr>
              <a:t>	</a:t>
            </a:r>
            <a:r>
              <a:rPr kumimoji="1" lang="en-US" altLang="en-US" sz="1600" b="1">
                <a:latin typeface="Courier New" panose="02070309020205020404" pitchFamily="49" charset="0"/>
                <a:cs typeface="Courier New" panose="02070309020205020404" pitchFamily="49" charset="0"/>
              </a:rPr>
              <a:t>&lt;book</a:t>
            </a:r>
            <a:r>
              <a:rPr kumimoji="1" lang="en-US" altLang="en-US" sz="1600" b="1">
                <a:solidFill>
                  <a:schemeClr val="folHlink"/>
                </a:solidFill>
                <a:latin typeface="Courier New" panose="02070309020205020404" pitchFamily="49" charset="0"/>
                <a:cs typeface="Courier New" panose="02070309020205020404" pitchFamily="49" charset="0"/>
              </a:rPr>
              <a:t> </a:t>
            </a:r>
            <a:r>
              <a:rPr kumimoji="1" lang="en-US" altLang="en-US" sz="1600" b="1">
                <a:solidFill>
                  <a:srgbClr val="FF3300"/>
                </a:solidFill>
                <a:latin typeface="Courier New" panose="02070309020205020404" pitchFamily="49" charset="0"/>
                <a:cs typeface="Courier New" panose="02070309020205020404" pitchFamily="49" charset="0"/>
              </a:rPr>
              <a:t>year=“2000”</a:t>
            </a:r>
            <a:r>
              <a:rPr kumimoji="1" lang="en-US" altLang="en-US" sz="1600" b="1">
                <a:solidFill>
                  <a:schemeClr val="folHlink"/>
                </a:solidFill>
                <a:latin typeface="Courier New" panose="02070309020205020404" pitchFamily="49" charset="0"/>
                <a:cs typeface="Courier New" panose="02070309020205020404" pitchFamily="49" charset="0"/>
              </a:rPr>
              <a:t> </a:t>
            </a:r>
            <a:r>
              <a:rPr kumimoji="1" lang="en-US" altLang="en-US" sz="1600" b="1">
                <a:solidFill>
                  <a:srgbClr val="FF3300"/>
                </a:solidFill>
                <a:latin typeface="Courier New" panose="02070309020205020404" pitchFamily="49" charset="0"/>
                <a:cs typeface="Courier New" panose="02070309020205020404" pitchFamily="49" charset="0"/>
              </a:rPr>
              <a:t>book-title=“XML in Depth”</a:t>
            </a:r>
            <a:r>
              <a:rPr kumimoji="1" lang="en-US" altLang="en-US" sz="1600" b="1">
                <a:solidFill>
                  <a:schemeClr val="folHlink"/>
                </a:solidFill>
                <a:latin typeface="Courier New" panose="02070309020205020404" pitchFamily="49" charset="0"/>
                <a:cs typeface="Courier New" panose="02070309020205020404" pitchFamily="49" charset="0"/>
              </a:rPr>
              <a:t>&gt;</a:t>
            </a:r>
          </a:p>
          <a:p>
            <a:pPr>
              <a:lnSpc>
                <a:spcPct val="90000"/>
              </a:lnSpc>
              <a:buClr>
                <a:schemeClr val="accent1"/>
              </a:buClr>
              <a:buSzPct val="70000"/>
              <a:buFont typeface="Monotype Sorts" pitchFamily="2" charset="2"/>
              <a:buNone/>
            </a:pPr>
            <a:r>
              <a:rPr kumimoji="1" lang="en-US" altLang="en-US" sz="1600" b="1">
                <a:solidFill>
                  <a:schemeClr val="folHlink"/>
                </a:solidFill>
                <a:latin typeface="Courier New" panose="02070309020205020404" pitchFamily="49" charset="0"/>
                <a:cs typeface="Courier New" panose="02070309020205020404" pitchFamily="49" charset="0"/>
              </a:rPr>
              <a:t>		</a:t>
            </a:r>
            <a:r>
              <a:rPr kumimoji="1" lang="en-US" altLang="en-US" sz="1600" b="1">
                <a:latin typeface="Courier New" panose="02070309020205020404" pitchFamily="49" charset="0"/>
                <a:cs typeface="Courier New" panose="02070309020205020404" pitchFamily="49" charset="0"/>
              </a:rPr>
              <a:t>&lt;author&gt; </a:t>
            </a:r>
          </a:p>
          <a:p>
            <a:pPr>
              <a:lnSpc>
                <a:spcPct val="90000"/>
              </a:lnSpc>
              <a:buClr>
                <a:schemeClr val="accent1"/>
              </a:buClr>
              <a:buSzPct val="70000"/>
              <a:buFont typeface="Monotype Sorts" pitchFamily="2" charset="2"/>
              <a:buNone/>
            </a:pPr>
            <a:r>
              <a:rPr kumimoji="1" lang="en-US" altLang="en-US" sz="1600" b="1">
                <a:latin typeface="Courier New" panose="02070309020205020404" pitchFamily="49" charset="0"/>
                <a:cs typeface="Courier New" panose="02070309020205020404" pitchFamily="49" charset="0"/>
              </a:rPr>
              <a:t>      	&lt;title&gt;Mr.&lt;/title&gt; John Doe</a:t>
            </a:r>
          </a:p>
          <a:p>
            <a:pPr>
              <a:lnSpc>
                <a:spcPct val="90000"/>
              </a:lnSpc>
              <a:buClr>
                <a:schemeClr val="accent1"/>
              </a:buClr>
              <a:buSzPct val="70000"/>
              <a:buFont typeface="Monotype Sorts" pitchFamily="2" charset="2"/>
              <a:buNone/>
            </a:pPr>
            <a:r>
              <a:rPr kumimoji="1" lang="en-US" altLang="en-US" sz="1600" b="1">
                <a:latin typeface="Courier New" panose="02070309020205020404" pitchFamily="49" charset="0"/>
                <a:cs typeface="Courier New" panose="02070309020205020404" pitchFamily="49" charset="0"/>
              </a:rPr>
              <a:t>  		&lt;/author&gt;</a:t>
            </a:r>
          </a:p>
          <a:p>
            <a:pPr>
              <a:lnSpc>
                <a:spcPct val="90000"/>
              </a:lnSpc>
              <a:buClr>
                <a:schemeClr val="accent1"/>
              </a:buClr>
              <a:buSzPct val="70000"/>
              <a:buFont typeface="Monotype Sorts" pitchFamily="2" charset="2"/>
              <a:buNone/>
            </a:pPr>
            <a:r>
              <a:rPr kumimoji="1" lang="en-US" altLang="en-US" sz="1600" b="1">
                <a:latin typeface="Courier New" panose="02070309020205020404" pitchFamily="49" charset="0"/>
                <a:cs typeface="Courier New" panose="02070309020205020404" pitchFamily="49" charset="0"/>
              </a:rPr>
              <a:t>		&lt;publisher&gt; &amp;pub &lt;/publisher&gt;</a:t>
            </a:r>
          </a:p>
          <a:p>
            <a:pPr>
              <a:lnSpc>
                <a:spcPct val="90000"/>
              </a:lnSpc>
              <a:buClr>
                <a:schemeClr val="accent1"/>
              </a:buClr>
              <a:buSzPct val="70000"/>
              <a:buFont typeface="Monotype Sorts" pitchFamily="2" charset="2"/>
              <a:buNone/>
            </a:pPr>
            <a:r>
              <a:rPr kumimoji="1" lang="en-US" altLang="en-US" sz="1600" b="1">
                <a:latin typeface="Courier New" panose="02070309020205020404" pitchFamily="49" charset="0"/>
                <a:cs typeface="Courier New" panose="02070309020205020404" pitchFamily="49" charset="0"/>
              </a:rPr>
              <a:t>	&lt;/book&gt;</a:t>
            </a:r>
          </a:p>
          <a:p>
            <a:pPr>
              <a:lnSpc>
                <a:spcPct val="90000"/>
              </a:lnSpc>
              <a:buClr>
                <a:schemeClr val="accent1"/>
              </a:buClr>
              <a:buSzPct val="70000"/>
              <a:buFont typeface="Monotype Sorts" pitchFamily="2" charset="2"/>
              <a:buNone/>
            </a:pPr>
            <a:r>
              <a:rPr kumimoji="1" lang="en-US" altLang="en-US" sz="1600" b="1">
                <a:solidFill>
                  <a:srgbClr val="000000"/>
                </a:solidFill>
                <a:latin typeface="Courier New" panose="02070309020205020404" pitchFamily="49" charset="0"/>
                <a:cs typeface="Courier New" panose="02070309020205020404" pitchFamily="49" charset="0"/>
              </a:rPr>
              <a:t>&lt;/books&gt;</a:t>
            </a:r>
          </a:p>
        </p:txBody>
      </p:sp>
      <p:sp>
        <p:nvSpPr>
          <p:cNvPr id="13317" name="Rectangle 8">
            <a:extLst>
              <a:ext uri="{FF2B5EF4-FFF2-40B4-BE49-F238E27FC236}">
                <a16:creationId xmlns:a16="http://schemas.microsoft.com/office/drawing/2014/main" id="{036D469B-A137-71FD-6FED-D7D575D744D3}"/>
              </a:ext>
            </a:extLst>
          </p:cNvPr>
          <p:cNvSpPr>
            <a:spLocks noChangeArrowheads="1"/>
          </p:cNvSpPr>
          <p:nvPr/>
        </p:nvSpPr>
        <p:spPr bwMode="auto">
          <a:xfrm>
            <a:off x="2209801" y="5105400"/>
            <a:ext cx="7885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kumimoji="1" lang="en-US" altLang="en-US" sz="1600" b="1">
                <a:solidFill>
                  <a:srgbClr val="008000"/>
                </a:solidFill>
                <a:latin typeface="Courier New" panose="02070309020205020404" pitchFamily="49" charset="0"/>
                <a:cs typeface="Courier New" panose="02070309020205020404" pitchFamily="49" charset="0"/>
              </a:rPr>
              <a:t>XML instance    </a:t>
            </a:r>
            <a:r>
              <a:rPr kumimoji="1" lang="en-US" altLang="en-US" sz="1600" b="1">
                <a:solidFill>
                  <a:srgbClr val="4D4D4D"/>
                </a:solidFill>
                <a:latin typeface="Courier New" panose="02070309020205020404" pitchFamily="49" charset="0"/>
                <a:cs typeface="Courier New" panose="02070309020205020404" pitchFamily="49" charset="0"/>
              </a:rPr>
              <a:t>schema   </a:t>
            </a:r>
            <a:r>
              <a:rPr kumimoji="1" lang="en-US" altLang="en-US" sz="1600" b="1" i="1">
                <a:solidFill>
                  <a:srgbClr val="990033"/>
                </a:solidFill>
                <a:latin typeface="Courier New" panose="02070309020205020404" pitchFamily="49" charset="0"/>
                <a:cs typeface="Courier New" panose="02070309020205020404" pitchFamily="49" charset="0"/>
              </a:rPr>
              <a:t>comment</a:t>
            </a:r>
            <a:r>
              <a:rPr kumimoji="1" lang="en-US" altLang="en-US" sz="1600" b="1">
                <a:solidFill>
                  <a:srgbClr val="008000"/>
                </a:solidFill>
                <a:latin typeface="Courier New" panose="02070309020205020404" pitchFamily="49" charset="0"/>
                <a:cs typeface="Courier New" panose="02070309020205020404" pitchFamily="49" charset="0"/>
              </a:rPr>
              <a:t>    </a:t>
            </a:r>
            <a:r>
              <a:rPr kumimoji="1" lang="en-US" altLang="en-US" sz="1600" b="1">
                <a:solidFill>
                  <a:srgbClr val="000000"/>
                </a:solidFill>
                <a:latin typeface="Courier New" panose="02070309020205020404" pitchFamily="49" charset="0"/>
                <a:cs typeface="Courier New" panose="02070309020205020404" pitchFamily="49" charset="0"/>
              </a:rPr>
              <a:t>root  </a:t>
            </a:r>
            <a:r>
              <a:rPr kumimoji="1" lang="en-US" altLang="en-US" sz="1600" b="1">
                <a:solidFill>
                  <a:srgbClr val="FF3300"/>
                </a:solidFill>
                <a:latin typeface="Courier New" panose="02070309020205020404" pitchFamily="49" charset="0"/>
                <a:cs typeface="Courier New" panose="02070309020205020404" pitchFamily="49" charset="0"/>
              </a:rPr>
              <a:t>attributes</a:t>
            </a:r>
            <a:r>
              <a:rPr kumimoji="1" lang="en-US" altLang="en-US" sz="1600" b="1">
                <a:solidFill>
                  <a:srgbClr val="000000"/>
                </a:solidFill>
                <a:latin typeface="Courier New" panose="02070309020205020404" pitchFamily="49" charset="0"/>
                <a:cs typeface="Courier New" panose="02070309020205020404" pitchFamily="49" charset="0"/>
              </a:rPr>
              <a:t>    </a:t>
            </a:r>
            <a:r>
              <a:rPr kumimoji="1" lang="en-US" altLang="en-US" sz="1600" b="1">
                <a:latin typeface="Courier New" panose="02070309020205020404" pitchFamily="49" charset="0"/>
                <a:cs typeface="Courier New" panose="02070309020205020404" pitchFamily="49" charset="0"/>
              </a:rPr>
              <a:t>element</a:t>
            </a:r>
          </a:p>
        </p:txBody>
      </p:sp>
    </p:spTree>
  </p:cSld>
  <p:clrMapOvr>
    <a:masterClrMapping/>
  </p:clrMapOvr>
  <p:transition>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AB44B69-20CE-AB34-EEAE-9E9D65FDFD42}"/>
              </a:ext>
            </a:extLst>
          </p:cNvPr>
          <p:cNvSpPr>
            <a:spLocks noGrp="1" noChangeArrowheads="1"/>
          </p:cNvSpPr>
          <p:nvPr>
            <p:ph type="title"/>
          </p:nvPr>
        </p:nvSpPr>
        <p:spPr>
          <a:xfrm>
            <a:off x="5029200" y="304800"/>
            <a:ext cx="1981200" cy="381000"/>
          </a:xfrm>
        </p:spPr>
        <p:txBody>
          <a:bodyPr/>
          <a:lstStyle/>
          <a:p>
            <a:r>
              <a:rPr lang="en-US" altLang="en-US" sz="2000"/>
              <a:t>XML Rules</a:t>
            </a:r>
          </a:p>
        </p:txBody>
      </p:sp>
      <p:sp>
        <p:nvSpPr>
          <p:cNvPr id="14339" name="Rectangle 24">
            <a:extLst>
              <a:ext uri="{FF2B5EF4-FFF2-40B4-BE49-F238E27FC236}">
                <a16:creationId xmlns:a16="http://schemas.microsoft.com/office/drawing/2014/main" id="{A95809C9-81E3-50A7-7335-10D3074C1D8C}"/>
              </a:ext>
            </a:extLst>
          </p:cNvPr>
          <p:cNvSpPr>
            <a:spLocks noGrp="1" noChangeArrowheads="1"/>
          </p:cNvSpPr>
          <p:nvPr>
            <p:ph type="body" idx="1"/>
          </p:nvPr>
        </p:nvSpPr>
        <p:spPr>
          <a:xfrm>
            <a:off x="2209800" y="762000"/>
            <a:ext cx="7772400" cy="5410200"/>
          </a:xfrm>
        </p:spPr>
        <p:txBody>
          <a:bodyPr/>
          <a:lstStyle/>
          <a:p>
            <a:r>
              <a:rPr lang="en-GB" altLang="en-US" sz="1600"/>
              <a:t>Well formed</a:t>
            </a:r>
          </a:p>
          <a:p>
            <a:pPr lvl="1"/>
            <a:r>
              <a:rPr lang="en-GB" altLang="en-US" sz="2000"/>
              <a:t> </a:t>
            </a:r>
            <a:r>
              <a:rPr lang="en-GB" altLang="en-US" sz="1400"/>
              <a:t>Syntax is correct (all tags opened and closed)</a:t>
            </a:r>
            <a:endParaRPr lang="en-GB" altLang="en-US" sz="1800"/>
          </a:p>
          <a:p>
            <a:r>
              <a:rPr lang="en-GB" altLang="en-US" sz="1600"/>
              <a:t>Valid</a:t>
            </a:r>
          </a:p>
          <a:p>
            <a:pPr lvl="1"/>
            <a:r>
              <a:rPr lang="en-GB" altLang="en-US" sz="1400"/>
              <a:t>All the elements matches the definitions written in the schema</a:t>
            </a:r>
            <a:endParaRPr lang="en-GB" altLang="en-US" sz="1800"/>
          </a:p>
          <a:p>
            <a:r>
              <a:rPr lang="en-GB" altLang="en-US" sz="1600"/>
              <a:t>XML Documents (.xml) == XML Instances of the Schema (.xsd) </a:t>
            </a:r>
          </a:p>
          <a:p>
            <a:r>
              <a:rPr lang="en-US" altLang="en-US" sz="1600"/>
              <a:t>DTD </a:t>
            </a:r>
          </a:p>
          <a:p>
            <a:pPr lvl="1"/>
            <a:r>
              <a:rPr lang="en-US" altLang="en-US" sz="1500"/>
              <a:t>  </a:t>
            </a:r>
            <a:r>
              <a:rPr lang="en-US" altLang="en-US" sz="1400"/>
              <a:t>Document Type Definitions – Validates XML data against it </a:t>
            </a:r>
            <a:endParaRPr lang="en-GB" altLang="en-US" sz="1400"/>
          </a:p>
          <a:p>
            <a:r>
              <a:rPr lang="en-US" altLang="en-US" sz="1600">
                <a:latin typeface="Tahoma" panose="020B0604030504040204" pitchFamily="34" charset="0"/>
              </a:rPr>
              <a:t>XML Schema</a:t>
            </a:r>
          </a:p>
          <a:p>
            <a:pPr lvl="1"/>
            <a:r>
              <a:rPr lang="en-US" altLang="en-US" sz="1500">
                <a:latin typeface="Tahoma" panose="020B0604030504040204" pitchFamily="34" charset="0"/>
              </a:rPr>
              <a:t> </a:t>
            </a:r>
            <a:r>
              <a:rPr lang="en-US" altLang="en-US" sz="1400">
                <a:latin typeface="Tahoma" panose="020B0604030504040204" pitchFamily="34" charset="0"/>
              </a:rPr>
              <a:t>Alternative to DTD with added functionality. It supports other data types not supported by DTD</a:t>
            </a:r>
            <a:r>
              <a:rPr lang="en-US" altLang="en-US" sz="1500">
                <a:latin typeface="Tahoma" panose="020B0604030504040204" pitchFamily="34" charset="0"/>
              </a:rPr>
              <a:t> </a:t>
            </a:r>
          </a:p>
          <a:p>
            <a:pPr lvl="2"/>
            <a:r>
              <a:rPr lang="en-US" altLang="en-US" sz="1100">
                <a:latin typeface="Tahoma" panose="020B0604030504040204" pitchFamily="34" charset="0"/>
              </a:rPr>
              <a:t>Predefined Simple Types (integers,booleans,dateTime…)</a:t>
            </a:r>
          </a:p>
          <a:p>
            <a:pPr lvl="2"/>
            <a:r>
              <a:rPr lang="en-US" altLang="en-US" sz="1100">
                <a:latin typeface="Tahoma" panose="020B0604030504040204" pitchFamily="34" charset="0"/>
              </a:rPr>
              <a:t>User-defined datatypes ( Complex Types)</a:t>
            </a:r>
          </a:p>
          <a:p>
            <a:pPr lvl="2"/>
            <a:r>
              <a:rPr lang="en-US" altLang="en-US" sz="1100">
                <a:latin typeface="Tahoma" panose="020B0604030504040204" pitchFamily="34" charset="0"/>
              </a:rPr>
              <a:t>Validations Restrictions to types</a:t>
            </a:r>
          </a:p>
          <a:p>
            <a:pPr lvl="1"/>
            <a:r>
              <a:rPr lang="en-US" altLang="en-US" sz="1500">
                <a:latin typeface="Tahoma" panose="020B0604030504040204" pitchFamily="34" charset="0"/>
              </a:rPr>
              <a:t> </a:t>
            </a:r>
            <a:r>
              <a:rPr lang="en-US" altLang="en-US" sz="1400">
                <a:latin typeface="Tahoma" panose="020B0604030504040204" pitchFamily="34" charset="0"/>
              </a:rPr>
              <a:t>XML schema itself is an XML document !</a:t>
            </a:r>
            <a:endParaRPr lang="en-US" altLang="en-US" sz="1500">
              <a:latin typeface="Tahoma" panose="020B0604030504040204" pitchFamily="34" charset="0"/>
            </a:endParaRPr>
          </a:p>
          <a:p>
            <a:r>
              <a:rPr lang="en-US" altLang="en-US" sz="1600">
                <a:latin typeface="Tahoma" panose="020B0604030504040204" pitchFamily="34" charset="0"/>
              </a:rPr>
              <a:t>XML Processing </a:t>
            </a:r>
          </a:p>
          <a:p>
            <a:pPr lvl="1"/>
            <a:r>
              <a:rPr lang="en-US" altLang="en-US" sz="1500">
                <a:latin typeface="Tahoma" panose="020B0604030504040204" pitchFamily="34" charset="0"/>
              </a:rPr>
              <a:t>Read the XML documents XML processors (Parsers)</a:t>
            </a:r>
          </a:p>
          <a:p>
            <a:pPr lvl="2"/>
            <a:r>
              <a:rPr lang="en-US" altLang="en-US" sz="1100">
                <a:latin typeface="Tahoma" panose="020B0604030504040204" pitchFamily="34" charset="0"/>
              </a:rPr>
              <a:t>SAX (based on events)</a:t>
            </a:r>
          </a:p>
          <a:p>
            <a:pPr lvl="2"/>
            <a:r>
              <a:rPr lang="en-US" altLang="en-US" sz="1100">
                <a:latin typeface="Tahoma" panose="020B0604030504040204" pitchFamily="34" charset="0"/>
              </a:rPr>
              <a:t>DOM ( reads the xml document and loads it in memory)</a:t>
            </a:r>
          </a:p>
          <a:p>
            <a:pPr lvl="2"/>
            <a:r>
              <a:rPr lang="en-US" altLang="en-US" sz="1100">
                <a:latin typeface="Tahoma" panose="020B0604030504040204" pitchFamily="34" charset="0"/>
              </a:rPr>
              <a:t>Python implements this interfaces in a package PyXML </a:t>
            </a:r>
          </a:p>
        </p:txBody>
      </p:sp>
      <p:sp>
        <p:nvSpPr>
          <p:cNvPr id="14340" name="Rectangle 4">
            <a:extLst>
              <a:ext uri="{FF2B5EF4-FFF2-40B4-BE49-F238E27FC236}">
                <a16:creationId xmlns:a16="http://schemas.microsoft.com/office/drawing/2014/main" id="{6C0B9DAB-E3D3-814D-837A-DD6C9612E931}"/>
              </a:ext>
            </a:extLst>
          </p:cNvPr>
          <p:cNvSpPr>
            <a:spLocks noChangeArrowheads="1"/>
          </p:cNvSpPr>
          <p:nvPr/>
        </p:nvSpPr>
        <p:spPr bwMode="auto">
          <a:xfrm>
            <a:off x="4533900" y="22621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ECECFC-EA29-0D1E-C11B-91D8A273F623}"/>
              </a:ext>
            </a:extLst>
          </p:cNvPr>
          <p:cNvSpPr>
            <a:spLocks noGrp="1" noChangeArrowheads="1"/>
          </p:cNvSpPr>
          <p:nvPr>
            <p:ph type="title"/>
          </p:nvPr>
        </p:nvSpPr>
        <p:spPr>
          <a:xfrm>
            <a:off x="3276600" y="304800"/>
            <a:ext cx="5715000" cy="609600"/>
          </a:xfrm>
        </p:spPr>
        <p:txBody>
          <a:bodyPr/>
          <a:lstStyle/>
          <a:p>
            <a:r>
              <a:rPr lang="en-US" altLang="en-US" sz="2000"/>
              <a:t>SOAP: Simple Object Access Protocol</a:t>
            </a:r>
          </a:p>
        </p:txBody>
      </p:sp>
      <p:sp>
        <p:nvSpPr>
          <p:cNvPr id="15363" name="Rectangle 4">
            <a:extLst>
              <a:ext uri="{FF2B5EF4-FFF2-40B4-BE49-F238E27FC236}">
                <a16:creationId xmlns:a16="http://schemas.microsoft.com/office/drawing/2014/main" id="{B95D135A-5356-D8C8-FF43-231E44E8B50C}"/>
              </a:ext>
            </a:extLst>
          </p:cNvPr>
          <p:cNvSpPr>
            <a:spLocks noGrp="1" noChangeArrowheads="1"/>
          </p:cNvSpPr>
          <p:nvPr>
            <p:ph type="body" sz="half" idx="1"/>
          </p:nvPr>
        </p:nvSpPr>
        <p:spPr>
          <a:xfrm>
            <a:off x="2286000" y="1219200"/>
            <a:ext cx="4648200" cy="4648200"/>
          </a:xfrm>
        </p:spPr>
        <p:txBody>
          <a:bodyPr/>
          <a:lstStyle/>
          <a:p>
            <a:r>
              <a:rPr lang="en-US" altLang="en-US" sz="1300" b="1"/>
              <a:t>An Internet standard specification, the goal of which is to define a platform and vendor-neutral WIRE PROTOCOL based on Internet standard protocols [HTTP &amp; XML] to access Web Services</a:t>
            </a:r>
          </a:p>
          <a:p>
            <a:r>
              <a:rPr lang="en-US" altLang="en-US" sz="1300" b="1"/>
              <a:t>How do we access a service???</a:t>
            </a:r>
          </a:p>
          <a:p>
            <a:pPr lvl="1"/>
            <a:r>
              <a:rPr lang="en-US" altLang="en-US" sz="1100" b="1"/>
              <a:t>With a SOAP message:  Is a XML stream which is used to transmit messages via HTTP</a:t>
            </a:r>
          </a:p>
          <a:p>
            <a:r>
              <a:rPr lang="en-US" altLang="en-US" sz="1300" b="1"/>
              <a:t>SOAP Structure</a:t>
            </a:r>
          </a:p>
          <a:p>
            <a:pPr lvl="1"/>
            <a:r>
              <a:rPr lang="en-US" altLang="en-US" sz="1100" b="1"/>
              <a:t>Envelope:contains the entire SOAP message</a:t>
            </a:r>
          </a:p>
          <a:p>
            <a:pPr lvl="1"/>
            <a:r>
              <a:rPr lang="en-US" altLang="en-US" sz="1100" b="1"/>
              <a:t>Header</a:t>
            </a:r>
          </a:p>
          <a:p>
            <a:pPr lvl="1"/>
            <a:r>
              <a:rPr lang="en-US" altLang="en-US" sz="1100" b="1"/>
              <a:t>Boby</a:t>
            </a:r>
          </a:p>
          <a:p>
            <a:pPr lvl="2"/>
            <a:r>
              <a:rPr lang="en-US" altLang="en-US" sz="900" b="1"/>
              <a:t>Message</a:t>
            </a:r>
          </a:p>
          <a:p>
            <a:pPr lvl="1">
              <a:buFontTx/>
              <a:buNone/>
            </a:pPr>
            <a:endParaRPr lang="en-US" altLang="en-US" sz="1100" b="1"/>
          </a:p>
          <a:p>
            <a:pPr lvl="1">
              <a:buFontTx/>
              <a:buNone/>
            </a:pPr>
            <a:endParaRPr lang="en-US" altLang="en-US" sz="1100" b="1"/>
          </a:p>
        </p:txBody>
      </p:sp>
      <p:sp>
        <p:nvSpPr>
          <p:cNvPr id="15364" name="Rectangle 5">
            <a:extLst>
              <a:ext uri="{FF2B5EF4-FFF2-40B4-BE49-F238E27FC236}">
                <a16:creationId xmlns:a16="http://schemas.microsoft.com/office/drawing/2014/main" id="{91EF49EA-5C14-2B54-8C0F-F2DAF81BA2C4}"/>
              </a:ext>
            </a:extLst>
          </p:cNvPr>
          <p:cNvSpPr>
            <a:spLocks noChangeArrowheads="1"/>
          </p:cNvSpPr>
          <p:nvPr/>
        </p:nvSpPr>
        <p:spPr bwMode="auto">
          <a:xfrm>
            <a:off x="6934200" y="3200400"/>
            <a:ext cx="3048000" cy="2971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7C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5365" name="Text Box 7">
            <a:extLst>
              <a:ext uri="{FF2B5EF4-FFF2-40B4-BE49-F238E27FC236}">
                <a16:creationId xmlns:a16="http://schemas.microsoft.com/office/drawing/2014/main" id="{98A006EF-8441-3ED9-DB88-60DDE3B8E37F}"/>
              </a:ext>
            </a:extLst>
          </p:cNvPr>
          <p:cNvSpPr txBox="1">
            <a:spLocks noChangeArrowheads="1"/>
          </p:cNvSpPr>
          <p:nvPr/>
        </p:nvSpPr>
        <p:spPr bwMode="auto">
          <a:xfrm>
            <a:off x="7086600" y="5867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GB" altLang="en-US" sz="1400">
                <a:solidFill>
                  <a:schemeClr val="tx1"/>
                </a:solidFill>
                <a:latin typeface="Times New Roman" panose="02020603050405020304" pitchFamily="18" charset="0"/>
              </a:rPr>
              <a:t>Envelope</a:t>
            </a:r>
          </a:p>
        </p:txBody>
      </p:sp>
      <p:sp>
        <p:nvSpPr>
          <p:cNvPr id="15366" name="Rectangle 8">
            <a:extLst>
              <a:ext uri="{FF2B5EF4-FFF2-40B4-BE49-F238E27FC236}">
                <a16:creationId xmlns:a16="http://schemas.microsoft.com/office/drawing/2014/main" id="{C50EE2B4-4311-5558-CA6F-503FBA38DEE7}"/>
              </a:ext>
            </a:extLst>
          </p:cNvPr>
          <p:cNvSpPr>
            <a:spLocks noChangeArrowheads="1"/>
          </p:cNvSpPr>
          <p:nvPr/>
        </p:nvSpPr>
        <p:spPr bwMode="auto">
          <a:xfrm>
            <a:off x="7391400" y="3276600"/>
            <a:ext cx="2057400" cy="457200"/>
          </a:xfrm>
          <a:prstGeom prst="rect">
            <a:avLst/>
          </a:prstGeom>
          <a:solidFill>
            <a:srgbClr val="DDFFF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r>
              <a:rPr lang="en-GB" altLang="en-US" sz="1600">
                <a:solidFill>
                  <a:schemeClr val="tx1"/>
                </a:solidFill>
                <a:latin typeface="Times New Roman" panose="02020603050405020304" pitchFamily="18" charset="0"/>
              </a:rPr>
              <a:t>Header</a:t>
            </a:r>
          </a:p>
        </p:txBody>
      </p:sp>
      <p:sp>
        <p:nvSpPr>
          <p:cNvPr id="15367" name="Rectangle 10">
            <a:extLst>
              <a:ext uri="{FF2B5EF4-FFF2-40B4-BE49-F238E27FC236}">
                <a16:creationId xmlns:a16="http://schemas.microsoft.com/office/drawing/2014/main" id="{E9D560C6-C8FC-2177-5D58-F387198AA632}"/>
              </a:ext>
            </a:extLst>
          </p:cNvPr>
          <p:cNvSpPr>
            <a:spLocks noChangeArrowheads="1"/>
          </p:cNvSpPr>
          <p:nvPr/>
        </p:nvSpPr>
        <p:spPr bwMode="auto">
          <a:xfrm>
            <a:off x="7391400" y="3886200"/>
            <a:ext cx="2057400" cy="19050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5368" name="Text Box 12">
            <a:extLst>
              <a:ext uri="{FF2B5EF4-FFF2-40B4-BE49-F238E27FC236}">
                <a16:creationId xmlns:a16="http://schemas.microsoft.com/office/drawing/2014/main" id="{DC1EB0BC-1277-C7DF-E602-1A8E62601855}"/>
              </a:ext>
            </a:extLst>
          </p:cNvPr>
          <p:cNvSpPr txBox="1">
            <a:spLocks noChangeArrowheads="1"/>
          </p:cNvSpPr>
          <p:nvPr/>
        </p:nvSpPr>
        <p:spPr bwMode="auto">
          <a:xfrm>
            <a:off x="7620000" y="4038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GB" altLang="en-US" sz="1600">
                <a:solidFill>
                  <a:schemeClr val="tx1"/>
                </a:solidFill>
                <a:latin typeface="Times New Roman" panose="02020603050405020304" pitchFamily="18" charset="0"/>
              </a:rPr>
              <a:t>Body</a:t>
            </a:r>
          </a:p>
        </p:txBody>
      </p:sp>
      <p:sp>
        <p:nvSpPr>
          <p:cNvPr id="15369" name="Rectangle 13">
            <a:extLst>
              <a:ext uri="{FF2B5EF4-FFF2-40B4-BE49-F238E27FC236}">
                <a16:creationId xmlns:a16="http://schemas.microsoft.com/office/drawing/2014/main" id="{56524363-6DC1-D161-84FC-9F678936F2E9}"/>
              </a:ext>
            </a:extLst>
          </p:cNvPr>
          <p:cNvSpPr>
            <a:spLocks noChangeArrowheads="1"/>
          </p:cNvSpPr>
          <p:nvPr/>
        </p:nvSpPr>
        <p:spPr bwMode="auto">
          <a:xfrm>
            <a:off x="7696200" y="4343400"/>
            <a:ext cx="1371600" cy="1219200"/>
          </a:xfrm>
          <a:prstGeom prst="rect">
            <a:avLst/>
          </a:prstGeom>
          <a:solidFill>
            <a:srgbClr val="FFEBF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5370" name="Text Box 15">
            <a:extLst>
              <a:ext uri="{FF2B5EF4-FFF2-40B4-BE49-F238E27FC236}">
                <a16:creationId xmlns:a16="http://schemas.microsoft.com/office/drawing/2014/main" id="{87463369-8B1B-BAEA-23BE-1C2A1CDB17D7}"/>
              </a:ext>
            </a:extLst>
          </p:cNvPr>
          <p:cNvSpPr txBox="1">
            <a:spLocks noChangeArrowheads="1"/>
          </p:cNvSpPr>
          <p:nvPr/>
        </p:nvSpPr>
        <p:spPr bwMode="auto">
          <a:xfrm>
            <a:off x="7848600" y="46482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GB" altLang="en-US" sz="1600">
                <a:solidFill>
                  <a:schemeClr val="tx1"/>
                </a:solidFill>
                <a:latin typeface="Times New Roman" panose="02020603050405020304" pitchFamily="18" charset="0"/>
              </a:rPr>
              <a:t>Message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46E10-4EFB-814F-3D6D-DBF66BF8F786}"/>
              </a:ext>
            </a:extLst>
          </p:cNvPr>
          <p:cNvSpPr>
            <a:spLocks noGrp="1"/>
          </p:cNvSpPr>
          <p:nvPr>
            <p:ph idx="1"/>
          </p:nvPr>
        </p:nvSpPr>
        <p:spPr>
          <a:xfrm>
            <a:off x="838200" y="609600"/>
            <a:ext cx="10515600" cy="5567363"/>
          </a:xfrm>
        </p:spPr>
        <p:txBody>
          <a:bodyPr>
            <a:normAutofit fontScale="70000" lnSpcReduction="20000"/>
          </a:bodyPr>
          <a:lstStyle/>
          <a:p>
            <a:pPr marL="0" indent="0" algn="just">
              <a:buNone/>
            </a:pPr>
            <a:r>
              <a:rPr lang="en-US" b="1" dirty="0"/>
              <a:t>Logging:</a:t>
            </a:r>
          </a:p>
          <a:p>
            <a:pPr algn="just"/>
            <a:r>
              <a:rPr lang="en-US" dirty="0"/>
              <a:t>Logging is also improved. It’s something that, in-house, usually gets the short end of the stick. But in the virtualized world of cloud computing, providers can </a:t>
            </a:r>
            <a:r>
              <a:rPr lang="en-US" dirty="0">
                <a:solidFill>
                  <a:srgbClr val="FF0000"/>
                </a:solidFill>
              </a:rPr>
              <a:t>add as much memory </a:t>
            </a:r>
            <a:r>
              <a:rPr lang="en-US" dirty="0"/>
              <a:t>as they need to extend logging.</a:t>
            </a:r>
          </a:p>
          <a:p>
            <a:pPr marL="0" indent="0" algn="just">
              <a:buNone/>
            </a:pPr>
            <a:r>
              <a:rPr lang="en-US" b="1" dirty="0"/>
              <a:t>Forensics:</a:t>
            </a:r>
          </a:p>
          <a:p>
            <a:pPr algn="just"/>
            <a:r>
              <a:rPr lang="en-US" dirty="0"/>
              <a:t>If there is a </a:t>
            </a:r>
            <a:r>
              <a:rPr lang="en-US" dirty="0">
                <a:solidFill>
                  <a:srgbClr val="FF0000"/>
                </a:solidFill>
              </a:rPr>
              <a:t>breach,</a:t>
            </a:r>
            <a:r>
              <a:rPr lang="en-US" dirty="0"/>
              <a:t> the cloud provider can respond to the incident with less downtime than if you had to investigate the breach locally. It is easy to build a forensic server online, and it costs almost nothing until it comes into use. If there is a problem, the </a:t>
            </a:r>
            <a:r>
              <a:rPr lang="en-US" dirty="0">
                <a:solidFill>
                  <a:srgbClr val="FF0000"/>
                </a:solidFill>
              </a:rPr>
              <a:t>virtual machine can be cloned </a:t>
            </a:r>
            <a:r>
              <a:rPr lang="en-US" dirty="0"/>
              <a:t>for easy offline analysis. Further, many companies don’t have a dedicated </a:t>
            </a:r>
            <a:r>
              <a:rPr lang="en-US" dirty="0">
                <a:solidFill>
                  <a:srgbClr val="FF0000"/>
                </a:solidFill>
              </a:rPr>
              <a:t>in-house incident response team</a:t>
            </a:r>
            <a:r>
              <a:rPr lang="en-US" dirty="0"/>
              <a:t>. If there is a problem, IT staff have </a:t>
            </a:r>
            <a:r>
              <a:rPr lang="en-US" dirty="0">
                <a:solidFill>
                  <a:srgbClr val="FF0000"/>
                </a:solidFill>
              </a:rPr>
              <a:t>to quickly figure out </a:t>
            </a:r>
            <a:r>
              <a:rPr lang="en-US" dirty="0"/>
              <a:t>their new job of taking the server down, quickly investigating, and getting it back online for </a:t>
            </a:r>
            <a:r>
              <a:rPr lang="en-US" dirty="0">
                <a:solidFill>
                  <a:srgbClr val="FF0000"/>
                </a:solidFill>
              </a:rPr>
              <a:t>minimal production downtime</a:t>
            </a:r>
            <a:r>
              <a:rPr lang="en-US" dirty="0"/>
              <a:t>.</a:t>
            </a:r>
          </a:p>
          <a:p>
            <a:pPr marL="0" indent="0" algn="just">
              <a:buNone/>
            </a:pPr>
            <a:r>
              <a:rPr lang="en-US" b="1" dirty="0"/>
              <a:t>Development:</a:t>
            </a:r>
          </a:p>
          <a:p>
            <a:pPr algn="just"/>
            <a:r>
              <a:rPr lang="en-US" dirty="0"/>
              <a:t>Security vendors also have a unique opportunity in the cloud. Since it’s new ground, there are new opportunities for the vendors who are open-minded enough to imagine them.</a:t>
            </a:r>
          </a:p>
          <a:p>
            <a:pPr marL="0" indent="0" algn="just">
              <a:buNone/>
            </a:pPr>
            <a:r>
              <a:rPr lang="en-US" b="1" dirty="0"/>
              <a:t>Auditing:</a:t>
            </a:r>
          </a:p>
          <a:p>
            <a:pPr algn="just"/>
            <a:r>
              <a:rPr lang="en-US" dirty="0"/>
              <a:t>As an IT professional, you already know the headache of securing your own local network. But when you send your data to the cloud, a whole new set of issues arise. This is largely because your data is being stored on someone else’s equipment.</a:t>
            </a:r>
            <a:endParaRPr lang="en-IN" dirty="0"/>
          </a:p>
        </p:txBody>
      </p:sp>
    </p:spTree>
    <p:extLst>
      <p:ext uri="{BB962C8B-B14F-4D97-AF65-F5344CB8AC3E}">
        <p14:creationId xmlns:p14="http://schemas.microsoft.com/office/powerpoint/2010/main" val="3070352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CF5215A9-2362-17AF-EC53-DE4CCDADC403}"/>
              </a:ext>
            </a:extLst>
          </p:cNvPr>
          <p:cNvSpPr>
            <a:spLocks noGrp="1" noChangeArrowheads="1"/>
          </p:cNvSpPr>
          <p:nvPr>
            <p:ph type="title"/>
          </p:nvPr>
        </p:nvSpPr>
        <p:spPr>
          <a:xfrm>
            <a:off x="3810000" y="304800"/>
            <a:ext cx="4191000" cy="381000"/>
          </a:xfrm>
        </p:spPr>
        <p:txBody>
          <a:bodyPr>
            <a:normAutofit fontScale="90000"/>
          </a:bodyPr>
          <a:lstStyle/>
          <a:p>
            <a:r>
              <a:rPr lang="en-GB" altLang="en-US" sz="2400"/>
              <a:t>SOAP Example</a:t>
            </a:r>
          </a:p>
        </p:txBody>
      </p:sp>
      <p:sp>
        <p:nvSpPr>
          <p:cNvPr id="16387" name="Rectangle 9">
            <a:extLst>
              <a:ext uri="{FF2B5EF4-FFF2-40B4-BE49-F238E27FC236}">
                <a16:creationId xmlns:a16="http://schemas.microsoft.com/office/drawing/2014/main" id="{93414EED-AE4C-C6B9-EFEA-218BF0EA1E29}"/>
              </a:ext>
            </a:extLst>
          </p:cNvPr>
          <p:cNvSpPr>
            <a:spLocks noGrp="1" noChangeArrowheads="1"/>
          </p:cNvSpPr>
          <p:nvPr>
            <p:ph type="body" idx="1"/>
          </p:nvPr>
        </p:nvSpPr>
        <p:spPr/>
        <p:txBody>
          <a:bodyPr/>
          <a:lstStyle/>
          <a:p>
            <a:endParaRPr lang="en-GB" altLang="en-US"/>
          </a:p>
          <a:p>
            <a:pPr>
              <a:buFont typeface="Monotype Sorts" pitchFamily="2" charset="2"/>
              <a:buNone/>
            </a:pPr>
            <a:endParaRPr lang="en-GB" altLang="en-US"/>
          </a:p>
        </p:txBody>
      </p:sp>
      <p:sp>
        <p:nvSpPr>
          <p:cNvPr id="16388" name="Text Box 5">
            <a:extLst>
              <a:ext uri="{FF2B5EF4-FFF2-40B4-BE49-F238E27FC236}">
                <a16:creationId xmlns:a16="http://schemas.microsoft.com/office/drawing/2014/main" id="{A7C9DD13-D523-C7EF-033E-0BDE638E096A}"/>
              </a:ext>
            </a:extLst>
          </p:cNvPr>
          <p:cNvSpPr txBox="1">
            <a:spLocks noChangeArrowheads="1"/>
          </p:cNvSpPr>
          <p:nvPr/>
        </p:nvSpPr>
        <p:spPr bwMode="auto">
          <a:xfrm>
            <a:off x="2590800" y="15240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6389" name="Rectangle 11">
            <a:extLst>
              <a:ext uri="{FF2B5EF4-FFF2-40B4-BE49-F238E27FC236}">
                <a16:creationId xmlns:a16="http://schemas.microsoft.com/office/drawing/2014/main" id="{BDDCE70F-1F25-3EAE-E240-367CE920F24B}"/>
              </a:ext>
            </a:extLst>
          </p:cNvPr>
          <p:cNvSpPr>
            <a:spLocks noChangeArrowheads="1"/>
          </p:cNvSpPr>
          <p:nvPr/>
        </p:nvSpPr>
        <p:spPr bwMode="auto">
          <a:xfrm>
            <a:off x="2057400" y="1143000"/>
            <a:ext cx="7924800" cy="3048000"/>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1200">
              <a:solidFill>
                <a:srgbClr val="0000FF"/>
              </a:solidFill>
              <a:latin typeface="Times New Roman" panose="02020603050405020304" pitchFamily="18" charset="0"/>
            </a:endParaRPr>
          </a:p>
          <a:p>
            <a:pPr>
              <a:lnSpc>
                <a:spcPct val="100000"/>
              </a:lnSpc>
              <a:spcBef>
                <a:spcPct val="0"/>
              </a:spcBef>
              <a:buSzTx/>
              <a:buFontTx/>
              <a:buNone/>
            </a:pPr>
            <a:r>
              <a:rPr lang="en-GB" altLang="en-US" sz="1200">
                <a:solidFill>
                  <a:srgbClr val="0000FF"/>
                </a:solidFill>
              </a:rPr>
              <a:t>&lt;</a:t>
            </a:r>
            <a:r>
              <a:rPr lang="en-GB" altLang="en-US" sz="1200">
                <a:solidFill>
                  <a:srgbClr val="800000"/>
                </a:solidFill>
              </a:rPr>
              <a:t>SOAP-ENV:Envelope</a:t>
            </a:r>
            <a:r>
              <a:rPr lang="en-GB" altLang="en-US" sz="1200">
                <a:solidFill>
                  <a:srgbClr val="FF0000"/>
                </a:solidFill>
              </a:rPr>
              <a:t> xmlns:SOAP-ENV</a:t>
            </a:r>
            <a:r>
              <a:rPr lang="en-GB" altLang="en-US" sz="1200">
                <a:solidFill>
                  <a:srgbClr val="0000FF"/>
                </a:solidFill>
              </a:rPr>
              <a:t>="</a:t>
            </a:r>
            <a:r>
              <a:rPr lang="en-GB" altLang="en-US" sz="1200">
                <a:solidFill>
                  <a:srgbClr val="000000"/>
                </a:solidFill>
              </a:rPr>
              <a:t>http://schemas.xmlsoap.org/soap/envelope/</a:t>
            </a:r>
            <a:r>
              <a:rPr lang="en-GB" altLang="en-US" sz="1200">
                <a:solidFill>
                  <a:srgbClr val="0000FF"/>
                </a:solidFill>
              </a:rPr>
              <a:t>"</a:t>
            </a:r>
            <a:r>
              <a:rPr lang="en-GB" altLang="en-US" sz="1200">
                <a:solidFill>
                  <a:srgbClr val="FF0000"/>
                </a:solidFill>
              </a:rPr>
              <a:t> xmlns:SOAP-ENC</a:t>
            </a:r>
            <a:r>
              <a:rPr lang="en-GB" altLang="en-US" sz="1200">
                <a:solidFill>
                  <a:srgbClr val="0000FF"/>
                </a:solidFill>
              </a:rPr>
              <a:t>="</a:t>
            </a:r>
            <a:r>
              <a:rPr lang="en-GB" altLang="en-US" sz="1200">
                <a:solidFill>
                  <a:srgbClr val="000000"/>
                </a:solidFill>
              </a:rPr>
              <a:t>http://schemas.xmlsoap.org/soap/encoding/</a:t>
            </a:r>
            <a:r>
              <a:rPr lang="en-GB" altLang="en-US" sz="1200">
                <a:solidFill>
                  <a:srgbClr val="0000FF"/>
                </a:solidFill>
              </a:rPr>
              <a:t>"</a:t>
            </a:r>
            <a:r>
              <a:rPr lang="en-GB" altLang="en-US" sz="1200">
                <a:solidFill>
                  <a:srgbClr val="FF0000"/>
                </a:solidFill>
              </a:rPr>
              <a:t> xmlns:xsi</a:t>
            </a:r>
            <a:r>
              <a:rPr lang="en-GB" altLang="en-US" sz="1200">
                <a:solidFill>
                  <a:srgbClr val="0000FF"/>
                </a:solidFill>
              </a:rPr>
              <a:t>="</a:t>
            </a:r>
            <a:r>
              <a:rPr lang="en-GB" altLang="en-US" sz="1200">
                <a:solidFill>
                  <a:srgbClr val="000000"/>
                </a:solidFill>
              </a:rPr>
              <a:t>http://www.w3.org/2001/XMLSchema-instance</a:t>
            </a:r>
            <a:r>
              <a:rPr lang="en-GB" altLang="en-US" sz="1200">
                <a:solidFill>
                  <a:srgbClr val="0000FF"/>
                </a:solidFill>
              </a:rPr>
              <a:t>"</a:t>
            </a:r>
            <a:r>
              <a:rPr lang="en-GB" altLang="en-US" sz="1200">
                <a:solidFill>
                  <a:srgbClr val="FF0000"/>
                </a:solidFill>
              </a:rPr>
              <a:t> xmlns:xsd</a:t>
            </a:r>
            <a:r>
              <a:rPr lang="en-GB" altLang="en-US" sz="1200">
                <a:solidFill>
                  <a:srgbClr val="0000FF"/>
                </a:solidFill>
              </a:rPr>
              <a:t>="</a:t>
            </a:r>
            <a:r>
              <a:rPr lang="en-GB" altLang="en-US" sz="1200">
                <a:solidFill>
                  <a:srgbClr val="000000"/>
                </a:solidFill>
              </a:rPr>
              <a:t>http://www.w3.org/2001/XMLSchema</a:t>
            </a:r>
            <a:r>
              <a:rPr lang="en-GB" altLang="en-US" sz="1200">
                <a:solidFill>
                  <a:srgbClr val="0000FF"/>
                </a:solidFill>
              </a:rPr>
              <a:t>"</a:t>
            </a:r>
            <a:r>
              <a:rPr lang="en-GB" altLang="en-US" sz="1200">
                <a:solidFill>
                  <a:srgbClr val="FF0000"/>
                </a:solidFill>
              </a:rPr>
              <a:t> </a:t>
            </a:r>
          </a:p>
          <a:p>
            <a:pPr>
              <a:lnSpc>
                <a:spcPct val="100000"/>
              </a:lnSpc>
              <a:spcBef>
                <a:spcPct val="0"/>
              </a:spcBef>
              <a:buSzTx/>
              <a:buFontTx/>
              <a:buNone/>
            </a:pPr>
            <a:r>
              <a:rPr lang="en-GB" altLang="en-US" sz="1200">
                <a:solidFill>
                  <a:srgbClr val="FF0000"/>
                </a:solidFill>
              </a:rPr>
              <a:t>SOAP-ENV:encodingStyle</a:t>
            </a:r>
            <a:r>
              <a:rPr lang="en-GB" altLang="en-US" sz="1200">
                <a:solidFill>
                  <a:srgbClr val="0000FF"/>
                </a:solidFill>
              </a:rPr>
              <a:t>="</a:t>
            </a:r>
            <a:r>
              <a:rPr lang="en-GB" altLang="en-US" sz="1200">
                <a:solidFill>
                  <a:srgbClr val="000000"/>
                </a:solidFill>
              </a:rPr>
              <a:t>http://schemas.xmlsoap.org/soap/encoding/</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SOAP-ENV:Body</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000">
                <a:solidFill>
                  <a:srgbClr val="800000"/>
                </a:solidFill>
              </a:rPr>
              <a:t>m:calculateCarPayment</a:t>
            </a:r>
            <a:r>
              <a:rPr lang="en-GB" altLang="en-US" sz="1000">
                <a:solidFill>
                  <a:srgbClr val="FF0000"/>
                </a:solidFill>
              </a:rPr>
              <a:t> xmlns:m</a:t>
            </a:r>
            <a:r>
              <a:rPr lang="en-GB" altLang="en-US" sz="1000">
                <a:solidFill>
                  <a:srgbClr val="0000FF"/>
                </a:solidFill>
              </a:rPr>
              <a:t>="</a:t>
            </a:r>
            <a:r>
              <a:rPr lang="en-GB" altLang="en-US" sz="1000">
                <a:solidFill>
                  <a:srgbClr val="000000"/>
                </a:solidFill>
              </a:rPr>
              <a:t>http://www.exadel.com/services/CarPayment.xsd</a:t>
            </a:r>
            <a:r>
              <a:rPr lang="en-GB" altLang="en-US" sz="1000">
                <a:solidFill>
                  <a:srgbClr val="0000FF"/>
                </a:solidFill>
              </a:rPr>
              <a:t>"&gt;</a:t>
            </a:r>
            <a:endParaRPr lang="en-GB" altLang="en-US" sz="10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loanAmount</a:t>
            </a:r>
            <a:r>
              <a:rPr lang="en-GB" altLang="en-US" sz="1200">
                <a:solidFill>
                  <a:srgbClr val="FF0000"/>
                </a:solidFill>
              </a:rPr>
              <a:t> xsi:type</a:t>
            </a:r>
            <a:r>
              <a:rPr lang="en-GB" altLang="en-US" sz="1200">
                <a:solidFill>
                  <a:srgbClr val="0000FF"/>
                </a:solidFill>
              </a:rPr>
              <a:t>="</a:t>
            </a:r>
            <a:r>
              <a:rPr lang="en-GB" altLang="en-US" sz="1200">
                <a:solidFill>
                  <a:srgbClr val="000000"/>
                </a:solidFill>
              </a:rPr>
              <a:t>xsd:string</a:t>
            </a:r>
            <a:r>
              <a:rPr lang="en-GB" altLang="en-US" sz="1200">
                <a:solidFill>
                  <a:srgbClr val="0000FF"/>
                </a:solidFill>
              </a:rPr>
              <a:t>"&gt;</a:t>
            </a:r>
            <a:r>
              <a:rPr lang="en-GB" altLang="en-US" sz="1200">
                <a:solidFill>
                  <a:srgbClr val="000000"/>
                </a:solidFill>
              </a:rPr>
              <a:t>5000</a:t>
            </a:r>
            <a:r>
              <a:rPr lang="en-GB" altLang="en-US" sz="1200">
                <a:solidFill>
                  <a:srgbClr val="0000FF"/>
                </a:solidFill>
              </a:rPr>
              <a:t>&lt;/</a:t>
            </a:r>
            <a:r>
              <a:rPr lang="en-GB" altLang="en-US" sz="1200">
                <a:solidFill>
                  <a:srgbClr val="800000"/>
                </a:solidFill>
              </a:rPr>
              <a:t>loanAmount</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loanTerm</a:t>
            </a:r>
            <a:r>
              <a:rPr lang="en-GB" altLang="en-US" sz="1200">
                <a:solidFill>
                  <a:srgbClr val="FF0000"/>
                </a:solidFill>
              </a:rPr>
              <a:t> xsi:type</a:t>
            </a:r>
            <a:r>
              <a:rPr lang="en-GB" altLang="en-US" sz="1200">
                <a:solidFill>
                  <a:srgbClr val="0000FF"/>
                </a:solidFill>
              </a:rPr>
              <a:t>="</a:t>
            </a:r>
            <a:r>
              <a:rPr lang="en-GB" altLang="en-US" sz="1200">
                <a:solidFill>
                  <a:srgbClr val="000000"/>
                </a:solidFill>
              </a:rPr>
              <a:t>xsd:string</a:t>
            </a:r>
            <a:r>
              <a:rPr lang="en-GB" altLang="en-US" sz="1200">
                <a:solidFill>
                  <a:srgbClr val="0000FF"/>
                </a:solidFill>
              </a:rPr>
              <a:t>"&gt;</a:t>
            </a:r>
            <a:r>
              <a:rPr lang="en-GB" altLang="en-US" sz="1200">
                <a:solidFill>
                  <a:srgbClr val="000000"/>
                </a:solidFill>
              </a:rPr>
              <a:t>12</a:t>
            </a:r>
            <a:r>
              <a:rPr lang="en-GB" altLang="en-US" sz="1200">
                <a:solidFill>
                  <a:srgbClr val="0000FF"/>
                </a:solidFill>
              </a:rPr>
              <a:t>&lt;/</a:t>
            </a:r>
            <a:r>
              <a:rPr lang="en-GB" altLang="en-US" sz="1200">
                <a:solidFill>
                  <a:srgbClr val="800000"/>
                </a:solidFill>
              </a:rPr>
              <a:t>loanTerm</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loanRate</a:t>
            </a:r>
            <a:r>
              <a:rPr lang="en-GB" altLang="en-US" sz="1200">
                <a:solidFill>
                  <a:srgbClr val="FF0000"/>
                </a:solidFill>
              </a:rPr>
              <a:t> xsi:type</a:t>
            </a:r>
            <a:r>
              <a:rPr lang="en-GB" altLang="en-US" sz="1200">
                <a:solidFill>
                  <a:srgbClr val="0000FF"/>
                </a:solidFill>
              </a:rPr>
              <a:t>="</a:t>
            </a:r>
            <a:r>
              <a:rPr lang="en-GB" altLang="en-US" sz="1200">
                <a:solidFill>
                  <a:srgbClr val="000000"/>
                </a:solidFill>
              </a:rPr>
              <a:t>xsd:string</a:t>
            </a:r>
            <a:r>
              <a:rPr lang="en-GB" altLang="en-US" sz="1200">
                <a:solidFill>
                  <a:srgbClr val="0000FF"/>
                </a:solidFill>
              </a:rPr>
              <a:t>"&gt;</a:t>
            </a:r>
            <a:r>
              <a:rPr lang="en-GB" altLang="en-US" sz="1200">
                <a:solidFill>
                  <a:srgbClr val="000000"/>
                </a:solidFill>
              </a:rPr>
              <a:t>8</a:t>
            </a:r>
            <a:r>
              <a:rPr lang="en-GB" altLang="en-US" sz="1200">
                <a:solidFill>
                  <a:srgbClr val="0000FF"/>
                </a:solidFill>
              </a:rPr>
              <a:t>&lt;/</a:t>
            </a:r>
            <a:r>
              <a:rPr lang="en-GB" altLang="en-US" sz="1200">
                <a:solidFill>
                  <a:srgbClr val="800000"/>
                </a:solidFill>
              </a:rPr>
              <a:t>loanRate</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m:calculateCarPayment</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SOAP-ENV:Body</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FF"/>
                </a:solidFill>
              </a:rPr>
              <a:t>&lt;/</a:t>
            </a:r>
            <a:r>
              <a:rPr lang="en-GB" altLang="en-US" sz="1200">
                <a:solidFill>
                  <a:srgbClr val="800000"/>
                </a:solidFill>
              </a:rPr>
              <a:t>SOAP-ENV:Envelope</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endParaRPr lang="en-GB" altLang="en-US" sz="1200">
              <a:solidFill>
                <a:schemeClr val="tx1"/>
              </a:solidFill>
            </a:endParaRPr>
          </a:p>
        </p:txBody>
      </p:sp>
      <p:sp>
        <p:nvSpPr>
          <p:cNvPr id="16390" name="Text Box 12">
            <a:extLst>
              <a:ext uri="{FF2B5EF4-FFF2-40B4-BE49-F238E27FC236}">
                <a16:creationId xmlns:a16="http://schemas.microsoft.com/office/drawing/2014/main" id="{A0CFEC34-7582-A96C-AF71-7F849ED46307}"/>
              </a:ext>
            </a:extLst>
          </p:cNvPr>
          <p:cNvSpPr txBox="1">
            <a:spLocks noChangeArrowheads="1"/>
          </p:cNvSpPr>
          <p:nvPr/>
        </p:nvSpPr>
        <p:spPr bwMode="auto">
          <a:xfrm>
            <a:off x="2743200" y="4495800"/>
            <a:ext cx="64008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6391" name="Rectangle 14">
            <a:extLst>
              <a:ext uri="{FF2B5EF4-FFF2-40B4-BE49-F238E27FC236}">
                <a16:creationId xmlns:a16="http://schemas.microsoft.com/office/drawing/2014/main" id="{25DE9B7B-FC06-E15C-F216-E29DCC986C83}"/>
              </a:ext>
            </a:extLst>
          </p:cNvPr>
          <p:cNvSpPr>
            <a:spLocks noChangeArrowheads="1"/>
          </p:cNvSpPr>
          <p:nvPr/>
        </p:nvSpPr>
        <p:spPr bwMode="auto">
          <a:xfrm>
            <a:off x="2057400" y="4343401"/>
            <a:ext cx="6553200" cy="16160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50000"/>
              </a:spcBef>
              <a:buSzTx/>
              <a:buFontTx/>
              <a:buNone/>
            </a:pPr>
            <a:r>
              <a:rPr lang="en-GB" altLang="en-US" sz="2000">
                <a:latin typeface="Times New Roman" panose="02020603050405020304" pitchFamily="18" charset="0"/>
              </a:rPr>
              <a:t>This example sends a request for a web service method called calculateCarPayment with three different arguments</a:t>
            </a:r>
          </a:p>
          <a:p>
            <a:pPr>
              <a:lnSpc>
                <a:spcPct val="100000"/>
              </a:lnSpc>
              <a:spcBef>
                <a:spcPct val="50000"/>
              </a:spcBef>
              <a:buSzTx/>
              <a:buFontTx/>
              <a:buNone/>
            </a:pPr>
            <a:r>
              <a:rPr lang="en-GB" altLang="en-US" sz="2000">
                <a:latin typeface="Times New Roman" panose="02020603050405020304" pitchFamily="18" charset="0"/>
              </a:rPr>
              <a:t>You can try that with XML SPY ( v 4.4) </a:t>
            </a:r>
          </a:p>
          <a:p>
            <a:pPr>
              <a:lnSpc>
                <a:spcPct val="100000"/>
              </a:lnSpc>
              <a:spcBef>
                <a:spcPct val="50000"/>
              </a:spcBef>
              <a:buSzTx/>
              <a:buFontTx/>
              <a:buNone/>
            </a:pPr>
            <a:endParaRPr lang="en-GB" altLang="en-US" sz="2000">
              <a:latin typeface="Times New Roman" panose="02020603050405020304" pitchFamily="18" charset="0"/>
            </a:endParaRPr>
          </a:p>
        </p:txBody>
      </p:sp>
      <p:sp>
        <p:nvSpPr>
          <p:cNvPr id="16392" name="Text Box 15">
            <a:extLst>
              <a:ext uri="{FF2B5EF4-FFF2-40B4-BE49-F238E27FC236}">
                <a16:creationId xmlns:a16="http://schemas.microsoft.com/office/drawing/2014/main" id="{D224C24A-C16E-B488-ED1F-54ABF85602B1}"/>
              </a:ext>
            </a:extLst>
          </p:cNvPr>
          <p:cNvSpPr txBox="1">
            <a:spLocks noChangeArrowheads="1"/>
          </p:cNvSpPr>
          <p:nvPr/>
        </p:nvSpPr>
        <p:spPr bwMode="auto">
          <a:xfrm>
            <a:off x="2133600" y="685800"/>
            <a:ext cx="21336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GB" altLang="en-US" sz="2400">
                <a:latin typeface="Times New Roman" panose="02020603050405020304" pitchFamily="18" charset="0"/>
              </a:rPr>
              <a:t>Soap Request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5D05B505-E2BD-D42F-6842-32A32521FB7B}"/>
              </a:ext>
            </a:extLst>
          </p:cNvPr>
          <p:cNvSpPr>
            <a:spLocks noChangeArrowheads="1"/>
          </p:cNvSpPr>
          <p:nvPr/>
        </p:nvSpPr>
        <p:spPr bwMode="auto">
          <a:xfrm>
            <a:off x="2209800" y="12192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endParaRPr lang="en-GB" altLang="en-US"/>
          </a:p>
          <a:p>
            <a:pPr>
              <a:buFont typeface="Monotype Sorts" pitchFamily="2" charset="2"/>
              <a:buNone/>
            </a:pPr>
            <a:endParaRPr lang="en-GB" altLang="en-US"/>
          </a:p>
        </p:txBody>
      </p:sp>
      <p:sp>
        <p:nvSpPr>
          <p:cNvPr id="17411" name="Text Box 5">
            <a:extLst>
              <a:ext uri="{FF2B5EF4-FFF2-40B4-BE49-F238E27FC236}">
                <a16:creationId xmlns:a16="http://schemas.microsoft.com/office/drawing/2014/main" id="{C2215AA9-D638-A256-F4DC-238890157609}"/>
              </a:ext>
            </a:extLst>
          </p:cNvPr>
          <p:cNvSpPr txBox="1">
            <a:spLocks noChangeArrowheads="1"/>
          </p:cNvSpPr>
          <p:nvPr/>
        </p:nvSpPr>
        <p:spPr bwMode="auto">
          <a:xfrm>
            <a:off x="2590800" y="15240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7412" name="Text Box 6">
            <a:extLst>
              <a:ext uri="{FF2B5EF4-FFF2-40B4-BE49-F238E27FC236}">
                <a16:creationId xmlns:a16="http://schemas.microsoft.com/office/drawing/2014/main" id="{61855E96-1A86-1E8B-A523-99B7532699B6}"/>
              </a:ext>
            </a:extLst>
          </p:cNvPr>
          <p:cNvSpPr txBox="1">
            <a:spLocks noChangeArrowheads="1"/>
          </p:cNvSpPr>
          <p:nvPr/>
        </p:nvSpPr>
        <p:spPr bwMode="auto">
          <a:xfrm>
            <a:off x="2743200" y="4495800"/>
            <a:ext cx="64008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2400">
              <a:solidFill>
                <a:schemeClr val="tx1"/>
              </a:solidFill>
              <a:latin typeface="Times New Roman" panose="02020603050405020304" pitchFamily="18" charset="0"/>
            </a:endParaRPr>
          </a:p>
        </p:txBody>
      </p:sp>
      <p:sp>
        <p:nvSpPr>
          <p:cNvPr id="17413" name="Rectangle 8">
            <a:extLst>
              <a:ext uri="{FF2B5EF4-FFF2-40B4-BE49-F238E27FC236}">
                <a16:creationId xmlns:a16="http://schemas.microsoft.com/office/drawing/2014/main" id="{F46990E5-5319-356E-1BA1-FBA9E11BED8F}"/>
              </a:ext>
            </a:extLst>
          </p:cNvPr>
          <p:cNvSpPr>
            <a:spLocks noChangeArrowheads="1"/>
          </p:cNvSpPr>
          <p:nvPr/>
        </p:nvSpPr>
        <p:spPr bwMode="auto">
          <a:xfrm>
            <a:off x="2057400" y="1143000"/>
            <a:ext cx="7924800" cy="3048000"/>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GB" altLang="en-US" sz="1200">
              <a:solidFill>
                <a:srgbClr val="0000FF"/>
              </a:solidFill>
              <a:latin typeface="Times New Roman" panose="02020603050405020304" pitchFamily="18" charset="0"/>
            </a:endParaRPr>
          </a:p>
          <a:p>
            <a:pPr>
              <a:lnSpc>
                <a:spcPct val="100000"/>
              </a:lnSpc>
              <a:spcBef>
                <a:spcPct val="0"/>
              </a:spcBef>
              <a:buSzTx/>
              <a:buFontTx/>
              <a:buNone/>
            </a:pPr>
            <a:r>
              <a:rPr lang="en-GB" altLang="en-US" sz="1200">
                <a:solidFill>
                  <a:srgbClr val="008080"/>
                </a:solidFill>
              </a:rPr>
              <a:t>&lt;?xml version="1.0" encoding="UTF-8"?&gt;</a:t>
            </a:r>
            <a:endParaRPr lang="en-GB" altLang="en-US" sz="1200">
              <a:solidFill>
                <a:srgbClr val="000000"/>
              </a:solidFill>
            </a:endParaRPr>
          </a:p>
          <a:p>
            <a:pPr>
              <a:lnSpc>
                <a:spcPct val="100000"/>
              </a:lnSpc>
              <a:spcBef>
                <a:spcPct val="0"/>
              </a:spcBef>
              <a:buSzTx/>
              <a:buFontTx/>
              <a:buNone/>
            </a:pPr>
            <a:r>
              <a:rPr lang="en-GB" altLang="en-US" sz="1200">
                <a:solidFill>
                  <a:srgbClr val="0000FF"/>
                </a:solidFill>
              </a:rPr>
              <a:t>&lt;</a:t>
            </a:r>
            <a:r>
              <a:rPr lang="en-GB" altLang="en-US" sz="1200">
                <a:solidFill>
                  <a:srgbClr val="800000"/>
                </a:solidFill>
              </a:rPr>
              <a:t>SOAP-ENV:Envelope</a:t>
            </a:r>
            <a:r>
              <a:rPr lang="en-GB" altLang="en-US" sz="1200">
                <a:solidFill>
                  <a:srgbClr val="FF0000"/>
                </a:solidFill>
              </a:rPr>
              <a:t> xmlns:SOAP-ENV</a:t>
            </a:r>
            <a:r>
              <a:rPr lang="en-GB" altLang="en-US" sz="1200">
                <a:solidFill>
                  <a:srgbClr val="0000FF"/>
                </a:solidFill>
              </a:rPr>
              <a:t>="</a:t>
            </a:r>
            <a:r>
              <a:rPr lang="en-GB" altLang="en-US" sz="1200">
                <a:solidFill>
                  <a:srgbClr val="000000"/>
                </a:solidFill>
              </a:rPr>
              <a:t>http://schemas.xmlsoap.org/soap/envelope/</a:t>
            </a:r>
            <a:r>
              <a:rPr lang="en-GB" altLang="en-US" sz="1200">
                <a:solidFill>
                  <a:srgbClr val="0000FF"/>
                </a:solidFill>
              </a:rPr>
              <a:t>"</a:t>
            </a:r>
            <a:r>
              <a:rPr lang="en-GB" altLang="en-US" sz="1200">
                <a:solidFill>
                  <a:srgbClr val="FF0000"/>
                </a:solidFill>
              </a:rPr>
              <a:t> xmlns:xsi</a:t>
            </a:r>
            <a:r>
              <a:rPr lang="en-GB" altLang="en-US" sz="1200">
                <a:solidFill>
                  <a:srgbClr val="0000FF"/>
                </a:solidFill>
              </a:rPr>
              <a:t>="</a:t>
            </a:r>
            <a:r>
              <a:rPr lang="en-GB" altLang="en-US" sz="1200">
                <a:solidFill>
                  <a:srgbClr val="000000"/>
                </a:solidFill>
              </a:rPr>
              <a:t>http://www.w3.org/1999/XMLSchema-instance</a:t>
            </a:r>
            <a:r>
              <a:rPr lang="en-GB" altLang="en-US" sz="1200">
                <a:solidFill>
                  <a:srgbClr val="0000FF"/>
                </a:solidFill>
              </a:rPr>
              <a:t>"</a:t>
            </a:r>
            <a:r>
              <a:rPr lang="en-GB" altLang="en-US" sz="1200">
                <a:solidFill>
                  <a:srgbClr val="FF0000"/>
                </a:solidFill>
              </a:rPr>
              <a:t> xmlns:xsd</a:t>
            </a:r>
            <a:r>
              <a:rPr lang="en-GB" altLang="en-US" sz="1200">
                <a:solidFill>
                  <a:srgbClr val="0000FF"/>
                </a:solidFill>
              </a:rPr>
              <a:t>="</a:t>
            </a:r>
            <a:r>
              <a:rPr lang="en-GB" altLang="en-US" sz="1200">
                <a:solidFill>
                  <a:srgbClr val="000000"/>
                </a:solidFill>
              </a:rPr>
              <a:t>http://www.w3.org/1999/XMLSchema</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SOAP-ENV:Body</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ns1:calculateCarPaymentResponse</a:t>
            </a:r>
            <a:r>
              <a:rPr lang="en-GB" altLang="en-US" sz="1200">
                <a:solidFill>
                  <a:srgbClr val="FF0000"/>
                </a:solidFill>
              </a:rPr>
              <a:t> xmlns:ns1</a:t>
            </a:r>
            <a:r>
              <a:rPr lang="en-GB" altLang="en-US" sz="1200">
                <a:solidFill>
                  <a:srgbClr val="0000FF"/>
                </a:solidFill>
              </a:rPr>
              <a:t>="</a:t>
            </a:r>
            <a:r>
              <a:rPr lang="en-GB" altLang="en-US" sz="1200">
                <a:solidFill>
                  <a:srgbClr val="000000"/>
                </a:solidFill>
              </a:rPr>
              <a:t>http://www.exadel.com/services/CarPayment.xsd</a:t>
            </a:r>
            <a:r>
              <a:rPr lang="en-GB" altLang="en-US" sz="1200">
                <a:solidFill>
                  <a:srgbClr val="0000FF"/>
                </a:solidFill>
              </a:rPr>
              <a:t>"</a:t>
            </a:r>
            <a:r>
              <a:rPr lang="en-GB" altLang="en-US" sz="1200">
                <a:solidFill>
                  <a:srgbClr val="FF0000"/>
                </a:solidFill>
              </a:rPr>
              <a:t> SOAP-ENV:encodingStyle</a:t>
            </a:r>
            <a:r>
              <a:rPr lang="en-GB" altLang="en-US" sz="1200">
                <a:solidFill>
                  <a:srgbClr val="0000FF"/>
                </a:solidFill>
              </a:rPr>
              <a:t>="</a:t>
            </a:r>
            <a:r>
              <a:rPr lang="en-GB" altLang="en-US" sz="1200">
                <a:solidFill>
                  <a:srgbClr val="000000"/>
                </a:solidFill>
              </a:rPr>
              <a:t>http://schemas.xmlsoap.org/soap/encoding/</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Result</a:t>
            </a:r>
            <a:r>
              <a:rPr lang="en-GB" altLang="en-US" sz="1200">
                <a:solidFill>
                  <a:srgbClr val="FF0000"/>
                </a:solidFill>
              </a:rPr>
              <a:t> xsi:type</a:t>
            </a:r>
            <a:r>
              <a:rPr lang="en-GB" altLang="en-US" sz="1200">
                <a:solidFill>
                  <a:srgbClr val="0000FF"/>
                </a:solidFill>
              </a:rPr>
              <a:t>="</a:t>
            </a:r>
            <a:r>
              <a:rPr lang="en-GB" altLang="en-US" sz="1200">
                <a:solidFill>
                  <a:srgbClr val="000000"/>
                </a:solidFill>
              </a:rPr>
              <a:t>xsd:double</a:t>
            </a:r>
            <a:r>
              <a:rPr lang="en-GB" altLang="en-US" sz="1200">
                <a:solidFill>
                  <a:srgbClr val="0000FF"/>
                </a:solidFill>
              </a:rPr>
              <a:t>"&gt;</a:t>
            </a:r>
            <a:r>
              <a:rPr lang="en-GB" altLang="en-US" sz="1200">
                <a:solidFill>
                  <a:srgbClr val="000000"/>
                </a:solidFill>
              </a:rPr>
              <a:t>434.94</a:t>
            </a:r>
            <a:r>
              <a:rPr lang="en-GB" altLang="en-US" sz="1200">
                <a:solidFill>
                  <a:srgbClr val="0000FF"/>
                </a:solidFill>
              </a:rPr>
              <a:t>&lt;/</a:t>
            </a:r>
            <a:r>
              <a:rPr lang="en-GB" altLang="en-US" sz="1200">
                <a:solidFill>
                  <a:srgbClr val="800000"/>
                </a:solidFill>
              </a:rPr>
              <a:t>Result</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ns1:calculateCarPaymentResponse</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00"/>
                </a:solidFill>
              </a:rPr>
              <a:t>	</a:t>
            </a:r>
            <a:r>
              <a:rPr lang="en-GB" altLang="en-US" sz="1200">
                <a:solidFill>
                  <a:srgbClr val="0000FF"/>
                </a:solidFill>
              </a:rPr>
              <a:t>&lt;/</a:t>
            </a:r>
            <a:r>
              <a:rPr lang="en-GB" altLang="en-US" sz="1200">
                <a:solidFill>
                  <a:srgbClr val="800000"/>
                </a:solidFill>
              </a:rPr>
              <a:t>SOAP-ENV:Body</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r>
              <a:rPr lang="en-GB" altLang="en-US" sz="1200">
                <a:solidFill>
                  <a:srgbClr val="0000FF"/>
                </a:solidFill>
              </a:rPr>
              <a:t>&lt;/</a:t>
            </a:r>
            <a:r>
              <a:rPr lang="en-GB" altLang="en-US" sz="1200">
                <a:solidFill>
                  <a:srgbClr val="800000"/>
                </a:solidFill>
              </a:rPr>
              <a:t>SOAP-ENV:Envelope</a:t>
            </a:r>
            <a:r>
              <a:rPr lang="en-GB" altLang="en-US" sz="1200">
                <a:solidFill>
                  <a:srgbClr val="0000FF"/>
                </a:solidFill>
              </a:rPr>
              <a:t>&gt;</a:t>
            </a:r>
            <a:endParaRPr lang="en-GB" altLang="en-US" sz="1200">
              <a:solidFill>
                <a:srgbClr val="000000"/>
              </a:solidFill>
            </a:endParaRPr>
          </a:p>
          <a:p>
            <a:pPr>
              <a:lnSpc>
                <a:spcPct val="100000"/>
              </a:lnSpc>
              <a:spcBef>
                <a:spcPct val="0"/>
              </a:spcBef>
              <a:buSzTx/>
              <a:buFontTx/>
              <a:buNone/>
            </a:pPr>
            <a:endParaRPr lang="en-GB" altLang="en-US" sz="1200">
              <a:solidFill>
                <a:schemeClr val="tx1"/>
              </a:solidFill>
            </a:endParaRPr>
          </a:p>
        </p:txBody>
      </p:sp>
      <p:sp>
        <p:nvSpPr>
          <p:cNvPr id="17414" name="Rectangle 9">
            <a:extLst>
              <a:ext uri="{FF2B5EF4-FFF2-40B4-BE49-F238E27FC236}">
                <a16:creationId xmlns:a16="http://schemas.microsoft.com/office/drawing/2014/main" id="{909B5E8B-CE8F-40AA-1387-FCB0FCE0809F}"/>
              </a:ext>
            </a:extLst>
          </p:cNvPr>
          <p:cNvSpPr>
            <a:spLocks noGrp="1" noChangeArrowheads="1"/>
          </p:cNvSpPr>
          <p:nvPr>
            <p:ph type="title"/>
          </p:nvPr>
        </p:nvSpPr>
        <p:spPr>
          <a:xfrm>
            <a:off x="3505200" y="381000"/>
            <a:ext cx="5029200" cy="457200"/>
          </a:xfrm>
        </p:spPr>
        <p:txBody>
          <a:bodyPr/>
          <a:lstStyle/>
          <a:p>
            <a:r>
              <a:rPr lang="en-GB" altLang="en-US" sz="2400"/>
              <a:t>Soap Example II</a:t>
            </a:r>
          </a:p>
        </p:txBody>
      </p:sp>
      <p:sp>
        <p:nvSpPr>
          <p:cNvPr id="17415" name="Rectangle 10">
            <a:extLst>
              <a:ext uri="{FF2B5EF4-FFF2-40B4-BE49-F238E27FC236}">
                <a16:creationId xmlns:a16="http://schemas.microsoft.com/office/drawing/2014/main" id="{6A0308BD-64FB-27D7-687E-9A61A1DB17DF}"/>
              </a:ext>
            </a:extLst>
          </p:cNvPr>
          <p:cNvSpPr>
            <a:spLocks noChangeArrowheads="1"/>
          </p:cNvSpPr>
          <p:nvPr/>
        </p:nvSpPr>
        <p:spPr bwMode="auto">
          <a:xfrm>
            <a:off x="2209800" y="4419601"/>
            <a:ext cx="6629400" cy="11588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50000"/>
              </a:spcBef>
              <a:buSzTx/>
              <a:buFontTx/>
              <a:buNone/>
            </a:pPr>
            <a:r>
              <a:rPr lang="en-GB" altLang="en-US" sz="2000">
                <a:latin typeface="Times New Roman" panose="02020603050405020304" pitchFamily="18" charset="0"/>
              </a:rPr>
              <a:t>The response could include Fault elements to describe any error that occurred  invoking the service</a:t>
            </a:r>
          </a:p>
          <a:p>
            <a:pPr>
              <a:lnSpc>
                <a:spcPct val="100000"/>
              </a:lnSpc>
              <a:spcBef>
                <a:spcPct val="50000"/>
              </a:spcBef>
              <a:buSzTx/>
              <a:buFontTx/>
              <a:buNone/>
            </a:pPr>
            <a:endParaRPr lang="en-GB" altLang="en-US" sz="2000">
              <a:latin typeface="Times New Roman" panose="02020603050405020304" pitchFamily="18" charset="0"/>
            </a:endParaRPr>
          </a:p>
        </p:txBody>
      </p:sp>
      <p:sp>
        <p:nvSpPr>
          <p:cNvPr id="17416" name="Text Box 13">
            <a:extLst>
              <a:ext uri="{FF2B5EF4-FFF2-40B4-BE49-F238E27FC236}">
                <a16:creationId xmlns:a16="http://schemas.microsoft.com/office/drawing/2014/main" id="{B5682EE6-627A-3456-AE31-488838CFD1EC}"/>
              </a:ext>
            </a:extLst>
          </p:cNvPr>
          <p:cNvSpPr txBox="1">
            <a:spLocks noChangeArrowheads="1"/>
          </p:cNvSpPr>
          <p:nvPr/>
        </p:nvSpPr>
        <p:spPr bwMode="auto">
          <a:xfrm>
            <a:off x="2057400" y="685800"/>
            <a:ext cx="21336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GB" altLang="en-US" sz="2400">
                <a:latin typeface="Times New Roman" panose="02020603050405020304" pitchFamily="18" charset="0"/>
              </a:rPr>
              <a:t>Soap Response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http://www.devxpert.com/tutors/wsdl/figure01.gif">
            <a:extLst>
              <a:ext uri="{FF2B5EF4-FFF2-40B4-BE49-F238E27FC236}">
                <a16:creationId xmlns:a16="http://schemas.microsoft.com/office/drawing/2014/main" id="{320C8656-F318-3FCB-C14A-8C5975062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828800"/>
            <a:ext cx="65833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5">
            <a:extLst>
              <a:ext uri="{FF2B5EF4-FFF2-40B4-BE49-F238E27FC236}">
                <a16:creationId xmlns:a16="http://schemas.microsoft.com/office/drawing/2014/main" id="{76AFEFBD-881C-E2E9-E75F-59B686B710E6}"/>
              </a:ext>
            </a:extLst>
          </p:cNvPr>
          <p:cNvSpPr txBox="1">
            <a:spLocks noChangeArrowheads="1"/>
          </p:cNvSpPr>
          <p:nvPr/>
        </p:nvSpPr>
        <p:spPr bwMode="auto">
          <a:xfrm>
            <a:off x="2895600" y="4648200"/>
            <a:ext cx="3436938" cy="3048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400">
                <a:solidFill>
                  <a:schemeClr val="tx1"/>
                </a:solidFill>
                <a:latin typeface="Arial" panose="020B0604020202020204" pitchFamily="34" charset="0"/>
                <a:cs typeface="Times New Roman" panose="02020603050405020304" pitchFamily="18" charset="0"/>
              </a:rPr>
              <a:t>Figure 1. A client invoking a Web service </a:t>
            </a:r>
            <a:endParaRPr lang="en-GB" altLang="en-US" sz="2400">
              <a:solidFill>
                <a:schemeClr val="tx1"/>
              </a:solidFill>
              <a:latin typeface="Times New Roman" panose="02020603050405020304" pitchFamily="18" charset="0"/>
            </a:endParaRPr>
          </a:p>
        </p:txBody>
      </p:sp>
      <p:sp>
        <p:nvSpPr>
          <p:cNvPr id="18436" name="Rectangle 6">
            <a:extLst>
              <a:ext uri="{FF2B5EF4-FFF2-40B4-BE49-F238E27FC236}">
                <a16:creationId xmlns:a16="http://schemas.microsoft.com/office/drawing/2014/main" id="{9462DE33-55F1-5FA7-CE06-273D954049EC}"/>
              </a:ext>
            </a:extLst>
          </p:cNvPr>
          <p:cNvSpPr>
            <a:spLocks noGrp="1" noChangeArrowheads="1"/>
          </p:cNvSpPr>
          <p:nvPr>
            <p:ph type="title"/>
          </p:nvPr>
        </p:nvSpPr>
        <p:spPr>
          <a:xfrm>
            <a:off x="3429000" y="457200"/>
            <a:ext cx="5715000" cy="762000"/>
          </a:xfrm>
        </p:spPr>
        <p:txBody>
          <a:bodyPr/>
          <a:lstStyle/>
          <a:p>
            <a:r>
              <a:rPr lang="en-GB" altLang="en-US"/>
              <a:t>Invoking a web service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315707A-5A06-0845-F502-77B8057DE73E}"/>
              </a:ext>
            </a:extLst>
          </p:cNvPr>
          <p:cNvSpPr>
            <a:spLocks noGrp="1" noChangeArrowheads="1"/>
          </p:cNvSpPr>
          <p:nvPr>
            <p:ph type="title"/>
          </p:nvPr>
        </p:nvSpPr>
        <p:spPr>
          <a:xfrm>
            <a:off x="3276600" y="304800"/>
            <a:ext cx="5410200" cy="533400"/>
          </a:xfrm>
        </p:spPr>
        <p:txBody>
          <a:bodyPr>
            <a:normAutofit fontScale="90000"/>
          </a:bodyPr>
          <a:lstStyle/>
          <a:p>
            <a:r>
              <a:rPr lang="en-GB" altLang="en-US"/>
              <a:t>Soap libraries-engines</a:t>
            </a:r>
          </a:p>
        </p:txBody>
      </p:sp>
      <p:sp>
        <p:nvSpPr>
          <p:cNvPr id="19459" name="Rectangle 3">
            <a:extLst>
              <a:ext uri="{FF2B5EF4-FFF2-40B4-BE49-F238E27FC236}">
                <a16:creationId xmlns:a16="http://schemas.microsoft.com/office/drawing/2014/main" id="{CC971CB7-2DD0-8DAD-9CD4-A47AE8DF643C}"/>
              </a:ext>
            </a:extLst>
          </p:cNvPr>
          <p:cNvSpPr>
            <a:spLocks noGrp="1" noChangeArrowheads="1"/>
          </p:cNvSpPr>
          <p:nvPr>
            <p:ph type="body" idx="1"/>
          </p:nvPr>
        </p:nvSpPr>
        <p:spPr>
          <a:xfrm>
            <a:off x="2209800" y="1066800"/>
            <a:ext cx="7848600" cy="4648200"/>
          </a:xfrm>
        </p:spPr>
        <p:txBody>
          <a:bodyPr>
            <a:normAutofit lnSpcReduction="10000"/>
          </a:bodyPr>
          <a:lstStyle/>
          <a:p>
            <a:pPr>
              <a:lnSpc>
                <a:spcPct val="100000"/>
              </a:lnSpc>
            </a:pPr>
            <a:r>
              <a:rPr lang="en-GB" altLang="en-US" sz="1600"/>
              <a:t>To run SOAP :</a:t>
            </a:r>
          </a:p>
          <a:p>
            <a:pPr lvl="1">
              <a:lnSpc>
                <a:spcPct val="100000"/>
              </a:lnSpc>
            </a:pPr>
            <a:r>
              <a:rPr lang="en-GB" altLang="en-US" sz="1400"/>
              <a:t>XML Spy ( first try)</a:t>
            </a:r>
            <a:endParaRPr lang="en-GB" altLang="en-US" sz="1500"/>
          </a:p>
          <a:p>
            <a:pPr>
              <a:lnSpc>
                <a:spcPct val="100000"/>
              </a:lnSpc>
            </a:pPr>
            <a:r>
              <a:rPr lang="en-GB" altLang="en-US" sz="1600"/>
              <a:t>Soap Engine</a:t>
            </a:r>
          </a:p>
          <a:p>
            <a:pPr lvl="1">
              <a:lnSpc>
                <a:spcPct val="100000"/>
              </a:lnSpc>
            </a:pPr>
            <a:r>
              <a:rPr lang="en-GB" altLang="en-US" sz="1500"/>
              <a:t>Apache AXIS: Is an application you include inside Tom Cat Has Java API’s that talk to SOAP</a:t>
            </a:r>
          </a:p>
          <a:p>
            <a:pPr>
              <a:lnSpc>
                <a:spcPct val="100000"/>
              </a:lnSpc>
            </a:pPr>
            <a:r>
              <a:rPr lang="en-GB" altLang="en-US" sz="1600"/>
              <a:t>Python SOAP Libraries</a:t>
            </a:r>
          </a:p>
          <a:p>
            <a:pPr lvl="1">
              <a:lnSpc>
                <a:spcPct val="100000"/>
              </a:lnSpc>
            </a:pPr>
            <a:r>
              <a:rPr lang="en-GB" altLang="en-US" sz="1500"/>
              <a:t>Python SOAP Libraries</a:t>
            </a:r>
          </a:p>
          <a:p>
            <a:pPr lvl="2">
              <a:lnSpc>
                <a:spcPct val="100000"/>
              </a:lnSpc>
            </a:pPr>
            <a:r>
              <a:rPr lang="en-GB" altLang="en-US" sz="1100">
                <a:latin typeface="Arial" panose="020B0604020202020204" pitchFamily="34" charset="0"/>
                <a:cs typeface="Arial" panose="020B0604020202020204" pitchFamily="34" charset="0"/>
              </a:rPr>
              <a:t>4Suite SOAP, administered by Fourthought </a:t>
            </a:r>
          </a:p>
          <a:p>
            <a:pPr lvl="2">
              <a:lnSpc>
                <a:spcPct val="100000"/>
              </a:lnSpc>
            </a:pPr>
            <a:r>
              <a:rPr lang="en-GB" altLang="en-US" sz="1100">
                <a:latin typeface="Arial" panose="020B0604020202020204" pitchFamily="34" charset="0"/>
                <a:cs typeface="Arial" panose="020B0604020202020204" pitchFamily="34" charset="0"/>
              </a:rPr>
              <a:t>SOAPy, administered by Adam Elman </a:t>
            </a:r>
          </a:p>
          <a:p>
            <a:pPr lvl="2">
              <a:lnSpc>
                <a:spcPct val="100000"/>
              </a:lnSpc>
            </a:pPr>
            <a:r>
              <a:rPr lang="en-GB" altLang="en-US" sz="1100">
                <a:latin typeface="Arial" panose="020B0604020202020204" pitchFamily="34" charset="0"/>
                <a:cs typeface="Arial" panose="020B0604020202020204" pitchFamily="34" charset="0"/>
              </a:rPr>
              <a:t>SOAP.py, a project of the Web services for Python project </a:t>
            </a:r>
          </a:p>
          <a:p>
            <a:pPr lvl="3">
              <a:lnSpc>
                <a:spcPct val="100000"/>
              </a:lnSpc>
            </a:pPr>
            <a:r>
              <a:rPr lang="en-GB" altLang="en-US" sz="1100" b="1">
                <a:latin typeface="Palatino"/>
                <a:cs typeface="Times New Roman" panose="02020603050405020304" pitchFamily="18" charset="0"/>
              </a:rPr>
              <a:t>SOAP.py 0.9.5  download from     http://sourceforge.net/projects/pywebsvcs</a:t>
            </a:r>
            <a:endParaRPr lang="en-GB" altLang="en-US" sz="1100">
              <a:latin typeface="Arial" panose="020B0604020202020204" pitchFamily="34" charset="0"/>
              <a:cs typeface="Arial" panose="020B0604020202020204" pitchFamily="34" charset="0"/>
            </a:endParaRPr>
          </a:p>
          <a:p>
            <a:pPr lvl="2">
              <a:lnSpc>
                <a:spcPct val="100000"/>
              </a:lnSpc>
            </a:pPr>
            <a:r>
              <a:rPr lang="en-GB" altLang="en-US" sz="1100">
                <a:latin typeface="Arial" panose="020B0604020202020204" pitchFamily="34" charset="0"/>
                <a:cs typeface="Arial" panose="020B0604020202020204" pitchFamily="34" charset="0"/>
              </a:rPr>
              <a:t>soaplib, by Secret Labs </a:t>
            </a:r>
          </a:p>
          <a:p>
            <a:pPr lvl="2">
              <a:lnSpc>
                <a:spcPct val="100000"/>
              </a:lnSpc>
            </a:pPr>
            <a:r>
              <a:rPr lang="en-GB" altLang="en-US" sz="1100">
                <a:latin typeface="Arial" panose="020B0604020202020204" pitchFamily="34" charset="0"/>
                <a:cs typeface="Arial" panose="020B0604020202020204" pitchFamily="34" charset="0"/>
              </a:rPr>
              <a:t>Orchard, by Ken MacLeod </a:t>
            </a:r>
          </a:p>
          <a:p>
            <a:pPr lvl="2">
              <a:lnSpc>
                <a:spcPct val="100000"/>
              </a:lnSpc>
            </a:pPr>
            <a:r>
              <a:rPr lang="en-GB" altLang="en-US" sz="1100">
                <a:latin typeface="Arial" panose="020B0604020202020204" pitchFamily="34" charset="0"/>
                <a:cs typeface="Arial" panose="020B0604020202020204" pitchFamily="34" charset="0"/>
              </a:rPr>
              <a:t>PySOAP, administered by Dave Warner </a:t>
            </a:r>
          </a:p>
          <a:p>
            <a:pPr lvl="2">
              <a:lnSpc>
                <a:spcPct val="100000"/>
              </a:lnSpc>
              <a:buFontTx/>
              <a:buNone/>
            </a:pPr>
            <a:endParaRPr lang="en-GB" altLang="en-US" sz="1100"/>
          </a:p>
          <a:p>
            <a:pPr>
              <a:lnSpc>
                <a:spcPct val="100000"/>
              </a:lnSpc>
            </a:pPr>
            <a:r>
              <a:rPr lang="en-GB" altLang="en-US" sz="1600"/>
              <a:t>The good part of this is that SOAP is completely transparent to developers  when trying to access web services</a:t>
            </a:r>
          </a:p>
          <a:p>
            <a:pPr>
              <a:lnSpc>
                <a:spcPct val="100000"/>
              </a:lnSpc>
            </a:pPr>
            <a:r>
              <a:rPr lang="en-GB" altLang="en-US" sz="1600"/>
              <a:t>You need PyXML to install python soap libraries</a:t>
            </a:r>
          </a:p>
          <a:p>
            <a:pPr lvl="1">
              <a:lnSpc>
                <a:spcPct val="100000"/>
              </a:lnSpc>
              <a:buFontTx/>
              <a:buNone/>
            </a:pPr>
            <a:endParaRPr lang="en-GB" altLang="en-US" sz="1400"/>
          </a:p>
          <a:p>
            <a:pPr lvl="1">
              <a:lnSpc>
                <a:spcPct val="100000"/>
              </a:lnSpc>
            </a:pPr>
            <a:endParaRPr lang="en-GB" altLang="en-US" sz="15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0C43360-869D-BEFD-B574-086EA1644D90}"/>
              </a:ext>
            </a:extLst>
          </p:cNvPr>
          <p:cNvSpPr>
            <a:spLocks noGrp="1" noChangeArrowheads="1"/>
          </p:cNvSpPr>
          <p:nvPr>
            <p:ph type="title"/>
          </p:nvPr>
        </p:nvSpPr>
        <p:spPr>
          <a:xfrm>
            <a:off x="3048000" y="381000"/>
            <a:ext cx="6400800" cy="304800"/>
          </a:xfrm>
        </p:spPr>
        <p:txBody>
          <a:bodyPr>
            <a:normAutofit fontScale="90000"/>
          </a:bodyPr>
          <a:lstStyle/>
          <a:p>
            <a:r>
              <a:rPr lang="en-GB" altLang="en-US" sz="2000"/>
              <a:t>WSDL Web Service Definition Language</a:t>
            </a:r>
          </a:p>
        </p:txBody>
      </p:sp>
      <p:sp>
        <p:nvSpPr>
          <p:cNvPr id="20483" name="Rectangle 3">
            <a:extLst>
              <a:ext uri="{FF2B5EF4-FFF2-40B4-BE49-F238E27FC236}">
                <a16:creationId xmlns:a16="http://schemas.microsoft.com/office/drawing/2014/main" id="{AE280D45-24F8-6E73-55E9-5A85CC5F88C9}"/>
              </a:ext>
            </a:extLst>
          </p:cNvPr>
          <p:cNvSpPr>
            <a:spLocks noGrp="1" noChangeArrowheads="1"/>
          </p:cNvSpPr>
          <p:nvPr>
            <p:ph type="body" idx="1"/>
          </p:nvPr>
        </p:nvSpPr>
        <p:spPr>
          <a:xfrm>
            <a:off x="2133600" y="914400"/>
            <a:ext cx="7772400" cy="4572000"/>
          </a:xfrm>
        </p:spPr>
        <p:txBody>
          <a:bodyPr/>
          <a:lstStyle/>
          <a:p>
            <a:r>
              <a:rPr lang="en-US" altLang="en-US" sz="1800"/>
              <a:t>WSDL is an XML-based language used to define Web Services and describe how to  access them.</a:t>
            </a:r>
          </a:p>
          <a:p>
            <a:r>
              <a:rPr lang="en-GB" altLang="en-US" sz="2000"/>
              <a:t>It is the external interface for a client (IDL)</a:t>
            </a:r>
          </a:p>
          <a:p>
            <a:pPr>
              <a:buFont typeface="Monotype Sorts" pitchFamily="2" charset="2"/>
              <a:buNone/>
            </a:pPr>
            <a:endParaRPr lang="en-GB" altLang="en-US" sz="2000"/>
          </a:p>
          <a:p>
            <a:r>
              <a:rPr lang="en-GB" altLang="en-US" sz="2000"/>
              <a:t>WSDL includes information about </a:t>
            </a:r>
          </a:p>
          <a:p>
            <a:pPr lvl="1"/>
            <a:r>
              <a:rPr lang="en-GB" altLang="en-US" sz="1800"/>
              <a:t>Data types it uses </a:t>
            </a:r>
          </a:p>
          <a:p>
            <a:pPr lvl="1"/>
            <a:r>
              <a:rPr lang="en-GB" altLang="en-US" sz="1800"/>
              <a:t>Parameters it requires and returns</a:t>
            </a:r>
          </a:p>
          <a:p>
            <a:pPr lvl="1"/>
            <a:r>
              <a:rPr lang="en-GB" altLang="en-US" sz="1800"/>
              <a:t>Groupings of functionality</a:t>
            </a:r>
          </a:p>
          <a:p>
            <a:pPr lvl="1"/>
            <a:r>
              <a:rPr lang="en-GB" altLang="en-US" sz="1800"/>
              <a:t>The protocol to be used to access the service</a:t>
            </a:r>
          </a:p>
          <a:p>
            <a:pPr lvl="1"/>
            <a:r>
              <a:rPr lang="en-GB" altLang="en-US" sz="1800"/>
              <a:t>The location or address of the service</a:t>
            </a:r>
          </a:p>
          <a:p>
            <a:pPr lvl="1">
              <a:buFontTx/>
              <a:buNone/>
            </a:pPr>
            <a:endParaRPr lang="en-GB"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1E89578-1608-FA7B-7DFD-AA6F2A935294}"/>
              </a:ext>
            </a:extLst>
          </p:cNvPr>
          <p:cNvSpPr>
            <a:spLocks noGrp="1" noChangeArrowheads="1"/>
          </p:cNvSpPr>
          <p:nvPr>
            <p:ph type="title"/>
          </p:nvPr>
        </p:nvSpPr>
        <p:spPr>
          <a:xfrm>
            <a:off x="4419600" y="457200"/>
            <a:ext cx="2514600" cy="381000"/>
          </a:xfrm>
        </p:spPr>
        <p:txBody>
          <a:bodyPr/>
          <a:lstStyle/>
          <a:p>
            <a:r>
              <a:rPr lang="en-GB" altLang="en-US" sz="2000"/>
              <a:t>WSDL Structure</a:t>
            </a:r>
          </a:p>
        </p:txBody>
      </p:sp>
      <p:sp>
        <p:nvSpPr>
          <p:cNvPr id="21507" name="Rectangle 3">
            <a:extLst>
              <a:ext uri="{FF2B5EF4-FFF2-40B4-BE49-F238E27FC236}">
                <a16:creationId xmlns:a16="http://schemas.microsoft.com/office/drawing/2014/main" id="{6BDA2592-C779-7F42-7C4D-2CD166886B8C}"/>
              </a:ext>
            </a:extLst>
          </p:cNvPr>
          <p:cNvSpPr>
            <a:spLocks noGrp="1" noChangeArrowheads="1"/>
          </p:cNvSpPr>
          <p:nvPr>
            <p:ph type="body" idx="1"/>
          </p:nvPr>
        </p:nvSpPr>
        <p:spPr>
          <a:xfrm>
            <a:off x="2209800" y="1066800"/>
            <a:ext cx="7772400" cy="4724400"/>
          </a:xfrm>
        </p:spPr>
        <p:txBody>
          <a:bodyPr/>
          <a:lstStyle/>
          <a:p>
            <a:pPr>
              <a:buFont typeface="Wingdings" panose="05000000000000000000" pitchFamily="2" charset="2"/>
              <a:buChar char="Ø"/>
            </a:pPr>
            <a:r>
              <a:rPr lang="en-US" altLang="en-US" sz="2000"/>
              <a:t>&lt;definition&gt; - Root element</a:t>
            </a:r>
          </a:p>
          <a:p>
            <a:pPr>
              <a:buFont typeface="Wingdings" panose="05000000000000000000" pitchFamily="2" charset="2"/>
              <a:buChar char="Ø"/>
            </a:pPr>
            <a:r>
              <a:rPr lang="en-US" altLang="en-US" sz="2000"/>
              <a:t>&lt;types&gt; - Provides data type definitions</a:t>
            </a:r>
          </a:p>
          <a:p>
            <a:pPr>
              <a:buFont typeface="Wingdings" panose="05000000000000000000" pitchFamily="2" charset="2"/>
              <a:buChar char="Ø"/>
            </a:pPr>
            <a:r>
              <a:rPr lang="en-US" altLang="en-US" sz="2000"/>
              <a:t>&lt;message&gt; - Represents the abstract definition of the data being transmitted</a:t>
            </a:r>
          </a:p>
          <a:p>
            <a:pPr>
              <a:buFont typeface="Wingdings" panose="05000000000000000000" pitchFamily="2" charset="2"/>
              <a:buChar char="Ø"/>
            </a:pPr>
            <a:r>
              <a:rPr lang="en-US" altLang="en-US" sz="2000"/>
              <a:t>&lt;portType&gt; - Defines a set of abstract operations</a:t>
            </a:r>
          </a:p>
          <a:p>
            <a:pPr>
              <a:buFont typeface="Wingdings" panose="05000000000000000000" pitchFamily="2" charset="2"/>
              <a:buChar char="Ø"/>
            </a:pPr>
            <a:r>
              <a:rPr lang="en-US" altLang="en-US" sz="2000"/>
              <a:t>&lt;binding&gt; - Specifies concrete protocol and data format specifications for the operations and messages defined by a particular portType</a:t>
            </a:r>
          </a:p>
          <a:p>
            <a:pPr>
              <a:buFont typeface="Wingdings" panose="05000000000000000000" pitchFamily="2" charset="2"/>
              <a:buChar char="Ø"/>
            </a:pPr>
            <a:r>
              <a:rPr lang="en-US" altLang="en-US" sz="2000"/>
              <a:t>&lt;port&gt; - Specifies an address for a binding</a:t>
            </a:r>
          </a:p>
          <a:p>
            <a:pPr>
              <a:buFont typeface="Wingdings" panose="05000000000000000000" pitchFamily="2" charset="2"/>
              <a:buChar char="Ø"/>
            </a:pPr>
            <a:r>
              <a:rPr lang="en-US" altLang="en-US" sz="2000" b="1"/>
              <a:t>&lt;</a:t>
            </a:r>
            <a:r>
              <a:rPr lang="en-US" altLang="en-US" sz="2000"/>
              <a:t>service&gt; - Used to aggregate a set of related ports</a:t>
            </a:r>
          </a:p>
          <a:p>
            <a:pPr>
              <a:buFont typeface="Wingdings" panose="05000000000000000000" pitchFamily="2" charset="2"/>
              <a:buChar char="Ø"/>
            </a:pPr>
            <a:r>
              <a:rPr lang="en-US" altLang="en-US" sz="2000"/>
              <a:t>&lt;serviceType&gt; - Mechanism to aggregate portTypes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170E6E82-E0C7-2CCE-D52A-C51CB678A531}"/>
              </a:ext>
            </a:extLst>
          </p:cNvPr>
          <p:cNvSpPr>
            <a:spLocks noGrp="1" noChangeArrowheads="1"/>
          </p:cNvSpPr>
          <p:nvPr>
            <p:ph type="title"/>
          </p:nvPr>
        </p:nvSpPr>
        <p:spPr>
          <a:xfrm>
            <a:off x="2209800" y="152400"/>
            <a:ext cx="7772400" cy="533400"/>
          </a:xfrm>
        </p:spPr>
        <p:txBody>
          <a:bodyPr/>
          <a:lstStyle/>
          <a:p>
            <a:r>
              <a:rPr lang="en-GB" altLang="en-US" sz="2000"/>
              <a:t>UDDI Universal Description Discovery and Integration</a:t>
            </a:r>
          </a:p>
        </p:txBody>
      </p:sp>
      <p:grpSp>
        <p:nvGrpSpPr>
          <p:cNvPr id="673798" name="Group 6">
            <a:extLst>
              <a:ext uri="{FF2B5EF4-FFF2-40B4-BE49-F238E27FC236}">
                <a16:creationId xmlns:a16="http://schemas.microsoft.com/office/drawing/2014/main" id="{AAF6D3B9-402C-C407-A0F7-1C228C3665BF}"/>
              </a:ext>
            </a:extLst>
          </p:cNvPr>
          <p:cNvGrpSpPr>
            <a:grpSpLocks/>
          </p:cNvGrpSpPr>
          <p:nvPr/>
        </p:nvGrpSpPr>
        <p:grpSpPr bwMode="auto">
          <a:xfrm>
            <a:off x="6934201" y="893763"/>
            <a:ext cx="3001963" cy="2474912"/>
            <a:chOff x="3120" y="630"/>
            <a:chExt cx="1891" cy="1559"/>
          </a:xfrm>
        </p:grpSpPr>
        <p:pic>
          <p:nvPicPr>
            <p:cNvPr id="22561" name="Picture 7" descr="C:\Documents and Settings\jamesu.REDMOND\Application Data\Microsoft\Media Catalog\Downloaded Clips\cl70\j0281018.wmf">
              <a:extLst>
                <a:ext uri="{FF2B5EF4-FFF2-40B4-BE49-F238E27FC236}">
                  <a16:creationId xmlns:a16="http://schemas.microsoft.com/office/drawing/2014/main" id="{DCB7898F-375C-1DDD-9C5D-8E50F62BB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 y="630"/>
              <a:ext cx="373"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 Box 8">
              <a:extLst>
                <a:ext uri="{FF2B5EF4-FFF2-40B4-BE49-F238E27FC236}">
                  <a16:creationId xmlns:a16="http://schemas.microsoft.com/office/drawing/2014/main" id="{94BB2643-3A4C-81AA-6D25-5F986CE2BAD2}"/>
                </a:ext>
              </a:extLst>
            </p:cNvPr>
            <p:cNvSpPr txBox="1">
              <a:spLocks noChangeArrowheads="1"/>
            </p:cNvSpPr>
            <p:nvPr/>
          </p:nvSpPr>
          <p:spPr bwMode="auto">
            <a:xfrm>
              <a:off x="3620" y="1317"/>
              <a:ext cx="1391"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400" b="1">
                  <a:solidFill>
                    <a:srgbClr val="54002A"/>
                  </a:solidFill>
                  <a:latin typeface="Tahoma" panose="020B0604030504040204" pitchFamily="34" charset="0"/>
                </a:rPr>
                <a:t>Marketplaces, search engines, and business apps query the registry to discover services at other companies</a:t>
              </a:r>
            </a:p>
          </p:txBody>
        </p:sp>
        <p:sp>
          <p:nvSpPr>
            <p:cNvPr id="22563" name="Text Box 9">
              <a:extLst>
                <a:ext uri="{FF2B5EF4-FFF2-40B4-BE49-F238E27FC236}">
                  <a16:creationId xmlns:a16="http://schemas.microsoft.com/office/drawing/2014/main" id="{953AF55E-0329-D5F0-FF82-06504F1E2BE9}"/>
                </a:ext>
              </a:extLst>
            </p:cNvPr>
            <p:cNvSpPr txBox="1">
              <a:spLocks noChangeArrowheads="1"/>
            </p:cNvSpPr>
            <p:nvPr/>
          </p:nvSpPr>
          <p:spPr bwMode="auto">
            <a:xfrm>
              <a:off x="3579" y="630"/>
              <a:ext cx="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800" b="1">
                  <a:solidFill>
                    <a:srgbClr val="54002A"/>
                  </a:solidFill>
                  <a:latin typeface="Tahoma" panose="020B0604030504040204" pitchFamily="34" charset="0"/>
                </a:rPr>
                <a:t>3</a:t>
              </a:r>
              <a:r>
                <a:rPr lang="en-US" altLang="en-US" sz="2400" b="1">
                  <a:solidFill>
                    <a:srgbClr val="54002A"/>
                  </a:solidFill>
                  <a:latin typeface="Tahoma" panose="020B0604030504040204" pitchFamily="34" charset="0"/>
                </a:rPr>
                <a:t>.</a:t>
              </a:r>
            </a:p>
          </p:txBody>
        </p:sp>
        <p:sp>
          <p:nvSpPr>
            <p:cNvPr id="22564" name="Line 10">
              <a:extLst>
                <a:ext uri="{FF2B5EF4-FFF2-40B4-BE49-F238E27FC236}">
                  <a16:creationId xmlns:a16="http://schemas.microsoft.com/office/drawing/2014/main" id="{5ADE8013-8417-19D1-E4CF-4C90254EF479}"/>
                </a:ext>
              </a:extLst>
            </p:cNvPr>
            <p:cNvSpPr>
              <a:spLocks noChangeShapeType="1"/>
            </p:cNvSpPr>
            <p:nvPr/>
          </p:nvSpPr>
          <p:spPr bwMode="auto">
            <a:xfrm flipH="1">
              <a:off x="3120" y="1131"/>
              <a:ext cx="501" cy="693"/>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22532" name="AutoShape 11">
            <a:extLst>
              <a:ext uri="{FF2B5EF4-FFF2-40B4-BE49-F238E27FC236}">
                <a16:creationId xmlns:a16="http://schemas.microsoft.com/office/drawing/2014/main" id="{3CF299AF-C8EA-19F5-1CCB-C35E0153E153}"/>
              </a:ext>
            </a:extLst>
          </p:cNvPr>
          <p:cNvSpPr>
            <a:spLocks noChangeArrowheads="1"/>
          </p:cNvSpPr>
          <p:nvPr/>
        </p:nvSpPr>
        <p:spPr bwMode="auto">
          <a:xfrm>
            <a:off x="4267200" y="3276600"/>
            <a:ext cx="2895600" cy="2286000"/>
          </a:xfrm>
          <a:prstGeom prst="can">
            <a:avLst>
              <a:gd name="adj" fmla="val 25000"/>
            </a:avLst>
          </a:prstGeom>
          <a:solidFill>
            <a:srgbClr val="DA0F0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grpSp>
        <p:nvGrpSpPr>
          <p:cNvPr id="673804" name="Group 12">
            <a:extLst>
              <a:ext uri="{FF2B5EF4-FFF2-40B4-BE49-F238E27FC236}">
                <a16:creationId xmlns:a16="http://schemas.microsoft.com/office/drawing/2014/main" id="{E003D94C-B648-4CDF-05F8-3CD641C7A793}"/>
              </a:ext>
            </a:extLst>
          </p:cNvPr>
          <p:cNvGrpSpPr>
            <a:grpSpLocks/>
          </p:cNvGrpSpPr>
          <p:nvPr/>
        </p:nvGrpSpPr>
        <p:grpSpPr bwMode="auto">
          <a:xfrm>
            <a:off x="7924801" y="3602039"/>
            <a:ext cx="1884363" cy="2738201"/>
            <a:chOff x="4320" y="2352"/>
            <a:chExt cx="1392" cy="1926"/>
          </a:xfrm>
        </p:grpSpPr>
        <p:sp>
          <p:nvSpPr>
            <p:cNvPr id="22553" name="Text Box 13">
              <a:extLst>
                <a:ext uri="{FF2B5EF4-FFF2-40B4-BE49-F238E27FC236}">
                  <a16:creationId xmlns:a16="http://schemas.microsoft.com/office/drawing/2014/main" id="{5BB18508-210D-F8EE-0D66-03D6F3F3E626}"/>
                </a:ext>
              </a:extLst>
            </p:cNvPr>
            <p:cNvSpPr txBox="1">
              <a:spLocks noChangeArrowheads="1"/>
            </p:cNvSpPr>
            <p:nvPr/>
          </p:nvSpPr>
          <p:spPr bwMode="auto">
            <a:xfrm>
              <a:off x="4373" y="3304"/>
              <a:ext cx="1339" cy="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US" altLang="en-US" sz="1400" b="1">
                  <a:solidFill>
                    <a:srgbClr val="54002A"/>
                  </a:solidFill>
                  <a:latin typeface="Tahoma" panose="020B0604030504040204" pitchFamily="34" charset="0"/>
                </a:rPr>
                <a:t>Business uses this data to facilitate easier integration with each other over the Web</a:t>
              </a:r>
            </a:p>
          </p:txBody>
        </p:sp>
        <p:sp>
          <p:nvSpPr>
            <p:cNvPr id="22554" name="Text Box 14">
              <a:extLst>
                <a:ext uri="{FF2B5EF4-FFF2-40B4-BE49-F238E27FC236}">
                  <a16:creationId xmlns:a16="http://schemas.microsoft.com/office/drawing/2014/main" id="{8457C19C-4B72-2572-0288-8811CCE1BCDC}"/>
                </a:ext>
              </a:extLst>
            </p:cNvPr>
            <p:cNvSpPr txBox="1">
              <a:spLocks noChangeArrowheads="1"/>
            </p:cNvSpPr>
            <p:nvPr/>
          </p:nvSpPr>
          <p:spPr bwMode="auto">
            <a:xfrm>
              <a:off x="4320" y="2640"/>
              <a:ext cx="314"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US" altLang="en-US" sz="1800" b="1">
                  <a:solidFill>
                    <a:srgbClr val="54002A"/>
                  </a:solidFill>
                  <a:latin typeface="Tahoma" panose="020B0604030504040204" pitchFamily="34" charset="0"/>
                </a:rPr>
                <a:t>4</a:t>
              </a:r>
              <a:r>
                <a:rPr lang="en-US" altLang="en-US" sz="2400" b="1">
                  <a:solidFill>
                    <a:srgbClr val="54002A"/>
                  </a:solidFill>
                  <a:latin typeface="Tahoma" panose="020B0604030504040204" pitchFamily="34" charset="0"/>
                </a:rPr>
                <a:t>.</a:t>
              </a:r>
            </a:p>
          </p:txBody>
        </p:sp>
        <p:grpSp>
          <p:nvGrpSpPr>
            <p:cNvPr id="22555" name="Group 15">
              <a:extLst>
                <a:ext uri="{FF2B5EF4-FFF2-40B4-BE49-F238E27FC236}">
                  <a16:creationId xmlns:a16="http://schemas.microsoft.com/office/drawing/2014/main" id="{9304CE0D-D980-E468-D783-23CB73C5674D}"/>
                </a:ext>
              </a:extLst>
            </p:cNvPr>
            <p:cNvGrpSpPr>
              <a:grpSpLocks/>
            </p:cNvGrpSpPr>
            <p:nvPr/>
          </p:nvGrpSpPr>
          <p:grpSpPr bwMode="auto">
            <a:xfrm>
              <a:off x="4512" y="2688"/>
              <a:ext cx="672" cy="534"/>
              <a:chOff x="4560" y="96"/>
              <a:chExt cx="672" cy="534"/>
            </a:xfrm>
          </p:grpSpPr>
          <p:pic>
            <p:nvPicPr>
              <p:cNvPr id="22557" name="Picture 16" descr="C:\Documents and Settings\charlesf\Application Data\Microsoft\Media Catalog\Downloaded Clips\cl0\bl00102_.wmf">
                <a:extLst>
                  <a:ext uri="{FF2B5EF4-FFF2-40B4-BE49-F238E27FC236}">
                    <a16:creationId xmlns:a16="http://schemas.microsoft.com/office/drawing/2014/main" id="{D2821FB8-77D2-BB0F-0E50-A04516032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 y="432"/>
                <a:ext cx="2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8" name="Picture 17" descr="C:\Documents and Settings\charlesf\Application Data\Microsoft\Media Catalog\Downloaded Clips\cl0\bl00102_.wmf">
                <a:extLst>
                  <a:ext uri="{FF2B5EF4-FFF2-40B4-BE49-F238E27FC236}">
                    <a16:creationId xmlns:a16="http://schemas.microsoft.com/office/drawing/2014/main" id="{C71B717E-2AC7-161D-5CFB-8D02BBD1D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 y="432"/>
                <a:ext cx="2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9" name="Picture 18" descr="C:\Documents and Settings\charlesf\Application Data\Microsoft\Media Catalog\Downloaded Clips\cl0\bl00102_.wmf">
                <a:extLst>
                  <a:ext uri="{FF2B5EF4-FFF2-40B4-BE49-F238E27FC236}">
                    <a16:creationId xmlns:a16="http://schemas.microsoft.com/office/drawing/2014/main" id="{D74E5F5B-E30A-CBD1-0AD0-A0829221E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96"/>
                <a:ext cx="24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0" name="AutoShape 19">
                <a:extLst>
                  <a:ext uri="{FF2B5EF4-FFF2-40B4-BE49-F238E27FC236}">
                    <a16:creationId xmlns:a16="http://schemas.microsoft.com/office/drawing/2014/main" id="{EB0A1842-59EB-618F-5CF4-0683595226F0}"/>
                  </a:ext>
                </a:extLst>
              </p:cNvPr>
              <p:cNvSpPr>
                <a:spLocks noChangeArrowheads="1"/>
              </p:cNvSpPr>
              <p:nvPr/>
            </p:nvSpPr>
            <p:spPr bwMode="auto">
              <a:xfrm>
                <a:off x="4752" y="288"/>
                <a:ext cx="288" cy="24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grpSp>
        <p:sp>
          <p:nvSpPr>
            <p:cNvPr id="22556" name="Line 20">
              <a:extLst>
                <a:ext uri="{FF2B5EF4-FFF2-40B4-BE49-F238E27FC236}">
                  <a16:creationId xmlns:a16="http://schemas.microsoft.com/office/drawing/2014/main" id="{37CFEA96-03A8-C8B6-7825-B7A008ED0B31}"/>
                </a:ext>
              </a:extLst>
            </p:cNvPr>
            <p:cNvSpPr>
              <a:spLocks noChangeShapeType="1"/>
            </p:cNvSpPr>
            <p:nvPr/>
          </p:nvSpPr>
          <p:spPr bwMode="auto">
            <a:xfrm>
              <a:off x="4848" y="2352"/>
              <a:ext cx="0" cy="28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673813" name="Group 21">
            <a:extLst>
              <a:ext uri="{FF2B5EF4-FFF2-40B4-BE49-F238E27FC236}">
                <a16:creationId xmlns:a16="http://schemas.microsoft.com/office/drawing/2014/main" id="{F01EC550-377C-A423-8C99-D1ECDF941855}"/>
              </a:ext>
            </a:extLst>
          </p:cNvPr>
          <p:cNvGrpSpPr>
            <a:grpSpLocks/>
          </p:cNvGrpSpPr>
          <p:nvPr/>
        </p:nvGrpSpPr>
        <p:grpSpPr bwMode="auto">
          <a:xfrm>
            <a:off x="1828800" y="3200400"/>
            <a:ext cx="3810000" cy="2247900"/>
            <a:chOff x="240" y="2256"/>
            <a:chExt cx="2400" cy="1416"/>
          </a:xfrm>
        </p:grpSpPr>
        <p:sp>
          <p:nvSpPr>
            <p:cNvPr id="22545" name="Text Box 22">
              <a:extLst>
                <a:ext uri="{FF2B5EF4-FFF2-40B4-BE49-F238E27FC236}">
                  <a16:creationId xmlns:a16="http://schemas.microsoft.com/office/drawing/2014/main" id="{296E3E12-0928-AAA9-0355-11FA203E4258}"/>
                </a:ext>
              </a:extLst>
            </p:cNvPr>
            <p:cNvSpPr txBox="1">
              <a:spLocks noChangeArrowheads="1"/>
            </p:cNvSpPr>
            <p:nvPr/>
          </p:nvSpPr>
          <p:spPr bwMode="auto">
            <a:xfrm>
              <a:off x="240" y="2270"/>
              <a:ext cx="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r>
                <a:rPr lang="en-US" altLang="en-US" sz="1800" b="1">
                  <a:solidFill>
                    <a:srgbClr val="54002A"/>
                  </a:solidFill>
                  <a:latin typeface="Tahoma" panose="020B0604030504040204" pitchFamily="34" charset="0"/>
                </a:rPr>
                <a:t>2</a:t>
              </a:r>
              <a:r>
                <a:rPr lang="en-US" altLang="en-US" sz="2400" b="1">
                  <a:solidFill>
                    <a:srgbClr val="54002A"/>
                  </a:solidFill>
                  <a:latin typeface="Tahoma" panose="020B0604030504040204" pitchFamily="34" charset="0"/>
                </a:rPr>
                <a:t>.</a:t>
              </a:r>
            </a:p>
          </p:txBody>
        </p:sp>
        <p:pic>
          <p:nvPicPr>
            <p:cNvPr id="22546" name="Picture 23" descr="C:\Documents and Settings\charlesf\Application Data\Microsoft\Media Catalog\Downloaded Clips\cl0\bl00102_.wmf">
              <a:extLst>
                <a:ext uri="{FF2B5EF4-FFF2-40B4-BE49-F238E27FC236}">
                  <a16:creationId xmlns:a16="http://schemas.microsoft.com/office/drawing/2014/main" id="{DA8BEE15-DFFB-71BA-FC95-49B94014A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256"/>
              <a:ext cx="5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sp>
          <p:nvSpPr>
            <p:cNvPr id="22547" name="Text Box 24">
              <a:extLst>
                <a:ext uri="{FF2B5EF4-FFF2-40B4-BE49-F238E27FC236}">
                  <a16:creationId xmlns:a16="http://schemas.microsoft.com/office/drawing/2014/main" id="{35B643C4-44C0-919E-7FA3-443FA129A0CA}"/>
                </a:ext>
              </a:extLst>
            </p:cNvPr>
            <p:cNvSpPr txBox="1">
              <a:spLocks noChangeArrowheads="1"/>
            </p:cNvSpPr>
            <p:nvPr/>
          </p:nvSpPr>
          <p:spPr bwMode="auto">
            <a:xfrm>
              <a:off x="432" y="2800"/>
              <a:ext cx="115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Char char="•"/>
              </a:pPr>
              <a:r>
                <a:rPr lang="en-US" altLang="en-US" sz="1400" b="1">
                  <a:solidFill>
                    <a:srgbClr val="54002A"/>
                  </a:solidFill>
                  <a:latin typeface="Tahoma" panose="020B0604030504040204" pitchFamily="34" charset="0"/>
                </a:rPr>
                <a:t> Businesses populate </a:t>
              </a:r>
              <a:br>
                <a:rPr lang="en-US" altLang="en-US" sz="1400" b="1">
                  <a:solidFill>
                    <a:srgbClr val="54002A"/>
                  </a:solidFill>
                  <a:latin typeface="Tahoma" panose="020B0604030504040204" pitchFamily="34" charset="0"/>
                </a:rPr>
              </a:br>
              <a:r>
                <a:rPr lang="en-US" altLang="en-US" sz="1400" b="1">
                  <a:solidFill>
                    <a:srgbClr val="54002A"/>
                  </a:solidFill>
                  <a:latin typeface="Tahoma" panose="020B0604030504040204" pitchFamily="34" charset="0"/>
                </a:rPr>
                <a:t>the registry with</a:t>
              </a:r>
            </a:p>
            <a:p>
              <a:pPr>
                <a:lnSpc>
                  <a:spcPct val="100000"/>
                </a:lnSpc>
                <a:spcBef>
                  <a:spcPct val="0"/>
                </a:spcBef>
                <a:buSzTx/>
                <a:buFontTx/>
                <a:buNone/>
              </a:pPr>
              <a:r>
                <a:rPr lang="en-US" altLang="en-US" sz="1400" b="1">
                  <a:solidFill>
                    <a:srgbClr val="54002A"/>
                  </a:solidFill>
                  <a:latin typeface="Tahoma" panose="020B0604030504040204" pitchFamily="34" charset="0"/>
                </a:rPr>
                <a:t>descriptions of the services they support</a:t>
              </a:r>
            </a:p>
          </p:txBody>
        </p:sp>
        <p:sp>
          <p:nvSpPr>
            <p:cNvPr id="22548" name="Line 25">
              <a:extLst>
                <a:ext uri="{FF2B5EF4-FFF2-40B4-BE49-F238E27FC236}">
                  <a16:creationId xmlns:a16="http://schemas.microsoft.com/office/drawing/2014/main" id="{E9B2DE5C-F5D4-F227-1389-85A79766ABA4}"/>
                </a:ext>
              </a:extLst>
            </p:cNvPr>
            <p:cNvSpPr>
              <a:spLocks noChangeShapeType="1"/>
            </p:cNvSpPr>
            <p:nvPr/>
          </p:nvSpPr>
          <p:spPr bwMode="auto">
            <a:xfrm>
              <a:off x="1076" y="2540"/>
              <a:ext cx="450" cy="8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22549" name="Group 26">
              <a:extLst>
                <a:ext uri="{FF2B5EF4-FFF2-40B4-BE49-F238E27FC236}">
                  <a16:creationId xmlns:a16="http://schemas.microsoft.com/office/drawing/2014/main" id="{8A033BA0-6378-D9EE-807A-8EA2DBF43E53}"/>
                </a:ext>
              </a:extLst>
            </p:cNvPr>
            <p:cNvGrpSpPr>
              <a:grpSpLocks/>
            </p:cNvGrpSpPr>
            <p:nvPr/>
          </p:nvGrpSpPr>
          <p:grpSpPr bwMode="auto">
            <a:xfrm>
              <a:off x="1968" y="2832"/>
              <a:ext cx="672" cy="432"/>
              <a:chOff x="1968" y="2784"/>
              <a:chExt cx="672" cy="432"/>
            </a:xfrm>
          </p:grpSpPr>
          <p:sp>
            <p:nvSpPr>
              <p:cNvPr id="22550" name="Rectangle 27">
                <a:extLst>
                  <a:ext uri="{FF2B5EF4-FFF2-40B4-BE49-F238E27FC236}">
                    <a16:creationId xmlns:a16="http://schemas.microsoft.com/office/drawing/2014/main" id="{B9858F09-42D0-2DF2-6A32-7D1F3539392D}"/>
                  </a:ext>
                </a:extLst>
              </p:cNvPr>
              <p:cNvSpPr>
                <a:spLocks noChangeArrowheads="1"/>
              </p:cNvSpPr>
              <p:nvPr/>
            </p:nvSpPr>
            <p:spPr bwMode="auto">
              <a:xfrm>
                <a:off x="2064" y="2880"/>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22551" name="Rectangle 28">
                <a:extLst>
                  <a:ext uri="{FF2B5EF4-FFF2-40B4-BE49-F238E27FC236}">
                    <a16:creationId xmlns:a16="http://schemas.microsoft.com/office/drawing/2014/main" id="{8EA15494-7A7E-E358-5595-05CFA9B2B601}"/>
                  </a:ext>
                </a:extLst>
              </p:cNvPr>
              <p:cNvSpPr>
                <a:spLocks noChangeArrowheads="1"/>
              </p:cNvSpPr>
              <p:nvPr/>
            </p:nvSpPr>
            <p:spPr bwMode="auto">
              <a:xfrm>
                <a:off x="2016" y="2832"/>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22552" name="Rectangle 29">
                <a:extLst>
                  <a:ext uri="{FF2B5EF4-FFF2-40B4-BE49-F238E27FC236}">
                    <a16:creationId xmlns:a16="http://schemas.microsoft.com/office/drawing/2014/main" id="{9606AEFD-CDD1-F9DC-CEDF-F290907AB00C}"/>
                  </a:ext>
                </a:extLst>
              </p:cNvPr>
              <p:cNvSpPr>
                <a:spLocks noChangeArrowheads="1"/>
              </p:cNvSpPr>
              <p:nvPr/>
            </p:nvSpPr>
            <p:spPr bwMode="auto">
              <a:xfrm>
                <a:off x="1968" y="2784"/>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r>
                  <a:rPr lang="en-US" altLang="en-US" sz="1200">
                    <a:solidFill>
                      <a:schemeClr val="bg1"/>
                    </a:solidFill>
                    <a:latin typeface="Tahoma" panose="020B0604030504040204" pitchFamily="34" charset="0"/>
                  </a:rPr>
                  <a:t>Business</a:t>
                </a:r>
              </a:p>
              <a:p>
                <a:pPr algn="ctr">
                  <a:lnSpc>
                    <a:spcPct val="100000"/>
                  </a:lnSpc>
                  <a:spcBef>
                    <a:spcPct val="0"/>
                  </a:spcBef>
                  <a:buSzTx/>
                  <a:buFontTx/>
                  <a:buNone/>
                </a:pPr>
                <a:r>
                  <a:rPr lang="en-US" altLang="en-US" sz="1200">
                    <a:solidFill>
                      <a:schemeClr val="bg1"/>
                    </a:solidFill>
                    <a:latin typeface="Tahoma" panose="020B0604030504040204" pitchFamily="34" charset="0"/>
                  </a:rPr>
                  <a:t>Descriptions</a:t>
                </a:r>
              </a:p>
            </p:txBody>
          </p:sp>
        </p:grpSp>
      </p:grpSp>
      <p:grpSp>
        <p:nvGrpSpPr>
          <p:cNvPr id="673822" name="Group 30">
            <a:extLst>
              <a:ext uri="{FF2B5EF4-FFF2-40B4-BE49-F238E27FC236}">
                <a16:creationId xmlns:a16="http://schemas.microsoft.com/office/drawing/2014/main" id="{1554F28A-5623-E2AB-B138-A2C49B6EE3E1}"/>
              </a:ext>
            </a:extLst>
          </p:cNvPr>
          <p:cNvGrpSpPr>
            <a:grpSpLocks/>
          </p:cNvGrpSpPr>
          <p:nvPr/>
        </p:nvGrpSpPr>
        <p:grpSpPr bwMode="auto">
          <a:xfrm>
            <a:off x="2286000" y="1600200"/>
            <a:ext cx="4648200" cy="3124200"/>
            <a:chOff x="480" y="1296"/>
            <a:chExt cx="2928" cy="1968"/>
          </a:xfrm>
        </p:grpSpPr>
        <p:grpSp>
          <p:nvGrpSpPr>
            <p:cNvPr id="22536" name="Group 31">
              <a:extLst>
                <a:ext uri="{FF2B5EF4-FFF2-40B4-BE49-F238E27FC236}">
                  <a16:creationId xmlns:a16="http://schemas.microsoft.com/office/drawing/2014/main" id="{DF161546-6E64-7FFE-A5CE-763121D2AFD6}"/>
                </a:ext>
              </a:extLst>
            </p:cNvPr>
            <p:cNvGrpSpPr>
              <a:grpSpLocks/>
            </p:cNvGrpSpPr>
            <p:nvPr/>
          </p:nvGrpSpPr>
          <p:grpSpPr bwMode="auto">
            <a:xfrm>
              <a:off x="480" y="1296"/>
              <a:ext cx="2293" cy="1141"/>
              <a:chOff x="480" y="935"/>
              <a:chExt cx="2293" cy="1129"/>
            </a:xfrm>
          </p:grpSpPr>
          <p:sp>
            <p:nvSpPr>
              <p:cNvPr id="22541" name="Line 32">
                <a:extLst>
                  <a:ext uri="{FF2B5EF4-FFF2-40B4-BE49-F238E27FC236}">
                    <a16:creationId xmlns:a16="http://schemas.microsoft.com/office/drawing/2014/main" id="{7DFA5296-E36C-4C63-A9EF-4E6CB5D8B2FA}"/>
                  </a:ext>
                </a:extLst>
              </p:cNvPr>
              <p:cNvSpPr>
                <a:spLocks noChangeShapeType="1"/>
              </p:cNvSpPr>
              <p:nvPr/>
            </p:nvSpPr>
            <p:spPr bwMode="auto">
              <a:xfrm>
                <a:off x="938" y="1567"/>
                <a:ext cx="694" cy="49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542" name="Text Box 33">
                <a:extLst>
                  <a:ext uri="{FF2B5EF4-FFF2-40B4-BE49-F238E27FC236}">
                    <a16:creationId xmlns:a16="http://schemas.microsoft.com/office/drawing/2014/main" id="{ED558DED-5C0E-3A0F-6E6E-FA453046AC28}"/>
                  </a:ext>
                </a:extLst>
              </p:cNvPr>
              <p:cNvSpPr txBox="1">
                <a:spLocks noChangeArrowheads="1"/>
              </p:cNvSpPr>
              <p:nvPr/>
            </p:nvSpPr>
            <p:spPr bwMode="auto">
              <a:xfrm>
                <a:off x="1175" y="975"/>
                <a:ext cx="1598"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400" b="1">
                    <a:solidFill>
                      <a:srgbClr val="54002A"/>
                    </a:solidFill>
                    <a:latin typeface="Tahoma" panose="020B0604030504040204" pitchFamily="34" charset="0"/>
                  </a:rPr>
                  <a:t>SW companies, standards bodies, and programmers populate the registry with</a:t>
                </a:r>
              </a:p>
              <a:p>
                <a:pPr eaLnBrk="1" hangingPunct="1">
                  <a:lnSpc>
                    <a:spcPct val="100000"/>
                  </a:lnSpc>
                  <a:spcBef>
                    <a:spcPct val="0"/>
                  </a:spcBef>
                  <a:buSzTx/>
                  <a:buFontTx/>
                  <a:buNone/>
                </a:pPr>
                <a:r>
                  <a:rPr lang="en-US" altLang="en-US" sz="1400" b="1">
                    <a:solidFill>
                      <a:srgbClr val="54002A"/>
                    </a:solidFill>
                    <a:latin typeface="Tahoma" panose="020B0604030504040204" pitchFamily="34" charset="0"/>
                  </a:rPr>
                  <a:t>descriptions of different types of services</a:t>
                </a:r>
              </a:p>
            </p:txBody>
          </p:sp>
          <p:sp>
            <p:nvSpPr>
              <p:cNvPr id="22543" name="Text Box 34">
                <a:extLst>
                  <a:ext uri="{FF2B5EF4-FFF2-40B4-BE49-F238E27FC236}">
                    <a16:creationId xmlns:a16="http://schemas.microsoft.com/office/drawing/2014/main" id="{DA1A578C-BEE2-86EE-E1AD-B5C30622BD2F}"/>
                  </a:ext>
                </a:extLst>
              </p:cNvPr>
              <p:cNvSpPr txBox="1">
                <a:spLocks noChangeArrowheads="1"/>
              </p:cNvSpPr>
              <p:nvPr/>
            </p:nvSpPr>
            <p:spPr bwMode="auto">
              <a:xfrm>
                <a:off x="480" y="935"/>
                <a:ext cx="268"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eaLnBrk="1" hangingPunct="1">
                  <a:lnSpc>
                    <a:spcPct val="100000"/>
                  </a:lnSpc>
                  <a:spcBef>
                    <a:spcPct val="0"/>
                  </a:spcBef>
                  <a:buSzTx/>
                  <a:buFontTx/>
                  <a:buNone/>
                </a:pPr>
                <a:r>
                  <a:rPr lang="en-US" altLang="en-US" sz="1800" b="1">
                    <a:solidFill>
                      <a:srgbClr val="54002A"/>
                    </a:solidFill>
                    <a:latin typeface="Tahoma" panose="020B0604030504040204" pitchFamily="34" charset="0"/>
                  </a:rPr>
                  <a:t>1</a:t>
                </a:r>
                <a:r>
                  <a:rPr lang="en-US" altLang="en-US" sz="2400" b="1">
                    <a:solidFill>
                      <a:srgbClr val="54002A"/>
                    </a:solidFill>
                    <a:latin typeface="Tahoma" panose="020B0604030504040204" pitchFamily="34" charset="0"/>
                  </a:rPr>
                  <a:t>.</a:t>
                </a:r>
              </a:p>
            </p:txBody>
          </p:sp>
          <p:pic>
            <p:nvPicPr>
              <p:cNvPr id="22544" name="Picture 35" descr="C:\Program Files\Common Files\Microsoft Shared\Clipart\cagcat50\bd06790_.wmf">
                <a:extLst>
                  <a:ext uri="{FF2B5EF4-FFF2-40B4-BE49-F238E27FC236}">
                    <a16:creationId xmlns:a16="http://schemas.microsoft.com/office/drawing/2014/main" id="{0D8525A5-8F1E-3D26-ACE5-EB4A79E86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 y="1020"/>
                <a:ext cx="45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7" name="Group 36">
              <a:extLst>
                <a:ext uri="{FF2B5EF4-FFF2-40B4-BE49-F238E27FC236}">
                  <a16:creationId xmlns:a16="http://schemas.microsoft.com/office/drawing/2014/main" id="{B9E50717-40FC-D739-8F9F-E07400ADD2C1}"/>
                </a:ext>
              </a:extLst>
            </p:cNvPr>
            <p:cNvGrpSpPr>
              <a:grpSpLocks/>
            </p:cNvGrpSpPr>
            <p:nvPr/>
          </p:nvGrpSpPr>
          <p:grpSpPr bwMode="auto">
            <a:xfrm>
              <a:off x="2736" y="2832"/>
              <a:ext cx="672" cy="432"/>
              <a:chOff x="1968" y="2784"/>
              <a:chExt cx="672" cy="432"/>
            </a:xfrm>
          </p:grpSpPr>
          <p:sp>
            <p:nvSpPr>
              <p:cNvPr id="22538" name="Rectangle 37">
                <a:extLst>
                  <a:ext uri="{FF2B5EF4-FFF2-40B4-BE49-F238E27FC236}">
                    <a16:creationId xmlns:a16="http://schemas.microsoft.com/office/drawing/2014/main" id="{3AE69069-FD32-9B8C-05B2-3882F88C4519}"/>
                  </a:ext>
                </a:extLst>
              </p:cNvPr>
              <p:cNvSpPr>
                <a:spLocks noChangeArrowheads="1"/>
              </p:cNvSpPr>
              <p:nvPr/>
            </p:nvSpPr>
            <p:spPr bwMode="auto">
              <a:xfrm>
                <a:off x="2064" y="2880"/>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22539" name="Rectangle 38">
                <a:extLst>
                  <a:ext uri="{FF2B5EF4-FFF2-40B4-BE49-F238E27FC236}">
                    <a16:creationId xmlns:a16="http://schemas.microsoft.com/office/drawing/2014/main" id="{243D07D8-9812-F7C0-C709-8F6833BF0222}"/>
                  </a:ext>
                </a:extLst>
              </p:cNvPr>
              <p:cNvSpPr>
                <a:spLocks noChangeArrowheads="1"/>
              </p:cNvSpPr>
              <p:nvPr/>
            </p:nvSpPr>
            <p:spPr bwMode="auto">
              <a:xfrm>
                <a:off x="2016" y="2832"/>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nSpc>
                    <a:spcPct val="100000"/>
                  </a:lnSpc>
                  <a:spcBef>
                    <a:spcPct val="0"/>
                  </a:spcBef>
                  <a:buSzTx/>
                  <a:buFontTx/>
                  <a:buNone/>
                </a:pPr>
                <a:endParaRPr lang="en-IN" altLang="en-US" sz="2400">
                  <a:solidFill>
                    <a:schemeClr val="tx1"/>
                  </a:solidFill>
                  <a:latin typeface="Times New Roman" panose="02020603050405020304" pitchFamily="18" charset="0"/>
                </a:endParaRPr>
              </a:p>
            </p:txBody>
          </p:sp>
          <p:sp>
            <p:nvSpPr>
              <p:cNvPr id="22540" name="Rectangle 39">
                <a:extLst>
                  <a:ext uri="{FF2B5EF4-FFF2-40B4-BE49-F238E27FC236}">
                    <a16:creationId xmlns:a16="http://schemas.microsoft.com/office/drawing/2014/main" id="{7D78ED6F-D705-2C3F-93FD-716CC2789F13}"/>
                  </a:ext>
                </a:extLst>
              </p:cNvPr>
              <p:cNvSpPr>
                <a:spLocks noChangeArrowheads="1"/>
              </p:cNvSpPr>
              <p:nvPr/>
            </p:nvSpPr>
            <p:spPr bwMode="auto">
              <a:xfrm>
                <a:off x="1968" y="2784"/>
                <a:ext cx="576" cy="336"/>
              </a:xfrm>
              <a:prstGeom prst="rect">
                <a:avLst/>
              </a:prstGeom>
              <a:solidFill>
                <a:srgbClr val="6600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SzPct val="60000"/>
                  <a:buFont typeface="Monotype Sorts" pitchFamily="2" charset="2"/>
                  <a:buChar char="l"/>
                  <a:defRPr sz="2600">
                    <a:solidFill>
                      <a:srgbClr val="003399"/>
                    </a:solidFill>
                    <a:latin typeface="Verdana" panose="020B0604030504040204" pitchFamily="34" charset="0"/>
                  </a:defRPr>
                </a:lvl1pPr>
                <a:lvl2pPr marL="742950" indent="-285750">
                  <a:lnSpc>
                    <a:spcPct val="110000"/>
                  </a:lnSpc>
                  <a:spcBef>
                    <a:spcPct val="20000"/>
                  </a:spcBef>
                  <a:buClr>
                    <a:srgbClr val="003399"/>
                  </a:buClr>
                  <a:buChar char="–"/>
                  <a:defRPr sz="2400">
                    <a:solidFill>
                      <a:schemeClr val="tx1"/>
                    </a:solidFill>
                    <a:latin typeface="Verdana" panose="020B0604030504040204" pitchFamily="34" charset="0"/>
                  </a:defRPr>
                </a:lvl2pPr>
                <a:lvl3pPr marL="1143000" indent="-228600">
                  <a:lnSpc>
                    <a:spcPct val="110000"/>
                  </a:lnSpc>
                  <a:spcBef>
                    <a:spcPct val="20000"/>
                  </a:spcBef>
                  <a:buClr>
                    <a:srgbClr val="003399"/>
                  </a:buClr>
                  <a:buChar char="&gt;"/>
                  <a:defRPr>
                    <a:solidFill>
                      <a:schemeClr val="tx1"/>
                    </a:solidFill>
                    <a:latin typeface="Verdana" panose="020B0604030504040204" pitchFamily="34" charset="0"/>
                  </a:defRPr>
                </a:lvl3pPr>
                <a:lvl4pPr marL="1600200" indent="-228600">
                  <a:lnSpc>
                    <a:spcPct val="110000"/>
                  </a:lnSpc>
                  <a:spcBef>
                    <a:spcPct val="20000"/>
                  </a:spcBef>
                  <a:buClr>
                    <a:schemeClr val="tx2"/>
                  </a:buClr>
                  <a:buSzPct val="75000"/>
                  <a:buFont typeface="Monotype Sorts" pitchFamily="2" charset="2"/>
                  <a:buChar char="l"/>
                  <a:defRPr>
                    <a:solidFill>
                      <a:schemeClr val="tx1"/>
                    </a:solidFill>
                    <a:latin typeface="Verdana" panose="020B0604030504040204" pitchFamily="34" charset="0"/>
                  </a:defRPr>
                </a:lvl4pPr>
                <a:lvl5pPr marL="2057400" indent="-228600">
                  <a:lnSpc>
                    <a:spcPct val="110000"/>
                  </a:lnSpc>
                  <a:spcBef>
                    <a:spcPct val="20000"/>
                  </a:spcBef>
                  <a:buChar char="»"/>
                  <a:defRPr>
                    <a:solidFill>
                      <a:schemeClr val="tx1"/>
                    </a:solidFill>
                    <a:latin typeface="Verdana" panose="020B0604030504040204" pitchFamily="34" charset="0"/>
                  </a:defRPr>
                </a:lvl5pPr>
                <a:lvl6pPr marL="25146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lnSpc>
                    <a:spcPct val="110000"/>
                  </a:lnSpc>
                  <a:spcBef>
                    <a:spcPct val="20000"/>
                  </a:spcBef>
                  <a:spcAft>
                    <a:spcPct val="0"/>
                  </a:spcAft>
                  <a:buChar char="»"/>
                  <a:defRPr>
                    <a:solidFill>
                      <a:schemeClr val="tx1"/>
                    </a:solidFill>
                    <a:latin typeface="Verdana" panose="020B0604030504040204" pitchFamily="34" charset="0"/>
                  </a:defRPr>
                </a:lvl9pPr>
              </a:lstStyle>
              <a:p>
                <a:pPr algn="ctr">
                  <a:lnSpc>
                    <a:spcPct val="100000"/>
                  </a:lnSpc>
                  <a:spcBef>
                    <a:spcPct val="0"/>
                  </a:spcBef>
                  <a:buSzTx/>
                  <a:buFontTx/>
                  <a:buNone/>
                </a:pPr>
                <a:r>
                  <a:rPr lang="en-US" altLang="en-US" sz="1200">
                    <a:solidFill>
                      <a:schemeClr val="bg1"/>
                    </a:solidFill>
                    <a:latin typeface="Tahoma" panose="020B0604030504040204" pitchFamily="34" charset="0"/>
                  </a:rPr>
                  <a:t>Service </a:t>
                </a:r>
              </a:p>
              <a:p>
                <a:pPr algn="ctr">
                  <a:lnSpc>
                    <a:spcPct val="100000"/>
                  </a:lnSpc>
                  <a:spcBef>
                    <a:spcPct val="0"/>
                  </a:spcBef>
                  <a:buSzTx/>
                  <a:buFontTx/>
                  <a:buNone/>
                </a:pPr>
                <a:r>
                  <a:rPr lang="en-US" altLang="en-US" sz="1200">
                    <a:solidFill>
                      <a:schemeClr val="bg1"/>
                    </a:solidFill>
                    <a:latin typeface="Tahoma" panose="020B0604030504040204" pitchFamily="34" charset="0"/>
                  </a:rPr>
                  <a:t>Types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73794"/>
                                        </p:tgtEl>
                                        <p:attrNameLst>
                                          <p:attrName>style.visibility</p:attrName>
                                        </p:attrNameLst>
                                      </p:cBhvr>
                                      <p:to>
                                        <p:strVal val="visible"/>
                                      </p:to>
                                    </p:set>
                                    <p:anim calcmode="lin" valueType="num">
                                      <p:cBhvr additive="base">
                                        <p:cTn id="7" dur="500" fill="hold"/>
                                        <p:tgtEl>
                                          <p:spTgt spid="673794"/>
                                        </p:tgtEl>
                                        <p:attrNameLst>
                                          <p:attrName>ppt_x</p:attrName>
                                        </p:attrNameLst>
                                      </p:cBhvr>
                                      <p:tavLst>
                                        <p:tav tm="0">
                                          <p:val>
                                            <p:strVal val="#ppt_x"/>
                                          </p:val>
                                        </p:tav>
                                        <p:tav tm="100000">
                                          <p:val>
                                            <p:strVal val="#ppt_x"/>
                                          </p:val>
                                        </p:tav>
                                      </p:tavLst>
                                    </p:anim>
                                    <p:anim calcmode="lin" valueType="num">
                                      <p:cBhvr additive="base">
                                        <p:cTn id="8" dur="500" fill="hold"/>
                                        <p:tgtEl>
                                          <p:spTgt spid="6737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73822"/>
                                        </p:tgtEl>
                                        <p:attrNameLst>
                                          <p:attrName>style.visibility</p:attrName>
                                        </p:attrNameLst>
                                      </p:cBhvr>
                                      <p:to>
                                        <p:strVal val="visible"/>
                                      </p:to>
                                    </p:set>
                                    <p:anim calcmode="lin" valueType="num">
                                      <p:cBhvr additive="base">
                                        <p:cTn id="13" dur="500" fill="hold"/>
                                        <p:tgtEl>
                                          <p:spTgt spid="673822"/>
                                        </p:tgtEl>
                                        <p:attrNameLst>
                                          <p:attrName>ppt_x</p:attrName>
                                        </p:attrNameLst>
                                      </p:cBhvr>
                                      <p:tavLst>
                                        <p:tav tm="0">
                                          <p:val>
                                            <p:strVal val="0-#ppt_w/2"/>
                                          </p:val>
                                        </p:tav>
                                        <p:tav tm="100000">
                                          <p:val>
                                            <p:strVal val="#ppt_x"/>
                                          </p:val>
                                        </p:tav>
                                      </p:tavLst>
                                    </p:anim>
                                    <p:anim calcmode="lin" valueType="num">
                                      <p:cBhvr additive="base">
                                        <p:cTn id="14" dur="500" fill="hold"/>
                                        <p:tgtEl>
                                          <p:spTgt spid="6738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73813"/>
                                        </p:tgtEl>
                                        <p:attrNameLst>
                                          <p:attrName>style.visibility</p:attrName>
                                        </p:attrNameLst>
                                      </p:cBhvr>
                                      <p:to>
                                        <p:strVal val="visible"/>
                                      </p:to>
                                    </p:set>
                                    <p:anim calcmode="lin" valueType="num">
                                      <p:cBhvr additive="base">
                                        <p:cTn id="19" dur="500" fill="hold"/>
                                        <p:tgtEl>
                                          <p:spTgt spid="673813"/>
                                        </p:tgtEl>
                                        <p:attrNameLst>
                                          <p:attrName>ppt_x</p:attrName>
                                        </p:attrNameLst>
                                      </p:cBhvr>
                                      <p:tavLst>
                                        <p:tav tm="0">
                                          <p:val>
                                            <p:strVal val="0-#ppt_w/2"/>
                                          </p:val>
                                        </p:tav>
                                        <p:tav tm="100000">
                                          <p:val>
                                            <p:strVal val="#ppt_x"/>
                                          </p:val>
                                        </p:tav>
                                      </p:tavLst>
                                    </p:anim>
                                    <p:anim calcmode="lin" valueType="num">
                                      <p:cBhvr additive="base">
                                        <p:cTn id="20" dur="500" fill="hold"/>
                                        <p:tgtEl>
                                          <p:spTgt spid="6738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73798"/>
                                        </p:tgtEl>
                                        <p:attrNameLst>
                                          <p:attrName>style.visibility</p:attrName>
                                        </p:attrNameLst>
                                      </p:cBhvr>
                                      <p:to>
                                        <p:strVal val="visible"/>
                                      </p:to>
                                    </p:set>
                                    <p:anim calcmode="lin" valueType="num">
                                      <p:cBhvr additive="base">
                                        <p:cTn id="25" dur="500" fill="hold"/>
                                        <p:tgtEl>
                                          <p:spTgt spid="673798"/>
                                        </p:tgtEl>
                                        <p:attrNameLst>
                                          <p:attrName>ppt_x</p:attrName>
                                        </p:attrNameLst>
                                      </p:cBhvr>
                                      <p:tavLst>
                                        <p:tav tm="0">
                                          <p:val>
                                            <p:strVal val="0-#ppt_w/2"/>
                                          </p:val>
                                        </p:tav>
                                        <p:tav tm="100000">
                                          <p:val>
                                            <p:strVal val="#ppt_x"/>
                                          </p:val>
                                        </p:tav>
                                      </p:tavLst>
                                    </p:anim>
                                    <p:anim calcmode="lin" valueType="num">
                                      <p:cBhvr additive="base">
                                        <p:cTn id="26" dur="500" fill="hold"/>
                                        <p:tgtEl>
                                          <p:spTgt spid="6737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73804"/>
                                        </p:tgtEl>
                                        <p:attrNameLst>
                                          <p:attrName>style.visibility</p:attrName>
                                        </p:attrNameLst>
                                      </p:cBhvr>
                                      <p:to>
                                        <p:strVal val="visible"/>
                                      </p:to>
                                    </p:set>
                                    <p:anim calcmode="lin" valueType="num">
                                      <p:cBhvr additive="base">
                                        <p:cTn id="31" dur="500" fill="hold"/>
                                        <p:tgtEl>
                                          <p:spTgt spid="673804"/>
                                        </p:tgtEl>
                                        <p:attrNameLst>
                                          <p:attrName>ppt_x</p:attrName>
                                        </p:attrNameLst>
                                      </p:cBhvr>
                                      <p:tavLst>
                                        <p:tav tm="0">
                                          <p:val>
                                            <p:strVal val="0-#ppt_w/2"/>
                                          </p:val>
                                        </p:tav>
                                        <p:tav tm="100000">
                                          <p:val>
                                            <p:strVal val="#ppt_x"/>
                                          </p:val>
                                        </p:tav>
                                      </p:tavLst>
                                    </p:anim>
                                    <p:anim calcmode="lin" valueType="num">
                                      <p:cBhvr additive="base">
                                        <p:cTn id="32" dur="500" fill="hold"/>
                                        <p:tgtEl>
                                          <p:spTgt spid="673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3033163-89AC-E5D3-EA47-53546E16BAAD}"/>
              </a:ext>
            </a:extLst>
          </p:cNvPr>
          <p:cNvSpPr>
            <a:spLocks noGrp="1" noChangeArrowheads="1"/>
          </p:cNvSpPr>
          <p:nvPr>
            <p:ph type="title"/>
          </p:nvPr>
        </p:nvSpPr>
        <p:spPr>
          <a:xfrm>
            <a:off x="3276600" y="304800"/>
            <a:ext cx="5029200" cy="381000"/>
          </a:xfrm>
        </p:spPr>
        <p:txBody>
          <a:bodyPr/>
          <a:lstStyle/>
          <a:p>
            <a:r>
              <a:rPr lang="en-GB" altLang="en-US" sz="2000"/>
              <a:t>How it works all together</a:t>
            </a:r>
          </a:p>
        </p:txBody>
      </p:sp>
      <p:pic>
        <p:nvPicPr>
          <p:cNvPr id="23555" name="Picture 4" descr="http://dcb.sun.com/images/overview_wsdl_fig1.gif">
            <a:extLst>
              <a:ext uri="{FF2B5EF4-FFF2-40B4-BE49-F238E27FC236}">
                <a16:creationId xmlns:a16="http://schemas.microsoft.com/office/drawing/2014/main" id="{320C4C91-EB3A-183E-C876-B0FE11026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371600"/>
            <a:ext cx="53149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Anatomy of a SOAP message</a:t>
            </a:r>
          </a:p>
        </p:txBody>
      </p:sp>
      <p:sp>
        <p:nvSpPr>
          <p:cNvPr id="44035" name="Rectangle 3"/>
          <p:cNvSpPr>
            <a:spLocks noGrp="1" noChangeArrowheads="1"/>
          </p:cNvSpPr>
          <p:nvPr>
            <p:ph type="body" idx="1"/>
          </p:nvPr>
        </p:nvSpPr>
        <p:spPr>
          <a:xfrm>
            <a:off x="1774825" y="1916114"/>
            <a:ext cx="4248150" cy="217487"/>
          </a:xfrm>
        </p:spPr>
        <p:txBody>
          <a:bodyPr>
            <a:normAutofit fontScale="62500" lnSpcReduction="20000"/>
          </a:bodyPr>
          <a:lstStyle/>
          <a:p>
            <a:pPr>
              <a:lnSpc>
                <a:spcPct val="90000"/>
              </a:lnSpc>
              <a:buFontTx/>
              <a:buNone/>
            </a:pPr>
            <a:r>
              <a:rPr lang="en-GB" sz="1600">
                <a:latin typeface="Courier New" pitchFamily="49" charset="0"/>
              </a:rPr>
              <a:t>&lt;?xml version=‘1.0’ encoding=‘UTF-8’?&gt;</a:t>
            </a:r>
          </a:p>
        </p:txBody>
      </p:sp>
      <p:sp>
        <p:nvSpPr>
          <p:cNvPr id="44036" name="Text Box 4"/>
          <p:cNvSpPr txBox="1">
            <a:spLocks noChangeArrowheads="1"/>
          </p:cNvSpPr>
          <p:nvPr/>
        </p:nvSpPr>
        <p:spPr bwMode="auto">
          <a:xfrm>
            <a:off x="1774826" y="2349500"/>
            <a:ext cx="8454559" cy="3539430"/>
          </a:xfrm>
          <a:prstGeom prst="rect">
            <a:avLst/>
          </a:prstGeom>
          <a:noFill/>
          <a:ln w="9525">
            <a:noFill/>
            <a:miter lim="800000"/>
            <a:headEnd/>
            <a:tailEnd/>
          </a:ln>
          <a:effectLst/>
        </p:spPr>
        <p:txBody>
          <a:bodyPr wrap="none">
            <a:spAutoFit/>
          </a:bodyPr>
          <a:lstStyle/>
          <a:p>
            <a:r>
              <a:rPr lang="en-GB" sz="1400" dirty="0">
                <a:latin typeface="Courier New" pitchFamily="49" charset="0"/>
              </a:rPr>
              <a:t>&lt;SOAP-</a:t>
            </a:r>
            <a:r>
              <a:rPr lang="en-GB" sz="1400" dirty="0" err="1">
                <a:latin typeface="Courier New" pitchFamily="49" charset="0"/>
              </a:rPr>
              <a:t>ENV:Envelope</a:t>
            </a:r>
            <a:r>
              <a:rPr lang="en-GB" sz="1400" dirty="0">
                <a:latin typeface="Courier New" pitchFamily="49" charset="0"/>
              </a:rPr>
              <a:t> </a:t>
            </a:r>
            <a:r>
              <a:rPr lang="en-GB" sz="1400" dirty="0" err="1">
                <a:latin typeface="Courier New" pitchFamily="49" charset="0"/>
              </a:rPr>
              <a:t>xmlns:SOAP_ENV</a:t>
            </a:r>
            <a:r>
              <a:rPr lang="en-GB" sz="1400" dirty="0">
                <a:latin typeface="Courier New" pitchFamily="49" charset="0"/>
              </a:rPr>
              <a:t>=“http://schemas.xmlsoap.org/soap/envelope/”</a:t>
            </a:r>
          </a:p>
          <a:p>
            <a:r>
              <a:rPr lang="en-GB" sz="1400" dirty="0">
                <a:latin typeface="Courier New" pitchFamily="49" charset="0"/>
              </a:rPr>
              <a:t>	</a:t>
            </a:r>
            <a:r>
              <a:rPr lang="en-GB" sz="1400" dirty="0" err="1">
                <a:latin typeface="Courier New" pitchFamily="49" charset="0"/>
              </a:rPr>
              <a:t>xmlns:xsi</a:t>
            </a:r>
            <a:r>
              <a:rPr lang="en-GB" sz="1400" dirty="0">
                <a:latin typeface="Courier New" pitchFamily="49" charset="0"/>
              </a:rPr>
              <a:t>=“http://www.w3c.org/1999/XMLSchema-instance”</a:t>
            </a:r>
          </a:p>
          <a:p>
            <a:r>
              <a:rPr lang="en-GB" sz="1400" dirty="0">
                <a:latin typeface="Courier New" pitchFamily="49" charset="0"/>
              </a:rPr>
              <a:t>	</a:t>
            </a:r>
            <a:r>
              <a:rPr lang="en-GB" sz="1400" dirty="0" err="1">
                <a:latin typeface="Courier New" pitchFamily="49" charset="0"/>
              </a:rPr>
              <a:t>xmlns:xsd</a:t>
            </a:r>
            <a:r>
              <a:rPr lang="en-GB" sz="1400" dirty="0">
                <a:latin typeface="Courier New" pitchFamily="49" charset="0"/>
              </a:rPr>
              <a:t>=“http://www.w3c.org/1999/XMLSchema”&gt;</a:t>
            </a: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endParaRPr lang="en-GB" sz="1400" dirty="0">
              <a:latin typeface="Courier New" pitchFamily="49" charset="0"/>
            </a:endParaRPr>
          </a:p>
          <a:p>
            <a:r>
              <a:rPr lang="en-GB" sz="1400" dirty="0">
                <a:latin typeface="Courier New" pitchFamily="49" charset="0"/>
              </a:rPr>
              <a:t>&lt;/SOAP-</a:t>
            </a:r>
            <a:r>
              <a:rPr lang="en-GB" sz="1400" dirty="0" err="1">
                <a:latin typeface="Courier New" pitchFamily="49" charset="0"/>
              </a:rPr>
              <a:t>ENV:Envelope</a:t>
            </a:r>
            <a:r>
              <a:rPr lang="en-GB" sz="1400" dirty="0">
                <a:latin typeface="Courier New" pitchFamily="49" charset="0"/>
              </a:rPr>
              <a:t>&gt;</a:t>
            </a:r>
          </a:p>
        </p:txBody>
      </p:sp>
      <p:sp>
        <p:nvSpPr>
          <p:cNvPr id="44037" name="Text Box 5"/>
          <p:cNvSpPr txBox="1">
            <a:spLocks noChangeArrowheads="1"/>
          </p:cNvSpPr>
          <p:nvPr/>
        </p:nvSpPr>
        <p:spPr bwMode="auto">
          <a:xfrm>
            <a:off x="2711451" y="3068638"/>
            <a:ext cx="2010487" cy="738664"/>
          </a:xfrm>
          <a:prstGeom prst="rect">
            <a:avLst/>
          </a:prstGeom>
          <a:noFill/>
          <a:ln w="9525">
            <a:noFill/>
            <a:miter lim="800000"/>
            <a:headEnd/>
            <a:tailEnd/>
          </a:ln>
          <a:effectLst/>
        </p:spPr>
        <p:txBody>
          <a:bodyPr wrap="none">
            <a:spAutoFit/>
          </a:bodyPr>
          <a:lstStyle/>
          <a:p>
            <a:r>
              <a:rPr lang="en-GB" sz="1400">
                <a:latin typeface="Courier New" pitchFamily="49" charset="0"/>
              </a:rPr>
              <a:t>&lt;SOAP-ENV:Header&gt;</a:t>
            </a:r>
          </a:p>
          <a:p>
            <a:endParaRPr lang="en-GB" sz="1400">
              <a:latin typeface="Courier New" pitchFamily="49" charset="0"/>
            </a:endParaRPr>
          </a:p>
          <a:p>
            <a:r>
              <a:rPr lang="en-GB" sz="1400">
                <a:latin typeface="Courier New" pitchFamily="49" charset="0"/>
              </a:rPr>
              <a:t>&lt;/SOAP-ENV:Header</a:t>
            </a:r>
          </a:p>
        </p:txBody>
      </p:sp>
      <p:sp>
        <p:nvSpPr>
          <p:cNvPr id="44038" name="Text Box 6"/>
          <p:cNvSpPr txBox="1">
            <a:spLocks noChangeArrowheads="1"/>
          </p:cNvSpPr>
          <p:nvPr/>
        </p:nvSpPr>
        <p:spPr bwMode="auto">
          <a:xfrm>
            <a:off x="2711451" y="4149726"/>
            <a:ext cx="1903085" cy="954107"/>
          </a:xfrm>
          <a:prstGeom prst="rect">
            <a:avLst/>
          </a:prstGeom>
          <a:noFill/>
          <a:ln w="9525">
            <a:noFill/>
            <a:miter lim="800000"/>
            <a:headEnd/>
            <a:tailEnd/>
          </a:ln>
          <a:effectLst/>
        </p:spPr>
        <p:txBody>
          <a:bodyPr wrap="none">
            <a:spAutoFit/>
          </a:bodyPr>
          <a:lstStyle/>
          <a:p>
            <a:r>
              <a:rPr lang="en-GB" sz="1400">
                <a:latin typeface="Courier New" pitchFamily="49" charset="0"/>
              </a:rPr>
              <a:t>&lt;SOAP_ENV:Body&gt;</a:t>
            </a:r>
          </a:p>
          <a:p>
            <a:endParaRPr lang="en-GB" sz="1400">
              <a:latin typeface="Courier New" pitchFamily="49" charset="0"/>
            </a:endParaRPr>
          </a:p>
          <a:p>
            <a:endParaRPr lang="en-GB" sz="1400">
              <a:latin typeface="Courier New" pitchFamily="49" charset="0"/>
            </a:endParaRPr>
          </a:p>
          <a:p>
            <a:r>
              <a:rPr lang="en-GB" sz="1400">
                <a:latin typeface="Courier New" pitchFamily="49" charset="0"/>
              </a:rPr>
              <a:t>&lt;/SOAP-ENV:Body&gt;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6" grpId="0"/>
      <p:bldP spid="44037" grpId="0"/>
      <p:bldP spid="440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SOAP protocol binding</a:t>
            </a:r>
          </a:p>
        </p:txBody>
      </p:sp>
      <p:sp>
        <p:nvSpPr>
          <p:cNvPr id="47107" name="Rectangle 3"/>
          <p:cNvSpPr>
            <a:spLocks noGrp="1" noChangeArrowheads="1"/>
          </p:cNvSpPr>
          <p:nvPr>
            <p:ph type="body" idx="1"/>
          </p:nvPr>
        </p:nvSpPr>
        <p:spPr>
          <a:xfrm>
            <a:off x="1992314" y="1706563"/>
            <a:ext cx="6656387" cy="1427162"/>
          </a:xfrm>
        </p:spPr>
        <p:txBody>
          <a:bodyPr/>
          <a:lstStyle/>
          <a:p>
            <a:pPr>
              <a:buFontTx/>
              <a:buNone/>
            </a:pPr>
            <a:r>
              <a:rPr lang="en-GB" sz="1600">
                <a:latin typeface="Courier New" pitchFamily="49" charset="0"/>
              </a:rPr>
              <a:t>SOAPAction = “urn:soaphttpclient-action-uri”</a:t>
            </a:r>
          </a:p>
          <a:p>
            <a:pPr>
              <a:buFontTx/>
              <a:buNone/>
            </a:pPr>
            <a:r>
              <a:rPr lang="en-GB" sz="1600">
                <a:latin typeface="Courier New" pitchFamily="49" charset="0"/>
              </a:rPr>
              <a:t>Host = localhost</a:t>
            </a:r>
          </a:p>
          <a:p>
            <a:pPr>
              <a:buFontTx/>
              <a:buNone/>
            </a:pPr>
            <a:r>
              <a:rPr lang="en-GB" sz="1600">
                <a:latin typeface="Courier New" pitchFamily="49" charset="0"/>
              </a:rPr>
              <a:t>Content-Type = text/xml; charset=utf-8</a:t>
            </a:r>
          </a:p>
          <a:p>
            <a:pPr>
              <a:buFontTx/>
              <a:buNone/>
            </a:pPr>
            <a:r>
              <a:rPr lang="en-GB" sz="1600">
                <a:latin typeface="Courier New" pitchFamily="49" charset="0"/>
              </a:rPr>
              <a:t>Content-Length = 701</a:t>
            </a:r>
          </a:p>
          <a:p>
            <a:pPr>
              <a:buFontTx/>
              <a:buNone/>
            </a:pPr>
            <a:endParaRPr lang="en-GB" sz="1600">
              <a:latin typeface="Courier New" pitchFamily="49" charset="0"/>
            </a:endParaRPr>
          </a:p>
          <a:p>
            <a:pPr>
              <a:buFontTx/>
              <a:buNone/>
            </a:pPr>
            <a:endParaRPr lang="en-GB" sz="1600">
              <a:latin typeface="Courier New" pitchFamily="49" charset="0"/>
            </a:endParaRPr>
          </a:p>
        </p:txBody>
      </p:sp>
      <p:sp>
        <p:nvSpPr>
          <p:cNvPr id="47108" name="Text Box 4"/>
          <p:cNvSpPr txBox="1">
            <a:spLocks noChangeArrowheads="1"/>
          </p:cNvSpPr>
          <p:nvPr/>
        </p:nvSpPr>
        <p:spPr bwMode="auto">
          <a:xfrm>
            <a:off x="2619375" y="4164013"/>
            <a:ext cx="184150" cy="304800"/>
          </a:xfrm>
          <a:prstGeom prst="rect">
            <a:avLst/>
          </a:prstGeom>
          <a:noFill/>
          <a:ln w="9525">
            <a:noFill/>
            <a:miter lim="800000"/>
            <a:headEnd/>
            <a:tailEnd/>
          </a:ln>
          <a:effectLst/>
        </p:spPr>
        <p:txBody>
          <a:bodyPr wrap="none">
            <a:spAutoFit/>
          </a:bodyPr>
          <a:lstStyle/>
          <a:p>
            <a:endParaRPr lang="en-US" sz="1400" b="1">
              <a:latin typeface="Courier New" pitchFamily="49" charset="0"/>
            </a:endParaRPr>
          </a:p>
        </p:txBody>
      </p:sp>
      <p:sp>
        <p:nvSpPr>
          <p:cNvPr id="47109" name="Text Box 5"/>
          <p:cNvSpPr txBox="1">
            <a:spLocks noChangeArrowheads="1"/>
          </p:cNvSpPr>
          <p:nvPr/>
        </p:nvSpPr>
        <p:spPr bwMode="auto">
          <a:xfrm>
            <a:off x="1774826" y="3149601"/>
            <a:ext cx="8454559" cy="2031325"/>
          </a:xfrm>
          <a:prstGeom prst="rect">
            <a:avLst/>
          </a:prstGeom>
          <a:noFill/>
          <a:ln w="9525">
            <a:noFill/>
            <a:miter lim="800000"/>
            <a:headEnd/>
            <a:tailEnd/>
          </a:ln>
          <a:effectLst/>
        </p:spPr>
        <p:txBody>
          <a:bodyPr wrap="none">
            <a:spAutoFit/>
          </a:bodyPr>
          <a:lstStyle/>
          <a:p>
            <a:r>
              <a:rPr lang="en-GB" sz="1400">
                <a:solidFill>
                  <a:schemeClr val="tx2"/>
                </a:solidFill>
                <a:latin typeface="Courier New" pitchFamily="49" charset="0"/>
              </a:rPr>
              <a:t>&lt;SOAP-ENV:Envelope xmlns:SOAP_ENV=“http://schemas.xmlsoap.org/soap/envelope/”</a:t>
            </a:r>
          </a:p>
          <a:p>
            <a:r>
              <a:rPr lang="en-GB" sz="1400">
                <a:solidFill>
                  <a:schemeClr val="tx2"/>
                </a:solidFill>
                <a:latin typeface="Courier New" pitchFamily="49" charset="0"/>
              </a:rPr>
              <a:t>	xmlns:xsi=“http://www.w3c.org/1999/XMLSchema-instance”</a:t>
            </a:r>
          </a:p>
          <a:p>
            <a:r>
              <a:rPr lang="en-GB" sz="1400">
                <a:solidFill>
                  <a:schemeClr val="tx2"/>
                </a:solidFill>
                <a:latin typeface="Courier New" pitchFamily="49" charset="0"/>
              </a:rPr>
              <a:t>	xmlns:xsd=“http://www.w3c.org/1999/XMLSchema”&gt;</a:t>
            </a:r>
          </a:p>
          <a:p>
            <a:endParaRPr lang="en-GB" sz="1400">
              <a:solidFill>
                <a:schemeClr val="tx2"/>
              </a:solidFill>
              <a:latin typeface="Courier New" pitchFamily="49" charset="0"/>
            </a:endParaRPr>
          </a:p>
          <a:p>
            <a:endParaRPr lang="en-GB" sz="1400">
              <a:solidFill>
                <a:schemeClr val="tx2"/>
              </a:solidFill>
              <a:latin typeface="Courier New" pitchFamily="49" charset="0"/>
            </a:endParaRPr>
          </a:p>
          <a:p>
            <a:endParaRPr lang="en-GB" sz="1400">
              <a:solidFill>
                <a:schemeClr val="tx2"/>
              </a:solidFill>
              <a:latin typeface="Courier New" pitchFamily="49" charset="0"/>
            </a:endParaRPr>
          </a:p>
          <a:p>
            <a:endParaRPr lang="en-GB" sz="1400">
              <a:solidFill>
                <a:schemeClr val="tx2"/>
              </a:solidFill>
              <a:latin typeface="Courier New" pitchFamily="49" charset="0"/>
            </a:endParaRPr>
          </a:p>
          <a:p>
            <a:r>
              <a:rPr lang="en-GB" sz="1400">
                <a:solidFill>
                  <a:schemeClr val="tx2"/>
                </a:solidFill>
                <a:latin typeface="Courier New" pitchFamily="49" charset="0"/>
              </a:rPr>
              <a:t>&lt;/SOAP-ENV:Envelope&gt;</a:t>
            </a:r>
          </a:p>
          <a:p>
            <a:endParaRPr lang="en-GB" sz="1400" b="1">
              <a:solidFill>
                <a:schemeClr val="tx2"/>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471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12D55-F068-870B-4573-C203CD5822C2}"/>
              </a:ext>
            </a:extLst>
          </p:cNvPr>
          <p:cNvSpPr>
            <a:spLocks noGrp="1"/>
          </p:cNvSpPr>
          <p:nvPr>
            <p:ph idx="1"/>
          </p:nvPr>
        </p:nvSpPr>
        <p:spPr>
          <a:xfrm>
            <a:off x="838200" y="478972"/>
            <a:ext cx="10515600" cy="5987142"/>
          </a:xfrm>
        </p:spPr>
        <p:txBody>
          <a:bodyPr>
            <a:normAutofit fontScale="92500" lnSpcReduction="10000"/>
          </a:bodyPr>
          <a:lstStyle/>
          <a:p>
            <a:pPr marL="0" indent="0" algn="just">
              <a:buNone/>
            </a:pPr>
            <a:r>
              <a:rPr lang="en-IN" sz="3200" b="1" i="0" u="none" strike="noStrike" baseline="0" dirty="0">
                <a:latin typeface="FranklinGothic-DemiCnd"/>
              </a:rPr>
              <a:t>Compliance:</a:t>
            </a:r>
          </a:p>
          <a:p>
            <a:pPr algn="just"/>
            <a:r>
              <a:rPr lang="en-US" sz="1800" b="0" i="0" u="none" strike="noStrike" baseline="0" dirty="0">
                <a:latin typeface="Palatino-Roman"/>
              </a:rPr>
              <a:t>The same security issues that your organization deals with are the sorts of issues that SaaS providers face—securing the network, hardware issues, applications, and data. </a:t>
            </a:r>
          </a:p>
          <a:p>
            <a:pPr algn="just"/>
            <a:r>
              <a:rPr lang="en-US" sz="1800" b="0" i="0" u="none" strike="noStrike" baseline="0" dirty="0">
                <a:latin typeface="Palatino-Roman"/>
              </a:rPr>
              <a:t>But compliance adds another level of headache. Regulations like Sarbanes-Oxley (SOX), Gramm-Leach-Bliley (</a:t>
            </a:r>
            <a:r>
              <a:rPr lang="en-US" sz="1800" b="0" i="0" u="none" strike="noStrike" baseline="0" dirty="0" err="1">
                <a:latin typeface="Palatino-Roman"/>
              </a:rPr>
              <a:t>GLBA</a:t>
            </a:r>
            <a:r>
              <a:rPr lang="en-US" sz="1800" b="0" i="0" u="none" strike="noStrike" baseline="0" dirty="0">
                <a:latin typeface="Palatino-Roman"/>
              </a:rPr>
              <a:t>), and HIPAA, and industry standards like the Payment Card Industry Data Security Standard (PCI DSS) make things particularly challenging. </a:t>
            </a:r>
          </a:p>
          <a:p>
            <a:pPr algn="just"/>
            <a:r>
              <a:rPr lang="en-US" sz="1800" b="0" i="0" u="none" strike="noStrike" baseline="0" dirty="0">
                <a:latin typeface="Palatino-Roman"/>
              </a:rPr>
              <a:t>Prior to SaaS, compliance could be managed by a few tasks:</a:t>
            </a:r>
          </a:p>
          <a:p>
            <a:pPr marL="457200" lvl="1" indent="0" algn="just">
              <a:buNone/>
            </a:pPr>
            <a:r>
              <a:rPr lang="en-US" sz="1400" b="0" i="0" u="none" strike="noStrike" baseline="0" dirty="0">
                <a:latin typeface="Palatino-Roman"/>
              </a:rPr>
              <a:t>• Identify users and access privileges</a:t>
            </a:r>
          </a:p>
          <a:p>
            <a:pPr marL="457200" lvl="1" indent="0" algn="just">
              <a:buNone/>
            </a:pPr>
            <a:r>
              <a:rPr lang="en-IN" sz="1400" b="0" i="0" u="none" strike="noStrike" baseline="0" dirty="0">
                <a:latin typeface="Palatino-Roman"/>
              </a:rPr>
              <a:t>• Identify sensitive data</a:t>
            </a:r>
          </a:p>
          <a:p>
            <a:pPr marL="457200" lvl="1" indent="0" algn="just">
              <a:buNone/>
            </a:pPr>
            <a:r>
              <a:rPr lang="en-IN" sz="1400" b="0" i="0" u="none" strike="noStrike" baseline="0" dirty="0">
                <a:latin typeface="Palatino-Roman"/>
              </a:rPr>
              <a:t>• Identify where it’s located</a:t>
            </a:r>
          </a:p>
          <a:p>
            <a:pPr marL="457200" lvl="1" indent="0" algn="just">
              <a:buNone/>
            </a:pPr>
            <a:r>
              <a:rPr lang="en-US" sz="1400" b="0" i="0" u="none" strike="noStrike" baseline="0" dirty="0">
                <a:latin typeface="Palatino-Roman"/>
              </a:rPr>
              <a:t>• Identify how it is encrypted</a:t>
            </a:r>
          </a:p>
          <a:p>
            <a:pPr marL="457200" lvl="1" indent="0" algn="just">
              <a:buNone/>
            </a:pPr>
            <a:r>
              <a:rPr lang="en-US" sz="1400" b="0" i="0" u="none" strike="noStrike" baseline="0" dirty="0">
                <a:latin typeface="Palatino-Roman"/>
              </a:rPr>
              <a:t>• Document this for auditors and regulators</a:t>
            </a:r>
          </a:p>
          <a:p>
            <a:pPr algn="just"/>
            <a:r>
              <a:rPr lang="en-US" sz="1800" b="0" i="0" u="none" strike="noStrike" baseline="0" dirty="0">
                <a:latin typeface="Palatino-Roman"/>
              </a:rPr>
              <a:t>SaaS makes these steps even more complicated. If you store compliance-sensitive data with an SaaS provider, it is difficult to know where the data is being stored. </a:t>
            </a:r>
          </a:p>
          <a:p>
            <a:pPr algn="just"/>
            <a:r>
              <a:rPr lang="en-US" sz="1800" b="0" i="0" u="none" strike="noStrike" baseline="0" dirty="0">
                <a:latin typeface="Palatino-Roman"/>
              </a:rPr>
              <a:t>It could be on the provider’s equipment, or it could even be on the equipment of one of the provider’s </a:t>
            </a:r>
            <a:r>
              <a:rPr lang="en-IN" sz="1800" b="0" i="0" u="none" strike="noStrike" baseline="0" dirty="0">
                <a:latin typeface="Palatino-Roman"/>
              </a:rPr>
              <a:t>partners.</a:t>
            </a:r>
          </a:p>
          <a:p>
            <a:pPr algn="just"/>
            <a:r>
              <a:rPr lang="en-US" sz="1800" b="0" i="0" u="none" strike="noStrike" baseline="0" dirty="0">
                <a:latin typeface="Palatino-Roman"/>
              </a:rPr>
              <a:t>SaaS brings with it a number of regulations, including PCI DSS. Within PCI DSS are regulations for service providers. </a:t>
            </a:r>
          </a:p>
          <a:p>
            <a:pPr algn="just"/>
            <a:r>
              <a:rPr lang="en-US" sz="1800" b="0" i="0" u="none" strike="noStrike" baseline="0" dirty="0">
                <a:latin typeface="Palatino-Roman"/>
              </a:rPr>
              <a:t>Requirement 12.8 of PCI mandates that service providers be compliant and contractually acknowledge their responsibility for protecting credit card data.</a:t>
            </a:r>
          </a:p>
          <a:p>
            <a:pPr algn="just"/>
            <a:r>
              <a:rPr lang="en-US" sz="1800" b="0" i="0" u="none" strike="noStrike" baseline="0" dirty="0">
                <a:latin typeface="Palatino-Roman"/>
              </a:rPr>
              <a:t>The PCI DSS Appendix A goes into even more depth laying out rules and regulations.</a:t>
            </a:r>
            <a:endParaRPr lang="en-IN" dirty="0"/>
          </a:p>
        </p:txBody>
      </p:sp>
    </p:spTree>
    <p:extLst>
      <p:ext uri="{BB962C8B-B14F-4D97-AF65-F5344CB8AC3E}">
        <p14:creationId xmlns:p14="http://schemas.microsoft.com/office/powerpoint/2010/main" val="825000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t>A SOAP fault </a:t>
            </a:r>
          </a:p>
        </p:txBody>
      </p:sp>
      <p:sp>
        <p:nvSpPr>
          <p:cNvPr id="50179" name="Rectangle 3"/>
          <p:cNvSpPr>
            <a:spLocks noGrp="1" noChangeArrowheads="1"/>
          </p:cNvSpPr>
          <p:nvPr>
            <p:ph type="body" idx="1"/>
          </p:nvPr>
        </p:nvSpPr>
        <p:spPr/>
        <p:txBody>
          <a:bodyPr>
            <a:normAutofit fontScale="70000" lnSpcReduction="20000"/>
          </a:bodyPr>
          <a:lstStyle/>
          <a:p>
            <a:pPr>
              <a:lnSpc>
                <a:spcPct val="80000"/>
              </a:lnSpc>
              <a:buFontTx/>
              <a:buNone/>
            </a:pPr>
            <a:r>
              <a:rPr lang="en-GB" sz="1600">
                <a:solidFill>
                  <a:schemeClr val="tx2"/>
                </a:solidFill>
                <a:latin typeface="Courier New" pitchFamily="49" charset="0"/>
              </a:rPr>
              <a:t>&lt;?xml version=‘1.0’ encoding=‘UTF-8’?&gt;</a:t>
            </a:r>
          </a:p>
          <a:p>
            <a:pPr>
              <a:lnSpc>
                <a:spcPct val="80000"/>
              </a:lnSpc>
              <a:buFontTx/>
              <a:buNone/>
            </a:pPr>
            <a:r>
              <a:rPr lang="en-GB" sz="1600">
                <a:solidFill>
                  <a:schemeClr val="tx2"/>
                </a:solidFill>
                <a:latin typeface="Courier New" pitchFamily="49" charset="0"/>
              </a:rPr>
              <a:t>&lt;SOAP-ENV:Envelope xmlns:SOAP_ENV=“http://schemas.xmlsoap.org/soap/envelope/”</a:t>
            </a:r>
          </a:p>
          <a:p>
            <a:pPr>
              <a:lnSpc>
                <a:spcPct val="80000"/>
              </a:lnSpc>
              <a:buFontTx/>
              <a:buNone/>
            </a:pPr>
            <a:r>
              <a:rPr lang="en-GB" sz="1600">
                <a:solidFill>
                  <a:schemeClr val="tx2"/>
                </a:solidFill>
                <a:latin typeface="Courier New" pitchFamily="49" charset="0"/>
              </a:rPr>
              <a:t>	xmlns:xsi=“http://www.w3c.org/1999/XMLSchema-instance”</a:t>
            </a:r>
          </a:p>
          <a:p>
            <a:pPr>
              <a:lnSpc>
                <a:spcPct val="80000"/>
              </a:lnSpc>
              <a:buFontTx/>
              <a:buNone/>
            </a:pPr>
            <a:r>
              <a:rPr lang="en-GB" sz="1600">
                <a:solidFill>
                  <a:schemeClr val="tx2"/>
                </a:solidFill>
                <a:latin typeface="Courier New" pitchFamily="49" charset="0"/>
              </a:rPr>
              <a:t>	xmlns:xsd=“http://www.w3c.org/1999/XMLSchema”&gt;</a:t>
            </a:r>
          </a:p>
          <a:p>
            <a:pPr>
              <a:lnSpc>
                <a:spcPct val="80000"/>
              </a:lnSpc>
              <a:buFontTx/>
              <a:buNone/>
            </a:pPr>
            <a:r>
              <a:rPr lang="en-GB" sz="1600">
                <a:solidFill>
                  <a:schemeClr val="tx2"/>
                </a:solidFill>
                <a:latin typeface="Courier New" pitchFamily="49" charset="0"/>
              </a:rPr>
              <a:t>	&lt;SOAP_ENV:Body&gt;</a:t>
            </a:r>
          </a:p>
          <a:p>
            <a:pPr>
              <a:lnSpc>
                <a:spcPct val="80000"/>
              </a:lnSpc>
              <a:buFontTx/>
              <a:buNone/>
            </a:pPr>
            <a:endParaRPr lang="en-GB" sz="1600">
              <a:solidFill>
                <a:schemeClr val="tx2"/>
              </a:solidFill>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endParaRPr lang="en-GB" sz="1600">
              <a:latin typeface="Courier New" pitchFamily="49" charset="0"/>
            </a:endParaRPr>
          </a:p>
          <a:p>
            <a:pPr>
              <a:lnSpc>
                <a:spcPct val="80000"/>
              </a:lnSpc>
              <a:buFontTx/>
              <a:buNone/>
            </a:pPr>
            <a:r>
              <a:rPr lang="en-GB" sz="1600">
                <a:solidFill>
                  <a:schemeClr val="tx2"/>
                </a:solidFill>
                <a:latin typeface="Courier New" pitchFamily="49" charset="0"/>
              </a:rPr>
              <a:t>	&lt;/SOAP-ENV:Body&gt;</a:t>
            </a:r>
          </a:p>
          <a:p>
            <a:pPr>
              <a:lnSpc>
                <a:spcPct val="80000"/>
              </a:lnSpc>
              <a:buFontTx/>
              <a:buNone/>
            </a:pPr>
            <a:r>
              <a:rPr lang="en-GB" sz="1600">
                <a:solidFill>
                  <a:schemeClr val="tx2"/>
                </a:solidFill>
                <a:latin typeface="Courier New" pitchFamily="49" charset="0"/>
              </a:rPr>
              <a:t>&lt;/SOAP-ENV:Envelope&gt;</a:t>
            </a:r>
          </a:p>
          <a:p>
            <a:pPr>
              <a:lnSpc>
                <a:spcPct val="80000"/>
              </a:lnSpc>
              <a:buFontTx/>
              <a:buNone/>
            </a:pPr>
            <a:endParaRPr lang="en-GB" sz="1600">
              <a:solidFill>
                <a:schemeClr val="tx2"/>
              </a:solidFill>
              <a:latin typeface="Courier New" pitchFamily="49" charset="0"/>
            </a:endParaRPr>
          </a:p>
        </p:txBody>
      </p:sp>
      <p:sp>
        <p:nvSpPr>
          <p:cNvPr id="50180" name="Text Box 4"/>
          <p:cNvSpPr txBox="1">
            <a:spLocks noChangeArrowheads="1"/>
          </p:cNvSpPr>
          <p:nvPr/>
        </p:nvSpPr>
        <p:spPr bwMode="auto">
          <a:xfrm>
            <a:off x="1343026" y="2660650"/>
            <a:ext cx="7161213" cy="2292350"/>
          </a:xfrm>
          <a:prstGeom prst="rect">
            <a:avLst/>
          </a:prstGeom>
          <a:noFill/>
          <a:ln w="9525">
            <a:noFill/>
            <a:miter lim="800000"/>
            <a:headEnd/>
            <a:tailEnd/>
          </a:ln>
          <a:effectLst/>
        </p:spPr>
        <p:txBody>
          <a:bodyPr wrap="none">
            <a:spAutoFit/>
          </a:bodyPr>
          <a:lstStyle/>
          <a:p>
            <a:r>
              <a:rPr lang="en-GB" sz="1600">
                <a:latin typeface="Times New Roman" pitchFamily="18" charset="0"/>
              </a:rPr>
              <a:t>	</a:t>
            </a:r>
            <a:r>
              <a:rPr lang="en-GB" sz="1600" b="1">
                <a:latin typeface="Times New Roman" pitchFamily="18" charset="0"/>
              </a:rPr>
              <a:t>	&lt;SOAP-ENV:Fault&gt;</a:t>
            </a:r>
          </a:p>
          <a:p>
            <a:r>
              <a:rPr lang="en-GB" sz="1600" b="1">
                <a:latin typeface="Times New Roman" pitchFamily="18" charset="0"/>
              </a:rPr>
              <a:t>			&lt;faultcode&gt;SOAP-ENV:Server&lt;/faultcode&gt;</a:t>
            </a:r>
          </a:p>
          <a:p>
            <a:r>
              <a:rPr lang="en-GB" sz="1600" b="1">
                <a:latin typeface="Times New Roman" pitchFamily="18" charset="0"/>
              </a:rPr>
              <a:t>			&lt;faultstring&gt;Test fault&lt;/faultstring&gt;</a:t>
            </a:r>
          </a:p>
          <a:p>
            <a:r>
              <a:rPr lang="en-GB" sz="1600" b="1">
                <a:latin typeface="Times New Roman" pitchFamily="18" charset="0"/>
              </a:rPr>
              <a:t>			&lt;faultactor&gt;/soap/servlet/rpcrouter&lt;/faultactor&gt;</a:t>
            </a:r>
          </a:p>
          <a:p>
            <a:r>
              <a:rPr lang="en-GB" sz="1600">
                <a:latin typeface="Times New Roman" pitchFamily="18" charset="0"/>
              </a:rPr>
              <a:t>			</a:t>
            </a:r>
            <a:r>
              <a:rPr lang="en-GB" sz="1600" b="1">
                <a:latin typeface="Times New Roman" pitchFamily="18" charset="0"/>
              </a:rPr>
              <a:t>&lt;detail&gt;</a:t>
            </a:r>
          </a:p>
          <a:p>
            <a:r>
              <a:rPr lang="en-GB" sz="1600">
                <a:latin typeface="Times New Roman" pitchFamily="18" charset="0"/>
              </a:rPr>
              <a:t>				..</a:t>
            </a:r>
          </a:p>
          <a:p>
            <a:r>
              <a:rPr lang="en-GB" sz="1600">
                <a:latin typeface="Times New Roman" pitchFamily="18" charset="0"/>
              </a:rPr>
              <a:t>			</a:t>
            </a:r>
            <a:r>
              <a:rPr lang="en-GB" sz="1600" b="1">
                <a:latin typeface="Times New Roman" pitchFamily="18" charset="0"/>
              </a:rPr>
              <a:t>&lt;/detail&gt;</a:t>
            </a:r>
          </a:p>
          <a:p>
            <a:r>
              <a:rPr lang="en-GB" sz="1600">
                <a:latin typeface="Times New Roman" pitchFamily="18" charset="0"/>
              </a:rPr>
              <a:t>		</a:t>
            </a:r>
            <a:r>
              <a:rPr lang="en-GB" sz="1600" b="1">
                <a:latin typeface="Times New Roman" pitchFamily="18" charset="0"/>
              </a:rPr>
              <a:t>&lt;/SOAP-ENV:Fault&gt;</a:t>
            </a:r>
          </a:p>
          <a:p>
            <a:endParaRPr lang="en-GB" sz="1600" b="1">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t>Attaching a file to a SOAP message</a:t>
            </a:r>
          </a:p>
        </p:txBody>
      </p:sp>
      <p:sp>
        <p:nvSpPr>
          <p:cNvPr id="52227" name="Rectangle 3"/>
          <p:cNvSpPr>
            <a:spLocks noGrp="1" noChangeArrowheads="1"/>
          </p:cNvSpPr>
          <p:nvPr>
            <p:ph type="body" idx="1"/>
          </p:nvPr>
        </p:nvSpPr>
        <p:spPr>
          <a:xfrm>
            <a:off x="1828800" y="1219201"/>
            <a:ext cx="8229600" cy="809625"/>
          </a:xfrm>
        </p:spPr>
        <p:txBody>
          <a:bodyPr>
            <a:normAutofit lnSpcReduction="10000"/>
          </a:bodyPr>
          <a:lstStyle/>
          <a:p>
            <a:r>
              <a:rPr lang="en-GB"/>
              <a:t>To add a file to a SOAP message a tag is added within the body of the message.</a:t>
            </a:r>
          </a:p>
          <a:p>
            <a:endParaRPr lang="en-GB"/>
          </a:p>
          <a:p>
            <a:endParaRPr lang="en-GB"/>
          </a:p>
        </p:txBody>
      </p:sp>
      <p:sp>
        <p:nvSpPr>
          <p:cNvPr id="52228" name="Text Box 4"/>
          <p:cNvSpPr txBox="1">
            <a:spLocks noChangeArrowheads="1"/>
          </p:cNvSpPr>
          <p:nvPr/>
        </p:nvSpPr>
        <p:spPr bwMode="auto">
          <a:xfrm>
            <a:off x="1828801" y="2590800"/>
            <a:ext cx="8550275" cy="3970318"/>
          </a:xfrm>
          <a:prstGeom prst="rect">
            <a:avLst/>
          </a:prstGeom>
          <a:noFill/>
          <a:ln w="9525">
            <a:noFill/>
            <a:miter lim="800000"/>
            <a:headEnd/>
            <a:tailEnd/>
          </a:ln>
          <a:effectLst/>
        </p:spPr>
        <p:txBody>
          <a:bodyPr>
            <a:spAutoFit/>
          </a:bodyPr>
          <a:lstStyle/>
          <a:p>
            <a:r>
              <a:rPr lang="en-GB">
                <a:solidFill>
                  <a:schemeClr val="tx2"/>
                </a:solidFill>
              </a:rPr>
              <a:t>&lt;?xml version=‘1.0’ encoding=‘UTF-8’?&gt;</a:t>
            </a:r>
          </a:p>
          <a:p>
            <a:r>
              <a:rPr lang="en-GB">
                <a:solidFill>
                  <a:schemeClr val="tx2"/>
                </a:solidFill>
              </a:rPr>
              <a:t>&lt;SOAP-ENV:Envelope xmlns:SOAP_ENV=“http://schemas.xmlsoap.org/soap/envelope/”</a:t>
            </a:r>
          </a:p>
          <a:p>
            <a:r>
              <a:rPr lang="en-GB">
                <a:solidFill>
                  <a:schemeClr val="tx2"/>
                </a:solidFill>
              </a:rPr>
              <a:t>	xmlns:xsi=“http://www.w3c.org/1999/XMLSchema-instance”</a:t>
            </a:r>
          </a:p>
          <a:p>
            <a:r>
              <a:rPr lang="en-GB">
                <a:solidFill>
                  <a:schemeClr val="tx2"/>
                </a:solidFill>
              </a:rPr>
              <a:t>	xmlns:xsd=“http://www.w3c.org/1999/XMLSchema”&gt;</a:t>
            </a:r>
          </a:p>
          <a:p>
            <a:r>
              <a:rPr lang="en-GB">
                <a:solidFill>
                  <a:schemeClr val="tx2"/>
                </a:solidFill>
              </a:rPr>
              <a:t>	&lt;SOAP_ENV:Body&gt;</a:t>
            </a:r>
          </a:p>
          <a:p>
            <a:endParaRPr lang="en-GB">
              <a:solidFill>
                <a:schemeClr val="tx2"/>
              </a:solidFill>
            </a:endParaRPr>
          </a:p>
          <a:p>
            <a:endParaRPr lang="en-GB"/>
          </a:p>
          <a:p>
            <a:r>
              <a:rPr lang="en-GB"/>
              <a:t>		</a:t>
            </a:r>
            <a:r>
              <a:rPr lang="en-GB" b="1"/>
              <a:t>&lt;attachment href=“{URL}”/&gt;</a:t>
            </a:r>
          </a:p>
          <a:p>
            <a:endParaRPr lang="en-GB"/>
          </a:p>
          <a:p>
            <a:endParaRPr lang="en-GB"/>
          </a:p>
          <a:p>
            <a:r>
              <a:rPr lang="en-GB"/>
              <a:t>	</a:t>
            </a:r>
            <a:r>
              <a:rPr lang="en-GB">
                <a:solidFill>
                  <a:schemeClr val="tx2"/>
                </a:solidFill>
              </a:rPr>
              <a:t>&lt;/SOAP-ENV:Body&gt;</a:t>
            </a:r>
          </a:p>
          <a:p>
            <a:r>
              <a:rPr lang="en-GB">
                <a:solidFill>
                  <a:schemeClr val="tx2"/>
                </a:solidFill>
              </a:rPr>
              <a:t>&lt;/SOAP-ENV:Envelope&gt;</a:t>
            </a:r>
          </a:p>
          <a:p>
            <a:endParaRPr lang="en-GB">
              <a:solidFill>
                <a:schemeClr val="tx2"/>
              </a:solidFill>
            </a:endParaRPr>
          </a:p>
          <a:p>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9336-93E9-2E4F-29CB-386BE262C616}"/>
              </a:ext>
            </a:extLst>
          </p:cNvPr>
          <p:cNvSpPr>
            <a:spLocks noGrp="1"/>
          </p:cNvSpPr>
          <p:nvPr>
            <p:ph type="title"/>
          </p:nvPr>
        </p:nvSpPr>
        <p:spPr/>
        <p:txBody>
          <a:bodyPr/>
          <a:lstStyle/>
          <a:p>
            <a:r>
              <a:rPr lang="en-IN" dirty="0">
                <a:latin typeface="FranklinGothic-DemiCnd"/>
              </a:rPr>
              <a:t>REST</a:t>
            </a:r>
            <a:br>
              <a:rPr lang="en-IN" dirty="0">
                <a:latin typeface="FranklinGothic-DemiCnd"/>
              </a:rPr>
            </a:br>
            <a:endParaRPr lang="en-IN" dirty="0"/>
          </a:p>
        </p:txBody>
      </p:sp>
      <p:sp>
        <p:nvSpPr>
          <p:cNvPr id="3" name="Content Placeholder 2">
            <a:extLst>
              <a:ext uri="{FF2B5EF4-FFF2-40B4-BE49-F238E27FC236}">
                <a16:creationId xmlns:a16="http://schemas.microsoft.com/office/drawing/2014/main" id="{9FC071AE-D2F9-52DF-54DB-5E07BDB5FAEF}"/>
              </a:ext>
            </a:extLst>
          </p:cNvPr>
          <p:cNvSpPr>
            <a:spLocks noGrp="1"/>
          </p:cNvSpPr>
          <p:nvPr>
            <p:ph idx="1"/>
          </p:nvPr>
        </p:nvSpPr>
        <p:spPr>
          <a:xfrm>
            <a:off x="838200" y="1088571"/>
            <a:ext cx="10515600" cy="5088392"/>
          </a:xfrm>
        </p:spPr>
        <p:txBody>
          <a:bodyPr/>
          <a:lstStyle/>
          <a:p>
            <a:pPr algn="just"/>
            <a:r>
              <a:rPr lang="en-US" sz="1800" b="0" i="0" u="none" strike="noStrike" baseline="0" dirty="0">
                <a:latin typeface="Palatino-Roman"/>
              </a:rPr>
              <a:t>Representational state transfer (REST) is a way of getting information content from a web site by reading a designated web page that contains an XML file that describes and includes </a:t>
            </a:r>
            <a:r>
              <a:rPr lang="en-IN" sz="1800" b="0" i="0" u="none" strike="noStrike" baseline="0" dirty="0">
                <a:latin typeface="Palatino-Roman"/>
              </a:rPr>
              <a:t>the desired content.</a:t>
            </a:r>
          </a:p>
          <a:p>
            <a:pPr algn="just"/>
            <a:r>
              <a:rPr lang="en-US" sz="1800" b="0" i="0" u="none" strike="noStrike" baseline="0" dirty="0">
                <a:latin typeface="Palatino-Roman"/>
              </a:rPr>
              <a:t>For instance, REST could be used by your cloud provider to provide updated subscription information. </a:t>
            </a:r>
          </a:p>
          <a:p>
            <a:pPr algn="just"/>
            <a:r>
              <a:rPr lang="en-US" sz="1800" b="0" i="0" u="none" strike="noStrike" baseline="0" dirty="0">
                <a:latin typeface="Palatino-Roman"/>
              </a:rPr>
              <a:t>Every so often, the provider could prepare a web page that includes content and XML statements that are described in the code. </a:t>
            </a:r>
          </a:p>
          <a:p>
            <a:pPr algn="just"/>
            <a:r>
              <a:rPr lang="en-US" sz="1800" b="0" i="0" u="none" strike="noStrike" baseline="0" dirty="0">
                <a:latin typeface="Palatino-Roman"/>
              </a:rPr>
              <a:t>Subscribers only need to know the uniform resource locator (URL) for the page where the XML file is located, read it with a web browser, understand the content using XML information, and display it appropriately.</a:t>
            </a:r>
          </a:p>
          <a:p>
            <a:pPr algn="just"/>
            <a:endParaRPr lang="en-IN" dirty="0"/>
          </a:p>
        </p:txBody>
      </p:sp>
    </p:spTree>
    <p:extLst>
      <p:ext uri="{BB962C8B-B14F-4D97-AF65-F5344CB8AC3E}">
        <p14:creationId xmlns:p14="http://schemas.microsoft.com/office/powerpoint/2010/main" val="347790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2049-00A9-0D32-8650-D341B13D2327}"/>
              </a:ext>
            </a:extLst>
          </p:cNvPr>
          <p:cNvSpPr>
            <a:spLocks noGrp="1"/>
          </p:cNvSpPr>
          <p:nvPr>
            <p:ph type="title"/>
          </p:nvPr>
        </p:nvSpPr>
        <p:spPr>
          <a:xfrm>
            <a:off x="838200" y="365125"/>
            <a:ext cx="10515600" cy="864961"/>
          </a:xfrm>
        </p:spPr>
        <p:txBody>
          <a:bodyPr>
            <a:normAutofit/>
          </a:bodyPr>
          <a:lstStyle/>
          <a:p>
            <a:r>
              <a:rPr lang="en-US" sz="4000" dirty="0">
                <a:latin typeface="FranklinGothic-DemiCnd"/>
              </a:rPr>
              <a:t>Benefits </a:t>
            </a:r>
            <a:r>
              <a:rPr lang="en-US" sz="4000" dirty="0">
                <a:latin typeface="Palatino-Roman"/>
              </a:rPr>
              <a:t>REST offers the following benefits</a:t>
            </a:r>
            <a:endParaRPr lang="en-IN" sz="4000" dirty="0"/>
          </a:p>
        </p:txBody>
      </p:sp>
      <p:sp>
        <p:nvSpPr>
          <p:cNvPr id="3" name="Content Placeholder 2">
            <a:extLst>
              <a:ext uri="{FF2B5EF4-FFF2-40B4-BE49-F238E27FC236}">
                <a16:creationId xmlns:a16="http://schemas.microsoft.com/office/drawing/2014/main" id="{1C15CEE6-BF24-FF18-1463-BE0A06BB6E8D}"/>
              </a:ext>
            </a:extLst>
          </p:cNvPr>
          <p:cNvSpPr>
            <a:spLocks noGrp="1"/>
          </p:cNvSpPr>
          <p:nvPr>
            <p:ph idx="1"/>
          </p:nvPr>
        </p:nvSpPr>
        <p:spPr>
          <a:xfrm>
            <a:off x="838200" y="1230087"/>
            <a:ext cx="10515600" cy="4669970"/>
          </a:xfrm>
        </p:spPr>
        <p:txBody>
          <a:bodyPr>
            <a:normAutofit/>
          </a:bodyPr>
          <a:lstStyle/>
          <a:p>
            <a:pPr marL="0" indent="0" algn="just">
              <a:buNone/>
            </a:pPr>
            <a:r>
              <a:rPr lang="en-US" sz="2000" b="0" i="0" u="none" strike="noStrike" baseline="0" dirty="0">
                <a:latin typeface="Palatino-Roman"/>
              </a:rPr>
              <a:t>• It gives better response time and reduced server load due to its support for the </a:t>
            </a:r>
            <a:r>
              <a:rPr lang="en-IN" sz="2000" b="0" i="0" u="none" strike="noStrike" baseline="0" dirty="0">
                <a:latin typeface="Palatino-Roman"/>
              </a:rPr>
              <a:t>caching of representations.</a:t>
            </a:r>
          </a:p>
          <a:p>
            <a:pPr marL="0" indent="0" algn="just">
              <a:buNone/>
            </a:pPr>
            <a:r>
              <a:rPr lang="en-US" sz="2000" b="0" i="0" u="none" strike="noStrike" baseline="0" dirty="0">
                <a:latin typeface="Palatino-Roman"/>
              </a:rPr>
              <a:t>• Server scalability is improved by reducing the need to maintain session state.</a:t>
            </a:r>
          </a:p>
          <a:p>
            <a:pPr marL="0" indent="0" algn="just">
              <a:buNone/>
            </a:pPr>
            <a:r>
              <a:rPr lang="en-US" sz="2000" b="0" i="0" u="none" strike="noStrike" baseline="0" dirty="0">
                <a:latin typeface="Palatino-Roman"/>
              </a:rPr>
              <a:t>• A single browser can access any application and any resource, so less client-side software needs to be written.</a:t>
            </a:r>
          </a:p>
          <a:p>
            <a:pPr marL="0" indent="0" algn="just">
              <a:buNone/>
            </a:pPr>
            <a:r>
              <a:rPr lang="en-US" sz="2000" b="0" i="0" u="none" strike="noStrike" baseline="0" dirty="0">
                <a:latin typeface="Palatino-Roman"/>
              </a:rPr>
              <a:t>• A separate resource discovery mechanism is not needed, due to the use of </a:t>
            </a:r>
            <a:r>
              <a:rPr lang="en-IN" sz="2000" b="0" i="0" u="none" strike="noStrike" baseline="0" dirty="0">
                <a:latin typeface="Palatino-Roman"/>
              </a:rPr>
              <a:t>hyperlinks in representations.</a:t>
            </a:r>
          </a:p>
          <a:p>
            <a:pPr marL="0" indent="0" algn="just">
              <a:buNone/>
            </a:pPr>
            <a:r>
              <a:rPr lang="en-US" sz="2000" b="0" i="0" u="none" strike="noStrike" baseline="0" dirty="0">
                <a:latin typeface="Palatino-Roman"/>
              </a:rPr>
              <a:t>• Better long-term compatibility and evolvability characteristics exist than in RPC.</a:t>
            </a:r>
          </a:p>
          <a:p>
            <a:pPr marL="0" indent="0" algn="just">
              <a:buNone/>
            </a:pPr>
            <a:r>
              <a:rPr lang="en-IN" sz="2000" b="0" i="0" u="none" strike="noStrike" baseline="0" dirty="0">
                <a:latin typeface="Palatino-Roman"/>
              </a:rPr>
              <a:t>This is due to:</a:t>
            </a:r>
          </a:p>
          <a:p>
            <a:pPr marL="0" indent="0" algn="just">
              <a:buNone/>
            </a:pPr>
            <a:r>
              <a:rPr lang="en-US" sz="2000" b="0" i="0" u="none" strike="noStrike" baseline="0" dirty="0">
                <a:latin typeface="Palatino-Roman"/>
              </a:rPr>
              <a:t>• The ability of documents, like HTML, to evolve with both forward- and </a:t>
            </a:r>
            <a:r>
              <a:rPr lang="en-IN" sz="2000" b="0" i="0" u="none" strike="noStrike" baseline="0" dirty="0">
                <a:latin typeface="Palatino-Roman"/>
              </a:rPr>
              <a:t>backward-compatibility.</a:t>
            </a:r>
          </a:p>
          <a:p>
            <a:pPr marL="0" indent="0" algn="just">
              <a:buNone/>
            </a:pPr>
            <a:r>
              <a:rPr lang="en-US" sz="2000" b="0" i="0" u="none" strike="noStrike" baseline="0" dirty="0">
                <a:latin typeface="Palatino-Roman"/>
              </a:rPr>
              <a:t>• Resources can add support for new content types as they are defined, without eliminating support for older content types.</a:t>
            </a:r>
            <a:endParaRPr lang="en-IN" sz="3200" dirty="0"/>
          </a:p>
        </p:txBody>
      </p:sp>
    </p:spTree>
    <p:extLst>
      <p:ext uri="{BB962C8B-B14F-4D97-AF65-F5344CB8AC3E}">
        <p14:creationId xmlns:p14="http://schemas.microsoft.com/office/powerpoint/2010/main" val="363034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ABE3-6239-2884-E6ED-19EB9519D3A9}"/>
              </a:ext>
            </a:extLst>
          </p:cNvPr>
          <p:cNvSpPr>
            <a:spLocks noGrp="1"/>
          </p:cNvSpPr>
          <p:nvPr>
            <p:ph type="title"/>
          </p:nvPr>
        </p:nvSpPr>
        <p:spPr>
          <a:xfrm>
            <a:off x="674915" y="88219"/>
            <a:ext cx="10515600" cy="647246"/>
          </a:xfrm>
        </p:spPr>
        <p:txBody>
          <a:bodyPr>
            <a:normAutofit fontScale="90000"/>
          </a:bodyPr>
          <a:lstStyle/>
          <a:p>
            <a:r>
              <a:rPr lang="en-IN" b="1" dirty="0"/>
              <a:t>Network</a:t>
            </a:r>
          </a:p>
        </p:txBody>
      </p:sp>
      <p:sp>
        <p:nvSpPr>
          <p:cNvPr id="3" name="Content Placeholder 2">
            <a:extLst>
              <a:ext uri="{FF2B5EF4-FFF2-40B4-BE49-F238E27FC236}">
                <a16:creationId xmlns:a16="http://schemas.microsoft.com/office/drawing/2014/main" id="{4184B33A-2072-11A6-27D9-3E29149BE65B}"/>
              </a:ext>
            </a:extLst>
          </p:cNvPr>
          <p:cNvSpPr>
            <a:spLocks noGrp="1"/>
          </p:cNvSpPr>
          <p:nvPr>
            <p:ph idx="1"/>
          </p:nvPr>
        </p:nvSpPr>
        <p:spPr>
          <a:xfrm>
            <a:off x="838200" y="735465"/>
            <a:ext cx="10515600" cy="5441498"/>
          </a:xfrm>
        </p:spPr>
        <p:txBody>
          <a:bodyPr>
            <a:normAutofit fontScale="85000" lnSpcReduction="10000"/>
          </a:bodyPr>
          <a:lstStyle/>
          <a:p>
            <a:pPr algn="just"/>
            <a:r>
              <a:rPr lang="en-US" sz="1800" b="0" i="0" u="none" strike="noStrike" baseline="0" dirty="0">
                <a:latin typeface="Palatino-Roman"/>
              </a:rPr>
              <a:t>In order for the cloud to deliver its best resources, there are differing levels of </a:t>
            </a:r>
            <a:r>
              <a:rPr lang="en-IN" sz="1800" b="0" i="0" u="none" strike="noStrike" baseline="0" dirty="0">
                <a:latin typeface="Palatino-Roman"/>
              </a:rPr>
              <a:t>connectivity needed.</a:t>
            </a:r>
          </a:p>
          <a:p>
            <a:pPr algn="just"/>
            <a:r>
              <a:rPr lang="en-US" sz="1800" b="0" i="0" u="none" strike="noStrike" baseline="0" dirty="0">
                <a:latin typeface="Palatino-Roman"/>
              </a:rPr>
              <a:t>Gartner notes that different organizations require different things from the cloud, and as such they will have to connect in different ways.</a:t>
            </a:r>
          </a:p>
          <a:p>
            <a:pPr algn="just"/>
            <a:endParaRPr lang="en-US" sz="1800" dirty="0">
              <a:latin typeface="Palatino-Roman"/>
            </a:endParaRPr>
          </a:p>
          <a:p>
            <a:pPr marL="0" indent="0" algn="just">
              <a:buNone/>
            </a:pPr>
            <a:r>
              <a:rPr lang="en-IN" sz="2400" b="1" i="0" u="none" strike="noStrike" baseline="0" dirty="0">
                <a:latin typeface="FranklinGothic-DemiCnd"/>
              </a:rPr>
              <a:t>1. Basic Public Internet:</a:t>
            </a:r>
          </a:p>
          <a:p>
            <a:pPr algn="just"/>
            <a:r>
              <a:rPr lang="en-US" sz="1800" b="0" i="0" u="none" strike="noStrike" baseline="0" dirty="0">
                <a:latin typeface="Palatino-Roman"/>
              </a:rPr>
              <a:t>This is the type of access that you buy from an Internet service provider (ISP) and connect with via broadband or dial-up, based on your location.</a:t>
            </a:r>
          </a:p>
          <a:p>
            <a:pPr marL="0" indent="0" algn="just">
              <a:buNone/>
            </a:pPr>
            <a:r>
              <a:rPr lang="en-US" sz="1800" b="1" i="0" u="none" strike="noStrike" baseline="0" dirty="0">
                <a:latin typeface="Palatino-Roman"/>
              </a:rPr>
              <a:t>This model has the following advantages:</a:t>
            </a:r>
          </a:p>
          <a:p>
            <a:pPr marL="0" indent="0" algn="just">
              <a:buNone/>
            </a:pPr>
            <a:r>
              <a:rPr lang="en-US" sz="1800" b="0" i="0" u="none" strike="noStrike" baseline="0" dirty="0">
                <a:latin typeface="Palatino-Roman"/>
              </a:rPr>
              <a:t>• There’s a large audience. Anyone with Internet access can use this solution.</a:t>
            </a:r>
          </a:p>
          <a:p>
            <a:pPr marL="0" indent="0" algn="just">
              <a:buNone/>
            </a:pPr>
            <a:r>
              <a:rPr lang="en-IN" sz="1800" b="0" i="0" u="none" strike="noStrike" baseline="0" dirty="0">
                <a:latin typeface="Palatino-Roman"/>
              </a:rPr>
              <a:t>• It’s highly fault tolerant.</a:t>
            </a:r>
          </a:p>
          <a:p>
            <a:pPr marL="0" indent="0" algn="just">
              <a:buNone/>
            </a:pPr>
            <a:r>
              <a:rPr lang="en-US" sz="1800" b="0" i="0" u="none" strike="noStrike" baseline="0" dirty="0">
                <a:latin typeface="Palatino-Roman"/>
              </a:rPr>
              <a:t>• Many provider options are available.</a:t>
            </a:r>
          </a:p>
          <a:p>
            <a:pPr marL="0" indent="0" algn="just">
              <a:buNone/>
            </a:pPr>
            <a:r>
              <a:rPr lang="en-US" sz="1800" b="0" i="0" u="none" strike="noStrike" baseline="0" dirty="0">
                <a:latin typeface="Palatino-Roman"/>
              </a:rPr>
              <a:t>• Secure Sockets Layer (SSL)–based, Hypertext Transport Protocol Over Secure Sockets Layer (HTTPS), encrypted access provides confidentiality.</a:t>
            </a:r>
          </a:p>
          <a:p>
            <a:pPr marL="0" indent="0" algn="just">
              <a:buNone/>
            </a:pPr>
            <a:r>
              <a:rPr lang="en-IN" sz="1800" b="0" i="0" u="none" strike="noStrike" baseline="0" dirty="0">
                <a:latin typeface="Palatino-Roman"/>
              </a:rPr>
              <a:t>• It’s cost-effective.</a:t>
            </a:r>
          </a:p>
          <a:p>
            <a:pPr marL="0" indent="0" algn="just">
              <a:buNone/>
            </a:pPr>
            <a:r>
              <a:rPr lang="en-US" sz="1800" b="1" i="0" u="none" strike="noStrike" baseline="0" dirty="0">
                <a:latin typeface="Palatino-Roman"/>
              </a:rPr>
              <a:t>It also has the following disadvantages:</a:t>
            </a:r>
          </a:p>
          <a:p>
            <a:pPr marL="0" indent="0" algn="just">
              <a:buNone/>
            </a:pPr>
            <a:r>
              <a:rPr lang="en-US" sz="1800" b="0" i="0" u="none" strike="noStrike" baseline="0" dirty="0">
                <a:latin typeface="Palatino-Roman"/>
              </a:rPr>
              <a:t>• Lack of end-to-end quality of service (QoS), thus making end-to-end service-level agreements (SLAs) difficult to reach.</a:t>
            </a:r>
          </a:p>
          <a:p>
            <a:pPr marL="0" indent="0" algn="just">
              <a:buNone/>
            </a:pPr>
            <a:r>
              <a:rPr lang="en-US" sz="1800" b="0" i="0" u="none" strike="noStrike" baseline="0" dirty="0">
                <a:latin typeface="Palatino-Roman"/>
              </a:rPr>
              <a:t>• Probability of poor response over high-latency connections. This is worsened by protocol inefficiencies in TCP, HTTP, and web services.</a:t>
            </a:r>
          </a:p>
          <a:p>
            <a:pPr marL="0" indent="0" algn="just">
              <a:buNone/>
            </a:pPr>
            <a:r>
              <a:rPr lang="en-US" sz="1800" b="0" i="0" u="none" strike="noStrike" baseline="0" dirty="0">
                <a:latin typeface="Palatino-Roman"/>
              </a:rPr>
              <a:t>• Downtime that might be out of your control (cable cuts, problems at the ISP, and </a:t>
            </a:r>
            <a:r>
              <a:rPr lang="en-IN" sz="1800" b="0" i="0" u="none" strike="noStrike" baseline="0" dirty="0">
                <a:latin typeface="Palatino-Roman"/>
              </a:rPr>
              <a:t>so forth).</a:t>
            </a:r>
            <a:endParaRPr lang="en-IN" sz="2400" b="1" i="0" u="none" strike="noStrike" baseline="0" dirty="0">
              <a:latin typeface="FranklinGothic-DemiCnd"/>
            </a:endParaRPr>
          </a:p>
          <a:p>
            <a:pPr marL="0" indent="0" algn="just">
              <a:buNone/>
            </a:pPr>
            <a:endParaRPr lang="en-US" sz="1800" b="0" i="0" u="none" strike="noStrike" baseline="0" dirty="0">
              <a:latin typeface="Palatino-Roman"/>
            </a:endParaRPr>
          </a:p>
          <a:p>
            <a:pPr algn="just"/>
            <a:endParaRPr lang="en-IN" dirty="0"/>
          </a:p>
        </p:txBody>
      </p:sp>
    </p:spTree>
    <p:extLst>
      <p:ext uri="{BB962C8B-B14F-4D97-AF65-F5344CB8AC3E}">
        <p14:creationId xmlns:p14="http://schemas.microsoft.com/office/powerpoint/2010/main" val="16853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7074-F4B8-2B4E-A382-58D76FF8D875}"/>
              </a:ext>
            </a:extLst>
          </p:cNvPr>
          <p:cNvSpPr>
            <a:spLocks noGrp="1"/>
          </p:cNvSpPr>
          <p:nvPr>
            <p:ph type="title"/>
          </p:nvPr>
        </p:nvSpPr>
        <p:spPr>
          <a:xfrm>
            <a:off x="838200" y="365126"/>
            <a:ext cx="10515600" cy="451304"/>
          </a:xfrm>
        </p:spPr>
        <p:txBody>
          <a:bodyPr>
            <a:normAutofit fontScale="90000"/>
          </a:bodyPr>
          <a:lstStyle/>
          <a:p>
            <a:r>
              <a:rPr lang="en-IN" sz="2800" b="1" i="0" u="none" strike="noStrike" baseline="0" dirty="0">
                <a:latin typeface="FranklinGothic-DemiCnd"/>
              </a:rPr>
              <a:t>2. The Accelerated Internet</a:t>
            </a:r>
            <a:endParaRPr lang="en-IN" sz="6000" b="1" dirty="0"/>
          </a:p>
        </p:txBody>
      </p:sp>
      <p:sp>
        <p:nvSpPr>
          <p:cNvPr id="3" name="Content Placeholder 2">
            <a:extLst>
              <a:ext uri="{FF2B5EF4-FFF2-40B4-BE49-F238E27FC236}">
                <a16:creationId xmlns:a16="http://schemas.microsoft.com/office/drawing/2014/main" id="{27FFEBBE-3CDF-ECE3-3104-DAF4FCECDA1B}"/>
              </a:ext>
            </a:extLst>
          </p:cNvPr>
          <p:cNvSpPr>
            <a:spLocks noGrp="1"/>
          </p:cNvSpPr>
          <p:nvPr>
            <p:ph idx="1"/>
          </p:nvPr>
        </p:nvSpPr>
        <p:spPr>
          <a:xfrm>
            <a:off x="838200" y="979714"/>
            <a:ext cx="10515600" cy="5197249"/>
          </a:xfrm>
        </p:spPr>
        <p:txBody>
          <a:bodyPr>
            <a:normAutofit/>
          </a:bodyPr>
          <a:lstStyle/>
          <a:p>
            <a:pPr algn="just"/>
            <a:r>
              <a:rPr lang="en-US" sz="2400" b="0" i="0" u="none" strike="noStrike" baseline="0" dirty="0">
                <a:latin typeface="Palatino-Roman"/>
              </a:rPr>
              <a:t>SSL termination and TCP connection management remove a significant amount of processing from the front-line servers. </a:t>
            </a:r>
          </a:p>
          <a:p>
            <a:pPr algn="just"/>
            <a:r>
              <a:rPr lang="en-US" sz="2400" b="0" i="0" u="none" strike="noStrike" baseline="0" dirty="0">
                <a:latin typeface="Palatino-Roman"/>
              </a:rPr>
              <a:t>Additionally, dynamic caching, compression, and prefetching results in better than a 50 percent performance increase for end users.</a:t>
            </a:r>
          </a:p>
          <a:p>
            <a:pPr algn="just"/>
            <a:r>
              <a:rPr lang="en-US" sz="2400" b="0" i="0" u="none" strike="noStrike" baseline="0" dirty="0">
                <a:latin typeface="Palatino-Roman"/>
              </a:rPr>
              <a:t>Some providers offering this service include:</a:t>
            </a:r>
          </a:p>
          <a:p>
            <a:pPr marL="457200" lvl="1" indent="0" algn="just">
              <a:buNone/>
            </a:pPr>
            <a:r>
              <a:rPr lang="en-IN" sz="2000" b="1" i="0" u="none" strike="noStrike" baseline="0" dirty="0">
                <a:latin typeface="Palatino-Roman"/>
              </a:rPr>
              <a:t>• AT&amp;T Hosting</a:t>
            </a:r>
          </a:p>
          <a:p>
            <a:pPr marL="457200" lvl="1" indent="0" algn="just">
              <a:buNone/>
            </a:pPr>
            <a:r>
              <a:rPr lang="en-IN" sz="2000" b="1" i="0" u="none" strike="noStrike" baseline="0" dirty="0">
                <a:latin typeface="Palatino-Roman"/>
              </a:rPr>
              <a:t>• Citrix NetScaler</a:t>
            </a:r>
          </a:p>
          <a:p>
            <a:pPr marL="457200" lvl="1" indent="0" algn="just">
              <a:buNone/>
            </a:pPr>
            <a:r>
              <a:rPr lang="en-IN" sz="2000" b="1" i="0" u="none" strike="noStrike" baseline="0" dirty="0">
                <a:latin typeface="Palatino-Roman"/>
              </a:rPr>
              <a:t>• </a:t>
            </a:r>
            <a:r>
              <a:rPr lang="en-IN" sz="2000" b="1" i="0" u="none" strike="noStrike" baseline="0" dirty="0" err="1">
                <a:latin typeface="Palatino-Roman"/>
              </a:rPr>
              <a:t>F5’s</a:t>
            </a:r>
            <a:r>
              <a:rPr lang="en-IN" sz="2000" b="1" i="0" u="none" strike="noStrike" baseline="0" dirty="0">
                <a:latin typeface="Palatino-Roman"/>
              </a:rPr>
              <a:t> </a:t>
            </a:r>
            <a:r>
              <a:rPr lang="en-IN" sz="2000" b="1" i="0" u="none" strike="noStrike" baseline="0" dirty="0" err="1">
                <a:latin typeface="Palatino-Roman"/>
              </a:rPr>
              <a:t>WebAccelerator</a:t>
            </a:r>
            <a:endParaRPr lang="en-IN" sz="2000" b="1" i="0" u="none" strike="noStrike" baseline="0" dirty="0">
              <a:latin typeface="Palatino-Roman"/>
            </a:endParaRPr>
          </a:p>
          <a:p>
            <a:pPr algn="just"/>
            <a:r>
              <a:rPr lang="en-US" sz="2400" b="0" i="0" u="none" strike="noStrike" baseline="0" dirty="0">
                <a:latin typeface="Palatino-Roman"/>
              </a:rPr>
              <a:t>This method is mostly oriented toward the cloud service provider, but in the end it benefits the end user. </a:t>
            </a:r>
          </a:p>
          <a:p>
            <a:pPr algn="just"/>
            <a:r>
              <a:rPr lang="en-US" sz="2400" b="0" i="0" u="none" strike="noStrike" baseline="0" dirty="0">
                <a:latin typeface="Palatino-Roman"/>
              </a:rPr>
              <a:t>Organizations opting for this method of connectivity should look at SLAs and monthly bandwidth charges, rather than worry about what acceleration methods the service </a:t>
            </a:r>
            <a:r>
              <a:rPr lang="en-IN" sz="2400" b="0" i="0" u="none" strike="noStrike" baseline="0" dirty="0">
                <a:latin typeface="Palatino-Roman"/>
              </a:rPr>
              <a:t>provider is adding.</a:t>
            </a:r>
            <a:endParaRPr lang="en-IN" sz="3600" dirty="0"/>
          </a:p>
        </p:txBody>
      </p:sp>
    </p:spTree>
    <p:extLst>
      <p:ext uri="{BB962C8B-B14F-4D97-AF65-F5344CB8AC3E}">
        <p14:creationId xmlns:p14="http://schemas.microsoft.com/office/powerpoint/2010/main" val="211815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7AEA-5CF0-4096-E17B-C6915BC3A262}"/>
              </a:ext>
            </a:extLst>
          </p:cNvPr>
          <p:cNvSpPr>
            <a:spLocks noGrp="1"/>
          </p:cNvSpPr>
          <p:nvPr>
            <p:ph type="title"/>
          </p:nvPr>
        </p:nvSpPr>
        <p:spPr>
          <a:xfrm>
            <a:off x="838200" y="365126"/>
            <a:ext cx="10515600" cy="571046"/>
          </a:xfrm>
        </p:spPr>
        <p:txBody>
          <a:bodyPr>
            <a:normAutofit fontScale="90000"/>
          </a:bodyPr>
          <a:lstStyle/>
          <a:p>
            <a:r>
              <a:rPr lang="en-IN" sz="3600" b="1" i="0" u="none" strike="noStrike" baseline="0" dirty="0">
                <a:latin typeface="FranklinGothic-DemiCnd"/>
              </a:rPr>
              <a:t>3. Optimized Internet Overlay</a:t>
            </a:r>
            <a:endParaRPr lang="en-IN" sz="7200" b="1" dirty="0"/>
          </a:p>
        </p:txBody>
      </p:sp>
      <p:sp>
        <p:nvSpPr>
          <p:cNvPr id="3" name="Content Placeholder 2">
            <a:extLst>
              <a:ext uri="{FF2B5EF4-FFF2-40B4-BE49-F238E27FC236}">
                <a16:creationId xmlns:a16="http://schemas.microsoft.com/office/drawing/2014/main" id="{009806D8-C666-E795-EF9E-5A12E1A561BD}"/>
              </a:ext>
            </a:extLst>
          </p:cNvPr>
          <p:cNvSpPr>
            <a:spLocks noGrp="1"/>
          </p:cNvSpPr>
          <p:nvPr>
            <p:ph idx="1"/>
          </p:nvPr>
        </p:nvSpPr>
        <p:spPr>
          <a:xfrm>
            <a:off x="838200" y="936172"/>
            <a:ext cx="10515600" cy="5240791"/>
          </a:xfrm>
        </p:spPr>
        <p:txBody>
          <a:bodyPr>
            <a:normAutofit fontScale="92500" lnSpcReduction="10000"/>
          </a:bodyPr>
          <a:lstStyle/>
          <a:p>
            <a:pPr marL="0" indent="0" algn="just">
              <a:buNone/>
            </a:pPr>
            <a:r>
              <a:rPr lang="en-US" sz="2400" b="0" i="0" u="none" strike="noStrike" baseline="0" dirty="0">
                <a:latin typeface="Palatino-Roman"/>
              </a:rPr>
              <a:t>An optimized Internet overlay approach allows customers to access the cloud via the public Internet, but enhancement occurs on the provider’s cloud. </a:t>
            </a:r>
          </a:p>
          <a:p>
            <a:pPr marL="0" indent="0" algn="just">
              <a:buNone/>
            </a:pPr>
            <a:r>
              <a:rPr lang="en-US" sz="2400" b="1" i="0" u="none" strike="noStrike" baseline="0" dirty="0">
                <a:latin typeface="Palatino-Roman"/>
              </a:rPr>
              <a:t>Enhancements at these points of </a:t>
            </a:r>
            <a:r>
              <a:rPr lang="en-IN" sz="2400" b="1" i="0" u="none" strike="noStrike" baseline="0" dirty="0">
                <a:latin typeface="Palatino-Roman"/>
              </a:rPr>
              <a:t>presence (POP) include:</a:t>
            </a:r>
          </a:p>
          <a:p>
            <a:pPr marL="0" indent="0" algn="just">
              <a:buNone/>
            </a:pPr>
            <a:r>
              <a:rPr lang="en-US" sz="2400" b="0" i="0" u="none" strike="noStrike" baseline="0" dirty="0">
                <a:solidFill>
                  <a:srgbClr val="FF0000"/>
                </a:solidFill>
                <a:latin typeface="Palatino-Roman"/>
              </a:rPr>
              <a:t>• Optimized real-time routing. This helps avoid slowdowns, helping to make SLAs </a:t>
            </a:r>
            <a:r>
              <a:rPr lang="en-IN" sz="2400" b="0" i="0" u="none" strike="noStrike" baseline="0" dirty="0">
                <a:solidFill>
                  <a:srgbClr val="FF0000"/>
                </a:solidFill>
                <a:latin typeface="Palatino-Roman"/>
              </a:rPr>
              <a:t>easier to attain.</a:t>
            </a:r>
          </a:p>
          <a:p>
            <a:pPr marL="0" indent="0" algn="just">
              <a:buNone/>
            </a:pPr>
            <a:r>
              <a:rPr lang="en-US" sz="2400" b="0" i="0" u="none" strike="noStrike" baseline="0" dirty="0">
                <a:solidFill>
                  <a:srgbClr val="FF0000"/>
                </a:solidFill>
                <a:latin typeface="Palatino-Roman"/>
              </a:rPr>
              <a:t>• An SSL session can be stopped so that protocols and payload can be optimized and </a:t>
            </a:r>
            <a:r>
              <a:rPr lang="en-IN" sz="2400" b="0" i="0" u="none" strike="noStrike" baseline="0" dirty="0">
                <a:solidFill>
                  <a:srgbClr val="FF0000"/>
                </a:solidFill>
                <a:latin typeface="Palatino-Roman"/>
              </a:rPr>
              <a:t>re-encrypted.</a:t>
            </a:r>
          </a:p>
          <a:p>
            <a:pPr marL="0" indent="0" algn="just">
              <a:buNone/>
            </a:pPr>
            <a:r>
              <a:rPr lang="en-US" sz="2400" b="0" i="0" u="none" strike="noStrike" baseline="0" dirty="0">
                <a:solidFill>
                  <a:srgbClr val="FF0000"/>
                </a:solidFill>
                <a:latin typeface="Palatino-Roman"/>
              </a:rPr>
              <a:t>• Some of the application logic can reside on the POP. This allows for better scalability, fault tolerance, and response time, usually in excess of 80 percent.</a:t>
            </a:r>
          </a:p>
          <a:p>
            <a:pPr marL="0" indent="0" algn="just">
              <a:buNone/>
            </a:pPr>
            <a:r>
              <a:rPr lang="en-US" sz="2400" b="0" i="0" u="none" strike="noStrike" baseline="0" dirty="0">
                <a:solidFill>
                  <a:srgbClr val="FF0000"/>
                </a:solidFill>
                <a:latin typeface="Palatino-Roman"/>
              </a:rPr>
              <a:t>• Content that is frequently accessed can be delivered from local caches.</a:t>
            </a:r>
          </a:p>
          <a:p>
            <a:pPr marL="0" indent="0" algn="just">
              <a:buNone/>
            </a:pPr>
            <a:r>
              <a:rPr lang="en-US" sz="2400" b="1" i="0" u="none" strike="noStrike" baseline="0" dirty="0">
                <a:latin typeface="Palatino-Roman"/>
              </a:rPr>
              <a:t>Disadvantages of this method include:</a:t>
            </a:r>
          </a:p>
          <a:p>
            <a:pPr marL="0" indent="0" algn="just">
              <a:buNone/>
            </a:pPr>
            <a:r>
              <a:rPr lang="en-US" sz="2400" b="0" i="0" u="none" strike="noStrike" baseline="0" dirty="0">
                <a:solidFill>
                  <a:srgbClr val="FF0000"/>
                </a:solidFill>
                <a:latin typeface="Palatino-Roman"/>
              </a:rPr>
              <a:t>• It is costlier than public Internet connectivity, sometimes as much as four times </a:t>
            </a:r>
            <a:r>
              <a:rPr lang="en-IN" sz="2400" b="0" i="0" u="none" strike="noStrike" baseline="0" dirty="0">
                <a:solidFill>
                  <a:srgbClr val="FF0000"/>
                </a:solidFill>
                <a:latin typeface="Palatino-Roman"/>
              </a:rPr>
              <a:t>as much.</a:t>
            </a:r>
          </a:p>
          <a:p>
            <a:pPr marL="0" indent="0" algn="just">
              <a:buNone/>
            </a:pPr>
            <a:r>
              <a:rPr lang="en-US" sz="2400" b="0" i="0" u="none" strike="noStrike" baseline="0" dirty="0">
                <a:solidFill>
                  <a:srgbClr val="FF0000"/>
                </a:solidFill>
                <a:latin typeface="Palatino-Roman"/>
              </a:rPr>
              <a:t>• There is a strong vendor lock-in if the application is distributed into the carrier’s </a:t>
            </a:r>
            <a:r>
              <a:rPr lang="en-IN" sz="2400" b="0" i="0" u="none" strike="noStrike" baseline="0" dirty="0">
                <a:solidFill>
                  <a:srgbClr val="FF0000"/>
                </a:solidFill>
                <a:latin typeface="Palatino-Roman"/>
              </a:rPr>
              <a:t>network.</a:t>
            </a:r>
            <a:endParaRPr lang="en-IN" sz="3600" dirty="0">
              <a:solidFill>
                <a:srgbClr val="FF0000"/>
              </a:solidFill>
            </a:endParaRPr>
          </a:p>
        </p:txBody>
      </p:sp>
    </p:spTree>
    <p:extLst>
      <p:ext uri="{BB962C8B-B14F-4D97-AF65-F5344CB8AC3E}">
        <p14:creationId xmlns:p14="http://schemas.microsoft.com/office/powerpoint/2010/main" val="49602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2667</TotalTime>
  <Words>7594</Words>
  <Application>Microsoft Office PowerPoint</Application>
  <PresentationFormat>Widescreen</PresentationFormat>
  <Paragraphs>688</Paragraphs>
  <Slides>63</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63</vt:i4>
      </vt:variant>
    </vt:vector>
  </HeadingPairs>
  <TitlesOfParts>
    <vt:vector size="80" baseType="lpstr">
      <vt:lpstr>Arial</vt:lpstr>
      <vt:lpstr>Calibri</vt:lpstr>
      <vt:lpstr>Calibri Light</vt:lpstr>
      <vt:lpstr>Courier</vt:lpstr>
      <vt:lpstr>Courier New</vt:lpstr>
      <vt:lpstr>FranklinGothic-DemiCnd</vt:lpstr>
      <vt:lpstr>FranklinGothicLT-ExtraCond</vt:lpstr>
      <vt:lpstr>Monotype Sorts</vt:lpstr>
      <vt:lpstr>Palatino</vt:lpstr>
      <vt:lpstr>Palatino-Bold</vt:lpstr>
      <vt:lpstr>Palatino-Italic</vt:lpstr>
      <vt:lpstr>Palatino-Roman</vt:lpstr>
      <vt:lpstr>Tahoma</vt:lpstr>
      <vt:lpstr>Times New Roman</vt:lpstr>
      <vt:lpstr>Verdana</vt:lpstr>
      <vt:lpstr>Wingdings</vt:lpstr>
      <vt:lpstr>Office Theme</vt:lpstr>
      <vt:lpstr>UNIT-III Cloud Computing Technology</vt:lpstr>
      <vt:lpstr>Hardware and Infrastructure</vt:lpstr>
      <vt:lpstr>Security</vt:lpstr>
      <vt:lpstr>PowerPoint Presentation</vt:lpstr>
      <vt:lpstr>PowerPoint Presentation</vt:lpstr>
      <vt:lpstr>PowerPoint Presentation</vt:lpstr>
      <vt:lpstr>Network</vt:lpstr>
      <vt:lpstr>2. The Accelerated Internet</vt:lpstr>
      <vt:lpstr>3. Optimized Internet Overlay</vt:lpstr>
      <vt:lpstr>4. Site-to-Site VPN</vt:lpstr>
      <vt:lpstr>Comparison of all 4 levels</vt:lpstr>
      <vt:lpstr>Cloud Providers</vt:lpstr>
      <vt:lpstr>PowerPoint Presentation</vt:lpstr>
      <vt:lpstr>Redundancy</vt:lpstr>
      <vt:lpstr>Services</vt:lpstr>
      <vt:lpstr>PowerPoint Presentation</vt:lpstr>
      <vt:lpstr>PowerPoint Presentation</vt:lpstr>
      <vt:lpstr>PowerPoint Presentation</vt:lpstr>
      <vt:lpstr>PowerPoint Presentation</vt:lpstr>
      <vt:lpstr>Accessing the Cloud</vt:lpstr>
      <vt:lpstr>PowerPoint Presentation</vt:lpstr>
      <vt:lpstr>PowerPoint Presentation</vt:lpstr>
      <vt:lpstr>PowerPoint Presentation</vt:lpstr>
      <vt:lpstr>Web Hosting Service</vt:lpstr>
      <vt:lpstr>Web Applications</vt:lpstr>
      <vt:lpstr>Web APIs</vt:lpstr>
      <vt:lpstr>PowerPoint Presentation</vt:lpstr>
      <vt:lpstr>Other stds for API to work</vt:lpstr>
      <vt:lpstr>Google Data APIs</vt:lpstr>
      <vt:lpstr>PowerPoint Presentation</vt:lpstr>
      <vt:lpstr>Web Browsers</vt:lpstr>
      <vt:lpstr>Cloud Storage</vt:lpstr>
      <vt:lpstr>Storage as a Service</vt:lpstr>
      <vt:lpstr>Providers</vt:lpstr>
      <vt:lpstr>Security</vt:lpstr>
      <vt:lpstr>Cloud Storage Providers</vt:lpstr>
      <vt:lpstr>PowerPoint Presentation</vt:lpstr>
      <vt:lpstr>PowerPoint Presentation</vt:lpstr>
      <vt:lpstr>Standards</vt:lpstr>
      <vt:lpstr>Infrastructure</vt:lpstr>
      <vt:lpstr>Service</vt:lpstr>
      <vt:lpstr>What is a web service?</vt:lpstr>
      <vt:lpstr>Service Oriented Arquitecture</vt:lpstr>
      <vt:lpstr>According to the SOA</vt:lpstr>
      <vt:lpstr>Web services interoperability stack</vt:lpstr>
      <vt:lpstr>eXtensible Markup Language</vt:lpstr>
      <vt:lpstr>XML Document</vt:lpstr>
      <vt:lpstr>XML Rules</vt:lpstr>
      <vt:lpstr>SOAP: Simple Object Access Protocol</vt:lpstr>
      <vt:lpstr>SOAP Example</vt:lpstr>
      <vt:lpstr>Soap Example II</vt:lpstr>
      <vt:lpstr>Invoking a web service</vt:lpstr>
      <vt:lpstr>Soap libraries-engines</vt:lpstr>
      <vt:lpstr>WSDL Web Service Definition Language</vt:lpstr>
      <vt:lpstr>WSDL Structure</vt:lpstr>
      <vt:lpstr>UDDI Universal Description Discovery and Integration</vt:lpstr>
      <vt:lpstr>How it works all together</vt:lpstr>
      <vt:lpstr>Anatomy of a SOAP message</vt:lpstr>
      <vt:lpstr>SOAP protocol binding</vt:lpstr>
      <vt:lpstr>A SOAP fault </vt:lpstr>
      <vt:lpstr>Attaching a file to a SOAP message</vt:lpstr>
      <vt:lpstr>REST </vt:lpstr>
      <vt:lpstr>Benefits REST offers the following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Cloud Computing Technology</dc:title>
  <dc:creator>Mamatha GS</dc:creator>
  <cp:lastModifiedBy>Harshith Ramesh</cp:lastModifiedBy>
  <cp:revision>67</cp:revision>
  <dcterms:created xsi:type="dcterms:W3CDTF">2024-12-18T05:27:00Z</dcterms:created>
  <dcterms:modified xsi:type="dcterms:W3CDTF">2025-01-06T02:46:15Z</dcterms:modified>
</cp:coreProperties>
</file>