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F6E40-4A50-4B70-B13B-87EC153378E3}" type="datetimeFigureOut">
              <a:rPr lang="en-IN" smtClean="0"/>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F6454-C0B5-4236-945C-29ABF86DB360}" type="slidenum">
              <a:rPr lang="en-IN" smtClean="0"/>
              <a:t>‹#›</a:t>
            </a:fld>
            <a:endParaRPr lang="en-IN"/>
          </a:p>
        </p:txBody>
      </p:sp>
    </p:spTree>
    <p:extLst>
      <p:ext uri="{BB962C8B-B14F-4D97-AF65-F5344CB8AC3E}">
        <p14:creationId xmlns:p14="http://schemas.microsoft.com/office/powerpoint/2010/main" val="122130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7BAC-0B70-1347-CA58-A852EC60D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908EFC-83B5-0EFF-1C6F-99C1ACB21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67C6EF-7F46-F3D9-2F01-DA05D4C37F44}"/>
              </a:ext>
            </a:extLst>
          </p:cNvPr>
          <p:cNvSpPr>
            <a:spLocks noGrp="1"/>
          </p:cNvSpPr>
          <p:nvPr>
            <p:ph type="dt" sz="half" idx="10"/>
          </p:nvPr>
        </p:nvSpPr>
        <p:spPr/>
        <p:txBody>
          <a:bodyPr/>
          <a:lstStyle/>
          <a:p>
            <a:fld id="{61EBAC58-A21A-4D7C-B614-82E820609C5B}" type="datetime1">
              <a:rPr lang="en-IN" smtClean="0"/>
              <a:t>19-11-2024</a:t>
            </a:fld>
            <a:endParaRPr lang="en-IN"/>
          </a:p>
        </p:txBody>
      </p:sp>
      <p:sp>
        <p:nvSpPr>
          <p:cNvPr id="5" name="Footer Placeholder 4">
            <a:extLst>
              <a:ext uri="{FF2B5EF4-FFF2-40B4-BE49-F238E27FC236}">
                <a16:creationId xmlns:a16="http://schemas.microsoft.com/office/drawing/2014/main" id="{F29CB20E-94F1-610C-F3EA-ED8E8EFEC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09B7B-C317-B530-D162-E2663F254984}"/>
              </a:ext>
            </a:extLst>
          </p:cNvPr>
          <p:cNvSpPr>
            <a:spLocks noGrp="1"/>
          </p:cNvSpPr>
          <p:nvPr>
            <p:ph type="sldNum" sz="quarter" idx="12"/>
          </p:nvPr>
        </p:nvSpPr>
        <p:spPr/>
        <p:txBody>
          <a:bodyPr/>
          <a:lstStyle/>
          <a:p>
            <a:fld id="{B232F043-C53B-48E0-80CA-6303A6E7B542}" type="slidenum">
              <a:rPr lang="en-IN" smtClean="0"/>
              <a:t>‹#›</a:t>
            </a:fld>
            <a:endParaRPr lang="en-IN"/>
          </a:p>
        </p:txBody>
      </p:sp>
    </p:spTree>
    <p:extLst>
      <p:ext uri="{BB962C8B-B14F-4D97-AF65-F5344CB8AC3E}">
        <p14:creationId xmlns:p14="http://schemas.microsoft.com/office/powerpoint/2010/main" val="229481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9F0D-7ACD-5B1F-B039-CFAE544C69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80342F-A991-C1EC-7935-64801F1B16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85C850-E4F7-A4E7-6D60-EA42DA7AE7F8}"/>
              </a:ext>
            </a:extLst>
          </p:cNvPr>
          <p:cNvSpPr>
            <a:spLocks noGrp="1"/>
          </p:cNvSpPr>
          <p:nvPr>
            <p:ph type="dt" sz="half" idx="10"/>
          </p:nvPr>
        </p:nvSpPr>
        <p:spPr/>
        <p:txBody>
          <a:bodyPr/>
          <a:lstStyle/>
          <a:p>
            <a:fld id="{79484B36-FC38-4F99-82A1-DC804AD75749}" type="datetime1">
              <a:rPr lang="en-IN" smtClean="0"/>
              <a:t>19-11-2024</a:t>
            </a:fld>
            <a:endParaRPr lang="en-IN"/>
          </a:p>
        </p:txBody>
      </p:sp>
      <p:sp>
        <p:nvSpPr>
          <p:cNvPr id="5" name="Footer Placeholder 4">
            <a:extLst>
              <a:ext uri="{FF2B5EF4-FFF2-40B4-BE49-F238E27FC236}">
                <a16:creationId xmlns:a16="http://schemas.microsoft.com/office/drawing/2014/main" id="{E2B84401-E51A-B7DF-D2FF-47BD6D018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FE7442-E256-8524-ABCF-A8171225DFD2}"/>
              </a:ext>
            </a:extLst>
          </p:cNvPr>
          <p:cNvSpPr>
            <a:spLocks noGrp="1"/>
          </p:cNvSpPr>
          <p:nvPr>
            <p:ph type="sldNum" sz="quarter" idx="12"/>
          </p:nvPr>
        </p:nvSpPr>
        <p:spPr/>
        <p:txBody>
          <a:bodyPr/>
          <a:lstStyle/>
          <a:p>
            <a:fld id="{B232F043-C53B-48E0-80CA-6303A6E7B542}" type="slidenum">
              <a:rPr lang="en-IN" smtClean="0"/>
              <a:t>‹#›</a:t>
            </a:fld>
            <a:endParaRPr lang="en-IN"/>
          </a:p>
        </p:txBody>
      </p:sp>
    </p:spTree>
    <p:extLst>
      <p:ext uri="{BB962C8B-B14F-4D97-AF65-F5344CB8AC3E}">
        <p14:creationId xmlns:p14="http://schemas.microsoft.com/office/powerpoint/2010/main" val="366817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C12CA4-B08C-D09B-3588-5FDF3ADECE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E349A0-7F1C-1608-BBC1-A4756F4079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6A2287-77A9-8EE5-4777-2EBD4B0A550D}"/>
              </a:ext>
            </a:extLst>
          </p:cNvPr>
          <p:cNvSpPr>
            <a:spLocks noGrp="1"/>
          </p:cNvSpPr>
          <p:nvPr>
            <p:ph type="dt" sz="half" idx="10"/>
          </p:nvPr>
        </p:nvSpPr>
        <p:spPr/>
        <p:txBody>
          <a:bodyPr/>
          <a:lstStyle/>
          <a:p>
            <a:fld id="{69BE79CD-5FBB-4644-B4B3-2BBEC6F91346}" type="datetime1">
              <a:rPr lang="en-IN" smtClean="0"/>
              <a:t>19-11-2024</a:t>
            </a:fld>
            <a:endParaRPr lang="en-IN"/>
          </a:p>
        </p:txBody>
      </p:sp>
      <p:sp>
        <p:nvSpPr>
          <p:cNvPr id="5" name="Footer Placeholder 4">
            <a:extLst>
              <a:ext uri="{FF2B5EF4-FFF2-40B4-BE49-F238E27FC236}">
                <a16:creationId xmlns:a16="http://schemas.microsoft.com/office/drawing/2014/main" id="{95A924E9-5236-2AD4-40BA-579437F02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BD936B-E623-8EED-636B-C7E5C252B6CA}"/>
              </a:ext>
            </a:extLst>
          </p:cNvPr>
          <p:cNvSpPr>
            <a:spLocks noGrp="1"/>
          </p:cNvSpPr>
          <p:nvPr>
            <p:ph type="sldNum" sz="quarter" idx="12"/>
          </p:nvPr>
        </p:nvSpPr>
        <p:spPr/>
        <p:txBody>
          <a:bodyPr/>
          <a:lstStyle/>
          <a:p>
            <a:fld id="{B232F043-C53B-48E0-80CA-6303A6E7B542}" type="slidenum">
              <a:rPr lang="en-IN" smtClean="0"/>
              <a:t>‹#›</a:t>
            </a:fld>
            <a:endParaRPr lang="en-IN"/>
          </a:p>
        </p:txBody>
      </p:sp>
    </p:spTree>
    <p:extLst>
      <p:ext uri="{BB962C8B-B14F-4D97-AF65-F5344CB8AC3E}">
        <p14:creationId xmlns:p14="http://schemas.microsoft.com/office/powerpoint/2010/main" val="349369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A34F-C9D4-D99C-97FF-0D4DA845E9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2F74FF-32C1-95D3-ED5E-3AA163C4CC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53F67E-0BB0-03FF-942C-829C6EF7CCAB}"/>
              </a:ext>
            </a:extLst>
          </p:cNvPr>
          <p:cNvSpPr>
            <a:spLocks noGrp="1"/>
          </p:cNvSpPr>
          <p:nvPr>
            <p:ph type="dt" sz="half" idx="10"/>
          </p:nvPr>
        </p:nvSpPr>
        <p:spPr/>
        <p:txBody>
          <a:bodyPr/>
          <a:lstStyle/>
          <a:p>
            <a:fld id="{43FAFB4C-D7A4-4533-8213-AE73423CEB84}" type="datetime1">
              <a:rPr lang="en-IN" smtClean="0"/>
              <a:t>19-11-2024</a:t>
            </a:fld>
            <a:endParaRPr lang="en-IN"/>
          </a:p>
        </p:txBody>
      </p:sp>
      <p:sp>
        <p:nvSpPr>
          <p:cNvPr id="5" name="Footer Placeholder 4">
            <a:extLst>
              <a:ext uri="{FF2B5EF4-FFF2-40B4-BE49-F238E27FC236}">
                <a16:creationId xmlns:a16="http://schemas.microsoft.com/office/drawing/2014/main" id="{FA10E637-6483-1E29-D3DE-C293D98580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A4FAA3-2856-CDF8-C5E3-F1F4DC3EFA2F}"/>
              </a:ext>
            </a:extLst>
          </p:cNvPr>
          <p:cNvSpPr>
            <a:spLocks noGrp="1"/>
          </p:cNvSpPr>
          <p:nvPr>
            <p:ph type="sldNum" sz="quarter" idx="12"/>
          </p:nvPr>
        </p:nvSpPr>
        <p:spPr/>
        <p:txBody>
          <a:bodyPr/>
          <a:lstStyle/>
          <a:p>
            <a:fld id="{B232F043-C53B-48E0-80CA-6303A6E7B542}" type="slidenum">
              <a:rPr lang="en-IN" smtClean="0"/>
              <a:t>‹#›</a:t>
            </a:fld>
            <a:endParaRPr lang="en-IN"/>
          </a:p>
        </p:txBody>
      </p:sp>
    </p:spTree>
    <p:extLst>
      <p:ext uri="{BB962C8B-B14F-4D97-AF65-F5344CB8AC3E}">
        <p14:creationId xmlns:p14="http://schemas.microsoft.com/office/powerpoint/2010/main" val="392930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CA24-6E9F-FC92-82FF-92CC58DA53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A70246-5A48-A174-6DA3-F2BF2FE138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91D4D-AA9D-3507-8CD1-5DA8CE998E9A}"/>
              </a:ext>
            </a:extLst>
          </p:cNvPr>
          <p:cNvSpPr>
            <a:spLocks noGrp="1"/>
          </p:cNvSpPr>
          <p:nvPr>
            <p:ph type="dt" sz="half" idx="10"/>
          </p:nvPr>
        </p:nvSpPr>
        <p:spPr/>
        <p:txBody>
          <a:bodyPr/>
          <a:lstStyle/>
          <a:p>
            <a:fld id="{A20B1B7B-89BA-45EF-BF29-87E48B5D6451}" type="datetime1">
              <a:rPr lang="en-IN" smtClean="0"/>
              <a:t>19-11-2024</a:t>
            </a:fld>
            <a:endParaRPr lang="en-IN"/>
          </a:p>
        </p:txBody>
      </p:sp>
      <p:sp>
        <p:nvSpPr>
          <p:cNvPr id="5" name="Footer Placeholder 4">
            <a:extLst>
              <a:ext uri="{FF2B5EF4-FFF2-40B4-BE49-F238E27FC236}">
                <a16:creationId xmlns:a16="http://schemas.microsoft.com/office/drawing/2014/main" id="{D363EF60-5D57-F4AC-327E-D4F0FC2FD5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1CC678-671E-56D2-896E-37D56E035D5A}"/>
              </a:ext>
            </a:extLst>
          </p:cNvPr>
          <p:cNvSpPr>
            <a:spLocks noGrp="1"/>
          </p:cNvSpPr>
          <p:nvPr>
            <p:ph type="sldNum" sz="quarter" idx="12"/>
          </p:nvPr>
        </p:nvSpPr>
        <p:spPr/>
        <p:txBody>
          <a:bodyPr/>
          <a:lstStyle/>
          <a:p>
            <a:fld id="{B232F043-C53B-48E0-80CA-6303A6E7B542}" type="slidenum">
              <a:rPr lang="en-IN" smtClean="0"/>
              <a:t>‹#›</a:t>
            </a:fld>
            <a:endParaRPr lang="en-IN"/>
          </a:p>
        </p:txBody>
      </p:sp>
    </p:spTree>
    <p:extLst>
      <p:ext uri="{BB962C8B-B14F-4D97-AF65-F5344CB8AC3E}">
        <p14:creationId xmlns:p14="http://schemas.microsoft.com/office/powerpoint/2010/main" val="194591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D4AF-687E-B7E6-7074-9725E41354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342ED2-F33A-F623-F616-8108EB9718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6F5DB6-6D12-3A3A-792D-07114F8135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2656D4-6915-17B2-C142-A913DA676B70}"/>
              </a:ext>
            </a:extLst>
          </p:cNvPr>
          <p:cNvSpPr>
            <a:spLocks noGrp="1"/>
          </p:cNvSpPr>
          <p:nvPr>
            <p:ph type="dt" sz="half" idx="10"/>
          </p:nvPr>
        </p:nvSpPr>
        <p:spPr/>
        <p:txBody>
          <a:bodyPr/>
          <a:lstStyle/>
          <a:p>
            <a:fld id="{FE9AB427-0EFF-478F-B454-9C4F97467A95}" type="datetime1">
              <a:rPr lang="en-IN" smtClean="0"/>
              <a:t>19-11-2024</a:t>
            </a:fld>
            <a:endParaRPr lang="en-IN"/>
          </a:p>
        </p:txBody>
      </p:sp>
      <p:sp>
        <p:nvSpPr>
          <p:cNvPr id="6" name="Footer Placeholder 5">
            <a:extLst>
              <a:ext uri="{FF2B5EF4-FFF2-40B4-BE49-F238E27FC236}">
                <a16:creationId xmlns:a16="http://schemas.microsoft.com/office/drawing/2014/main" id="{2663F7DA-8C8B-52B4-F16B-70E79EA93D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900964-A0C6-BB7A-131D-604E1DA8FD6B}"/>
              </a:ext>
            </a:extLst>
          </p:cNvPr>
          <p:cNvSpPr>
            <a:spLocks noGrp="1"/>
          </p:cNvSpPr>
          <p:nvPr>
            <p:ph type="sldNum" sz="quarter" idx="12"/>
          </p:nvPr>
        </p:nvSpPr>
        <p:spPr/>
        <p:txBody>
          <a:bodyPr/>
          <a:lstStyle/>
          <a:p>
            <a:fld id="{B232F043-C53B-48E0-80CA-6303A6E7B542}" type="slidenum">
              <a:rPr lang="en-IN" smtClean="0"/>
              <a:t>‹#›</a:t>
            </a:fld>
            <a:endParaRPr lang="en-IN"/>
          </a:p>
        </p:txBody>
      </p:sp>
    </p:spTree>
    <p:extLst>
      <p:ext uri="{BB962C8B-B14F-4D97-AF65-F5344CB8AC3E}">
        <p14:creationId xmlns:p14="http://schemas.microsoft.com/office/powerpoint/2010/main" val="257183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99B6-2E51-966B-F468-A175B67C68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7A443D-33FA-5652-258A-D299E7DA6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AEA67E-2DFD-D335-DC3B-5C569AC77B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E371E2-747E-ADAE-2E4E-BBE12E3924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708B33-996D-33A9-1A24-8519516CCA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3B770E-5AF3-9297-EA00-55950E8A8493}"/>
              </a:ext>
            </a:extLst>
          </p:cNvPr>
          <p:cNvSpPr>
            <a:spLocks noGrp="1"/>
          </p:cNvSpPr>
          <p:nvPr>
            <p:ph type="dt" sz="half" idx="10"/>
          </p:nvPr>
        </p:nvSpPr>
        <p:spPr/>
        <p:txBody>
          <a:bodyPr/>
          <a:lstStyle/>
          <a:p>
            <a:fld id="{E211D3A6-46F0-40DB-A012-5E71099CF058}" type="datetime1">
              <a:rPr lang="en-IN" smtClean="0"/>
              <a:t>19-11-2024</a:t>
            </a:fld>
            <a:endParaRPr lang="en-IN"/>
          </a:p>
        </p:txBody>
      </p:sp>
      <p:sp>
        <p:nvSpPr>
          <p:cNvPr id="8" name="Footer Placeholder 7">
            <a:extLst>
              <a:ext uri="{FF2B5EF4-FFF2-40B4-BE49-F238E27FC236}">
                <a16:creationId xmlns:a16="http://schemas.microsoft.com/office/drawing/2014/main" id="{CF29AA39-EEBB-6A3B-CDA3-CAAA0B57FC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BC81AC-EC91-4139-7434-446779261374}"/>
              </a:ext>
            </a:extLst>
          </p:cNvPr>
          <p:cNvSpPr>
            <a:spLocks noGrp="1"/>
          </p:cNvSpPr>
          <p:nvPr>
            <p:ph type="sldNum" sz="quarter" idx="12"/>
          </p:nvPr>
        </p:nvSpPr>
        <p:spPr/>
        <p:txBody>
          <a:bodyPr/>
          <a:lstStyle/>
          <a:p>
            <a:fld id="{B232F043-C53B-48E0-80CA-6303A6E7B542}" type="slidenum">
              <a:rPr lang="en-IN" smtClean="0"/>
              <a:t>‹#›</a:t>
            </a:fld>
            <a:endParaRPr lang="en-IN"/>
          </a:p>
        </p:txBody>
      </p:sp>
    </p:spTree>
    <p:extLst>
      <p:ext uri="{BB962C8B-B14F-4D97-AF65-F5344CB8AC3E}">
        <p14:creationId xmlns:p14="http://schemas.microsoft.com/office/powerpoint/2010/main" val="249776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D8C3-6606-3D65-73C1-C56BD89ACE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A33E80-9C32-0642-F661-E5C1FB404611}"/>
              </a:ext>
            </a:extLst>
          </p:cNvPr>
          <p:cNvSpPr>
            <a:spLocks noGrp="1"/>
          </p:cNvSpPr>
          <p:nvPr>
            <p:ph type="dt" sz="half" idx="10"/>
          </p:nvPr>
        </p:nvSpPr>
        <p:spPr/>
        <p:txBody>
          <a:bodyPr/>
          <a:lstStyle/>
          <a:p>
            <a:fld id="{F3DB9C2E-0C25-4A85-8693-6445761104EA}" type="datetime1">
              <a:rPr lang="en-IN" smtClean="0"/>
              <a:t>19-11-2024</a:t>
            </a:fld>
            <a:endParaRPr lang="en-IN"/>
          </a:p>
        </p:txBody>
      </p:sp>
      <p:sp>
        <p:nvSpPr>
          <p:cNvPr id="4" name="Footer Placeholder 3">
            <a:extLst>
              <a:ext uri="{FF2B5EF4-FFF2-40B4-BE49-F238E27FC236}">
                <a16:creationId xmlns:a16="http://schemas.microsoft.com/office/drawing/2014/main" id="{DC5B43C8-AAE7-F441-0AC6-80F111EA12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09D05C-F3AE-9909-15C1-5F3082B8B689}"/>
              </a:ext>
            </a:extLst>
          </p:cNvPr>
          <p:cNvSpPr>
            <a:spLocks noGrp="1"/>
          </p:cNvSpPr>
          <p:nvPr>
            <p:ph type="sldNum" sz="quarter" idx="12"/>
          </p:nvPr>
        </p:nvSpPr>
        <p:spPr/>
        <p:txBody>
          <a:bodyPr/>
          <a:lstStyle/>
          <a:p>
            <a:fld id="{B232F043-C53B-48E0-80CA-6303A6E7B542}" type="slidenum">
              <a:rPr lang="en-IN" smtClean="0"/>
              <a:t>‹#›</a:t>
            </a:fld>
            <a:endParaRPr lang="en-IN"/>
          </a:p>
        </p:txBody>
      </p:sp>
    </p:spTree>
    <p:extLst>
      <p:ext uri="{BB962C8B-B14F-4D97-AF65-F5344CB8AC3E}">
        <p14:creationId xmlns:p14="http://schemas.microsoft.com/office/powerpoint/2010/main" val="52628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8D5A95-E5FB-1FCD-B265-FE8AE532EE21}"/>
              </a:ext>
            </a:extLst>
          </p:cNvPr>
          <p:cNvSpPr>
            <a:spLocks noGrp="1"/>
          </p:cNvSpPr>
          <p:nvPr>
            <p:ph type="dt" sz="half" idx="10"/>
          </p:nvPr>
        </p:nvSpPr>
        <p:spPr/>
        <p:txBody>
          <a:bodyPr/>
          <a:lstStyle/>
          <a:p>
            <a:fld id="{FB6BE76D-F38C-4CD5-A098-36E61FCFFA7D}" type="datetime1">
              <a:rPr lang="en-IN" smtClean="0"/>
              <a:t>19-11-2024</a:t>
            </a:fld>
            <a:endParaRPr lang="en-IN"/>
          </a:p>
        </p:txBody>
      </p:sp>
      <p:sp>
        <p:nvSpPr>
          <p:cNvPr id="3" name="Footer Placeholder 2">
            <a:extLst>
              <a:ext uri="{FF2B5EF4-FFF2-40B4-BE49-F238E27FC236}">
                <a16:creationId xmlns:a16="http://schemas.microsoft.com/office/drawing/2014/main" id="{8AFE076D-9B57-FE59-E8EE-1EEE7B91DF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9FE6DA-4DFB-787C-FF6B-5438F6DB8E21}"/>
              </a:ext>
            </a:extLst>
          </p:cNvPr>
          <p:cNvSpPr>
            <a:spLocks noGrp="1"/>
          </p:cNvSpPr>
          <p:nvPr>
            <p:ph type="sldNum" sz="quarter" idx="12"/>
          </p:nvPr>
        </p:nvSpPr>
        <p:spPr/>
        <p:txBody>
          <a:bodyPr/>
          <a:lstStyle/>
          <a:p>
            <a:fld id="{B232F043-C53B-48E0-80CA-6303A6E7B542}" type="slidenum">
              <a:rPr lang="en-IN" smtClean="0"/>
              <a:t>‹#›</a:t>
            </a:fld>
            <a:endParaRPr lang="en-IN"/>
          </a:p>
        </p:txBody>
      </p:sp>
    </p:spTree>
    <p:extLst>
      <p:ext uri="{BB962C8B-B14F-4D97-AF65-F5344CB8AC3E}">
        <p14:creationId xmlns:p14="http://schemas.microsoft.com/office/powerpoint/2010/main" val="400459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E6B2-30E7-7528-A19A-991E36BF0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E596AB-85C4-B15F-811B-71E1A34868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D55F68-A69E-1A91-E5E0-FA84B4DA3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9EB4A-DCBC-2499-977F-F57E02048F27}"/>
              </a:ext>
            </a:extLst>
          </p:cNvPr>
          <p:cNvSpPr>
            <a:spLocks noGrp="1"/>
          </p:cNvSpPr>
          <p:nvPr>
            <p:ph type="dt" sz="half" idx="10"/>
          </p:nvPr>
        </p:nvSpPr>
        <p:spPr/>
        <p:txBody>
          <a:bodyPr/>
          <a:lstStyle/>
          <a:p>
            <a:fld id="{3BF97331-4B17-4830-BF8A-F0BA00DE1352}" type="datetime1">
              <a:rPr lang="en-IN" smtClean="0"/>
              <a:t>19-11-2024</a:t>
            </a:fld>
            <a:endParaRPr lang="en-IN"/>
          </a:p>
        </p:txBody>
      </p:sp>
      <p:sp>
        <p:nvSpPr>
          <p:cNvPr id="6" name="Footer Placeholder 5">
            <a:extLst>
              <a:ext uri="{FF2B5EF4-FFF2-40B4-BE49-F238E27FC236}">
                <a16:creationId xmlns:a16="http://schemas.microsoft.com/office/drawing/2014/main" id="{9E897A23-4CCC-B1F2-CC96-5823379068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80CC70-C8DB-DB35-B692-228BB334D1EA}"/>
              </a:ext>
            </a:extLst>
          </p:cNvPr>
          <p:cNvSpPr>
            <a:spLocks noGrp="1"/>
          </p:cNvSpPr>
          <p:nvPr>
            <p:ph type="sldNum" sz="quarter" idx="12"/>
          </p:nvPr>
        </p:nvSpPr>
        <p:spPr/>
        <p:txBody>
          <a:bodyPr/>
          <a:lstStyle/>
          <a:p>
            <a:fld id="{B232F043-C53B-48E0-80CA-6303A6E7B542}" type="slidenum">
              <a:rPr lang="en-IN" smtClean="0"/>
              <a:t>‹#›</a:t>
            </a:fld>
            <a:endParaRPr lang="en-IN"/>
          </a:p>
        </p:txBody>
      </p:sp>
    </p:spTree>
    <p:extLst>
      <p:ext uri="{BB962C8B-B14F-4D97-AF65-F5344CB8AC3E}">
        <p14:creationId xmlns:p14="http://schemas.microsoft.com/office/powerpoint/2010/main" val="15099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317C-7E32-5BD3-D3C3-E404D26058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910836-378D-4AD5-9252-57DBCF141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8FC355-67C6-7419-8CF8-C34D6B4CE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55105-B949-4339-7AB4-D871237A438E}"/>
              </a:ext>
            </a:extLst>
          </p:cNvPr>
          <p:cNvSpPr>
            <a:spLocks noGrp="1"/>
          </p:cNvSpPr>
          <p:nvPr>
            <p:ph type="dt" sz="half" idx="10"/>
          </p:nvPr>
        </p:nvSpPr>
        <p:spPr/>
        <p:txBody>
          <a:bodyPr/>
          <a:lstStyle/>
          <a:p>
            <a:fld id="{354B036A-A843-423C-B48A-EA7C31CBAE62}" type="datetime1">
              <a:rPr lang="en-IN" smtClean="0"/>
              <a:t>19-11-2024</a:t>
            </a:fld>
            <a:endParaRPr lang="en-IN"/>
          </a:p>
        </p:txBody>
      </p:sp>
      <p:sp>
        <p:nvSpPr>
          <p:cNvPr id="6" name="Footer Placeholder 5">
            <a:extLst>
              <a:ext uri="{FF2B5EF4-FFF2-40B4-BE49-F238E27FC236}">
                <a16:creationId xmlns:a16="http://schemas.microsoft.com/office/drawing/2014/main" id="{CE0BF2F7-31DC-90BD-567C-C597F68CF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1F0717-E4C2-E164-7126-382A8992F2F8}"/>
              </a:ext>
            </a:extLst>
          </p:cNvPr>
          <p:cNvSpPr>
            <a:spLocks noGrp="1"/>
          </p:cNvSpPr>
          <p:nvPr>
            <p:ph type="sldNum" sz="quarter" idx="12"/>
          </p:nvPr>
        </p:nvSpPr>
        <p:spPr/>
        <p:txBody>
          <a:bodyPr/>
          <a:lstStyle/>
          <a:p>
            <a:fld id="{B232F043-C53B-48E0-80CA-6303A6E7B542}" type="slidenum">
              <a:rPr lang="en-IN" smtClean="0"/>
              <a:t>‹#›</a:t>
            </a:fld>
            <a:endParaRPr lang="en-IN"/>
          </a:p>
        </p:txBody>
      </p:sp>
    </p:spTree>
    <p:extLst>
      <p:ext uri="{BB962C8B-B14F-4D97-AF65-F5344CB8AC3E}">
        <p14:creationId xmlns:p14="http://schemas.microsoft.com/office/powerpoint/2010/main" val="313107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6CE55C-EE7C-EC14-1D89-B5A7DDCF35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EA1BBF-0E8F-FD7E-7D8D-40BD1F72D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C9608-9E4A-D701-29ED-273F591D7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6598A-17C1-4A6D-ABFD-678006734168}" type="datetime1">
              <a:rPr lang="en-IN" smtClean="0"/>
              <a:t>19-11-2024</a:t>
            </a:fld>
            <a:endParaRPr lang="en-IN"/>
          </a:p>
        </p:txBody>
      </p:sp>
      <p:sp>
        <p:nvSpPr>
          <p:cNvPr id="5" name="Footer Placeholder 4">
            <a:extLst>
              <a:ext uri="{FF2B5EF4-FFF2-40B4-BE49-F238E27FC236}">
                <a16:creationId xmlns:a16="http://schemas.microsoft.com/office/drawing/2014/main" id="{E0131D90-4936-DCD1-9444-9BC92D181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ED22B3-3BDF-E049-C94A-85BB767EB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2F043-C53B-48E0-80CA-6303A6E7B542}" type="slidenum">
              <a:rPr lang="en-IN" smtClean="0"/>
              <a:t>‹#›</a:t>
            </a:fld>
            <a:endParaRPr lang="en-IN"/>
          </a:p>
        </p:txBody>
      </p:sp>
    </p:spTree>
    <p:extLst>
      <p:ext uri="{BB962C8B-B14F-4D97-AF65-F5344CB8AC3E}">
        <p14:creationId xmlns:p14="http://schemas.microsoft.com/office/powerpoint/2010/main" val="3146488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6B80-56AD-F9C4-3DD1-E95E2F2AA9C7}"/>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A25B02F7-C85D-0996-67D2-E12D359E1F1E}"/>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B5A0B016-EF47-8BD2-DE8B-C9F4DCF9E2F3}"/>
              </a:ext>
            </a:extLst>
          </p:cNvPr>
          <p:cNvSpPr>
            <a:spLocks noGrp="1"/>
          </p:cNvSpPr>
          <p:nvPr>
            <p:ph type="sldNum" sz="quarter" idx="12"/>
          </p:nvPr>
        </p:nvSpPr>
        <p:spPr/>
        <p:txBody>
          <a:bodyPr/>
          <a:lstStyle/>
          <a:p>
            <a:fld id="{B232F043-C53B-48E0-80CA-6303A6E7B542}" type="slidenum">
              <a:rPr lang="en-IN" smtClean="0"/>
              <a:t>1</a:t>
            </a:fld>
            <a:endParaRPr lang="en-IN"/>
          </a:p>
        </p:txBody>
      </p:sp>
    </p:spTree>
    <p:extLst>
      <p:ext uri="{BB962C8B-B14F-4D97-AF65-F5344CB8AC3E}">
        <p14:creationId xmlns:p14="http://schemas.microsoft.com/office/powerpoint/2010/main" val="2877807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48AB0-AADD-5A42-FFDF-29FDB0E18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BD2D62-4FB2-9C51-27C3-28837273E36A}"/>
              </a:ext>
            </a:extLst>
          </p:cNvPr>
          <p:cNvSpPr>
            <a:spLocks noGrp="1"/>
          </p:cNvSpPr>
          <p:nvPr>
            <p:ph type="title"/>
          </p:nvPr>
        </p:nvSpPr>
        <p:spPr>
          <a:xfrm>
            <a:off x="363793" y="365126"/>
            <a:ext cx="11543071" cy="1139210"/>
          </a:xfrm>
        </p:spPr>
        <p:txBody>
          <a:bodyPr/>
          <a:lstStyle/>
          <a:p>
            <a:r>
              <a:rPr lang="en-US" b="1" dirty="0"/>
              <a:t>Why the Division of Labor Increases Production</a:t>
            </a:r>
            <a:endParaRPr lang="en-IN" b="1" dirty="0"/>
          </a:p>
        </p:txBody>
      </p:sp>
      <p:sp>
        <p:nvSpPr>
          <p:cNvPr id="3" name="Content Placeholder 2">
            <a:extLst>
              <a:ext uri="{FF2B5EF4-FFF2-40B4-BE49-F238E27FC236}">
                <a16:creationId xmlns:a16="http://schemas.microsoft.com/office/drawing/2014/main" id="{6923A29F-6C65-C51B-E36C-94B641FC2A94}"/>
              </a:ext>
            </a:extLst>
          </p:cNvPr>
          <p:cNvSpPr>
            <a:spLocks noGrp="1"/>
          </p:cNvSpPr>
          <p:nvPr>
            <p:ph idx="1"/>
          </p:nvPr>
        </p:nvSpPr>
        <p:spPr>
          <a:xfrm>
            <a:off x="363793" y="1317522"/>
            <a:ext cx="11611897" cy="5175351"/>
          </a:xfrm>
        </p:spPr>
        <p:txBody>
          <a:bodyPr>
            <a:normAutofit fontScale="92500" lnSpcReduction="10000"/>
          </a:bodyPr>
          <a:lstStyle/>
          <a:p>
            <a:r>
              <a:rPr lang="en-US" dirty="0"/>
              <a:t>How can a group of workers, each specializing in certain tasks, produce so much more than the same number of workers who try to produce the entire good or service by themselves? </a:t>
            </a:r>
          </a:p>
          <a:p>
            <a:r>
              <a:rPr lang="en-US" dirty="0"/>
              <a:t>Smith offered three reasons:</a:t>
            </a:r>
          </a:p>
          <a:p>
            <a:r>
              <a:rPr lang="en-US" dirty="0"/>
              <a:t>First, specialization in a particular small job allows workers to focus on the parts of the production process where they have an advantage. </a:t>
            </a:r>
          </a:p>
          <a:p>
            <a:r>
              <a:rPr lang="en-US" dirty="0"/>
              <a:t>--People have different skills, talents, and interests, so they will be better at some jobs than at others. The particular advantages may be based on educational choices, which are in turn shaped by interests and talents. Only those with medical degrees qualify to become doctors, for instance. For some goods, geography affects specialization. </a:t>
            </a:r>
          </a:p>
          <a:p>
            <a:r>
              <a:rPr lang="en-US" dirty="0"/>
              <a:t>--If people specialize in the production of what they do best, they will be more effective than if they produce a combination of things, some of which they are good at and some of which they are not.</a:t>
            </a:r>
            <a:endParaRPr lang="en-IN" dirty="0"/>
          </a:p>
        </p:txBody>
      </p:sp>
      <p:sp>
        <p:nvSpPr>
          <p:cNvPr id="4" name="Slide Number Placeholder 3">
            <a:extLst>
              <a:ext uri="{FF2B5EF4-FFF2-40B4-BE49-F238E27FC236}">
                <a16:creationId xmlns:a16="http://schemas.microsoft.com/office/drawing/2014/main" id="{C6F2E142-CCAB-5581-3099-44D39BD6A71F}"/>
              </a:ext>
            </a:extLst>
          </p:cNvPr>
          <p:cNvSpPr>
            <a:spLocks noGrp="1"/>
          </p:cNvSpPr>
          <p:nvPr>
            <p:ph type="sldNum" sz="quarter" idx="12"/>
          </p:nvPr>
        </p:nvSpPr>
        <p:spPr/>
        <p:txBody>
          <a:bodyPr/>
          <a:lstStyle/>
          <a:p>
            <a:fld id="{B232F043-C53B-48E0-80CA-6303A6E7B542}" type="slidenum">
              <a:rPr lang="en-IN" smtClean="0"/>
              <a:t>10</a:t>
            </a:fld>
            <a:endParaRPr lang="en-IN"/>
          </a:p>
        </p:txBody>
      </p:sp>
    </p:spTree>
    <p:extLst>
      <p:ext uri="{BB962C8B-B14F-4D97-AF65-F5344CB8AC3E}">
        <p14:creationId xmlns:p14="http://schemas.microsoft.com/office/powerpoint/2010/main" val="244121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5C82D-86A5-8662-DB1B-062B61C6EE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20DFA8-94F7-F944-4E8F-75780A77C4A6}"/>
              </a:ext>
            </a:extLst>
          </p:cNvPr>
          <p:cNvSpPr>
            <a:spLocks noGrp="1"/>
          </p:cNvSpPr>
          <p:nvPr>
            <p:ph type="title"/>
          </p:nvPr>
        </p:nvSpPr>
        <p:spPr>
          <a:xfrm>
            <a:off x="363793" y="365126"/>
            <a:ext cx="11543071" cy="1139210"/>
          </a:xfrm>
        </p:spPr>
        <p:txBody>
          <a:bodyPr/>
          <a:lstStyle/>
          <a:p>
            <a:r>
              <a:rPr lang="en-US" b="1" dirty="0"/>
              <a:t>Why the Division of Labor Increases Production</a:t>
            </a:r>
            <a:endParaRPr lang="en-IN" b="1" dirty="0"/>
          </a:p>
        </p:txBody>
      </p:sp>
      <p:sp>
        <p:nvSpPr>
          <p:cNvPr id="3" name="Content Placeholder 2">
            <a:extLst>
              <a:ext uri="{FF2B5EF4-FFF2-40B4-BE49-F238E27FC236}">
                <a16:creationId xmlns:a16="http://schemas.microsoft.com/office/drawing/2014/main" id="{B748E049-E0C3-D0D4-A0E4-1418CEEA3F5A}"/>
              </a:ext>
            </a:extLst>
          </p:cNvPr>
          <p:cNvSpPr>
            <a:spLocks noGrp="1"/>
          </p:cNvSpPr>
          <p:nvPr>
            <p:ph idx="1"/>
          </p:nvPr>
        </p:nvSpPr>
        <p:spPr>
          <a:xfrm>
            <a:off x="363793" y="1317522"/>
            <a:ext cx="11611897" cy="5175351"/>
          </a:xfrm>
        </p:spPr>
        <p:txBody>
          <a:bodyPr>
            <a:normAutofit/>
          </a:bodyPr>
          <a:lstStyle/>
          <a:p>
            <a:r>
              <a:rPr lang="en-US" dirty="0"/>
              <a:t>Second, workers who specialize in certain tasks often learn to produce more quickly and with higher quality. </a:t>
            </a:r>
          </a:p>
          <a:p>
            <a:r>
              <a:rPr lang="en-US" dirty="0"/>
              <a:t>This pattern holds true for many workers, including assembly line laborers who build cars, stylists who cut hair, and doctors who perform heart surgery. </a:t>
            </a:r>
          </a:p>
          <a:p>
            <a:r>
              <a:rPr lang="en-US" b="1" dirty="0"/>
              <a:t>In fact, specialized workers often know their jobs well enough to suggest innovative ways to do their work faster and better.</a:t>
            </a:r>
          </a:p>
          <a:p>
            <a:r>
              <a:rPr lang="en-US" dirty="0"/>
              <a:t>A similar pattern often operates within businesses. </a:t>
            </a:r>
            <a:r>
              <a:rPr lang="en-US" b="1" dirty="0"/>
              <a:t>In many cases, a business that focuses on one or a few products (sometimes called its “core competency”) is more successful than firms that try to make a wide range of products.</a:t>
            </a:r>
            <a:endParaRPr lang="en-IN" b="1" dirty="0"/>
          </a:p>
        </p:txBody>
      </p:sp>
      <p:sp>
        <p:nvSpPr>
          <p:cNvPr id="4" name="Slide Number Placeholder 3">
            <a:extLst>
              <a:ext uri="{FF2B5EF4-FFF2-40B4-BE49-F238E27FC236}">
                <a16:creationId xmlns:a16="http://schemas.microsoft.com/office/drawing/2014/main" id="{2B692335-75A0-0F38-B386-122A51551FC9}"/>
              </a:ext>
            </a:extLst>
          </p:cNvPr>
          <p:cNvSpPr>
            <a:spLocks noGrp="1"/>
          </p:cNvSpPr>
          <p:nvPr>
            <p:ph type="sldNum" sz="quarter" idx="12"/>
          </p:nvPr>
        </p:nvSpPr>
        <p:spPr/>
        <p:txBody>
          <a:bodyPr/>
          <a:lstStyle/>
          <a:p>
            <a:fld id="{B232F043-C53B-48E0-80CA-6303A6E7B542}" type="slidenum">
              <a:rPr lang="en-IN" smtClean="0"/>
              <a:t>11</a:t>
            </a:fld>
            <a:endParaRPr lang="en-IN"/>
          </a:p>
        </p:txBody>
      </p:sp>
    </p:spTree>
    <p:extLst>
      <p:ext uri="{BB962C8B-B14F-4D97-AF65-F5344CB8AC3E}">
        <p14:creationId xmlns:p14="http://schemas.microsoft.com/office/powerpoint/2010/main" val="130669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DEB38-5C00-ADCC-F55F-C476071484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126178-994F-8734-02A2-A5F0E79A5EF8}"/>
              </a:ext>
            </a:extLst>
          </p:cNvPr>
          <p:cNvSpPr>
            <a:spLocks noGrp="1"/>
          </p:cNvSpPr>
          <p:nvPr>
            <p:ph type="title"/>
          </p:nvPr>
        </p:nvSpPr>
        <p:spPr>
          <a:xfrm>
            <a:off x="363793" y="365126"/>
            <a:ext cx="11543071" cy="1139210"/>
          </a:xfrm>
        </p:spPr>
        <p:txBody>
          <a:bodyPr/>
          <a:lstStyle/>
          <a:p>
            <a:r>
              <a:rPr lang="en-US" b="1" dirty="0"/>
              <a:t>Why the Division of Labor Increases Production</a:t>
            </a:r>
            <a:endParaRPr lang="en-IN" b="1" dirty="0"/>
          </a:p>
        </p:txBody>
      </p:sp>
      <p:sp>
        <p:nvSpPr>
          <p:cNvPr id="3" name="Content Placeholder 2">
            <a:extLst>
              <a:ext uri="{FF2B5EF4-FFF2-40B4-BE49-F238E27FC236}">
                <a16:creationId xmlns:a16="http://schemas.microsoft.com/office/drawing/2014/main" id="{5786EFC9-F15A-1585-FC58-60F9374ACD25}"/>
              </a:ext>
            </a:extLst>
          </p:cNvPr>
          <p:cNvSpPr>
            <a:spLocks noGrp="1"/>
          </p:cNvSpPr>
          <p:nvPr>
            <p:ph idx="1"/>
          </p:nvPr>
        </p:nvSpPr>
        <p:spPr>
          <a:xfrm>
            <a:off x="363793" y="1317522"/>
            <a:ext cx="11611897" cy="5175351"/>
          </a:xfrm>
        </p:spPr>
        <p:txBody>
          <a:bodyPr>
            <a:normAutofit fontScale="92500" lnSpcReduction="10000"/>
          </a:bodyPr>
          <a:lstStyle/>
          <a:p>
            <a:r>
              <a:rPr lang="en-US" dirty="0"/>
              <a:t>Third, specialization allows businesses to take advantage of </a:t>
            </a:r>
            <a:r>
              <a:rPr lang="en-US" b="1" dirty="0"/>
              <a:t>economies of scale,</a:t>
            </a:r>
            <a:r>
              <a:rPr lang="en-US" dirty="0"/>
              <a:t> which means that for many goods, as the level of production increases, the average cost of producing each individual unit declines. </a:t>
            </a:r>
          </a:p>
          <a:p>
            <a:r>
              <a:rPr lang="en-US" dirty="0"/>
              <a:t>For example, if a factory produces only 100 cars per year, each car will be quite expensive to make on average. </a:t>
            </a:r>
          </a:p>
          <a:p>
            <a:r>
              <a:rPr lang="en-US" dirty="0"/>
              <a:t>However, if a factory produces 50,000 cars each year, then it can set up an assembly line with huge machines and workers performing specialized tasks, and the average cost of production per car will be lower. </a:t>
            </a:r>
          </a:p>
          <a:p>
            <a:r>
              <a:rPr lang="en-US" dirty="0"/>
              <a:t>The ultimate result of workers who can focus on their preferences and talents, learn to do their specialized jobs better, and work in larger organizations is that society as a whole can produce and consume far more than if each person tried to produce all of his or her own goods and services. </a:t>
            </a:r>
          </a:p>
          <a:p>
            <a:r>
              <a:rPr lang="en-US" dirty="0">
                <a:solidFill>
                  <a:srgbClr val="FF0000"/>
                </a:solidFill>
              </a:rPr>
              <a:t>The division and specialization of labor has been a force against the problem of scarcity. </a:t>
            </a:r>
            <a:endParaRPr lang="en-IN" b="1" dirty="0">
              <a:solidFill>
                <a:srgbClr val="FF0000"/>
              </a:solidFill>
            </a:endParaRPr>
          </a:p>
        </p:txBody>
      </p:sp>
      <p:sp>
        <p:nvSpPr>
          <p:cNvPr id="4" name="Slide Number Placeholder 3">
            <a:extLst>
              <a:ext uri="{FF2B5EF4-FFF2-40B4-BE49-F238E27FC236}">
                <a16:creationId xmlns:a16="http://schemas.microsoft.com/office/drawing/2014/main" id="{B402F93E-D198-E775-BB30-C8E4A9C22241}"/>
              </a:ext>
            </a:extLst>
          </p:cNvPr>
          <p:cNvSpPr>
            <a:spLocks noGrp="1"/>
          </p:cNvSpPr>
          <p:nvPr>
            <p:ph type="sldNum" sz="quarter" idx="12"/>
          </p:nvPr>
        </p:nvSpPr>
        <p:spPr/>
        <p:txBody>
          <a:bodyPr/>
          <a:lstStyle/>
          <a:p>
            <a:fld id="{B232F043-C53B-48E0-80CA-6303A6E7B542}" type="slidenum">
              <a:rPr lang="en-IN" smtClean="0"/>
              <a:t>12</a:t>
            </a:fld>
            <a:endParaRPr lang="en-IN"/>
          </a:p>
        </p:txBody>
      </p:sp>
    </p:spTree>
    <p:extLst>
      <p:ext uri="{BB962C8B-B14F-4D97-AF65-F5344CB8AC3E}">
        <p14:creationId xmlns:p14="http://schemas.microsoft.com/office/powerpoint/2010/main" val="186954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472D-8FA9-F1D6-84E8-E0FCFABFFBC4}"/>
              </a:ext>
            </a:extLst>
          </p:cNvPr>
          <p:cNvSpPr>
            <a:spLocks noGrp="1"/>
          </p:cNvSpPr>
          <p:nvPr>
            <p:ph type="title"/>
          </p:nvPr>
        </p:nvSpPr>
        <p:spPr/>
        <p:txBody>
          <a:bodyPr/>
          <a:lstStyle/>
          <a:p>
            <a:r>
              <a:rPr lang="en-US" b="1" dirty="0"/>
              <a:t>Trade and Markets Specialization</a:t>
            </a:r>
            <a:endParaRPr lang="en-IN" b="1" dirty="0"/>
          </a:p>
        </p:txBody>
      </p:sp>
      <p:sp>
        <p:nvSpPr>
          <p:cNvPr id="3" name="Content Placeholder 2">
            <a:extLst>
              <a:ext uri="{FF2B5EF4-FFF2-40B4-BE49-F238E27FC236}">
                <a16:creationId xmlns:a16="http://schemas.microsoft.com/office/drawing/2014/main" id="{D168148E-2945-72D2-8B85-6CDEBBE5A9A5}"/>
              </a:ext>
            </a:extLst>
          </p:cNvPr>
          <p:cNvSpPr>
            <a:spLocks noGrp="1"/>
          </p:cNvSpPr>
          <p:nvPr>
            <p:ph idx="1"/>
          </p:nvPr>
        </p:nvSpPr>
        <p:spPr>
          <a:xfrm>
            <a:off x="304799" y="1288026"/>
            <a:ext cx="11710219" cy="5433449"/>
          </a:xfrm>
        </p:spPr>
        <p:txBody>
          <a:bodyPr>
            <a:normAutofit fontScale="92500" lnSpcReduction="20000"/>
          </a:bodyPr>
          <a:lstStyle/>
          <a:p>
            <a:r>
              <a:rPr lang="en-US" dirty="0"/>
              <a:t>Trade and Markets Specialization only makes sense, if workers can use the pay they receive for doing their jobs to purchase the other goods and services that they need. </a:t>
            </a:r>
          </a:p>
          <a:p>
            <a:r>
              <a:rPr lang="en-US" dirty="0"/>
              <a:t>In short, specialization requires trade. </a:t>
            </a:r>
          </a:p>
          <a:p>
            <a:r>
              <a:rPr lang="en-US" dirty="0"/>
              <a:t>You do not have to know anything about electronics or sound systems to play music—you just buy an iPod or MP3 player, download the music, and listen. </a:t>
            </a:r>
          </a:p>
          <a:p>
            <a:r>
              <a:rPr lang="en-US" dirty="0"/>
              <a:t>You do not have to know anything about artificial fibers or the construction of sewing machines if you need a jacket—you just buy the jacket and wear it. </a:t>
            </a:r>
          </a:p>
          <a:p>
            <a:r>
              <a:rPr lang="en-US" dirty="0"/>
              <a:t>You do not need to know anything about internal combustion engines to operate a car—you just get in and drive. </a:t>
            </a:r>
          </a:p>
          <a:p>
            <a:r>
              <a:rPr lang="en-US" dirty="0"/>
              <a:t>Instead of trying to acquire all the knowledge and skills involved in producing all of the goods and services that you wish to consume, the market allows you to learn a specialized set of skills and then use the pay you receive to buy the goods and services you need or want. </a:t>
            </a:r>
          </a:p>
          <a:p>
            <a:r>
              <a:rPr lang="en-US" dirty="0"/>
              <a:t>This is how our modern society has evolved into a strong economy.</a:t>
            </a:r>
            <a:endParaRPr lang="en-IN" dirty="0"/>
          </a:p>
        </p:txBody>
      </p:sp>
      <p:sp>
        <p:nvSpPr>
          <p:cNvPr id="4" name="Slide Number Placeholder 3">
            <a:extLst>
              <a:ext uri="{FF2B5EF4-FFF2-40B4-BE49-F238E27FC236}">
                <a16:creationId xmlns:a16="http://schemas.microsoft.com/office/drawing/2014/main" id="{56EDCEC2-7352-8FAF-6153-D6D126C10EB2}"/>
              </a:ext>
            </a:extLst>
          </p:cNvPr>
          <p:cNvSpPr>
            <a:spLocks noGrp="1"/>
          </p:cNvSpPr>
          <p:nvPr>
            <p:ph type="sldNum" sz="quarter" idx="12"/>
          </p:nvPr>
        </p:nvSpPr>
        <p:spPr/>
        <p:txBody>
          <a:bodyPr/>
          <a:lstStyle/>
          <a:p>
            <a:fld id="{B232F043-C53B-48E0-80CA-6303A6E7B542}" type="slidenum">
              <a:rPr lang="en-IN" smtClean="0"/>
              <a:t>13</a:t>
            </a:fld>
            <a:endParaRPr lang="en-IN"/>
          </a:p>
        </p:txBody>
      </p:sp>
    </p:spTree>
    <p:extLst>
      <p:ext uri="{BB962C8B-B14F-4D97-AF65-F5344CB8AC3E}">
        <p14:creationId xmlns:p14="http://schemas.microsoft.com/office/powerpoint/2010/main" val="1059996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8EB5-0E6E-20E4-F360-0A6DA09C28FD}"/>
              </a:ext>
            </a:extLst>
          </p:cNvPr>
          <p:cNvSpPr>
            <a:spLocks noGrp="1"/>
          </p:cNvSpPr>
          <p:nvPr>
            <p:ph type="title"/>
          </p:nvPr>
        </p:nvSpPr>
        <p:spPr>
          <a:xfrm>
            <a:off x="317091" y="-77327"/>
            <a:ext cx="10515600" cy="1325563"/>
          </a:xfrm>
        </p:spPr>
        <p:txBody>
          <a:bodyPr/>
          <a:lstStyle/>
          <a:p>
            <a:r>
              <a:rPr lang="en-US" b="1" dirty="0"/>
              <a:t>Why Study Economics?</a:t>
            </a:r>
            <a:endParaRPr lang="en-IN" b="1" dirty="0"/>
          </a:p>
        </p:txBody>
      </p:sp>
      <p:sp>
        <p:nvSpPr>
          <p:cNvPr id="3" name="Content Placeholder 2">
            <a:extLst>
              <a:ext uri="{FF2B5EF4-FFF2-40B4-BE49-F238E27FC236}">
                <a16:creationId xmlns:a16="http://schemas.microsoft.com/office/drawing/2014/main" id="{3203A2F4-B2A8-8A28-302F-197683AC0B07}"/>
              </a:ext>
            </a:extLst>
          </p:cNvPr>
          <p:cNvSpPr>
            <a:spLocks noGrp="1"/>
          </p:cNvSpPr>
          <p:nvPr>
            <p:ph idx="1"/>
          </p:nvPr>
        </p:nvSpPr>
        <p:spPr>
          <a:xfrm>
            <a:off x="216310" y="1376516"/>
            <a:ext cx="11818374" cy="5344959"/>
          </a:xfrm>
        </p:spPr>
        <p:txBody>
          <a:bodyPr>
            <a:normAutofit lnSpcReduction="10000"/>
          </a:bodyPr>
          <a:lstStyle/>
          <a:p>
            <a:r>
              <a:rPr lang="en-US" dirty="0"/>
              <a:t>Economics is a collection of questions to answer or puzzles to work. Most importantly, economics provides the tools to solve those puzzles. </a:t>
            </a:r>
          </a:p>
          <a:p>
            <a:pPr marL="0" indent="0">
              <a:buNone/>
            </a:pPr>
            <a:r>
              <a:rPr lang="en-US" dirty="0"/>
              <a:t>• Virtually every major problem facing the world today, from global warming, to world poverty, to the conflicts in Syria, Afghanistan, and Somalia, has an economic dimension. If you are going to be part of solving those problems, you need to be able to understand them. Economics is crucial. </a:t>
            </a:r>
          </a:p>
          <a:p>
            <a:pPr marL="0" indent="0">
              <a:buNone/>
            </a:pPr>
            <a:r>
              <a:rPr lang="en-US" dirty="0"/>
              <a:t>• It is hard to overstate the importance of economics to good citizenship. You need to be able to vote intelligently on budgets, regulations, and laws in general. </a:t>
            </a:r>
          </a:p>
          <a:p>
            <a:pPr marL="0" indent="0">
              <a:buNone/>
            </a:pPr>
            <a:r>
              <a:rPr lang="en-US" dirty="0"/>
              <a:t>• A basic understanding of economics makes you a well-rounded thinker. When you read articles about economic issues, you will understand and be able to evaluate the writer’s argument. </a:t>
            </a:r>
          </a:p>
          <a:p>
            <a:r>
              <a:rPr lang="en-US" dirty="0"/>
              <a:t>You will find new ways of thinking about current events and about personal and business decisions, as well as current events and politics</a:t>
            </a:r>
            <a:endParaRPr lang="en-IN" dirty="0"/>
          </a:p>
        </p:txBody>
      </p:sp>
      <p:sp>
        <p:nvSpPr>
          <p:cNvPr id="4" name="Slide Number Placeholder 3">
            <a:extLst>
              <a:ext uri="{FF2B5EF4-FFF2-40B4-BE49-F238E27FC236}">
                <a16:creationId xmlns:a16="http://schemas.microsoft.com/office/drawing/2014/main" id="{76B00281-920A-109B-85F1-DEE9ACB2F630}"/>
              </a:ext>
            </a:extLst>
          </p:cNvPr>
          <p:cNvSpPr>
            <a:spLocks noGrp="1"/>
          </p:cNvSpPr>
          <p:nvPr>
            <p:ph type="sldNum" sz="quarter" idx="12"/>
          </p:nvPr>
        </p:nvSpPr>
        <p:spPr/>
        <p:txBody>
          <a:bodyPr/>
          <a:lstStyle/>
          <a:p>
            <a:fld id="{B232F043-C53B-48E0-80CA-6303A6E7B542}" type="slidenum">
              <a:rPr lang="en-IN" smtClean="0"/>
              <a:t>14</a:t>
            </a:fld>
            <a:endParaRPr lang="en-IN"/>
          </a:p>
        </p:txBody>
      </p:sp>
    </p:spTree>
    <p:extLst>
      <p:ext uri="{BB962C8B-B14F-4D97-AF65-F5344CB8AC3E}">
        <p14:creationId xmlns:p14="http://schemas.microsoft.com/office/powerpoint/2010/main" val="3263911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2761-D81D-8684-368A-64891C9B6760}"/>
              </a:ext>
            </a:extLst>
          </p:cNvPr>
          <p:cNvSpPr>
            <a:spLocks noGrp="1"/>
          </p:cNvSpPr>
          <p:nvPr>
            <p:ph type="title"/>
          </p:nvPr>
        </p:nvSpPr>
        <p:spPr/>
        <p:txBody>
          <a:bodyPr/>
          <a:lstStyle/>
          <a:p>
            <a:r>
              <a:rPr lang="en-IN" b="1" dirty="0"/>
              <a:t>Microeconomics and Macroeconomics</a:t>
            </a:r>
          </a:p>
        </p:txBody>
      </p:sp>
      <p:sp>
        <p:nvSpPr>
          <p:cNvPr id="3" name="Content Placeholder 2">
            <a:extLst>
              <a:ext uri="{FF2B5EF4-FFF2-40B4-BE49-F238E27FC236}">
                <a16:creationId xmlns:a16="http://schemas.microsoft.com/office/drawing/2014/main" id="{ADEA78FE-7EC5-25CE-9988-159CD05B6F0C}"/>
              </a:ext>
            </a:extLst>
          </p:cNvPr>
          <p:cNvSpPr>
            <a:spLocks noGrp="1"/>
          </p:cNvSpPr>
          <p:nvPr>
            <p:ph idx="1"/>
          </p:nvPr>
        </p:nvSpPr>
        <p:spPr>
          <a:xfrm>
            <a:off x="265471" y="1553497"/>
            <a:ext cx="11739716" cy="5024284"/>
          </a:xfrm>
        </p:spPr>
        <p:txBody>
          <a:bodyPr>
            <a:normAutofit fontScale="92500"/>
          </a:bodyPr>
          <a:lstStyle/>
          <a:p>
            <a:r>
              <a:rPr lang="en-US" dirty="0"/>
              <a:t>Economics is concerned with the well-being of all people, including those with jobs and those without jobs, as well as those with high incomes and those with low incomes. </a:t>
            </a:r>
          </a:p>
          <a:p>
            <a:r>
              <a:rPr lang="en-US" dirty="0"/>
              <a:t>Economics acknowledges that production of useful goods and services can create problems of environmental pollution. </a:t>
            </a:r>
          </a:p>
          <a:p>
            <a:r>
              <a:rPr lang="en-US" dirty="0"/>
              <a:t>It explores the question of how investing in education helps to develop workers’ skills.</a:t>
            </a:r>
          </a:p>
          <a:p>
            <a:r>
              <a:rPr lang="en-US" dirty="0"/>
              <a:t>It probes questions like how to tell when big businesses or big labor unions are operating in a way that benefits society as a whole and when they are operating in a way that benefits their owners or members at the expense of others. </a:t>
            </a:r>
          </a:p>
          <a:p>
            <a:r>
              <a:rPr lang="en-US" dirty="0"/>
              <a:t>It looks at how government spending, taxes, and regulations affect decisions about production and consumption. </a:t>
            </a:r>
          </a:p>
        </p:txBody>
      </p:sp>
      <p:sp>
        <p:nvSpPr>
          <p:cNvPr id="4" name="Slide Number Placeholder 3">
            <a:extLst>
              <a:ext uri="{FF2B5EF4-FFF2-40B4-BE49-F238E27FC236}">
                <a16:creationId xmlns:a16="http://schemas.microsoft.com/office/drawing/2014/main" id="{E8035B08-F378-936E-2F92-3B7F3D3FD1DB}"/>
              </a:ext>
            </a:extLst>
          </p:cNvPr>
          <p:cNvSpPr>
            <a:spLocks noGrp="1"/>
          </p:cNvSpPr>
          <p:nvPr>
            <p:ph type="sldNum" sz="quarter" idx="12"/>
          </p:nvPr>
        </p:nvSpPr>
        <p:spPr/>
        <p:txBody>
          <a:bodyPr/>
          <a:lstStyle/>
          <a:p>
            <a:fld id="{B232F043-C53B-48E0-80CA-6303A6E7B542}" type="slidenum">
              <a:rPr lang="en-IN" smtClean="0"/>
              <a:t>15</a:t>
            </a:fld>
            <a:endParaRPr lang="en-IN"/>
          </a:p>
        </p:txBody>
      </p:sp>
    </p:spTree>
    <p:extLst>
      <p:ext uri="{BB962C8B-B14F-4D97-AF65-F5344CB8AC3E}">
        <p14:creationId xmlns:p14="http://schemas.microsoft.com/office/powerpoint/2010/main" val="3792589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41372-800E-52A1-F6B3-7F2CC0DC3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2A6970-6199-D768-1576-8981CF611CB3}"/>
              </a:ext>
            </a:extLst>
          </p:cNvPr>
          <p:cNvSpPr>
            <a:spLocks noGrp="1"/>
          </p:cNvSpPr>
          <p:nvPr>
            <p:ph type="title"/>
          </p:nvPr>
        </p:nvSpPr>
        <p:spPr/>
        <p:txBody>
          <a:bodyPr/>
          <a:lstStyle/>
          <a:p>
            <a:r>
              <a:rPr lang="en-IN" b="1" dirty="0"/>
              <a:t>Microeconomics and Macroeconomics</a:t>
            </a:r>
          </a:p>
        </p:txBody>
      </p:sp>
      <p:sp>
        <p:nvSpPr>
          <p:cNvPr id="3" name="Content Placeholder 2">
            <a:extLst>
              <a:ext uri="{FF2B5EF4-FFF2-40B4-BE49-F238E27FC236}">
                <a16:creationId xmlns:a16="http://schemas.microsoft.com/office/drawing/2014/main" id="{A17598B4-9A6B-D590-845B-9DE3FD2F253C}"/>
              </a:ext>
            </a:extLst>
          </p:cNvPr>
          <p:cNvSpPr>
            <a:spLocks noGrp="1"/>
          </p:cNvSpPr>
          <p:nvPr>
            <p:ph idx="1"/>
          </p:nvPr>
        </p:nvSpPr>
        <p:spPr>
          <a:xfrm>
            <a:off x="265471" y="1553497"/>
            <a:ext cx="11739716" cy="5024284"/>
          </a:xfrm>
        </p:spPr>
        <p:txBody>
          <a:bodyPr>
            <a:normAutofit/>
          </a:bodyPr>
          <a:lstStyle/>
          <a:p>
            <a:r>
              <a:rPr lang="en-US" dirty="0"/>
              <a:t>Microeconomics focuses on the actions of individual agents within the economy, like households, workers, and businesses. </a:t>
            </a:r>
          </a:p>
          <a:p>
            <a:r>
              <a:rPr lang="en-US" dirty="0"/>
              <a:t>Macroeconomics looks at the economy as a whole. It focuses on broad issues such as growth of production, the number of unemployed people, the inflationary increase in prices, government deficits, and levels of exports and imports. </a:t>
            </a:r>
          </a:p>
          <a:p>
            <a:r>
              <a:rPr lang="en-US" dirty="0"/>
              <a:t>Microeconomics and macroeconomics are not separate subjects, but rather complementary perspectives on the overall subject of the economy.</a:t>
            </a:r>
            <a:endParaRPr lang="en-IN" dirty="0"/>
          </a:p>
        </p:txBody>
      </p:sp>
      <p:sp>
        <p:nvSpPr>
          <p:cNvPr id="4" name="Slide Number Placeholder 3">
            <a:extLst>
              <a:ext uri="{FF2B5EF4-FFF2-40B4-BE49-F238E27FC236}">
                <a16:creationId xmlns:a16="http://schemas.microsoft.com/office/drawing/2014/main" id="{70D69CA5-B6A7-6165-BDCD-1AFAFAA73650}"/>
              </a:ext>
            </a:extLst>
          </p:cNvPr>
          <p:cNvSpPr>
            <a:spLocks noGrp="1"/>
          </p:cNvSpPr>
          <p:nvPr>
            <p:ph type="sldNum" sz="quarter" idx="12"/>
          </p:nvPr>
        </p:nvSpPr>
        <p:spPr/>
        <p:txBody>
          <a:bodyPr/>
          <a:lstStyle/>
          <a:p>
            <a:fld id="{B232F043-C53B-48E0-80CA-6303A6E7B542}" type="slidenum">
              <a:rPr lang="en-IN" smtClean="0"/>
              <a:t>16</a:t>
            </a:fld>
            <a:endParaRPr lang="en-IN"/>
          </a:p>
        </p:txBody>
      </p:sp>
    </p:spTree>
    <p:extLst>
      <p:ext uri="{BB962C8B-B14F-4D97-AF65-F5344CB8AC3E}">
        <p14:creationId xmlns:p14="http://schemas.microsoft.com/office/powerpoint/2010/main" val="3382797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65C31-B35D-D01D-FE64-BF475F1590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592AF4-3244-2D32-7445-B7BF8FA15871}"/>
              </a:ext>
            </a:extLst>
          </p:cNvPr>
          <p:cNvSpPr>
            <a:spLocks noGrp="1"/>
          </p:cNvSpPr>
          <p:nvPr>
            <p:ph type="title"/>
          </p:nvPr>
        </p:nvSpPr>
        <p:spPr/>
        <p:txBody>
          <a:bodyPr/>
          <a:lstStyle/>
          <a:p>
            <a:r>
              <a:rPr lang="en-IN" b="1" dirty="0"/>
              <a:t>Microeconomics and Macroeconomics</a:t>
            </a:r>
          </a:p>
        </p:txBody>
      </p:sp>
      <p:sp>
        <p:nvSpPr>
          <p:cNvPr id="3" name="Content Placeholder 2">
            <a:extLst>
              <a:ext uri="{FF2B5EF4-FFF2-40B4-BE49-F238E27FC236}">
                <a16:creationId xmlns:a16="http://schemas.microsoft.com/office/drawing/2014/main" id="{59CAECF9-62B7-C937-D69D-AE8CA328CC31}"/>
              </a:ext>
            </a:extLst>
          </p:cNvPr>
          <p:cNvSpPr>
            <a:spLocks noGrp="1"/>
          </p:cNvSpPr>
          <p:nvPr>
            <p:ph idx="1"/>
          </p:nvPr>
        </p:nvSpPr>
        <p:spPr>
          <a:xfrm>
            <a:off x="265471" y="1425677"/>
            <a:ext cx="11739716" cy="5152104"/>
          </a:xfrm>
        </p:spPr>
        <p:txBody>
          <a:bodyPr>
            <a:normAutofit/>
          </a:bodyPr>
          <a:lstStyle/>
          <a:p>
            <a:r>
              <a:rPr lang="en-US" dirty="0"/>
              <a:t>Consider the problem of studying a biological ecosystem like a lake. </a:t>
            </a:r>
          </a:p>
          <a:p>
            <a:r>
              <a:rPr lang="en-US" dirty="0"/>
              <a:t>One person who sets out to study the lake might focus on specific topics: certain kinds of algae or plant life; the characteristics of particular fish or snails; or the trees surrounding the lake. </a:t>
            </a:r>
          </a:p>
          <a:p>
            <a:r>
              <a:rPr lang="en-US" dirty="0"/>
              <a:t>Another person might take an overall view and instead consider the lake's ecosystem from top to bottom; what eats what, how the system stays in a rough balance, and what environmental stresses affect this balance. </a:t>
            </a:r>
          </a:p>
          <a:p>
            <a:r>
              <a:rPr lang="en-US" dirty="0"/>
              <a:t>Both approaches are useful, and both examine the same lake, but the viewpoints are different. </a:t>
            </a:r>
          </a:p>
          <a:p>
            <a:r>
              <a:rPr lang="en-US" dirty="0"/>
              <a:t>In a similar way, both microeconomics and macroeconomics study the same economy, but each has a different viewpoint.</a:t>
            </a:r>
            <a:endParaRPr lang="en-IN" dirty="0"/>
          </a:p>
        </p:txBody>
      </p:sp>
      <p:sp>
        <p:nvSpPr>
          <p:cNvPr id="4" name="Slide Number Placeholder 3">
            <a:extLst>
              <a:ext uri="{FF2B5EF4-FFF2-40B4-BE49-F238E27FC236}">
                <a16:creationId xmlns:a16="http://schemas.microsoft.com/office/drawing/2014/main" id="{1A053B61-4F91-8E91-75FA-FE2477D529B9}"/>
              </a:ext>
            </a:extLst>
          </p:cNvPr>
          <p:cNvSpPr>
            <a:spLocks noGrp="1"/>
          </p:cNvSpPr>
          <p:nvPr>
            <p:ph type="sldNum" sz="quarter" idx="12"/>
          </p:nvPr>
        </p:nvSpPr>
        <p:spPr/>
        <p:txBody>
          <a:bodyPr/>
          <a:lstStyle/>
          <a:p>
            <a:fld id="{B232F043-C53B-48E0-80CA-6303A6E7B542}" type="slidenum">
              <a:rPr lang="en-IN" smtClean="0"/>
              <a:t>17</a:t>
            </a:fld>
            <a:endParaRPr lang="en-IN"/>
          </a:p>
        </p:txBody>
      </p:sp>
    </p:spTree>
    <p:extLst>
      <p:ext uri="{BB962C8B-B14F-4D97-AF65-F5344CB8AC3E}">
        <p14:creationId xmlns:p14="http://schemas.microsoft.com/office/powerpoint/2010/main" val="410276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C1FD-091B-76A8-E52E-A720E823B2D6}"/>
              </a:ext>
            </a:extLst>
          </p:cNvPr>
          <p:cNvSpPr>
            <a:spLocks noGrp="1"/>
          </p:cNvSpPr>
          <p:nvPr>
            <p:ph type="title"/>
          </p:nvPr>
        </p:nvSpPr>
        <p:spPr>
          <a:xfrm>
            <a:off x="314631" y="80450"/>
            <a:ext cx="10515600" cy="1325563"/>
          </a:xfrm>
        </p:spPr>
        <p:txBody>
          <a:bodyPr/>
          <a:lstStyle/>
          <a:p>
            <a:r>
              <a:rPr lang="en-US" b="1" dirty="0"/>
              <a:t>Microeconomics</a:t>
            </a:r>
            <a:endParaRPr lang="en-IN" b="1" dirty="0"/>
          </a:p>
        </p:txBody>
      </p:sp>
      <p:sp>
        <p:nvSpPr>
          <p:cNvPr id="3" name="Content Placeholder 2">
            <a:extLst>
              <a:ext uri="{FF2B5EF4-FFF2-40B4-BE49-F238E27FC236}">
                <a16:creationId xmlns:a16="http://schemas.microsoft.com/office/drawing/2014/main" id="{0EEA2D66-9470-736B-C5FD-8EC64A690847}"/>
              </a:ext>
            </a:extLst>
          </p:cNvPr>
          <p:cNvSpPr>
            <a:spLocks noGrp="1"/>
          </p:cNvSpPr>
          <p:nvPr>
            <p:ph idx="1"/>
          </p:nvPr>
        </p:nvSpPr>
        <p:spPr>
          <a:xfrm>
            <a:off x="314631" y="1406013"/>
            <a:ext cx="11680723" cy="5315462"/>
          </a:xfrm>
        </p:spPr>
        <p:txBody>
          <a:bodyPr>
            <a:normAutofit fontScale="85000" lnSpcReduction="20000"/>
          </a:bodyPr>
          <a:lstStyle/>
          <a:p>
            <a:r>
              <a:rPr lang="en-US" dirty="0"/>
              <a:t>What determines how households and individuals spend their budgets? </a:t>
            </a:r>
          </a:p>
          <a:p>
            <a:r>
              <a:rPr lang="en-US" dirty="0"/>
              <a:t>What combination of goods and services will best fit their needs and wants, given the budget they have to spend? </a:t>
            </a:r>
          </a:p>
          <a:p>
            <a:r>
              <a:rPr lang="en-US" dirty="0"/>
              <a:t>How do people decide whether to work, and if so, whether to work full time or part time? </a:t>
            </a:r>
          </a:p>
          <a:p>
            <a:r>
              <a:rPr lang="en-US" dirty="0"/>
              <a:t>How do people decide how much to save for the future, or whether they should borrow to spend beyond their current means? </a:t>
            </a:r>
          </a:p>
          <a:p>
            <a:r>
              <a:rPr lang="en-US" dirty="0"/>
              <a:t>What determines the products, and how many of each, a firm will produce and sell? </a:t>
            </a:r>
          </a:p>
          <a:p>
            <a:r>
              <a:rPr lang="en-US" dirty="0"/>
              <a:t>What determines the prices a firm will charge? </a:t>
            </a:r>
          </a:p>
          <a:p>
            <a:r>
              <a:rPr lang="en-US" dirty="0"/>
              <a:t>What determines how a firm will produce its products? </a:t>
            </a:r>
          </a:p>
          <a:p>
            <a:r>
              <a:rPr lang="en-US" dirty="0"/>
              <a:t>What determines how many workers it will hire? </a:t>
            </a:r>
          </a:p>
          <a:p>
            <a:r>
              <a:rPr lang="en-US" dirty="0"/>
              <a:t>How will a firm finance its business? </a:t>
            </a:r>
          </a:p>
          <a:p>
            <a:r>
              <a:rPr lang="en-US" dirty="0"/>
              <a:t>When will a firm decide to expand, downsize, or even close?</a:t>
            </a:r>
          </a:p>
          <a:p>
            <a:r>
              <a:rPr lang="en-US" dirty="0"/>
              <a:t>How markets for labor and other resources work, and how markets sometimes fail to work properly.</a:t>
            </a:r>
            <a:endParaRPr lang="en-IN" dirty="0"/>
          </a:p>
        </p:txBody>
      </p:sp>
      <p:sp>
        <p:nvSpPr>
          <p:cNvPr id="4" name="Slide Number Placeholder 3">
            <a:extLst>
              <a:ext uri="{FF2B5EF4-FFF2-40B4-BE49-F238E27FC236}">
                <a16:creationId xmlns:a16="http://schemas.microsoft.com/office/drawing/2014/main" id="{220DC172-46F0-BD11-05F0-E8DB2D0A7CC6}"/>
              </a:ext>
            </a:extLst>
          </p:cNvPr>
          <p:cNvSpPr>
            <a:spLocks noGrp="1"/>
          </p:cNvSpPr>
          <p:nvPr>
            <p:ph type="sldNum" sz="quarter" idx="12"/>
          </p:nvPr>
        </p:nvSpPr>
        <p:spPr/>
        <p:txBody>
          <a:bodyPr/>
          <a:lstStyle/>
          <a:p>
            <a:fld id="{B232F043-C53B-48E0-80CA-6303A6E7B542}" type="slidenum">
              <a:rPr lang="en-IN" smtClean="0"/>
              <a:t>18</a:t>
            </a:fld>
            <a:endParaRPr lang="en-IN"/>
          </a:p>
        </p:txBody>
      </p:sp>
    </p:spTree>
    <p:extLst>
      <p:ext uri="{BB962C8B-B14F-4D97-AF65-F5344CB8AC3E}">
        <p14:creationId xmlns:p14="http://schemas.microsoft.com/office/powerpoint/2010/main" val="2010716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A4AAD-E269-CAD3-D395-6995BFFC5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9FBE1A-827E-C546-2BD9-B84E08EDDC2F}"/>
              </a:ext>
            </a:extLst>
          </p:cNvPr>
          <p:cNvSpPr>
            <a:spLocks noGrp="1"/>
          </p:cNvSpPr>
          <p:nvPr>
            <p:ph type="title"/>
          </p:nvPr>
        </p:nvSpPr>
        <p:spPr>
          <a:xfrm>
            <a:off x="314631" y="80450"/>
            <a:ext cx="10515600" cy="1325563"/>
          </a:xfrm>
        </p:spPr>
        <p:txBody>
          <a:bodyPr/>
          <a:lstStyle/>
          <a:p>
            <a:r>
              <a:rPr lang="en-US" b="1" dirty="0"/>
              <a:t>Macroeconomics</a:t>
            </a:r>
            <a:endParaRPr lang="en-IN" b="1" dirty="0"/>
          </a:p>
        </p:txBody>
      </p:sp>
      <p:sp>
        <p:nvSpPr>
          <p:cNvPr id="3" name="Content Placeholder 2">
            <a:extLst>
              <a:ext uri="{FF2B5EF4-FFF2-40B4-BE49-F238E27FC236}">
                <a16:creationId xmlns:a16="http://schemas.microsoft.com/office/drawing/2014/main" id="{DA96002A-9AC8-0FE1-4C0C-0C4835E1881D}"/>
              </a:ext>
            </a:extLst>
          </p:cNvPr>
          <p:cNvSpPr>
            <a:spLocks noGrp="1"/>
          </p:cNvSpPr>
          <p:nvPr>
            <p:ph idx="1"/>
          </p:nvPr>
        </p:nvSpPr>
        <p:spPr>
          <a:xfrm>
            <a:off x="255638" y="1070385"/>
            <a:ext cx="11680723" cy="5315462"/>
          </a:xfrm>
        </p:spPr>
        <p:txBody>
          <a:bodyPr>
            <a:normAutofit/>
          </a:bodyPr>
          <a:lstStyle/>
          <a:p>
            <a:r>
              <a:rPr lang="en-US" dirty="0"/>
              <a:t>What determines the level of economic activity in a society? </a:t>
            </a:r>
          </a:p>
          <a:p>
            <a:r>
              <a:rPr lang="en-US" dirty="0"/>
              <a:t>What determines how many goods and services a nation actually produces? </a:t>
            </a:r>
          </a:p>
          <a:p>
            <a:r>
              <a:rPr lang="en-US" dirty="0"/>
              <a:t>What determines how many jobs are available in an economy? </a:t>
            </a:r>
          </a:p>
          <a:p>
            <a:r>
              <a:rPr lang="en-US" dirty="0"/>
              <a:t>What determines a nation’s standard of living? </a:t>
            </a:r>
          </a:p>
          <a:p>
            <a:r>
              <a:rPr lang="en-US" dirty="0"/>
              <a:t>What causes the economy to speed up or slow down? </a:t>
            </a:r>
          </a:p>
          <a:p>
            <a:r>
              <a:rPr lang="en-US" dirty="0"/>
              <a:t>What causes firms to hire more workers or to lay them off? </a:t>
            </a:r>
          </a:p>
          <a:p>
            <a:r>
              <a:rPr lang="en-US" dirty="0"/>
              <a:t>Finally, what causes the economy to grow over the long term? </a:t>
            </a:r>
          </a:p>
        </p:txBody>
      </p:sp>
      <p:sp>
        <p:nvSpPr>
          <p:cNvPr id="4" name="Slide Number Placeholder 3">
            <a:extLst>
              <a:ext uri="{FF2B5EF4-FFF2-40B4-BE49-F238E27FC236}">
                <a16:creationId xmlns:a16="http://schemas.microsoft.com/office/drawing/2014/main" id="{531C0E7E-4424-AC5B-17EB-C41A54DB8B4A}"/>
              </a:ext>
            </a:extLst>
          </p:cNvPr>
          <p:cNvSpPr>
            <a:spLocks noGrp="1"/>
          </p:cNvSpPr>
          <p:nvPr>
            <p:ph type="sldNum" sz="quarter" idx="12"/>
          </p:nvPr>
        </p:nvSpPr>
        <p:spPr/>
        <p:txBody>
          <a:bodyPr/>
          <a:lstStyle/>
          <a:p>
            <a:fld id="{B232F043-C53B-48E0-80CA-6303A6E7B542}" type="slidenum">
              <a:rPr lang="en-IN" smtClean="0"/>
              <a:t>19</a:t>
            </a:fld>
            <a:endParaRPr lang="en-IN"/>
          </a:p>
        </p:txBody>
      </p:sp>
    </p:spTree>
    <p:extLst>
      <p:ext uri="{BB962C8B-B14F-4D97-AF65-F5344CB8AC3E}">
        <p14:creationId xmlns:p14="http://schemas.microsoft.com/office/powerpoint/2010/main" val="307958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52AB1-91ED-C6A6-057A-69B2DA4828AF}"/>
              </a:ext>
            </a:extLst>
          </p:cNvPr>
          <p:cNvSpPr>
            <a:spLocks noGrp="1"/>
          </p:cNvSpPr>
          <p:nvPr>
            <p:ph type="title"/>
          </p:nvPr>
        </p:nvSpPr>
        <p:spPr/>
        <p:txBody>
          <a:bodyPr/>
          <a:lstStyle/>
          <a:p>
            <a:r>
              <a:rPr lang="en-IN" b="1" dirty="0"/>
              <a:t>What is Economics and why is it important?</a:t>
            </a:r>
          </a:p>
        </p:txBody>
      </p:sp>
      <p:sp>
        <p:nvSpPr>
          <p:cNvPr id="3" name="Content Placeholder 2">
            <a:extLst>
              <a:ext uri="{FF2B5EF4-FFF2-40B4-BE49-F238E27FC236}">
                <a16:creationId xmlns:a16="http://schemas.microsoft.com/office/drawing/2014/main" id="{46130F61-B62B-2B5B-2991-66603CD50115}"/>
              </a:ext>
            </a:extLst>
          </p:cNvPr>
          <p:cNvSpPr>
            <a:spLocks noGrp="1"/>
          </p:cNvSpPr>
          <p:nvPr>
            <p:ph idx="1"/>
          </p:nvPr>
        </p:nvSpPr>
        <p:spPr>
          <a:xfrm>
            <a:off x="432619" y="1386348"/>
            <a:ext cx="10921181" cy="4790615"/>
          </a:xfrm>
        </p:spPr>
        <p:txBody>
          <a:bodyPr/>
          <a:lstStyle/>
          <a:p>
            <a:r>
              <a:rPr lang="en-US" b="1" dirty="0"/>
              <a:t>Economics</a:t>
            </a:r>
            <a:r>
              <a:rPr lang="en-US" dirty="0"/>
              <a:t> is the study of how humans make decisions in the face of scarcity. </a:t>
            </a:r>
          </a:p>
          <a:p>
            <a:pPr marL="0" indent="0">
              <a:buNone/>
            </a:pPr>
            <a:r>
              <a:rPr lang="en-US" dirty="0"/>
              <a:t>-These can be individual decisions, family decisions, business decisions or societal decisions. </a:t>
            </a:r>
          </a:p>
          <a:p>
            <a:r>
              <a:rPr lang="en-US" b="1" dirty="0"/>
              <a:t>Scarcity </a:t>
            </a:r>
            <a:r>
              <a:rPr lang="en-US" dirty="0"/>
              <a:t>means that human wants for goods, services and resources exceed what is available. </a:t>
            </a:r>
          </a:p>
          <a:p>
            <a:pPr marL="0" indent="0">
              <a:buNone/>
            </a:pPr>
            <a:r>
              <a:rPr lang="en-US" dirty="0"/>
              <a:t>-Resources, such as labor, tools, land, and raw materials are necessary to produce the goods and services we want but they exist in limited supply. </a:t>
            </a:r>
          </a:p>
          <a:p>
            <a:pPr marL="0" indent="0">
              <a:buNone/>
            </a:pPr>
            <a:r>
              <a:rPr lang="en-US" dirty="0"/>
              <a:t>-At any point in time, there is only a finite amount of resources available.</a:t>
            </a:r>
            <a:endParaRPr lang="en-IN" dirty="0"/>
          </a:p>
        </p:txBody>
      </p:sp>
      <p:sp>
        <p:nvSpPr>
          <p:cNvPr id="4" name="Slide Number Placeholder 3">
            <a:extLst>
              <a:ext uri="{FF2B5EF4-FFF2-40B4-BE49-F238E27FC236}">
                <a16:creationId xmlns:a16="http://schemas.microsoft.com/office/drawing/2014/main" id="{1AA5C434-0EFE-B33F-F2BD-D4B2732CA654}"/>
              </a:ext>
            </a:extLst>
          </p:cNvPr>
          <p:cNvSpPr>
            <a:spLocks noGrp="1"/>
          </p:cNvSpPr>
          <p:nvPr>
            <p:ph type="sldNum" sz="quarter" idx="12"/>
          </p:nvPr>
        </p:nvSpPr>
        <p:spPr/>
        <p:txBody>
          <a:bodyPr/>
          <a:lstStyle/>
          <a:p>
            <a:fld id="{B232F043-C53B-48E0-80CA-6303A6E7B542}" type="slidenum">
              <a:rPr lang="en-IN" smtClean="0"/>
              <a:t>2</a:t>
            </a:fld>
            <a:endParaRPr lang="en-IN"/>
          </a:p>
        </p:txBody>
      </p:sp>
    </p:spTree>
    <p:extLst>
      <p:ext uri="{BB962C8B-B14F-4D97-AF65-F5344CB8AC3E}">
        <p14:creationId xmlns:p14="http://schemas.microsoft.com/office/powerpoint/2010/main" val="4038685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CF6E-C84F-52B5-774E-12DF42598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D5472C-6F72-89C4-DEC8-D01B4C3069A9}"/>
              </a:ext>
            </a:extLst>
          </p:cNvPr>
          <p:cNvSpPr>
            <a:spLocks noGrp="1"/>
          </p:cNvSpPr>
          <p:nvPr>
            <p:ph type="title"/>
          </p:nvPr>
        </p:nvSpPr>
        <p:spPr>
          <a:xfrm>
            <a:off x="314631" y="80450"/>
            <a:ext cx="10515600" cy="1325563"/>
          </a:xfrm>
        </p:spPr>
        <p:txBody>
          <a:bodyPr/>
          <a:lstStyle/>
          <a:p>
            <a:r>
              <a:rPr lang="en-US" b="1" dirty="0"/>
              <a:t>Macroeconomics</a:t>
            </a:r>
            <a:endParaRPr lang="en-IN" b="1" dirty="0"/>
          </a:p>
        </p:txBody>
      </p:sp>
      <p:sp>
        <p:nvSpPr>
          <p:cNvPr id="3" name="Content Placeholder 2">
            <a:extLst>
              <a:ext uri="{FF2B5EF4-FFF2-40B4-BE49-F238E27FC236}">
                <a16:creationId xmlns:a16="http://schemas.microsoft.com/office/drawing/2014/main" id="{A65814A8-C824-7FD4-4876-2CB6AB41D239}"/>
              </a:ext>
            </a:extLst>
          </p:cNvPr>
          <p:cNvSpPr>
            <a:spLocks noGrp="1"/>
          </p:cNvSpPr>
          <p:nvPr>
            <p:ph idx="1"/>
          </p:nvPr>
        </p:nvSpPr>
        <p:spPr>
          <a:xfrm>
            <a:off x="255638" y="1070385"/>
            <a:ext cx="11680723" cy="5315462"/>
          </a:xfrm>
        </p:spPr>
        <p:txBody>
          <a:bodyPr>
            <a:normAutofit fontScale="92500" lnSpcReduction="10000"/>
          </a:bodyPr>
          <a:lstStyle/>
          <a:p>
            <a:r>
              <a:rPr lang="en-US" dirty="0"/>
              <a:t>We can determine an economy's macroeconomic health by examining a number of goals: </a:t>
            </a:r>
          </a:p>
          <a:p>
            <a:pPr marL="0" indent="0">
              <a:buNone/>
            </a:pPr>
            <a:r>
              <a:rPr lang="en-US" dirty="0"/>
              <a:t>-growth in the standard of living, low unemployment, and low inflation, to name the most important. </a:t>
            </a:r>
          </a:p>
          <a:p>
            <a:r>
              <a:rPr lang="en-US" dirty="0"/>
              <a:t>How can we use government macroeconomic policy to pursue these goals? </a:t>
            </a:r>
          </a:p>
          <a:p>
            <a:r>
              <a:rPr lang="en-US" dirty="0"/>
              <a:t>A nation's central bank conducts monetary policy, which involves policies that affect bank lending, interest rates, and financial capital markets. For the United States, this is the </a:t>
            </a:r>
            <a:r>
              <a:rPr lang="en-US" b="1" dirty="0"/>
              <a:t>Federal Reserve. </a:t>
            </a:r>
          </a:p>
          <a:p>
            <a:r>
              <a:rPr lang="en-US" dirty="0"/>
              <a:t>A nation's legislative body determines </a:t>
            </a:r>
            <a:r>
              <a:rPr lang="en-US" b="1" dirty="0"/>
              <a:t>fiscal policy, </a:t>
            </a:r>
            <a:r>
              <a:rPr lang="en-US" dirty="0"/>
              <a:t>which involves government spending and taxes. For the United States, this is the Congress and the executive branch, which originates the federal budget. </a:t>
            </a:r>
          </a:p>
          <a:p>
            <a:r>
              <a:rPr lang="en-US" dirty="0"/>
              <a:t>These are the government's main </a:t>
            </a:r>
            <a:r>
              <a:rPr lang="en-US" err="1"/>
              <a:t>tools</a:t>
            </a:r>
            <a:r>
              <a:rPr lang="en-US"/>
              <a:t>. Citizens </a:t>
            </a:r>
            <a:r>
              <a:rPr lang="en-US" dirty="0"/>
              <a:t>tend to expect that government can fix whatever economic problems we encounter, but to what extent is that expectation realistic? </a:t>
            </a:r>
            <a:endParaRPr lang="en-IN" dirty="0"/>
          </a:p>
        </p:txBody>
      </p:sp>
      <p:sp>
        <p:nvSpPr>
          <p:cNvPr id="4" name="Slide Number Placeholder 3">
            <a:extLst>
              <a:ext uri="{FF2B5EF4-FFF2-40B4-BE49-F238E27FC236}">
                <a16:creationId xmlns:a16="http://schemas.microsoft.com/office/drawing/2014/main" id="{207150F3-57D6-0F56-B606-15261DE8D820}"/>
              </a:ext>
            </a:extLst>
          </p:cNvPr>
          <p:cNvSpPr>
            <a:spLocks noGrp="1"/>
          </p:cNvSpPr>
          <p:nvPr>
            <p:ph type="sldNum" sz="quarter" idx="12"/>
          </p:nvPr>
        </p:nvSpPr>
        <p:spPr/>
        <p:txBody>
          <a:bodyPr/>
          <a:lstStyle/>
          <a:p>
            <a:fld id="{B232F043-C53B-48E0-80CA-6303A6E7B542}" type="slidenum">
              <a:rPr lang="en-IN" smtClean="0"/>
              <a:t>20</a:t>
            </a:fld>
            <a:endParaRPr lang="en-IN"/>
          </a:p>
        </p:txBody>
      </p:sp>
    </p:spTree>
    <p:extLst>
      <p:ext uri="{BB962C8B-B14F-4D97-AF65-F5344CB8AC3E}">
        <p14:creationId xmlns:p14="http://schemas.microsoft.com/office/powerpoint/2010/main" val="2643881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33189-4072-5CCF-D25B-8342875E5AC6}"/>
              </a:ext>
            </a:extLst>
          </p:cNvPr>
          <p:cNvSpPr>
            <a:spLocks noGrp="1"/>
          </p:cNvSpPr>
          <p:nvPr>
            <p:ph idx="1"/>
          </p:nvPr>
        </p:nvSpPr>
        <p:spPr>
          <a:xfrm>
            <a:off x="157315" y="275302"/>
            <a:ext cx="11926529" cy="6361471"/>
          </a:xfrm>
        </p:spPr>
        <p:txBody>
          <a:bodyPr/>
          <a:lstStyle/>
          <a:p>
            <a:r>
              <a:rPr lang="en-US" b="1" u="sng" dirty="0"/>
              <a:t>The Problem of Scarcity </a:t>
            </a:r>
          </a:p>
          <a:p>
            <a:r>
              <a:rPr lang="en-US" dirty="0"/>
              <a:t>Think about all the things you consume: food, shelter, clothing, transportation, healthcare, and entertainment. </a:t>
            </a:r>
          </a:p>
          <a:p>
            <a:r>
              <a:rPr lang="en-US" b="1" dirty="0"/>
              <a:t>How do you acquire those items? </a:t>
            </a:r>
            <a:r>
              <a:rPr lang="en-US" dirty="0"/>
              <a:t>You do not produce them yourself. You buy them. </a:t>
            </a:r>
          </a:p>
          <a:p>
            <a:r>
              <a:rPr lang="en-US" b="1" dirty="0"/>
              <a:t>How do you afford the things you buy? </a:t>
            </a:r>
            <a:r>
              <a:rPr lang="en-US" dirty="0"/>
              <a:t>You work for pay. If you do not, someone else does on your behalf. </a:t>
            </a:r>
          </a:p>
          <a:p>
            <a:r>
              <a:rPr lang="en-US" dirty="0"/>
              <a:t>Yet most humans do not have enough income to buy all the things they want. This is because of scarcity. So how do we solve it?</a:t>
            </a:r>
            <a:endParaRPr lang="en-IN" dirty="0"/>
          </a:p>
        </p:txBody>
      </p:sp>
      <p:sp>
        <p:nvSpPr>
          <p:cNvPr id="4" name="Slide Number Placeholder 3">
            <a:extLst>
              <a:ext uri="{FF2B5EF4-FFF2-40B4-BE49-F238E27FC236}">
                <a16:creationId xmlns:a16="http://schemas.microsoft.com/office/drawing/2014/main" id="{1D5474CC-8578-78A3-88AE-48547088B3D1}"/>
              </a:ext>
            </a:extLst>
          </p:cNvPr>
          <p:cNvSpPr>
            <a:spLocks noGrp="1"/>
          </p:cNvSpPr>
          <p:nvPr>
            <p:ph type="sldNum" sz="quarter" idx="12"/>
          </p:nvPr>
        </p:nvSpPr>
        <p:spPr/>
        <p:txBody>
          <a:bodyPr/>
          <a:lstStyle/>
          <a:p>
            <a:fld id="{B232F043-C53B-48E0-80CA-6303A6E7B542}" type="slidenum">
              <a:rPr lang="en-IN" smtClean="0"/>
              <a:t>3</a:t>
            </a:fld>
            <a:endParaRPr lang="en-IN"/>
          </a:p>
        </p:txBody>
      </p:sp>
    </p:spTree>
    <p:extLst>
      <p:ext uri="{BB962C8B-B14F-4D97-AF65-F5344CB8AC3E}">
        <p14:creationId xmlns:p14="http://schemas.microsoft.com/office/powerpoint/2010/main" val="201301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D2BD9A-FD77-053B-BC1E-9751B0E5488C}"/>
              </a:ext>
            </a:extLst>
          </p:cNvPr>
          <p:cNvSpPr>
            <a:spLocks noGrp="1"/>
          </p:cNvSpPr>
          <p:nvPr>
            <p:ph idx="1"/>
          </p:nvPr>
        </p:nvSpPr>
        <p:spPr>
          <a:xfrm>
            <a:off x="275303" y="147484"/>
            <a:ext cx="11720052" cy="6597445"/>
          </a:xfrm>
        </p:spPr>
        <p:txBody>
          <a:bodyPr>
            <a:normAutofit/>
          </a:bodyPr>
          <a:lstStyle/>
          <a:p>
            <a:r>
              <a:rPr lang="en-US" b="1" dirty="0"/>
              <a:t>Every society, at every level, must make choices about how to use its resources. </a:t>
            </a:r>
          </a:p>
          <a:p>
            <a:r>
              <a:rPr lang="en-US" dirty="0"/>
              <a:t>-Families must decide whether to spend their money on a new car or a fancy vacation. </a:t>
            </a:r>
          </a:p>
          <a:p>
            <a:r>
              <a:rPr lang="en-US" dirty="0"/>
              <a:t>-Towns must choose whether to put more of the budget into police and fire protection or into the school system. </a:t>
            </a:r>
          </a:p>
          <a:p>
            <a:r>
              <a:rPr lang="en-US" dirty="0"/>
              <a:t>-Nations must decide whether to devote more funds to national defense or to protecting the environment. </a:t>
            </a:r>
          </a:p>
          <a:p>
            <a:r>
              <a:rPr lang="en-US" b="1" dirty="0"/>
              <a:t>How do we use our limited resources the best way possible, that is, to obtain the most goods and services we can? </a:t>
            </a:r>
          </a:p>
          <a:p>
            <a:r>
              <a:rPr lang="en-US" dirty="0"/>
              <a:t>-First, we could each produce everything we each consume. </a:t>
            </a:r>
          </a:p>
          <a:p>
            <a:r>
              <a:rPr lang="en-US" dirty="0"/>
              <a:t>-Alternatively, we could each produce some of what we want to consume, and “trade” for the rest of what we want. </a:t>
            </a:r>
          </a:p>
          <a:p>
            <a:r>
              <a:rPr lang="en-US" dirty="0"/>
              <a:t>Why do we not each just produce all of the things we consume? </a:t>
            </a:r>
          </a:p>
        </p:txBody>
      </p:sp>
      <p:sp>
        <p:nvSpPr>
          <p:cNvPr id="4" name="Slide Number Placeholder 3">
            <a:extLst>
              <a:ext uri="{FF2B5EF4-FFF2-40B4-BE49-F238E27FC236}">
                <a16:creationId xmlns:a16="http://schemas.microsoft.com/office/drawing/2014/main" id="{677407A2-FE07-00F3-0758-C2241444B608}"/>
              </a:ext>
            </a:extLst>
          </p:cNvPr>
          <p:cNvSpPr>
            <a:spLocks noGrp="1"/>
          </p:cNvSpPr>
          <p:nvPr>
            <p:ph type="sldNum" sz="quarter" idx="12"/>
          </p:nvPr>
        </p:nvSpPr>
        <p:spPr/>
        <p:txBody>
          <a:bodyPr/>
          <a:lstStyle/>
          <a:p>
            <a:fld id="{B232F043-C53B-48E0-80CA-6303A6E7B542}" type="slidenum">
              <a:rPr lang="en-IN" smtClean="0"/>
              <a:t>4</a:t>
            </a:fld>
            <a:endParaRPr lang="en-IN"/>
          </a:p>
        </p:txBody>
      </p:sp>
    </p:spTree>
    <p:extLst>
      <p:ext uri="{BB962C8B-B14F-4D97-AF65-F5344CB8AC3E}">
        <p14:creationId xmlns:p14="http://schemas.microsoft.com/office/powerpoint/2010/main" val="948058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CF30E3-3B53-2B04-5FF0-A8EA4F8A0F76}"/>
              </a:ext>
            </a:extLst>
          </p:cNvPr>
          <p:cNvSpPr>
            <a:spLocks noGrp="1"/>
          </p:cNvSpPr>
          <p:nvPr>
            <p:ph idx="1"/>
          </p:nvPr>
        </p:nvSpPr>
        <p:spPr>
          <a:xfrm>
            <a:off x="314631" y="186813"/>
            <a:ext cx="11621729" cy="5990150"/>
          </a:xfrm>
        </p:spPr>
        <p:txBody>
          <a:bodyPr/>
          <a:lstStyle/>
          <a:p>
            <a:r>
              <a:rPr lang="en-US" dirty="0"/>
              <a:t>In the olden days, when individuals knew how to do so much more than we do today, from building their homes, to growing their crops, to hunting for food, to repairing their equipment. </a:t>
            </a:r>
          </a:p>
          <a:p>
            <a:r>
              <a:rPr lang="en-US" dirty="0"/>
              <a:t>Most of us do not know how to do all—or any—of those things, but it is not because we could not learn. Rather, we do not have to. </a:t>
            </a:r>
          </a:p>
          <a:p>
            <a:r>
              <a:rPr lang="en-US" dirty="0"/>
              <a:t>The reason why is something called the </a:t>
            </a:r>
            <a:r>
              <a:rPr lang="en-US" b="1" dirty="0"/>
              <a:t>division and specialization of labor, </a:t>
            </a:r>
            <a:r>
              <a:rPr lang="en-US" dirty="0"/>
              <a:t>a production innovation first put forth by Adam Smith, in his book, </a:t>
            </a:r>
            <a:r>
              <a:rPr lang="en-US" b="1" dirty="0"/>
              <a:t>The Wealth of Nations.</a:t>
            </a:r>
            <a:endParaRPr lang="en-IN" b="1" dirty="0"/>
          </a:p>
          <a:p>
            <a:endParaRPr lang="en-IN" dirty="0"/>
          </a:p>
        </p:txBody>
      </p:sp>
      <p:sp>
        <p:nvSpPr>
          <p:cNvPr id="4" name="Slide Number Placeholder 3">
            <a:extLst>
              <a:ext uri="{FF2B5EF4-FFF2-40B4-BE49-F238E27FC236}">
                <a16:creationId xmlns:a16="http://schemas.microsoft.com/office/drawing/2014/main" id="{FD487B5F-3424-874E-6C6D-D4619D1C7D65}"/>
              </a:ext>
            </a:extLst>
          </p:cNvPr>
          <p:cNvSpPr>
            <a:spLocks noGrp="1"/>
          </p:cNvSpPr>
          <p:nvPr>
            <p:ph type="sldNum" sz="quarter" idx="12"/>
          </p:nvPr>
        </p:nvSpPr>
        <p:spPr/>
        <p:txBody>
          <a:bodyPr/>
          <a:lstStyle/>
          <a:p>
            <a:fld id="{B232F043-C53B-48E0-80CA-6303A6E7B542}" type="slidenum">
              <a:rPr lang="en-IN" smtClean="0"/>
              <a:t>5</a:t>
            </a:fld>
            <a:endParaRPr lang="en-IN"/>
          </a:p>
        </p:txBody>
      </p:sp>
    </p:spTree>
    <p:extLst>
      <p:ext uri="{BB962C8B-B14F-4D97-AF65-F5344CB8AC3E}">
        <p14:creationId xmlns:p14="http://schemas.microsoft.com/office/powerpoint/2010/main" val="26186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FE3B-0FC1-6B1B-100C-2A0F6AEB40DA}"/>
              </a:ext>
            </a:extLst>
          </p:cNvPr>
          <p:cNvSpPr>
            <a:spLocks noGrp="1"/>
          </p:cNvSpPr>
          <p:nvPr>
            <p:ph type="title"/>
          </p:nvPr>
        </p:nvSpPr>
        <p:spPr>
          <a:xfrm>
            <a:off x="363793" y="365125"/>
            <a:ext cx="11543071" cy="1325563"/>
          </a:xfrm>
        </p:spPr>
        <p:txBody>
          <a:bodyPr/>
          <a:lstStyle/>
          <a:p>
            <a:r>
              <a:rPr lang="en-US" b="1" dirty="0"/>
              <a:t>The Division of and Specialization of Labor</a:t>
            </a:r>
            <a:endParaRPr lang="en-IN" b="1" dirty="0"/>
          </a:p>
        </p:txBody>
      </p:sp>
      <p:sp>
        <p:nvSpPr>
          <p:cNvPr id="3" name="Content Placeholder 2">
            <a:extLst>
              <a:ext uri="{FF2B5EF4-FFF2-40B4-BE49-F238E27FC236}">
                <a16:creationId xmlns:a16="http://schemas.microsoft.com/office/drawing/2014/main" id="{0F0D9B15-2C28-59A8-E041-64B2CEA26C23}"/>
              </a:ext>
            </a:extLst>
          </p:cNvPr>
          <p:cNvSpPr>
            <a:spLocks noGrp="1"/>
          </p:cNvSpPr>
          <p:nvPr>
            <p:ph idx="1"/>
          </p:nvPr>
        </p:nvSpPr>
        <p:spPr>
          <a:xfrm>
            <a:off x="363793" y="1573161"/>
            <a:ext cx="11611897" cy="4603802"/>
          </a:xfrm>
        </p:spPr>
        <p:txBody>
          <a:bodyPr/>
          <a:lstStyle/>
          <a:p>
            <a:r>
              <a:rPr lang="en-US" dirty="0"/>
              <a:t>The formal study of economics began when </a:t>
            </a:r>
            <a:r>
              <a:rPr lang="en-US" b="1" dirty="0"/>
              <a:t>Adam Smith </a:t>
            </a:r>
            <a:r>
              <a:rPr lang="en-US" dirty="0"/>
              <a:t>(1723–1790) published his famous book </a:t>
            </a:r>
            <a:r>
              <a:rPr lang="en-US" b="1" dirty="0"/>
              <a:t>The Wealth of Nations in 1776. </a:t>
            </a:r>
          </a:p>
          <a:p>
            <a:r>
              <a:rPr lang="en-US" dirty="0"/>
              <a:t>Smith introduces the concept of </a:t>
            </a:r>
            <a:r>
              <a:rPr lang="en-US" b="1" dirty="0"/>
              <a:t>division of labor</a:t>
            </a:r>
            <a:r>
              <a:rPr lang="en-US" dirty="0"/>
              <a:t>, which means that the way one produces a good or service is divided into a number of tasks that different workers perform, instead of all the tasks being done by the same person.</a:t>
            </a:r>
          </a:p>
          <a:p>
            <a:endParaRPr lang="en-IN" dirty="0"/>
          </a:p>
        </p:txBody>
      </p:sp>
      <p:sp>
        <p:nvSpPr>
          <p:cNvPr id="4" name="Slide Number Placeholder 3">
            <a:extLst>
              <a:ext uri="{FF2B5EF4-FFF2-40B4-BE49-F238E27FC236}">
                <a16:creationId xmlns:a16="http://schemas.microsoft.com/office/drawing/2014/main" id="{9B33510C-0947-4C1F-98F6-38E788297FB1}"/>
              </a:ext>
            </a:extLst>
          </p:cNvPr>
          <p:cNvSpPr>
            <a:spLocks noGrp="1"/>
          </p:cNvSpPr>
          <p:nvPr>
            <p:ph type="sldNum" sz="quarter" idx="12"/>
          </p:nvPr>
        </p:nvSpPr>
        <p:spPr/>
        <p:txBody>
          <a:bodyPr/>
          <a:lstStyle/>
          <a:p>
            <a:fld id="{B232F043-C53B-48E0-80CA-6303A6E7B542}" type="slidenum">
              <a:rPr lang="en-IN" smtClean="0"/>
              <a:t>6</a:t>
            </a:fld>
            <a:endParaRPr lang="en-IN"/>
          </a:p>
        </p:txBody>
      </p:sp>
    </p:spTree>
    <p:extLst>
      <p:ext uri="{BB962C8B-B14F-4D97-AF65-F5344CB8AC3E}">
        <p14:creationId xmlns:p14="http://schemas.microsoft.com/office/powerpoint/2010/main" val="133401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021A5-67C2-E77F-BCF5-BB57F2AA68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C7438A-FCD3-DB46-9F18-553D9CEC59B4}"/>
              </a:ext>
            </a:extLst>
          </p:cNvPr>
          <p:cNvSpPr>
            <a:spLocks noGrp="1"/>
          </p:cNvSpPr>
          <p:nvPr>
            <p:ph type="title"/>
          </p:nvPr>
        </p:nvSpPr>
        <p:spPr>
          <a:xfrm>
            <a:off x="363793" y="365125"/>
            <a:ext cx="11543071" cy="1325563"/>
          </a:xfrm>
        </p:spPr>
        <p:txBody>
          <a:bodyPr/>
          <a:lstStyle/>
          <a:p>
            <a:r>
              <a:rPr lang="en-US" b="1" dirty="0"/>
              <a:t>The Division of and Specialization of Labor</a:t>
            </a:r>
            <a:endParaRPr lang="en-IN" b="1" dirty="0"/>
          </a:p>
        </p:txBody>
      </p:sp>
      <p:sp>
        <p:nvSpPr>
          <p:cNvPr id="3" name="Content Placeholder 2">
            <a:extLst>
              <a:ext uri="{FF2B5EF4-FFF2-40B4-BE49-F238E27FC236}">
                <a16:creationId xmlns:a16="http://schemas.microsoft.com/office/drawing/2014/main" id="{C1FE74FA-DEFA-C354-36BF-E82455090F05}"/>
              </a:ext>
            </a:extLst>
          </p:cNvPr>
          <p:cNvSpPr>
            <a:spLocks noGrp="1"/>
          </p:cNvSpPr>
          <p:nvPr>
            <p:ph idx="1"/>
          </p:nvPr>
        </p:nvSpPr>
        <p:spPr>
          <a:xfrm>
            <a:off x="363793" y="1573161"/>
            <a:ext cx="11611897" cy="4603802"/>
          </a:xfrm>
        </p:spPr>
        <p:txBody>
          <a:bodyPr/>
          <a:lstStyle/>
          <a:p>
            <a:r>
              <a:rPr lang="en-US" dirty="0"/>
              <a:t>To illustrate division of labor, Smith counted how many tasks went into making a pin: drawing out a piece of wire, cutting it to the right length, straightening it, putting a head on one end and a point on the other, and packaging pins for sale, to name just a few. </a:t>
            </a:r>
          </a:p>
          <a:p>
            <a:r>
              <a:rPr lang="en-US" dirty="0"/>
              <a:t>Smith counted 18 distinct tasks that different people performed.</a:t>
            </a:r>
            <a:endParaRPr lang="en-IN" dirty="0"/>
          </a:p>
        </p:txBody>
      </p:sp>
      <p:sp>
        <p:nvSpPr>
          <p:cNvPr id="4" name="Slide Number Placeholder 3">
            <a:extLst>
              <a:ext uri="{FF2B5EF4-FFF2-40B4-BE49-F238E27FC236}">
                <a16:creationId xmlns:a16="http://schemas.microsoft.com/office/drawing/2014/main" id="{7CAC94AB-5325-E2B3-E1D7-31DD15EA9D39}"/>
              </a:ext>
            </a:extLst>
          </p:cNvPr>
          <p:cNvSpPr>
            <a:spLocks noGrp="1"/>
          </p:cNvSpPr>
          <p:nvPr>
            <p:ph type="sldNum" sz="quarter" idx="12"/>
          </p:nvPr>
        </p:nvSpPr>
        <p:spPr/>
        <p:txBody>
          <a:bodyPr/>
          <a:lstStyle/>
          <a:p>
            <a:fld id="{B232F043-C53B-48E0-80CA-6303A6E7B542}" type="slidenum">
              <a:rPr lang="en-IN" smtClean="0"/>
              <a:t>7</a:t>
            </a:fld>
            <a:endParaRPr lang="en-IN"/>
          </a:p>
        </p:txBody>
      </p:sp>
    </p:spTree>
    <p:extLst>
      <p:ext uri="{BB962C8B-B14F-4D97-AF65-F5344CB8AC3E}">
        <p14:creationId xmlns:p14="http://schemas.microsoft.com/office/powerpoint/2010/main" val="403888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7118A-F111-9420-1882-41285658CB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E8C93B-74C0-ADD7-B471-20FF97675B1C}"/>
              </a:ext>
            </a:extLst>
          </p:cNvPr>
          <p:cNvSpPr>
            <a:spLocks noGrp="1"/>
          </p:cNvSpPr>
          <p:nvPr>
            <p:ph type="title"/>
          </p:nvPr>
        </p:nvSpPr>
        <p:spPr>
          <a:xfrm>
            <a:off x="363793" y="365125"/>
            <a:ext cx="11543071" cy="1325563"/>
          </a:xfrm>
        </p:spPr>
        <p:txBody>
          <a:bodyPr/>
          <a:lstStyle/>
          <a:p>
            <a:r>
              <a:rPr lang="en-US" b="1" dirty="0"/>
              <a:t>The Division of and Specialization of Labor</a:t>
            </a:r>
            <a:endParaRPr lang="en-IN" b="1" dirty="0"/>
          </a:p>
        </p:txBody>
      </p:sp>
      <p:sp>
        <p:nvSpPr>
          <p:cNvPr id="3" name="Content Placeholder 2">
            <a:extLst>
              <a:ext uri="{FF2B5EF4-FFF2-40B4-BE49-F238E27FC236}">
                <a16:creationId xmlns:a16="http://schemas.microsoft.com/office/drawing/2014/main" id="{D83EA108-F660-1FB1-DDDF-36A22797AA0A}"/>
              </a:ext>
            </a:extLst>
          </p:cNvPr>
          <p:cNvSpPr>
            <a:spLocks noGrp="1"/>
          </p:cNvSpPr>
          <p:nvPr>
            <p:ph idx="1"/>
          </p:nvPr>
        </p:nvSpPr>
        <p:spPr>
          <a:xfrm>
            <a:off x="363793" y="1573161"/>
            <a:ext cx="11611897" cy="4603802"/>
          </a:xfrm>
        </p:spPr>
        <p:txBody>
          <a:bodyPr/>
          <a:lstStyle/>
          <a:p>
            <a:r>
              <a:rPr lang="en-US" dirty="0"/>
              <a:t>Modern businesses divide tasks as well. </a:t>
            </a:r>
          </a:p>
          <a:p>
            <a:r>
              <a:rPr lang="en-US" dirty="0"/>
              <a:t>Even a relatively simple business like a restaurant divides the task of serving meals into a range of jobs like top chef, sous chefs, less-skilled kitchen help, servers to wait on the tables, a greeter at the door, janitors to clean up, and a business manager to handle paychecks and bills—not to mention the economic connections a restaurant has with suppliers of food, furniture, kitchen equipment, and the building where it is located. </a:t>
            </a:r>
          </a:p>
          <a:p>
            <a:r>
              <a:rPr lang="en-US" dirty="0"/>
              <a:t>A complex business like a large manufacturing factory, such as the shoe factory or a hospital can have hundreds of job classifications.</a:t>
            </a:r>
            <a:endParaRPr lang="en-IN" dirty="0"/>
          </a:p>
        </p:txBody>
      </p:sp>
      <p:sp>
        <p:nvSpPr>
          <p:cNvPr id="4" name="Slide Number Placeholder 3">
            <a:extLst>
              <a:ext uri="{FF2B5EF4-FFF2-40B4-BE49-F238E27FC236}">
                <a16:creationId xmlns:a16="http://schemas.microsoft.com/office/drawing/2014/main" id="{DD222222-E698-B1D9-8712-2941B8EACC8B}"/>
              </a:ext>
            </a:extLst>
          </p:cNvPr>
          <p:cNvSpPr>
            <a:spLocks noGrp="1"/>
          </p:cNvSpPr>
          <p:nvPr>
            <p:ph type="sldNum" sz="quarter" idx="12"/>
          </p:nvPr>
        </p:nvSpPr>
        <p:spPr/>
        <p:txBody>
          <a:bodyPr/>
          <a:lstStyle/>
          <a:p>
            <a:fld id="{B232F043-C53B-48E0-80CA-6303A6E7B542}" type="slidenum">
              <a:rPr lang="en-IN" smtClean="0"/>
              <a:t>8</a:t>
            </a:fld>
            <a:endParaRPr lang="en-IN"/>
          </a:p>
        </p:txBody>
      </p:sp>
    </p:spTree>
    <p:extLst>
      <p:ext uri="{BB962C8B-B14F-4D97-AF65-F5344CB8AC3E}">
        <p14:creationId xmlns:p14="http://schemas.microsoft.com/office/powerpoint/2010/main" val="238203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05DD7-927E-5689-57FE-24698110EF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036785-FD47-2A5D-FA19-62CD7D23F029}"/>
              </a:ext>
            </a:extLst>
          </p:cNvPr>
          <p:cNvSpPr>
            <a:spLocks noGrp="1"/>
          </p:cNvSpPr>
          <p:nvPr>
            <p:ph type="title"/>
          </p:nvPr>
        </p:nvSpPr>
        <p:spPr>
          <a:xfrm>
            <a:off x="363793" y="365126"/>
            <a:ext cx="11543071" cy="1139210"/>
          </a:xfrm>
        </p:spPr>
        <p:txBody>
          <a:bodyPr/>
          <a:lstStyle/>
          <a:p>
            <a:r>
              <a:rPr lang="en-US" b="1" dirty="0"/>
              <a:t>Why the Division of Labor Increases Production</a:t>
            </a:r>
            <a:endParaRPr lang="en-IN" b="1" dirty="0"/>
          </a:p>
        </p:txBody>
      </p:sp>
      <p:sp>
        <p:nvSpPr>
          <p:cNvPr id="3" name="Content Placeholder 2">
            <a:extLst>
              <a:ext uri="{FF2B5EF4-FFF2-40B4-BE49-F238E27FC236}">
                <a16:creationId xmlns:a16="http://schemas.microsoft.com/office/drawing/2014/main" id="{BFF01A42-D365-DC94-831A-62B8418C1DC5}"/>
              </a:ext>
            </a:extLst>
          </p:cNvPr>
          <p:cNvSpPr>
            <a:spLocks noGrp="1"/>
          </p:cNvSpPr>
          <p:nvPr>
            <p:ph idx="1"/>
          </p:nvPr>
        </p:nvSpPr>
        <p:spPr>
          <a:xfrm>
            <a:off x="363793" y="1317523"/>
            <a:ext cx="11611897" cy="4859440"/>
          </a:xfrm>
        </p:spPr>
        <p:txBody>
          <a:bodyPr/>
          <a:lstStyle/>
          <a:p>
            <a:r>
              <a:rPr lang="en-US" dirty="0"/>
              <a:t>When we divide and subdivide the tasks involved with producing a good or service, workers and businesses can produce a greater quantity of output. </a:t>
            </a:r>
          </a:p>
          <a:p>
            <a:r>
              <a:rPr lang="en-US" dirty="0"/>
              <a:t>In his observations of pin factories, Smith noticed that one worker alone might make 20 pins in a day, but that a small business of 10 workers (some of whom would need to complete two or three of the 18 tasks involved with pin-making), could make 48,000 pins in a day. </a:t>
            </a:r>
          </a:p>
        </p:txBody>
      </p:sp>
      <p:sp>
        <p:nvSpPr>
          <p:cNvPr id="4" name="Slide Number Placeholder 3">
            <a:extLst>
              <a:ext uri="{FF2B5EF4-FFF2-40B4-BE49-F238E27FC236}">
                <a16:creationId xmlns:a16="http://schemas.microsoft.com/office/drawing/2014/main" id="{59B2AFF9-B30B-3D79-9A48-99EA579CF286}"/>
              </a:ext>
            </a:extLst>
          </p:cNvPr>
          <p:cNvSpPr>
            <a:spLocks noGrp="1"/>
          </p:cNvSpPr>
          <p:nvPr>
            <p:ph type="sldNum" sz="quarter" idx="12"/>
          </p:nvPr>
        </p:nvSpPr>
        <p:spPr/>
        <p:txBody>
          <a:bodyPr/>
          <a:lstStyle/>
          <a:p>
            <a:fld id="{B232F043-C53B-48E0-80CA-6303A6E7B542}" type="slidenum">
              <a:rPr lang="en-IN" smtClean="0"/>
              <a:t>9</a:t>
            </a:fld>
            <a:endParaRPr lang="en-IN"/>
          </a:p>
        </p:txBody>
      </p:sp>
    </p:spTree>
    <p:extLst>
      <p:ext uri="{BB962C8B-B14F-4D97-AF65-F5344CB8AC3E}">
        <p14:creationId xmlns:p14="http://schemas.microsoft.com/office/powerpoint/2010/main" val="3192041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2433</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What is Economics and why is it important?</vt:lpstr>
      <vt:lpstr>PowerPoint Presentation</vt:lpstr>
      <vt:lpstr>PowerPoint Presentation</vt:lpstr>
      <vt:lpstr>PowerPoint Presentation</vt:lpstr>
      <vt:lpstr>The Division of and Specialization of Labor</vt:lpstr>
      <vt:lpstr>The Division of and Specialization of Labor</vt:lpstr>
      <vt:lpstr>The Division of and Specialization of Labor</vt:lpstr>
      <vt:lpstr>Why the Division of Labor Increases Production</vt:lpstr>
      <vt:lpstr>Why the Division of Labor Increases Production</vt:lpstr>
      <vt:lpstr>Why the Division of Labor Increases Production</vt:lpstr>
      <vt:lpstr>Why the Division of Labor Increases Production</vt:lpstr>
      <vt:lpstr>Trade and Markets Specialization</vt:lpstr>
      <vt:lpstr>Why Study Economics?</vt:lpstr>
      <vt:lpstr>Microeconomics and Macroeconomics</vt:lpstr>
      <vt:lpstr>Microeconomics and Macroeconomics</vt:lpstr>
      <vt:lpstr>Microeconomics and Macroeconomics</vt:lpstr>
      <vt:lpstr>Microeconomics</vt:lpstr>
      <vt:lpstr>Macroeconomics</vt:lpstr>
      <vt:lpstr>Macroeconomics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Bp</dc:creator>
  <cp:lastModifiedBy>S Bp</cp:lastModifiedBy>
  <cp:revision>42</cp:revision>
  <dcterms:created xsi:type="dcterms:W3CDTF">2024-11-18T14:18:21Z</dcterms:created>
  <dcterms:modified xsi:type="dcterms:W3CDTF">2024-11-19T01:22:56Z</dcterms:modified>
</cp:coreProperties>
</file>