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18" r:id="rId3"/>
    <p:sldId id="257" r:id="rId4"/>
    <p:sldId id="258" r:id="rId5"/>
    <p:sldId id="319" r:id="rId6"/>
    <p:sldId id="260" r:id="rId7"/>
    <p:sldId id="365" r:id="rId8"/>
    <p:sldId id="366" r:id="rId9"/>
    <p:sldId id="367" r:id="rId10"/>
    <p:sldId id="369" r:id="rId11"/>
    <p:sldId id="370" r:id="rId12"/>
    <p:sldId id="368" r:id="rId13"/>
    <p:sldId id="372" r:id="rId14"/>
    <p:sldId id="376" r:id="rId15"/>
    <p:sldId id="371" r:id="rId16"/>
    <p:sldId id="374" r:id="rId17"/>
    <p:sldId id="373" r:id="rId18"/>
    <p:sldId id="375" r:id="rId19"/>
    <p:sldId id="377" r:id="rId20"/>
    <p:sldId id="378" r:id="rId21"/>
    <p:sldId id="381" r:id="rId22"/>
    <p:sldId id="379" r:id="rId23"/>
    <p:sldId id="380" r:id="rId24"/>
    <p:sldId id="382" r:id="rId25"/>
    <p:sldId id="383" r:id="rId26"/>
    <p:sldId id="306" r:id="rId27"/>
  </p:sldIdLst>
  <p:sldSz cx="9359900" cy="6858000"/>
  <p:notesSz cx="93599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41" y="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225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33442-4033-4725-B082-13452E78528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0388" y="857250"/>
            <a:ext cx="31591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625" y="3300413"/>
            <a:ext cx="748665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225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F9466-64B1-4672-9F84-C95B092E3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1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9466-64B1-4672-9F84-C95B092E3D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9466-64B1-4672-9F84-C95B092E3D1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4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1194" y="614334"/>
            <a:ext cx="8023860" cy="152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04937" y="3840480"/>
            <a:ext cx="655637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8312" y="1577340"/>
            <a:ext cx="407431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23618" y="1577340"/>
            <a:ext cx="407431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3454" y="502920"/>
            <a:ext cx="408495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167" y="1452245"/>
            <a:ext cx="8463915" cy="419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8312" y="6377940"/>
            <a:ext cx="21542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43700" y="6377940"/>
            <a:ext cx="21542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9029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5365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394347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9452" y="6512242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8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80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95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lnSpc>
                <a:spcPct val="100000"/>
              </a:lnSpc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2470150" y="3613948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567705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Proof by Contradiction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197292"/>
            <a:ext cx="8592821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The proof by contradiction is grounded in the fact that any proposition must be either true or false, but not both true and false at the same time.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We arrive at a contradiction when we can demonstrate that a statement is both simultaneously true and false, showing that our assumptions are inconsistent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We can use this to demonstrate P </a:t>
            </a:r>
            <a:r>
              <a:rPr lang="en-IN" sz="2400" b="1" i="0" dirty="0">
                <a:solidFill>
                  <a:schemeClr val="tx2"/>
                </a:solidFill>
                <a:effectLst/>
                <a:latin typeface="Google Sans"/>
              </a:rPr>
              <a:t>⇒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 Q by assuming both P and ~Q are simultaneously true and deriving a contradiction.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7030A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733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567705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Proof by Contradiction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4800" y="38417"/>
            <a:ext cx="4366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CSI3001-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Cloud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Methodologies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197292"/>
            <a:ext cx="8592821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When we derive this contradiction it means that one of our assumptions was untenable.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Presumably we have either assumed or already proved P to be true so that finding a contradiction implies that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~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Q must be false.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The method of proof by contradiction.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Assume that P is true.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Assume that ~Q is true.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Use P and ~Q to demonstrate a contradiction.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7030A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816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90" y="709449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Proof by Contradiction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339036"/>
            <a:ext cx="85928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Example: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Theorem 2: 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If a and b are consecutive integers, then the sum a + b is odd.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7030A0"/>
              </a:solidFill>
              <a:effectLst/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Proof: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 Assume that a and b are consecutive integers. Assume also that the sum a + b is not odd.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Because the sum a + b is not odd, there exists no number k such that a + b = 2k + 1.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However, the integers a and b are consecutive, so we may write the sum a + b as 2a + 1.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Thus, we have derived that a + b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≠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 2k + 1 for any integer k and also that a + b = 2a + 1. This is a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369673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567705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Proof by Induction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197292"/>
            <a:ext cx="8592821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Proof by induction uses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recursion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 to demonstrate an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infinite number of facts 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in a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finite amount of space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The most basic form of mathematical induction is where we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first create a propositional form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 whose truth is determined by an integer function.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If we can show that 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propositional form is true for some integer value 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then we may argue from that basis that 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propositional form must be true for all integers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511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567705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Proof by Induction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197292"/>
            <a:ext cx="8592821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Show that a propositional form P(x) is true for some basis case.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Assume that P(n) is true for some n, and show that this implies that P(n + 1) is true.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Then, by the principle of induction, the propositional form P(x) is true for all n greater or equal to the basis case.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7030A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207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90" y="709449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Proof by Contradiction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339036"/>
            <a:ext cx="85928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Example: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Theorem 2: 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If a and b are consecutive integers, then the sum a + b is odd.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7030A0"/>
              </a:solidFill>
              <a:effectLst/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Proof: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 Define the propositional form F(x) to be true when the sum of x and its successor is odd.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(Step 1) Consider the proposition F(1). The sum 1 + 2 = 3 is odd because we can demonstrate there exists an integer k such that 2k + 1 = 3.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Namely, 2(1) + 1 = 3. Thus, F(x) is true when x = 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(Step 2) Assume that F(x) is true for some x. Thus, for some x we have that x + (x + 1) is odd.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We add one to both x and x + 1 which gives the sum (x+1)+(x+2). </a:t>
            </a:r>
          </a:p>
        </p:txBody>
      </p:sp>
    </p:spTree>
    <p:extLst>
      <p:ext uri="{BB962C8B-B14F-4D97-AF65-F5344CB8AC3E}">
        <p14:creationId xmlns:p14="http://schemas.microsoft.com/office/powerpoint/2010/main" val="53141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90" y="709449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Proof by Contradiction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339036"/>
            <a:ext cx="859282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Example: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Theorem 2: 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If a and b are consecutive integers, then the sum a + b is odd.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7030A0"/>
              </a:solidFill>
              <a:effectLst/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We claim  (x+1)+(x+2) = 2x+3 = 2(x+1)+1 = F(x+1).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7030A0"/>
              </a:solidFill>
              <a:effectLst/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(Step 3) By the principle of mathematical induction we thus claim that F(x) is odd for all integers x.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Thus, the sum of any two consecutive numbers is odd.</a:t>
            </a:r>
          </a:p>
        </p:txBody>
      </p:sp>
    </p:spTree>
    <p:extLst>
      <p:ext uri="{BB962C8B-B14F-4D97-AF65-F5344CB8AC3E}">
        <p14:creationId xmlns:p14="http://schemas.microsoft.com/office/powerpoint/2010/main" val="62477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567705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Proof by Contrapositive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197292"/>
            <a:ext cx="8592821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From first-order logic we know that the implication P </a:t>
            </a:r>
            <a:r>
              <a:rPr lang="en-IN" sz="2400" b="1" i="0" dirty="0">
                <a:solidFill>
                  <a:schemeClr val="tx2"/>
                </a:solidFill>
                <a:effectLst/>
                <a:latin typeface="Google Sans"/>
              </a:rPr>
              <a:t>⇒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 Q is equivalent to ~Q </a:t>
            </a:r>
            <a:r>
              <a:rPr lang="en-IN" sz="2400" b="1" i="0" dirty="0">
                <a:solidFill>
                  <a:schemeClr val="tx2"/>
                </a:solidFill>
                <a:effectLst/>
                <a:latin typeface="Google Sans"/>
              </a:rPr>
              <a:t>⇒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~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P.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The second proposition is called the contrapositive of the first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proposition.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By saying that the two propositions are equivalent we mean that if one can prove P </a:t>
            </a:r>
            <a:r>
              <a:rPr lang="en-IN" sz="2400" b="1" i="0" dirty="0">
                <a:solidFill>
                  <a:schemeClr val="tx2"/>
                </a:solidFill>
                <a:effectLst/>
                <a:latin typeface="Google Sans"/>
              </a:rPr>
              <a:t>⇒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 Q then they have also proved ~Q </a:t>
            </a:r>
            <a:r>
              <a:rPr lang="en-IN" sz="2400" b="1" i="0" dirty="0">
                <a:solidFill>
                  <a:schemeClr val="tx2"/>
                </a:solidFill>
                <a:effectLst/>
                <a:latin typeface="Google Sans"/>
              </a:rPr>
              <a:t>⇒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~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P,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153674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90" y="709449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Proof by Contrapositive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339036"/>
            <a:ext cx="859282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Example: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Theorem 2: 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If the sum a + b is not odd, then a and b are not consecutive integers.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7030A0"/>
              </a:solidFill>
              <a:effectLst/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Proof: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 Assume that the sum of the integers a and b is not odd. Then, there exists no integer k such that a + b = 2k + 1.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Thus, a + b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≠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 k + (k + 1) for all integers k. Because k +1 is the successor of k, this implies that a and b cannot be consecutive integers.</a:t>
            </a:r>
          </a:p>
        </p:txBody>
      </p:sp>
    </p:spTree>
    <p:extLst>
      <p:ext uri="{BB962C8B-B14F-4D97-AF65-F5344CB8AC3E}">
        <p14:creationId xmlns:p14="http://schemas.microsoft.com/office/powerpoint/2010/main" val="401863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6F0CA5-5018-7954-BF61-ADB5DE74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6614"/>
            <a:ext cx="9359900" cy="52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2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9029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5365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394347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77995" y="6512242"/>
            <a:ext cx="215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10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IN" spc="-100" dirty="0">
                <a:solidFill>
                  <a:srgbClr val="FFFFFF"/>
                </a:solidFill>
                <a:latin typeface="Arial MT"/>
                <a:cs typeface="Arial MT"/>
              </a:rPr>
              <a:t>R. Arumuga Arun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6550" y="511306"/>
            <a:ext cx="6210935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>
              <a:lnSpc>
                <a:spcPct val="100000"/>
              </a:lnSpc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Course Outcome</a:t>
            </a:r>
            <a:endParaRPr sz="4300" dirty="0">
              <a:latin typeface="Times New Roman"/>
              <a:cs typeface="Times New Roman"/>
            </a:endParaRP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1AF58044-334D-3EFC-5217-6B2C62001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00926"/>
              </p:ext>
            </p:extLst>
          </p:nvPr>
        </p:nvGraphicFramePr>
        <p:xfrm>
          <a:off x="342900" y="1346503"/>
          <a:ext cx="8578850" cy="273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850">
                  <a:extLst>
                    <a:ext uri="{9D8B030D-6E8A-4147-A177-3AD203B41FA5}">
                      <a16:colId xmlns:a16="http://schemas.microsoft.com/office/drawing/2014/main" val="3021598732"/>
                    </a:ext>
                  </a:extLst>
                </a:gridCol>
                <a:gridCol w="7747000">
                  <a:extLst>
                    <a:ext uri="{9D8B030D-6E8A-4147-A177-3AD203B41FA5}">
                      <a16:colId xmlns:a16="http://schemas.microsoft.com/office/drawing/2014/main" val="2691949766"/>
                    </a:ext>
                  </a:extLst>
                </a:gridCol>
              </a:tblGrid>
              <a:tr h="74267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7030A0"/>
                          </a:solidFill>
                          <a:latin typeface="+mj-lt"/>
                        </a:rPr>
                        <a:t>CO1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Compare and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analyse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different computational models</a:t>
                      </a:r>
                      <a:endParaRPr lang="en-IN" sz="1800" b="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778263"/>
                  </a:ext>
                </a:extLst>
              </a:tr>
              <a:tr h="664294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7030A0"/>
                          </a:solidFill>
                          <a:latin typeface="+mj-lt"/>
                        </a:rPr>
                        <a:t>CO2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Apply rigorously formal mathematical methods to prove properties of languages, grammars and automata</a:t>
                      </a:r>
                      <a:endParaRPr lang="en-IN" sz="1800" b="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01655"/>
                  </a:ext>
                </a:extLst>
              </a:tr>
              <a:tr h="664294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7030A0"/>
                          </a:solidFill>
                          <a:latin typeface="+mj-lt"/>
                        </a:rPr>
                        <a:t>CO3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Identify limitations of some computational models and possible methods of proving them.</a:t>
                      </a:r>
                      <a:endParaRPr lang="en-IN" sz="1800" b="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812365"/>
                  </a:ext>
                </a:extLst>
              </a:tr>
              <a:tr h="66429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CO4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Represent the abstract concepts mathematically with notations.</a:t>
                      </a:r>
                      <a:endParaRPr lang="en-IN" sz="1800" b="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294344"/>
                  </a:ext>
                </a:extLst>
              </a:tr>
            </a:tbl>
          </a:graphicData>
        </a:graphic>
      </p:graphicFrame>
      <p:sp>
        <p:nvSpPr>
          <p:cNvPr id="6" name="object 13">
            <a:extLst>
              <a:ext uri="{FF2B5EF4-FFF2-40B4-BE49-F238E27FC236}">
                <a16:creationId xmlns:a16="http://schemas.microsoft.com/office/drawing/2014/main" id="{1A0DCEA3-04D8-D921-D632-CBB0F7102236}"/>
              </a:ext>
            </a:extLst>
          </p:cNvPr>
          <p:cNvSpPr txBox="1"/>
          <p:nvPr/>
        </p:nvSpPr>
        <p:spPr>
          <a:xfrm>
            <a:off x="699452" y="6512242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8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80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94877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29F49B-3380-D087-C2AC-C2AB6BCF5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2627"/>
            <a:ext cx="9359900" cy="521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7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493B5F-13CB-A0FD-5B52-F3FB4F7F7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769"/>
            <a:ext cx="9359900" cy="56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3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FE39C7-9AA9-AAEC-2B63-748274DC7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0214"/>
            <a:ext cx="9359900" cy="523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44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20796-28A5-71BB-A87E-AD7BB90D0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8067"/>
            <a:ext cx="9359900" cy="51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52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6242DF-2B41-549A-A31C-F7811564C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25" y="1219200"/>
            <a:ext cx="7851775" cy="52401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5DE54D-2E2D-D9E7-4669-A528ED41E31B}"/>
              </a:ext>
            </a:extLst>
          </p:cNvPr>
          <p:cNvSpPr txBox="1"/>
          <p:nvPr/>
        </p:nvSpPr>
        <p:spPr>
          <a:xfrm>
            <a:off x="793750" y="656581"/>
            <a:ext cx="467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Proof by Induction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159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01FDA-D627-6235-B4CC-6EE34E7FA3E1}"/>
              </a:ext>
            </a:extLst>
          </p:cNvPr>
          <p:cNvSpPr txBox="1"/>
          <p:nvPr/>
        </p:nvSpPr>
        <p:spPr>
          <a:xfrm>
            <a:off x="793750" y="656581"/>
            <a:ext cx="467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Proof by Induction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05DB82-66B0-9FF9-1D07-52C84BAE4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3" y="1524000"/>
            <a:ext cx="8024793" cy="284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82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6465" y="2482786"/>
            <a:ext cx="24288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Calibri"/>
                <a:cs typeface="Calibri"/>
              </a:rPr>
              <a:t>Thank</a:t>
            </a:r>
            <a:r>
              <a:rPr sz="4400" b="1" spc="-105" dirty="0">
                <a:latin typeface="Calibri"/>
                <a:cs typeface="Calibri"/>
              </a:rPr>
              <a:t> </a:t>
            </a:r>
            <a:r>
              <a:rPr sz="4400" b="1" spc="-20" dirty="0">
                <a:latin typeface="Calibri"/>
                <a:cs typeface="Calibri"/>
              </a:rPr>
              <a:t>you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1875" y="6477952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51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9859" y="353059"/>
            <a:ext cx="1910714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5" dirty="0">
                <a:latin typeface="Times New Roman"/>
                <a:cs typeface="Times New Roman"/>
              </a:rPr>
              <a:t>S</a:t>
            </a:r>
            <a:r>
              <a:rPr sz="4300" spc="5" dirty="0">
                <a:latin typeface="Times New Roman"/>
                <a:cs typeface="Times New Roman"/>
              </a:rPr>
              <a:t>y</a:t>
            </a:r>
            <a:r>
              <a:rPr sz="4300" dirty="0">
                <a:latin typeface="Times New Roman"/>
                <a:cs typeface="Times New Roman"/>
              </a:rPr>
              <a:t>llab</a:t>
            </a:r>
            <a:r>
              <a:rPr sz="4300" spc="15" dirty="0">
                <a:latin typeface="Times New Roman"/>
                <a:cs typeface="Times New Roman"/>
              </a:rPr>
              <a:t>u</a:t>
            </a:r>
            <a:r>
              <a:rPr sz="4300" spc="-5" dirty="0">
                <a:latin typeface="Times New Roman"/>
                <a:cs typeface="Times New Roman"/>
              </a:rPr>
              <a:t>s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56806"/>
              </p:ext>
            </p:extLst>
          </p:nvPr>
        </p:nvGraphicFramePr>
        <p:xfrm>
          <a:off x="304800" y="1208024"/>
          <a:ext cx="8795149" cy="524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597">
                  <a:extLst>
                    <a:ext uri="{9D8B030D-6E8A-4147-A177-3AD203B41FA5}">
                      <a16:colId xmlns:a16="http://schemas.microsoft.com/office/drawing/2014/main" val="2361995290"/>
                    </a:ext>
                  </a:extLst>
                </a:gridCol>
                <a:gridCol w="57227">
                  <a:extLst>
                    <a:ext uri="{9D8B030D-6E8A-4147-A177-3AD203B41FA5}">
                      <a16:colId xmlns:a16="http://schemas.microsoft.com/office/drawing/2014/main" val="246515455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400672355"/>
                    </a:ext>
                  </a:extLst>
                </a:gridCol>
                <a:gridCol w="51199">
                  <a:extLst>
                    <a:ext uri="{9D8B030D-6E8A-4147-A177-3AD203B41FA5}">
                      <a16:colId xmlns:a16="http://schemas.microsoft.com/office/drawing/2014/main" val="2829296463"/>
                    </a:ext>
                  </a:extLst>
                </a:gridCol>
              </a:tblGrid>
              <a:tr h="360791">
                <a:tc>
                  <a:txBody>
                    <a:bodyPr/>
                    <a:lstStyle/>
                    <a:p>
                      <a:pPr marL="69850">
                        <a:lnSpc>
                          <a:spcPts val="2105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Module:1</a:t>
                      </a: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05"/>
                        </a:lnSpc>
                      </a:pPr>
                      <a:r>
                        <a:rPr lang="en-US" sz="2000" b="1" spc="-10" dirty="0">
                          <a:solidFill>
                            <a:srgbClr val="FFFF00"/>
                          </a:solidFill>
                          <a:latin typeface="+mn-lt"/>
                          <a:cs typeface="Calibri"/>
                        </a:rPr>
                        <a:t>Introduction to Languages and Grammars</a:t>
                      </a: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1755">
                        <a:lnSpc>
                          <a:spcPts val="2105"/>
                        </a:lnSpc>
                      </a:pPr>
                      <a:r>
                        <a:rPr lang="en-IN" sz="2000" b="1" spc="-6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4 </a:t>
                      </a:r>
                      <a:r>
                        <a:rPr lang="en-IN" sz="20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1755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1755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985">
                <a:tc gridSpan="6">
                  <a:txBody>
                    <a:bodyPr/>
                    <a:lstStyle/>
                    <a:p>
                      <a:pPr marL="69850">
                        <a:lnSpc>
                          <a:spcPts val="2045"/>
                        </a:lnSpc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  <a:p>
                      <a:pPr marL="69850">
                        <a:lnSpc>
                          <a:spcPts val="2045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Recall on Proof techniques in Mathematics - Overview of a Computational Models -</a:t>
                      </a:r>
                    </a:p>
                    <a:p>
                      <a:pPr marL="69850">
                        <a:lnSpc>
                          <a:spcPts val="2045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Languages and Grammars - Alphabets - Strings - Operations on Languages, Overview on Automata</a:t>
                      </a:r>
                      <a:endParaRPr sz="2000" b="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45"/>
                        </a:lnSpc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86">
                <a:tc>
                  <a:txBody>
                    <a:bodyPr/>
                    <a:lstStyle/>
                    <a:p>
                      <a:pPr marL="69850">
                        <a:lnSpc>
                          <a:spcPts val="2105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05"/>
                        </a:lnSpc>
                      </a:pPr>
                      <a:r>
                        <a:rPr lang="en-US" sz="2000" b="1" spc="-5" dirty="0">
                          <a:solidFill>
                            <a:srgbClr val="FFFF00"/>
                          </a:solidFill>
                          <a:latin typeface="+mn-lt"/>
                          <a:cs typeface="Calibri"/>
                        </a:rPr>
                        <a:t>Finite State Automata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8</a:t>
                      </a:r>
                      <a:r>
                        <a:rPr lang="en-IN" sz="2000" b="1" spc="-6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IN" sz="2000" b="1" spc="-1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4135" algn="r">
                        <a:lnSpc>
                          <a:spcPts val="2105"/>
                        </a:lnSpc>
                      </a:pP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285">
                <a:tc gridSpan="6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lang="en-IN" sz="2000" b="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  <a:p>
                      <a:pPr marL="69850" algn="just">
                        <a:lnSpc>
                          <a:spcPts val="2050"/>
                        </a:lnSpc>
                      </a:pPr>
                      <a:r>
                        <a:rPr lang="en-IN" sz="2000" b="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Finite Automata (FA) - Deterministic Finite Automata (DFA) - Non-deterministic Finite Automata (NFA) - NFA with epsilon transitions – NFA without epsilon transition, conversion of NFA to DFA, Equivalence of NFA and DFA – minimization of DFA</a:t>
                      </a:r>
                    </a:p>
                    <a:p>
                      <a:pPr marL="69850" algn="just">
                        <a:lnSpc>
                          <a:spcPts val="2050"/>
                        </a:lnSpc>
                      </a:pPr>
                      <a:endParaRPr sz="2000" b="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sz="2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86">
                <a:tc>
                  <a:txBody>
                    <a:bodyPr/>
                    <a:lstStyle/>
                    <a:p>
                      <a:pPr marL="69850">
                        <a:lnSpc>
                          <a:spcPts val="2110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US" sz="2000" b="1" spc="-10" dirty="0">
                          <a:solidFill>
                            <a:srgbClr val="FFFF00"/>
                          </a:solidFill>
                          <a:latin typeface="+mn-lt"/>
                          <a:cs typeface="Calibri"/>
                        </a:rPr>
                        <a:t>Regular Expressions and Languages</a:t>
                      </a: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spc="-6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7 </a:t>
                      </a:r>
                      <a:r>
                        <a:rPr lang="en-IN" sz="20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R="62865" algn="r">
                        <a:lnSpc>
                          <a:spcPts val="2110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4235">
                <a:tc gridSpan="6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lang="en-IN" sz="2000" b="0" dirty="0">
                        <a:latin typeface="+mj-lt"/>
                        <a:cs typeface="Calibri"/>
                      </a:endParaRPr>
                    </a:p>
                    <a:p>
                      <a:pPr marL="69850" algn="just">
                        <a:lnSpc>
                          <a:spcPts val="2050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Regular Expression - FA and Regular Expressions: FA to regular expression and regular expression to FA - Pattern matching and regular expressions - Regular grammar and FA - Pumping lemma for regular languages - Closure properties of regular languages</a:t>
                      </a:r>
                      <a:endParaRPr sz="2000" b="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42331"/>
              </p:ext>
            </p:extLst>
          </p:nvPr>
        </p:nvGraphicFramePr>
        <p:xfrm>
          <a:off x="313690" y="1065557"/>
          <a:ext cx="8633460" cy="4954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8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337">
                  <a:extLst>
                    <a:ext uri="{9D8B030D-6E8A-4147-A177-3AD203B41FA5}">
                      <a16:colId xmlns:a16="http://schemas.microsoft.com/office/drawing/2014/main" val="2842815360"/>
                    </a:ext>
                  </a:extLst>
                </a:gridCol>
                <a:gridCol w="26675">
                  <a:extLst>
                    <a:ext uri="{9D8B030D-6E8A-4147-A177-3AD203B41FA5}">
                      <a16:colId xmlns:a16="http://schemas.microsoft.com/office/drawing/2014/main" val="252781555"/>
                    </a:ext>
                  </a:extLst>
                </a:gridCol>
                <a:gridCol w="98751">
                  <a:extLst>
                    <a:ext uri="{9D8B030D-6E8A-4147-A177-3AD203B41FA5}">
                      <a16:colId xmlns:a16="http://schemas.microsoft.com/office/drawing/2014/main" val="1684082894"/>
                    </a:ext>
                  </a:extLst>
                </a:gridCol>
              </a:tblGrid>
              <a:tr h="293496">
                <a:tc>
                  <a:txBody>
                    <a:bodyPr/>
                    <a:lstStyle/>
                    <a:p>
                      <a:pPr marL="69850">
                        <a:lnSpc>
                          <a:spcPts val="2105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4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05"/>
                        </a:lnSpc>
                      </a:pPr>
                      <a:r>
                        <a:rPr lang="en-US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Context Free Grammars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120">
                        <a:lnSpc>
                          <a:spcPts val="2105"/>
                        </a:lnSpc>
                      </a:pPr>
                      <a:r>
                        <a:rPr lang="en-IN" sz="2000" b="1" spc="-50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7 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hours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1120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333">
                <a:tc gridSpan="5">
                  <a:txBody>
                    <a:bodyPr/>
                    <a:lstStyle/>
                    <a:p>
                      <a:pPr marL="69850" algn="just">
                        <a:lnSpc>
                          <a:spcPts val="2045"/>
                        </a:lnSpc>
                      </a:pPr>
                      <a:endParaRPr lang="en-US"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  <a:p>
                      <a:pPr marL="69850" algn="just">
                        <a:lnSpc>
                          <a:spcPts val="2045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Context-Free Grammar (CFG) – Derivations - Parse Trees - Ambiguity in CFG - CYK</a:t>
                      </a:r>
                    </a:p>
                    <a:p>
                      <a:pPr marL="69850" algn="just">
                        <a:lnSpc>
                          <a:spcPts val="2045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algorithm – Simplification of CFG – Elimination of Useless symbols, Unit productions, Null productions - Normal forms for CFG: CNF and GNF - Pumping Lemma for CFL – Closure Properties of CFL</a:t>
                      </a:r>
                    </a:p>
                    <a:p>
                      <a:pPr marL="69850" algn="just">
                        <a:lnSpc>
                          <a:spcPts val="2045"/>
                        </a:lnSpc>
                      </a:pPr>
                      <a:endParaRPr lang="en-US"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45"/>
                        </a:lnSpc>
                      </a:pP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marL="69850">
                        <a:lnSpc>
                          <a:spcPts val="2110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 5</a:t>
                      </a: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Pushdown Automata</a:t>
                      </a: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 5</a:t>
                      </a:r>
                      <a:r>
                        <a:rPr lang="en-IN" sz="2000" b="1" spc="-4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1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79">
                <a:tc gridSpan="5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lang="en-IN"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  <a:p>
                      <a:pPr marL="69850">
                        <a:lnSpc>
                          <a:spcPts val="2050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Definition of the Pushdown automata - Languages of a Pushdown automata – Power of Non-Deterministic Pushdown Automata and Deterministic pushdown automata</a:t>
                      </a:r>
                      <a:endParaRPr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marL="69850">
                        <a:lnSpc>
                          <a:spcPts val="2110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 6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IN" sz="2000" b="1" spc="-10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Turing Machine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spc="-5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6 </a:t>
                      </a:r>
                      <a:r>
                        <a:rPr lang="en-IN" sz="2000" b="1" spc="-1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1594" algn="r">
                        <a:lnSpc>
                          <a:spcPts val="2070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2476">
                <a:tc gridSpan="5">
                  <a:txBody>
                    <a:bodyPr/>
                    <a:lstStyle/>
                    <a:p>
                      <a:pPr marL="69850">
                        <a:lnSpc>
                          <a:spcPts val="2055"/>
                        </a:lnSpc>
                      </a:pPr>
                      <a:endParaRPr lang="en-US" sz="2000" dirty="0">
                        <a:latin typeface="+mj-lt"/>
                        <a:cs typeface="Calibri"/>
                      </a:endParaRPr>
                    </a:p>
                    <a:p>
                      <a:pPr marL="69850">
                        <a:lnSpc>
                          <a:spcPts val="2055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Turing Machines as acceptor and transducer - Multi head and Multi tape Turing Machines – Universal Turing Machine - The Halting problem - Turing-Church thesis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5"/>
                        </a:lnSpc>
                      </a:pP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64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70959" y="425196"/>
            <a:ext cx="191262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dirty="0">
                <a:latin typeface="Times New Roman"/>
                <a:cs typeface="Times New Roman"/>
              </a:rPr>
              <a:t>Syllabus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71447"/>
              </p:ext>
            </p:extLst>
          </p:nvPr>
        </p:nvGraphicFramePr>
        <p:xfrm>
          <a:off x="693470" y="1190371"/>
          <a:ext cx="8228960" cy="4944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23">
                  <a:extLst>
                    <a:ext uri="{9D8B030D-6E8A-4147-A177-3AD203B41FA5}">
                      <a16:colId xmlns:a16="http://schemas.microsoft.com/office/drawing/2014/main" val="2842815360"/>
                    </a:ext>
                  </a:extLst>
                </a:gridCol>
                <a:gridCol w="37603">
                  <a:extLst>
                    <a:ext uri="{9D8B030D-6E8A-4147-A177-3AD203B41FA5}">
                      <a16:colId xmlns:a16="http://schemas.microsoft.com/office/drawing/2014/main" val="252781555"/>
                    </a:ext>
                  </a:extLst>
                </a:gridCol>
                <a:gridCol w="93984">
                  <a:extLst>
                    <a:ext uri="{9D8B030D-6E8A-4147-A177-3AD203B41FA5}">
                      <a16:colId xmlns:a16="http://schemas.microsoft.com/office/drawing/2014/main" val="1684082894"/>
                    </a:ext>
                  </a:extLst>
                </a:gridCol>
              </a:tblGrid>
              <a:tr h="276716">
                <a:tc>
                  <a:txBody>
                    <a:bodyPr/>
                    <a:lstStyle/>
                    <a:p>
                      <a:pPr marL="69850">
                        <a:lnSpc>
                          <a:spcPts val="2105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 7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05"/>
                        </a:lnSpc>
                      </a:pPr>
                      <a:r>
                        <a:rPr lang="en-US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Recursive and Recursively Enumerable</a:t>
                      </a:r>
                    </a:p>
                    <a:p>
                      <a:pPr marL="70485">
                        <a:lnSpc>
                          <a:spcPts val="2105"/>
                        </a:lnSpc>
                      </a:pPr>
                      <a:r>
                        <a:rPr lang="en-US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Languages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120">
                        <a:lnSpc>
                          <a:spcPts val="2105"/>
                        </a:lnSpc>
                      </a:pPr>
                      <a:r>
                        <a:rPr lang="en-IN" sz="2000" b="1" spc="-50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7 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hours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1120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48">
                <a:tc gridSpan="5">
                  <a:txBody>
                    <a:bodyPr/>
                    <a:lstStyle/>
                    <a:p>
                      <a:pPr marL="69850" algn="just">
                        <a:lnSpc>
                          <a:spcPts val="2045"/>
                        </a:lnSpc>
                      </a:pPr>
                      <a:endParaRPr lang="en-US"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  <a:p>
                      <a:pPr marL="69850" algn="just">
                        <a:lnSpc>
                          <a:spcPts val="2045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Recursive and Recursively Enumerable Languages, Language that is not Recursively Enumerable (RE) – computable functions – Chomsky Hierarchy – Undecidable problems - Post’s Correspondence Problem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45"/>
                        </a:lnSpc>
                      </a:pP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717">
                <a:tc gridSpan="4"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Text Book(s)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Text Book(s)</a:t>
                      </a: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 7</a:t>
                      </a:r>
                      <a:r>
                        <a:rPr lang="en-IN" sz="2000" b="1" spc="-4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1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337">
                <a:tc gridSpan="5">
                  <a:txBody>
                    <a:bodyPr/>
                    <a:lstStyle/>
                    <a:p>
                      <a:pPr marL="412750" indent="-342900">
                        <a:lnSpc>
                          <a:spcPts val="2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spc="-5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J.E. Hopcroft, R. Motwani and J.D. Ullman, “Introduction to Automata Theory, Languages and Computation”, Third Edition, Pearson Education, India 2008. ISBN: 978-8131720479</a:t>
                      </a:r>
                      <a:endParaRPr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17">
                <a:tc gridSpan="3">
                  <a:txBody>
                    <a:bodyPr/>
                    <a:lstStyle/>
                    <a:p>
                      <a:pPr marL="69850">
                        <a:lnSpc>
                          <a:spcPts val="2110"/>
                        </a:lnSpc>
                      </a:pP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Reference Book(s)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IN" sz="2000" b="1" spc="-10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Subsystems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IN" sz="2000" b="1" spc="-5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5 </a:t>
                      </a:r>
                      <a:r>
                        <a:rPr lang="en-IN" sz="2000" b="1" spc="-1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1594" algn="r">
                        <a:lnSpc>
                          <a:spcPts val="2070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2252">
                <a:tc gridSpan="5">
                  <a:txBody>
                    <a:bodyPr/>
                    <a:lstStyle/>
                    <a:p>
                      <a:pPr marL="538163" indent="-274638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Peter Linz, “An Introduction to Formal Languages and Automata”, Sixth Edition, Jones &amp; Bartlett, 2016. ISBN: 978-9384323219</a:t>
                      </a:r>
                    </a:p>
                    <a:p>
                      <a:pPr marL="538163" indent="-274638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K. </a:t>
                      </a:r>
                      <a:r>
                        <a:rPr lang="en-US" sz="2000" b="0" i="0" u="none" strike="noStrike" baseline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Krithivasan</a:t>
                      </a:r>
                      <a:r>
                        <a:rPr lang="en-US" sz="2000" b="0" i="0" u="none" strike="noStrike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and R. Rama, “Introduction to Formal Languages, Automata and Computation”, Pearson Education, 2009. ISBN: 978-8131723562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5"/>
                        </a:lnSpc>
                      </a:pP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87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70959" y="425196"/>
            <a:ext cx="191262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dirty="0">
                <a:latin typeface="Times New Roman"/>
                <a:cs typeface="Times New Roman"/>
              </a:rPr>
              <a:t>Syllabus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49673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4027" y="1368761"/>
            <a:ext cx="7705725" cy="19979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I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Introduction to Languages and Grammars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6180" y="4046790"/>
            <a:ext cx="7619365" cy="60272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860"/>
              </a:spcBef>
            </a:pPr>
            <a:r>
              <a:rPr lang="en-US" sz="3200" dirty="0">
                <a:latin typeface="Times New Roman"/>
                <a:cs typeface="Times New Roman"/>
              </a:rPr>
              <a:t>Recall on Proof </a:t>
            </a:r>
            <a:r>
              <a:rPr lang="en-IN" sz="3200" dirty="0">
                <a:latin typeface="Times New Roman"/>
                <a:cs typeface="Times New Roman"/>
              </a:rPr>
              <a:t>Techniques</a:t>
            </a:r>
            <a:r>
              <a:rPr lang="en-US" sz="3200" dirty="0">
                <a:latin typeface="Times New Roman"/>
                <a:cs typeface="Times New Roman"/>
              </a:rPr>
              <a:t> in Mathematics 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6815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90" y="709449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latin typeface="Times New Roman"/>
                <a:cs typeface="Times New Roman"/>
              </a:rPr>
              <a:t>Fundamental Proof Techniques</a:t>
            </a:r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339036"/>
            <a:ext cx="8592821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When one wishes to prove the statement P </a:t>
            </a:r>
            <a:r>
              <a:rPr lang="en-IN" sz="2400" b="1" i="0" dirty="0">
                <a:solidFill>
                  <a:schemeClr val="tx2"/>
                </a:solidFill>
                <a:effectLst/>
                <a:latin typeface="Google Sans"/>
              </a:rPr>
              <a:t>⇒</a:t>
            </a:r>
            <a:r>
              <a:rPr lang="en-IN" sz="2400" b="1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Q there are four fundamental approaches.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This document models those four different approaches by proving the same proposition four times over using each fundamental method.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Direct Proof (Proof by Construction)</a:t>
            </a:r>
            <a:endParaRPr lang="en-US" sz="2400" dirty="0">
              <a:solidFill>
                <a:srgbClr val="7030A0"/>
              </a:solidFill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Proof by Contradiction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Proof by Induction</a:t>
            </a:r>
            <a:endParaRPr lang="en-US" sz="2400" dirty="0">
              <a:solidFill>
                <a:srgbClr val="7030A0"/>
              </a:solidFill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Proof by Contrapositive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7030A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22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90" y="709449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Direct Proof (Proof by Construction)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339036"/>
            <a:ext cx="8592821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In a constructive proof one attempts to demonstrate P </a:t>
            </a:r>
            <a:r>
              <a:rPr lang="en-IN" sz="2400" b="1" i="0" dirty="0">
                <a:solidFill>
                  <a:schemeClr val="tx2"/>
                </a:solidFill>
                <a:effectLst/>
                <a:latin typeface="Google Sans"/>
              </a:rPr>
              <a:t>⇒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 Q directly.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This is the simplest and easiest method of proof available to us. There are only two steps to a direct proof.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Assume that P is true.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Use P to show that Q must be true.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7030A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05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90" y="709449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Direct Proof (Proof by Construction)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339036"/>
            <a:ext cx="8592821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Example: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 If a and b are consecutive integers, then the sum a + b is odd.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Proof: Assume that a and b are consecutive integers. Because a and b are consecutive we know that b = a + 1.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Thus, the sum a + b may be re-written as 2a+1. Thus, there exists a number k such that </a:t>
            </a:r>
            <a:r>
              <a:rPr lang="en-US" sz="2400" b="0" i="0" dirty="0" err="1">
                <a:solidFill>
                  <a:srgbClr val="7030A0"/>
                </a:solidFill>
                <a:effectLst/>
                <a:latin typeface="+mj-lt"/>
              </a:rPr>
              <a:t>a+b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 = 2k +1 so the sum </a:t>
            </a:r>
            <a:r>
              <a:rPr lang="en-US" sz="2400" b="0" i="0" dirty="0" err="1">
                <a:solidFill>
                  <a:srgbClr val="7030A0"/>
                </a:solidFill>
                <a:effectLst/>
                <a:latin typeface="+mj-lt"/>
              </a:rPr>
              <a:t>a+b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+mj-lt"/>
              </a:rPr>
              <a:t>is odd.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7030A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617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1650</Words>
  <Application>Microsoft Office PowerPoint</Application>
  <PresentationFormat>Custom</PresentationFormat>
  <Paragraphs>188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MT</vt:lpstr>
      <vt:lpstr>Calibri</vt:lpstr>
      <vt:lpstr>Google Sans</vt:lpstr>
      <vt:lpstr>Times New Roman</vt:lpstr>
      <vt:lpstr>Office Theme</vt:lpstr>
      <vt:lpstr>PowerPoint Presentation</vt:lpstr>
      <vt:lpstr>PowerPoint Presentation</vt:lpstr>
      <vt:lpstr>Syllabus</vt:lpstr>
      <vt:lpstr>Syllabus</vt:lpstr>
      <vt:lpstr>Syllabus</vt:lpstr>
      <vt:lpstr>Module I –  Introduction to Languages and Grammars</vt:lpstr>
      <vt:lpstr>Fundamental Proof Techniques</vt:lpstr>
      <vt:lpstr>Direct Proof (Proof by Construction)</vt:lpstr>
      <vt:lpstr>Direct Proof (Proof by Construction)</vt:lpstr>
      <vt:lpstr>Proof by Contradiction</vt:lpstr>
      <vt:lpstr>Proof by Contradiction</vt:lpstr>
      <vt:lpstr>Proof by Contradiction</vt:lpstr>
      <vt:lpstr>Proof by Induction</vt:lpstr>
      <vt:lpstr>Proof by Induction</vt:lpstr>
      <vt:lpstr>Proof by Contradiction</vt:lpstr>
      <vt:lpstr>Proof by Contradiction</vt:lpstr>
      <vt:lpstr>Proof by Contrapositive</vt:lpstr>
      <vt:lpstr>Proof by Contrapositive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John Raghavan Justin</dc:creator>
  <cp:lastModifiedBy>Arumuga Arun R</cp:lastModifiedBy>
  <cp:revision>118</cp:revision>
  <dcterms:created xsi:type="dcterms:W3CDTF">2023-07-23T12:27:47Z</dcterms:created>
  <dcterms:modified xsi:type="dcterms:W3CDTF">2024-01-07T16:07:52Z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2023-07-23T00:00:00Z</vt:filetime>
  </property>
</Properties>
</file>