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18" r:id="rId3"/>
    <p:sldId id="257" r:id="rId4"/>
    <p:sldId id="258" r:id="rId5"/>
    <p:sldId id="319" r:id="rId6"/>
    <p:sldId id="260" r:id="rId7"/>
    <p:sldId id="381" r:id="rId8"/>
    <p:sldId id="385" r:id="rId9"/>
    <p:sldId id="384" r:id="rId10"/>
    <p:sldId id="386" r:id="rId11"/>
    <p:sldId id="382" r:id="rId12"/>
    <p:sldId id="387" r:id="rId13"/>
    <p:sldId id="388" r:id="rId14"/>
    <p:sldId id="306" r:id="rId15"/>
  </p:sldIdLst>
  <p:sldSz cx="9359900" cy="6858000"/>
  <p:notesSz cx="93599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41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2250" y="0"/>
            <a:ext cx="4056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33442-4033-4725-B082-13452E78528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57250"/>
            <a:ext cx="31591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625" y="3300413"/>
            <a:ext cx="748665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2250" y="6513513"/>
            <a:ext cx="4056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F9466-64B1-4672-9F84-C95B092E3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1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9466-64B1-4672-9F84-C95B092E3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1194" y="614334"/>
            <a:ext cx="8023860" cy="1523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6F2F9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4937" y="3840480"/>
            <a:ext cx="655637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8312" y="1577340"/>
            <a:ext cx="40743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23618" y="1577340"/>
            <a:ext cx="40743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3454" y="502920"/>
            <a:ext cx="408495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167" y="1452245"/>
            <a:ext cx="8463915" cy="419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8312" y="6377940"/>
            <a:ext cx="21542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43700" y="6377940"/>
            <a:ext cx="21542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9029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365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94347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9452" y="6512242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5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lnSpc>
                <a:spcPct val="100000"/>
              </a:lnSpc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2470150" y="3613948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THEORY OF COMPUTING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2913" lvl="1" indent="-2635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Automata Theory</a:t>
            </a:r>
          </a:p>
          <a:p>
            <a:pPr marL="900113" lvl="2" indent="-2635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Deals with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definition and properties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of various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mathematical models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of computers. Ex: FA, CFG, Turing machine</a:t>
            </a: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  <a:p>
            <a:pPr marL="442913" lvl="1" indent="-2635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Computability Theory</a:t>
            </a:r>
          </a:p>
          <a:p>
            <a:pPr marL="900113" lvl="2" indent="-2635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Deals with what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can and cannot be completed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by a model.</a:t>
            </a: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  <a:p>
            <a:pPr marL="442913" lvl="1" indent="-2635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Computational Complexity Theory</a:t>
            </a:r>
          </a:p>
          <a:p>
            <a:pPr marL="900113" lvl="2" indent="-2635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+mj-lt"/>
              </a:rPr>
              <a:t>Groups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computable problem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based on the hardness</a:t>
            </a: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2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Applications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Traffic Lights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Lifts and elevators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Cryptography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Design and Analysis of Algorithm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Quantum Calculation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Logic within Computer Science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Randomness within Calculation </a:t>
            </a:r>
          </a:p>
        </p:txBody>
      </p:sp>
    </p:spTree>
    <p:extLst>
      <p:ext uri="{BB962C8B-B14F-4D97-AF65-F5344CB8AC3E}">
        <p14:creationId xmlns:p14="http://schemas.microsoft.com/office/powerpoint/2010/main" val="294692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Overview of a computational model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28E007-550A-85AB-110F-0DB019D49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416" y="2551597"/>
            <a:ext cx="5532599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4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F50A71-DFB5-37CA-BA84-296BE7914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" y="1424766"/>
            <a:ext cx="9350550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2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465" y="2482786"/>
            <a:ext cx="24288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Calibri"/>
                <a:cs typeface="Calibri"/>
              </a:rPr>
              <a:t>Thank</a:t>
            </a:r>
            <a:r>
              <a:rPr sz="4400" b="1" spc="-105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you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51875" y="6477952"/>
            <a:ext cx="152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09029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5365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94347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77995" y="6512242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IN" spc="-100" dirty="0">
                <a:solidFill>
                  <a:srgbClr val="FFFFFF"/>
                </a:solidFill>
                <a:latin typeface="Arial MT"/>
                <a:cs typeface="Arial MT"/>
              </a:rPr>
              <a:t>R. Arumuga Arun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6550" y="511306"/>
            <a:ext cx="6210935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>
              <a:lnSpc>
                <a:spcPct val="100000"/>
              </a:lnSpc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Course Outcome</a:t>
            </a:r>
            <a:endParaRPr sz="4300" dirty="0">
              <a:latin typeface="Times New Roman"/>
              <a:cs typeface="Times New Roman"/>
            </a:endParaRP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1AF58044-334D-3EFC-5217-6B2C62001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00926"/>
              </p:ext>
            </p:extLst>
          </p:nvPr>
        </p:nvGraphicFramePr>
        <p:xfrm>
          <a:off x="342900" y="1346503"/>
          <a:ext cx="8578850" cy="273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3021598732"/>
                    </a:ext>
                  </a:extLst>
                </a:gridCol>
                <a:gridCol w="7747000">
                  <a:extLst>
                    <a:ext uri="{9D8B030D-6E8A-4147-A177-3AD203B41FA5}">
                      <a16:colId xmlns:a16="http://schemas.microsoft.com/office/drawing/2014/main" val="2691949766"/>
                    </a:ext>
                  </a:extLst>
                </a:gridCol>
              </a:tblGrid>
              <a:tr h="74267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j-lt"/>
                        </a:rPr>
                        <a:t>CO1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Compare and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analyse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different computational models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778263"/>
                  </a:ext>
                </a:extLst>
              </a:tr>
              <a:tr h="66429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j-lt"/>
                        </a:rPr>
                        <a:t>CO2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Apply rigorously formal mathematical methods to prove properties of languages, grammars and automata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01655"/>
                  </a:ext>
                </a:extLst>
              </a:tr>
              <a:tr h="66429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j-lt"/>
                        </a:rPr>
                        <a:t>CO3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Identify limitations of some computational models and possible methods of proving them.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12365"/>
                  </a:ext>
                </a:extLst>
              </a:tr>
              <a:tr h="66429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CO4</a:t>
                      </a:r>
                    </a:p>
                  </a:txBody>
                  <a:tcPr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Represent the abstract concepts mathematically with notations.</a:t>
                      </a:r>
                      <a:endParaRPr lang="en-IN" sz="1800" b="0" dirty="0">
                        <a:solidFill>
                          <a:schemeClr val="tx2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294344"/>
                  </a:ext>
                </a:extLst>
              </a:tr>
            </a:tbl>
          </a:graphicData>
        </a:graphic>
      </p:graphicFrame>
      <p:sp>
        <p:nvSpPr>
          <p:cNvPr id="6" name="object 13">
            <a:extLst>
              <a:ext uri="{FF2B5EF4-FFF2-40B4-BE49-F238E27FC236}">
                <a16:creationId xmlns:a16="http://schemas.microsoft.com/office/drawing/2014/main" id="{1A0DCEA3-04D8-D921-D632-CBB0F7102236}"/>
              </a:ext>
            </a:extLst>
          </p:cNvPr>
          <p:cNvSpPr txBox="1"/>
          <p:nvPr/>
        </p:nvSpPr>
        <p:spPr>
          <a:xfrm>
            <a:off x="699452" y="6512242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80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948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9859" y="353059"/>
            <a:ext cx="1910714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5" dirty="0">
                <a:latin typeface="Times New Roman"/>
                <a:cs typeface="Times New Roman"/>
              </a:rPr>
              <a:t>S</a:t>
            </a:r>
            <a:r>
              <a:rPr sz="4300" spc="5" dirty="0">
                <a:latin typeface="Times New Roman"/>
                <a:cs typeface="Times New Roman"/>
              </a:rPr>
              <a:t>y</a:t>
            </a:r>
            <a:r>
              <a:rPr sz="4300" dirty="0">
                <a:latin typeface="Times New Roman"/>
                <a:cs typeface="Times New Roman"/>
              </a:rPr>
              <a:t>llab</a:t>
            </a:r>
            <a:r>
              <a:rPr sz="4300" spc="15" dirty="0">
                <a:latin typeface="Times New Roman"/>
                <a:cs typeface="Times New Roman"/>
              </a:rPr>
              <a:t>u</a:t>
            </a:r>
            <a:r>
              <a:rPr sz="4300" spc="-5" dirty="0">
                <a:latin typeface="Times New Roman"/>
                <a:cs typeface="Times New Roman"/>
              </a:rPr>
              <a:t>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56806"/>
              </p:ext>
            </p:extLst>
          </p:nvPr>
        </p:nvGraphicFramePr>
        <p:xfrm>
          <a:off x="304800" y="1208024"/>
          <a:ext cx="8795149" cy="5246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7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97">
                  <a:extLst>
                    <a:ext uri="{9D8B030D-6E8A-4147-A177-3AD203B41FA5}">
                      <a16:colId xmlns:a16="http://schemas.microsoft.com/office/drawing/2014/main" val="2361995290"/>
                    </a:ext>
                  </a:extLst>
                </a:gridCol>
                <a:gridCol w="57227">
                  <a:extLst>
                    <a:ext uri="{9D8B030D-6E8A-4147-A177-3AD203B41FA5}">
                      <a16:colId xmlns:a16="http://schemas.microsoft.com/office/drawing/2014/main" val="246515455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400672355"/>
                    </a:ext>
                  </a:extLst>
                </a:gridCol>
                <a:gridCol w="51199">
                  <a:extLst>
                    <a:ext uri="{9D8B030D-6E8A-4147-A177-3AD203B41FA5}">
                      <a16:colId xmlns:a16="http://schemas.microsoft.com/office/drawing/2014/main" val="2829296463"/>
                    </a:ext>
                  </a:extLst>
                </a:gridCol>
              </a:tblGrid>
              <a:tr h="360791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Module:1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10" dirty="0">
                          <a:solidFill>
                            <a:srgbClr val="FFFF00"/>
                          </a:solidFill>
                          <a:latin typeface="+mn-lt"/>
                          <a:cs typeface="Calibri"/>
                        </a:rPr>
                        <a:t>Introduction to Languages and Grammars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1755">
                        <a:lnSpc>
                          <a:spcPts val="2105"/>
                        </a:lnSpc>
                      </a:pPr>
                      <a:r>
                        <a:rPr lang="en-IN" sz="2000" b="1" spc="-6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4 </a:t>
                      </a: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755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755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985">
                <a:tc gridSpan="6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>
                        <a:lnSpc>
                          <a:spcPts val="2045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Recall on Proof techniques in Mathematics - Overview of a Computational Models -</a:t>
                      </a:r>
                    </a:p>
                    <a:p>
                      <a:pPr marL="69850">
                        <a:lnSpc>
                          <a:spcPts val="2045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Languages and Grammars - Alphabets - Strings - Operations on Languages, Overview on Automata</a:t>
                      </a:r>
                      <a:endParaRPr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86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n-lt"/>
                          <a:cs typeface="Calibri"/>
                        </a:rPr>
                        <a:t>Finite State Automata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8</a:t>
                      </a:r>
                      <a:r>
                        <a:rPr lang="en-IN" sz="2000" b="1" spc="-6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20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4135" algn="r">
                        <a:lnSpc>
                          <a:spcPts val="2105"/>
                        </a:lnSpc>
                      </a:pP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85">
                <a:tc gridSpan="6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lang="en-IN"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50"/>
                        </a:lnSpc>
                      </a:pPr>
                      <a:r>
                        <a:rPr lang="en-IN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          </a:r>
                    </a:p>
                    <a:p>
                      <a:pPr marL="69850" algn="just">
                        <a:lnSpc>
                          <a:spcPts val="2050"/>
                        </a:lnSpc>
                      </a:pPr>
                      <a:endParaRPr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86"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US" sz="2000" b="1" spc="-10" dirty="0">
                          <a:solidFill>
                            <a:srgbClr val="FFFF00"/>
                          </a:solidFill>
                          <a:latin typeface="+mn-lt"/>
                          <a:cs typeface="Calibri"/>
                        </a:rPr>
                        <a:t>Regular Expressions and Languages</a:t>
                      </a: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spc="-6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 7 </a:t>
                      </a: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62865" algn="r">
                        <a:lnSpc>
                          <a:spcPts val="2110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235">
                <a:tc gridSpan="6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lang="en-IN" sz="2000" b="0" dirty="0"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5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Regular Expression - FA and Regular Expressions: FA to regular expression and regular expression to FA - Pattern matching and regular expressions - Regular grammar and FA - Pumping lemma for regular languages - Closure properties of regular languages</a:t>
                      </a:r>
                      <a:endParaRPr sz="2000" b="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42331"/>
              </p:ext>
            </p:extLst>
          </p:nvPr>
        </p:nvGraphicFramePr>
        <p:xfrm>
          <a:off x="313690" y="1065557"/>
          <a:ext cx="8633460" cy="4954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337">
                  <a:extLst>
                    <a:ext uri="{9D8B030D-6E8A-4147-A177-3AD203B41FA5}">
                      <a16:colId xmlns:a16="http://schemas.microsoft.com/office/drawing/2014/main" val="2842815360"/>
                    </a:ext>
                  </a:extLst>
                </a:gridCol>
                <a:gridCol w="26675">
                  <a:extLst>
                    <a:ext uri="{9D8B030D-6E8A-4147-A177-3AD203B41FA5}">
                      <a16:colId xmlns:a16="http://schemas.microsoft.com/office/drawing/2014/main" val="252781555"/>
                    </a:ext>
                  </a:extLst>
                </a:gridCol>
                <a:gridCol w="98751">
                  <a:extLst>
                    <a:ext uri="{9D8B030D-6E8A-4147-A177-3AD203B41FA5}">
                      <a16:colId xmlns:a16="http://schemas.microsoft.com/office/drawing/2014/main" val="1684082894"/>
                    </a:ext>
                  </a:extLst>
                </a:gridCol>
              </a:tblGrid>
              <a:tr h="293496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4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Context Free Grammars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r>
                        <a:rPr lang="en-IN" sz="2000" b="1" spc="-50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7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333">
                <a:tc gridSpan="5">
                  <a:txBody>
                    <a:bodyPr/>
                    <a:lstStyle/>
                    <a:p>
                      <a:pPr marL="69850" algn="just">
                        <a:lnSpc>
                          <a:spcPts val="2045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Context-Free Grammar (CFG) – Derivations - Parse Trees - Ambiguity in CFG - CYK</a:t>
                      </a: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algorithm – Simplification of CFG – Elimination of Useless symbols, Unit productions, Null productions - Normal forms for CFG: CNF and GNF - Pumping Lemma for CFL – Closure Properties of CFL</a:t>
                      </a: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 5</a:t>
                      </a: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Pushdown Automata</a:t>
                      </a: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5</a:t>
                      </a:r>
                      <a:r>
                        <a:rPr lang="en-IN" sz="2000" b="1" spc="-4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1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79">
                <a:tc gridSpan="5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lang="en-IN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>
                        <a:lnSpc>
                          <a:spcPts val="2050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Definition of the Pushdown automata - Languages of a Pushdown automata – Power of Non-Deterministic Pushdown Automata and Deterministic pushdown automata</a:t>
                      </a: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 6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Turing Machine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spc="-5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6 </a:t>
                      </a:r>
                      <a:r>
                        <a:rPr lang="en-IN" sz="2000" b="1" spc="-1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1594" algn="r">
                        <a:lnSpc>
                          <a:spcPts val="2070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2476">
                <a:tc gridSpan="5">
                  <a:txBody>
                    <a:bodyPr/>
                    <a:lstStyle/>
                    <a:p>
                      <a:pPr marL="69850">
                        <a:lnSpc>
                          <a:spcPts val="2055"/>
                        </a:lnSpc>
                      </a:pPr>
                      <a:endParaRPr lang="en-US" sz="2000" dirty="0">
                        <a:latin typeface="+mj-lt"/>
                        <a:cs typeface="Calibri"/>
                      </a:endParaRPr>
                    </a:p>
                    <a:p>
                      <a:pPr marL="69850">
                        <a:lnSpc>
                          <a:spcPts val="205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Turing Machines as acceptor and transducer - Multi head and Multi tape Turing Machines – Universal Turing Machine - The Halting problem - Turing-Church thesis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64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0959" y="425196"/>
            <a:ext cx="191262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latin typeface="Times New Roman"/>
                <a:cs typeface="Times New Roman"/>
              </a:rPr>
              <a:t>Syllabus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71447"/>
              </p:ext>
            </p:extLst>
          </p:nvPr>
        </p:nvGraphicFramePr>
        <p:xfrm>
          <a:off x="693470" y="1190371"/>
          <a:ext cx="8228960" cy="4944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23">
                  <a:extLst>
                    <a:ext uri="{9D8B030D-6E8A-4147-A177-3AD203B41FA5}">
                      <a16:colId xmlns:a16="http://schemas.microsoft.com/office/drawing/2014/main" val="2842815360"/>
                    </a:ext>
                  </a:extLst>
                </a:gridCol>
                <a:gridCol w="37603">
                  <a:extLst>
                    <a:ext uri="{9D8B030D-6E8A-4147-A177-3AD203B41FA5}">
                      <a16:colId xmlns:a16="http://schemas.microsoft.com/office/drawing/2014/main" val="252781555"/>
                    </a:ext>
                  </a:extLst>
                </a:gridCol>
                <a:gridCol w="93984">
                  <a:extLst>
                    <a:ext uri="{9D8B030D-6E8A-4147-A177-3AD203B41FA5}">
                      <a16:colId xmlns:a16="http://schemas.microsoft.com/office/drawing/2014/main" val="1684082894"/>
                    </a:ext>
                  </a:extLst>
                </a:gridCol>
              </a:tblGrid>
              <a:tr h="276716">
                <a:tc>
                  <a:txBody>
                    <a:bodyPr/>
                    <a:lstStyle/>
                    <a:p>
                      <a:pPr marL="69850">
                        <a:lnSpc>
                          <a:spcPts val="2105"/>
                        </a:lnSpc>
                      </a:pPr>
                      <a:r>
                        <a:rPr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Module: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7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Recursive and Recursively Enumerable</a:t>
                      </a:r>
                    </a:p>
                    <a:p>
                      <a:pPr marL="70485">
                        <a:lnSpc>
                          <a:spcPts val="2105"/>
                        </a:lnSpc>
                      </a:pPr>
                      <a:r>
                        <a:rPr lang="en-US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Languages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r>
                        <a:rPr lang="en-IN" sz="2000" b="1" spc="-50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7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1120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05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48">
                <a:tc gridSpan="5">
                  <a:txBody>
                    <a:bodyPr/>
                    <a:lstStyle/>
                    <a:p>
                      <a:pPr marL="69850" algn="just">
                        <a:lnSpc>
                          <a:spcPts val="2045"/>
                        </a:lnSpc>
                      </a:pPr>
                      <a:endParaRPr lang="en-US"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  <a:p>
                      <a:pPr marL="69850" algn="just">
                        <a:lnSpc>
                          <a:spcPts val="2045"/>
                        </a:lnSpc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Recursive and Recursively Enumerable Languages, Language that is not Recursively Enumerable (RE) – computable functions – Chomsky Hierarchy – Undecidable problems - Post’s Correspondence Problem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4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17">
                <a:tc gridSpan="4"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Text Book(s)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Text Book(s)</a:t>
                      </a: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7</a:t>
                      </a:r>
                      <a:r>
                        <a:rPr lang="en-IN" sz="2000" b="1" spc="-4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 </a:t>
                      </a: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Times New Roman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1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37">
                <a:tc gridSpan="5">
                  <a:txBody>
                    <a:bodyPr/>
                    <a:lstStyle/>
                    <a:p>
                      <a:pPr marL="412750" indent="-342900">
                        <a:lnSpc>
                          <a:spcPts val="2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spc="-5" dirty="0">
                          <a:solidFill>
                            <a:schemeClr val="bg1"/>
                          </a:solidFill>
                          <a:latin typeface="+mj-lt"/>
                          <a:cs typeface="Calibri"/>
                        </a:rPr>
                        <a:t>J.E. Hopcroft, R. Motwani and J.D. Ullman, “Introduction to Automata Theory, Languages and Computation”, Third Edition, Pearson Education, India 2008. ISBN: 978-8131720479</a:t>
                      </a: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0"/>
                        </a:lnSpc>
                      </a:pPr>
                      <a:endParaRPr sz="2000" dirty="0">
                        <a:solidFill>
                          <a:schemeClr val="bg1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17">
                <a:tc gridSpan="3">
                  <a:txBody>
                    <a:bodyPr/>
                    <a:lstStyle/>
                    <a:p>
                      <a:pPr marL="69850">
                        <a:lnSpc>
                          <a:spcPts val="2110"/>
                        </a:lnSpc>
                      </a:pPr>
                      <a:r>
                        <a:rPr lang="en-IN" sz="2000" b="1" spc="-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Reference Book(s)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0485">
                        <a:lnSpc>
                          <a:spcPts val="2110"/>
                        </a:lnSpc>
                      </a:pPr>
                      <a:r>
                        <a:rPr lang="en-IN" sz="2000" b="1" spc="-10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Subsystems</a:t>
                      </a: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IN" sz="2000" b="1" spc="-5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5 </a:t>
                      </a:r>
                      <a:r>
                        <a:rPr lang="en-IN" sz="2000" b="1" spc="-15" dirty="0">
                          <a:solidFill>
                            <a:srgbClr val="FFFF00"/>
                          </a:solidFill>
                          <a:latin typeface="+mj-lt"/>
                          <a:cs typeface="Calibri"/>
                        </a:rPr>
                        <a:t>hours</a:t>
                      </a:r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1594" algn="r">
                        <a:lnSpc>
                          <a:spcPts val="2070"/>
                        </a:lnSpc>
                      </a:pPr>
                      <a:endParaRPr sz="2000" dirty="0">
                        <a:solidFill>
                          <a:srgbClr val="FFFF00"/>
                        </a:solidFill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2252">
                <a:tc gridSpan="5">
                  <a:txBody>
                    <a:bodyPr/>
                    <a:lstStyle/>
                    <a:p>
                      <a:pPr marL="538163" indent="-274638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Peter Linz, “An Introduction to Formal Languages and Automata”, Sixth Edition, Jones &amp; Bartlett, 2016. ISBN: 978-9384323219</a:t>
                      </a:r>
                    </a:p>
                    <a:p>
                      <a:pPr marL="538163" indent="-274638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K. </a:t>
                      </a:r>
                      <a:r>
                        <a:rPr lang="en-US" sz="2000" b="0" i="0" u="none" strike="noStrike" baseline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Krithivasan</a:t>
                      </a:r>
                      <a:r>
                        <a:rPr lang="en-US" sz="2000" b="0" i="0" u="none" strike="noStrike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and R. Rama, “Introduction to Formal Languages, Automata and Computation”, Pearson Education, 2009. ISBN: 978-8131723562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69850">
                        <a:lnSpc>
                          <a:spcPts val="2055"/>
                        </a:lnSpc>
                      </a:pPr>
                      <a:endParaRPr sz="2000" dirty="0">
                        <a:latin typeface="+mj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87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+mj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F2F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0959" y="425196"/>
            <a:ext cx="191262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latin typeface="Times New Roman"/>
                <a:cs typeface="Times New Roman"/>
              </a:rPr>
              <a:t>Syllabus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49673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027" y="1368761"/>
            <a:ext cx="7705725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I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Introduction to Languages and Grammars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350" y="4046790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60"/>
              </a:spcBef>
            </a:pPr>
            <a:r>
              <a:rPr lang="en-US" sz="3200" dirty="0">
                <a:latin typeface="Times New Roman"/>
                <a:cs typeface="Times New Roman"/>
              </a:rPr>
              <a:t>Overview of a Computational Model </a:t>
            </a:r>
          </a:p>
        </p:txBody>
      </p:sp>
      <p:sp>
        <p:nvSpPr>
          <p:cNvPr id="5" name="object 5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6815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THEORY OF COMPUTING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Most fundamental course of Computer Science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foundations and principles 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of computer science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Helps to develop formal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mathematical models of computation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that </a:t>
            </a:r>
            <a:r>
              <a:rPr lang="en-US" sz="2400" b="1" dirty="0">
                <a:solidFill>
                  <a:srgbClr val="7030A0"/>
                </a:solidFill>
                <a:latin typeface="+mj-lt"/>
              </a:rPr>
              <a:t>reflect real-world computers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.</a:t>
            </a: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What is Theory?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A theory explains known facts.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It also allows the scientists to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make predictions 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of what they should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observe if a theory is true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09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THEORY OF COMPUTING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7030A0"/>
                </a:solidFill>
                <a:effectLst/>
                <a:latin typeface="+mj-lt"/>
              </a:rPr>
              <a:t>What is computation?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Execution of algorithms.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solidFill>
                  <a:srgbClr val="7030A0"/>
                </a:solidFill>
                <a:effectLst/>
                <a:latin typeface="+mj-lt"/>
              </a:rPr>
              <a:t>Computation </a:t>
            </a: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is simply a sequence of steps that can be performed by a computer.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The “size” of both Input and Output should be finite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The number of steps should also be finite.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678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8075" y="6477952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90" y="709449"/>
            <a:ext cx="9055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THEORY OF COMPUTING</a:t>
            </a:r>
          </a:p>
        </p:txBody>
      </p:sp>
      <p:sp>
        <p:nvSpPr>
          <p:cNvPr id="4" name="object 4"/>
          <p:cNvSpPr/>
          <p:nvPr/>
        </p:nvSpPr>
        <p:spPr>
          <a:xfrm>
            <a:off x="6428232" y="6471132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95569" y="0"/>
            <a:ext cx="2466975" cy="841375"/>
            <a:chOff x="6895569" y="0"/>
            <a:chExt cx="2466975" cy="841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0" y="0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pc="-5" dirty="0"/>
              <a:t>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5957-EBCF-D5F2-6613-3187E6654F5D}"/>
              </a:ext>
            </a:extLst>
          </p:cNvPr>
          <p:cNvSpPr txBox="1"/>
          <p:nvPr/>
        </p:nvSpPr>
        <p:spPr>
          <a:xfrm>
            <a:off x="383539" y="1339036"/>
            <a:ext cx="85928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Its branches deals with how efficiently problems can be solved on a model of computation, using an algorithm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Branches: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Automata Theory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Computability Theory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7030A0"/>
                </a:solidFill>
                <a:effectLst/>
                <a:latin typeface="+mj-lt"/>
              </a:rPr>
              <a:t>Computational Complexity Theory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7030A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58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759</Words>
  <Application>Microsoft Office PowerPoint</Application>
  <PresentationFormat>Custom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Office Theme</vt:lpstr>
      <vt:lpstr>PowerPoint Presentation</vt:lpstr>
      <vt:lpstr>PowerPoint Presentation</vt:lpstr>
      <vt:lpstr>Syllabus</vt:lpstr>
      <vt:lpstr>Syllabus</vt:lpstr>
      <vt:lpstr>Syllabus</vt:lpstr>
      <vt:lpstr>Module I –  Introduction to Languages and Grammars</vt:lpstr>
      <vt:lpstr>THEORY OF COMPUTING</vt:lpstr>
      <vt:lpstr>THEORY OF COMPUTING</vt:lpstr>
      <vt:lpstr>THEORY OF COMPUTING</vt:lpstr>
      <vt:lpstr>THEORY OF COMPUTING</vt:lpstr>
      <vt:lpstr>Applications</vt:lpstr>
      <vt:lpstr>Overview of a computational model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John Raghavan Justin</dc:creator>
  <cp:lastModifiedBy>Arumuga Arun R</cp:lastModifiedBy>
  <cp:revision>122</cp:revision>
  <dcterms:created xsi:type="dcterms:W3CDTF">2023-07-23T12:27:47Z</dcterms:created>
  <dcterms:modified xsi:type="dcterms:W3CDTF">2024-01-08T04:57:37Z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2023-07-23T00:00:00Z</vt:filetime>
  </property>
</Properties>
</file>