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715" r:id="rId3"/>
    <p:sldId id="497" r:id="rId4"/>
    <p:sldId id="498" r:id="rId5"/>
    <p:sldId id="499" r:id="rId6"/>
    <p:sldId id="734" r:id="rId7"/>
    <p:sldId id="716" r:id="rId8"/>
    <p:sldId id="281" r:id="rId9"/>
    <p:sldId id="260" r:id="rId10"/>
    <p:sldId id="261" r:id="rId11"/>
    <p:sldId id="717" r:id="rId12"/>
    <p:sldId id="718" r:id="rId13"/>
    <p:sldId id="719" r:id="rId14"/>
    <p:sldId id="720" r:id="rId15"/>
    <p:sldId id="501" r:id="rId16"/>
    <p:sldId id="721" r:id="rId17"/>
    <p:sldId id="503" r:id="rId18"/>
    <p:sldId id="504" r:id="rId19"/>
    <p:sldId id="502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11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92C4-1362-4BBE-9949-F6525E9539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6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743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</a:t>
            </a:r>
          </a:p>
          <a:p>
            <a:pPr algn="ctr"/>
            <a:r>
              <a:rPr lang="en-US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286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1905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1752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2803526" y="1800225"/>
            <a:ext cx="550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1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Central Concepts of Automata Theory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3050"/>
            <a:ext cx="10515600" cy="48720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TW" sz="3600" dirty="0">
                <a:solidFill>
                  <a:srgbClr val="FF0000"/>
                </a:solidFill>
              </a:rPr>
              <a:t>Alphabets (</a:t>
            </a:r>
            <a:r>
              <a:rPr lang="en-US" altLang="zh-TW" sz="3600" dirty="0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S)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TW" sz="3200" dirty="0">
                <a:solidFill>
                  <a:srgbClr val="000099"/>
                </a:solidFill>
              </a:rPr>
              <a:t>A finite, non-empty set of symbols</a:t>
            </a:r>
          </a:p>
          <a:p>
            <a:pPr lvl="1">
              <a:lnSpc>
                <a:spcPct val="140000"/>
              </a:lnSpc>
            </a:pPr>
            <a:r>
              <a:rPr lang="en-US" altLang="zh-TW" sz="3200" dirty="0"/>
              <a:t>Ex: 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en-US" altLang="zh-TW" sz="2800" dirty="0"/>
              <a:t> </a:t>
            </a:r>
            <a:r>
              <a:rPr lang="en-US" altLang="zh-TW" sz="2800" dirty="0">
                <a:latin typeface="Symbol" panose="05050102010706020507" pitchFamily="18" charset="2"/>
                <a:cs typeface="Times New Roman" panose="02020603050405020304" pitchFamily="18" charset="0"/>
              </a:rPr>
              <a:t>S = {0, 1}, </a:t>
            </a:r>
            <a:r>
              <a:rPr lang="en-US" altLang="zh-TW" sz="2800" dirty="0">
                <a:cs typeface="Times New Roman" panose="02020603050405020304" pitchFamily="18" charset="0"/>
              </a:rPr>
              <a:t>the binary alphabet</a:t>
            </a:r>
            <a:endParaRPr lang="en-US" altLang="zh-TW" sz="28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en-US" altLang="zh-TW" sz="2800" dirty="0"/>
              <a:t> </a:t>
            </a:r>
            <a:r>
              <a:rPr lang="en-US" altLang="zh-TW" sz="2800" dirty="0">
                <a:latin typeface="Symbol" panose="05050102010706020507" pitchFamily="18" charset="2"/>
                <a:cs typeface="Times New Roman" panose="02020603050405020304" pitchFamily="18" charset="0"/>
              </a:rPr>
              <a:t>S </a:t>
            </a:r>
            <a:r>
              <a:rPr lang="en-US" altLang="zh-TW" sz="2800" dirty="0">
                <a:cs typeface="Times New Roman" panose="02020603050405020304" pitchFamily="18" charset="0"/>
              </a:rPr>
              <a:t>= {a, b, … , z}, the set of all lower-case letter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en-US" altLang="zh-TW" sz="2800" dirty="0">
                <a:cs typeface="Times New Roman" panose="02020603050405020304" pitchFamily="18" charset="0"/>
              </a:rPr>
              <a:t>The set of all ASCII characters</a:t>
            </a:r>
          </a:p>
          <a:p>
            <a:pPr marL="914400" lvl="2" indent="0">
              <a:lnSpc>
                <a:spcPct val="140000"/>
              </a:lnSpc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6961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Central Concepts of Automata Theory – cont..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741" y="1600200"/>
            <a:ext cx="10609730" cy="49974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4000" dirty="0">
                <a:solidFill>
                  <a:srgbClr val="FF0000"/>
                </a:solidFill>
              </a:rPr>
              <a:t>Strings</a:t>
            </a:r>
          </a:p>
          <a:p>
            <a:pPr lvl="1">
              <a:lnSpc>
                <a:spcPct val="120000"/>
              </a:lnSpc>
            </a:pPr>
            <a:r>
              <a:rPr lang="en-US" altLang="zh-TW" sz="3200" dirty="0"/>
              <a:t>A </a:t>
            </a:r>
            <a:r>
              <a:rPr lang="en-US" altLang="zh-TW" sz="3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string</a:t>
            </a:r>
            <a:r>
              <a:rPr lang="en-US" altLang="zh-TW" sz="3200" dirty="0"/>
              <a:t> (or word) is a </a:t>
            </a:r>
            <a:r>
              <a:rPr lang="en-US" altLang="zh-TW" sz="32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finite sequence</a:t>
            </a:r>
            <a:r>
              <a:rPr lang="en-US" altLang="zh-TW" sz="3200" dirty="0">
                <a:solidFill>
                  <a:srgbClr val="000099"/>
                </a:solidFill>
              </a:rPr>
              <a:t> of symbols chosen from some alphabet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Example</a:t>
            </a:r>
          </a:p>
          <a:p>
            <a:pPr lvl="2">
              <a:lnSpc>
                <a:spcPct val="120000"/>
              </a:lnSpc>
            </a:pPr>
            <a:r>
              <a:rPr lang="en-US" altLang="zh-TW" sz="2400" dirty="0"/>
              <a:t>1011 is a string from alphabet </a:t>
            </a:r>
            <a:r>
              <a:rPr lang="en-US" altLang="zh-TW" sz="2400" dirty="0">
                <a:cs typeface="Times New Roman" panose="02020603050405020304" pitchFamily="18" charset="0"/>
              </a:rPr>
              <a:t>S = {0, 1}</a:t>
            </a:r>
          </a:p>
          <a:p>
            <a:pPr lvl="1">
              <a:lnSpc>
                <a:spcPct val="140000"/>
              </a:lnSpc>
            </a:pP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Empty string,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e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a string with </a:t>
            </a:r>
            <a:r>
              <a:rPr lang="en-US" altLang="zh-TW" dirty="0">
                <a:solidFill>
                  <a:srgbClr val="000099"/>
                </a:solidFill>
              </a:rPr>
              <a:t>zero occurrences of symbols</a:t>
            </a:r>
            <a:endParaRPr lang="en-US" altLang="zh-TW" i="1" dirty="0">
              <a:solidFill>
                <a:srgbClr val="000099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Length |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w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|</a:t>
            </a:r>
            <a:r>
              <a:rPr lang="en-US" altLang="zh-TW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of string </a:t>
            </a:r>
            <a:r>
              <a:rPr lang="en-US" altLang="zh-TW" i="1" dirty="0">
                <a:cs typeface="Times New Roman" panose="02020603050405020304" pitchFamily="18" charset="0"/>
              </a:rPr>
              <a:t>w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dirty="0">
                <a:cs typeface="Times New Roman" panose="02020603050405020304" pitchFamily="18" charset="0"/>
              </a:rPr>
              <a:t>the number of </a:t>
            </a:r>
            <a:r>
              <a:rPr lang="en-US" altLang="zh-TW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positions</a:t>
            </a:r>
            <a:r>
              <a:rPr lang="en-US" altLang="zh-TW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for symbols in </a:t>
            </a:r>
            <a:r>
              <a:rPr lang="en-US" altLang="zh-TW" i="1" dirty="0">
                <a:cs typeface="Times New Roman" panose="02020603050405020304" pitchFamily="18" charset="0"/>
              </a:rPr>
              <a:t>w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2">
              <a:lnSpc>
                <a:spcPct val="140000"/>
              </a:lnSpc>
            </a:pPr>
            <a:r>
              <a:rPr lang="en-US" altLang="zh-TW" sz="2400" dirty="0">
                <a:cs typeface="Times New Roman" panose="02020603050405020304" pitchFamily="18" charset="0"/>
              </a:rPr>
              <a:t>Examples:|0111|= 4, |</a:t>
            </a:r>
            <a:r>
              <a:rPr lang="en-US" altLang="zh-TW" sz="2400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cs typeface="Times New Roman" panose="02020603050405020304" pitchFamily="18" charset="0"/>
              </a:rPr>
              <a:t>|=0, …</a:t>
            </a:r>
          </a:p>
          <a:p>
            <a:pPr lvl="3">
              <a:lnSpc>
                <a:spcPct val="120000"/>
              </a:lnSpc>
            </a:pPr>
            <a:endParaRPr lang="en-US" altLang="zh-TW" sz="2400" dirty="0"/>
          </a:p>
          <a:p>
            <a:pPr lvl="1">
              <a:lnSpc>
                <a:spcPct val="120000"/>
              </a:lnSpc>
            </a:pPr>
            <a:endParaRPr lang="en-US" altLang="zh-TW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44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825"/>
            <a:ext cx="10515600" cy="962493"/>
          </a:xfrm>
        </p:spPr>
        <p:txBody>
          <a:bodyPr/>
          <a:lstStyle/>
          <a:p>
            <a:r>
              <a:rPr lang="en-US" altLang="zh-TW" sz="4000" dirty="0"/>
              <a:t>Central Concepts of Automata Theory – cont..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64778" y="981636"/>
            <a:ext cx="6548716" cy="5688106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Power</a:t>
            </a:r>
            <a:r>
              <a:rPr lang="en-US" altLang="zh-TW" sz="2400" dirty="0"/>
              <a:t> of an alphabet, 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sz="2400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  </a:t>
            </a:r>
          </a:p>
          <a:p>
            <a:pPr marL="901700" lvl="2" indent="-457200">
              <a:lnSpc>
                <a:spcPct val="130000"/>
              </a:lnSpc>
              <a:spcBef>
                <a:spcPts val="0"/>
              </a:spcBef>
            </a:pPr>
            <a:r>
              <a:rPr lang="en-US" altLang="zh-TW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 set of all strings of length </a:t>
            </a:r>
            <a:r>
              <a:rPr lang="en-US" altLang="zh-TW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k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>
                <a:cs typeface="Times New Roman" panose="02020603050405020304" pitchFamily="18" charset="0"/>
              </a:rPr>
              <a:t>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Given</a:t>
            </a:r>
            <a:r>
              <a:rPr lang="en-US" altLang="zh-TW" i="1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 {0, 1}, </a:t>
            </a:r>
            <a:r>
              <a:rPr lang="en-US" altLang="zh-TW" dirty="0">
                <a:cs typeface="Times New Roman" panose="02020603050405020304" pitchFamily="18" charset="0"/>
              </a:rPr>
              <a:t>we have</a:t>
            </a:r>
          </a:p>
          <a:p>
            <a:pPr lvl="3">
              <a:lnSpc>
                <a:spcPct val="130000"/>
              </a:lnSpc>
              <a:spcBef>
                <a:spcPts val="0"/>
              </a:spcBef>
              <a:buFont typeface="Symbol" panose="05050102010706020507" pitchFamily="18" charset="2"/>
              <a:buChar char=" "/>
            </a:pPr>
            <a:r>
              <a:rPr lang="en-US" altLang="zh-TW" sz="24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     S</a:t>
            </a:r>
            <a:r>
              <a:rPr lang="en-US" altLang="zh-TW" sz="2400" baseline="300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  <a:cs typeface="Times New Roman" panose="02020603050405020304" pitchFamily="18" charset="0"/>
              </a:rPr>
              <a:t> = {</a:t>
            </a:r>
            <a:r>
              <a:rPr lang="en-US" altLang="zh-TW" sz="24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e},</a:t>
            </a:r>
            <a:r>
              <a:rPr lang="en-US" altLang="zh-TW" sz="24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 S</a:t>
            </a:r>
            <a:r>
              <a:rPr lang="en-US" altLang="zh-TW" sz="2400" baseline="30000" dirty="0">
                <a:solidFill>
                  <a:srgbClr val="000099"/>
                </a:solidFill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olidFill>
                  <a:srgbClr val="000099"/>
                </a:solidFill>
                <a:ea typeface="標楷體" pitchFamily="65" charset="-120"/>
                <a:cs typeface="Times New Roman" panose="02020603050405020304" pitchFamily="18" charset="0"/>
              </a:rPr>
              <a:t> = {00, 01, 10, 11}</a:t>
            </a:r>
            <a:endParaRPr lang="en-US" altLang="zh-TW" sz="24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Set of all strings over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cs typeface="Times New Roman" panose="02020603050405020304" pitchFamily="18" charset="0"/>
              </a:rPr>
              <a:t> denoted as </a:t>
            </a:r>
            <a:r>
              <a:rPr lang="en-US" altLang="zh-TW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</a:rPr>
              <a:t>*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sz="2400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*</a:t>
            </a:r>
            <a:r>
              <a:rPr lang="en-US" altLang="zh-TW" sz="24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 = S</a:t>
            </a:r>
            <a:r>
              <a:rPr lang="en-US" altLang="zh-TW" sz="2400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0 </a:t>
            </a:r>
            <a:r>
              <a:rPr lang="en-US" altLang="zh-TW" sz="2400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sz="2400" dirty="0">
                <a:solidFill>
                  <a:srgbClr val="000099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sz="2400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1 </a:t>
            </a:r>
            <a:r>
              <a:rPr lang="en-US" altLang="zh-TW" sz="2400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sz="2400" dirty="0">
                <a:solidFill>
                  <a:srgbClr val="000099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sz="2400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2 </a:t>
            </a:r>
            <a:r>
              <a:rPr lang="en-US" altLang="zh-TW" sz="2400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sz="2400" dirty="0">
                <a:solidFill>
                  <a:srgbClr val="000099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0099"/>
                </a:solidFill>
                <a:ea typeface="標楷體" pitchFamily="65" charset="-120"/>
              </a:rPr>
              <a:t>…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Set of nonempty strings from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 S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Arial" panose="020B0604020202020204" pitchFamily="34" charset="0"/>
              </a:rPr>
              <a:t>S</a:t>
            </a:r>
            <a:r>
              <a:rPr lang="en-US" altLang="zh-TW" baseline="30000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+</a:t>
            </a:r>
            <a:endParaRPr lang="en-US" altLang="zh-TW" dirty="0">
              <a:latin typeface="Symbol" panose="05050102010706020507" pitchFamily="18" charset="2"/>
              <a:ea typeface="標楷體" pitchFamily="65" charset="-120"/>
              <a:cs typeface="Times New Roman" panose="02020603050405020304" pitchFamily="18" charset="0"/>
            </a:endParaRPr>
          </a:p>
          <a:p>
            <a:pPr marL="457200" lvl="1" indent="1331913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+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  = 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rgbClr val="000099"/>
                </a:solidFill>
                <a:ea typeface="標楷體" pitchFamily="65" charset="-12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 {e} </a:t>
            </a:r>
          </a:p>
          <a:p>
            <a:pPr marL="457200" lvl="1" indent="13319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+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 = 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1 </a:t>
            </a:r>
            <a:r>
              <a:rPr lang="en-US" altLang="zh-TW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rgbClr val="000099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2 </a:t>
            </a:r>
            <a:r>
              <a:rPr lang="en-US" altLang="zh-TW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rgbClr val="000099"/>
                </a:solidFill>
                <a:latin typeface="Arial" panose="020B0604020202020204" pitchFamily="34" charset="0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3 </a:t>
            </a:r>
            <a:r>
              <a:rPr lang="en-US" altLang="zh-TW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 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…</a:t>
            </a:r>
            <a:endParaRPr lang="en-US" altLang="zh-TW" dirty="0">
              <a:solidFill>
                <a:srgbClr val="000099"/>
              </a:solidFill>
              <a:latin typeface="Symbol" panose="05050102010706020507" pitchFamily="18" charset="2"/>
              <a:ea typeface="標楷體" pitchFamily="65" charset="-120"/>
            </a:endParaRPr>
          </a:p>
          <a:p>
            <a:pPr marL="457200" lvl="1" indent="1331913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*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 = 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+ </a:t>
            </a:r>
            <a:r>
              <a:rPr lang="en-US" altLang="zh-TW" b="1" dirty="0">
                <a:solidFill>
                  <a:srgbClr val="000099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{e}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TW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005916" y="1086036"/>
            <a:ext cx="4854389" cy="5166846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Concatenation</a:t>
            </a:r>
            <a:r>
              <a:rPr lang="en-US" altLang="zh-TW" sz="2600" dirty="0">
                <a:cs typeface="Times New Roman" panose="02020603050405020304" pitchFamily="18" charset="0"/>
              </a:rPr>
              <a:t> of two strings </a:t>
            </a:r>
            <a:r>
              <a:rPr lang="en-US" altLang="zh-TW" sz="2600" i="1" dirty="0">
                <a:solidFill>
                  <a:srgbClr val="000099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600" dirty="0">
                <a:cs typeface="Times New Roman" panose="02020603050405020304" pitchFamily="18" charset="0"/>
              </a:rPr>
              <a:t> and </a:t>
            </a:r>
            <a:r>
              <a:rPr lang="en-US" altLang="zh-TW" sz="2600" i="1" dirty="0">
                <a:solidFill>
                  <a:srgbClr val="000099"/>
                </a:solidFill>
                <a:cs typeface="Times New Roman" panose="02020603050405020304" pitchFamily="18" charset="0"/>
              </a:rPr>
              <a:t>y</a:t>
            </a:r>
            <a:r>
              <a:rPr lang="en-US" altLang="zh-TW" sz="2600" dirty="0">
                <a:cs typeface="Times New Roman" panose="02020603050405020304" pitchFamily="18" charset="0"/>
              </a:rPr>
              <a:t> is </a:t>
            </a:r>
            <a:r>
              <a:rPr lang="en-US" altLang="zh-TW" sz="2600" i="1" dirty="0" err="1">
                <a:solidFill>
                  <a:srgbClr val="000099"/>
                </a:solidFill>
                <a:cs typeface="Times New Roman" panose="02020603050405020304" pitchFamily="18" charset="0"/>
              </a:rPr>
              <a:t>xy</a:t>
            </a:r>
            <a:endParaRPr lang="en-US" altLang="zh-TW" sz="2600" i="1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Example</a:t>
            </a:r>
          </a:p>
          <a:p>
            <a:pPr lvl="2">
              <a:lnSpc>
                <a:spcPct val="130000"/>
              </a:lnSpc>
            </a:pPr>
            <a:r>
              <a:rPr lang="en-US" altLang="zh-TW" sz="2200" dirty="0">
                <a:cs typeface="Times New Roman" panose="02020603050405020304" pitchFamily="18" charset="0"/>
              </a:rPr>
              <a:t>If</a:t>
            </a:r>
            <a:r>
              <a:rPr lang="en-US" altLang="zh-TW" sz="2200" i="1" dirty="0"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srgbClr val="FF0000"/>
                </a:solidFill>
                <a:cs typeface="Times New Roman" panose="02020603050405020304" pitchFamily="18" charset="0"/>
              </a:rPr>
              <a:t>x </a:t>
            </a:r>
            <a:r>
              <a:rPr lang="en-US" altLang="zh-TW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= 01101</a:t>
            </a:r>
            <a:r>
              <a:rPr lang="en-US" altLang="zh-TW" sz="2200" i="1" dirty="0"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srgbClr val="000099"/>
                </a:solidFill>
                <a:cs typeface="Times New Roman" panose="02020603050405020304" pitchFamily="18" charset="0"/>
              </a:rPr>
              <a:t>y</a:t>
            </a:r>
            <a:r>
              <a:rPr lang="en-US" altLang="zh-TW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TW" sz="22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110</a:t>
            </a:r>
            <a:r>
              <a:rPr lang="en-US" altLang="zh-TW" sz="2200" dirty="0">
                <a:cs typeface="Times New Roman" panose="02020603050405020304" pitchFamily="18" charset="0"/>
              </a:rPr>
              <a:t>, </a:t>
            </a:r>
          </a:p>
          <a:p>
            <a:pPr lvl="2">
              <a:lnSpc>
                <a:spcPct val="130000"/>
              </a:lnSpc>
            </a:pPr>
            <a:r>
              <a:rPr lang="en-US" altLang="zh-TW" sz="2200" dirty="0">
                <a:cs typeface="Times New Roman" panose="02020603050405020304" pitchFamily="18" charset="0"/>
              </a:rPr>
              <a:t>then </a:t>
            </a:r>
            <a:r>
              <a:rPr lang="en-US" altLang="zh-TW" sz="22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en-US" altLang="zh-TW" sz="2200" i="1" dirty="0" err="1">
                <a:solidFill>
                  <a:srgbClr val="000099"/>
                </a:solidFill>
                <a:cs typeface="Times New Roman" panose="02020603050405020304" pitchFamily="18" charset="0"/>
              </a:rPr>
              <a:t>y</a:t>
            </a:r>
            <a:r>
              <a:rPr lang="en-US" altLang="zh-TW" sz="2200" dirty="0">
                <a:cs typeface="Times New Roman" panose="02020603050405020304" pitchFamily="18" charset="0"/>
              </a:rPr>
              <a:t> = </a:t>
            </a:r>
            <a:r>
              <a:rPr lang="en-US" altLang="zh-TW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01101</a:t>
            </a:r>
            <a:r>
              <a:rPr lang="en-US" altLang="zh-TW" sz="2200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110</a:t>
            </a:r>
            <a:r>
              <a:rPr lang="en-US" altLang="zh-TW" sz="22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en-US" altLang="zh-TW" sz="22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and</a:t>
            </a:r>
            <a:r>
              <a:rPr lang="en-US" altLang="zh-TW" sz="22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srgbClr val="FF0000"/>
                </a:solidFill>
                <a:cs typeface="Times New Roman" panose="02020603050405020304" pitchFamily="18" charset="0"/>
              </a:rPr>
              <a:t>xx</a:t>
            </a:r>
            <a:r>
              <a:rPr lang="en-US" altLang="zh-TW" sz="2200" i="1" dirty="0"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=</a:t>
            </a:r>
            <a:r>
              <a:rPr lang="en-US" altLang="zh-TW" sz="2200" i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x</a:t>
            </a:r>
            <a:r>
              <a:rPr lang="en-US" altLang="zh-TW" sz="22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</a:rPr>
              <a:t>2</a:t>
            </a:r>
            <a:r>
              <a:rPr lang="en-US" altLang="zh-TW" sz="2200" baseline="30000" dirty="0">
                <a:latin typeface="Symbol" panose="05050102010706020507" pitchFamily="18" charset="2"/>
                <a:ea typeface="標楷體" pitchFamily="65" charset="-120"/>
              </a:rPr>
              <a:t> </a:t>
            </a:r>
            <a:r>
              <a:rPr lang="en-US" altLang="zh-TW" sz="2200" i="1" dirty="0">
                <a:cs typeface="Times New Roman" panose="02020603050405020304" pitchFamily="18" charset="0"/>
              </a:rPr>
              <a:t>= </a:t>
            </a:r>
            <a:r>
              <a:rPr lang="en-US" altLang="zh-TW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0110101101</a:t>
            </a:r>
            <a:r>
              <a:rPr lang="en-US" altLang="zh-TW" sz="2200" dirty="0">
                <a:cs typeface="Times New Roman" panose="02020603050405020304" pitchFamily="18" charset="0"/>
              </a:rPr>
              <a:t>, …</a:t>
            </a:r>
          </a:p>
          <a:p>
            <a:pPr lvl="2">
              <a:lnSpc>
                <a:spcPct val="130000"/>
              </a:lnSpc>
            </a:pPr>
            <a:endParaRPr lang="en-US" altLang="zh-TW" sz="2400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dirty="0">
                <a:latin typeface="Symbol" panose="05050102010706020507" pitchFamily="18" charset="2"/>
                <a:ea typeface="標楷體" pitchFamily="65" charset="-120"/>
              </a:rPr>
              <a:t>e</a:t>
            </a:r>
            <a:r>
              <a:rPr lang="en-US" altLang="zh-TW" dirty="0">
                <a:cs typeface="Times New Roman" panose="02020603050405020304" pitchFamily="18" charset="0"/>
              </a:rPr>
              <a:t> is the </a:t>
            </a:r>
            <a:r>
              <a:rPr lang="en-US" altLang="zh-TW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identity</a:t>
            </a:r>
            <a:r>
              <a:rPr lang="en-US" altLang="zh-TW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for concatenation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TW" dirty="0">
                <a:cs typeface="Times New Roman" panose="02020603050405020304" pitchFamily="18" charset="0"/>
              </a:rPr>
              <a:t>   since </a:t>
            </a:r>
            <a:r>
              <a:rPr lang="en-US" altLang="zh-TW" dirty="0" err="1">
                <a:latin typeface="Symbol" panose="05050102010706020507" pitchFamily="18" charset="2"/>
                <a:ea typeface="標楷體" pitchFamily="65" charset="-120"/>
              </a:rPr>
              <a:t>e</a:t>
            </a:r>
            <a:r>
              <a:rPr lang="en-US" altLang="zh-TW" i="1" dirty="0" err="1">
                <a:ea typeface="標楷體" pitchFamily="65" charset="-120"/>
              </a:rPr>
              <a:t>w</a:t>
            </a:r>
            <a:r>
              <a:rPr lang="en-US" altLang="zh-TW" dirty="0">
                <a:ea typeface="標楷體" pitchFamily="65" charset="-120"/>
              </a:rPr>
              <a:t> = </a:t>
            </a:r>
            <a:r>
              <a:rPr lang="en-US" altLang="zh-TW" i="1" dirty="0">
                <a:ea typeface="標楷體" pitchFamily="65" charset="-120"/>
              </a:rPr>
              <a:t>w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</a:rPr>
              <a:t>e = </a:t>
            </a:r>
            <a:r>
              <a:rPr lang="en-US" altLang="zh-TW" i="1" dirty="0">
                <a:ea typeface="標楷體" pitchFamily="65" charset="-120"/>
              </a:rPr>
              <a:t>w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4753" y="134471"/>
            <a:ext cx="10515600" cy="874059"/>
          </a:xfrm>
        </p:spPr>
        <p:txBody>
          <a:bodyPr/>
          <a:lstStyle/>
          <a:p>
            <a:r>
              <a:rPr lang="en-US" altLang="zh-TW" sz="4000" dirty="0"/>
              <a:t>Central Concepts of Automata Theory – cont..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753" y="1008529"/>
            <a:ext cx="10609730" cy="56612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Languages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language</a:t>
            </a:r>
            <a:r>
              <a:rPr lang="en-US" altLang="zh-TW" dirty="0">
                <a:cs typeface="Times New Roman" panose="02020603050405020304" pitchFamily="18" charset="0"/>
              </a:rPr>
              <a:t> is a set of strings all chosen from some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Arial" panose="020B0604020202020204" pitchFamily="34" charset="0"/>
              </a:rPr>
              <a:t>S</a:t>
            </a:r>
            <a:r>
              <a:rPr lang="en-US" altLang="zh-TW" baseline="30000" dirty="0">
                <a:ea typeface="標楷體" pitchFamily="65" charset="-120"/>
                <a:cs typeface="Times New Roman" panose="02020603050405020304" pitchFamily="18" charset="0"/>
              </a:rPr>
              <a:t>*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If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dirty="0">
                <a:cs typeface="Times New Roman" panose="02020603050405020304" pitchFamily="18" charset="0"/>
              </a:rPr>
              <a:t> is an alphabet, and </a:t>
            </a:r>
            <a:r>
              <a:rPr lang="en-US" altLang="zh-TW" i="1" dirty="0">
                <a:ea typeface="標楷體" pitchFamily="65" charset="-120"/>
              </a:rPr>
              <a:t>L</a:t>
            </a:r>
            <a:r>
              <a:rPr lang="en-US" altLang="zh-TW" dirty="0">
                <a:ea typeface="標楷體" pitchFamily="65" charset="-120"/>
                <a:sym typeface="Symbol" panose="05050102010706020507" pitchFamily="18" charset="2"/>
              </a:rPr>
              <a:t>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ea typeface="標楷體" pitchFamily="65" charset="-120"/>
              </a:rPr>
              <a:t>*</a:t>
            </a:r>
            <a:r>
              <a:rPr lang="en-US" altLang="zh-TW" dirty="0">
                <a:ea typeface="標楷體" pitchFamily="65" charset="-120"/>
              </a:rPr>
              <a:t>, then </a:t>
            </a:r>
            <a:r>
              <a:rPr lang="en-US" altLang="zh-TW" i="1" dirty="0">
                <a:ea typeface="標楷體" pitchFamily="65" charset="-120"/>
              </a:rPr>
              <a:t>L</a:t>
            </a:r>
            <a:r>
              <a:rPr lang="en-US" altLang="zh-TW" dirty="0">
                <a:ea typeface="標楷體" pitchFamily="65" charset="-120"/>
              </a:rPr>
              <a:t> is a language over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dirty="0">
                <a:ea typeface="標楷體" pitchFamily="65" charset="-120"/>
              </a:rPr>
              <a:t>.</a:t>
            </a:r>
            <a:r>
              <a:rPr lang="en-US" altLang="zh-TW" i="1" dirty="0"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solidFill>
                  <a:srgbClr val="000099"/>
                </a:solidFill>
                <a:cs typeface="Times New Roman" panose="02020603050405020304" pitchFamily="18" charset="0"/>
              </a:rPr>
              <a:t>Examples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ea typeface="標楷體" pitchFamily="65" charset="-120"/>
              </a:rPr>
              <a:t>The set of all legal English 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words</a:t>
            </a:r>
            <a:r>
              <a:rPr lang="en-US" altLang="zh-TW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 </a:t>
            </a:r>
            <a:r>
              <a:rPr lang="en-US" altLang="zh-TW" dirty="0">
                <a:ea typeface="標楷體" pitchFamily="65" charset="-120"/>
              </a:rPr>
              <a:t>is a language 		</a:t>
            </a:r>
            <a:r>
              <a:rPr lang="en-US" altLang="zh-TW" dirty="0">
                <a:ea typeface="標楷體" pitchFamily="65" charset="-120"/>
                <a:sym typeface="Wingdings" panose="05000000000000000000" pitchFamily="2" charset="2"/>
              </a:rPr>
              <a:t> {a, b, c, …., z}</a:t>
            </a:r>
          </a:p>
          <a:p>
            <a:pPr lvl="2">
              <a:lnSpc>
                <a:spcPct val="13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The set of all strings of </a:t>
            </a:r>
            <a:r>
              <a:rPr lang="en-US" altLang="zh-TW" i="1" dirty="0">
                <a:cs typeface="Times New Roman" panose="02020603050405020304" pitchFamily="18" charset="0"/>
              </a:rPr>
              <a:t>n</a:t>
            </a:r>
            <a:r>
              <a:rPr lang="en-US" altLang="zh-TW" dirty="0">
                <a:cs typeface="Times New Roman" panose="02020603050405020304" pitchFamily="18" charset="0"/>
              </a:rPr>
              <a:t> 0’s followed by </a:t>
            </a:r>
            <a:r>
              <a:rPr lang="en-US" altLang="zh-TW" i="1" dirty="0">
                <a:cs typeface="Times New Roman" panose="02020603050405020304" pitchFamily="18" charset="0"/>
              </a:rPr>
              <a:t>n</a:t>
            </a:r>
            <a:r>
              <a:rPr lang="en-US" altLang="zh-TW" dirty="0">
                <a:cs typeface="Times New Roman" panose="02020603050405020304" pitchFamily="18" charset="0"/>
              </a:rPr>
              <a:t> 1’s for </a:t>
            </a:r>
            <a:r>
              <a:rPr lang="en-US" altLang="zh-TW" i="1" dirty="0"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</a:t>
            </a:r>
            <a:r>
              <a:rPr lang="en-US" altLang="zh-TW" sz="2400" dirty="0"/>
              <a:t> 0</a:t>
            </a:r>
            <a:r>
              <a:rPr lang="en-US" altLang="zh-TW" dirty="0">
                <a:cs typeface="Times New Roman" panose="02020603050405020304" pitchFamily="18" charset="0"/>
              </a:rPr>
              <a:t>  	</a:t>
            </a:r>
            <a:r>
              <a:rPr lang="en-US" altLang="zh-TW" dirty="0"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TW" dirty="0">
                <a:cs typeface="Times New Roman" panose="02020603050405020304" pitchFamily="18" charset="0"/>
              </a:rPr>
              <a:t>{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dirty="0">
                <a:cs typeface="Times New Roman" panose="02020603050405020304" pitchFamily="18" charset="0"/>
              </a:rPr>
              <a:t>, 01, 0011, 000111, …}</a:t>
            </a:r>
          </a:p>
          <a:p>
            <a:pPr lvl="2">
              <a:lnSpc>
                <a:spcPct val="13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The set of strings of equal no. of 0’s and 1’s 		</a:t>
            </a:r>
            <a:r>
              <a:rPr lang="en-US" altLang="zh-TW" dirty="0">
                <a:cs typeface="Times New Roman" panose="02020603050405020304" pitchFamily="18" charset="0"/>
                <a:sym typeface="Wingdings" panose="05000000000000000000" pitchFamily="2" charset="2"/>
              </a:rPr>
              <a:t> {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dirty="0">
                <a:cs typeface="Times New Roman" panose="02020603050405020304" pitchFamily="18" charset="0"/>
              </a:rPr>
              <a:t>, 01, 10, 0011, 0101,…}</a:t>
            </a:r>
          </a:p>
          <a:p>
            <a:pPr lvl="2">
              <a:lnSpc>
                <a:spcPct val="130000"/>
              </a:lnSpc>
            </a:pPr>
            <a:r>
              <a:rPr lang="en-US" altLang="zh-TW" dirty="0">
                <a:latin typeface="Symbol" panose="05050102010706020507" pitchFamily="18" charset="2"/>
                <a:ea typeface="標楷體" pitchFamily="65" charset="-120"/>
              </a:rPr>
              <a:t>S</a:t>
            </a:r>
            <a:r>
              <a:rPr lang="en-US" altLang="zh-TW" baseline="30000" dirty="0">
                <a:ea typeface="標楷體" pitchFamily="65" charset="-120"/>
              </a:rPr>
              <a:t>* </a:t>
            </a:r>
            <a:r>
              <a:rPr lang="en-US" altLang="zh-TW" dirty="0">
                <a:ea typeface="標楷體" pitchFamily="65" charset="-120"/>
              </a:rPr>
              <a:t>is an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infinite</a:t>
            </a:r>
            <a:r>
              <a:rPr lang="en-US" altLang="zh-TW" dirty="0">
                <a:cs typeface="Times New Roman" panose="02020603050405020304" pitchFamily="18" charset="0"/>
              </a:rPr>
              <a:t> language for any alphabet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  <a:p>
            <a:pPr lvl="2">
              <a:lnSpc>
                <a:spcPct val="140000"/>
              </a:lnSpc>
            </a:pP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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 = </a:t>
            </a:r>
            <a:r>
              <a:rPr lang="en-US" altLang="zh-TW" dirty="0"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empty language</a:t>
            </a:r>
            <a:r>
              <a:rPr lang="en-US" altLang="zh-TW" dirty="0">
                <a:cs typeface="Times New Roman" panose="02020603050405020304" pitchFamily="18" charset="0"/>
              </a:rPr>
              <a:t> (not the empty string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e) </a:t>
            </a:r>
            <a:r>
              <a:rPr lang="en-US" altLang="zh-TW" dirty="0">
                <a:cs typeface="Times New Roman" panose="02020603050405020304" pitchFamily="18" charset="0"/>
              </a:rPr>
              <a:t>is a language over any alphabet</a:t>
            </a:r>
          </a:p>
          <a:p>
            <a:pPr lvl="2">
              <a:lnSpc>
                <a:spcPct val="140000"/>
              </a:lnSpc>
            </a:pPr>
            <a:r>
              <a:rPr lang="en-US" altLang="zh-TW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cs typeface="Times New Roman" panose="02020603050405020304" pitchFamily="18" charset="0"/>
              </a:rPr>
              <a:t></a:t>
            </a:r>
            <a:r>
              <a:rPr lang="en-US" altLang="zh-TW" sz="22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cs typeface="Times New Roman" panose="02020603050405020304" pitchFamily="18" charset="0"/>
              </a:rPr>
              <a:t>≠</a:t>
            </a:r>
            <a:r>
              <a:rPr lang="en-US" altLang="zh-TW" sz="22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{</a:t>
            </a:r>
            <a:r>
              <a:rPr lang="en-US" altLang="zh-TW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標楷體" pitchFamily="65" charset="-120"/>
              </a:rPr>
              <a:t>e</a:t>
            </a:r>
            <a:r>
              <a:rPr lang="en-US" altLang="zh-TW" sz="2200" dirty="0">
                <a:effectLst>
                  <a:outerShdw blurRad="38100" dist="38100" dir="2700000" algn="tl">
                    <a:srgbClr val="FFFFFF"/>
                  </a:outerShdw>
                </a:effectLst>
                <a:cs typeface="Times New Roman" panose="02020603050405020304" pitchFamily="18" charset="0"/>
              </a:rPr>
              <a:t>}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</a:pPr>
            <a:endParaRPr lang="en-US" altLang="zh-TW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TW" dirty="0">
              <a:ea typeface="標楷體" pitchFamily="65" charset="-120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zh-TW" i="1" dirty="0"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</a:pPr>
            <a:endParaRPr lang="en-US" altLang="zh-TW" sz="2400" dirty="0"/>
          </a:p>
          <a:p>
            <a:pPr lvl="1">
              <a:lnSpc>
                <a:spcPct val="150000"/>
              </a:lnSpc>
            </a:pPr>
            <a:endParaRPr lang="en-US" altLang="zh-TW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C904-3478-90F1-9EFF-95923B3E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Properties of languages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A7CC-50E4-4233-69B6-D3ACC0CE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000099"/>
                </a:solidFill>
              </a:rPr>
              <a:t>Concatenation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000099"/>
                </a:solidFill>
              </a:rPr>
              <a:t>Substring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000099"/>
                </a:solidFill>
              </a:rPr>
              <a:t>Reversal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000099"/>
                </a:solidFill>
              </a:rPr>
              <a:t>Kleene Closure and Positive Closure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4666"/>
            <a:ext cx="10515600" cy="1002834"/>
          </a:xfrm>
        </p:spPr>
        <p:txBody>
          <a:bodyPr>
            <a:noAutofit/>
          </a:bodyPr>
          <a:lstStyle/>
          <a:p>
            <a:pPr marL="268288" indent="-268288">
              <a:lnSpc>
                <a:spcPct val="150000"/>
              </a:lnSpc>
            </a:pPr>
            <a:r>
              <a:rPr lang="en-US" altLang="zh-TW" sz="4000" dirty="0">
                <a:solidFill>
                  <a:srgbClr val="FF0000"/>
                </a:solidFill>
                <a:cs typeface="Times New Roman" panose="02020603050405020304" pitchFamily="18" charset="0"/>
              </a:rPr>
              <a:t>Concatenation of languages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123" y="1437861"/>
            <a:ext cx="11346425" cy="5235472"/>
          </a:xfrm>
        </p:spPr>
        <p:txBody>
          <a:bodyPr>
            <a:normAutofit/>
          </a:bodyPr>
          <a:lstStyle/>
          <a:p>
            <a:pPr marL="258763" indent="-258763">
              <a:lnSpc>
                <a:spcPct val="150000"/>
              </a:lnSpc>
            </a:pPr>
            <a:r>
              <a:rPr lang="en-US" altLang="zh-TW" dirty="0"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</a:rPr>
              <a:t>concatenation of two languages </a:t>
            </a:r>
            <a:r>
              <a:rPr lang="en-US" altLang="zh-TW" dirty="0">
                <a:cs typeface="Times New Roman" panose="02020603050405020304" pitchFamily="18" charset="0"/>
              </a:rPr>
              <a:t>L</a:t>
            </a:r>
            <a:r>
              <a:rPr lang="en-US" altLang="zh-TW" baseline="-25000" dirty="0">
                <a:cs typeface="Times New Roman" panose="02020603050405020304" pitchFamily="18" charset="0"/>
              </a:rPr>
              <a:t>1</a:t>
            </a:r>
            <a:r>
              <a:rPr lang="en-US" altLang="zh-TW" dirty="0">
                <a:cs typeface="Times New Roman" panose="02020603050405020304" pitchFamily="18" charset="0"/>
              </a:rPr>
              <a:t> and L</a:t>
            </a:r>
            <a:r>
              <a:rPr lang="en-US" altLang="zh-TW" baseline="-25000" dirty="0">
                <a:cs typeface="Times New Roman" panose="02020603050405020304" pitchFamily="18" charset="0"/>
              </a:rPr>
              <a:t>2</a:t>
            </a:r>
            <a:r>
              <a:rPr lang="en-US" altLang="zh-TW" dirty="0">
                <a:cs typeface="Times New Roman" panose="02020603050405020304" pitchFamily="18" charset="0"/>
              </a:rPr>
              <a:t> is given by,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</a:rPr>
              <a:t>L = L</a:t>
            </a:r>
            <a:r>
              <a:rPr lang="en-US" altLang="zh-TW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</a:rPr>
              <a:t> L</a:t>
            </a:r>
            <a:r>
              <a:rPr lang="en-US" altLang="zh-TW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</a:rPr>
              <a:t> = {w</a:t>
            </a: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 S</a:t>
            </a:r>
            <a:r>
              <a:rPr lang="en-US" altLang="zh-TW" baseline="30000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* </a:t>
            </a:r>
            <a:r>
              <a:rPr lang="en-US" altLang="zh-TW" dirty="0">
                <a:solidFill>
                  <a:srgbClr val="000099"/>
                </a:solidFill>
                <a:latin typeface="Symbol" panose="05050102010706020507" pitchFamily="18" charset="2"/>
                <a:ea typeface="標楷體" pitchFamily="65" charset="-120"/>
              </a:rPr>
              <a:t>; 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w = </a:t>
            </a:r>
            <a:r>
              <a:rPr lang="en-US" altLang="zh-TW" dirty="0" err="1">
                <a:solidFill>
                  <a:srgbClr val="000099"/>
                </a:solidFill>
                <a:ea typeface="標楷體" pitchFamily="65" charset="-120"/>
              </a:rPr>
              <a:t>xy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 for some x</a:t>
            </a: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L</a:t>
            </a:r>
            <a:r>
              <a:rPr lang="en-US" altLang="zh-TW" baseline="-25000" dirty="0">
                <a:solidFill>
                  <a:srgbClr val="000099"/>
                </a:solidFill>
                <a:ea typeface="標楷體" pitchFamily="65" charset="-120"/>
              </a:rPr>
              <a:t>1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 and y</a:t>
            </a:r>
            <a:r>
              <a:rPr lang="en-US" altLang="zh-TW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L</a:t>
            </a:r>
            <a:r>
              <a:rPr lang="en-US" altLang="zh-TW" baseline="-25000" dirty="0">
                <a:solidFill>
                  <a:srgbClr val="000099"/>
                </a:solidFill>
                <a:ea typeface="標楷體" pitchFamily="65" charset="-120"/>
              </a:rPr>
              <a:t>2</a:t>
            </a:r>
            <a:r>
              <a:rPr lang="en-US" altLang="zh-TW" dirty="0">
                <a:solidFill>
                  <a:srgbClr val="000099"/>
                </a:solidFill>
                <a:ea typeface="標楷體" pitchFamily="65" charset="-12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dirty="0"/>
              <a:t>Concatenation of two strings </a:t>
            </a:r>
            <a:r>
              <a:rPr lang="en-US" altLang="en-US" i="1" dirty="0">
                <a:solidFill>
                  <a:srgbClr val="006600"/>
                </a:solidFill>
              </a:rPr>
              <a:t>w</a:t>
            </a:r>
            <a:r>
              <a:rPr lang="en-US" altLang="en-US" i="1" baseline="-25000" dirty="0">
                <a:solidFill>
                  <a:srgbClr val="006600"/>
                </a:solidFill>
              </a:rPr>
              <a:t>1</a:t>
            </a:r>
            <a:r>
              <a:rPr lang="en-US" altLang="en-US" i="1" baseline="-25000" dirty="0"/>
              <a:t> 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  <a:r>
              <a:rPr lang="en-US" altLang="en-US" i="1" dirty="0">
                <a:solidFill>
                  <a:srgbClr val="006600"/>
                </a:solidFill>
              </a:rPr>
              <a:t>w</a:t>
            </a:r>
            <a:r>
              <a:rPr lang="en-US" altLang="en-US" i="1" baseline="-25000" dirty="0">
                <a:solidFill>
                  <a:srgbClr val="006600"/>
                </a:solidFill>
              </a:rPr>
              <a:t>2</a:t>
            </a:r>
            <a:r>
              <a:rPr lang="en-US" altLang="en-US" i="1" dirty="0"/>
              <a:t>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defined as the </a:t>
            </a:r>
            <a:r>
              <a:rPr lang="en-US" altLang="en-US" dirty="0">
                <a:solidFill>
                  <a:srgbClr val="000099"/>
                </a:solidFill>
              </a:rPr>
              <a:t>sequence of symbols in </a:t>
            </a:r>
            <a:r>
              <a:rPr lang="en-US" altLang="en-US" i="1" dirty="0">
                <a:solidFill>
                  <a:srgbClr val="000099"/>
                </a:solidFill>
              </a:rPr>
              <a:t>w</a:t>
            </a:r>
            <a:r>
              <a:rPr lang="en-US" altLang="en-US" i="1" baseline="-25000" dirty="0">
                <a:solidFill>
                  <a:srgbClr val="000099"/>
                </a:solidFill>
              </a:rPr>
              <a:t>1</a:t>
            </a:r>
            <a:r>
              <a:rPr lang="en-US" altLang="en-US" i="1" dirty="0">
                <a:solidFill>
                  <a:srgbClr val="000099"/>
                </a:solidFill>
              </a:rPr>
              <a:t> </a:t>
            </a:r>
            <a:r>
              <a:rPr lang="en-US" altLang="en-US" dirty="0">
                <a:solidFill>
                  <a:srgbClr val="000099"/>
                </a:solidFill>
              </a:rPr>
              <a:t>followed by sequence of symbols in </a:t>
            </a:r>
            <a:r>
              <a:rPr lang="en-US" altLang="en-US" i="1" dirty="0">
                <a:solidFill>
                  <a:srgbClr val="000099"/>
                </a:solidFill>
              </a:rPr>
              <a:t>w</a:t>
            </a:r>
            <a:r>
              <a:rPr lang="en-US" altLang="en-US" i="1" baseline="-25000" dirty="0">
                <a:solidFill>
                  <a:srgbClr val="000099"/>
                </a:solidFill>
              </a:rPr>
              <a:t>2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= </a:t>
            </a:r>
            <a:r>
              <a:rPr lang="en-US" altLang="en-US" i="1" dirty="0" err="1"/>
              <a:t>abcd</a:t>
            </a:r>
            <a:r>
              <a:rPr lang="en-US" altLang="en-US" i="1" dirty="0"/>
              <a:t>  </a:t>
            </a:r>
            <a:r>
              <a:rPr lang="en-US" altLang="en-US" dirty="0"/>
              <a:t>and</a:t>
            </a:r>
            <a:r>
              <a:rPr lang="en-US" altLang="en-US" i="1" dirty="0"/>
              <a:t>  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= </a:t>
            </a:r>
            <a:r>
              <a:rPr lang="en-US" altLang="en-US" i="1" dirty="0" err="1"/>
              <a:t>fgh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dirty="0"/>
              <a:t> Then </a:t>
            </a:r>
          </a:p>
          <a:p>
            <a:pPr marL="0" indent="0">
              <a:buNone/>
            </a:pPr>
            <a:r>
              <a:rPr lang="en-US" altLang="en-US" i="1" dirty="0"/>
              <a:t>           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= </a:t>
            </a:r>
            <a:r>
              <a:rPr lang="en-US" altLang="en-US" i="1" dirty="0" err="1"/>
              <a:t>abcdfgh</a:t>
            </a:r>
            <a:endParaRPr lang="en-US" altLang="en-US" dirty="0"/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w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= </a:t>
            </a:r>
            <a:r>
              <a:rPr lang="en-US" altLang="en-US" i="1" dirty="0" err="1"/>
              <a:t>fghabcd</a:t>
            </a:r>
            <a:endParaRPr lang="en-US" altLang="en-US" i="1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dirty="0">
              <a:solidFill>
                <a:srgbClr val="000099"/>
              </a:solidFill>
              <a:ea typeface="標楷體" pitchFamily="65" charset="-12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TW" dirty="0">
              <a:solidFill>
                <a:srgbClr val="000099"/>
              </a:solidFill>
              <a:ea typeface="標楷體" pitchFamily="65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2AD98-8F95-7083-EC2D-0C2A37E44267}"/>
              </a:ext>
            </a:extLst>
          </p:cNvPr>
          <p:cNvSpPr txBox="1"/>
          <p:nvPr/>
        </p:nvSpPr>
        <p:spPr>
          <a:xfrm>
            <a:off x="7640091" y="4300762"/>
            <a:ext cx="44441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None/>
            </a:pPr>
            <a:r>
              <a:rPr lang="en-US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The concatenation of string</a:t>
            </a:r>
            <a:r>
              <a:rPr lang="th-TH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 </a:t>
            </a:r>
            <a:r>
              <a:rPr lang="th-TH" altLang="en-US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r>
              <a:rPr lang="th-TH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for </a:t>
            </a:r>
            <a:r>
              <a:rPr lang="en-US" altLang="en-US" i="1" dirty="0">
                <a:latin typeface="Palatino Linotype" panose="02040502050505030304" pitchFamily="18" charset="0"/>
                <a:cs typeface="Tahoma" panose="020B0604030504040204" pitchFamily="34" charset="0"/>
              </a:rPr>
              <a:t>n</a:t>
            </a:r>
            <a:r>
              <a:rPr lang="en-US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 times, where</a:t>
            </a:r>
            <a:r>
              <a:rPr lang="th-TH" altLang="en-US" i="1" dirty="0">
                <a:latin typeface="Palatino Linotype" panose="02040502050505030304" pitchFamily="18" charset="0"/>
                <a:cs typeface="Tahoma" panose="020B0604030504040204" pitchFamily="34" charset="0"/>
              </a:rPr>
              <a:t> n</a:t>
            </a:r>
            <a:r>
              <a:rPr lang="en-IN" altLang="th-TH" i="1" dirty="0">
                <a:latin typeface="Palatino Linotype" panose="02040502050505030304" pitchFamily="18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  <a:sym typeface="+mn-ea"/>
              </a:rPr>
              <a:t>≥</a:t>
            </a:r>
            <a:r>
              <a:rPr lang="en-IN" altLang="en-US" b="1" dirty="0">
                <a:latin typeface="Palatino Linotype" panose="02040502050505030304" pitchFamily="18" charset="0"/>
                <a:sym typeface="+mn-ea"/>
              </a:rPr>
              <a:t> </a:t>
            </a:r>
            <a:r>
              <a:rPr lang="th-TH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0</a:t>
            </a:r>
            <a:r>
              <a:rPr lang="en-US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,</a:t>
            </a:r>
            <a:r>
              <a:rPr lang="th-TH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Palatino Linotype" panose="02040502050505030304" pitchFamily="18" charset="0"/>
                <a:cs typeface="Tahoma" panose="020B0604030504040204" pitchFamily="34" charset="0"/>
              </a:rPr>
              <a:t>is denoted by </a:t>
            </a:r>
            <a:r>
              <a:rPr lang="th-TH" altLang="en-US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r>
              <a:rPr lang="th-TH" altLang="en-US" i="1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n</a:t>
            </a:r>
            <a:endParaRPr lang="th-TH" altLang="en-US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marL="840105" lvl="1" indent="-382905" algn="just"/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400" i="1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0</a:t>
            </a:r>
            <a:r>
              <a:rPr lang="th-TH" altLang="en-US" sz="2400" dirty="0">
                <a:latin typeface="Palatino Linotype" panose="02040502050505030304" pitchFamily="18" charset="0"/>
                <a:cs typeface="Tahoma" panose="020B0604030504040204" pitchFamily="34" charset="0"/>
              </a:rPr>
              <a:t> = </a:t>
            </a:r>
            <a:r>
              <a:rPr lang="el-GR" altLang="en-US" sz="2400" dirty="0">
                <a:latin typeface="Palatino Linotype" panose="02040502050505030304" pitchFamily="18" charset="0"/>
                <a:cs typeface="Times New Roman" panose="02020603050405020304" pitchFamily="18" charset="0"/>
                <a:sym typeface="+mn-ea"/>
              </a:rPr>
              <a:t>ε</a:t>
            </a:r>
            <a:endParaRPr lang="th-TH" altLang="en-US" sz="2400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marL="840105" lvl="1" indent="-382905" algn="just"/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400" i="1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1</a:t>
            </a:r>
            <a:r>
              <a:rPr lang="th-TH" altLang="en-US" sz="2400" dirty="0">
                <a:latin typeface="Palatino Linotype" panose="0204050205050503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endParaRPr lang="th-TH" altLang="en-US" sz="2400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marL="840105" lvl="1" indent="-382905" algn="just"/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400" i="1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2</a:t>
            </a:r>
            <a:r>
              <a:rPr lang="th-TH" altLang="en-US" sz="2400" dirty="0">
                <a:latin typeface="Palatino Linotype" panose="0204050205050503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 x</a:t>
            </a:r>
            <a:endParaRPr lang="th-TH" altLang="en-US" sz="2400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marL="840105" lvl="1" indent="-382905" algn="just"/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</a:t>
            </a:r>
            <a:r>
              <a:rPr lang="th-TH" altLang="en-US" sz="2400" i="1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3</a:t>
            </a:r>
            <a:r>
              <a:rPr lang="th-TH" altLang="en-US" sz="2400" dirty="0">
                <a:latin typeface="Palatino Linotype" panose="0204050205050503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x x x</a:t>
            </a:r>
            <a:endParaRPr lang="th-TH" altLang="en-US" sz="2400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marL="840105" lvl="1" indent="-382905" algn="just"/>
            <a:r>
              <a:rPr lang="th-TH" altLang="en-US" sz="2400" dirty="0">
                <a:latin typeface="Palatino Linotype" panose="02040502050505030304" pitchFamily="18" charset="0"/>
                <a:cs typeface="Tahoma" panose="020B0604030504040204" pitchFamily="34" charset="0"/>
              </a:rPr>
              <a:t> </a:t>
            </a:r>
            <a:r>
              <a:rPr lang="en-US" altLang="en-US" sz="2400" i="1" dirty="0">
                <a:latin typeface="Palatino Linotype" panose="02040502050505030304" pitchFamily="18" charset="0"/>
                <a:cs typeface="Tahoma" panose="020B0604030504040204" pitchFamily="34" charset="0"/>
              </a:rPr>
              <a:t>…</a:t>
            </a:r>
            <a:endParaRPr lang="th-TH" altLang="en-US" sz="2800" i="1" dirty="0">
              <a:latin typeface="Palatino Linotype" panose="0204050205050503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9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F13B-84C8-7A55-88EA-D1F90F7E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3" y="1"/>
            <a:ext cx="11021961" cy="93406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  <a:cs typeface="Times New Roman" panose="02020603050405020304" pitchFamily="18" charset="0"/>
              </a:rPr>
              <a:t>Substring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D002-BC10-6EF0-069D-E49958BC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374"/>
            <a:ext cx="10515600" cy="5207891"/>
          </a:xfrm>
        </p:spPr>
        <p:txBody>
          <a:bodyPr/>
          <a:lstStyle/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y</a:t>
            </a:r>
            <a:r>
              <a:rPr lang="en-US" altLang="en-US" dirty="0"/>
              <a:t> be strings over an alphabet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The string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is a substring of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if there exist strings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over </a:t>
            </a:r>
            <a:r>
              <a:rPr lang="el-GR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such that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x z.</a:t>
            </a:r>
          </a:p>
          <a:p>
            <a:pPr marL="840105" lvl="1" indent="-382905">
              <a:lnSpc>
                <a:spcPct val="105000"/>
              </a:lnSpc>
              <a:spcBef>
                <a:spcPct val="35000"/>
              </a:spcBef>
            </a:pP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cs typeface="Angsana New" pitchFamily="18" charset="-34"/>
              </a:rPr>
              <a:t>is a substring of every string.</a:t>
            </a:r>
            <a:endParaRPr lang="th-TH" altLang="en-US" sz="2800" dirty="0">
              <a:cs typeface="Angsana New" pitchFamily="18" charset="-34"/>
            </a:endParaRPr>
          </a:p>
          <a:p>
            <a:pPr marL="840105" lvl="1" indent="-382905">
              <a:lnSpc>
                <a:spcPct val="105000"/>
              </a:lnSpc>
              <a:spcBef>
                <a:spcPct val="35000"/>
              </a:spcBef>
            </a:pPr>
            <a:r>
              <a:rPr lang="en-US" altLang="en-US" sz="2800" dirty="0">
                <a:cs typeface="Angsana New" pitchFamily="18" charset="-34"/>
              </a:rPr>
              <a:t>For every string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x</a:t>
            </a:r>
            <a:r>
              <a:rPr lang="en-US" altLang="en-US" sz="2800" dirty="0">
                <a:cs typeface="Angsana New" pitchFamily="18" charset="-34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x</a:t>
            </a:r>
            <a:r>
              <a:rPr lang="en-US" altLang="en-US" sz="2800" dirty="0">
                <a:cs typeface="Angsana New" pitchFamily="18" charset="-34"/>
              </a:rPr>
              <a:t> is a substring of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x</a:t>
            </a:r>
            <a:r>
              <a:rPr lang="en-US" altLang="en-US" sz="2800" dirty="0">
                <a:cs typeface="Angsana New" pitchFamily="18" charset="-34"/>
              </a:rPr>
              <a:t> itself.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Angsana New" pitchFamily="18" charset="-34"/>
              </a:rPr>
              <a:t>Example</a:t>
            </a:r>
          </a:p>
          <a:p>
            <a:pPr marL="840105" lvl="1" indent="-382905">
              <a:lnSpc>
                <a:spcPct val="105000"/>
              </a:lnSpc>
              <a:spcBef>
                <a:spcPct val="35000"/>
              </a:spcBef>
            </a:pP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sz="2800" dirty="0">
                <a:cs typeface="Times New Roman" panose="02020603050405020304" pitchFamily="18" charset="0"/>
              </a:rPr>
              <a:t>,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 comp</a:t>
            </a:r>
            <a:r>
              <a:rPr lang="en-US" altLang="en-US" sz="2800" dirty="0">
                <a:cs typeface="Angsana New" pitchFamily="18" charset="-34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computation</a:t>
            </a:r>
            <a:r>
              <a:rPr lang="en-US" altLang="en-US" sz="2800" dirty="0">
                <a:cs typeface="Angsana New" pitchFamily="18" charset="-34"/>
              </a:rPr>
              <a:t> are substrings of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computation</a:t>
            </a:r>
            <a:r>
              <a:rPr lang="en-US" altLang="en-US" sz="2800" dirty="0">
                <a:cs typeface="Angsana New" pitchFamily="18" charset="-34"/>
              </a:rPr>
              <a:t>.</a:t>
            </a:r>
            <a:endParaRPr lang="el-GR" altLang="en-US" sz="2800" dirty="0">
              <a:cs typeface="Angsana New" pitchFamily="18" charset="-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4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367-1CFE-8F17-9426-3014A7FC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365126"/>
            <a:ext cx="10813026" cy="88357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Reversal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6AF5-9D37-22F3-AB30-B895CE1C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922"/>
            <a:ext cx="10515600" cy="4368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reversal of a string is a string with same symbols in reverse order, denoted by </a:t>
            </a:r>
            <a:r>
              <a:rPr lang="en-US" altLang="en-US" i="1" dirty="0" err="1"/>
              <a:t>w</a:t>
            </a:r>
            <a:r>
              <a:rPr lang="en-US" altLang="en-US" i="1" baseline="30000" dirty="0" err="1"/>
              <a:t>R</a:t>
            </a:r>
            <a:r>
              <a:rPr lang="en-US" altLang="en-US" i="1" baseline="30000" dirty="0"/>
              <a:t>  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Angsana New" pitchFamily="18" charset="-34"/>
              </a:rPr>
              <a:t>Example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dirty="0">
                <a:cs typeface="Angsana New" pitchFamily="18" charset="-34"/>
              </a:rPr>
              <a:t>    Let  </a:t>
            </a:r>
            <a:r>
              <a:rPr lang="en-US" altLang="en-US" b="1" i="1" dirty="0"/>
              <a:t>w = </a:t>
            </a:r>
            <a:r>
              <a:rPr lang="en-US" altLang="en-US" b="1" i="1" dirty="0" err="1"/>
              <a:t>abcdfgh</a:t>
            </a:r>
            <a:r>
              <a:rPr lang="en-US" altLang="en-US" i="1" dirty="0"/>
              <a:t>   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i="1" dirty="0"/>
              <a:t>   </a:t>
            </a:r>
            <a:r>
              <a:rPr lang="en-US" altLang="en-US" dirty="0"/>
              <a:t>Then</a:t>
            </a:r>
          </a:p>
          <a:p>
            <a:pPr marL="571500" indent="-571500">
              <a:lnSpc>
                <a:spcPct val="105000"/>
              </a:lnSpc>
              <a:spcBef>
                <a:spcPct val="35000"/>
              </a:spcBef>
              <a:buNone/>
            </a:pPr>
            <a:r>
              <a:rPr lang="en-US" altLang="en-US" i="1" dirty="0"/>
              <a:t>     </a:t>
            </a:r>
            <a:r>
              <a:rPr lang="en-US" altLang="en-US" b="1" i="1" dirty="0" err="1">
                <a:solidFill>
                  <a:srgbClr val="FF0000"/>
                </a:solidFill>
              </a:rPr>
              <a:t>w</a:t>
            </a:r>
            <a:r>
              <a:rPr lang="en-US" altLang="en-US" b="1" i="1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b="1" i="1" dirty="0">
                <a:solidFill>
                  <a:srgbClr val="FF0000"/>
                </a:solidFill>
              </a:rPr>
              <a:t> = </a:t>
            </a:r>
            <a:r>
              <a:rPr lang="en-US" altLang="en-US" b="1" i="1" dirty="0" err="1">
                <a:solidFill>
                  <a:srgbClr val="FF0000"/>
                </a:solidFill>
              </a:rPr>
              <a:t>hgfdcba</a:t>
            </a:r>
            <a:endParaRPr lang="en-US" altLang="en-US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84D7-C352-E71C-EDAE-AC7F1B00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365125"/>
            <a:ext cx="10803194" cy="86390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 err="1">
                <a:solidFill>
                  <a:srgbClr val="FF0000"/>
                </a:solidFill>
                <a:ea typeface="標楷體" pitchFamily="65" charset="-120"/>
                <a:cs typeface="Times New Roman" panose="02020603050405020304" pitchFamily="18" charset="0"/>
              </a:rPr>
              <a:t>Kleen</a:t>
            </a:r>
            <a:r>
              <a:rPr lang="en-US" altLang="zh-TW" sz="4000" dirty="0">
                <a:solidFill>
                  <a:srgbClr val="FF0000"/>
                </a:solidFill>
                <a:ea typeface="標楷體" pitchFamily="65" charset="-120"/>
                <a:cs typeface="Times New Roman" panose="02020603050405020304" pitchFamily="18" charset="0"/>
              </a:rPr>
              <a:t> 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C5BF-1E0A-769C-E2EF-20BCF71C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65" y="1426252"/>
            <a:ext cx="11249506" cy="5138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500" dirty="0">
                <a:cs typeface="Times New Roman" panose="02020603050405020304" pitchFamily="18" charset="0"/>
              </a:rPr>
              <a:t>The </a:t>
            </a:r>
            <a:r>
              <a:rPr lang="en-US" altLang="zh-TW" sz="2500" dirty="0" err="1">
                <a:cs typeface="Times New Roman" panose="02020603050405020304" pitchFamily="18" charset="0"/>
              </a:rPr>
              <a:t>Kleen</a:t>
            </a:r>
            <a:r>
              <a:rPr lang="en-US" altLang="zh-TW" sz="2500" dirty="0">
                <a:cs typeface="Times New Roman" panose="02020603050405020304" pitchFamily="18" charset="0"/>
              </a:rPr>
              <a:t> star of a language L is denoted by L* which is </a:t>
            </a:r>
            <a:r>
              <a:rPr lang="en-US" altLang="zh-TW" sz="2500" dirty="0">
                <a:solidFill>
                  <a:srgbClr val="000099"/>
                </a:solidFill>
                <a:cs typeface="Times New Roman" panose="02020603050405020304" pitchFamily="18" charset="0"/>
              </a:rPr>
              <a:t>the set of all strings obtained by concatenating zero or more strings from 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100" dirty="0">
                <a:cs typeface="Times New Roman" panose="02020603050405020304" pitchFamily="18" charset="0"/>
              </a:rPr>
              <a:t>	L* </a:t>
            </a:r>
            <a:r>
              <a:rPr lang="en-US" altLang="zh-TW" sz="2100" dirty="0">
                <a:solidFill>
                  <a:srgbClr val="000099"/>
                </a:solidFill>
                <a:cs typeface="Times New Roman" panose="02020603050405020304" pitchFamily="18" charset="0"/>
              </a:rPr>
              <a:t>= {w</a:t>
            </a:r>
            <a:r>
              <a:rPr lang="en-US" altLang="zh-TW" sz="21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 ∑*</a:t>
            </a:r>
            <a:r>
              <a:rPr lang="en-US" altLang="zh-TW" sz="2100" baseline="30000" dirty="0">
                <a:solidFill>
                  <a:srgbClr val="000099"/>
                </a:solidFill>
                <a:ea typeface="標楷體" pitchFamily="65" charset="-120"/>
              </a:rPr>
              <a:t> 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; w = w</a:t>
            </a:r>
            <a:r>
              <a:rPr lang="en-US" altLang="zh-TW" sz="2100" baseline="-25000" dirty="0">
                <a:solidFill>
                  <a:srgbClr val="000099"/>
                </a:solidFill>
                <a:ea typeface="標楷體" pitchFamily="65" charset="-120"/>
              </a:rPr>
              <a:t>1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…</a:t>
            </a:r>
            <a:r>
              <a:rPr lang="en-US" altLang="zh-TW" sz="2100" dirty="0" err="1">
                <a:solidFill>
                  <a:srgbClr val="000099"/>
                </a:solidFill>
                <a:ea typeface="標楷體" pitchFamily="65" charset="-120"/>
              </a:rPr>
              <a:t>w</a:t>
            </a:r>
            <a:r>
              <a:rPr lang="en-US" altLang="zh-TW" sz="2100" baseline="-25000" dirty="0" err="1">
                <a:solidFill>
                  <a:srgbClr val="000099"/>
                </a:solidFill>
                <a:ea typeface="標楷體" pitchFamily="65" charset="-120"/>
              </a:rPr>
              <a:t>k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 for k&gt;=0 and w</a:t>
            </a:r>
            <a:r>
              <a:rPr lang="en-US" altLang="zh-TW" sz="2100" baseline="-25000" dirty="0">
                <a:solidFill>
                  <a:srgbClr val="000099"/>
                </a:solidFill>
                <a:ea typeface="標楷體" pitchFamily="65" charset="-120"/>
              </a:rPr>
              <a:t>1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, w</a:t>
            </a:r>
            <a:r>
              <a:rPr lang="en-US" altLang="zh-TW" sz="2100" baseline="-25000" dirty="0">
                <a:solidFill>
                  <a:srgbClr val="000099"/>
                </a:solidFill>
                <a:ea typeface="標楷體" pitchFamily="65" charset="-120"/>
              </a:rPr>
              <a:t>2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, …, </a:t>
            </a:r>
            <a:r>
              <a:rPr lang="en-US" altLang="zh-TW" sz="2100" dirty="0" err="1">
                <a:solidFill>
                  <a:srgbClr val="000099"/>
                </a:solidFill>
                <a:ea typeface="標楷體" pitchFamily="65" charset="-120"/>
              </a:rPr>
              <a:t>w</a:t>
            </a:r>
            <a:r>
              <a:rPr lang="en-US" altLang="zh-TW" sz="2100" baseline="-25000" dirty="0" err="1">
                <a:solidFill>
                  <a:srgbClr val="000099"/>
                </a:solidFill>
                <a:ea typeface="標楷體" pitchFamily="65" charset="-120"/>
              </a:rPr>
              <a:t>k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 </a:t>
            </a:r>
            <a:r>
              <a:rPr lang="en-US" altLang="zh-TW" sz="21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100" dirty="0">
                <a:solidFill>
                  <a:srgbClr val="000099"/>
                </a:solidFill>
                <a:ea typeface="標楷體" pitchFamily="65" charset="-120"/>
              </a:rPr>
              <a:t>L}</a:t>
            </a:r>
          </a:p>
          <a:p>
            <a:pPr marL="0" indent="0">
              <a:buNone/>
            </a:pPr>
            <a:r>
              <a:rPr lang="en-IN" sz="2100" dirty="0"/>
              <a:t> Let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dirty="0">
                <a:sym typeface="Symbol" panose="05050102010706020507" pitchFamily="18" charset="2"/>
              </a:rPr>
              <a:t> ={ a, b}  i.e.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6000" dirty="0">
                <a:solidFill>
                  <a:schemeClr val="tx1"/>
                </a:solidFill>
                <a:uFillTx/>
                <a:sym typeface="Symbol" panose="05050102010706020507" pitchFamily="18" charset="2"/>
              </a:rPr>
              <a:t>1</a:t>
            </a:r>
            <a:r>
              <a:rPr lang="en-IN" altLang="en-US" sz="2100" dirty="0">
                <a:sym typeface="Symbol" panose="05050102010706020507" pitchFamily="18" charset="2"/>
              </a:rPr>
              <a:t> ={ a, b}</a:t>
            </a:r>
          </a:p>
          <a:p>
            <a:pPr marL="0" indent="0">
              <a:buNone/>
            </a:pPr>
            <a:r>
              <a:rPr lang="en-IN" altLang="th-TH" sz="2100" dirty="0"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2</a:t>
            </a:r>
            <a:r>
              <a:rPr lang="en-IN" altLang="en-US" sz="2100" dirty="0">
                <a:sym typeface="Symbol" panose="05050102010706020507" pitchFamily="18" charset="2"/>
              </a:rPr>
              <a:t> =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1</a:t>
            </a:r>
            <a:r>
              <a:rPr lang="en-IN" altLang="en-US" sz="2100" dirty="0">
                <a:sym typeface="Symbol" panose="05050102010706020507" pitchFamily="18" charset="2"/>
              </a:rPr>
              <a:t> .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1</a:t>
            </a:r>
            <a:r>
              <a:rPr lang="en-IN" altLang="en-US" sz="2100" dirty="0">
                <a:sym typeface="Symbol" panose="05050102010706020507" pitchFamily="18" charset="2"/>
              </a:rPr>
              <a:t> =</a:t>
            </a:r>
            <a:r>
              <a:rPr lang="en-IN" altLang="en-US" sz="2100" baseline="30000" dirty="0">
                <a:sym typeface="Symbol" panose="05050102010706020507" pitchFamily="18" charset="2"/>
              </a:rPr>
              <a:t>  </a:t>
            </a:r>
            <a:r>
              <a:rPr lang="en-IN" altLang="en-US" sz="2100" dirty="0">
                <a:sym typeface="Symbol" panose="05050102010706020507" pitchFamily="18" charset="2"/>
              </a:rPr>
              <a:t>{ a, b}. { a, b} = {aa, ab, </a:t>
            </a:r>
            <a:r>
              <a:rPr lang="en-IN" altLang="en-US" sz="2100" dirty="0" err="1">
                <a:sym typeface="Symbol" panose="05050102010706020507" pitchFamily="18" charset="2"/>
              </a:rPr>
              <a:t>ba</a:t>
            </a:r>
            <a:r>
              <a:rPr lang="en-IN" altLang="en-US" sz="2100" dirty="0">
                <a:sym typeface="Symbol" panose="05050102010706020507" pitchFamily="18" charset="2"/>
              </a:rPr>
              <a:t>, bb}</a:t>
            </a:r>
          </a:p>
          <a:p>
            <a:pPr marL="0" indent="0">
              <a:buNone/>
            </a:pPr>
            <a:r>
              <a:rPr lang="en-IN" altLang="th-TH" sz="2100" dirty="0"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3</a:t>
            </a:r>
            <a:r>
              <a:rPr lang="en-IN" altLang="en-US" sz="2100" dirty="0">
                <a:sym typeface="Symbol" panose="05050102010706020507" pitchFamily="18" charset="2"/>
              </a:rPr>
              <a:t>=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1</a:t>
            </a:r>
            <a:r>
              <a:rPr lang="en-IN" altLang="en-US" sz="2100" dirty="0">
                <a:sym typeface="Symbol" panose="05050102010706020507" pitchFamily="18" charset="2"/>
              </a:rPr>
              <a:t> .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1</a:t>
            </a:r>
            <a:r>
              <a:rPr lang="en-IN" altLang="en-US" sz="2100" dirty="0">
                <a:sym typeface="Symbol" panose="05050102010706020507" pitchFamily="18" charset="2"/>
              </a:rPr>
              <a:t> .</a:t>
            </a:r>
            <a:r>
              <a:rPr lang="th-TH" altLang="en-US" sz="2100" dirty="0">
                <a:sym typeface="Symbol" panose="05050102010706020507" pitchFamily="18" charset="2"/>
              </a:rPr>
              <a:t> </a:t>
            </a:r>
            <a:r>
              <a:rPr lang="th-TH" altLang="en-US" sz="2100" dirty="0"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2100" baseline="30000" dirty="0">
                <a:sym typeface="Symbol" panose="05050102010706020507" pitchFamily="18" charset="2"/>
              </a:rPr>
              <a:t>1 </a:t>
            </a:r>
            <a:r>
              <a:rPr lang="en-IN" altLang="en-US" sz="2100" dirty="0">
                <a:sym typeface="Symbol" panose="05050102010706020507" pitchFamily="18" charset="2"/>
              </a:rPr>
              <a:t>=</a:t>
            </a:r>
            <a:r>
              <a:rPr lang="en-IN" altLang="en-US" sz="2100" baseline="30000" dirty="0">
                <a:sym typeface="Symbol" panose="05050102010706020507" pitchFamily="18" charset="2"/>
              </a:rPr>
              <a:t>  </a:t>
            </a:r>
            <a:r>
              <a:rPr lang="en-IN" altLang="en-US" sz="2100" dirty="0">
                <a:sym typeface="Symbol" panose="05050102010706020507" pitchFamily="18" charset="2"/>
              </a:rPr>
              <a:t>{ a, b}. { a, b}. { a, b} </a:t>
            </a:r>
          </a:p>
          <a:p>
            <a:pPr marL="0" indent="0">
              <a:buNone/>
            </a:pPr>
            <a:r>
              <a:rPr lang="en-IN" altLang="en-US" sz="2100" dirty="0">
                <a:sym typeface="Symbol" panose="05050102010706020507" pitchFamily="18" charset="2"/>
              </a:rPr>
              <a:t>		      = {aa, ab, </a:t>
            </a:r>
            <a:r>
              <a:rPr lang="en-IN" altLang="en-US" sz="2100" dirty="0" err="1">
                <a:sym typeface="Symbol" panose="05050102010706020507" pitchFamily="18" charset="2"/>
              </a:rPr>
              <a:t>ba</a:t>
            </a:r>
            <a:r>
              <a:rPr lang="en-IN" altLang="en-US" sz="2100" dirty="0">
                <a:sym typeface="Symbol" panose="05050102010706020507" pitchFamily="18" charset="2"/>
              </a:rPr>
              <a:t>, bb}. { a, b}</a:t>
            </a:r>
            <a:r>
              <a:rPr lang="en-IN" sz="2100" dirty="0"/>
              <a:t>                                                       </a:t>
            </a:r>
          </a:p>
          <a:p>
            <a:pPr>
              <a:buNone/>
            </a:pPr>
            <a:r>
              <a:rPr lang="en-IN" sz="2100" dirty="0"/>
              <a:t>                                 = {</a:t>
            </a:r>
            <a:r>
              <a:rPr lang="en-IN" sz="2100" dirty="0" err="1"/>
              <a:t>aaa</a:t>
            </a:r>
            <a:r>
              <a:rPr lang="en-IN" sz="2100" dirty="0"/>
              <a:t>, </a:t>
            </a:r>
            <a:r>
              <a:rPr lang="en-IN" sz="2100" dirty="0" err="1"/>
              <a:t>aab</a:t>
            </a:r>
            <a:r>
              <a:rPr lang="en-IN" sz="2100" dirty="0"/>
              <a:t>, aba, abb, baa, </a:t>
            </a:r>
            <a:r>
              <a:rPr lang="en-IN" sz="2100" dirty="0" err="1"/>
              <a:t>bab</a:t>
            </a:r>
            <a:r>
              <a:rPr lang="en-IN" sz="2100" dirty="0"/>
              <a:t>, </a:t>
            </a:r>
            <a:r>
              <a:rPr lang="en-IN" sz="2100" dirty="0" err="1"/>
              <a:t>bba</a:t>
            </a:r>
            <a:r>
              <a:rPr lang="en-IN" sz="2100" dirty="0"/>
              <a:t>, </a:t>
            </a:r>
            <a:r>
              <a:rPr lang="en-IN" sz="2100" dirty="0" err="1"/>
              <a:t>bbb</a:t>
            </a:r>
            <a:r>
              <a:rPr lang="en-IN" sz="2100" dirty="0"/>
              <a:t>}</a:t>
            </a:r>
          </a:p>
          <a:p>
            <a:pPr marL="0" indent="0">
              <a:buNone/>
            </a:pPr>
            <a:r>
              <a:rPr lang="en-IN" sz="2100" dirty="0"/>
              <a:t>   		     …  etc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F0741-BE28-938A-C340-C7E5AA410739}"/>
              </a:ext>
            </a:extLst>
          </p:cNvPr>
          <p:cNvSpPr txBox="1"/>
          <p:nvPr/>
        </p:nvSpPr>
        <p:spPr>
          <a:xfrm>
            <a:off x="7525657" y="4347030"/>
            <a:ext cx="4579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1800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0 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={</a:t>
            </a:r>
            <a:r>
              <a:rPr lang="en-IN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The Kleene closure of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, denoted by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th-TH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*</a:t>
            </a:r>
            <a:r>
              <a:rPr lang="en-IN" altLang="en-US" sz="1800" dirty="0">
                <a:latin typeface="Palatino Linotype" panose="02040502050505030304" pitchFamily="18" charset="0"/>
                <a:cs typeface="Tahoma" panose="020B0604030504040204" pitchFamily="34" charset="0"/>
              </a:rPr>
              <a:t> is defined as follows:</a:t>
            </a:r>
          </a:p>
          <a:p>
            <a:pPr marL="0" indent="0">
              <a:buNone/>
            </a:pP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th-TH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*</a:t>
            </a:r>
            <a:r>
              <a:rPr lang="en-IN" altLang="en-US" sz="1800" dirty="0">
                <a:latin typeface="Palatino Linotype" panose="02040502050505030304" pitchFamily="18" charset="0"/>
                <a:cs typeface="Tahoma" panose="020B0604030504040204" pitchFamily="34" charset="0"/>
              </a:rPr>
              <a:t> =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1800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0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 U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1800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1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 U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1800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2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 U</a:t>
            </a:r>
            <a:r>
              <a:rPr lang="th-TH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IN" altLang="en-US" sz="1800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3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 ……..  = {</a:t>
            </a:r>
            <a:r>
              <a:rPr lang="en-IN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800" dirty="0">
                <a:latin typeface="Palatino Linotype" panose="0204050205050503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, a, b, aa, ab, </a:t>
            </a:r>
            <a:r>
              <a:rPr lang="en-US" altLang="en-US" sz="1800" dirty="0" err="1">
                <a:latin typeface="Palatino Linotype" panose="0204050205050503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ba</a:t>
            </a:r>
            <a:r>
              <a:rPr lang="en-US" altLang="en-US" sz="1800" dirty="0">
                <a:latin typeface="Palatino Linotype" panose="0204050205050503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, bb, </a:t>
            </a:r>
            <a:r>
              <a:rPr lang="en-US" altLang="en-US" sz="1800" dirty="0" err="1">
                <a:latin typeface="Palatino Linotype" panose="0204050205050503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aaa</a:t>
            </a:r>
            <a:r>
              <a:rPr lang="en-US" altLang="en-US" sz="1800" dirty="0">
                <a:latin typeface="Palatino Linotype" panose="0204050205050503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,….}</a:t>
            </a:r>
            <a:endParaRPr lang="en-IN" altLang="en-US" sz="1800" dirty="0">
              <a:latin typeface="Palatino Linotype" panose="0204050205050503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The Positive closure of </a:t>
            </a:r>
            <a:r>
              <a:rPr lang="th-TH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</a:t>
            </a:r>
            <a:r>
              <a:rPr lang="en-IN" altLang="en-US" sz="1800" dirty="0">
                <a:latin typeface="Palatino Linotype" panose="02040502050505030304" pitchFamily="18" charset="0"/>
                <a:sym typeface="Symbol" panose="05050102010706020507" pitchFamily="18" charset="2"/>
              </a:rPr>
              <a:t>, denoted by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US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IN" altLang="en-US" sz="1800" dirty="0">
                <a:latin typeface="Palatino Linotype" panose="02040502050505030304" pitchFamily="18" charset="0"/>
                <a:cs typeface="Tahoma" panose="020B0604030504040204" pitchFamily="34" charset="0"/>
              </a:rPr>
              <a:t> is defined as follows:</a:t>
            </a:r>
          </a:p>
          <a:p>
            <a:pPr marL="0" indent="0">
              <a:buNone/>
            </a:pP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en-US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+</a:t>
            </a:r>
            <a:r>
              <a:rPr lang="en-US" altLang="en-US" sz="1800" dirty="0">
                <a:latin typeface="Palatino Linotype" panose="02040502050505030304" pitchFamily="18" charset="0"/>
                <a:cs typeface="Tahoma" panose="020B0604030504040204" pitchFamily="34" charset="0"/>
              </a:rPr>
              <a:t> =</a:t>
            </a:r>
            <a:r>
              <a:rPr lang="en-US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   </a:t>
            </a:r>
            <a:r>
              <a:rPr lang="th-TH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∑</a:t>
            </a:r>
            <a:r>
              <a:rPr lang="th-TH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*</a:t>
            </a:r>
            <a:r>
              <a:rPr lang="en-US" altLang="en-US" sz="1800" baseline="30000" dirty="0">
                <a:latin typeface="Palatino Linotype" panose="02040502050505030304" pitchFamily="18" charset="0"/>
                <a:cs typeface="Tahoma" panose="020B0604030504040204" pitchFamily="34" charset="0"/>
              </a:rPr>
              <a:t>  </a:t>
            </a:r>
            <a:r>
              <a:rPr lang="en-US" altLang="en-US" sz="1800" dirty="0">
                <a:latin typeface="Palatino Linotype" panose="02040502050505030304" pitchFamily="18" charset="0"/>
                <a:cs typeface="Tahoma" panose="020B0604030504040204" pitchFamily="34" charset="0"/>
              </a:rPr>
              <a:t>- { </a:t>
            </a:r>
            <a:r>
              <a:rPr lang="en-IN" altLang="en-US" sz="1800" dirty="0">
                <a:latin typeface="Palatino Linotype" panose="0204050205050503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ε }</a:t>
            </a:r>
            <a:endParaRPr lang="en-US" altLang="zh-TW" sz="1800" dirty="0">
              <a:solidFill>
                <a:srgbClr val="000099"/>
              </a:solidFill>
              <a:latin typeface="Palatino Linotype" panose="02040502050505030304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4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5808-A4D0-1DCE-4975-C31A5D20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35"/>
            <a:ext cx="10515600" cy="893404"/>
          </a:xfrm>
        </p:spPr>
        <p:txBody>
          <a:bodyPr/>
          <a:lstStyle/>
          <a:p>
            <a:r>
              <a:rPr lang="en-US" dirty="0"/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7AFF-9422-C088-BBE7-58F38C51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8"/>
            <a:ext cx="10515600" cy="528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baseline="0" dirty="0"/>
              <a:t>On completion of this course, student should be able to: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Compare and analyze different computational models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Apply rigorously formal mathematical methods to prove properties of languages, grammars and automata.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Identify limitations of some computational models and possible methods of proving them. 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Represent the abstract concepts mathematically with notations.</a:t>
            </a:r>
            <a:endParaRPr lang="en-IN" sz="4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6231-35BE-0AB2-E721-52C05445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336D-ED3A-B1EC-5B6A-D5AC8857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r>
              <a:rPr lang="en-US" altLang="en-US" dirty="0">
                <a:cs typeface="Tahoma" panose="020B0604030504040204" pitchFamily="34" charset="0"/>
              </a:rPr>
              <a:t> denotes the set of all finite strings over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endParaRPr lang="en-US" dirty="0"/>
          </a:p>
          <a:p>
            <a:r>
              <a:rPr lang="en-US" dirty="0"/>
              <a:t>A formal language L over the alphabet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en-US" altLang="en-US" baseline="30000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Tahoma" panose="020B0604030504040204" pitchFamily="34" charset="0"/>
                <a:sym typeface="Symbol" panose="05050102010706020507" pitchFamily="18" charset="2"/>
              </a:rPr>
              <a:t> is a subset of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r>
              <a:rPr lang="en-IN" altLang="en-US" baseline="30000" dirty="0">
                <a:cs typeface="Tahoma" panose="020B0604030504040204" pitchFamily="34" charset="0"/>
              </a:rPr>
              <a:t> </a:t>
            </a:r>
            <a:endParaRPr lang="en-US" altLang="en-US" baseline="30000" dirty="0">
              <a:cs typeface="Tahoma" panose="020B0604030504040204" pitchFamily="34" charset="0"/>
            </a:endParaRPr>
          </a:p>
          <a:p>
            <a:r>
              <a:rPr lang="en-US" dirty="0">
                <a:cs typeface="Tahoma" panose="020B0604030504040204" pitchFamily="34" charset="0"/>
              </a:rPr>
              <a:t> That is  L is a subset of 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th-TH" altLang="en-US" baseline="30000" dirty="0">
                <a:cs typeface="Tahoma" panose="020B0604030504040204" pitchFamily="34" charset="0"/>
              </a:rPr>
              <a:t>*</a:t>
            </a:r>
            <a:endParaRPr lang="en-US" dirty="0">
              <a:cs typeface="Tahoma" panose="020B0604030504040204" pitchFamily="34" charset="0"/>
            </a:endParaRPr>
          </a:p>
          <a:p>
            <a:pPr marL="840105" lvl="1" indent="-382905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800" dirty="0">
                <a:cs typeface="Times New Roman" panose="02020603050405020304" pitchFamily="18" charset="0"/>
              </a:rPr>
              <a:t>be the alphabet.</a:t>
            </a:r>
          </a:p>
          <a:p>
            <a:pPr marL="840105" lvl="1" indent="-382905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L</a:t>
            </a:r>
            <a:r>
              <a:rPr lang="en-US" altLang="en-US" sz="2800" dirty="0">
                <a:cs typeface="Angsana New" pitchFamily="18" charset="-34"/>
              </a:rPr>
              <a:t> = {</a:t>
            </a:r>
            <a:r>
              <a:rPr lang="en-US" altLang="en-US" sz="2800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</a:t>
            </a:r>
            <a:r>
              <a:rPr lang="en-US" altLang="en-US" sz="2800" i="1" dirty="0">
                <a:latin typeface="Times New Roman" panose="02020603050405020304" pitchFamily="18" charset="0"/>
                <a:cs typeface="Angsana New" pitchFamily="18" charset="-34"/>
              </a:rPr>
              <a:t>1</a:t>
            </a:r>
            <a:r>
              <a:rPr lang="en-US" altLang="en-US" sz="2800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even}.</a:t>
            </a:r>
          </a:p>
          <a:p>
            <a:pPr marL="840105" lvl="1" indent="-382905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IN" sz="2800" dirty="0"/>
              <a:t> {11,101,11110,10111,101101,1001011,….}</a:t>
            </a:r>
            <a:endParaRPr lang="el-GR" altLang="en-US" sz="2800" dirty="0"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511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48D2-DF78-7F84-77F6-D7D14759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27ED-BA2D-C022-B0A0-F87BFBD8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Complementation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Union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Intersection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Concatenation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Reversal</a:t>
            </a:r>
          </a:p>
          <a:p>
            <a:pPr marL="571500" indent="-571500">
              <a:lnSpc>
                <a:spcPct val="130000"/>
              </a:lnSpc>
              <a:spcBef>
                <a:spcPct val="3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Closure</a:t>
            </a:r>
            <a:endParaRPr lang="th-TH" altLang="en-US" dirty="0">
              <a:solidFill>
                <a:srgbClr val="000099"/>
              </a:solidFill>
            </a:endParaRPr>
          </a:p>
          <a:p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2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3A34-255B-E2EA-BDED-6703BC4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5279-0EB5-01FC-3E60-82A537FB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altLang="en-US" sz="3200" dirty="0"/>
              <a:t>Let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dirty="0"/>
              <a:t> be a language over an alphabet </a:t>
            </a:r>
            <a:r>
              <a:rPr lang="el-G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3200" dirty="0">
                <a:cs typeface="Times New Roman" panose="02020603050405020304" pitchFamily="18" charset="0"/>
              </a:rPr>
              <a:t>.  </a:t>
            </a:r>
          </a:p>
          <a:p>
            <a:pPr>
              <a:spcAft>
                <a:spcPct val="20000"/>
              </a:spcAft>
              <a:buNone/>
            </a:pPr>
            <a:r>
              <a:rPr lang="en-US" altLang="en-US" sz="3200" dirty="0"/>
              <a:t>The complementation of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cs typeface="Times New Roman" panose="02020603050405020304" pitchFamily="18" charset="0"/>
              </a:rPr>
              <a:t>denoted by </a:t>
            </a:r>
            <a:r>
              <a:rPr lang="en-US" altLang="en-US" sz="3200" dirty="0"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( or L’)</a:t>
            </a:r>
            <a:r>
              <a:rPr lang="en-US" altLang="en-US" sz="3200" dirty="0">
                <a:cs typeface="Times New Roman" panose="02020603050405020304" pitchFamily="18" charset="0"/>
              </a:rPr>
              <a:t>, </a:t>
            </a:r>
            <a:r>
              <a:rPr lang="en-US" altLang="en-US" sz="3200" dirty="0"/>
              <a:t>is </a:t>
            </a:r>
            <a:r>
              <a:rPr lang="el-G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3200" dirty="0">
                <a:cs typeface="Arial" panose="020B0604020202020204" pitchFamily="34" charset="0"/>
              </a:rPr>
              <a:t>*</a:t>
            </a:r>
            <a:r>
              <a:rPr lang="en-US" altLang="en-US" sz="3200" dirty="0"/>
              <a:t>– </a:t>
            </a:r>
            <a:r>
              <a:rPr lang="en-US" altLang="en-US" sz="3200" dirty="0">
                <a:latin typeface="Times New Roman" panose="02020603050405020304" pitchFamily="18" charset="0"/>
              </a:rPr>
              <a:t>L</a:t>
            </a:r>
            <a:r>
              <a:rPr lang="en-US" altLang="en-US" sz="3200" dirty="0"/>
              <a:t>.</a:t>
            </a:r>
          </a:p>
          <a:p>
            <a:pPr>
              <a:spcAft>
                <a:spcPct val="20000"/>
              </a:spcAft>
              <a:buNone/>
            </a:pPr>
            <a:r>
              <a:rPr lang="en-US" altLang="en-US" sz="3200" dirty="0"/>
              <a:t>Example: </a:t>
            </a: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800" dirty="0">
                <a:cs typeface="Times New Roman" panose="02020603050405020304" pitchFamily="18" charset="0"/>
              </a:rPr>
              <a:t>be the alphabet.</a:t>
            </a: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>
                <a:cs typeface="Angsana New" pitchFamily="18" charset="-34"/>
              </a:rPr>
              <a:t>= {</a:t>
            </a:r>
            <a:r>
              <a:rPr lang="en-US" altLang="en-US" sz="2800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1</a:t>
            </a:r>
            <a:r>
              <a:rPr lang="en-US" altLang="en-US" sz="2800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even}.</a:t>
            </a:r>
            <a:endParaRPr lang="el-GR" altLang="en-US" sz="2800" dirty="0">
              <a:cs typeface="Angsana New" pitchFamily="18" charset="-34"/>
            </a:endParaRP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</a:t>
            </a:r>
            <a:r>
              <a:rPr lang="en-US" altLang="en-US" sz="2800" dirty="0">
                <a:cs typeface="Angsana New" pitchFamily="18" charset="-34"/>
              </a:rPr>
              <a:t>= {</a:t>
            </a:r>
            <a:r>
              <a:rPr lang="en-US" altLang="en-US" sz="2800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1</a:t>
            </a:r>
            <a:r>
              <a:rPr lang="en-US" altLang="en-US" sz="2800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not even} [OR]</a:t>
            </a:r>
            <a:endParaRPr lang="el-GR" altLang="en-US" sz="2800" dirty="0">
              <a:cs typeface="Angsana New" pitchFamily="18" charset="-34"/>
            </a:endParaRPr>
          </a:p>
          <a:p>
            <a:pPr lvl="1">
              <a:spcAft>
                <a:spcPct val="20000"/>
              </a:spcAft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</a:t>
            </a:r>
            <a:r>
              <a:rPr lang="en-US" altLang="en-US" sz="2800" dirty="0">
                <a:cs typeface="Angsana New" pitchFamily="18" charset="-34"/>
              </a:rPr>
              <a:t>= {</a:t>
            </a:r>
            <a:r>
              <a:rPr lang="en-US" altLang="en-US" sz="2800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sz="2800" dirty="0">
                <a:cs typeface="Angsana New" pitchFamily="18" charset="-34"/>
              </a:rPr>
              <a:t> | the number  of 1</a:t>
            </a:r>
            <a:r>
              <a:rPr lang="en-US" altLang="en-US" sz="2800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sz="2800" dirty="0">
                <a:cs typeface="Angsana New" pitchFamily="18" charset="-34"/>
              </a:rPr>
              <a:t>s in 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sz="2800" dirty="0">
                <a:cs typeface="Angsana New" pitchFamily="18" charset="-34"/>
              </a:rPr>
              <a:t> is odd}.</a:t>
            </a:r>
            <a:endParaRPr lang="th-TH" altLang="en-US" sz="2800" dirty="0">
              <a:cs typeface="Angsana New" pitchFamily="18" charset="-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6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335-9B3B-0820-03F7-72E973D6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8DBD-6107-4829-6128-F5D197A1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Let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200" dirty="0"/>
              <a:t> and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/>
              <a:t> be languages over an alphabet </a:t>
            </a:r>
            <a:r>
              <a:rPr lang="el-G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3200" dirty="0"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	The union of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/>
              <a:t>, denoted by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/>
              <a:t>,   is 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 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200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2 </a:t>
            </a:r>
            <a:r>
              <a:rPr lang="en-US" altLang="en-US" sz="3200" dirty="0">
                <a:solidFill>
                  <a:srgbClr val="000099"/>
                </a:solidFill>
              </a:rPr>
              <a:t> =  {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200" dirty="0">
                <a:solidFill>
                  <a:srgbClr val="000099"/>
                </a:solidFill>
              </a:rPr>
              <a:t> | 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200" dirty="0">
                <a:solidFill>
                  <a:srgbClr val="000099"/>
                </a:solidFill>
              </a:rPr>
              <a:t> is in 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000099"/>
                </a:solidFill>
              </a:rPr>
              <a:t>or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L</a:t>
            </a:r>
            <a:r>
              <a:rPr lang="en-US" altLang="en-US" sz="3200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 dirty="0">
                <a:solidFill>
                  <a:srgbClr val="000099"/>
                </a:solidFill>
              </a:rPr>
              <a:t>}.</a:t>
            </a:r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2700" dirty="0"/>
              <a:t>{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>
                <a:sym typeface="Symbol" panose="05050102010706020507" pitchFamily="18" charset="2"/>
              </a:rPr>
              <a:t> </a:t>
            </a:r>
            <a:r>
              <a:rPr lang="en-US" altLang="en-US" sz="2700" dirty="0"/>
              <a:t>{0,1}* | 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begins with 0 }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en-US" sz="2700" dirty="0"/>
              <a:t>{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>
                <a:sym typeface="Symbol" panose="05050102010706020507" pitchFamily="18" charset="2"/>
              </a:rPr>
              <a:t></a:t>
            </a:r>
            <a:r>
              <a:rPr lang="en-US" altLang="en-US" sz="2700" dirty="0"/>
              <a:t>{0,1}*|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ends with 0}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5000"/>
              </a:spcAft>
              <a:buNone/>
            </a:pPr>
            <a:r>
              <a:rPr lang="en-US" altLang="en-US" sz="2700" dirty="0"/>
              <a:t>	= {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</a:t>
            </a:r>
            <a:r>
              <a:rPr lang="en-US" altLang="en-US" sz="2700" dirty="0">
                <a:sym typeface="Symbol" panose="05050102010706020507" pitchFamily="18" charset="2"/>
              </a:rPr>
              <a:t> </a:t>
            </a:r>
            <a:r>
              <a:rPr lang="en-US" altLang="en-US" sz="2700" dirty="0"/>
              <a:t>{0,1}*|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begins </a:t>
            </a:r>
            <a:r>
              <a:rPr lang="en-US" altLang="en-US" sz="2700" dirty="0">
                <a:solidFill>
                  <a:srgbClr val="FF0000"/>
                </a:solidFill>
              </a:rPr>
              <a:t>or</a:t>
            </a:r>
            <a:r>
              <a:rPr lang="en-US" altLang="en-US" sz="2700" dirty="0"/>
              <a:t> ends with 0}</a:t>
            </a:r>
            <a:endParaRPr lang="th-TH" altLang="en-US" sz="2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3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20FB-4567-3BC8-60A0-C05FE614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Intersection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DEB9-073C-581A-125F-90BA2CAF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lnSpc>
                <a:spcPct val="115000"/>
              </a:lnSpc>
              <a:buNone/>
            </a:pPr>
            <a:r>
              <a:rPr lang="en-US" altLang="en-US" sz="3200" dirty="0"/>
              <a:t>Let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200" dirty="0"/>
              <a:t> and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/>
              <a:t> be languages over an alphabet </a:t>
            </a:r>
            <a:r>
              <a:rPr lang="el-G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	The intersection of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/>
              <a:t>and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/>
              <a:t>, denoted by 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3200" i="1" dirty="0"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/>
              <a:t>, is 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000099"/>
                </a:solidFill>
              </a:rPr>
              <a:t>{ 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200" dirty="0">
                <a:solidFill>
                  <a:srgbClr val="000099"/>
                </a:solidFill>
              </a:rPr>
              <a:t> | 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3200" dirty="0">
                <a:solidFill>
                  <a:srgbClr val="000099"/>
                </a:solidFill>
              </a:rPr>
              <a:t> is in 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3200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000099"/>
                </a:solidFill>
              </a:rPr>
              <a:t>and</a:t>
            </a:r>
            <a:r>
              <a:rPr lang="en-US" altLang="en-US" sz="3200" i="1" dirty="0">
                <a:solidFill>
                  <a:srgbClr val="000099"/>
                </a:solidFill>
                <a:latin typeface="Times New Roman" panose="02020603050405020304" pitchFamily="18" charset="0"/>
              </a:rPr>
              <a:t> L</a:t>
            </a:r>
            <a:r>
              <a:rPr lang="en-US" altLang="en-US" sz="3200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200" dirty="0">
                <a:solidFill>
                  <a:srgbClr val="000099"/>
                </a:solidFill>
              </a:rPr>
              <a:t>}.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Example:</a:t>
            </a:r>
          </a:p>
          <a:p>
            <a:pPr marL="571500" indent="-571500"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altLang="en-US" sz="3200" dirty="0"/>
              <a:t> </a:t>
            </a:r>
            <a:r>
              <a:rPr lang="en-US" altLang="en-US" sz="2700" dirty="0"/>
              <a:t>{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>
                <a:sym typeface="Symbol" panose="05050102010706020507" pitchFamily="18" charset="2"/>
              </a:rPr>
              <a:t></a:t>
            </a:r>
            <a:r>
              <a:rPr lang="en-US" altLang="en-US" sz="2700" dirty="0"/>
              <a:t>{0,1}* |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begins with 0}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700" dirty="0"/>
              <a:t>{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>
                <a:sym typeface="Symbol" panose="05050102010706020507" pitchFamily="18" charset="2"/>
              </a:rPr>
              <a:t></a:t>
            </a:r>
            <a:r>
              <a:rPr lang="en-US" altLang="en-US" sz="2700" dirty="0"/>
              <a:t>{0,1}*|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ends with 0} </a:t>
            </a:r>
          </a:p>
          <a:p>
            <a:pPr marL="840105" lvl="1" indent="-382905">
              <a:lnSpc>
                <a:spcPct val="115000"/>
              </a:lnSpc>
              <a:spcAft>
                <a:spcPct val="20000"/>
              </a:spcAft>
              <a:buNone/>
            </a:pPr>
            <a:r>
              <a:rPr lang="en-US" altLang="en-US" sz="2700" dirty="0"/>
              <a:t>	= {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>
                <a:sym typeface="Symbol" panose="05050102010706020507" pitchFamily="18" charset="2"/>
              </a:rPr>
              <a:t></a:t>
            </a:r>
            <a:r>
              <a:rPr lang="en-US" altLang="en-US" sz="2700" dirty="0"/>
              <a:t>{0,1}*| </a:t>
            </a:r>
            <a:r>
              <a:rPr lang="en-US" altLang="en-US" sz="2700" i="1" dirty="0">
                <a:latin typeface="Times New Roman" panose="02020603050405020304" pitchFamily="18" charset="0"/>
              </a:rPr>
              <a:t>x</a:t>
            </a:r>
            <a:r>
              <a:rPr lang="en-US" altLang="en-US" sz="2700" dirty="0"/>
              <a:t> begins </a:t>
            </a:r>
            <a:r>
              <a:rPr lang="en-US" altLang="en-US" sz="2700" dirty="0">
                <a:solidFill>
                  <a:srgbClr val="FF0000"/>
                </a:solidFill>
              </a:rPr>
              <a:t>and</a:t>
            </a:r>
            <a:r>
              <a:rPr lang="en-US" altLang="en-US" sz="2700" dirty="0"/>
              <a:t> ends with 0}</a:t>
            </a:r>
            <a:endParaRPr lang="th-TH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4179-6800-B80F-75A3-9D0319B8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Concatenation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1923-95FE-DD12-7F04-153C90AC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00399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be languages over an alphabet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cs typeface="Times New Roman" panose="02020603050405020304" pitchFamily="18" charset="0"/>
              </a:rPr>
              <a:t>. 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The concatenation of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, denoted by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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, is {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w</a:t>
            </a:r>
            <a:r>
              <a:rPr lang="en-US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/>
              <a:t>|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is in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en-US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is in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en-US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  <a:r>
              <a:rPr lang="en-US" altLang="en-US" dirty="0"/>
              <a:t>.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Example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dirty="0"/>
              <a:t> </a:t>
            </a:r>
            <a:r>
              <a:rPr lang="en-US" altLang="en-US" b="1" i="1" dirty="0">
                <a:latin typeface="Times New Roman" panose="02020603050405020304" pitchFamily="18" charset="0"/>
              </a:rPr>
              <a:t>L</a:t>
            </a:r>
            <a:r>
              <a:rPr lang="en-US" altLang="en-US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b="1" dirty="0"/>
              <a:t>  = { </a:t>
            </a:r>
            <a:r>
              <a:rPr lang="en-US" altLang="en-US" b="1" i="1" dirty="0">
                <a:latin typeface="Times New Roman" panose="02020603050405020304" pitchFamily="18" charset="0"/>
              </a:rPr>
              <a:t>x </a:t>
            </a:r>
            <a:r>
              <a:rPr lang="en-US" altLang="en-US" b="1" dirty="0">
                <a:sym typeface="Symbol" panose="05050102010706020507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anose="02020603050405020304" pitchFamily="18" charset="0"/>
              </a:rPr>
              <a:t>x</a:t>
            </a:r>
            <a:r>
              <a:rPr lang="en-US" altLang="en-US" b="1" dirty="0"/>
              <a:t> begins with 0}       </a:t>
            </a:r>
            <a:r>
              <a:rPr lang="en-US" altLang="en-US" b="1" i="1" dirty="0">
                <a:latin typeface="Times New Roman" panose="02020603050405020304" pitchFamily="18" charset="0"/>
              </a:rPr>
              <a:t>L</a:t>
            </a:r>
            <a:r>
              <a:rPr lang="en-US" altLang="en-US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b="1" dirty="0"/>
              <a:t>  ={</a:t>
            </a:r>
            <a:r>
              <a:rPr lang="en-US" altLang="en-US" b="1" i="1" dirty="0">
                <a:latin typeface="Times New Roman" panose="02020603050405020304" pitchFamily="18" charset="0"/>
              </a:rPr>
              <a:t>x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anose="02020603050405020304" pitchFamily="18" charset="0"/>
              </a:rPr>
              <a:t>x</a:t>
            </a:r>
            <a:r>
              <a:rPr lang="en-US" altLang="en-US" b="1" dirty="0"/>
              <a:t> ends with 0}</a:t>
            </a:r>
            <a:r>
              <a:rPr lang="en-US" altLang="en-US" dirty="0"/>
              <a:t>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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en-US" dirty="0">
                <a:solidFill>
                  <a:srgbClr val="FF0000"/>
                </a:solidFill>
              </a:rPr>
              <a:t>= {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</a:rPr>
              <a:t>{0,1}*|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begins and ends with 0 and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length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2}</a:t>
            </a:r>
            <a:r>
              <a:rPr lang="en-US" altLang="en-US" sz="2400" dirty="0"/>
              <a:t> </a:t>
            </a:r>
          </a:p>
          <a:p>
            <a:pPr marL="571500" indent="-571500">
              <a:lnSpc>
                <a:spcPct val="115000"/>
              </a:lnSpc>
              <a:buNone/>
            </a:pPr>
            <a:r>
              <a:rPr lang="en-US" altLang="en-US" sz="2400" b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85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51B4-DDE0-A30B-CCBD-4EA4379C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6F1A-8FCE-CF4E-6D20-37CBB0EA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dirty="0"/>
              <a:t> be a language over an alphabet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cs typeface="Times New Roman" panose="02020603050405020304" pitchFamily="18" charset="0"/>
              </a:rPr>
              <a:t>.  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 reversal of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dirty="0"/>
              <a:t>, denoted by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R</a:t>
            </a:r>
            <a:r>
              <a:rPr lang="en-US" altLang="en-US" dirty="0"/>
              <a:t>, is {</a:t>
            </a:r>
            <a:r>
              <a:rPr lang="en-US" altLang="en-US" i="1" dirty="0" err="1">
                <a:latin typeface="Times New Roman" panose="02020603050405020304" pitchFamily="18" charset="0"/>
              </a:rPr>
              <a:t>w</a:t>
            </a:r>
            <a:r>
              <a:rPr lang="en-US" altLang="en-US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|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w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  <a:r>
              <a:rPr lang="en-US" altLang="en-US" dirty="0"/>
              <a:t>.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Example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 </a:t>
            </a:r>
            <a:r>
              <a:rPr lang="en-US" altLang="en-US" b="1" i="1" dirty="0">
                <a:latin typeface="Times New Roman" panose="02020603050405020304" pitchFamily="18" charset="0"/>
              </a:rPr>
              <a:t>L =  </a:t>
            </a:r>
            <a:r>
              <a:rPr lang="en-US" altLang="en-US" b="1" dirty="0"/>
              <a:t>{</a:t>
            </a:r>
            <a:r>
              <a:rPr lang="en-US" altLang="en-US" b="1" i="1" dirty="0">
                <a:latin typeface="Times New Roman" panose="02020603050405020304" pitchFamily="18" charset="0"/>
              </a:rPr>
              <a:t>x </a:t>
            </a:r>
            <a:r>
              <a:rPr lang="en-US" altLang="en-US" b="1" dirty="0">
                <a:sym typeface="Symbol" panose="05050102010706020507" pitchFamily="18" charset="2"/>
              </a:rPr>
              <a:t> </a:t>
            </a:r>
            <a:r>
              <a:rPr lang="en-US" altLang="en-US" b="1" dirty="0"/>
              <a:t>{0,1}*| </a:t>
            </a:r>
            <a:r>
              <a:rPr lang="en-US" altLang="en-US" b="1" i="1" dirty="0">
                <a:latin typeface="Times New Roman" panose="02020603050405020304" pitchFamily="18" charset="0"/>
              </a:rPr>
              <a:t>x</a:t>
            </a:r>
            <a:r>
              <a:rPr lang="en-US" altLang="en-US" b="1" dirty="0"/>
              <a:t> begins with 0}              </a:t>
            </a:r>
            <a:endParaRPr lang="en-US" altLang="en-US" b="1" i="1" baseline="30000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b="1" dirty="0"/>
              <a:t> </a:t>
            </a:r>
            <a:r>
              <a:rPr lang="en-US" altLang="en-US" dirty="0"/>
              <a:t>             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en-US" dirty="0">
                <a:solidFill>
                  <a:srgbClr val="FF0000"/>
                </a:solidFill>
              </a:rPr>
              <a:t>= {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</a:rPr>
              <a:t>{0,1}*|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FF0000"/>
                </a:solidFill>
              </a:rPr>
              <a:t> ends with 0}</a:t>
            </a:r>
            <a:r>
              <a:rPr lang="en-US" altLang="en-US" dirty="0"/>
              <a:t> </a:t>
            </a:r>
          </a:p>
          <a:p>
            <a:pPr marL="571500" indent="-57150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0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39C0-CA78-6F23-8459-2B055471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8559"/>
            <a:ext cx="10515600" cy="750591"/>
          </a:xfrm>
        </p:spPr>
        <p:txBody>
          <a:bodyPr/>
          <a:lstStyle/>
          <a:p>
            <a:r>
              <a:rPr lang="en-US" altLang="en-US" dirty="0"/>
              <a:t>Kleene’s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closure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4FD3-1C83-32B2-A179-9089C7BC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769374"/>
            <a:ext cx="10515600" cy="531925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dirty="0"/>
              <a:t> be a language over an alphabet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cs typeface="Times New Roman" panose="02020603050405020304" pitchFamily="18" charset="0"/>
              </a:rPr>
              <a:t>.  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en-US" dirty="0"/>
              <a:t>	The Kleene</a:t>
            </a:r>
            <a:r>
              <a:rPr lang="en-US" altLang="en-US" dirty="0">
                <a:latin typeface="Arial" panose="020B0604020202020204" pitchFamily="34" charset="0"/>
              </a:rPr>
              <a:t>’</a:t>
            </a:r>
            <a:r>
              <a:rPr lang="en-US" altLang="en-US" dirty="0"/>
              <a:t>s closure of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dirty="0"/>
              <a:t>, denoted by </a:t>
            </a:r>
            <a:r>
              <a:rPr lang="en-US" altLang="en-US" i="1" dirty="0">
                <a:latin typeface="Times New Roman" panose="02020603050405020304" pitchFamily="18" charset="0"/>
              </a:rPr>
              <a:t>L*</a:t>
            </a:r>
            <a:r>
              <a:rPr lang="en-US" altLang="en-US" dirty="0"/>
              <a:t>, is {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/>
              <a:t> | for an integer </a:t>
            </a:r>
            <a:r>
              <a:rPr lang="en-US" altLang="en-US" i="1" dirty="0">
                <a:latin typeface="Times New Roman" panose="02020603050405020304" pitchFamily="18" charset="0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 </a:t>
            </a:r>
            <a:r>
              <a:rPr lang="en-US" altLang="en-US" dirty="0"/>
              <a:t>0 </a:t>
            </a:r>
            <a:r>
              <a:rPr lang="en-US" altLang="en-US" i="1" dirty="0">
                <a:latin typeface="Times New Roman" panose="02020603050405020304" pitchFamily="18" charset="0"/>
              </a:rPr>
              <a:t>x </a:t>
            </a:r>
            <a:r>
              <a:rPr lang="en-US" altLang="en-US" dirty="0"/>
              <a:t>=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…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, 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dirty="0"/>
              <a:t>,</a:t>
            </a:r>
            <a:r>
              <a:rPr lang="en-US" altLang="en-US" i="1" dirty="0">
                <a:latin typeface="Times New Roman" panose="02020603050405020304" pitchFamily="18" charset="0"/>
              </a:rPr>
              <a:t> …</a:t>
            </a:r>
            <a:r>
              <a:rPr lang="en-US" altLang="en-US" dirty="0"/>
              <a:t>,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are in </a:t>
            </a:r>
            <a:r>
              <a:rPr lang="en-US" altLang="en-US" i="1" dirty="0">
                <a:latin typeface="Times New Roman" panose="02020603050405020304" pitchFamily="18" charset="0"/>
              </a:rPr>
              <a:t>L</a:t>
            </a:r>
            <a:r>
              <a:rPr lang="en-US" altLang="en-US" dirty="0"/>
              <a:t>}.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endParaRPr lang="en-US" altLang="en-US" dirty="0"/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endParaRPr lang="en-US" altLang="en-US" dirty="0"/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endParaRPr lang="en-US" altLang="en-US" dirty="0"/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en-US" dirty="0"/>
              <a:t>	That is,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L*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en-US" altLang="en-US" sz="2400" baseline="36000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</a:p>
          <a:p>
            <a:pPr marL="571500" indent="-571500">
              <a:lnSpc>
                <a:spcPct val="110000"/>
              </a:lnSpc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altLang="en-US" sz="2400" dirty="0"/>
              <a:t>Example: Let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400" dirty="0"/>
              <a:t> = {0,1} and </a:t>
            </a: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en-US" altLang="en-US" sz="2400" dirty="0"/>
              <a:t>	</a:t>
            </a:r>
            <a:r>
              <a:rPr lang="en-US" altLang="en-US" i="1" dirty="0">
                <a:latin typeface="Times New Roman" panose="02020603050405020304" pitchFamily="18" charset="0"/>
                <a:cs typeface="Angsana New" pitchFamily="18" charset="-34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  <a:cs typeface="Angsana New" pitchFamily="18" charset="-34"/>
              </a:rPr>
              <a:t>e</a:t>
            </a:r>
            <a:r>
              <a:rPr lang="en-US" altLang="en-US" dirty="0">
                <a:cs typeface="Angsana New" pitchFamily="18" charset="-34"/>
              </a:rPr>
              <a:t> = {</a:t>
            </a:r>
            <a:r>
              <a:rPr lang="en-US" altLang="en-US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 | the number of 1</a:t>
            </a:r>
            <a:r>
              <a:rPr lang="en-US" altLang="en-US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is even}</a:t>
            </a:r>
            <a:endParaRPr lang="en-US" altLang="en-US" sz="3600" dirty="0"/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th-TH" altLang="en-US" i="1" dirty="0">
                <a:latin typeface="Times New Roman" panose="02020603050405020304" pitchFamily="18" charset="0"/>
              </a:rPr>
              <a:t>      L</a:t>
            </a:r>
            <a:r>
              <a:rPr lang="th-TH" altLang="en-US" i="1" baseline="-25000" dirty="0">
                <a:latin typeface="Times New Roman" panose="02020603050405020304" pitchFamily="18" charset="0"/>
              </a:rPr>
              <a:t>e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 </a:t>
            </a:r>
            <a:r>
              <a:rPr lang="en-US" altLang="en-US" dirty="0"/>
              <a:t>= </a:t>
            </a:r>
            <a:r>
              <a:rPr lang="en-US" altLang="en-US" dirty="0">
                <a:cs typeface="Angsana New" pitchFamily="18" charset="-34"/>
              </a:rPr>
              <a:t>{</a:t>
            </a:r>
            <a:r>
              <a:rPr lang="en-US" altLang="en-US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 | the number of 1</a:t>
            </a:r>
            <a:r>
              <a:rPr lang="en-US" altLang="en-US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is even}</a:t>
            </a:r>
            <a:endParaRPr lang="el-GR" altLang="en-US" dirty="0">
              <a:cs typeface="Angsana New" pitchFamily="18" charset="-34"/>
            </a:endParaRPr>
          </a:p>
          <a:p>
            <a:pPr marL="571500" indent="-571500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None/>
            </a:pPr>
            <a:r>
              <a:rPr lang="en-US" altLang="en-US" dirty="0">
                <a:cs typeface="Angsana New" pitchFamily="18" charset="-34"/>
              </a:rPr>
              <a:t>      (</a:t>
            </a:r>
            <a:r>
              <a:rPr lang="en-US" altLang="en-US" dirty="0">
                <a:cs typeface="Angsana New" pitchFamily="18" charset="-34"/>
                <a:sym typeface="Symbol" panose="05050102010706020507" pitchFamily="18" charset="2"/>
              </a:rPr>
              <a:t></a:t>
            </a:r>
            <a:r>
              <a:rPr lang="en-US" altLang="en-US" i="1" dirty="0">
                <a:latin typeface="Times New Roman" panose="02020603050405020304" pitchFamily="18" charset="0"/>
                <a:cs typeface="Angsana New" pitchFamily="18" charset="-34"/>
              </a:rPr>
              <a:t>L</a:t>
            </a:r>
            <a:r>
              <a:rPr lang="en-US" altLang="en-US" i="1" baseline="-25000" dirty="0">
                <a:latin typeface="Times New Roman" panose="02020603050405020304" pitchFamily="18" charset="0"/>
                <a:cs typeface="Angsana New" pitchFamily="18" charset="-34"/>
              </a:rPr>
              <a:t>e</a:t>
            </a:r>
            <a:r>
              <a:rPr lang="en-US" altLang="en-US" dirty="0">
                <a:cs typeface="Angsana New" pitchFamily="18" charset="-34"/>
              </a:rPr>
              <a:t>)*</a:t>
            </a:r>
            <a:r>
              <a:rPr lang="en-US" altLang="en-US" i="1" baseline="-25000" dirty="0"/>
              <a:t> </a:t>
            </a:r>
            <a:r>
              <a:rPr lang="en-US" altLang="en-US" dirty="0">
                <a:cs typeface="Angsana New" pitchFamily="18" charset="-34"/>
              </a:rPr>
              <a:t>= {</a:t>
            </a:r>
            <a:r>
              <a:rPr lang="en-US" altLang="en-US" dirty="0">
                <a:cs typeface="Angsana New" pitchFamily="18" charset="-34"/>
                <a:sym typeface="Symbol" panose="05050102010706020507" pitchFamily="18" charset="2"/>
              </a:rPr>
              <a:t>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cs typeface="Angsana New" pitchFamily="18" charset="-34"/>
              </a:rPr>
              <a:t>| the number of 1</a:t>
            </a:r>
            <a:r>
              <a:rPr lang="en-US" altLang="en-US" dirty="0">
                <a:latin typeface="Arial" panose="020B0604020202020204" pitchFamily="34" charset="0"/>
                <a:cs typeface="Angsana New" pitchFamily="18" charset="-34"/>
              </a:rPr>
              <a:t>’</a:t>
            </a:r>
            <a:r>
              <a:rPr lang="en-US" altLang="en-US" dirty="0">
                <a:cs typeface="Angsana New" pitchFamily="18" charset="-34"/>
              </a:rPr>
              <a:t>s in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en-US" dirty="0">
                <a:cs typeface="Angsana New" pitchFamily="18" charset="-34"/>
              </a:rPr>
              <a:t> is odd}*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5D5C8-FC2F-9D60-D43B-42E22455BC39}"/>
              </a:ext>
            </a:extLst>
          </p:cNvPr>
          <p:cNvSpPr txBox="1"/>
          <p:nvPr/>
        </p:nvSpPr>
        <p:spPr>
          <a:xfrm>
            <a:off x="4895850" y="2514600"/>
            <a:ext cx="6362700" cy="46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cs typeface="Times New Roman" panose="02020603050405020304" pitchFamily="18" charset="0"/>
              </a:rPr>
              <a:t>L* </a:t>
            </a:r>
            <a:r>
              <a:rPr lang="en-US" altLang="zh-TW" sz="1800" dirty="0">
                <a:solidFill>
                  <a:srgbClr val="000099"/>
                </a:solidFill>
                <a:cs typeface="Times New Roman" panose="02020603050405020304" pitchFamily="18" charset="0"/>
              </a:rPr>
              <a:t>= {w</a:t>
            </a:r>
            <a:r>
              <a:rPr lang="en-US" altLang="zh-TW" sz="18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 ∑*</a:t>
            </a:r>
            <a:r>
              <a:rPr lang="en-US" altLang="zh-TW" sz="1800" baseline="30000" dirty="0">
                <a:solidFill>
                  <a:srgbClr val="000099"/>
                </a:solidFill>
                <a:ea typeface="標楷體" pitchFamily="65" charset="-120"/>
              </a:rPr>
              <a:t> 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; w = w</a:t>
            </a:r>
            <a:r>
              <a:rPr lang="en-US" altLang="zh-TW" sz="1800" baseline="-25000" dirty="0">
                <a:solidFill>
                  <a:srgbClr val="000099"/>
                </a:solidFill>
                <a:ea typeface="標楷體" pitchFamily="65" charset="-120"/>
              </a:rPr>
              <a:t>1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…</a:t>
            </a:r>
            <a:r>
              <a:rPr lang="en-US" altLang="zh-TW" sz="1800" dirty="0" err="1">
                <a:solidFill>
                  <a:srgbClr val="000099"/>
                </a:solidFill>
                <a:ea typeface="標楷體" pitchFamily="65" charset="-120"/>
              </a:rPr>
              <a:t>w</a:t>
            </a:r>
            <a:r>
              <a:rPr lang="en-US" altLang="zh-TW" sz="1800" baseline="-25000" dirty="0" err="1">
                <a:solidFill>
                  <a:srgbClr val="000099"/>
                </a:solidFill>
                <a:ea typeface="標楷體" pitchFamily="65" charset="-120"/>
              </a:rPr>
              <a:t>k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 for k&gt;=0 and w</a:t>
            </a:r>
            <a:r>
              <a:rPr lang="en-US" altLang="zh-TW" sz="1800" baseline="-25000" dirty="0">
                <a:solidFill>
                  <a:srgbClr val="000099"/>
                </a:solidFill>
                <a:ea typeface="標楷體" pitchFamily="65" charset="-120"/>
              </a:rPr>
              <a:t>1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, w</a:t>
            </a:r>
            <a:r>
              <a:rPr lang="en-US" altLang="zh-TW" sz="1800" baseline="-25000" dirty="0">
                <a:solidFill>
                  <a:srgbClr val="000099"/>
                </a:solidFill>
                <a:ea typeface="標楷體" pitchFamily="65" charset="-120"/>
              </a:rPr>
              <a:t>2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, …, </a:t>
            </a:r>
            <a:r>
              <a:rPr lang="en-US" altLang="zh-TW" sz="1800" dirty="0" err="1">
                <a:solidFill>
                  <a:srgbClr val="000099"/>
                </a:solidFill>
                <a:ea typeface="標楷體" pitchFamily="65" charset="-120"/>
              </a:rPr>
              <a:t>w</a:t>
            </a:r>
            <a:r>
              <a:rPr lang="en-US" altLang="zh-TW" sz="1800" baseline="-25000" dirty="0" err="1">
                <a:solidFill>
                  <a:srgbClr val="000099"/>
                </a:solidFill>
                <a:ea typeface="標楷體" pitchFamily="65" charset="-120"/>
              </a:rPr>
              <a:t>k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 </a:t>
            </a:r>
            <a:r>
              <a:rPr lang="en-US" altLang="zh-TW" sz="1800" dirty="0">
                <a:solidFill>
                  <a:srgbClr val="00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1800" dirty="0">
                <a:solidFill>
                  <a:srgbClr val="000099"/>
                </a:solidFill>
                <a:ea typeface="標楷體" pitchFamily="65" charset="-120"/>
              </a:rPr>
              <a:t>L}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6DDB0-C04F-5D7B-54F6-1902CE915A20}"/>
              </a:ext>
            </a:extLst>
          </p:cNvPr>
          <p:cNvSpPr txBox="1"/>
          <p:nvPr/>
        </p:nvSpPr>
        <p:spPr>
          <a:xfrm>
            <a:off x="238124" y="2068892"/>
            <a:ext cx="11782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L* , the Kleene Closure of L: set of strings formed by taking any number of strings (possibly none) from L, possibly with repetitions and concatenating all of them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FBBF3-DDCF-6384-6161-26162924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6" y="2675467"/>
            <a:ext cx="2044374" cy="10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4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736088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EACA-8421-C39E-AFD4-95A3CEED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2"/>
            <a:ext cx="10515600" cy="5982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1 Introduction to Languages and Grammars 				</a:t>
            </a:r>
            <a:r>
              <a:rPr lang="en-IN" sz="2200" b="1" i="0" u="none" strike="noStrike" baseline="0" dirty="0">
                <a:solidFill>
                  <a:srgbClr val="000099"/>
                </a:solidFill>
              </a:rPr>
              <a:t>4 hours </a:t>
            </a:r>
            <a:endParaRPr lang="en-US" sz="2200" b="1" i="0" u="none" strike="noStrike" baseline="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Recall on Proof techniques in Mathematics - Overview of a Computational Models -  Languages and Grammars - Alphabets - Strings - Operations on Languages, Overview on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Automata </a:t>
            </a:r>
          </a:p>
          <a:p>
            <a:pPr>
              <a:lnSpc>
                <a:spcPct val="110000"/>
              </a:lnSpc>
            </a:pPr>
            <a:r>
              <a:rPr lang="en-IN" sz="2200" b="1" i="0" u="none" strike="noStrike" baseline="0" dirty="0">
                <a:solidFill>
                  <a:srgbClr val="000099"/>
                </a:solidFill>
              </a:rPr>
              <a:t>Module: 2 Finite State Automata 						8 hours </a:t>
            </a:r>
            <a:endParaRPr lang="en-IN" sz="22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</a:rPr>
              <a:t>Finite Automata (FA) - Deterministic Finite Automata (DFA) - Non-deterministic Finite 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Automata (NFA) - NFA with epsilon transitions – NFA without epsilon transition, conversion  of NFA to DFA, Equivalence of NFA and DFA – minimization of DFA </a:t>
            </a:r>
          </a:p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3 Regular Expressions and Languages				 7 hours </a:t>
            </a:r>
            <a:endParaRPr lang="en-US" sz="22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Regular Expression - FA and Regular Expressions: FA to regular expression and regular  expression to FA - Pattern matching and regular expressions - Regular grammar and FA -  Pumping lemma for regular languages - Closure properties of regular languages</a:t>
            </a: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4 Context Free Grammars 						7 hours </a:t>
            </a: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Context-Free Grammar (CFG) – Derivations - Parse Trees - Ambiguity in CFG - CYK  algorithm – Simplification of CFG – Elimination of Useless symbols, Unit productions, Null  productions - Normal forms for CFG: CNF and GNF - Pumping Lemma for CFL - Closure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Properties of CFL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72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736088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EACA-8421-C39E-AFD4-95A3CEED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89"/>
            <a:ext cx="10515600" cy="55389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b="0" i="0" u="none" strike="noStrike" baseline="0" dirty="0">
                <a:solidFill>
                  <a:srgbClr val="000099"/>
                </a:solidFill>
              </a:rPr>
              <a:t> </a:t>
            </a:r>
            <a:r>
              <a:rPr lang="en-US" sz="2600" b="1" i="0" u="none" strike="noStrike" baseline="0" dirty="0">
                <a:solidFill>
                  <a:srgbClr val="000099"/>
                </a:solidFill>
              </a:rPr>
              <a:t>Module: 5 Pushdown Automata 						5 hours </a:t>
            </a:r>
            <a:endParaRPr lang="en-US" sz="26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Definition of the Pushdown automata - Languages of a Pushdown automata – Power of 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Non-Deterministic Pushdown Automata and Deterministic pushdown automata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0099"/>
                </a:solidFill>
              </a:rPr>
              <a:t>Module: 6 Turing Machine 	</a:t>
            </a:r>
            <a:r>
              <a:rPr lang="en-US" sz="2400" b="1" i="0" u="none" strike="noStrike" baseline="0" dirty="0">
                <a:solidFill>
                  <a:srgbClr val="000099"/>
                </a:solidFill>
              </a:rPr>
              <a:t>					6 hours 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Turing Machines as acceptor and transducer - Multi head and Multi tape Turing Machines –  Universal Turing Machine - The Halting problem - Turing-Church thesis 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0099"/>
                </a:solidFill>
              </a:rPr>
              <a:t>Module: 7 Recursive and Recursively Enumerable  </a:t>
            </a:r>
            <a:r>
              <a:rPr lang="en-IN" sz="2600" b="1" dirty="0">
                <a:solidFill>
                  <a:srgbClr val="000099"/>
                </a:solidFill>
              </a:rPr>
              <a:t>Languages  	6 hours </a:t>
            </a: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Recursive and Recursively Enumerable Languages, Language that is not Recursively 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Enumerable (RE) – computable functions – Chomsky Hierarchy – Undecidable problems -  Post’s Correspondence Problem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i="0" u="none" strike="noStrike" baseline="0" dirty="0">
                <a:solidFill>
                  <a:srgbClr val="000099"/>
                </a:solidFill>
              </a:rPr>
              <a:t>Module: 8 Contemporary Issues 						2 hours </a:t>
            </a:r>
            <a:endParaRPr lang="en-IN" sz="2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2DBF-EBF6-2FC7-D3C2-D119900A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111"/>
            <a:ext cx="10515600" cy="785249"/>
          </a:xfrm>
        </p:spPr>
        <p:txBody>
          <a:bodyPr/>
          <a:lstStyle/>
          <a:p>
            <a:r>
              <a:rPr lang="en-IN" dirty="0"/>
              <a:t>Text Books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7A6A-D391-AE23-0B96-5B513E36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929730" cy="53523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u="none" strike="noStrike" baseline="0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IN" sz="2400" b="1" i="0" u="none" strike="noStrike" baseline="0" dirty="0">
                <a:solidFill>
                  <a:srgbClr val="000099"/>
                </a:solidFill>
              </a:rPr>
              <a:t>Text Book </a:t>
            </a:r>
            <a:endParaRPr lang="en-IN" sz="2400" b="0" i="0" u="none" strike="noStrike" baseline="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J.E. Hopcroft, R. Motwani and J.D. Ullman, “Introduction to Automata Theory,  Languages and Computation”, Third Edition, Pearson Education, India 2008. ISBN: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978-8131720479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u="none" strike="noStrike" baseline="0" dirty="0">
                <a:solidFill>
                  <a:srgbClr val="000099"/>
                </a:solidFill>
              </a:rPr>
              <a:t>Reference Books</a:t>
            </a:r>
            <a:r>
              <a:rPr lang="en-IN" sz="2000" b="1" i="0" u="none" strike="noStrike" baseline="0" dirty="0">
                <a:solidFill>
                  <a:srgbClr val="000099"/>
                </a:solidFill>
              </a:rPr>
              <a:t> </a:t>
            </a:r>
            <a:endParaRPr lang="en-IN" sz="2000" b="0" i="0" u="none" strike="noStrike" baseline="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Peter Linz, “An Introduction to Formal Languages and Automata”, Sixth Edition, Jones &amp;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Bartlett, 2016. ISBN: 978-9384323219 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K.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Krithivasan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and R. Rama, “Introduction to Formal Languages, Automata and  Computation”, Pearson Education, 2009. ISBN: 978-8131723562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15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8" y="1368762"/>
            <a:ext cx="7705725" cy="199798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I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Introduction to Languages and Grammars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1" y="4046791"/>
            <a:ext cx="8164195" cy="109517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dirty="0">
                <a:latin typeface="Times New Roman"/>
                <a:cs typeface="Times New Roman"/>
              </a:rPr>
              <a:t>Languages and Grammars - Alphabets - Strings - Operations on Languages</a:t>
            </a:r>
          </a:p>
        </p:txBody>
      </p:sp>
      <p:sp>
        <p:nvSpPr>
          <p:cNvPr id="5" name="object 5"/>
          <p:cNvSpPr/>
          <p:nvPr/>
        </p:nvSpPr>
        <p:spPr>
          <a:xfrm>
            <a:off x="6669975" y="6430727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41605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05" y="0"/>
            <a:ext cx="10515600" cy="1325563"/>
          </a:xfrm>
        </p:spPr>
        <p:txBody>
          <a:bodyPr/>
          <a:lstStyle/>
          <a:p>
            <a:r>
              <a:rPr lang="en-IN" dirty="0"/>
              <a:t>Automata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04" y="1156447"/>
            <a:ext cx="10639377" cy="5387928"/>
          </a:xfrm>
        </p:spPr>
        <p:txBody>
          <a:bodyPr>
            <a:normAutofit/>
          </a:bodyPr>
          <a:lstStyle/>
          <a:p>
            <a:r>
              <a:rPr lang="en-IN" dirty="0"/>
              <a:t>Study of </a:t>
            </a:r>
            <a:r>
              <a:rPr lang="en-IN" dirty="0">
                <a:solidFill>
                  <a:srgbClr val="FF0000"/>
                </a:solidFill>
              </a:rPr>
              <a:t>abstract computing machine </a:t>
            </a:r>
            <a:r>
              <a:rPr lang="en-IN" dirty="0"/>
              <a:t>as well as computational problems solved with them</a:t>
            </a:r>
          </a:p>
          <a:p>
            <a:r>
              <a:rPr lang="en-IN" dirty="0"/>
              <a:t>Study of </a:t>
            </a:r>
            <a:r>
              <a:rPr lang="en-IN" dirty="0">
                <a:solidFill>
                  <a:srgbClr val="006600"/>
                </a:solidFill>
              </a:rPr>
              <a:t>mathematical properties of automata</a:t>
            </a:r>
          </a:p>
          <a:p>
            <a:r>
              <a:rPr lang="en-IN" dirty="0"/>
              <a:t>Ex: </a:t>
            </a:r>
            <a:r>
              <a:rPr lang="en-US" altLang="zh-TW" dirty="0">
                <a:solidFill>
                  <a:srgbClr val="000099"/>
                </a:solidFill>
              </a:rPr>
              <a:t>FA modeling of on/off switch</a:t>
            </a:r>
            <a:endParaRPr lang="en-IN" dirty="0">
              <a:solidFill>
                <a:srgbClr val="000099"/>
              </a:solidFill>
            </a:endParaRP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Need for Automata Theory</a:t>
            </a:r>
          </a:p>
          <a:p>
            <a:pPr lvl="1"/>
            <a:r>
              <a:rPr lang="en-IN" dirty="0">
                <a:solidFill>
                  <a:srgbClr val="000099"/>
                </a:solidFill>
              </a:rPr>
              <a:t>Essential for the study of the limits of computation</a:t>
            </a:r>
          </a:p>
          <a:p>
            <a:pPr lvl="1"/>
            <a:r>
              <a:rPr lang="en-IN" dirty="0">
                <a:solidFill>
                  <a:srgbClr val="000099"/>
                </a:solidFill>
              </a:rPr>
              <a:t>Pattern searching in websites</a:t>
            </a:r>
          </a:p>
          <a:p>
            <a:pPr lvl="1"/>
            <a:r>
              <a:rPr lang="en-IN" dirty="0">
                <a:solidFill>
                  <a:srgbClr val="000099"/>
                </a:solidFill>
              </a:rPr>
              <a:t>Designing and checking the behaviour of the digital circuits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29308" y="3227294"/>
            <a:ext cx="5209962" cy="1417593"/>
            <a:chOff x="1689" y="1390"/>
            <a:chExt cx="2325" cy="64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590" y="1522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en-IN">
                <a:latin typeface="Palatino Linotype" panose="02040502050505030304" pitchFamily="18" charset="0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662" y="1648"/>
              <a:ext cx="317" cy="1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b="1" dirty="0">
                  <a:latin typeface="Palatino Linotype" panose="02040502050505030304" pitchFamily="18" charset="0"/>
                </a:rPr>
                <a:t>off</a:t>
              </a:r>
              <a:endParaRPr lang="en-US" altLang="zh-TW" b="1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141" y="174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en-IN">
                <a:latin typeface="Palatino Linotype" panose="02040502050505030304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689" y="1599"/>
              <a:ext cx="63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Palatino Linotype" panose="02040502050505030304" pitchFamily="18" charset="0"/>
                </a:rPr>
                <a:t>Start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3560" y="1526"/>
              <a:ext cx="454" cy="454"/>
              <a:chOff x="2154" y="2840"/>
              <a:chExt cx="454" cy="454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454" cy="45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9pPr>
              </a:lstStyle>
              <a:p>
                <a:endParaRPr lang="en-IN">
                  <a:latin typeface="Palatino Linotype" panose="02040502050505030304" pitchFamily="18" charset="0"/>
                </a:endParaRP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2197" y="2971"/>
                <a:ext cx="368" cy="1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TW" b="1" dirty="0">
                    <a:latin typeface="Palatino Linotype" panose="02040502050505030304" pitchFamily="18" charset="0"/>
                  </a:rPr>
                  <a:t>on</a:t>
                </a:r>
                <a:endParaRPr lang="en-US" altLang="zh-TW" b="1" baseline="-25000" dirty="0">
                  <a:latin typeface="Palatino Linotype" panose="02040502050505030304" pitchFamily="18" charset="0"/>
                </a:endParaRPr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015" y="166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en-IN">
                <a:latin typeface="Palatino Linotype" panose="02040502050505030304" pitchFamily="18" charset="0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061" y="1390"/>
              <a:ext cx="5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b="1" dirty="0">
                  <a:latin typeface="Palatino Linotype" panose="02040502050505030304" pitchFamily="18" charset="0"/>
                </a:rPr>
                <a:t>Push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061" y="1844"/>
              <a:ext cx="4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b="1" dirty="0">
                  <a:latin typeface="Palatino Linotype" panose="02040502050505030304" pitchFamily="18" charset="0"/>
                </a:rPr>
                <a:t>Push</a:t>
              </a: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3015" y="184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en-IN">
                <a:latin typeface="Palatino Linotype" panose="02040502050505030304" pitchFamily="18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606" y="1570"/>
              <a:ext cx="362" cy="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en-IN">
                <a:latin typeface="Palatino Linotype" panose="02040502050505030304" pitchFamily="18" charset="0"/>
              </a:endParaRPr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573687" y="3576231"/>
            <a:ext cx="776564" cy="6978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  <a:cs typeface="+mn-cs"/>
              </a:defRPr>
            </a:lvl9pPr>
          </a:lstStyle>
          <a:p>
            <a:endParaRPr lang="en-IN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7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On/Off switch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Modeling recognition of the word “</a:t>
            </a:r>
            <a:r>
              <a:rPr lang="en-US" i="1" dirty="0"/>
              <a:t>then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1381126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419601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90801" y="5105403"/>
            <a:ext cx="7161213" cy="1103313"/>
            <a:chOff x="672" y="3216"/>
            <a:chExt cx="4511" cy="695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721" cy="23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719" cy="23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697" cy="233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918" cy="407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9010650" y="12954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9696450" y="1895475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47862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36900" y="2587109"/>
            <a:ext cx="1249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b="1" dirty="0">
                <a:solidFill>
                  <a:schemeClr val="hlink"/>
                </a:solidFill>
              </a:rPr>
              <a:t>words</a:t>
            </a:r>
            <a:r>
              <a:rPr lang="en-US" dirty="0"/>
              <a:t>” or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478089" y="6384926"/>
            <a:ext cx="27783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Languages</a:t>
            </a:r>
            <a:r>
              <a:rPr lang="en-US" sz="2000"/>
              <a:t>: “</a:t>
            </a:r>
            <a:r>
              <a:rPr lang="en-US" sz="2000" i="1"/>
              <a:t>A language is a collection of sentences of finite length all constructed from a finite alphabet of symbols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Grammars</a:t>
            </a:r>
            <a:r>
              <a:rPr lang="en-US" sz="2000"/>
              <a:t>: “</a:t>
            </a:r>
            <a:r>
              <a:rPr lang="en-US" sz="2000" i="1"/>
              <a:t>A grammar can be regarded as a device that enumerates the sentences of a language</a:t>
            </a:r>
            <a:r>
              <a:rPr lang="en-US" sz="200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 i="1"/>
              <a:t>N. Chomsky, Information and Control, Vol 2, 1959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28990</TotalTime>
  <Words>2410</Words>
  <Application>Microsoft Office PowerPoint</Application>
  <PresentationFormat>Widescreen</PresentationFormat>
  <Paragraphs>259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PowerPoint Presentation</vt:lpstr>
      <vt:lpstr>Course Outcomes</vt:lpstr>
      <vt:lpstr>Syllabus</vt:lpstr>
      <vt:lpstr>Cont..</vt:lpstr>
      <vt:lpstr>Text Books &amp; References</vt:lpstr>
      <vt:lpstr>Module I –  Introduction to Languages and Grammars</vt:lpstr>
      <vt:lpstr>Automata Theory</vt:lpstr>
      <vt:lpstr>Finite Automata : Examples</vt:lpstr>
      <vt:lpstr>Languages &amp; Grammars</vt:lpstr>
      <vt:lpstr>The Chomsky Hierachy</vt:lpstr>
      <vt:lpstr>Central Concepts of Automata Theory</vt:lpstr>
      <vt:lpstr>Central Concepts of Automata Theory – cont..</vt:lpstr>
      <vt:lpstr>Central Concepts of Automata Theory – cont..</vt:lpstr>
      <vt:lpstr>Central Concepts of Automata Theory – cont..</vt:lpstr>
      <vt:lpstr>Properties of languages</vt:lpstr>
      <vt:lpstr>Concatenation of languages</vt:lpstr>
      <vt:lpstr>Substring</vt:lpstr>
      <vt:lpstr>Reversal</vt:lpstr>
      <vt:lpstr>Kleen Star</vt:lpstr>
      <vt:lpstr>Operations on Languages</vt:lpstr>
      <vt:lpstr>Operations on Languages</vt:lpstr>
      <vt:lpstr>Complementation</vt:lpstr>
      <vt:lpstr>Union</vt:lpstr>
      <vt:lpstr>Intersection</vt:lpstr>
      <vt:lpstr>Concatenation</vt:lpstr>
      <vt:lpstr>Reversal</vt:lpstr>
      <vt:lpstr>Kleene’s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713</cp:revision>
  <dcterms:created xsi:type="dcterms:W3CDTF">2020-07-30T09:53:05Z</dcterms:created>
  <dcterms:modified xsi:type="dcterms:W3CDTF">2024-01-08T05:07:10Z</dcterms:modified>
</cp:coreProperties>
</file>