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733" r:id="rId3"/>
    <p:sldId id="715" r:id="rId4"/>
    <p:sldId id="497" r:id="rId5"/>
    <p:sldId id="498" r:id="rId6"/>
    <p:sldId id="499" r:id="rId7"/>
    <p:sldId id="722" r:id="rId8"/>
    <p:sldId id="322" r:id="rId9"/>
    <p:sldId id="323" r:id="rId10"/>
    <p:sldId id="737" r:id="rId11"/>
    <p:sldId id="339" r:id="rId12"/>
    <p:sldId id="739" r:id="rId13"/>
    <p:sldId id="383" r:id="rId14"/>
    <p:sldId id="329" r:id="rId15"/>
    <p:sldId id="740" r:id="rId16"/>
    <p:sldId id="330" r:id="rId17"/>
    <p:sldId id="742" r:id="rId18"/>
    <p:sldId id="338" r:id="rId19"/>
    <p:sldId id="743" r:id="rId20"/>
    <p:sldId id="738" r:id="rId21"/>
    <p:sldId id="314" r:id="rId22"/>
    <p:sldId id="315" r:id="rId23"/>
    <p:sldId id="328" r:id="rId24"/>
    <p:sldId id="327" r:id="rId25"/>
    <p:sldId id="74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998" autoAdjust="0"/>
  </p:normalViewPr>
  <p:slideViewPr>
    <p:cSldViewPr snapToGrid="0">
      <p:cViewPr varScale="1">
        <p:scale>
          <a:sx n="79" d="100"/>
          <a:sy n="79" d="100"/>
        </p:scale>
        <p:origin x="77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65BBB-9053-4FB2-B204-6D5C221D5451}" type="datetimeFigureOut">
              <a:rPr lang="en-IN" smtClean="0"/>
              <a:pPr/>
              <a:t>08-01-2024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192C4-1362-4BBE-9949-F6525E9539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3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5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7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6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11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2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8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1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1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45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86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IN"/>
              <a:t>Dr Baskaran.P, SCOPE, VIT,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7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6.wmf"/><Relationship Id="rId7" Type="http://schemas.openxmlformats.org/officeDocument/2006/relationships/oleObject" Target="../embeddings/oleObject12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6.wmf"/><Relationship Id="rId7" Type="http://schemas.openxmlformats.org/officeDocument/2006/relationships/oleObject" Target="../embeddings/oleObject18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6.bin"/><Relationship Id="rId2" Type="http://schemas.openxmlformats.org/officeDocument/2006/relationships/image" Target="../media/image7.png"/><Relationship Id="rId16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9.bin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6.wmf"/><Relationship Id="rId9" Type="http://schemas.openxmlformats.org/officeDocument/2006/relationships/image" Target="../media/image9.wmf"/><Relationship Id="rId14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40.bin"/><Relationship Id="rId3" Type="http://schemas.openxmlformats.org/officeDocument/2006/relationships/image" Target="../media/image6.wmf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10.wmf"/><Relationship Id="rId2" Type="http://schemas.openxmlformats.org/officeDocument/2006/relationships/oleObject" Target="../embeddings/oleObject31.bin"/><Relationship Id="rId16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42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Relationship Id="rId14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oleObject" Target="../embeddings/oleObject53.bin"/><Relationship Id="rId3" Type="http://schemas.openxmlformats.org/officeDocument/2006/relationships/image" Target="../media/image6.wmf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10.wmf"/><Relationship Id="rId2" Type="http://schemas.openxmlformats.org/officeDocument/2006/relationships/oleObject" Target="../embeddings/oleObject44.bin"/><Relationship Id="rId16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5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oleObject66.bin"/><Relationship Id="rId18" Type="http://schemas.openxmlformats.org/officeDocument/2006/relationships/oleObject" Target="../embeddings/oleObject71.bin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65.bin"/><Relationship Id="rId17" Type="http://schemas.openxmlformats.org/officeDocument/2006/relationships/oleObject" Target="../embeddings/oleObject70.bin"/><Relationship Id="rId2" Type="http://schemas.openxmlformats.org/officeDocument/2006/relationships/oleObject" Target="../embeddings/oleObject57.bin"/><Relationship Id="rId16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oleObject" Target="../embeddings/oleObject81.bin"/><Relationship Id="rId18" Type="http://schemas.openxmlformats.org/officeDocument/2006/relationships/oleObject" Target="../embeddings/oleObject86.bin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80.bin"/><Relationship Id="rId17" Type="http://schemas.openxmlformats.org/officeDocument/2006/relationships/oleObject" Target="../embeddings/oleObject85.bin"/><Relationship Id="rId2" Type="http://schemas.openxmlformats.org/officeDocument/2006/relationships/oleObject" Target="../embeddings/oleObject72.bin"/><Relationship Id="rId16" Type="http://schemas.openxmlformats.org/officeDocument/2006/relationships/oleObject" Target="../embeddings/oleObject8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5.bin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83.bin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7.bin"/><Relationship Id="rId14" Type="http://schemas.openxmlformats.org/officeDocument/2006/relationships/oleObject" Target="../embeddings/oleObject8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5080" y="6471132"/>
            <a:ext cx="2652395" cy="387350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9705" y="6512242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6051" y="0"/>
            <a:ext cx="4312285" cy="500380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311620" y="1"/>
            <a:ext cx="2466975" cy="841375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359527" y="6471132"/>
            <a:ext cx="2766060" cy="387350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6051" y="6471132"/>
            <a:ext cx="3943985" cy="387350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15502" y="6512243"/>
            <a:ext cx="31422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5000" y="1495983"/>
            <a:ext cx="845820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5580" marR="5080" indent="-1453515" algn="ctr">
              <a:spcBef>
                <a:spcPts val="100"/>
              </a:spcBef>
            </a:pP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3886200" y="3613949"/>
            <a:ext cx="4648200" cy="164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400" b="1" spc="-10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40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400" b="1" spc="-10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400" spc="-10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40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660" y="2835953"/>
            <a:ext cx="10515600" cy="14247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Problems Based on obtain Grammar</a:t>
            </a:r>
            <a:br>
              <a:rPr lang="en-US" dirty="0"/>
            </a:br>
            <a:r>
              <a:rPr lang="en-US" dirty="0"/>
              <a:t>Type 1</a:t>
            </a:r>
          </a:p>
        </p:txBody>
      </p:sp>
    </p:spTree>
    <p:extLst>
      <p:ext uri="{BB962C8B-B14F-4D97-AF65-F5344CB8AC3E}">
        <p14:creationId xmlns:p14="http://schemas.microsoft.com/office/powerpoint/2010/main" val="176522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981"/>
          </a:xfrm>
        </p:spPr>
        <p:txBody>
          <a:bodyPr/>
          <a:lstStyle/>
          <a:p>
            <a:r>
              <a:rPr lang="en-US" dirty="0"/>
              <a:t>Grammars and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6106"/>
            <a:ext cx="10515600" cy="2862507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b="1" dirty="0"/>
              <a:t>P1) </a:t>
            </a:r>
            <a:r>
              <a:rPr lang="en-US" dirty="0"/>
              <a:t>G= ({S}, {a}, P, S), where </a:t>
            </a:r>
          </a:p>
          <a:p>
            <a:pPr lvl="0">
              <a:buNone/>
              <a:defRPr/>
            </a:pPr>
            <a:r>
              <a:rPr lang="en-US" dirty="0"/>
              <a:t>   P:    S → </a:t>
            </a:r>
            <a:r>
              <a:rPr lang="en-US" dirty="0" err="1"/>
              <a:t>aS</a:t>
            </a:r>
            <a:r>
              <a:rPr lang="en-US" dirty="0"/>
              <a:t>  (rule 1)                  </a:t>
            </a:r>
            <a:r>
              <a:rPr lang="en-US" dirty="0">
                <a:solidFill>
                  <a:srgbClr val="FF0000"/>
                </a:solidFill>
              </a:rPr>
              <a:t>S       </a:t>
            </a:r>
            <a:r>
              <a:rPr lang="en-US" b="1" dirty="0">
                <a:solidFill>
                  <a:srgbClr val="0099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  <a:p>
            <a:pPr lvl="0">
              <a:buNone/>
              <a:defRPr/>
            </a:pPr>
            <a:r>
              <a:rPr lang="en-US" dirty="0"/>
              <a:t>          S → a  (rule 2)                    </a:t>
            </a:r>
            <a:r>
              <a:rPr lang="en-US" dirty="0">
                <a:solidFill>
                  <a:srgbClr val="FF0000"/>
                </a:solidFill>
              </a:rPr>
              <a:t>S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/>
              <a:t>        </a:t>
            </a:r>
            <a:r>
              <a:rPr lang="en-US" b="1" dirty="0">
                <a:solidFill>
                  <a:srgbClr val="009900"/>
                </a:solidFill>
              </a:rPr>
              <a:t>aa</a:t>
            </a:r>
            <a:r>
              <a:rPr lang="en-US" dirty="0"/>
              <a:t> </a:t>
            </a:r>
            <a:endParaRPr lang="en-IN" dirty="0"/>
          </a:p>
          <a:p>
            <a:pPr lvl="0">
              <a:buNone/>
              <a:defRPr/>
            </a:pPr>
            <a:r>
              <a:rPr lang="en-US" b="1" dirty="0"/>
              <a:t>    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S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      </a:t>
            </a:r>
            <a:r>
              <a:rPr lang="en-US" dirty="0"/>
              <a:t>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009900"/>
                </a:solidFill>
              </a:rPr>
              <a:t>aaa</a:t>
            </a:r>
            <a:endParaRPr lang="en-US" b="1" dirty="0"/>
          </a:p>
          <a:p>
            <a:pPr lvl="0">
              <a:buNone/>
              <a:defRPr/>
            </a:pPr>
            <a:r>
              <a:rPr lang="en-US" b="1" dirty="0"/>
              <a:t>         L(G) = { a</a:t>
            </a:r>
            <a:r>
              <a:rPr lang="en-US" b="1" baseline="30000" dirty="0"/>
              <a:t>n</a:t>
            </a:r>
            <a:r>
              <a:rPr lang="en-US" b="1" dirty="0"/>
              <a:t> / n ≥ 1 }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127375" y="1661946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0" imgH="3657600" progId="Equation.3">
                  <p:embed/>
                </p:oleObj>
              </mc:Choice>
              <mc:Fallback>
                <p:oleObj name="Equation" r:id="rId2" imgW="4572000" imgH="3657600" progId="Equation.3">
                  <p:embed/>
                  <p:pic>
                    <p:nvPicPr>
                      <p:cNvPr id="4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27375" y="1661946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6000" y="2167515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0" imgH="3657600" progId="Equation.3">
                  <p:embed/>
                </p:oleObj>
              </mc:Choice>
              <mc:Fallback>
                <p:oleObj name="Equation" r:id="rId4" imgW="4572000" imgH="3657600" progId="Equation.3">
                  <p:embed/>
                  <p:pic>
                    <p:nvPicPr>
                      <p:cNvPr id="5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2167515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077629" y="2167515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2000" imgH="3657600" progId="Equation.3">
                  <p:embed/>
                </p:oleObj>
              </mc:Choice>
              <mc:Fallback>
                <p:oleObj name="Equation" r:id="rId5" imgW="4572000" imgH="3657600" progId="Equation.3">
                  <p:embed/>
                  <p:pic>
                    <p:nvPicPr>
                      <p:cNvPr id="6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77629" y="2167515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27374" y="267308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0" imgH="3657600" progId="Equation.3">
                  <p:embed/>
                </p:oleObj>
              </mc:Choice>
              <mc:Fallback>
                <p:oleObj name="Equation" r:id="rId6" imgW="4572000" imgH="3657600" progId="Equation.3">
                  <p:embed/>
                  <p:pic>
                    <p:nvPicPr>
                      <p:cNvPr id="7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27374" y="2673084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100115" y="2692511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0" imgH="3657600" progId="Equation.3">
                  <p:embed/>
                </p:oleObj>
              </mc:Choice>
              <mc:Fallback>
                <p:oleObj name="Equation" r:id="rId7" imgW="4572000" imgH="3657600" progId="Equation.3">
                  <p:embed/>
                  <p:pic>
                    <p:nvPicPr>
                      <p:cNvPr id="8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00115" y="2692511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325860" y="267308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72000" imgH="3657600" progId="Equation.3">
                  <p:embed/>
                </p:oleObj>
              </mc:Choice>
              <mc:Fallback>
                <p:oleObj name="Equation" r:id="rId8" imgW="4572000" imgH="3657600" progId="Equation.3">
                  <p:embed/>
                  <p:pic>
                    <p:nvPicPr>
                      <p:cNvPr id="9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25860" y="2673084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981"/>
          </a:xfrm>
        </p:spPr>
        <p:txBody>
          <a:bodyPr/>
          <a:lstStyle/>
          <a:p>
            <a:r>
              <a:rPr lang="en-US" dirty="0"/>
              <a:t>Grammars and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6106"/>
            <a:ext cx="10515600" cy="52174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P2) </a:t>
            </a:r>
            <a:r>
              <a:rPr lang="en-US" dirty="0"/>
              <a:t>G = ({S}, {a, b}, P, S), where  </a:t>
            </a:r>
          </a:p>
          <a:p>
            <a:pPr>
              <a:buNone/>
            </a:pPr>
            <a:r>
              <a:rPr lang="en-US" dirty="0"/>
              <a:t> P:  S → </a:t>
            </a:r>
            <a:r>
              <a:rPr lang="en-US" dirty="0" err="1"/>
              <a:t>aS</a:t>
            </a:r>
            <a:r>
              <a:rPr lang="en-US" dirty="0"/>
              <a:t> (rule 1)                       </a:t>
            </a:r>
            <a:r>
              <a:rPr lang="en-US" dirty="0">
                <a:solidFill>
                  <a:srgbClr val="FF0000"/>
                </a:solidFill>
              </a:rPr>
              <a:t>S       </a:t>
            </a:r>
            <a:r>
              <a:rPr lang="en-US" b="1" dirty="0">
                <a:solidFill>
                  <a:srgbClr val="009900"/>
                </a:solidFill>
              </a:rPr>
              <a:t>b</a:t>
            </a:r>
            <a:endParaRPr lang="en-US" dirty="0"/>
          </a:p>
          <a:p>
            <a:pPr>
              <a:buNone/>
            </a:pPr>
            <a:r>
              <a:rPr lang="en-US" dirty="0"/>
              <a:t>      S → b  (rule 2)                        </a:t>
            </a:r>
            <a:r>
              <a:rPr lang="en-US" dirty="0">
                <a:solidFill>
                  <a:srgbClr val="FF0000"/>
                </a:solidFill>
              </a:rPr>
              <a:t>S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b="1" dirty="0">
                <a:solidFill>
                  <a:srgbClr val="009900"/>
                </a:solidFill>
              </a:rPr>
              <a:t>ab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  <a:p>
            <a:pPr>
              <a:buNone/>
            </a:pPr>
            <a:r>
              <a:rPr lang="en-US" dirty="0"/>
              <a:t>    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S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     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b="1" dirty="0" err="1">
                <a:solidFill>
                  <a:srgbClr val="009900"/>
                </a:solidFill>
              </a:rPr>
              <a:t>aab</a:t>
            </a:r>
            <a:endParaRPr lang="en-US" dirty="0"/>
          </a:p>
          <a:p>
            <a:pPr lvl="0">
              <a:buNone/>
              <a:defRPr/>
            </a:pPr>
            <a:r>
              <a:rPr lang="en-US" b="1" dirty="0"/>
              <a:t>         L(G) = { </a:t>
            </a:r>
            <a:r>
              <a:rPr lang="en-US" b="1" dirty="0" err="1"/>
              <a:t>a</a:t>
            </a:r>
            <a:r>
              <a:rPr lang="en-US" b="1" baseline="30000" dirty="0" err="1"/>
              <a:t>n</a:t>
            </a:r>
            <a:r>
              <a:rPr lang="en-US" b="1" dirty="0" err="1"/>
              <a:t>b</a:t>
            </a:r>
            <a:r>
              <a:rPr lang="en-US" b="1" dirty="0"/>
              <a:t>/ n ≥ 0 }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127375" y="1661946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0" imgH="3657600" progId="Equation.3">
                  <p:embed/>
                </p:oleObj>
              </mc:Choice>
              <mc:Fallback>
                <p:oleObj name="Equation" r:id="rId2" imgW="4572000" imgH="3657600" progId="Equation.3">
                  <p:embed/>
                  <p:pic>
                    <p:nvPicPr>
                      <p:cNvPr id="4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27375" y="1661946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6000" y="2167515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0" imgH="3657600" progId="Equation.3">
                  <p:embed/>
                </p:oleObj>
              </mc:Choice>
              <mc:Fallback>
                <p:oleObj name="Equation" r:id="rId4" imgW="4572000" imgH="3657600" progId="Equation.3">
                  <p:embed/>
                  <p:pic>
                    <p:nvPicPr>
                      <p:cNvPr id="5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2167515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077629" y="2167515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2000" imgH="3657600" progId="Equation.3">
                  <p:embed/>
                </p:oleObj>
              </mc:Choice>
              <mc:Fallback>
                <p:oleObj name="Equation" r:id="rId5" imgW="4572000" imgH="3657600" progId="Equation.3">
                  <p:embed/>
                  <p:pic>
                    <p:nvPicPr>
                      <p:cNvPr id="6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77629" y="2167515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27374" y="267308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0" imgH="3657600" progId="Equation.3">
                  <p:embed/>
                </p:oleObj>
              </mc:Choice>
              <mc:Fallback>
                <p:oleObj name="Equation" r:id="rId6" imgW="4572000" imgH="3657600" progId="Equation.3">
                  <p:embed/>
                  <p:pic>
                    <p:nvPicPr>
                      <p:cNvPr id="7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27374" y="2673084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100115" y="2692511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0" imgH="3657600" progId="Equation.3">
                  <p:embed/>
                </p:oleObj>
              </mc:Choice>
              <mc:Fallback>
                <p:oleObj name="Equation" r:id="rId7" imgW="4572000" imgH="3657600" progId="Equation.3">
                  <p:embed/>
                  <p:pic>
                    <p:nvPicPr>
                      <p:cNvPr id="8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00115" y="2692511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325860" y="267308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72000" imgH="3657600" progId="Equation.3">
                  <p:embed/>
                </p:oleObj>
              </mc:Choice>
              <mc:Fallback>
                <p:oleObj name="Equation" r:id="rId8" imgW="4572000" imgH="3657600" progId="Equation.3">
                  <p:embed/>
                  <p:pic>
                    <p:nvPicPr>
                      <p:cNvPr id="9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25860" y="2673084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839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342"/>
            <a:ext cx="10515600" cy="5086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P3) </a:t>
            </a:r>
            <a:r>
              <a:rPr lang="en-IN" dirty="0"/>
              <a:t>Given a grammar, G  = [{A, S}, {a, b}, S, P] where Production, P is given by S </a:t>
            </a:r>
            <a:r>
              <a:rPr lang="en-IN" dirty="0">
                <a:sym typeface="Wingdings" panose="05000000000000000000" pitchFamily="2" charset="2"/>
              </a:rPr>
              <a:t> a </a:t>
            </a:r>
            <a:r>
              <a:rPr lang="en-IN" dirty="0" err="1">
                <a:sym typeface="Wingdings" panose="05000000000000000000" pitchFamily="2" charset="2"/>
              </a:rPr>
              <a:t>A</a:t>
            </a:r>
            <a:r>
              <a:rPr lang="en-IN" dirty="0">
                <a:sym typeface="Wingdings" panose="05000000000000000000" pitchFamily="2" charset="2"/>
              </a:rPr>
              <a:t>, A  </a:t>
            </a:r>
            <a:r>
              <a:rPr lang="en-IN" dirty="0" err="1">
                <a:sym typeface="Wingdings" panose="05000000000000000000" pitchFamily="2" charset="2"/>
              </a:rPr>
              <a:t>bA</a:t>
            </a:r>
            <a:r>
              <a:rPr lang="en-IN" dirty="0">
                <a:sym typeface="Wingdings" panose="05000000000000000000" pitchFamily="2" charset="2"/>
              </a:rPr>
              <a:t> |</a:t>
            </a:r>
            <a:r>
              <a:rPr lang="en-IN" dirty="0">
                <a:sym typeface="Symbol" panose="05050102010706020507" pitchFamily="18" charset="2"/>
              </a:rPr>
              <a:t>. Obtain language L(G).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0099"/>
                </a:solidFill>
                <a:sym typeface="Symbol" panose="05050102010706020507" pitchFamily="18" charset="2"/>
              </a:rPr>
              <a:t>Soln</a:t>
            </a:r>
            <a:r>
              <a:rPr lang="en-IN" dirty="0">
                <a:sym typeface="Symbol" panose="05050102010706020507" pitchFamily="18" charset="2"/>
              </a:rPr>
              <a:t>: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S 	==&gt; a </a:t>
            </a:r>
            <a:r>
              <a:rPr lang="en-IN" dirty="0" err="1">
                <a:sym typeface="Symbol" panose="05050102010706020507" pitchFamily="18" charset="2"/>
              </a:rPr>
              <a:t>A</a:t>
            </a:r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	 ==&gt; a b A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	 ==&gt; a b </a:t>
            </a:r>
            <a:r>
              <a:rPr lang="en-IN" dirty="0" err="1">
                <a:sym typeface="Symbol" panose="05050102010706020507" pitchFamily="18" charset="2"/>
              </a:rPr>
              <a:t>b</a:t>
            </a:r>
            <a:r>
              <a:rPr lang="en-IN" dirty="0">
                <a:sym typeface="Symbol" panose="05050102010706020507" pitchFamily="18" charset="2"/>
              </a:rPr>
              <a:t> A 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	 ==&gt; ….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	 ==&gt; a b</a:t>
            </a:r>
            <a:r>
              <a:rPr lang="en-IN" baseline="30000" dirty="0">
                <a:sym typeface="Symbol" panose="05050102010706020507" pitchFamily="18" charset="2"/>
              </a:rPr>
              <a:t>n </a:t>
            </a:r>
            <a:r>
              <a:rPr lang="en-IN" sz="2600" dirty="0">
                <a:sym typeface="Symbol" panose="05050102010706020507" pitchFamily="18" charset="2"/>
              </a:rPr>
              <a:t>A</a:t>
            </a:r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		 ==&gt; a </a:t>
            </a:r>
            <a:r>
              <a:rPr lang="en-IN" dirty="0" err="1">
                <a:sym typeface="Symbol" panose="05050102010706020507" pitchFamily="18" charset="2"/>
              </a:rPr>
              <a:t>b</a:t>
            </a:r>
            <a:r>
              <a:rPr lang="en-IN" baseline="30000" dirty="0" err="1">
                <a:sym typeface="Symbol" panose="05050102010706020507" pitchFamily="18" charset="2"/>
              </a:rPr>
              <a:t>n</a:t>
            </a:r>
            <a:endParaRPr lang="en-IN" baseline="30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baseline="30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	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L(G) = { a </a:t>
            </a:r>
            <a:r>
              <a:rPr lang="en-IN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IN" baseline="30000" dirty="0" err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 |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where n</a:t>
            </a: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0} or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sym typeface="Symbol" panose="05050102010706020507" pitchFamily="18" charset="2"/>
              </a:rPr>
              <a:t>	L(G) = { All strings with exactly one ‘a’ and ‘n’ b’s}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0BBF9A-7A96-0DE4-36B0-AD89513D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498687"/>
            <a:ext cx="11567160" cy="871247"/>
          </a:xfrm>
        </p:spPr>
        <p:txBody>
          <a:bodyPr/>
          <a:lstStyle/>
          <a:p>
            <a:r>
              <a:rPr lang="en-US" dirty="0"/>
              <a:t>Grammars and Languages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97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2320"/>
          </a:xfrm>
        </p:spPr>
        <p:txBody>
          <a:bodyPr/>
          <a:lstStyle/>
          <a:p>
            <a:r>
              <a:rPr lang="en-US" dirty="0"/>
              <a:t>Grammars and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7"/>
            <a:ext cx="10515600" cy="5306095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b="1" dirty="0"/>
              <a:t>P4) </a:t>
            </a:r>
            <a:r>
              <a:rPr lang="en-US" dirty="0"/>
              <a:t>G= ({S}, {a, b }, P, S), where </a:t>
            </a:r>
          </a:p>
          <a:p>
            <a:pPr lvl="0">
              <a:buNone/>
              <a:defRPr/>
            </a:pPr>
            <a:r>
              <a:rPr lang="en-US" dirty="0"/>
              <a:t>   P:    S → </a:t>
            </a:r>
            <a:r>
              <a:rPr lang="en-US" dirty="0" err="1"/>
              <a:t>aSb</a:t>
            </a:r>
            <a:r>
              <a:rPr lang="en-US" dirty="0"/>
              <a:t>  (rule 1)                  </a:t>
            </a:r>
            <a:r>
              <a:rPr lang="en-US" dirty="0">
                <a:solidFill>
                  <a:srgbClr val="FF0000"/>
                </a:solidFill>
              </a:rPr>
              <a:t>S       </a:t>
            </a:r>
            <a:r>
              <a:rPr lang="en-US" b="1" dirty="0">
                <a:solidFill>
                  <a:srgbClr val="009900"/>
                </a:solidFill>
              </a:rPr>
              <a:t>ab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lvl="0">
              <a:buNone/>
              <a:defRPr/>
            </a:pPr>
            <a:r>
              <a:rPr lang="en-US" dirty="0"/>
              <a:t>          S → ab  (rule 2)                     </a:t>
            </a:r>
            <a:r>
              <a:rPr lang="en-US" dirty="0">
                <a:solidFill>
                  <a:srgbClr val="FF0000"/>
                </a:solidFill>
              </a:rPr>
              <a:t>S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</a:t>
            </a:r>
            <a:r>
              <a:rPr lang="en-US" dirty="0"/>
              <a:t>         </a:t>
            </a:r>
            <a:r>
              <a:rPr lang="en-US" b="1" dirty="0" err="1">
                <a:solidFill>
                  <a:srgbClr val="009900"/>
                </a:solidFill>
              </a:rPr>
              <a:t>aabb</a:t>
            </a:r>
            <a:r>
              <a:rPr lang="en-US" dirty="0"/>
              <a:t> </a:t>
            </a:r>
          </a:p>
          <a:p>
            <a:pPr lvl="0">
              <a:buNone/>
              <a:defRPr/>
            </a:pPr>
            <a:r>
              <a:rPr lang="en-US" dirty="0"/>
              <a:t>       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S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</a:t>
            </a:r>
            <a:r>
              <a:rPr lang="en-US" dirty="0"/>
              <a:t>      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bb</a:t>
            </a:r>
            <a:r>
              <a:rPr lang="en-US" dirty="0"/>
              <a:t>       </a:t>
            </a:r>
            <a:r>
              <a:rPr lang="en-US" b="1" dirty="0" err="1">
                <a:solidFill>
                  <a:srgbClr val="009900"/>
                </a:solidFill>
              </a:rPr>
              <a:t>aaabbb</a:t>
            </a:r>
            <a:endParaRPr lang="en-US" b="1" dirty="0">
              <a:solidFill>
                <a:srgbClr val="009900"/>
              </a:solidFill>
            </a:endParaRPr>
          </a:p>
          <a:p>
            <a:pPr lvl="0">
              <a:buNone/>
              <a:defRPr/>
            </a:pPr>
            <a:endParaRPr lang="en-US" dirty="0"/>
          </a:p>
          <a:p>
            <a:pPr lvl="0">
              <a:buNone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6068" y="2975020"/>
            <a:ext cx="4639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L(G) = { </a:t>
            </a:r>
            <a:r>
              <a:rPr lang="en-US" sz="2800" b="1" dirty="0" err="1"/>
              <a:t>a</a:t>
            </a:r>
            <a:r>
              <a:rPr lang="en-US" sz="2800" b="1" baseline="30000" dirty="0" err="1"/>
              <a:t>n</a:t>
            </a:r>
            <a:r>
              <a:rPr lang="en-US" sz="2800" b="1" dirty="0" err="1"/>
              <a:t>b</a:t>
            </a:r>
            <a:r>
              <a:rPr lang="en-US" sz="2800" b="1" baseline="30000" dirty="0" err="1"/>
              <a:t>n</a:t>
            </a:r>
            <a:r>
              <a:rPr lang="en-US" sz="2800" b="1" dirty="0"/>
              <a:t> / n ≥ 1 } 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267428" y="1750047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0" imgH="3657600" progId="Equation.3">
                  <p:embed/>
                </p:oleObj>
              </mc:Choice>
              <mc:Fallback>
                <p:oleObj name="Equation" r:id="rId2" imgW="4572000" imgH="3657600" progId="Equation.3">
                  <p:embed/>
                  <p:pic>
                    <p:nvPicPr>
                      <p:cNvPr id="6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67428" y="1750047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790664"/>
              </p:ext>
            </p:extLst>
          </p:nvPr>
        </p:nvGraphicFramePr>
        <p:xfrm>
          <a:off x="6356913" y="2295106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0" imgH="3657600" progId="Equation.3">
                  <p:embed/>
                </p:oleObj>
              </mc:Choice>
              <mc:Fallback>
                <p:oleObj name="Equation" r:id="rId4" imgW="4572000" imgH="3657600" progId="Equation.3">
                  <p:embed/>
                  <p:pic>
                    <p:nvPicPr>
                      <p:cNvPr id="7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56913" y="2295106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014040"/>
              </p:ext>
            </p:extLst>
          </p:nvPr>
        </p:nvGraphicFramePr>
        <p:xfrm>
          <a:off x="7602257" y="2321149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2000" imgH="3657600" progId="Equation.3">
                  <p:embed/>
                </p:oleObj>
              </mc:Choice>
              <mc:Fallback>
                <p:oleObj name="Equation" r:id="rId5" imgW="4572000" imgH="3657600" progId="Equation.3">
                  <p:embed/>
                  <p:pic>
                    <p:nvPicPr>
                      <p:cNvPr id="8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02257" y="2321149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155366"/>
              </p:ext>
            </p:extLst>
          </p:nvPr>
        </p:nvGraphicFramePr>
        <p:xfrm>
          <a:off x="6356913" y="2792494"/>
          <a:ext cx="583809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0" imgH="3657600" progId="Equation.3">
                  <p:embed/>
                </p:oleObj>
              </mc:Choice>
              <mc:Fallback>
                <p:oleObj name="Equation" r:id="rId6" imgW="4572000" imgH="3657600" progId="Equation.3">
                  <p:embed/>
                  <p:pic>
                    <p:nvPicPr>
                      <p:cNvPr id="1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56913" y="2792494"/>
                        <a:ext cx="583809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120406"/>
              </p:ext>
            </p:extLst>
          </p:nvPr>
        </p:nvGraphicFramePr>
        <p:xfrm>
          <a:off x="7526043" y="2860505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0" imgH="3657600" progId="Equation.3">
                  <p:embed/>
                </p:oleObj>
              </mc:Choice>
              <mc:Fallback>
                <p:oleObj name="Equation" r:id="rId7" imgW="4572000" imgH="3657600" progId="Equation.3">
                  <p:embed/>
                  <p:pic>
                    <p:nvPicPr>
                      <p:cNvPr id="11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26043" y="2860505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105234"/>
              </p:ext>
            </p:extLst>
          </p:nvPr>
        </p:nvGraphicFramePr>
        <p:xfrm>
          <a:off x="9054878" y="2860505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72000" imgH="3657600" progId="Equation.3">
                  <p:embed/>
                </p:oleObj>
              </mc:Choice>
              <mc:Fallback>
                <p:oleObj name="Equation" r:id="rId8" imgW="4572000" imgH="3657600" progId="Equation.3">
                  <p:embed/>
                  <p:pic>
                    <p:nvPicPr>
                      <p:cNvPr id="12" name="Object 11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54878" y="2860505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2320"/>
          </a:xfrm>
        </p:spPr>
        <p:txBody>
          <a:bodyPr/>
          <a:lstStyle/>
          <a:p>
            <a:r>
              <a:rPr lang="en-US" dirty="0"/>
              <a:t>Grammars and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7"/>
            <a:ext cx="10515600" cy="5306095"/>
          </a:xfrm>
        </p:spPr>
        <p:txBody>
          <a:bodyPr>
            <a:normAutofit/>
          </a:bodyPr>
          <a:lstStyle/>
          <a:p>
            <a:pPr lvl="0">
              <a:buNone/>
              <a:defRPr/>
            </a:pPr>
            <a:endParaRPr lang="en-US" dirty="0"/>
          </a:p>
          <a:p>
            <a:pPr lvl="0">
              <a:buNone/>
              <a:defRPr/>
            </a:pPr>
            <a:r>
              <a:rPr lang="en-US" b="1" dirty="0"/>
              <a:t>P5) </a:t>
            </a:r>
            <a:r>
              <a:rPr lang="en-US" dirty="0"/>
              <a:t>G= ({S}, {a, b, c }, P, S), where </a:t>
            </a:r>
          </a:p>
          <a:p>
            <a:pPr lvl="0">
              <a:buNone/>
              <a:defRPr/>
            </a:pPr>
            <a:r>
              <a:rPr lang="en-US" dirty="0"/>
              <a:t>     P:     S → </a:t>
            </a:r>
            <a:r>
              <a:rPr lang="en-US" dirty="0" err="1"/>
              <a:t>aSa</a:t>
            </a:r>
            <a:r>
              <a:rPr lang="en-US" dirty="0"/>
              <a:t>  (rule 1)              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      </a:t>
            </a:r>
            <a:r>
              <a:rPr lang="en-US" b="1" dirty="0">
                <a:solidFill>
                  <a:srgbClr val="009900"/>
                </a:solidFill>
              </a:rPr>
              <a:t>c</a:t>
            </a:r>
          </a:p>
          <a:p>
            <a:pPr lvl="0">
              <a:buNone/>
              <a:defRPr/>
            </a:pPr>
            <a:r>
              <a:rPr lang="en-US" dirty="0"/>
              <a:t>             S → </a:t>
            </a:r>
            <a:r>
              <a:rPr lang="en-US" dirty="0" err="1"/>
              <a:t>bSb</a:t>
            </a:r>
            <a:r>
              <a:rPr lang="en-US" dirty="0"/>
              <a:t>  (rule 2)              </a:t>
            </a:r>
            <a:r>
              <a:rPr lang="en-US" dirty="0">
                <a:solidFill>
                  <a:srgbClr val="FF0000"/>
                </a:solidFill>
              </a:rPr>
              <a:t> S</a:t>
            </a:r>
            <a:r>
              <a:rPr lang="en-US" dirty="0"/>
              <a:t>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a</a:t>
            </a:r>
            <a:r>
              <a:rPr lang="en-US" dirty="0"/>
              <a:t>       </a:t>
            </a:r>
            <a:r>
              <a:rPr lang="en-US" b="1" dirty="0">
                <a:solidFill>
                  <a:srgbClr val="009900"/>
                </a:solidFill>
              </a:rPr>
              <a:t>aca</a:t>
            </a:r>
          </a:p>
          <a:p>
            <a:pPr lvl="0">
              <a:buNone/>
              <a:defRPr/>
            </a:pPr>
            <a:r>
              <a:rPr lang="en-US" dirty="0"/>
              <a:t>             S → c  (rule 3)                   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      </a:t>
            </a:r>
            <a:r>
              <a:rPr lang="en-US" dirty="0" err="1"/>
              <a:t>b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</a:t>
            </a:r>
            <a:r>
              <a:rPr lang="en-US" dirty="0"/>
              <a:t>        </a:t>
            </a:r>
            <a:r>
              <a:rPr lang="en-US" b="1" dirty="0" err="1">
                <a:solidFill>
                  <a:srgbClr val="009900"/>
                </a:solidFill>
              </a:rPr>
              <a:t>bcb</a:t>
            </a:r>
            <a:endParaRPr lang="en-US" b="1" dirty="0">
              <a:solidFill>
                <a:srgbClr val="009900"/>
              </a:solidFill>
            </a:endParaRPr>
          </a:p>
          <a:p>
            <a:pPr lvl="0">
              <a:buNone/>
              <a:defRPr/>
            </a:pPr>
            <a:r>
              <a:rPr lang="en-US" dirty="0"/>
              <a:t>       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S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a</a:t>
            </a:r>
            <a:r>
              <a:rPr lang="en-US" dirty="0"/>
              <a:t>        </a:t>
            </a:r>
            <a:r>
              <a:rPr lang="en-US" dirty="0" err="1"/>
              <a:t>ab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ba</a:t>
            </a:r>
            <a:r>
              <a:rPr lang="en-US" dirty="0"/>
              <a:t>        </a:t>
            </a:r>
            <a:r>
              <a:rPr lang="en-US" b="1" dirty="0" err="1">
                <a:solidFill>
                  <a:srgbClr val="009900"/>
                </a:solidFill>
              </a:rPr>
              <a:t>abcba</a:t>
            </a:r>
            <a:endParaRPr lang="en-US" b="1" dirty="0">
              <a:solidFill>
                <a:srgbClr val="009900"/>
              </a:solidFill>
            </a:endParaRPr>
          </a:p>
          <a:p>
            <a:pPr lvl="0">
              <a:buNone/>
              <a:defRPr/>
            </a:pPr>
            <a:r>
              <a:rPr lang="en-US" dirty="0"/>
              <a:t>      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 S</a:t>
            </a:r>
            <a:r>
              <a:rPr lang="en-US" dirty="0"/>
              <a:t>       </a:t>
            </a:r>
            <a:r>
              <a:rPr lang="en-US" dirty="0" err="1"/>
              <a:t>b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</a:t>
            </a:r>
            <a:r>
              <a:rPr lang="en-US" dirty="0"/>
              <a:t>        </a:t>
            </a:r>
            <a:r>
              <a:rPr lang="en-US" dirty="0" err="1"/>
              <a:t>baSab</a:t>
            </a:r>
            <a:r>
              <a:rPr lang="en-US" dirty="0"/>
              <a:t>        </a:t>
            </a:r>
            <a:r>
              <a:rPr lang="en-US" b="1" dirty="0" err="1">
                <a:solidFill>
                  <a:srgbClr val="009900"/>
                </a:solidFill>
              </a:rPr>
              <a:t>bacab</a:t>
            </a:r>
            <a:endParaRPr lang="en-US" b="1" dirty="0">
              <a:solidFill>
                <a:srgbClr val="009900"/>
              </a:solidFill>
            </a:endParaRPr>
          </a:p>
          <a:p>
            <a:pPr lvl="0">
              <a:buNone/>
              <a:defRPr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49956" y="5711701"/>
                <a:ext cx="42195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</a:rPr>
                  <a:t>L(G) = { </a:t>
                </a:r>
                <a:r>
                  <a:rPr lang="en-US" sz="2800" b="1" dirty="0" err="1">
                    <a:solidFill>
                      <a:schemeClr val="tx1"/>
                    </a:solidFill>
                  </a:rPr>
                  <a:t>wcw</a:t>
                </a:r>
                <a:r>
                  <a:rPr lang="en-US" sz="2800" b="1" baseline="30000" dirty="0" err="1">
                    <a:solidFill>
                      <a:schemeClr val="tx1"/>
                    </a:solidFill>
                  </a:rPr>
                  <a:t>R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/ w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{a, b}*</a:t>
                </a:r>
                <a:r>
                  <a:rPr lang="en-US" sz="2800" b="1" dirty="0"/>
                  <a:t> }</a:t>
                </a: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56" y="5711701"/>
                <a:ext cx="4219586" cy="523220"/>
              </a:xfrm>
              <a:prstGeom prst="rect">
                <a:avLst/>
              </a:prstGeom>
              <a:blipFill>
                <a:blip r:embed="rId2"/>
                <a:stretch>
                  <a:fillRect l="-2886" t="-11628" r="-2020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464096"/>
              </p:ext>
            </p:extLst>
          </p:nvPr>
        </p:nvGraphicFramePr>
        <p:xfrm>
          <a:off x="6283596" y="2320872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72000" imgH="3657600" progId="Equation.3">
                  <p:embed/>
                </p:oleObj>
              </mc:Choice>
              <mc:Fallback>
                <p:oleObj name="Equation" r:id="rId3" imgW="4572000" imgH="3657600" progId="Equation.3">
                  <p:embed/>
                  <p:pic>
                    <p:nvPicPr>
                      <p:cNvPr id="13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3596" y="2320872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376925"/>
              </p:ext>
            </p:extLst>
          </p:nvPr>
        </p:nvGraphicFramePr>
        <p:xfrm>
          <a:off x="6315057" y="2895062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2000" imgH="3657600" progId="Equation.3">
                  <p:embed/>
                </p:oleObj>
              </mc:Choice>
              <mc:Fallback>
                <p:oleObj name="Equation" r:id="rId5" imgW="4572000" imgH="3657600" progId="Equation.3">
                  <p:embed/>
                  <p:pic>
                    <p:nvPicPr>
                      <p:cNvPr id="14" name="Object 1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15057" y="2895062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085566"/>
              </p:ext>
            </p:extLst>
          </p:nvPr>
        </p:nvGraphicFramePr>
        <p:xfrm>
          <a:off x="7500091" y="2900623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0" imgH="3657600" progId="Equation.3">
                  <p:embed/>
                </p:oleObj>
              </mc:Choice>
              <mc:Fallback>
                <p:oleObj name="Equation" r:id="rId7" imgW="4572000" imgH="3657600" progId="Equation.3">
                  <p:embed/>
                  <p:pic>
                    <p:nvPicPr>
                      <p:cNvPr id="15" name="Object 1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00091" y="2900623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6778080"/>
              </p:ext>
            </p:extLst>
          </p:nvPr>
        </p:nvGraphicFramePr>
        <p:xfrm>
          <a:off x="6327614" y="337407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72000" imgH="3657600" progId="Equation.3">
                  <p:embed/>
                </p:oleObj>
              </mc:Choice>
              <mc:Fallback>
                <p:oleObj name="Equation" r:id="rId8" imgW="4572000" imgH="3657600" progId="Equation.3">
                  <p:embed/>
                  <p:pic>
                    <p:nvPicPr>
                      <p:cNvPr id="16" name="Object 15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27614" y="3374074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812595"/>
              </p:ext>
            </p:extLst>
          </p:nvPr>
        </p:nvGraphicFramePr>
        <p:xfrm>
          <a:off x="7500090" y="333919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0" imgH="3657600" progId="Equation.3">
                  <p:embed/>
                </p:oleObj>
              </mc:Choice>
              <mc:Fallback>
                <p:oleObj name="Equation" r:id="rId10" imgW="4572000" imgH="3657600" progId="Equation.3">
                  <p:embed/>
                  <p:pic>
                    <p:nvPicPr>
                      <p:cNvPr id="17" name="Object 1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00090" y="3339198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114735"/>
              </p:ext>
            </p:extLst>
          </p:nvPr>
        </p:nvGraphicFramePr>
        <p:xfrm>
          <a:off x="6327614" y="3870925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72000" imgH="3657600" progId="Equation.3">
                  <p:embed/>
                </p:oleObj>
              </mc:Choice>
              <mc:Fallback>
                <p:oleObj name="Equation" r:id="rId11" imgW="4572000" imgH="3657600" progId="Equation.3">
                  <p:embed/>
                  <p:pic>
                    <p:nvPicPr>
                      <p:cNvPr id="18" name="Object 17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27614" y="3870925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138020"/>
              </p:ext>
            </p:extLst>
          </p:nvPr>
        </p:nvGraphicFramePr>
        <p:xfrm>
          <a:off x="7470236" y="3870925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72000" imgH="3657600" progId="Equation.3">
                  <p:embed/>
                </p:oleObj>
              </mc:Choice>
              <mc:Fallback>
                <p:oleObj name="Equation" r:id="rId12" imgW="4572000" imgH="3657600" progId="Equation.3">
                  <p:embed/>
                  <p:pic>
                    <p:nvPicPr>
                      <p:cNvPr id="19" name="Object 1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70236" y="3870925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450420"/>
              </p:ext>
            </p:extLst>
          </p:nvPr>
        </p:nvGraphicFramePr>
        <p:xfrm>
          <a:off x="9128408" y="3870925"/>
          <a:ext cx="541807" cy="504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72000" imgH="3657600" progId="Equation.3">
                  <p:embed/>
                </p:oleObj>
              </mc:Choice>
              <mc:Fallback>
                <p:oleObj name="Equation" r:id="rId13" imgW="4572000" imgH="3657600" progId="Equation.3">
                  <p:embed/>
                  <p:pic>
                    <p:nvPicPr>
                      <p:cNvPr id="20" name="Object 1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28408" y="3870925"/>
                        <a:ext cx="541807" cy="50439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719375"/>
              </p:ext>
            </p:extLst>
          </p:nvPr>
        </p:nvGraphicFramePr>
        <p:xfrm>
          <a:off x="6327613" y="4378797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572000" imgH="3657600" progId="Equation.3">
                  <p:embed/>
                </p:oleObj>
              </mc:Choice>
              <mc:Fallback>
                <p:oleObj name="Equation" r:id="rId14" imgW="4572000" imgH="3657600" progId="Equation.3">
                  <p:embed/>
                  <p:pic>
                    <p:nvPicPr>
                      <p:cNvPr id="21" name="Object 20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27613" y="4378797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883035"/>
              </p:ext>
            </p:extLst>
          </p:nvPr>
        </p:nvGraphicFramePr>
        <p:xfrm>
          <a:off x="7510600" y="4378797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572000" imgH="3657600" progId="Equation.3">
                  <p:embed/>
                </p:oleObj>
              </mc:Choice>
              <mc:Fallback>
                <p:oleObj name="Equation" r:id="rId15" imgW="4572000" imgH="3657600" progId="Equation.3">
                  <p:embed/>
                  <p:pic>
                    <p:nvPicPr>
                      <p:cNvPr id="22" name="Object 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10600" y="4378797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74893"/>
              </p:ext>
            </p:extLst>
          </p:nvPr>
        </p:nvGraphicFramePr>
        <p:xfrm>
          <a:off x="9128408" y="4348669"/>
          <a:ext cx="541807" cy="504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572000" imgH="3657600" progId="Equation.3">
                  <p:embed/>
                </p:oleObj>
              </mc:Choice>
              <mc:Fallback>
                <p:oleObj name="Equation" r:id="rId16" imgW="4572000" imgH="3657600" progId="Equation.3">
                  <p:embed/>
                  <p:pic>
                    <p:nvPicPr>
                      <p:cNvPr id="23" name="Object 2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28408" y="4348669"/>
                        <a:ext cx="541807" cy="50439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147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22402"/>
            <a:ext cx="11567160" cy="871247"/>
          </a:xfrm>
        </p:spPr>
        <p:txBody>
          <a:bodyPr/>
          <a:lstStyle/>
          <a:p>
            <a:r>
              <a:rPr lang="en-US" dirty="0"/>
              <a:t>Grammars and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1" y="1120461"/>
            <a:ext cx="11567160" cy="5215945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b="1" dirty="0"/>
              <a:t> P6) </a:t>
            </a:r>
            <a:r>
              <a:rPr lang="en-US" dirty="0"/>
              <a:t>G= ({S</a:t>
            </a:r>
            <a:r>
              <a:rPr lang="en-IN" altLang="en-US" dirty="0"/>
              <a:t>, B</a:t>
            </a:r>
            <a:r>
              <a:rPr lang="en-US" dirty="0"/>
              <a:t>}, {a, b, c }, P, S), where  </a:t>
            </a:r>
          </a:p>
          <a:p>
            <a:pPr>
              <a:buNone/>
              <a:defRPr/>
            </a:pPr>
            <a:r>
              <a:rPr lang="en-US" dirty="0"/>
              <a:t>     P:     S → </a:t>
            </a:r>
            <a:r>
              <a:rPr lang="en-US" dirty="0" err="1"/>
              <a:t>aSBc</a:t>
            </a:r>
            <a:r>
              <a:rPr lang="en-US" dirty="0"/>
              <a:t>  (rule 1)       </a:t>
            </a:r>
            <a:r>
              <a:rPr lang="en-US" dirty="0">
                <a:solidFill>
                  <a:srgbClr val="FF0000"/>
                </a:solidFill>
              </a:rPr>
              <a:t>S        </a:t>
            </a:r>
            <a:r>
              <a:rPr lang="en-US" b="1" dirty="0" err="1">
                <a:solidFill>
                  <a:srgbClr val="009900"/>
                </a:solidFill>
              </a:rPr>
              <a:t>abc</a:t>
            </a:r>
            <a:endParaRPr lang="en-US" b="1" dirty="0">
              <a:solidFill>
                <a:srgbClr val="009900"/>
              </a:solidFill>
            </a:endParaRPr>
          </a:p>
          <a:p>
            <a:pPr lvl="0">
              <a:buNone/>
              <a:defRPr/>
            </a:pPr>
            <a:r>
              <a:rPr lang="en-US" dirty="0"/>
              <a:t>              S → </a:t>
            </a:r>
            <a:r>
              <a:rPr lang="en-US" dirty="0" err="1"/>
              <a:t>abc</a:t>
            </a:r>
            <a:r>
              <a:rPr lang="en-US" dirty="0"/>
              <a:t>  (rule 2)    	</a:t>
            </a:r>
            <a:r>
              <a:rPr lang="en-US" dirty="0">
                <a:solidFill>
                  <a:srgbClr val="FF0000"/>
                </a:solidFill>
              </a:rPr>
              <a:t>S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Bc</a:t>
            </a:r>
            <a:r>
              <a:rPr lang="en-US" dirty="0"/>
              <a:t>      </a:t>
            </a:r>
            <a:r>
              <a:rPr lang="en-US" dirty="0" err="1"/>
              <a:t>aab</a:t>
            </a:r>
            <a:r>
              <a:rPr lang="en-US" dirty="0" err="1">
                <a:solidFill>
                  <a:srgbClr val="FF0000"/>
                </a:solidFill>
              </a:rPr>
              <a:t>cB</a:t>
            </a:r>
            <a:r>
              <a:rPr lang="en-US" dirty="0" err="1"/>
              <a:t>c</a:t>
            </a:r>
            <a:r>
              <a:rPr lang="en-US" dirty="0"/>
              <a:t>      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0000"/>
                </a:solidFill>
              </a:rPr>
              <a:t>bB</a:t>
            </a:r>
            <a:r>
              <a:rPr lang="en-US" dirty="0" err="1"/>
              <a:t>cc</a:t>
            </a:r>
            <a:r>
              <a:rPr lang="en-US" dirty="0"/>
              <a:t>        </a:t>
            </a:r>
            <a:r>
              <a:rPr lang="en-US" b="1" dirty="0" err="1">
                <a:solidFill>
                  <a:srgbClr val="009900"/>
                </a:solidFill>
              </a:rPr>
              <a:t>aabbcc</a:t>
            </a:r>
            <a:endParaRPr lang="en-US" b="1" dirty="0">
              <a:solidFill>
                <a:srgbClr val="009900"/>
              </a:solidFill>
            </a:endParaRPr>
          </a:p>
          <a:p>
            <a:pPr>
              <a:buNone/>
              <a:defRPr/>
            </a:pPr>
            <a:r>
              <a:rPr lang="en-US" dirty="0"/>
              <a:t>              </a:t>
            </a:r>
            <a:r>
              <a:rPr lang="en-US" dirty="0" err="1"/>
              <a:t>cB</a:t>
            </a:r>
            <a:r>
              <a:rPr lang="en-US" dirty="0"/>
              <a:t> → </a:t>
            </a:r>
            <a:r>
              <a:rPr lang="en-US" dirty="0" err="1"/>
              <a:t>Bc</a:t>
            </a:r>
            <a:r>
              <a:rPr lang="en-US" dirty="0"/>
              <a:t>  (rule 3)</a:t>
            </a:r>
          </a:p>
          <a:p>
            <a:pPr>
              <a:buNone/>
              <a:defRPr/>
            </a:pPr>
            <a:r>
              <a:rPr lang="en-US" dirty="0"/>
              <a:t>              </a:t>
            </a:r>
            <a:r>
              <a:rPr lang="en-US" dirty="0" err="1"/>
              <a:t>bB</a:t>
            </a:r>
            <a:r>
              <a:rPr lang="en-US" dirty="0"/>
              <a:t> →bb  (rule 4)         </a:t>
            </a:r>
            <a:r>
              <a:rPr lang="en-US" dirty="0">
                <a:solidFill>
                  <a:srgbClr val="FF0000"/>
                </a:solidFill>
              </a:rPr>
              <a:t>S 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Bc</a:t>
            </a:r>
            <a:r>
              <a:rPr lang="en-US" dirty="0"/>
              <a:t>       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BcBc</a:t>
            </a:r>
            <a:r>
              <a:rPr lang="en-US" dirty="0"/>
              <a:t>         </a:t>
            </a:r>
            <a:r>
              <a:rPr lang="en-US" dirty="0" err="1"/>
              <a:t>aaab</a:t>
            </a:r>
            <a:r>
              <a:rPr lang="en-US" dirty="0" err="1">
                <a:solidFill>
                  <a:srgbClr val="FF0000"/>
                </a:solidFill>
              </a:rPr>
              <a:t>cB</a:t>
            </a:r>
            <a:r>
              <a:rPr lang="en-US" dirty="0" err="1"/>
              <a:t>cBc</a:t>
            </a:r>
            <a:endParaRPr lang="en-US" dirty="0"/>
          </a:p>
          <a:p>
            <a:pPr>
              <a:buNone/>
              <a:defRPr/>
            </a:pPr>
            <a:r>
              <a:rPr lang="en-US" dirty="0"/>
              <a:t>                                                              </a:t>
            </a:r>
            <a:r>
              <a:rPr lang="en-US" dirty="0" err="1"/>
              <a:t>aaabBc</a:t>
            </a:r>
            <a:r>
              <a:rPr lang="en-US" dirty="0" err="1">
                <a:solidFill>
                  <a:srgbClr val="FF0000"/>
                </a:solidFill>
              </a:rPr>
              <a:t>cB</a:t>
            </a: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/>
              <a:t>aaabB</a:t>
            </a:r>
            <a:r>
              <a:rPr lang="en-US" dirty="0" err="1">
                <a:solidFill>
                  <a:srgbClr val="FF0000"/>
                </a:solidFill>
              </a:rPr>
              <a:t>cB</a:t>
            </a:r>
            <a:r>
              <a:rPr lang="en-US" dirty="0" err="1"/>
              <a:t>cc</a:t>
            </a:r>
            <a:r>
              <a:rPr lang="en-US" dirty="0"/>
              <a:t>        </a:t>
            </a:r>
            <a:r>
              <a:rPr lang="en-US" dirty="0" err="1"/>
              <a:t>aaa</a:t>
            </a:r>
            <a:r>
              <a:rPr lang="en-US" dirty="0" err="1">
                <a:solidFill>
                  <a:srgbClr val="FF0000"/>
                </a:solidFill>
              </a:rPr>
              <a:t>bB</a:t>
            </a:r>
            <a:r>
              <a:rPr lang="en-US" dirty="0" err="1"/>
              <a:t>Bccc</a:t>
            </a:r>
            <a:endParaRPr lang="en-US" dirty="0"/>
          </a:p>
          <a:p>
            <a:pPr lvl="0">
              <a:buNone/>
              <a:defRPr/>
            </a:pPr>
            <a:r>
              <a:rPr lang="en-US" dirty="0"/>
              <a:t>                                                              </a:t>
            </a:r>
            <a:r>
              <a:rPr lang="en-US" dirty="0" err="1"/>
              <a:t>aaab</a:t>
            </a:r>
            <a:r>
              <a:rPr lang="en-US" dirty="0" err="1">
                <a:solidFill>
                  <a:srgbClr val="FF0000"/>
                </a:solidFill>
              </a:rPr>
              <a:t>bB</a:t>
            </a:r>
            <a:r>
              <a:rPr lang="en-US" dirty="0" err="1"/>
              <a:t>ccc</a:t>
            </a:r>
            <a:r>
              <a:rPr lang="en-US" dirty="0"/>
              <a:t>          </a:t>
            </a:r>
            <a:r>
              <a:rPr lang="en-US" b="1" dirty="0" err="1">
                <a:solidFill>
                  <a:srgbClr val="009900"/>
                </a:solidFill>
              </a:rPr>
              <a:t>aaabbbccc</a:t>
            </a:r>
            <a:endParaRPr lang="en-US" b="1" dirty="0">
              <a:solidFill>
                <a:srgbClr val="009900"/>
              </a:solidFill>
            </a:endParaRPr>
          </a:p>
          <a:p>
            <a:pPr lvl="0">
              <a:buNone/>
              <a:defRPr/>
            </a:pPr>
            <a:endParaRPr lang="en-US" dirty="0"/>
          </a:p>
          <a:p>
            <a:pPr lvl="0">
              <a:buNone/>
              <a:defRPr/>
            </a:pPr>
            <a:r>
              <a:rPr lang="en-US" dirty="0"/>
              <a:t>             </a:t>
            </a:r>
            <a:r>
              <a:rPr lang="en-US" b="1" dirty="0"/>
              <a:t> </a:t>
            </a:r>
            <a:endParaRPr lang="en-US" dirty="0"/>
          </a:p>
          <a:p>
            <a:pPr lvl="0">
              <a:buNone/>
              <a:defRPr/>
            </a:pPr>
            <a:r>
              <a:rPr lang="en-US" dirty="0"/>
              <a:t>                                 </a:t>
            </a:r>
          </a:p>
          <a:p>
            <a:pPr lvl="0">
              <a:buNone/>
              <a:defRPr/>
            </a:pPr>
            <a:r>
              <a:rPr lang="en-US" dirty="0"/>
              <a:t>                                        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125325" y="2162650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0" imgH="3657600" progId="Equation.3">
                  <p:embed/>
                </p:oleObj>
              </mc:Choice>
              <mc:Fallback>
                <p:oleObj name="Equation" r:id="rId2" imgW="4572000" imgH="3657600" progId="Equation.3">
                  <p:embed/>
                  <p:pic>
                    <p:nvPicPr>
                      <p:cNvPr id="4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25325" y="2162650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011978" y="2167962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0" imgH="3657600" progId="Equation.3">
                  <p:embed/>
                </p:oleObj>
              </mc:Choice>
              <mc:Fallback>
                <p:oleObj name="Equation" r:id="rId4" imgW="4572000" imgH="3657600" progId="Equation.3">
                  <p:embed/>
                  <p:pic>
                    <p:nvPicPr>
                      <p:cNvPr id="5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11978" y="2167962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354360" y="2208550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2000" imgH="3657600" progId="Equation.3">
                  <p:embed/>
                </p:oleObj>
              </mc:Choice>
              <mc:Fallback>
                <p:oleObj name="Equation" r:id="rId5" imgW="4572000" imgH="3657600" progId="Equation.3">
                  <p:embed/>
                  <p:pic>
                    <p:nvPicPr>
                      <p:cNvPr id="6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54360" y="2208550"/>
                        <a:ext cx="614502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324266" y="3728263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0" imgH="3657600" progId="Equation.3">
                  <p:embed/>
                </p:oleObj>
              </mc:Choice>
              <mc:Fallback>
                <p:oleObj name="Equation" r:id="rId6" imgW="4572000" imgH="3657600" progId="Equation.3">
                  <p:embed/>
                  <p:pic>
                    <p:nvPicPr>
                      <p:cNvPr id="7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24266" y="3728263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408817" y="3206522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0" imgH="3657600" progId="Equation.3">
                  <p:embed/>
                </p:oleObj>
              </mc:Choice>
              <mc:Fallback>
                <p:oleObj name="Equation" r:id="rId7" imgW="4572000" imgH="3657600" progId="Equation.3">
                  <p:embed/>
                  <p:pic>
                    <p:nvPicPr>
                      <p:cNvPr id="8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08817" y="3206522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778074" y="3191630"/>
          <a:ext cx="670360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72000" imgH="3657600" progId="Equation.3">
                  <p:embed/>
                </p:oleObj>
              </mc:Choice>
              <mc:Fallback>
                <p:oleObj name="Equation" r:id="rId8" imgW="4572000" imgH="3657600" progId="Equation.3">
                  <p:embed/>
                  <p:pic>
                    <p:nvPicPr>
                      <p:cNvPr id="9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78074" y="3191630"/>
                        <a:ext cx="670360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349285" y="3691001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572000" imgH="3657600" progId="Equation.3">
                  <p:embed/>
                </p:oleObj>
              </mc:Choice>
              <mc:Fallback>
                <p:oleObj name="Equation" r:id="rId9" imgW="4572000" imgH="3657600" progId="Equation.3">
                  <p:embed/>
                  <p:pic>
                    <p:nvPicPr>
                      <p:cNvPr id="1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49285" y="3691001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8921069" y="3217759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0" imgH="3657600" progId="Equation.3">
                  <p:embed/>
                </p:oleObj>
              </mc:Choice>
              <mc:Fallback>
                <p:oleObj name="Equation" r:id="rId10" imgW="4572000" imgH="3657600" progId="Equation.3">
                  <p:embed/>
                  <p:pic>
                    <p:nvPicPr>
                      <p:cNvPr id="12" name="Object 11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21069" y="3217759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9774915" y="2208550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72000" imgH="3657600" progId="Equation.3">
                  <p:embed/>
                </p:oleObj>
              </mc:Choice>
              <mc:Fallback>
                <p:oleObj name="Equation" r:id="rId11" imgW="4572000" imgH="3657600" progId="Equation.3">
                  <p:embed/>
                  <p:pic>
                    <p:nvPicPr>
                      <p:cNvPr id="13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74915" y="2208550"/>
                        <a:ext cx="614502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373042" y="163769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72000" imgH="3657600" progId="Equation.3">
                  <p:embed/>
                </p:oleObj>
              </mc:Choice>
              <mc:Fallback>
                <p:oleObj name="Equation" r:id="rId13" imgW="4572000" imgH="3657600" progId="Equation.3">
                  <p:embed/>
                  <p:pic>
                    <p:nvPicPr>
                      <p:cNvPr id="14" name="Object 1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73042" y="1637694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9460178" y="3728263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572000" imgH="3657600" progId="Equation.3">
                  <p:embed/>
                </p:oleObj>
              </mc:Choice>
              <mc:Fallback>
                <p:oleObj name="Equation" r:id="rId14" imgW="4572000" imgH="3657600" progId="Equation.3">
                  <p:embed/>
                  <p:pic>
                    <p:nvPicPr>
                      <p:cNvPr id="15" name="Object 1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60178" y="3728263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349284" y="422117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572000" imgH="3657600" progId="Equation.3">
                  <p:embed/>
                </p:oleObj>
              </mc:Choice>
              <mc:Fallback>
                <p:oleObj name="Equation" r:id="rId15" imgW="4572000" imgH="3657600" progId="Equation.3">
                  <p:embed/>
                  <p:pic>
                    <p:nvPicPr>
                      <p:cNvPr id="16" name="Object 1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49284" y="4221174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7688597" y="425039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572000" imgH="3657600" progId="Equation.3">
                  <p:embed/>
                </p:oleObj>
              </mc:Choice>
              <mc:Fallback>
                <p:oleObj name="Equation" r:id="rId16" imgW="4572000" imgH="3657600" progId="Equation.3">
                  <p:embed/>
                  <p:pic>
                    <p:nvPicPr>
                      <p:cNvPr id="17" name="Object 1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88597" y="4250394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22402"/>
            <a:ext cx="11567160" cy="871247"/>
          </a:xfrm>
        </p:spPr>
        <p:txBody>
          <a:bodyPr/>
          <a:lstStyle/>
          <a:p>
            <a:r>
              <a:rPr lang="en-US" dirty="0"/>
              <a:t>Grammars and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1" y="1120461"/>
            <a:ext cx="11567160" cy="5215945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b="1" dirty="0"/>
              <a:t> P6) </a:t>
            </a:r>
            <a:r>
              <a:rPr lang="en-US" dirty="0"/>
              <a:t>G= ({S</a:t>
            </a:r>
            <a:r>
              <a:rPr lang="en-IN" altLang="en-US" dirty="0"/>
              <a:t>, B</a:t>
            </a:r>
            <a:r>
              <a:rPr lang="en-US" dirty="0"/>
              <a:t>}, {a, b, c }, P, S), where  </a:t>
            </a:r>
          </a:p>
          <a:p>
            <a:pPr>
              <a:buNone/>
              <a:defRPr/>
            </a:pPr>
            <a:r>
              <a:rPr lang="en-US" dirty="0"/>
              <a:t>     P:     S → </a:t>
            </a:r>
            <a:r>
              <a:rPr lang="en-US" dirty="0" err="1"/>
              <a:t>aSBc</a:t>
            </a:r>
            <a:r>
              <a:rPr lang="en-US" dirty="0"/>
              <a:t>  (rule 1)       </a:t>
            </a:r>
            <a:r>
              <a:rPr lang="en-US" dirty="0">
                <a:solidFill>
                  <a:srgbClr val="FF0000"/>
                </a:solidFill>
              </a:rPr>
              <a:t>S        </a:t>
            </a:r>
            <a:r>
              <a:rPr lang="en-US" b="1" dirty="0" err="1">
                <a:solidFill>
                  <a:srgbClr val="009900"/>
                </a:solidFill>
              </a:rPr>
              <a:t>abc</a:t>
            </a:r>
            <a:endParaRPr lang="en-US" b="1" dirty="0">
              <a:solidFill>
                <a:srgbClr val="009900"/>
              </a:solidFill>
            </a:endParaRPr>
          </a:p>
          <a:p>
            <a:pPr lvl="0">
              <a:buNone/>
              <a:defRPr/>
            </a:pPr>
            <a:r>
              <a:rPr lang="en-US" dirty="0"/>
              <a:t>              S → </a:t>
            </a:r>
            <a:r>
              <a:rPr lang="en-US" dirty="0" err="1"/>
              <a:t>abc</a:t>
            </a:r>
            <a:r>
              <a:rPr lang="en-US" dirty="0"/>
              <a:t>  (rule 2)    	</a:t>
            </a:r>
            <a:r>
              <a:rPr lang="en-US" dirty="0">
                <a:solidFill>
                  <a:srgbClr val="FF0000"/>
                </a:solidFill>
              </a:rPr>
              <a:t>S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Bc</a:t>
            </a:r>
            <a:r>
              <a:rPr lang="en-US" dirty="0"/>
              <a:t>      </a:t>
            </a:r>
            <a:r>
              <a:rPr lang="en-US" dirty="0" err="1"/>
              <a:t>aab</a:t>
            </a:r>
            <a:r>
              <a:rPr lang="en-US" dirty="0" err="1">
                <a:solidFill>
                  <a:srgbClr val="FF0000"/>
                </a:solidFill>
              </a:rPr>
              <a:t>cB</a:t>
            </a:r>
            <a:r>
              <a:rPr lang="en-US" dirty="0" err="1"/>
              <a:t>c</a:t>
            </a:r>
            <a:r>
              <a:rPr lang="en-US" dirty="0"/>
              <a:t>      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0000"/>
                </a:solidFill>
              </a:rPr>
              <a:t>bB</a:t>
            </a:r>
            <a:r>
              <a:rPr lang="en-US" dirty="0" err="1"/>
              <a:t>cc</a:t>
            </a:r>
            <a:r>
              <a:rPr lang="en-US" dirty="0"/>
              <a:t>        </a:t>
            </a:r>
            <a:r>
              <a:rPr lang="en-US" b="1" dirty="0" err="1">
                <a:solidFill>
                  <a:srgbClr val="009900"/>
                </a:solidFill>
              </a:rPr>
              <a:t>aabbcc</a:t>
            </a:r>
            <a:endParaRPr lang="en-US" b="1" dirty="0">
              <a:solidFill>
                <a:srgbClr val="009900"/>
              </a:solidFill>
            </a:endParaRPr>
          </a:p>
          <a:p>
            <a:pPr>
              <a:buNone/>
              <a:defRPr/>
            </a:pPr>
            <a:r>
              <a:rPr lang="en-US" dirty="0"/>
              <a:t>              </a:t>
            </a:r>
            <a:r>
              <a:rPr lang="en-US" dirty="0" err="1"/>
              <a:t>cB</a:t>
            </a:r>
            <a:r>
              <a:rPr lang="en-US" dirty="0"/>
              <a:t> → </a:t>
            </a:r>
            <a:r>
              <a:rPr lang="en-US" dirty="0" err="1"/>
              <a:t>Bc</a:t>
            </a:r>
            <a:r>
              <a:rPr lang="en-US" dirty="0"/>
              <a:t>  (rule 3)</a:t>
            </a:r>
          </a:p>
          <a:p>
            <a:pPr>
              <a:buNone/>
              <a:defRPr/>
            </a:pPr>
            <a:r>
              <a:rPr lang="en-US" dirty="0"/>
              <a:t>              </a:t>
            </a:r>
            <a:r>
              <a:rPr lang="en-US" dirty="0" err="1"/>
              <a:t>bB</a:t>
            </a:r>
            <a:r>
              <a:rPr lang="en-US" dirty="0"/>
              <a:t> →bb  (rule 4)         </a:t>
            </a:r>
            <a:r>
              <a:rPr lang="en-US" dirty="0">
                <a:solidFill>
                  <a:srgbClr val="FF0000"/>
                </a:solidFill>
              </a:rPr>
              <a:t>S 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Bc</a:t>
            </a:r>
            <a:r>
              <a:rPr lang="en-US" dirty="0"/>
              <a:t>       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/>
              <a:t>BcBc</a:t>
            </a:r>
            <a:r>
              <a:rPr lang="en-US" dirty="0"/>
              <a:t>         </a:t>
            </a:r>
            <a:r>
              <a:rPr lang="en-US" dirty="0" err="1"/>
              <a:t>aaab</a:t>
            </a:r>
            <a:r>
              <a:rPr lang="en-US" dirty="0" err="1">
                <a:solidFill>
                  <a:srgbClr val="FF0000"/>
                </a:solidFill>
              </a:rPr>
              <a:t>cB</a:t>
            </a:r>
            <a:r>
              <a:rPr lang="en-US" dirty="0" err="1"/>
              <a:t>cBc</a:t>
            </a:r>
            <a:endParaRPr lang="en-US" dirty="0"/>
          </a:p>
          <a:p>
            <a:pPr>
              <a:buNone/>
              <a:defRPr/>
            </a:pPr>
            <a:r>
              <a:rPr lang="en-US" dirty="0"/>
              <a:t>                                                              </a:t>
            </a:r>
            <a:r>
              <a:rPr lang="en-US" dirty="0" err="1"/>
              <a:t>aaabBc</a:t>
            </a:r>
            <a:r>
              <a:rPr lang="en-US" dirty="0" err="1">
                <a:solidFill>
                  <a:srgbClr val="FF0000"/>
                </a:solidFill>
              </a:rPr>
              <a:t>cB</a:t>
            </a: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/>
              <a:t>aaabB</a:t>
            </a:r>
            <a:r>
              <a:rPr lang="en-US" dirty="0" err="1">
                <a:solidFill>
                  <a:srgbClr val="FF0000"/>
                </a:solidFill>
              </a:rPr>
              <a:t>cB</a:t>
            </a:r>
            <a:r>
              <a:rPr lang="en-US" dirty="0" err="1"/>
              <a:t>cc</a:t>
            </a:r>
            <a:r>
              <a:rPr lang="en-US" dirty="0"/>
              <a:t>        </a:t>
            </a:r>
            <a:r>
              <a:rPr lang="en-US" dirty="0" err="1"/>
              <a:t>aaa</a:t>
            </a:r>
            <a:r>
              <a:rPr lang="en-US" dirty="0" err="1">
                <a:solidFill>
                  <a:srgbClr val="FF0000"/>
                </a:solidFill>
              </a:rPr>
              <a:t>bB</a:t>
            </a:r>
            <a:r>
              <a:rPr lang="en-US" dirty="0" err="1"/>
              <a:t>Bccc</a:t>
            </a:r>
            <a:endParaRPr lang="en-US" dirty="0"/>
          </a:p>
          <a:p>
            <a:pPr lvl="0">
              <a:buNone/>
              <a:defRPr/>
            </a:pPr>
            <a:r>
              <a:rPr lang="en-US" dirty="0"/>
              <a:t>                                                              </a:t>
            </a:r>
            <a:r>
              <a:rPr lang="en-US" dirty="0" err="1"/>
              <a:t>aaab</a:t>
            </a:r>
            <a:r>
              <a:rPr lang="en-US" dirty="0" err="1">
                <a:solidFill>
                  <a:srgbClr val="FF0000"/>
                </a:solidFill>
              </a:rPr>
              <a:t>bB</a:t>
            </a:r>
            <a:r>
              <a:rPr lang="en-US" dirty="0" err="1"/>
              <a:t>ccc</a:t>
            </a:r>
            <a:r>
              <a:rPr lang="en-US" dirty="0"/>
              <a:t>          </a:t>
            </a:r>
            <a:r>
              <a:rPr lang="en-US" b="1" dirty="0" err="1">
                <a:solidFill>
                  <a:srgbClr val="009900"/>
                </a:solidFill>
              </a:rPr>
              <a:t>aaabbbccc</a:t>
            </a:r>
            <a:endParaRPr lang="en-US" b="1" dirty="0">
              <a:solidFill>
                <a:srgbClr val="009900"/>
              </a:solidFill>
            </a:endParaRPr>
          </a:p>
          <a:p>
            <a:pPr lvl="0">
              <a:buNone/>
              <a:defRPr/>
            </a:pPr>
            <a:endParaRPr lang="en-US" dirty="0"/>
          </a:p>
          <a:p>
            <a:pPr lvl="0">
              <a:buNone/>
              <a:defRPr/>
            </a:pPr>
            <a:r>
              <a:rPr lang="en-US" dirty="0"/>
              <a:t>             </a:t>
            </a:r>
            <a:r>
              <a:rPr lang="en-US" b="1" dirty="0"/>
              <a:t> L(G) = { </a:t>
            </a:r>
            <a:r>
              <a:rPr lang="en-US" b="1" dirty="0" err="1"/>
              <a:t>a</a:t>
            </a:r>
            <a:r>
              <a:rPr lang="en-US" b="1" baseline="30000" dirty="0" err="1"/>
              <a:t>n</a:t>
            </a:r>
            <a:r>
              <a:rPr lang="en-US" b="1" dirty="0" err="1"/>
              <a:t>b</a:t>
            </a:r>
            <a:r>
              <a:rPr lang="en-US" b="1" baseline="30000" dirty="0" err="1"/>
              <a:t>n</a:t>
            </a:r>
            <a:r>
              <a:rPr lang="en-US" b="1" dirty="0" err="1"/>
              <a:t>C</a:t>
            </a:r>
            <a:r>
              <a:rPr lang="en-US" b="1" baseline="30000" dirty="0" err="1"/>
              <a:t>n</a:t>
            </a:r>
            <a:r>
              <a:rPr lang="en-US" b="1" dirty="0"/>
              <a:t>/ n ≥ 1 }</a:t>
            </a:r>
            <a:r>
              <a:rPr lang="en-US" dirty="0"/>
              <a:t>  </a:t>
            </a:r>
          </a:p>
          <a:p>
            <a:pPr lvl="0">
              <a:buNone/>
              <a:defRPr/>
            </a:pPr>
            <a:r>
              <a:rPr lang="en-US" dirty="0"/>
              <a:t>                                 </a:t>
            </a:r>
          </a:p>
          <a:p>
            <a:pPr lvl="0">
              <a:buNone/>
              <a:defRPr/>
            </a:pPr>
            <a:r>
              <a:rPr lang="en-US" dirty="0"/>
              <a:t>                                        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125325" y="2162650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0" imgH="3657600" progId="Equation.3">
                  <p:embed/>
                </p:oleObj>
              </mc:Choice>
              <mc:Fallback>
                <p:oleObj name="Equation" r:id="rId2" imgW="4572000" imgH="3657600" progId="Equation.3">
                  <p:embed/>
                  <p:pic>
                    <p:nvPicPr>
                      <p:cNvPr id="4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25325" y="2162650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011978" y="2167962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0" imgH="3657600" progId="Equation.3">
                  <p:embed/>
                </p:oleObj>
              </mc:Choice>
              <mc:Fallback>
                <p:oleObj name="Equation" r:id="rId4" imgW="4572000" imgH="3657600" progId="Equation.3">
                  <p:embed/>
                  <p:pic>
                    <p:nvPicPr>
                      <p:cNvPr id="5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11978" y="2167962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354360" y="2208550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2000" imgH="3657600" progId="Equation.3">
                  <p:embed/>
                </p:oleObj>
              </mc:Choice>
              <mc:Fallback>
                <p:oleObj name="Equation" r:id="rId5" imgW="4572000" imgH="3657600" progId="Equation.3">
                  <p:embed/>
                  <p:pic>
                    <p:nvPicPr>
                      <p:cNvPr id="6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54360" y="2208550"/>
                        <a:ext cx="614502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324266" y="3728263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0" imgH="3657600" progId="Equation.3">
                  <p:embed/>
                </p:oleObj>
              </mc:Choice>
              <mc:Fallback>
                <p:oleObj name="Equation" r:id="rId6" imgW="4572000" imgH="3657600" progId="Equation.3">
                  <p:embed/>
                  <p:pic>
                    <p:nvPicPr>
                      <p:cNvPr id="7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24266" y="3728263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408817" y="3206522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0" imgH="3657600" progId="Equation.3">
                  <p:embed/>
                </p:oleObj>
              </mc:Choice>
              <mc:Fallback>
                <p:oleObj name="Equation" r:id="rId7" imgW="4572000" imgH="3657600" progId="Equation.3">
                  <p:embed/>
                  <p:pic>
                    <p:nvPicPr>
                      <p:cNvPr id="8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08817" y="3206522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778074" y="3191630"/>
          <a:ext cx="670360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72000" imgH="3657600" progId="Equation.3">
                  <p:embed/>
                </p:oleObj>
              </mc:Choice>
              <mc:Fallback>
                <p:oleObj name="Equation" r:id="rId8" imgW="4572000" imgH="3657600" progId="Equation.3">
                  <p:embed/>
                  <p:pic>
                    <p:nvPicPr>
                      <p:cNvPr id="9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78074" y="3191630"/>
                        <a:ext cx="670360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349285" y="3691001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572000" imgH="3657600" progId="Equation.3">
                  <p:embed/>
                </p:oleObj>
              </mc:Choice>
              <mc:Fallback>
                <p:oleObj name="Equation" r:id="rId9" imgW="4572000" imgH="3657600" progId="Equation.3">
                  <p:embed/>
                  <p:pic>
                    <p:nvPicPr>
                      <p:cNvPr id="10" name="Object 9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49285" y="3691001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8921069" y="3217759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0" imgH="3657600" progId="Equation.3">
                  <p:embed/>
                </p:oleObj>
              </mc:Choice>
              <mc:Fallback>
                <p:oleObj name="Equation" r:id="rId10" imgW="4572000" imgH="3657600" progId="Equation.3">
                  <p:embed/>
                  <p:pic>
                    <p:nvPicPr>
                      <p:cNvPr id="12" name="Object 11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21069" y="3217759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9774915" y="2208550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72000" imgH="3657600" progId="Equation.3">
                  <p:embed/>
                </p:oleObj>
              </mc:Choice>
              <mc:Fallback>
                <p:oleObj name="Equation" r:id="rId11" imgW="4572000" imgH="3657600" progId="Equation.3">
                  <p:embed/>
                  <p:pic>
                    <p:nvPicPr>
                      <p:cNvPr id="13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74915" y="2208550"/>
                        <a:ext cx="614502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373042" y="163769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72000" imgH="3657600" progId="Equation.3">
                  <p:embed/>
                </p:oleObj>
              </mc:Choice>
              <mc:Fallback>
                <p:oleObj name="Equation" r:id="rId13" imgW="4572000" imgH="3657600" progId="Equation.3">
                  <p:embed/>
                  <p:pic>
                    <p:nvPicPr>
                      <p:cNvPr id="14" name="Object 1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73042" y="1637694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9460178" y="3728263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572000" imgH="3657600" progId="Equation.3">
                  <p:embed/>
                </p:oleObj>
              </mc:Choice>
              <mc:Fallback>
                <p:oleObj name="Equation" r:id="rId14" imgW="4572000" imgH="3657600" progId="Equation.3">
                  <p:embed/>
                  <p:pic>
                    <p:nvPicPr>
                      <p:cNvPr id="15" name="Object 1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60178" y="3728263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349284" y="422117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572000" imgH="3657600" progId="Equation.3">
                  <p:embed/>
                </p:oleObj>
              </mc:Choice>
              <mc:Fallback>
                <p:oleObj name="Equation" r:id="rId15" imgW="4572000" imgH="3657600" progId="Equation.3">
                  <p:embed/>
                  <p:pic>
                    <p:nvPicPr>
                      <p:cNvPr id="16" name="Object 1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49284" y="4221174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7688597" y="425039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572000" imgH="3657600" progId="Equation.3">
                  <p:embed/>
                </p:oleObj>
              </mc:Choice>
              <mc:Fallback>
                <p:oleObj name="Equation" r:id="rId16" imgW="4572000" imgH="3657600" progId="Equation.3">
                  <p:embed/>
                  <p:pic>
                    <p:nvPicPr>
                      <p:cNvPr id="17" name="Object 1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88597" y="4250394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204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871247"/>
          </a:xfrm>
        </p:spPr>
        <p:txBody>
          <a:bodyPr/>
          <a:lstStyle/>
          <a:p>
            <a:r>
              <a:rPr lang="en-US" dirty="0"/>
              <a:t>Grammars and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20462"/>
            <a:ext cx="11879580" cy="4863480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dirty="0"/>
              <a:t>  </a:t>
            </a:r>
            <a:r>
              <a:rPr lang="en-US" b="1" dirty="0"/>
              <a:t>P7)</a:t>
            </a:r>
            <a:r>
              <a:rPr lang="en-US" dirty="0"/>
              <a:t> G= ({S, A, B}, {a, b}, P, S), where  </a:t>
            </a:r>
          </a:p>
          <a:p>
            <a:pPr>
              <a:buNone/>
              <a:defRPr/>
            </a:pPr>
            <a:r>
              <a:rPr lang="en-US" dirty="0"/>
              <a:t>     P:     S → AB  (rule 1)           </a:t>
            </a:r>
            <a:r>
              <a:rPr lang="en-US" dirty="0">
                <a:solidFill>
                  <a:srgbClr val="FF0000"/>
                </a:solidFill>
              </a:rPr>
              <a:t>S        A</a:t>
            </a:r>
            <a:r>
              <a:rPr lang="en-US" dirty="0"/>
              <a:t>B       </a:t>
            </a:r>
            <a:r>
              <a:rPr lang="en-US" dirty="0" err="1">
                <a:solidFill>
                  <a:srgbClr val="FF0000"/>
                </a:solidFill>
              </a:rPr>
              <a:t>aAb</a:t>
            </a:r>
            <a:r>
              <a:rPr lang="en-US" dirty="0" err="1"/>
              <a:t>B</a:t>
            </a:r>
            <a:r>
              <a:rPr lang="en-US" dirty="0"/>
              <a:t>      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      </a:t>
            </a:r>
            <a:r>
              <a:rPr lang="en-US" dirty="0"/>
              <a:t>aa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9900"/>
                </a:solidFill>
              </a:rPr>
              <a:t>aa</a:t>
            </a:r>
          </a:p>
          <a:p>
            <a:pPr lvl="0">
              <a:buNone/>
              <a:defRPr/>
            </a:pPr>
            <a:r>
              <a:rPr lang="en-US" dirty="0"/>
              <a:t>              A → </a:t>
            </a:r>
            <a:r>
              <a:rPr lang="en-US" dirty="0" err="1"/>
              <a:t>aAb</a:t>
            </a:r>
            <a:r>
              <a:rPr lang="en-US" dirty="0"/>
              <a:t>  (rule 2)        </a:t>
            </a:r>
            <a:r>
              <a:rPr lang="en-US" dirty="0">
                <a:solidFill>
                  <a:srgbClr val="FF0000"/>
                </a:solidFill>
              </a:rPr>
              <a:t>S        A</a:t>
            </a:r>
            <a:r>
              <a:rPr lang="en-US" dirty="0"/>
              <a:t>B     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0000"/>
                </a:solidFill>
              </a:rPr>
              <a:t>bB</a:t>
            </a:r>
            <a:r>
              <a:rPr lang="en-US" dirty="0"/>
              <a:t>       </a:t>
            </a:r>
            <a:r>
              <a:rPr lang="en-US" dirty="0" err="1"/>
              <a:t>aAbbb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aAb</a:t>
            </a:r>
            <a:r>
              <a:rPr lang="en-US" dirty="0" err="1"/>
              <a:t>bb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 </a:t>
            </a:r>
          </a:p>
          <a:p>
            <a:pPr lvl="0">
              <a:buNone/>
              <a:defRPr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         </a:t>
            </a:r>
            <a:r>
              <a:rPr lang="en-US" dirty="0" err="1"/>
              <a:t>bB</a:t>
            </a:r>
            <a:r>
              <a:rPr lang="en-US" dirty="0"/>
              <a:t> → </a:t>
            </a:r>
            <a:r>
              <a:rPr lang="en-US" dirty="0" err="1"/>
              <a:t>bbbB</a:t>
            </a:r>
            <a:r>
              <a:rPr lang="en-US" dirty="0"/>
              <a:t>  (rule 3)                                                              </a:t>
            </a:r>
            <a:r>
              <a:rPr lang="en-US" b="1" dirty="0" err="1">
                <a:solidFill>
                  <a:srgbClr val="009900"/>
                </a:solidFill>
              </a:rPr>
              <a:t>aabb</a:t>
            </a:r>
            <a:endParaRPr lang="en-US" b="1" dirty="0">
              <a:solidFill>
                <a:srgbClr val="009900"/>
              </a:solidFill>
            </a:endParaRPr>
          </a:p>
          <a:p>
            <a:pPr>
              <a:buNone/>
              <a:defRPr/>
            </a:pPr>
            <a:r>
              <a:rPr lang="en-US" dirty="0"/>
              <a:t>              </a:t>
            </a:r>
            <a:r>
              <a:rPr lang="en-US" dirty="0" err="1">
                <a:solidFill>
                  <a:srgbClr val="FF0000"/>
                </a:solidFill>
              </a:rPr>
              <a:t>aAb</a:t>
            </a:r>
            <a:r>
              <a:rPr lang="en-US" dirty="0">
                <a:solidFill>
                  <a:srgbClr val="FF0000"/>
                </a:solidFill>
              </a:rPr>
              <a:t> →aa</a:t>
            </a:r>
            <a:r>
              <a:rPr lang="en-US" dirty="0"/>
              <a:t>  (rule 4)        </a:t>
            </a:r>
            <a:r>
              <a:rPr lang="en-US" dirty="0">
                <a:solidFill>
                  <a:srgbClr val="FF0000"/>
                </a:solidFill>
              </a:rPr>
              <a:t>S        A</a:t>
            </a:r>
            <a:r>
              <a:rPr lang="en-US" dirty="0"/>
              <a:t>B     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0000"/>
                </a:solidFill>
              </a:rPr>
              <a:t>bB</a:t>
            </a:r>
            <a:r>
              <a:rPr lang="en-US" dirty="0"/>
              <a:t>       </a:t>
            </a:r>
            <a:r>
              <a:rPr lang="en-US" dirty="0" err="1"/>
              <a:t>aAbbb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bbb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en-US" dirty="0"/>
          </a:p>
          <a:p>
            <a:pPr>
              <a:buNone/>
              <a:defRPr/>
            </a:pPr>
            <a:r>
              <a:rPr lang="en-US" dirty="0"/>
              <a:t>              B →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dirty="0"/>
              <a:t> 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/>
              <a:t> (rule 5)                                                                 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aAb</a:t>
            </a:r>
            <a:r>
              <a:rPr lang="en-US" dirty="0" err="1"/>
              <a:t>bbb</a:t>
            </a:r>
            <a:endParaRPr lang="en-US" dirty="0">
              <a:solidFill>
                <a:srgbClr val="009900"/>
              </a:solidFill>
            </a:endParaRPr>
          </a:p>
          <a:p>
            <a:pPr lvl="0">
              <a:buNone/>
              <a:defRPr/>
            </a:pPr>
            <a:r>
              <a:rPr lang="en-US" dirty="0"/>
              <a:t>                                                                                                               </a:t>
            </a:r>
            <a:r>
              <a:rPr lang="en-US" b="1" dirty="0" err="1">
                <a:solidFill>
                  <a:srgbClr val="009900"/>
                </a:solidFill>
              </a:rPr>
              <a:t>aaabbb</a:t>
            </a:r>
            <a:endParaRPr lang="en-US" b="1" dirty="0">
              <a:solidFill>
                <a:srgbClr val="009900"/>
              </a:solidFill>
            </a:endParaRPr>
          </a:p>
          <a:p>
            <a:pPr lvl="0">
              <a:buNone/>
              <a:defRPr/>
            </a:pPr>
            <a:r>
              <a:rPr lang="en-US" dirty="0"/>
              <a:t>              </a:t>
            </a:r>
          </a:p>
          <a:p>
            <a:pPr lvl="0">
              <a:buNone/>
              <a:defRPr/>
            </a:pPr>
            <a:r>
              <a:rPr lang="en-US" dirty="0"/>
              <a:t>                                 </a:t>
            </a:r>
          </a:p>
          <a:p>
            <a:pPr lvl="0">
              <a:buNone/>
              <a:defRPr/>
            </a:pPr>
            <a:r>
              <a:rPr lang="en-US" dirty="0"/>
              <a:t>                                        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053066" y="2164382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0" imgH="3657600" progId="Equation.3">
                  <p:embed/>
                </p:oleObj>
              </mc:Choice>
              <mc:Fallback>
                <p:oleObj name="Equation" r:id="rId2" imgW="4572000" imgH="3657600" progId="Equation.3">
                  <p:embed/>
                  <p:pic>
                    <p:nvPicPr>
                      <p:cNvPr id="4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53066" y="2164382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193847" y="2160912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0" imgH="3657600" progId="Equation.3">
                  <p:embed/>
                </p:oleObj>
              </mc:Choice>
              <mc:Fallback>
                <p:oleObj name="Equation" r:id="rId4" imgW="4572000" imgH="3657600" progId="Equation.3">
                  <p:embed/>
                  <p:pic>
                    <p:nvPicPr>
                      <p:cNvPr id="5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93847" y="2160912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558947" y="2159592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2000" imgH="3657600" progId="Equation.3">
                  <p:embed/>
                </p:oleObj>
              </mc:Choice>
              <mc:Fallback>
                <p:oleObj name="Equation" r:id="rId5" imgW="4572000" imgH="3657600" progId="Equation.3">
                  <p:embed/>
                  <p:pic>
                    <p:nvPicPr>
                      <p:cNvPr id="6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8947" y="2159592"/>
                        <a:ext cx="614502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9412013" y="2171940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0" imgH="3657600" progId="Equation.3">
                  <p:embed/>
                </p:oleObj>
              </mc:Choice>
              <mc:Fallback>
                <p:oleObj name="Equation" r:id="rId6" imgW="4572000" imgH="3657600" progId="Equation.3">
                  <p:embed/>
                  <p:pic>
                    <p:nvPicPr>
                      <p:cNvPr id="13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12013" y="2171940"/>
                        <a:ext cx="614502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089551" y="1648065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72000" imgH="3657600" progId="Equation.3">
                  <p:embed/>
                </p:oleObj>
              </mc:Choice>
              <mc:Fallback>
                <p:oleObj name="Equation" r:id="rId8" imgW="4572000" imgH="3657600" progId="Equation.3">
                  <p:embed/>
                  <p:pic>
                    <p:nvPicPr>
                      <p:cNvPr id="14" name="Object 1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89551" y="1648065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117308" y="1632790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572000" imgH="3657600" progId="Equation.3">
                  <p:embed/>
                </p:oleObj>
              </mc:Choice>
              <mc:Fallback>
                <p:oleObj name="Equation" r:id="rId9" imgW="4572000" imgH="3657600" progId="Equation.3">
                  <p:embed/>
                  <p:pic>
                    <p:nvPicPr>
                      <p:cNvPr id="18" name="Object 17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7308" y="1632790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7665639" y="163143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0" imgH="3657600" progId="Equation.3">
                  <p:embed/>
                </p:oleObj>
              </mc:Choice>
              <mc:Fallback>
                <p:oleObj name="Equation" r:id="rId10" imgW="4572000" imgH="3657600" progId="Equation.3">
                  <p:embed/>
                  <p:pic>
                    <p:nvPicPr>
                      <p:cNvPr id="19" name="Object 1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65639" y="1631438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8906719" y="1661811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72000" imgH="3657600" progId="Equation.3">
                  <p:embed/>
                </p:oleObj>
              </mc:Choice>
              <mc:Fallback>
                <p:oleObj name="Equation" r:id="rId11" imgW="4572000" imgH="3657600" progId="Equation.3">
                  <p:embed/>
                  <p:pic>
                    <p:nvPicPr>
                      <p:cNvPr id="20" name="Object 19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719" y="1661811"/>
                        <a:ext cx="614502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9433502" y="2682069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72000" imgH="3657600" progId="Equation.3">
                  <p:embed/>
                </p:oleObj>
              </mc:Choice>
              <mc:Fallback>
                <p:oleObj name="Equation" r:id="rId12" imgW="4572000" imgH="3657600" progId="Equation.3">
                  <p:embed/>
                  <p:pic>
                    <p:nvPicPr>
                      <p:cNvPr id="21" name="Object 2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33502" y="2682069"/>
                        <a:ext cx="614502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5183680" y="3166021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72000" imgH="3657600" progId="Equation.3">
                  <p:embed/>
                </p:oleObj>
              </mc:Choice>
              <mc:Fallback>
                <p:oleObj name="Equation" r:id="rId13" imgW="4572000" imgH="3657600" progId="Equation.3">
                  <p:embed/>
                  <p:pic>
                    <p:nvPicPr>
                      <p:cNvPr id="22" name="Object 21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83680" y="3166021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122043" y="319762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572000" imgH="3657600" progId="Equation.3">
                  <p:embed/>
                </p:oleObj>
              </mc:Choice>
              <mc:Fallback>
                <p:oleObj name="Equation" r:id="rId14" imgW="4572000" imgH="3657600" progId="Equation.3">
                  <p:embed/>
                  <p:pic>
                    <p:nvPicPr>
                      <p:cNvPr id="23" name="Object 2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22043" y="3197624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7607726" y="319762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572000" imgH="3657600" progId="Equation.3">
                  <p:embed/>
                </p:oleObj>
              </mc:Choice>
              <mc:Fallback>
                <p:oleObj name="Equation" r:id="rId15" imgW="4572000" imgH="3657600" progId="Equation.3">
                  <p:embed/>
                  <p:pic>
                    <p:nvPicPr>
                      <p:cNvPr id="24" name="Object 2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07726" y="3197624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9481021" y="319762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572000" imgH="3657600" progId="Equation.3">
                  <p:embed/>
                </p:oleObj>
              </mc:Choice>
              <mc:Fallback>
                <p:oleObj name="Equation" r:id="rId16" imgW="4572000" imgH="3657600" progId="Equation.3">
                  <p:embed/>
                  <p:pic>
                    <p:nvPicPr>
                      <p:cNvPr id="25" name="Object 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81021" y="3197624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9433502" y="3687708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572000" imgH="3657600" progId="Equation.3">
                  <p:embed/>
                </p:oleObj>
              </mc:Choice>
              <mc:Fallback>
                <p:oleObj name="Equation" r:id="rId17" imgW="4572000" imgH="3657600" progId="Equation.3">
                  <p:embed/>
                  <p:pic>
                    <p:nvPicPr>
                      <p:cNvPr id="26" name="Object 25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33502" y="3687708"/>
                        <a:ext cx="614502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9375653" y="4241925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572000" imgH="3657600" progId="Equation.3">
                  <p:embed/>
                </p:oleObj>
              </mc:Choice>
              <mc:Fallback>
                <p:oleObj name="Equation" r:id="rId18" imgW="4572000" imgH="3657600" progId="Equation.3">
                  <p:embed/>
                  <p:pic>
                    <p:nvPicPr>
                      <p:cNvPr id="27" name="Object 2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75653" y="4241925"/>
                        <a:ext cx="614502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365125"/>
            <a:ext cx="11567160" cy="871247"/>
          </a:xfrm>
        </p:spPr>
        <p:txBody>
          <a:bodyPr/>
          <a:lstStyle/>
          <a:p>
            <a:r>
              <a:rPr lang="en-US" dirty="0"/>
              <a:t>Grammars and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20462"/>
            <a:ext cx="11879580" cy="4863480"/>
          </a:xfrm>
        </p:spPr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dirty="0"/>
              <a:t>  </a:t>
            </a:r>
            <a:r>
              <a:rPr lang="en-US" b="1" dirty="0"/>
              <a:t>P7)</a:t>
            </a:r>
            <a:r>
              <a:rPr lang="en-US" dirty="0"/>
              <a:t> G= ({S, A, B}, {a, b}, P, S), where  </a:t>
            </a:r>
          </a:p>
          <a:p>
            <a:pPr>
              <a:buNone/>
              <a:defRPr/>
            </a:pPr>
            <a:r>
              <a:rPr lang="en-US" dirty="0"/>
              <a:t>     P:     S → AB  (rule 1)           </a:t>
            </a:r>
            <a:r>
              <a:rPr lang="en-US" dirty="0">
                <a:solidFill>
                  <a:srgbClr val="FF0000"/>
                </a:solidFill>
              </a:rPr>
              <a:t>S        A</a:t>
            </a:r>
            <a:r>
              <a:rPr lang="en-US" dirty="0"/>
              <a:t>B       </a:t>
            </a:r>
            <a:r>
              <a:rPr lang="en-US" dirty="0" err="1">
                <a:solidFill>
                  <a:srgbClr val="FF0000"/>
                </a:solidFill>
              </a:rPr>
              <a:t>aAb</a:t>
            </a:r>
            <a:r>
              <a:rPr lang="en-US" dirty="0" err="1"/>
              <a:t>B</a:t>
            </a:r>
            <a:r>
              <a:rPr lang="en-US" dirty="0"/>
              <a:t>      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      </a:t>
            </a:r>
            <a:r>
              <a:rPr lang="en-US" dirty="0"/>
              <a:t>aa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dirty="0"/>
              <a:t>= </a:t>
            </a:r>
            <a:r>
              <a:rPr lang="en-US" b="1" dirty="0">
                <a:solidFill>
                  <a:srgbClr val="009900"/>
                </a:solidFill>
              </a:rPr>
              <a:t>aa</a:t>
            </a:r>
          </a:p>
          <a:p>
            <a:pPr lvl="0">
              <a:buNone/>
              <a:defRPr/>
            </a:pPr>
            <a:r>
              <a:rPr lang="en-US" dirty="0"/>
              <a:t>              A → </a:t>
            </a:r>
            <a:r>
              <a:rPr lang="en-US" dirty="0" err="1"/>
              <a:t>aAb</a:t>
            </a:r>
            <a:r>
              <a:rPr lang="en-US" dirty="0"/>
              <a:t>  (rule 2)        </a:t>
            </a:r>
            <a:r>
              <a:rPr lang="en-US" dirty="0">
                <a:solidFill>
                  <a:srgbClr val="FF0000"/>
                </a:solidFill>
              </a:rPr>
              <a:t>S        A</a:t>
            </a:r>
            <a:r>
              <a:rPr lang="en-US" dirty="0"/>
              <a:t>B     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0000"/>
                </a:solidFill>
              </a:rPr>
              <a:t>bB</a:t>
            </a:r>
            <a:r>
              <a:rPr lang="en-US" dirty="0"/>
              <a:t>       </a:t>
            </a:r>
            <a:r>
              <a:rPr lang="en-US" dirty="0" err="1"/>
              <a:t>aAbbb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aAb</a:t>
            </a:r>
            <a:r>
              <a:rPr lang="en-US" dirty="0" err="1"/>
              <a:t>bb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 </a:t>
            </a:r>
          </a:p>
          <a:p>
            <a:pPr lvl="0">
              <a:buNone/>
              <a:defRPr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         </a:t>
            </a:r>
            <a:r>
              <a:rPr lang="en-US" dirty="0" err="1"/>
              <a:t>bB</a:t>
            </a:r>
            <a:r>
              <a:rPr lang="en-US" dirty="0"/>
              <a:t> → </a:t>
            </a:r>
            <a:r>
              <a:rPr lang="en-US" dirty="0" err="1"/>
              <a:t>bbbB</a:t>
            </a:r>
            <a:r>
              <a:rPr lang="en-US" dirty="0"/>
              <a:t>  (rule 3)                                                              </a:t>
            </a:r>
            <a:r>
              <a:rPr lang="en-US" b="1" dirty="0" err="1">
                <a:solidFill>
                  <a:srgbClr val="009900"/>
                </a:solidFill>
              </a:rPr>
              <a:t>aabb</a:t>
            </a:r>
            <a:endParaRPr lang="en-US" b="1" dirty="0">
              <a:solidFill>
                <a:srgbClr val="009900"/>
              </a:solidFill>
            </a:endParaRPr>
          </a:p>
          <a:p>
            <a:pPr>
              <a:buNone/>
              <a:defRPr/>
            </a:pPr>
            <a:r>
              <a:rPr lang="en-US" dirty="0"/>
              <a:t>              </a:t>
            </a:r>
            <a:r>
              <a:rPr lang="en-US" dirty="0" err="1">
                <a:solidFill>
                  <a:srgbClr val="FF0000"/>
                </a:solidFill>
              </a:rPr>
              <a:t>aAb</a:t>
            </a:r>
            <a:r>
              <a:rPr lang="en-US" dirty="0">
                <a:solidFill>
                  <a:srgbClr val="FF0000"/>
                </a:solidFill>
              </a:rPr>
              <a:t> →aa</a:t>
            </a:r>
            <a:r>
              <a:rPr lang="en-US" dirty="0"/>
              <a:t>  (rule 4)        </a:t>
            </a:r>
            <a:r>
              <a:rPr lang="en-US" dirty="0">
                <a:solidFill>
                  <a:srgbClr val="FF0000"/>
                </a:solidFill>
              </a:rPr>
              <a:t>S        A</a:t>
            </a:r>
            <a:r>
              <a:rPr lang="en-US" dirty="0"/>
              <a:t>B     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0000"/>
                </a:solidFill>
              </a:rPr>
              <a:t>bB</a:t>
            </a:r>
            <a:r>
              <a:rPr lang="en-US" dirty="0"/>
              <a:t>       </a:t>
            </a:r>
            <a:r>
              <a:rPr lang="en-US" dirty="0" err="1"/>
              <a:t>aAbbb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bbb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en-US" dirty="0"/>
          </a:p>
          <a:p>
            <a:pPr>
              <a:buNone/>
              <a:defRPr/>
            </a:pPr>
            <a:r>
              <a:rPr lang="en-US" dirty="0"/>
              <a:t>              B →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dirty="0"/>
              <a:t> </a:t>
            </a:r>
            <a:r>
              <a:rPr lang="th-TH" altLang="en-US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US" dirty="0"/>
              <a:t> (rule 5)                                                                        </a:t>
            </a:r>
            <a:r>
              <a:rPr lang="en-US" dirty="0" err="1"/>
              <a:t>a</a:t>
            </a:r>
            <a:r>
              <a:rPr lang="en-US" dirty="0" err="1">
                <a:solidFill>
                  <a:srgbClr val="FF0000"/>
                </a:solidFill>
              </a:rPr>
              <a:t>aAb</a:t>
            </a:r>
            <a:r>
              <a:rPr lang="en-US" dirty="0" err="1"/>
              <a:t>bbb</a:t>
            </a:r>
            <a:endParaRPr lang="en-US" dirty="0">
              <a:solidFill>
                <a:srgbClr val="009900"/>
              </a:solidFill>
            </a:endParaRPr>
          </a:p>
          <a:p>
            <a:pPr lvl="0">
              <a:buNone/>
              <a:defRPr/>
            </a:pPr>
            <a:r>
              <a:rPr lang="en-US" dirty="0"/>
              <a:t>                                                                                                               </a:t>
            </a:r>
            <a:r>
              <a:rPr lang="en-US" b="1" dirty="0" err="1">
                <a:solidFill>
                  <a:srgbClr val="009900"/>
                </a:solidFill>
              </a:rPr>
              <a:t>aaabbb</a:t>
            </a:r>
            <a:endParaRPr lang="en-US" b="1" dirty="0">
              <a:solidFill>
                <a:srgbClr val="009900"/>
              </a:solidFill>
            </a:endParaRPr>
          </a:p>
          <a:p>
            <a:pPr lvl="0">
              <a:buNone/>
              <a:defRPr/>
            </a:pPr>
            <a:r>
              <a:rPr lang="en-US" dirty="0"/>
              <a:t>              </a:t>
            </a:r>
            <a:r>
              <a:rPr lang="en-US" b="1" dirty="0"/>
              <a:t>L(G) = { a</a:t>
            </a:r>
            <a:r>
              <a:rPr lang="en-US" b="1" baseline="30000" dirty="0"/>
              <a:t>n+1</a:t>
            </a:r>
            <a:r>
              <a:rPr lang="en-US" b="1" dirty="0"/>
              <a:t>b</a:t>
            </a:r>
            <a:r>
              <a:rPr lang="en-US" b="1" baseline="30000" dirty="0"/>
              <a:t>n+k</a:t>
            </a:r>
            <a:r>
              <a:rPr lang="en-US" b="1" dirty="0"/>
              <a:t>/ n ≥ 1, k = -1, 1, 3, 5, . . .} </a:t>
            </a:r>
            <a:r>
              <a:rPr lang="en-US" dirty="0"/>
              <a:t> </a:t>
            </a:r>
          </a:p>
          <a:p>
            <a:pPr lvl="0">
              <a:buNone/>
              <a:defRPr/>
            </a:pPr>
            <a:r>
              <a:rPr lang="en-US" dirty="0"/>
              <a:t>                                 </a:t>
            </a:r>
          </a:p>
          <a:p>
            <a:pPr lvl="0">
              <a:buNone/>
              <a:defRPr/>
            </a:pPr>
            <a:r>
              <a:rPr lang="en-US" dirty="0"/>
              <a:t>                                        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053066" y="2164382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0" imgH="3657600" progId="Equation.3">
                  <p:embed/>
                </p:oleObj>
              </mc:Choice>
              <mc:Fallback>
                <p:oleObj name="Equation" r:id="rId2" imgW="4572000" imgH="3657600" progId="Equation.3">
                  <p:embed/>
                  <p:pic>
                    <p:nvPicPr>
                      <p:cNvPr id="4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53066" y="2164382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193847" y="2160912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0" imgH="3657600" progId="Equation.3">
                  <p:embed/>
                </p:oleObj>
              </mc:Choice>
              <mc:Fallback>
                <p:oleObj name="Equation" r:id="rId4" imgW="4572000" imgH="3657600" progId="Equation.3">
                  <p:embed/>
                  <p:pic>
                    <p:nvPicPr>
                      <p:cNvPr id="5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93847" y="2160912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558947" y="2159592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2000" imgH="3657600" progId="Equation.3">
                  <p:embed/>
                </p:oleObj>
              </mc:Choice>
              <mc:Fallback>
                <p:oleObj name="Equation" r:id="rId5" imgW="4572000" imgH="3657600" progId="Equation.3">
                  <p:embed/>
                  <p:pic>
                    <p:nvPicPr>
                      <p:cNvPr id="6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8947" y="2159592"/>
                        <a:ext cx="614502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9412013" y="2171940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0" imgH="3657600" progId="Equation.3">
                  <p:embed/>
                </p:oleObj>
              </mc:Choice>
              <mc:Fallback>
                <p:oleObj name="Equation" r:id="rId6" imgW="4572000" imgH="3657600" progId="Equation.3">
                  <p:embed/>
                  <p:pic>
                    <p:nvPicPr>
                      <p:cNvPr id="13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12013" y="2171940"/>
                        <a:ext cx="614502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089551" y="1648065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72000" imgH="3657600" progId="Equation.3">
                  <p:embed/>
                </p:oleObj>
              </mc:Choice>
              <mc:Fallback>
                <p:oleObj name="Equation" r:id="rId8" imgW="4572000" imgH="3657600" progId="Equation.3">
                  <p:embed/>
                  <p:pic>
                    <p:nvPicPr>
                      <p:cNvPr id="14" name="Object 1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89551" y="1648065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117308" y="1632790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572000" imgH="3657600" progId="Equation.3">
                  <p:embed/>
                </p:oleObj>
              </mc:Choice>
              <mc:Fallback>
                <p:oleObj name="Equation" r:id="rId9" imgW="4572000" imgH="3657600" progId="Equation.3">
                  <p:embed/>
                  <p:pic>
                    <p:nvPicPr>
                      <p:cNvPr id="18" name="Object 17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7308" y="1632790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7665639" y="1631438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0" imgH="3657600" progId="Equation.3">
                  <p:embed/>
                </p:oleObj>
              </mc:Choice>
              <mc:Fallback>
                <p:oleObj name="Equation" r:id="rId10" imgW="4572000" imgH="3657600" progId="Equation.3">
                  <p:embed/>
                  <p:pic>
                    <p:nvPicPr>
                      <p:cNvPr id="19" name="Object 1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65639" y="1631438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8906719" y="1661811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572000" imgH="3657600" progId="Equation.3">
                  <p:embed/>
                </p:oleObj>
              </mc:Choice>
              <mc:Fallback>
                <p:oleObj name="Equation" r:id="rId11" imgW="4572000" imgH="3657600" progId="Equation.3">
                  <p:embed/>
                  <p:pic>
                    <p:nvPicPr>
                      <p:cNvPr id="20" name="Object 19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719" y="1661811"/>
                        <a:ext cx="614502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9433502" y="2682069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72000" imgH="3657600" progId="Equation.3">
                  <p:embed/>
                </p:oleObj>
              </mc:Choice>
              <mc:Fallback>
                <p:oleObj name="Equation" r:id="rId12" imgW="4572000" imgH="3657600" progId="Equation.3">
                  <p:embed/>
                  <p:pic>
                    <p:nvPicPr>
                      <p:cNvPr id="21" name="Object 2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33502" y="2682069"/>
                        <a:ext cx="614502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5183680" y="3166021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72000" imgH="3657600" progId="Equation.3">
                  <p:embed/>
                </p:oleObj>
              </mc:Choice>
              <mc:Fallback>
                <p:oleObj name="Equation" r:id="rId13" imgW="4572000" imgH="3657600" progId="Equation.3">
                  <p:embed/>
                  <p:pic>
                    <p:nvPicPr>
                      <p:cNvPr id="22" name="Object 21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83680" y="3166021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122043" y="319762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572000" imgH="3657600" progId="Equation.3">
                  <p:embed/>
                </p:oleObj>
              </mc:Choice>
              <mc:Fallback>
                <p:oleObj name="Equation" r:id="rId14" imgW="4572000" imgH="3657600" progId="Equation.3">
                  <p:embed/>
                  <p:pic>
                    <p:nvPicPr>
                      <p:cNvPr id="23" name="Object 2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22043" y="3197624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7607726" y="319762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572000" imgH="3657600" progId="Equation.3">
                  <p:embed/>
                </p:oleObj>
              </mc:Choice>
              <mc:Fallback>
                <p:oleObj name="Equation" r:id="rId15" imgW="4572000" imgH="3657600" progId="Equation.3">
                  <p:embed/>
                  <p:pic>
                    <p:nvPicPr>
                      <p:cNvPr id="24" name="Object 2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07726" y="3197624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9481021" y="3197624"/>
          <a:ext cx="566983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572000" imgH="3657600" progId="Equation.3">
                  <p:embed/>
                </p:oleObj>
              </mc:Choice>
              <mc:Fallback>
                <p:oleObj name="Equation" r:id="rId16" imgW="4572000" imgH="3657600" progId="Equation.3">
                  <p:embed/>
                  <p:pic>
                    <p:nvPicPr>
                      <p:cNvPr id="25" name="Object 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81021" y="3197624"/>
                        <a:ext cx="566983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9433502" y="3687708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572000" imgH="3657600" progId="Equation.3">
                  <p:embed/>
                </p:oleObj>
              </mc:Choice>
              <mc:Fallback>
                <p:oleObj name="Equation" r:id="rId17" imgW="4572000" imgH="3657600" progId="Equation.3">
                  <p:embed/>
                  <p:pic>
                    <p:nvPicPr>
                      <p:cNvPr id="26" name="Object 25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33502" y="3687708"/>
                        <a:ext cx="614502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9375653" y="4241925"/>
          <a:ext cx="614502" cy="44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572000" imgH="3657600" progId="Equation.3">
                  <p:embed/>
                </p:oleObj>
              </mc:Choice>
              <mc:Fallback>
                <p:oleObj name="Equation" r:id="rId18" imgW="4572000" imgH="3657600" progId="Equation.3">
                  <p:embed/>
                  <p:pic>
                    <p:nvPicPr>
                      <p:cNvPr id="27" name="Object 2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75653" y="4241925"/>
                        <a:ext cx="614502" cy="44413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5407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0078" y="1368762"/>
            <a:ext cx="7705725" cy="199798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300" dirty="0">
                <a:latin typeface="Times New Roman"/>
                <a:cs typeface="Times New Roman"/>
              </a:rPr>
              <a:t>Module I – </a:t>
            </a:r>
            <a:br>
              <a:rPr lang="en-IN" sz="4300" dirty="0">
                <a:latin typeface="Times New Roman"/>
                <a:cs typeface="Times New Roman"/>
              </a:rPr>
            </a:br>
            <a:r>
              <a:rPr lang="en-US" sz="4300" dirty="0">
                <a:latin typeface="Times New Roman"/>
                <a:cs typeface="Times New Roman"/>
              </a:rPr>
              <a:t>Introduction to Languages and Grammars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7400" y="3710300"/>
            <a:ext cx="8164195" cy="60272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ctr">
              <a:spcBef>
                <a:spcPts val="860"/>
              </a:spcBef>
            </a:pPr>
            <a:r>
              <a:rPr lang="en-US" sz="3200" dirty="0">
                <a:latin typeface="Times New Roman"/>
                <a:cs typeface="Times New Roman"/>
              </a:rPr>
              <a:t>Languages and Grammars</a:t>
            </a:r>
            <a:endParaRPr lang="en-IN" sz="3200" dirty="0"/>
          </a:p>
        </p:txBody>
      </p:sp>
      <p:sp>
        <p:nvSpPr>
          <p:cNvPr id="5" name="object 5"/>
          <p:cNvSpPr/>
          <p:nvPr/>
        </p:nvSpPr>
        <p:spPr>
          <a:xfrm>
            <a:off x="6962901" y="6480874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284209" y="0"/>
            <a:ext cx="2494280" cy="868680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0" y="7971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515225" y="6533897"/>
            <a:ext cx="825500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bg1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90"/>
              </a:lnSpc>
            </a:pPr>
            <a:r>
              <a:rPr lang="en-IN" spc="-5"/>
              <a:t>SCOPE</a:t>
            </a:r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660" y="2835953"/>
            <a:ext cx="10737714" cy="1424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Problems Based on checking the words of language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Type 2</a:t>
            </a:r>
          </a:p>
        </p:txBody>
      </p:sp>
    </p:spTree>
    <p:extLst>
      <p:ext uri="{BB962C8B-B14F-4D97-AF65-F5344CB8AC3E}">
        <p14:creationId xmlns:p14="http://schemas.microsoft.com/office/powerpoint/2010/main" val="669867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5221"/>
            <a:ext cx="10515600" cy="65244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: Grammars and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783"/>
            <a:ext cx="10515600" cy="499825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Given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altLang="zh-TW" baseline="30000" dirty="0">
                <a:latin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= {</a:t>
            </a:r>
            <a:r>
              <a:rPr lang="en-US" altLang="zh-TW" dirty="0">
                <a:cs typeface="Times New Roman" panose="02020603050405020304" pitchFamily="18" charset="0"/>
              </a:rPr>
              <a:t>a, b}</a:t>
            </a:r>
            <a:r>
              <a:rPr lang="en-IN" dirty="0"/>
              <a:t> obtain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altLang="zh-TW" baseline="30000" dirty="0">
                <a:latin typeface="Symbol" panose="05050102010706020507" pitchFamily="18" charset="2"/>
                <a:cs typeface="Times New Roman" panose="02020603050405020304" pitchFamily="18" charset="0"/>
              </a:rPr>
              <a:t>*</a:t>
            </a:r>
          </a:p>
          <a:p>
            <a:pPr lvl="1"/>
            <a:r>
              <a:rPr lang="en-IN" dirty="0"/>
              <a:t>Give an example of a finite language in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</a:p>
          <a:p>
            <a:pPr lvl="1"/>
            <a:r>
              <a:rPr lang="en-IN" dirty="0"/>
              <a:t>Given L = {</a:t>
            </a:r>
            <a:r>
              <a:rPr lang="en-IN" dirty="0" err="1"/>
              <a:t>a</a:t>
            </a:r>
            <a:r>
              <a:rPr lang="en-IN" baseline="30000" dirty="0" err="1"/>
              <a:t>n</a:t>
            </a:r>
            <a:r>
              <a:rPr lang="en-IN" dirty="0" err="1"/>
              <a:t>b</a:t>
            </a:r>
            <a:r>
              <a:rPr lang="en-IN" baseline="30000" dirty="0" err="1"/>
              <a:t>n</a:t>
            </a:r>
            <a:r>
              <a:rPr lang="en-IN" baseline="30000" dirty="0"/>
              <a:t> </a:t>
            </a:r>
            <a:r>
              <a:rPr lang="en-IN" dirty="0"/>
              <a:t>: n&gt;=0}, check if strings </a:t>
            </a:r>
            <a:r>
              <a:rPr lang="en-IN" dirty="0" err="1"/>
              <a:t>aabb</a:t>
            </a:r>
            <a:r>
              <a:rPr lang="en-IN" dirty="0"/>
              <a:t>, </a:t>
            </a:r>
            <a:r>
              <a:rPr lang="en-IN" dirty="0" err="1"/>
              <a:t>abb</a:t>
            </a:r>
            <a:r>
              <a:rPr lang="en-IN" dirty="0"/>
              <a:t> are in language, L</a:t>
            </a:r>
          </a:p>
          <a:p>
            <a:r>
              <a:rPr lang="en-IN" dirty="0" err="1">
                <a:solidFill>
                  <a:srgbClr val="000099"/>
                </a:solidFill>
              </a:rPr>
              <a:t>Soln</a:t>
            </a:r>
            <a:r>
              <a:rPr lang="en-IN" dirty="0"/>
              <a:t>:</a:t>
            </a:r>
          </a:p>
          <a:p>
            <a:pPr lvl="1"/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en-US" altLang="zh-TW" baseline="30000" dirty="0">
                <a:latin typeface="Symbol" panose="05050102010706020507" pitchFamily="18" charset="2"/>
                <a:cs typeface="Times New Roman" panose="02020603050405020304" pitchFamily="18" charset="0"/>
              </a:rPr>
              <a:t>*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= {</a:t>
            </a:r>
            <a:r>
              <a:rPr lang="en-US" altLang="zh-TW" dirty="0">
                <a:latin typeface="Symbol" panose="05050102010706020507" pitchFamily="18" charset="2"/>
                <a:ea typeface="標楷體" pitchFamily="65" charset="-120"/>
                <a:cs typeface="Times New Roman" panose="02020603050405020304" pitchFamily="18" charset="0"/>
              </a:rPr>
              <a:t>e, </a:t>
            </a: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a, b, </a:t>
            </a:r>
            <a:r>
              <a:rPr lang="en-US" altLang="zh-TW" dirty="0" err="1">
                <a:ea typeface="標楷體" pitchFamily="65" charset="-120"/>
                <a:cs typeface="Times New Roman" panose="02020603050405020304" pitchFamily="18" charset="0"/>
              </a:rPr>
              <a:t>ab</a:t>
            </a: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ea typeface="標楷體" pitchFamily="65" charset="-120"/>
                <a:cs typeface="Times New Roman" panose="02020603050405020304" pitchFamily="18" charset="0"/>
              </a:rPr>
              <a:t>ba</a:t>
            </a: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, ….}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/>
            <a:r>
              <a:rPr lang="en-IN" dirty="0"/>
              <a:t>{a, </a:t>
            </a:r>
            <a:r>
              <a:rPr lang="en-IN" dirty="0" err="1"/>
              <a:t>aa</a:t>
            </a:r>
            <a:r>
              <a:rPr lang="en-IN" dirty="0"/>
              <a:t>, </a:t>
            </a:r>
            <a:r>
              <a:rPr lang="en-IN" dirty="0" err="1"/>
              <a:t>aab</a:t>
            </a:r>
            <a:r>
              <a:rPr lang="en-IN" dirty="0"/>
              <a:t>} </a:t>
            </a:r>
            <a:r>
              <a:rPr lang="en-IN" dirty="0">
                <a:sym typeface="Wingdings" panose="05000000000000000000" pitchFamily="2" charset="2"/>
              </a:rPr>
              <a:t> Some example of a language in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endParaRPr lang="en-IN" dirty="0">
              <a:sym typeface="Wingdings" panose="05000000000000000000" pitchFamily="2" charset="2"/>
            </a:endParaRPr>
          </a:p>
          <a:p>
            <a:pPr lvl="1"/>
            <a:r>
              <a:rPr lang="en-IN" dirty="0">
                <a:solidFill>
                  <a:srgbClr val="FF0000"/>
                </a:solidFill>
              </a:rPr>
              <a:t>String</a:t>
            </a:r>
            <a:r>
              <a:rPr lang="en-IN" dirty="0"/>
              <a:t>: ‘</a:t>
            </a:r>
            <a:r>
              <a:rPr lang="en-IN" dirty="0" err="1"/>
              <a:t>aabb</a:t>
            </a:r>
            <a:r>
              <a:rPr lang="en-IN" dirty="0"/>
              <a:t>’</a:t>
            </a:r>
          </a:p>
          <a:p>
            <a:pPr marL="914400" lvl="2" indent="0">
              <a:buNone/>
            </a:pPr>
            <a:r>
              <a:rPr lang="en-IN" dirty="0"/>
              <a:t>L = {</a:t>
            </a:r>
            <a:r>
              <a:rPr lang="en-US" altLang="zh-TW" dirty="0">
                <a:latin typeface="Symbol" panose="05050102010706020507" pitchFamily="18" charset="2"/>
                <a:ea typeface="標楷體" pitchFamily="65" charset="-120"/>
                <a:cs typeface="Times New Roman" panose="02020603050405020304" pitchFamily="18" charset="0"/>
              </a:rPr>
              <a:t>e, </a:t>
            </a:r>
            <a:r>
              <a:rPr lang="en-US" altLang="zh-TW" dirty="0" err="1">
                <a:ea typeface="標楷體" pitchFamily="65" charset="-120"/>
                <a:cs typeface="Times New Roman" panose="02020603050405020304" pitchFamily="18" charset="0"/>
              </a:rPr>
              <a:t>ab</a:t>
            </a: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ea typeface="標楷體" pitchFamily="65" charset="-120"/>
                <a:cs typeface="Times New Roman" panose="02020603050405020304" pitchFamily="18" charset="0"/>
              </a:rPr>
              <a:t>aabb</a:t>
            </a: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ea typeface="標楷體" pitchFamily="65" charset="-120"/>
                <a:cs typeface="Times New Roman" panose="02020603050405020304" pitchFamily="18" charset="0"/>
              </a:rPr>
              <a:t>aaabbb</a:t>
            </a:r>
            <a:r>
              <a:rPr lang="en-US" altLang="zh-TW" dirty="0">
                <a:ea typeface="標楷體" pitchFamily="65" charset="-120"/>
                <a:cs typeface="Times New Roman" panose="02020603050405020304" pitchFamily="18" charset="0"/>
              </a:rPr>
              <a:t>, …}</a:t>
            </a:r>
          </a:p>
          <a:p>
            <a:pPr marL="914400" lvl="2" indent="0">
              <a:buNone/>
            </a:pPr>
            <a:r>
              <a:rPr lang="en-US" dirty="0">
                <a:ea typeface="標楷體" pitchFamily="65" charset="-120"/>
                <a:cs typeface="Times New Roman" panose="02020603050405020304" pitchFamily="18" charset="0"/>
              </a:rPr>
              <a:t>When n = 2, L = a</a:t>
            </a:r>
            <a:r>
              <a:rPr lang="en-US" baseline="30000" dirty="0">
                <a:ea typeface="標楷體" pitchFamily="65" charset="-120"/>
                <a:cs typeface="Times New Roman" panose="02020603050405020304" pitchFamily="18" charset="0"/>
              </a:rPr>
              <a:t>2</a:t>
            </a:r>
            <a:r>
              <a:rPr lang="en-US" dirty="0">
                <a:ea typeface="標楷體" pitchFamily="65" charset="-120"/>
                <a:cs typeface="Times New Roman" panose="02020603050405020304" pitchFamily="18" charset="0"/>
              </a:rPr>
              <a:t> b</a:t>
            </a:r>
            <a:r>
              <a:rPr lang="en-US" baseline="30000" dirty="0">
                <a:ea typeface="標楷體" pitchFamily="65" charset="-120"/>
                <a:cs typeface="Times New Roman" panose="02020603050405020304" pitchFamily="18" charset="0"/>
              </a:rPr>
              <a:t>2 </a:t>
            </a:r>
            <a:r>
              <a:rPr lang="en-US" dirty="0">
                <a:ea typeface="標楷體" pitchFamily="65" charset="-120"/>
                <a:cs typeface="Times New Roman" panose="02020603050405020304" pitchFamily="18" charset="0"/>
              </a:rPr>
              <a:t>therefore, it is a string in L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標楷體" pitchFamily="65" charset="-120"/>
                <a:cs typeface="Times New Roman" panose="02020603050405020304" pitchFamily="18" charset="0"/>
              </a:rPr>
              <a:t>String</a:t>
            </a:r>
            <a:r>
              <a:rPr lang="en-US" dirty="0">
                <a:ea typeface="標楷體" pitchFamily="65" charset="-120"/>
                <a:cs typeface="Times New Roman" panose="02020603050405020304" pitchFamily="18" charset="0"/>
              </a:rPr>
              <a:t>: ‘</a:t>
            </a:r>
            <a:r>
              <a:rPr lang="en-US" dirty="0" err="1">
                <a:ea typeface="標楷體" pitchFamily="65" charset="-120"/>
                <a:cs typeface="Times New Roman" panose="02020603050405020304" pitchFamily="18" charset="0"/>
              </a:rPr>
              <a:t>abb</a:t>
            </a:r>
            <a:r>
              <a:rPr lang="en-US" dirty="0">
                <a:ea typeface="標楷體" pitchFamily="65" charset="-120"/>
                <a:cs typeface="Times New Roman" panose="02020603050405020304" pitchFamily="18" charset="0"/>
              </a:rPr>
              <a:t>’</a:t>
            </a:r>
          </a:p>
          <a:p>
            <a:pPr marL="914400" lvl="2" indent="0">
              <a:buNone/>
            </a:pPr>
            <a:r>
              <a:rPr lang="en-US" dirty="0">
                <a:ea typeface="標楷體" pitchFamily="65" charset="-120"/>
                <a:cs typeface="Times New Roman" panose="02020603050405020304" pitchFamily="18" charset="0"/>
              </a:rPr>
              <a:t>This is not a string in L. Since, there is no equal number of a’s and b’s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6F583-56E2-E691-3FEE-573F939BB53C}"/>
              </a:ext>
            </a:extLst>
          </p:cNvPr>
          <p:cNvSpPr txBox="1">
            <a:spLocks/>
          </p:cNvSpPr>
          <p:nvPr/>
        </p:nvSpPr>
        <p:spPr>
          <a:xfrm>
            <a:off x="925749" y="797669"/>
            <a:ext cx="10515600" cy="440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IN" dirty="0"/>
              <a:t>Problem 1</a:t>
            </a:r>
          </a:p>
        </p:txBody>
      </p:sp>
    </p:spTree>
    <p:extLst>
      <p:ext uri="{BB962C8B-B14F-4D97-AF65-F5344CB8AC3E}">
        <p14:creationId xmlns:p14="http://schemas.microsoft.com/office/powerpoint/2010/main" val="26320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5790"/>
            <a:ext cx="10515600" cy="734100"/>
          </a:xfrm>
        </p:spPr>
        <p:txBody>
          <a:bodyPr/>
          <a:lstStyle/>
          <a:p>
            <a:r>
              <a:rPr lang="en-IN" dirty="0"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8271"/>
            <a:ext cx="10515600" cy="4351338"/>
          </a:xfrm>
        </p:spPr>
        <p:txBody>
          <a:bodyPr/>
          <a:lstStyle/>
          <a:p>
            <a:r>
              <a:rPr lang="en-IN" dirty="0"/>
              <a:t>Given u = a</a:t>
            </a:r>
            <a:r>
              <a:rPr lang="en-IN" baseline="30000" dirty="0"/>
              <a:t>2</a:t>
            </a:r>
            <a:r>
              <a:rPr lang="en-IN" dirty="0"/>
              <a:t>ba</a:t>
            </a:r>
            <a:r>
              <a:rPr lang="en-IN" baseline="30000" dirty="0"/>
              <a:t>3</a:t>
            </a:r>
            <a:r>
              <a:rPr lang="en-IN" dirty="0"/>
              <a:t>b</a:t>
            </a:r>
            <a:r>
              <a:rPr lang="en-IN" baseline="30000" dirty="0"/>
              <a:t>2</a:t>
            </a:r>
            <a:r>
              <a:rPr lang="en-IN" dirty="0"/>
              <a:t>; v = </a:t>
            </a:r>
            <a:r>
              <a:rPr lang="en-IN" dirty="0" err="1"/>
              <a:t>ba</a:t>
            </a:r>
            <a:r>
              <a:rPr lang="en-IN" dirty="0"/>
              <a:t>. Find (</a:t>
            </a:r>
            <a:r>
              <a:rPr lang="en-IN" dirty="0" err="1"/>
              <a:t>i</a:t>
            </a:r>
            <a:r>
              <a:rPr lang="en-IN" dirty="0"/>
              <a:t>) </a:t>
            </a:r>
            <a:r>
              <a:rPr lang="en-IN" dirty="0" err="1"/>
              <a:t>uv</a:t>
            </a:r>
            <a:r>
              <a:rPr lang="en-IN" dirty="0"/>
              <a:t> (ii) uv</a:t>
            </a:r>
            <a:r>
              <a:rPr lang="en-IN" baseline="30000" dirty="0"/>
              <a:t>2 </a:t>
            </a:r>
            <a:r>
              <a:rPr lang="en-IN" dirty="0"/>
              <a:t>(iii)|</a:t>
            </a:r>
            <a:r>
              <a:rPr lang="en-IN" dirty="0" err="1"/>
              <a:t>uv</a:t>
            </a:r>
            <a:r>
              <a:rPr lang="en-IN" dirty="0"/>
              <a:t>|</a:t>
            </a:r>
          </a:p>
          <a:p>
            <a:r>
              <a:rPr lang="en-IN" dirty="0" err="1"/>
              <a:t>Soln</a:t>
            </a:r>
            <a:r>
              <a:rPr lang="en-IN" dirty="0"/>
              <a:t>:</a:t>
            </a:r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AutoNum type="romanLcParenBoth"/>
            </a:pPr>
            <a:r>
              <a:rPr lang="en-IN" dirty="0" err="1">
                <a:solidFill>
                  <a:srgbClr val="000099"/>
                </a:solidFill>
              </a:rPr>
              <a:t>uv</a:t>
            </a:r>
            <a:r>
              <a:rPr lang="en-IN" dirty="0">
                <a:solidFill>
                  <a:srgbClr val="000099"/>
                </a:solidFill>
              </a:rPr>
              <a:t> = (a</a:t>
            </a:r>
            <a:r>
              <a:rPr lang="en-IN" baseline="30000" dirty="0">
                <a:solidFill>
                  <a:srgbClr val="000099"/>
                </a:solidFill>
              </a:rPr>
              <a:t>2</a:t>
            </a:r>
            <a:r>
              <a:rPr lang="en-IN" dirty="0">
                <a:solidFill>
                  <a:srgbClr val="000099"/>
                </a:solidFill>
              </a:rPr>
              <a:t>ba</a:t>
            </a:r>
            <a:r>
              <a:rPr lang="en-IN" baseline="30000" dirty="0">
                <a:solidFill>
                  <a:srgbClr val="000099"/>
                </a:solidFill>
              </a:rPr>
              <a:t>3</a:t>
            </a:r>
            <a:r>
              <a:rPr lang="en-IN" dirty="0">
                <a:solidFill>
                  <a:srgbClr val="000099"/>
                </a:solidFill>
              </a:rPr>
              <a:t>b</a:t>
            </a:r>
            <a:r>
              <a:rPr lang="en-IN" baseline="30000" dirty="0">
                <a:solidFill>
                  <a:srgbClr val="000099"/>
                </a:solidFill>
              </a:rPr>
              <a:t>2</a:t>
            </a:r>
            <a:r>
              <a:rPr lang="en-IN" dirty="0">
                <a:solidFill>
                  <a:srgbClr val="000099"/>
                </a:solidFill>
              </a:rPr>
              <a:t>).(</a:t>
            </a:r>
            <a:r>
              <a:rPr lang="en-IN" dirty="0" err="1">
                <a:solidFill>
                  <a:srgbClr val="000099"/>
                </a:solidFill>
              </a:rPr>
              <a:t>ba</a:t>
            </a:r>
            <a:r>
              <a:rPr lang="en-IN" dirty="0">
                <a:solidFill>
                  <a:srgbClr val="000099"/>
                </a:solidFill>
              </a:rPr>
              <a:t>) = a</a:t>
            </a:r>
            <a:r>
              <a:rPr lang="en-IN" baseline="30000" dirty="0">
                <a:solidFill>
                  <a:srgbClr val="000099"/>
                </a:solidFill>
              </a:rPr>
              <a:t>2</a:t>
            </a:r>
            <a:r>
              <a:rPr lang="en-IN" dirty="0">
                <a:solidFill>
                  <a:srgbClr val="000099"/>
                </a:solidFill>
              </a:rPr>
              <a:t>ba</a:t>
            </a:r>
            <a:r>
              <a:rPr lang="en-IN" baseline="30000" dirty="0">
                <a:solidFill>
                  <a:srgbClr val="000099"/>
                </a:solidFill>
              </a:rPr>
              <a:t>3</a:t>
            </a:r>
            <a:r>
              <a:rPr lang="en-IN" dirty="0">
                <a:solidFill>
                  <a:srgbClr val="000099"/>
                </a:solidFill>
              </a:rPr>
              <a:t>b</a:t>
            </a:r>
            <a:r>
              <a:rPr lang="en-IN" baseline="30000" dirty="0">
                <a:solidFill>
                  <a:srgbClr val="000099"/>
                </a:solidFill>
              </a:rPr>
              <a:t>3</a:t>
            </a:r>
            <a:r>
              <a:rPr lang="en-IN" dirty="0">
                <a:solidFill>
                  <a:srgbClr val="000099"/>
                </a:solidFill>
              </a:rPr>
              <a:t>a</a:t>
            </a:r>
          </a:p>
          <a:p>
            <a:pPr marL="971550" lvl="1" indent="-514350">
              <a:lnSpc>
                <a:spcPct val="150000"/>
              </a:lnSpc>
              <a:buAutoNum type="romanLcParenBoth"/>
            </a:pPr>
            <a:r>
              <a:rPr lang="en-IN" dirty="0">
                <a:solidFill>
                  <a:srgbClr val="000099"/>
                </a:solidFill>
              </a:rPr>
              <a:t>uv</a:t>
            </a:r>
            <a:r>
              <a:rPr lang="en-IN" baseline="30000" dirty="0">
                <a:solidFill>
                  <a:srgbClr val="000099"/>
                </a:solidFill>
              </a:rPr>
              <a:t>2 </a:t>
            </a:r>
            <a:r>
              <a:rPr lang="en-IN" dirty="0">
                <a:solidFill>
                  <a:srgbClr val="000099"/>
                </a:solidFill>
              </a:rPr>
              <a:t>= (a</a:t>
            </a:r>
            <a:r>
              <a:rPr lang="en-IN" baseline="30000" dirty="0">
                <a:solidFill>
                  <a:srgbClr val="000099"/>
                </a:solidFill>
              </a:rPr>
              <a:t>2</a:t>
            </a:r>
            <a:r>
              <a:rPr lang="en-IN" dirty="0">
                <a:solidFill>
                  <a:srgbClr val="000099"/>
                </a:solidFill>
              </a:rPr>
              <a:t>ba</a:t>
            </a:r>
            <a:r>
              <a:rPr lang="en-IN" baseline="30000" dirty="0">
                <a:solidFill>
                  <a:srgbClr val="000099"/>
                </a:solidFill>
              </a:rPr>
              <a:t>3</a:t>
            </a:r>
            <a:r>
              <a:rPr lang="en-IN" dirty="0">
                <a:solidFill>
                  <a:srgbClr val="000099"/>
                </a:solidFill>
              </a:rPr>
              <a:t>b</a:t>
            </a:r>
            <a:r>
              <a:rPr lang="en-IN" baseline="30000" dirty="0">
                <a:solidFill>
                  <a:srgbClr val="000099"/>
                </a:solidFill>
              </a:rPr>
              <a:t>2</a:t>
            </a:r>
            <a:r>
              <a:rPr lang="en-IN" dirty="0">
                <a:solidFill>
                  <a:srgbClr val="000099"/>
                </a:solidFill>
              </a:rPr>
              <a:t>).(</a:t>
            </a:r>
            <a:r>
              <a:rPr lang="en-IN" dirty="0" err="1">
                <a:solidFill>
                  <a:srgbClr val="000099"/>
                </a:solidFill>
              </a:rPr>
              <a:t>ba</a:t>
            </a:r>
            <a:r>
              <a:rPr lang="en-IN" dirty="0">
                <a:solidFill>
                  <a:srgbClr val="000099"/>
                </a:solidFill>
              </a:rPr>
              <a:t>).(</a:t>
            </a:r>
            <a:r>
              <a:rPr lang="en-IN" dirty="0" err="1">
                <a:solidFill>
                  <a:srgbClr val="000099"/>
                </a:solidFill>
              </a:rPr>
              <a:t>ba</a:t>
            </a:r>
            <a:r>
              <a:rPr lang="en-IN" dirty="0">
                <a:solidFill>
                  <a:srgbClr val="000099"/>
                </a:solidFill>
              </a:rPr>
              <a:t>) = a</a:t>
            </a:r>
            <a:r>
              <a:rPr lang="en-IN" baseline="30000" dirty="0">
                <a:solidFill>
                  <a:srgbClr val="000099"/>
                </a:solidFill>
              </a:rPr>
              <a:t>2</a:t>
            </a:r>
            <a:r>
              <a:rPr lang="en-IN" dirty="0">
                <a:solidFill>
                  <a:srgbClr val="000099"/>
                </a:solidFill>
              </a:rPr>
              <a:t>ba</a:t>
            </a:r>
            <a:r>
              <a:rPr lang="en-IN" baseline="30000" dirty="0">
                <a:solidFill>
                  <a:srgbClr val="000099"/>
                </a:solidFill>
              </a:rPr>
              <a:t>3</a:t>
            </a:r>
            <a:r>
              <a:rPr lang="en-IN" dirty="0">
                <a:solidFill>
                  <a:srgbClr val="000099"/>
                </a:solidFill>
              </a:rPr>
              <a:t>b</a:t>
            </a:r>
            <a:r>
              <a:rPr lang="en-IN" baseline="30000" dirty="0">
                <a:solidFill>
                  <a:srgbClr val="000099"/>
                </a:solidFill>
              </a:rPr>
              <a:t>3</a:t>
            </a:r>
            <a:r>
              <a:rPr lang="en-IN" dirty="0">
                <a:solidFill>
                  <a:srgbClr val="000099"/>
                </a:solidFill>
              </a:rPr>
              <a:t>aba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AutoNum type="romanLcParenBoth"/>
            </a:pPr>
            <a:r>
              <a:rPr lang="en-IN" dirty="0">
                <a:solidFill>
                  <a:srgbClr val="000099"/>
                </a:solidFill>
              </a:rPr>
              <a:t>|</a:t>
            </a:r>
            <a:r>
              <a:rPr lang="en-IN" dirty="0" err="1">
                <a:solidFill>
                  <a:srgbClr val="000099"/>
                </a:solidFill>
              </a:rPr>
              <a:t>uv</a:t>
            </a:r>
            <a:r>
              <a:rPr lang="en-IN" dirty="0">
                <a:solidFill>
                  <a:srgbClr val="000099"/>
                </a:solidFill>
              </a:rPr>
              <a:t>| = |a</a:t>
            </a:r>
            <a:r>
              <a:rPr lang="en-IN" baseline="30000" dirty="0">
                <a:solidFill>
                  <a:srgbClr val="000099"/>
                </a:solidFill>
              </a:rPr>
              <a:t>2</a:t>
            </a:r>
            <a:r>
              <a:rPr lang="en-IN" dirty="0">
                <a:solidFill>
                  <a:srgbClr val="000099"/>
                </a:solidFill>
              </a:rPr>
              <a:t>ba</a:t>
            </a:r>
            <a:r>
              <a:rPr lang="en-IN" baseline="30000" dirty="0">
                <a:solidFill>
                  <a:srgbClr val="000099"/>
                </a:solidFill>
              </a:rPr>
              <a:t>3</a:t>
            </a:r>
            <a:r>
              <a:rPr lang="en-IN" dirty="0">
                <a:solidFill>
                  <a:srgbClr val="000099"/>
                </a:solidFill>
              </a:rPr>
              <a:t>b</a:t>
            </a:r>
            <a:r>
              <a:rPr lang="en-IN" baseline="30000" dirty="0">
                <a:solidFill>
                  <a:srgbClr val="000099"/>
                </a:solidFill>
              </a:rPr>
              <a:t>3</a:t>
            </a:r>
            <a:r>
              <a:rPr lang="en-IN" dirty="0">
                <a:solidFill>
                  <a:srgbClr val="000099"/>
                </a:solidFill>
              </a:rPr>
              <a:t>a| = |</a:t>
            </a:r>
            <a:r>
              <a:rPr lang="en-IN" dirty="0" err="1">
                <a:solidFill>
                  <a:srgbClr val="000099"/>
                </a:solidFill>
              </a:rPr>
              <a:t>aabaaabbba</a:t>
            </a:r>
            <a:r>
              <a:rPr lang="en-IN" dirty="0">
                <a:solidFill>
                  <a:srgbClr val="000099"/>
                </a:solidFill>
              </a:rPr>
              <a:t>| = 10</a:t>
            </a:r>
          </a:p>
          <a:p>
            <a:pPr marL="971550" lvl="1" indent="-514350">
              <a:buAutoNum type="romanLcParenBoth"/>
            </a:pP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201179-5476-FEB0-9715-4988FE1EDF89}"/>
              </a:ext>
            </a:extLst>
          </p:cNvPr>
          <p:cNvSpPr txBox="1">
            <a:spLocks/>
          </p:cNvSpPr>
          <p:nvPr/>
        </p:nvSpPr>
        <p:spPr>
          <a:xfrm>
            <a:off x="838200" y="286609"/>
            <a:ext cx="10515600" cy="652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Examples : Grammars and Languages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98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364"/>
            <a:ext cx="10515600" cy="764276"/>
          </a:xfrm>
        </p:spPr>
        <p:txBody>
          <a:bodyPr>
            <a:normAutofit/>
          </a:bodyPr>
          <a:lstStyle/>
          <a:p>
            <a:r>
              <a:rPr lang="en-US" dirty="0"/>
              <a:t>Chomsky Hierarchy</a:t>
            </a:r>
          </a:p>
        </p:txBody>
      </p:sp>
      <p:pic>
        <p:nvPicPr>
          <p:cNvPr id="1028" name="Picture 4" descr="Chomsky Hierarchy - Coding Ninjas CodeStudio">
            <a:extLst>
              <a:ext uri="{FF2B5EF4-FFF2-40B4-BE49-F238E27FC236}">
                <a16:creationId xmlns:a16="http://schemas.microsoft.com/office/drawing/2014/main" id="{324DABE7-335A-3377-A234-43AAC47E3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09" y="1224997"/>
            <a:ext cx="9728130" cy="528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9421C-D16C-CC41-0F28-BC7096CB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Baskaran.P, SCOPE, VIT, Vellore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/>
              <a:t>Chomsky Hierarchy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83196"/>
              </p:ext>
            </p:extLst>
          </p:nvPr>
        </p:nvGraphicFramePr>
        <p:xfrm>
          <a:off x="1050876" y="1583141"/>
          <a:ext cx="10670672" cy="4837324"/>
        </p:xfrm>
        <a:graphic>
          <a:graphicData uri="http://schemas.openxmlformats.org/drawingml/2006/table">
            <a:tbl>
              <a:tblPr/>
              <a:tblGrid>
                <a:gridCol w="108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5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3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9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861">
                <a:tc>
                  <a:txBody>
                    <a:bodyPr/>
                    <a:lstStyle/>
                    <a:p>
                      <a:r>
                        <a:rPr lang="en-IN" sz="1200" b="1" dirty="0"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00CC"/>
                          </a:solidFill>
                          <a:latin typeface="Palatino Linotype" panose="02040502050505030304" pitchFamily="18" charset="0"/>
                        </a:rPr>
                        <a:t>Language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00CC"/>
                          </a:solidFill>
                          <a:latin typeface="Palatino Linotype" panose="02040502050505030304" pitchFamily="18" charset="0"/>
                        </a:rPr>
                        <a:t>Grammar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rgbClr val="0000CC"/>
                          </a:solidFill>
                          <a:latin typeface="Palatino Linotype" panose="02040502050505030304" pitchFamily="18" charset="0"/>
                        </a:rPr>
                        <a:t>Machine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9376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Palatino Linotype" panose="02040502050505030304" pitchFamily="18" charset="0"/>
                        </a:rPr>
                        <a:t>Type 3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Regular languages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Regular grammars </a:t>
                      </a:r>
                      <a:br>
                        <a:rPr lang="en-IN" sz="1800" b="0" dirty="0">
                          <a:latin typeface="Palatino Linotype" panose="02040502050505030304" pitchFamily="18" charset="0"/>
                        </a:rPr>
                      </a:br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• Right-linear grammars</a:t>
                      </a:r>
                      <a:br>
                        <a:rPr lang="en-IN" sz="1800" b="0" dirty="0">
                          <a:latin typeface="Palatino Linotype" panose="02040502050505030304" pitchFamily="18" charset="0"/>
                        </a:rPr>
                      </a:br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• Left-linear grammars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Finite-state automata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437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Palatino Linotype" panose="02040502050505030304" pitchFamily="18" charset="0"/>
                        </a:rPr>
                        <a:t>Type 2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Context-free languages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Context-free grammars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Push-down automata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2138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Palatino Linotype" panose="02040502050505030304" pitchFamily="18" charset="0"/>
                        </a:rPr>
                        <a:t>Type 1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Context-sensitive languages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Context-sensitive grammars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Linear-bound automata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3512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Palatino Linotype" panose="02040502050505030304" pitchFamily="18" charset="0"/>
                        </a:rPr>
                        <a:t>Type 0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Recursive languages</a:t>
                      </a:r>
                      <a:br>
                        <a:rPr lang="en-IN" sz="1800" b="0" dirty="0">
                          <a:latin typeface="Palatino Linotype" panose="02040502050505030304" pitchFamily="18" charset="0"/>
                        </a:rPr>
                      </a:br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Recursively enumerable languages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Unrestricted grammars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Palatino Linotype" panose="02040502050505030304" pitchFamily="18" charset="0"/>
                        </a:rPr>
                        <a:t>Turing machines</a:t>
                      </a:r>
                    </a:p>
                  </a:txBody>
                  <a:tcPr marL="61241" marR="61241" marT="61256" marB="612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/>
              <a:t>Classification of Grammer</a:t>
            </a:r>
          </a:p>
        </p:txBody>
      </p:sp>
      <p:pic>
        <p:nvPicPr>
          <p:cNvPr id="5" name="Picture 2" descr="https://www.gatevidyalay.com/wp-content/uploads/2018/08/Types-of-Grammar-in-Automata-1.png">
            <a:extLst>
              <a:ext uri="{FF2B5EF4-FFF2-40B4-BE49-F238E27FC236}">
                <a16:creationId xmlns:a16="http://schemas.microsoft.com/office/drawing/2014/main" id="{EA2D383C-4EEF-F677-CBC5-02247CEC1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56" y="1752346"/>
            <a:ext cx="9919145" cy="466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047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5808-A4D0-1DCE-4975-C31A5D20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335"/>
            <a:ext cx="10515600" cy="893404"/>
          </a:xfrm>
        </p:spPr>
        <p:txBody>
          <a:bodyPr/>
          <a:lstStyle/>
          <a:p>
            <a:r>
              <a:rPr lang="en-US" dirty="0"/>
              <a:t>Course 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7AFF-9422-C088-BBE7-58F38C518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8"/>
            <a:ext cx="10515600" cy="52897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i="0" u="none" strike="noStrike" baseline="0" dirty="0"/>
              <a:t>On completion of this course, student should be able to:</a:t>
            </a:r>
          </a:p>
          <a:p>
            <a:pPr lvl="1">
              <a:lnSpc>
                <a:spcPct val="150000"/>
              </a:lnSpc>
            </a:pPr>
            <a:r>
              <a:rPr lang="en-US" b="0" i="0" u="none" strike="noStrike" baseline="0" dirty="0">
                <a:solidFill>
                  <a:srgbClr val="000099"/>
                </a:solidFill>
              </a:rPr>
              <a:t>Compare and analyze different computational models</a:t>
            </a:r>
          </a:p>
          <a:p>
            <a:pPr lvl="1">
              <a:lnSpc>
                <a:spcPct val="150000"/>
              </a:lnSpc>
            </a:pPr>
            <a:r>
              <a:rPr lang="en-US" b="0" i="0" u="none" strike="noStrike" baseline="0" dirty="0">
                <a:solidFill>
                  <a:srgbClr val="000099"/>
                </a:solidFill>
              </a:rPr>
              <a:t>Apply rigorously formal mathematical methods to prove properties of languages, grammars and automata.</a:t>
            </a:r>
          </a:p>
          <a:p>
            <a:pPr lvl="1">
              <a:lnSpc>
                <a:spcPct val="150000"/>
              </a:lnSpc>
            </a:pPr>
            <a:r>
              <a:rPr lang="en-US" b="0" i="0" u="none" strike="noStrike" baseline="0" dirty="0">
                <a:solidFill>
                  <a:srgbClr val="000099"/>
                </a:solidFill>
              </a:rPr>
              <a:t>Identify limitations of some computational models and possible methods of proving them. </a:t>
            </a:r>
          </a:p>
          <a:p>
            <a:pPr lvl="1">
              <a:lnSpc>
                <a:spcPct val="150000"/>
              </a:lnSpc>
            </a:pPr>
            <a:r>
              <a:rPr lang="en-US" b="0" i="0" u="none" strike="noStrike" baseline="0" dirty="0">
                <a:solidFill>
                  <a:srgbClr val="000099"/>
                </a:solidFill>
              </a:rPr>
              <a:t>Represent the abstract concepts mathematically with notations.</a:t>
            </a:r>
            <a:endParaRPr lang="en-IN" sz="4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03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4CFE-7D5D-803D-11F0-E00E70B8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84"/>
            <a:ext cx="10515600" cy="736088"/>
          </a:xfrm>
        </p:spPr>
        <p:txBody>
          <a:bodyPr/>
          <a:lstStyle/>
          <a:p>
            <a:r>
              <a:rPr lang="en-IN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EACA-8421-C39E-AFD4-95A3CEED5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072"/>
            <a:ext cx="10515600" cy="59829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200" b="1" i="0" u="none" strike="noStrike" baseline="0" dirty="0">
                <a:solidFill>
                  <a:srgbClr val="000099"/>
                </a:solidFill>
              </a:rPr>
              <a:t>Module: 1 Introduction to Languages and Grammars 				</a:t>
            </a:r>
            <a:r>
              <a:rPr lang="en-IN" sz="2200" b="1" i="0" u="none" strike="noStrike" baseline="0" dirty="0">
                <a:solidFill>
                  <a:srgbClr val="000099"/>
                </a:solidFill>
              </a:rPr>
              <a:t>4 hours </a:t>
            </a:r>
            <a:endParaRPr lang="en-US" sz="2200" b="1" i="0" u="none" strike="noStrike" baseline="0" dirty="0">
              <a:solidFill>
                <a:srgbClr val="000099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Recall on Proof techniques in Mathematics - Overview of a Computational Models -  Languages and Grammars - Alphabets - Strings - Operations on Languages, Overview on </a:t>
            </a:r>
            <a:r>
              <a:rPr lang="en-IN" sz="2000" b="0" i="0" u="none" strike="noStrike" baseline="0" dirty="0">
                <a:solidFill>
                  <a:srgbClr val="000000"/>
                </a:solidFill>
              </a:rPr>
              <a:t>Automata </a:t>
            </a:r>
          </a:p>
          <a:p>
            <a:pPr>
              <a:lnSpc>
                <a:spcPct val="110000"/>
              </a:lnSpc>
            </a:pPr>
            <a:r>
              <a:rPr lang="en-IN" sz="2200" b="1" i="0" u="none" strike="noStrike" baseline="0" dirty="0">
                <a:solidFill>
                  <a:srgbClr val="000099"/>
                </a:solidFill>
              </a:rPr>
              <a:t>Module: 2 Finite State Automata 						8 hours </a:t>
            </a:r>
            <a:endParaRPr lang="en-IN" sz="2200" dirty="0">
              <a:solidFill>
                <a:srgbClr val="000099"/>
              </a:solidFill>
            </a:endParaRPr>
          </a:p>
          <a:p>
            <a:pPr lvl="1">
              <a:lnSpc>
                <a:spcPct val="110000"/>
              </a:lnSpc>
            </a:pPr>
            <a:r>
              <a:rPr lang="it-IT" sz="2000" b="0" i="0" u="none" strike="noStrike" baseline="0" dirty="0">
                <a:solidFill>
                  <a:srgbClr val="000000"/>
                </a:solidFill>
              </a:rPr>
              <a:t>Finite Automata (FA) - Deterministic Finite Automata (DFA) - Non-deterministic Finite 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Automata (NFA) - NFA with epsilon transitions – NFA without epsilon transition, conversion  of NFA to DFA, Equivalence of NFA and DFA – minimization of DFA </a:t>
            </a:r>
          </a:p>
          <a:p>
            <a:pPr>
              <a:lnSpc>
                <a:spcPct val="110000"/>
              </a:lnSpc>
            </a:pPr>
            <a:r>
              <a:rPr lang="en-US" sz="2200" b="1" i="0" u="none" strike="noStrike" baseline="0" dirty="0">
                <a:solidFill>
                  <a:srgbClr val="000099"/>
                </a:solidFill>
              </a:rPr>
              <a:t>Module: 3 Regular Expressions and Languages				 7 hours </a:t>
            </a:r>
            <a:endParaRPr lang="en-US" sz="2200" dirty="0">
              <a:solidFill>
                <a:srgbClr val="000099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Regular Expression - FA and Regular Expressions: FA to regular expression and regular  expression to FA - Pattern matching and regular expressions - Regular grammar and FA -  Pumping lemma for regular languages - Closure properties of regular languages</a:t>
            </a:r>
            <a:endParaRPr lang="en-IN" sz="2000" b="0" i="0" u="none" strike="noStrike" baseline="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200" b="1" i="0" u="none" strike="noStrike" baseline="0" dirty="0">
                <a:solidFill>
                  <a:srgbClr val="000099"/>
                </a:solidFill>
              </a:rPr>
              <a:t>Module: 4 Context Free Grammars 						7 hours </a:t>
            </a:r>
          </a:p>
          <a:p>
            <a:pPr lvl="1">
              <a:lnSpc>
                <a:spcPct val="11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Context-Free Grammar (CFG) – Derivations - Parse Trees - Ambiguity in CFG - CYK  algorithm – Simplification of CFG – Elimination of Useless symbols, Unit productions, Null  productions - Normal forms for CFG: CNF and GNF - Pumping Lemma for CFL - Closure  </a:t>
            </a:r>
            <a:r>
              <a:rPr lang="en-IN" sz="2000" b="0" i="0" u="none" strike="noStrike" baseline="0" dirty="0">
                <a:solidFill>
                  <a:srgbClr val="000000"/>
                </a:solidFill>
              </a:rPr>
              <a:t>Properties of CFL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1772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4CFE-7D5D-803D-11F0-E00E70B8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84"/>
            <a:ext cx="10515600" cy="736088"/>
          </a:xfrm>
        </p:spPr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EACA-8421-C39E-AFD4-95A3CEED5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489"/>
            <a:ext cx="10515600" cy="553898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2600" b="0" i="0" u="none" strike="noStrike" baseline="0" dirty="0">
                <a:solidFill>
                  <a:srgbClr val="000099"/>
                </a:solidFill>
              </a:rPr>
              <a:t> </a:t>
            </a:r>
            <a:r>
              <a:rPr lang="en-US" sz="2600" b="1" i="0" u="none" strike="noStrike" baseline="0" dirty="0">
                <a:solidFill>
                  <a:srgbClr val="000099"/>
                </a:solidFill>
              </a:rPr>
              <a:t>Module: 5 Pushdown Automata 						5 hours </a:t>
            </a:r>
            <a:endParaRPr lang="en-US" sz="2600" dirty="0">
              <a:solidFill>
                <a:srgbClr val="000099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Definition of the Pushdown automata - Languages of a Pushdown automata – Power of  </a:t>
            </a:r>
            <a:r>
              <a:rPr lang="en-IN" b="0" i="0" u="none" strike="noStrike" baseline="0" dirty="0">
                <a:solidFill>
                  <a:srgbClr val="000000"/>
                </a:solidFill>
              </a:rPr>
              <a:t>Non-Deterministic Pushdown Automata and Deterministic pushdown automata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IN" b="0" i="0" u="none" strike="noStrike" baseline="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b="1" dirty="0">
                <a:solidFill>
                  <a:srgbClr val="000099"/>
                </a:solidFill>
              </a:rPr>
              <a:t>Module: 6 Turing Machine 	</a:t>
            </a:r>
            <a:r>
              <a:rPr lang="en-US" sz="2400" b="1" i="0" u="none" strike="noStrike" baseline="0" dirty="0">
                <a:solidFill>
                  <a:srgbClr val="000099"/>
                </a:solidFill>
              </a:rPr>
              <a:t>					6 hours 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Turing Machines as acceptor and transducer - Multi head and Multi tape Turing Machines –  Universal Turing Machine - The Halting problem - Turing-Church thesis 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ct val="110000"/>
              </a:lnSpc>
            </a:pPr>
            <a:endParaRPr lang="en-US" b="0" i="0" u="none" strike="noStrike" baseline="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b="1" dirty="0">
                <a:solidFill>
                  <a:srgbClr val="000099"/>
                </a:solidFill>
              </a:rPr>
              <a:t>Module: 7 Recursive and Recursively Enumerable  </a:t>
            </a:r>
            <a:r>
              <a:rPr lang="en-IN" sz="2600" b="1" dirty="0">
                <a:solidFill>
                  <a:srgbClr val="000099"/>
                </a:solidFill>
              </a:rPr>
              <a:t>Languages  	6 hours </a:t>
            </a:r>
          </a:p>
          <a:p>
            <a:pPr lvl="1">
              <a:lnSpc>
                <a:spcPct val="110000"/>
              </a:lnSpc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Recursive and Recursively Enumerable Languages, Language that is not Recursively  </a:t>
            </a:r>
            <a:r>
              <a:rPr lang="en-IN" b="0" i="0" u="none" strike="noStrike" baseline="0" dirty="0">
                <a:solidFill>
                  <a:srgbClr val="000000"/>
                </a:solidFill>
              </a:rPr>
              <a:t>Enumerable (RE) – computable functions – Chomsky Hierarchy – Undecidable problems -  Post’s Correspondence Problem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IN" b="0" i="0" u="none" strike="noStrike" baseline="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600" b="1" i="0" u="none" strike="noStrike" baseline="0" dirty="0">
                <a:solidFill>
                  <a:srgbClr val="000099"/>
                </a:solidFill>
              </a:rPr>
              <a:t>Module: 8 Contemporary Issues 						2 hours </a:t>
            </a:r>
            <a:endParaRPr lang="en-IN" sz="26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5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2DBF-EBF6-2FC7-D3C2-D119900A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111"/>
            <a:ext cx="10515600" cy="785249"/>
          </a:xfrm>
        </p:spPr>
        <p:txBody>
          <a:bodyPr/>
          <a:lstStyle/>
          <a:p>
            <a:r>
              <a:rPr lang="en-IN" dirty="0"/>
              <a:t>Text Books &amp;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E7A6A-D391-AE23-0B96-5B513E36A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516"/>
            <a:ext cx="10929730" cy="535233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0" i="0" u="none" strike="noStrike" baseline="0" dirty="0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  <a:r>
              <a:rPr lang="en-IN" sz="2400" b="1" i="0" u="none" strike="noStrike" baseline="0" dirty="0">
                <a:solidFill>
                  <a:srgbClr val="000099"/>
                </a:solidFill>
              </a:rPr>
              <a:t>Text Book </a:t>
            </a:r>
            <a:endParaRPr lang="en-IN" sz="2400" b="0" i="0" u="none" strike="noStrike" baseline="0" dirty="0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J.E. Hopcroft, R. Motwani and J.D. Ullman, “Introduction to Automata Theory,  Languages and Computation”, Third Edition, Pearson Education, India 2008. ISBN:  </a:t>
            </a:r>
            <a:r>
              <a:rPr lang="en-IN" sz="2000" b="0" i="0" u="none" strike="noStrike" baseline="0" dirty="0">
                <a:solidFill>
                  <a:srgbClr val="000000"/>
                </a:solidFill>
              </a:rPr>
              <a:t>978-8131720479 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b="0" i="0" u="none" strike="noStrike" baseline="0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i="0" u="none" strike="noStrike" baseline="0" dirty="0">
                <a:solidFill>
                  <a:srgbClr val="000099"/>
                </a:solidFill>
              </a:rPr>
              <a:t>Reference Books</a:t>
            </a:r>
            <a:r>
              <a:rPr lang="en-IN" sz="2000" b="1" i="0" u="none" strike="noStrike" baseline="0" dirty="0">
                <a:solidFill>
                  <a:srgbClr val="000099"/>
                </a:solidFill>
              </a:rPr>
              <a:t> </a:t>
            </a:r>
            <a:endParaRPr lang="en-IN" sz="2000" b="0" i="0" u="none" strike="noStrike" baseline="0" dirty="0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Peter Linz, “An Introduction to Formal Languages and Automata”, Sixth Edition, Jones &amp;  </a:t>
            </a:r>
            <a:r>
              <a:rPr lang="en-IN" sz="2000" b="0" i="0" u="none" strike="noStrike" baseline="0" dirty="0">
                <a:solidFill>
                  <a:srgbClr val="000000"/>
                </a:solidFill>
              </a:rPr>
              <a:t>Bartlett, 2016. ISBN: 978-9384323219 </a:t>
            </a:r>
          </a:p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K. </a:t>
            </a:r>
            <a:r>
              <a:rPr lang="en-US" sz="2000" b="0" i="0" u="none" strike="noStrike" baseline="0" dirty="0" err="1">
                <a:solidFill>
                  <a:srgbClr val="000000"/>
                </a:solidFill>
              </a:rPr>
              <a:t>Krithivasan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and R. Rama, “Introduction to Formal Languages, Automata and  Computation”, Pearson Education, 2009. ISBN: 978-8131723562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3153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5400"/>
            <a:ext cx="10515600" cy="796925"/>
          </a:xfrm>
        </p:spPr>
        <p:txBody>
          <a:bodyPr>
            <a:normAutofit/>
          </a:bodyPr>
          <a:lstStyle/>
          <a:p>
            <a:r>
              <a:rPr lang="en-US" altLang="zh-TW" sz="3800" dirty="0"/>
              <a:t>Central Concepts of Automata Theory – </a:t>
            </a:r>
            <a:r>
              <a:rPr lang="en-US" altLang="zh-TW" sz="3800" dirty="0" err="1"/>
              <a:t>cont</a:t>
            </a:r>
            <a:r>
              <a:rPr lang="en-US" altLang="zh-TW" sz="3800" dirty="0"/>
              <a:t>…</a:t>
            </a:r>
            <a:endParaRPr lang="en-IN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56372"/>
            <a:ext cx="10515600" cy="4950678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Grammar</a:t>
            </a:r>
          </a:p>
          <a:p>
            <a:pPr lvl="1"/>
            <a:r>
              <a:rPr lang="en-IN" sz="2800" dirty="0"/>
              <a:t>A grammar of a language, G is defined as G = (V, T, S, P)</a:t>
            </a:r>
          </a:p>
          <a:p>
            <a:pPr lvl="1"/>
            <a:r>
              <a:rPr lang="en-IN" sz="2800" dirty="0"/>
              <a:t>Where,</a:t>
            </a:r>
          </a:p>
          <a:p>
            <a:pPr marL="914400" lvl="2" indent="0">
              <a:buNone/>
            </a:pPr>
            <a:r>
              <a:rPr lang="en-IN" sz="2400" dirty="0">
                <a:solidFill>
                  <a:srgbClr val="000099"/>
                </a:solidFill>
              </a:rPr>
              <a:t>V or N</a:t>
            </a:r>
            <a:r>
              <a:rPr lang="en-IN" sz="2400" dirty="0">
                <a:solidFill>
                  <a:srgbClr val="000099"/>
                </a:solidFill>
                <a:sym typeface="Wingdings" panose="05000000000000000000" pitchFamily="2" charset="2"/>
              </a:rPr>
              <a:t> Finite set of objects called variables/ Non-terminals 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(Uppercase) (Usually represents a State)</a:t>
            </a:r>
            <a:endParaRPr lang="en-IN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IN" sz="2400" dirty="0">
                <a:solidFill>
                  <a:srgbClr val="000099"/>
                </a:solidFill>
                <a:sym typeface="Wingdings" panose="05000000000000000000" pitchFamily="2" charset="2"/>
              </a:rPr>
              <a:t>T 	 Finite set of objects called terminals </a:t>
            </a:r>
            <a:r>
              <a:rPr lang="en-IN" sz="1800" dirty="0">
                <a:solidFill>
                  <a:srgbClr val="FF0000"/>
                </a:solidFill>
                <a:sym typeface="Wingdings" panose="05000000000000000000" pitchFamily="2" charset="2"/>
              </a:rPr>
              <a:t>(lower case)  (symbols from ∑)</a:t>
            </a:r>
            <a:endParaRPr lang="en-IN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IN" sz="2400" dirty="0">
                <a:solidFill>
                  <a:srgbClr val="000099"/>
                </a:solidFill>
                <a:sym typeface="Wingdings" panose="05000000000000000000" pitchFamily="2" charset="2"/>
              </a:rPr>
              <a:t>S</a:t>
            </a:r>
            <a:r>
              <a:rPr lang="en-IN" sz="2400" dirty="0">
                <a:solidFill>
                  <a:srgbClr val="000099"/>
                </a:solidFill>
                <a:sym typeface="Symbol" panose="05050102010706020507" pitchFamily="18" charset="2"/>
              </a:rPr>
              <a:t></a:t>
            </a:r>
            <a:r>
              <a:rPr lang="en-IN" sz="2400" dirty="0">
                <a:solidFill>
                  <a:srgbClr val="000099"/>
                </a:solidFill>
                <a:sym typeface="Wingdings" panose="05000000000000000000" pitchFamily="2" charset="2"/>
              </a:rPr>
              <a:t>V 	 Start Symbol</a:t>
            </a:r>
          </a:p>
          <a:p>
            <a:pPr marL="914400" lvl="2" indent="0">
              <a:buNone/>
            </a:pPr>
            <a:r>
              <a:rPr lang="en-IN" sz="2400" dirty="0">
                <a:solidFill>
                  <a:srgbClr val="000099"/>
                </a:solidFill>
                <a:sym typeface="Wingdings" panose="05000000000000000000" pitchFamily="2" charset="2"/>
              </a:rPr>
              <a:t>P	 Finite set of productions (rules)</a:t>
            </a:r>
          </a:p>
          <a:p>
            <a:pPr marL="914400" lvl="2" indent="0">
              <a:buNone/>
            </a:pPr>
            <a:endParaRPr lang="en-IN" sz="2400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IN" sz="2400" dirty="0">
                <a:sym typeface="Wingdings" panose="05000000000000000000" pitchFamily="2" charset="2"/>
              </a:rPr>
              <a:t>Ex: G = {(S, T), (a, b), S, P}</a:t>
            </a:r>
          </a:p>
          <a:p>
            <a:pPr marL="914400" lvl="2" indent="0">
              <a:buNone/>
            </a:pPr>
            <a:endParaRPr lang="en-IN" sz="2400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sz="2400" dirty="0"/>
              <a:t>Note: </a:t>
            </a:r>
          </a:p>
          <a:p>
            <a:pPr marL="914400" lvl="2" indent="0">
              <a:buNone/>
            </a:pPr>
            <a:endParaRPr lang="en-IN" sz="2400" dirty="0">
              <a:sym typeface="Wingdings" panose="05000000000000000000" pitchFamily="2" charset="2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64D1CF1-4E20-84EB-C9D7-9EECC4A53C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837080"/>
              </p:ext>
            </p:extLst>
          </p:nvPr>
        </p:nvGraphicFramePr>
        <p:xfrm>
          <a:off x="2810877" y="6035676"/>
          <a:ext cx="1457322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544800" imgH="4876800" progId="Equation.3">
                  <p:embed/>
                </p:oleObj>
              </mc:Choice>
              <mc:Fallback>
                <p:oleObj name="Equation" r:id="rId2" imgW="15544800" imgH="48768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64D1CF1-4E20-84EB-C9D7-9EECC4A53C3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10877" y="6035676"/>
                        <a:ext cx="1457322" cy="45719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E2D80779-305C-666E-24F0-BCD223096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380" y="3131711"/>
            <a:ext cx="2869020" cy="372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6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840"/>
          </a:xfrm>
        </p:spPr>
        <p:txBody>
          <a:bodyPr>
            <a:normAutofit fontScale="90000"/>
          </a:bodyPr>
          <a:lstStyle/>
          <a:p>
            <a:r>
              <a:rPr lang="en-US" dirty="0"/>
              <a:t>Grammar  (Examples)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8091"/>
            <a:ext cx="10515600" cy="5290458"/>
          </a:xfrm>
        </p:spPr>
        <p:txBody>
          <a:bodyPr/>
          <a:lstStyle/>
          <a:p>
            <a:pPr>
              <a:buNone/>
            </a:pPr>
            <a:r>
              <a:rPr lang="en-US" dirty="0"/>
              <a:t>G = ({S, A}, {a, b}, P, S), where </a:t>
            </a:r>
          </a:p>
          <a:p>
            <a:pPr>
              <a:buNone/>
            </a:pPr>
            <a:r>
              <a:rPr lang="en-US" dirty="0"/>
              <a:t>  P: S → </a:t>
            </a:r>
            <a:r>
              <a:rPr lang="en-US" dirty="0" err="1"/>
              <a:t>aA</a:t>
            </a:r>
            <a:endParaRPr lang="en-US" dirty="0"/>
          </a:p>
          <a:p>
            <a:pPr>
              <a:buNone/>
            </a:pPr>
            <a:r>
              <a:rPr lang="en-US" dirty="0"/>
              <a:t>       A → b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811658" y="2957240"/>
            <a:ext cx="560808" cy="3565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6044" y="2364376"/>
            <a:ext cx="371369" cy="561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5732" y="3247653"/>
            <a:ext cx="371369" cy="561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5375722" y="2943636"/>
            <a:ext cx="546794" cy="34165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31785" y="3247655"/>
            <a:ext cx="455547" cy="561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5587687" y="3887058"/>
            <a:ext cx="537434" cy="1980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91205" y="4098225"/>
            <a:ext cx="371369" cy="561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9702" y="4994375"/>
            <a:ext cx="1933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L(G) = { </a:t>
            </a:r>
            <a:r>
              <a:rPr lang="en-US" sz="2800" dirty="0" err="1"/>
              <a:t>ab</a:t>
            </a:r>
            <a:r>
              <a:rPr lang="en-US" sz="2800" dirty="0"/>
              <a:t>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10"/>
            <a:ext cx="10515600" cy="5225142"/>
          </a:xfrm>
        </p:spPr>
        <p:txBody>
          <a:bodyPr/>
          <a:lstStyle/>
          <a:p>
            <a:pPr>
              <a:buNone/>
            </a:pPr>
            <a:r>
              <a:rPr lang="en-US" dirty="0"/>
              <a:t>G = ({S}, {a, b}, P, S), where </a:t>
            </a:r>
          </a:p>
          <a:p>
            <a:pPr>
              <a:buNone/>
            </a:pPr>
            <a:r>
              <a:rPr lang="en-US" dirty="0"/>
              <a:t> P:  S → </a:t>
            </a:r>
            <a:r>
              <a:rPr lang="en-US" dirty="0" err="1"/>
              <a:t>aS</a:t>
            </a:r>
            <a:endParaRPr lang="en-US" dirty="0"/>
          </a:p>
          <a:p>
            <a:pPr>
              <a:buNone/>
            </a:pPr>
            <a:r>
              <a:rPr lang="en-US" dirty="0"/>
              <a:t>       S → b           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875338" y="2185837"/>
            <a:ext cx="400594" cy="1289579"/>
            <a:chOff x="5917516" y="3444236"/>
            <a:chExt cx="400594" cy="1289579"/>
          </a:xfrm>
        </p:grpSpPr>
        <p:sp>
          <p:nvSpPr>
            <p:cNvPr id="6" name="TextBox 5"/>
            <p:cNvSpPr txBox="1"/>
            <p:nvPr/>
          </p:nvSpPr>
          <p:spPr>
            <a:xfrm>
              <a:off x="5917516" y="3444236"/>
              <a:ext cx="4005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5863097" y="4099563"/>
              <a:ext cx="500733" cy="174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56705" y="4210595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54762" y="2168435"/>
            <a:ext cx="1079828" cy="2090056"/>
            <a:chOff x="5098903" y="2595150"/>
            <a:chExt cx="1219207" cy="2138665"/>
          </a:xfrm>
        </p:grpSpPr>
        <p:cxnSp>
          <p:nvCxnSpPr>
            <p:cNvPr id="10" name="Straight Arrow Connector 9"/>
            <p:cNvCxnSpPr/>
            <p:nvPr/>
          </p:nvCxnSpPr>
          <p:spPr>
            <a:xfrm rot="5400000">
              <a:off x="5168581" y="3156858"/>
              <a:ext cx="522511" cy="313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521275" y="2595150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98903" y="3418108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6200000" flipH="1">
              <a:off x="5664969" y="3143794"/>
              <a:ext cx="509454" cy="3004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71"/>
            <p:cNvGrpSpPr/>
            <p:nvPr/>
          </p:nvGrpSpPr>
          <p:grpSpPr>
            <a:xfrm>
              <a:off x="5917516" y="3444236"/>
              <a:ext cx="400594" cy="1289579"/>
              <a:chOff x="5917516" y="3444236"/>
              <a:chExt cx="400594" cy="1289579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917516" y="3444236"/>
                <a:ext cx="4005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rot="16200000" flipH="1">
                <a:off x="5863097" y="4099563"/>
                <a:ext cx="500733" cy="174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956705" y="4210595"/>
                <a:ext cx="3265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</a:t>
                </a:r>
              </a:p>
            </p:txBody>
          </p:sp>
        </p:grpSp>
      </p:grpSp>
      <p:sp>
        <p:nvSpPr>
          <p:cNvPr id="19" name="TextBox 18"/>
          <p:cNvSpPr txBox="1"/>
          <p:nvPr/>
        </p:nvSpPr>
        <p:spPr>
          <a:xfrm>
            <a:off x="6428268" y="2146652"/>
            <a:ext cx="293904" cy="42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grpSp>
        <p:nvGrpSpPr>
          <p:cNvPr id="20" name="Group 40"/>
          <p:cNvGrpSpPr/>
          <p:nvPr/>
        </p:nvGrpSpPr>
        <p:grpSpPr>
          <a:xfrm>
            <a:off x="6048146" y="2519996"/>
            <a:ext cx="438905" cy="725912"/>
            <a:chOff x="6688233" y="3048001"/>
            <a:chExt cx="487688" cy="888971"/>
          </a:xfrm>
        </p:grpSpPr>
        <p:cxnSp>
          <p:nvCxnSpPr>
            <p:cNvPr id="30" name="Straight Arrow Connector 29"/>
            <p:cNvCxnSpPr/>
            <p:nvPr/>
          </p:nvCxnSpPr>
          <p:spPr>
            <a:xfrm rot="5400000">
              <a:off x="6757911" y="3152502"/>
              <a:ext cx="522511" cy="313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688233" y="3413752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 rot="16200000" flipH="1">
            <a:off x="6578831" y="2582133"/>
            <a:ext cx="416008" cy="2703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4873" y="2839995"/>
            <a:ext cx="360523" cy="42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7147344" y="4103445"/>
            <a:ext cx="408886" cy="156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88450" y="4223129"/>
            <a:ext cx="348819" cy="42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grpSp>
        <p:nvGrpSpPr>
          <p:cNvPr id="25" name="Group 41"/>
          <p:cNvGrpSpPr/>
          <p:nvPr/>
        </p:nvGrpSpPr>
        <p:grpSpPr>
          <a:xfrm>
            <a:off x="6467453" y="3177788"/>
            <a:ext cx="438905" cy="725912"/>
            <a:chOff x="6688233" y="3048001"/>
            <a:chExt cx="487688" cy="888971"/>
          </a:xfrm>
        </p:grpSpPr>
        <p:cxnSp>
          <p:nvCxnSpPr>
            <p:cNvPr id="28" name="Straight Arrow Connector 27"/>
            <p:cNvCxnSpPr/>
            <p:nvPr/>
          </p:nvCxnSpPr>
          <p:spPr>
            <a:xfrm rot="5400000">
              <a:off x="6757911" y="3152502"/>
              <a:ext cx="522511" cy="313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688233" y="3413752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 rot="16200000" flipH="1">
            <a:off x="6940417" y="3250565"/>
            <a:ext cx="437341" cy="270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53239" y="3508461"/>
            <a:ext cx="293904" cy="427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15199" y="2090044"/>
            <a:ext cx="254784" cy="3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grpSp>
        <p:nvGrpSpPr>
          <p:cNvPr id="34" name="Group 40"/>
          <p:cNvGrpSpPr/>
          <p:nvPr/>
        </p:nvGrpSpPr>
        <p:grpSpPr>
          <a:xfrm>
            <a:off x="7885673" y="2425023"/>
            <a:ext cx="380484" cy="651316"/>
            <a:chOff x="6688233" y="3048001"/>
            <a:chExt cx="487688" cy="888971"/>
          </a:xfrm>
        </p:grpSpPr>
        <p:cxnSp>
          <p:nvCxnSpPr>
            <p:cNvPr id="49" name="Straight Arrow Connector 48"/>
            <p:cNvCxnSpPr/>
            <p:nvPr/>
          </p:nvCxnSpPr>
          <p:spPr>
            <a:xfrm rot="5400000">
              <a:off x="6757911" y="3152502"/>
              <a:ext cx="522511" cy="313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688233" y="3413752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rot="16200000" flipH="1">
            <a:off x="8339410" y="2550191"/>
            <a:ext cx="373258" cy="234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524339" y="2712138"/>
            <a:ext cx="312535" cy="3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16200000" flipH="1">
            <a:off x="9155935" y="4584135"/>
            <a:ext cx="366869" cy="135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207360" y="4685042"/>
            <a:ext cx="302389" cy="3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8329006" y="3188844"/>
            <a:ext cx="382824" cy="2445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209979" y="3309318"/>
            <a:ext cx="254784" cy="3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16200000" flipH="1">
            <a:off x="8691733" y="3162998"/>
            <a:ext cx="392400" cy="2344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43673" y="3351100"/>
            <a:ext cx="254784" cy="3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grpSp>
        <p:nvGrpSpPr>
          <p:cNvPr id="42" name="Group 63"/>
          <p:cNvGrpSpPr/>
          <p:nvPr/>
        </p:nvGrpSpPr>
        <p:grpSpPr>
          <a:xfrm>
            <a:off x="8565105" y="3733158"/>
            <a:ext cx="380484" cy="651316"/>
            <a:chOff x="6688233" y="3048001"/>
            <a:chExt cx="487688" cy="888971"/>
          </a:xfrm>
        </p:grpSpPr>
        <p:cxnSp>
          <p:nvCxnSpPr>
            <p:cNvPr id="45" name="Straight Arrow Connector 44"/>
            <p:cNvCxnSpPr/>
            <p:nvPr/>
          </p:nvCxnSpPr>
          <p:spPr>
            <a:xfrm rot="5400000">
              <a:off x="6757911" y="3152502"/>
              <a:ext cx="522511" cy="313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688233" y="3413752"/>
              <a:ext cx="3265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9150713" y="3999328"/>
            <a:ext cx="254784" cy="38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rot="16200000" flipH="1">
            <a:off x="8973963" y="3795502"/>
            <a:ext cx="433863" cy="2377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45921" y="4754875"/>
            <a:ext cx="464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L(G) = { b, </a:t>
            </a:r>
            <a:r>
              <a:rPr lang="en-US" sz="2800" dirty="0" err="1"/>
              <a:t>ab</a:t>
            </a:r>
            <a:r>
              <a:rPr lang="en-US" sz="2800" dirty="0"/>
              <a:t>, a</a:t>
            </a:r>
            <a:r>
              <a:rPr lang="en-US" sz="2800" baseline="30000" dirty="0"/>
              <a:t>2</a:t>
            </a:r>
            <a:r>
              <a:rPr lang="en-US" sz="2800" dirty="0"/>
              <a:t>b, a</a:t>
            </a:r>
            <a:r>
              <a:rPr lang="en-US" sz="2800" baseline="30000" dirty="0"/>
              <a:t>3</a:t>
            </a:r>
            <a:r>
              <a:rPr lang="en-US" sz="2800" dirty="0"/>
              <a:t>b,. . .   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674254" y="5422006"/>
            <a:ext cx="4626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L(G) = { </a:t>
            </a:r>
            <a:r>
              <a:rPr lang="en-US" sz="2800" dirty="0" err="1"/>
              <a:t>a</a:t>
            </a:r>
            <a:r>
              <a:rPr lang="en-US" sz="2800" baseline="30000" dirty="0" err="1"/>
              <a:t>n</a:t>
            </a:r>
            <a:r>
              <a:rPr lang="en-US" sz="2800" dirty="0" err="1"/>
              <a:t>b</a:t>
            </a:r>
            <a:r>
              <a:rPr lang="en-US" sz="2800" dirty="0"/>
              <a:t> / n ≥ 0   }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29207</TotalTime>
  <Words>1861</Words>
  <Application>Microsoft Office PowerPoint</Application>
  <PresentationFormat>Widescreen</PresentationFormat>
  <Paragraphs>224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MT</vt:lpstr>
      <vt:lpstr>Calibri</vt:lpstr>
      <vt:lpstr>Calibri Light</vt:lpstr>
      <vt:lpstr>Cambria Math</vt:lpstr>
      <vt:lpstr>Palatino Linotype</vt:lpstr>
      <vt:lpstr>Symbol</vt:lpstr>
      <vt:lpstr>Times New Roman</vt:lpstr>
      <vt:lpstr>Office Theme</vt:lpstr>
      <vt:lpstr>Equation</vt:lpstr>
      <vt:lpstr>PowerPoint Presentation</vt:lpstr>
      <vt:lpstr>Module I –  Introduction to Languages and Grammars</vt:lpstr>
      <vt:lpstr>Course Outcomes</vt:lpstr>
      <vt:lpstr>Syllabus</vt:lpstr>
      <vt:lpstr>Cont..</vt:lpstr>
      <vt:lpstr>Text Books &amp; References</vt:lpstr>
      <vt:lpstr>Central Concepts of Automata Theory – cont…</vt:lpstr>
      <vt:lpstr>Grammar  (Examples)</vt:lpstr>
      <vt:lpstr>Grammar</vt:lpstr>
      <vt:lpstr>Problems Based on obtain Grammar Type 1</vt:lpstr>
      <vt:lpstr>Grammars and Languages</vt:lpstr>
      <vt:lpstr>Grammars and Languages</vt:lpstr>
      <vt:lpstr>Grammars and Languages</vt:lpstr>
      <vt:lpstr>Grammars and Languages</vt:lpstr>
      <vt:lpstr>Grammars and Languages</vt:lpstr>
      <vt:lpstr>Grammars and Languages</vt:lpstr>
      <vt:lpstr>Grammars and Languages</vt:lpstr>
      <vt:lpstr>Grammars and Languages</vt:lpstr>
      <vt:lpstr>Grammars and Languages</vt:lpstr>
      <vt:lpstr>Problems Based on checking the words of language   Type 2</vt:lpstr>
      <vt:lpstr>Examples : Grammars and Languages</vt:lpstr>
      <vt:lpstr>Problem 1</vt:lpstr>
      <vt:lpstr>Chomsky Hierarchy</vt:lpstr>
      <vt:lpstr>Chomsky Hierarchy</vt:lpstr>
      <vt:lpstr>Classification of Grammer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Logic And Algebraic Structures</dc:title>
  <dc:creator>HP</dc:creator>
  <cp:lastModifiedBy>Arumuga Arun R</cp:lastModifiedBy>
  <cp:revision>730</cp:revision>
  <dcterms:created xsi:type="dcterms:W3CDTF">2020-07-30T09:53:05Z</dcterms:created>
  <dcterms:modified xsi:type="dcterms:W3CDTF">2024-01-08T18:55:06Z</dcterms:modified>
</cp:coreProperties>
</file>