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733" r:id="rId3"/>
    <p:sldId id="715" r:id="rId4"/>
    <p:sldId id="497" r:id="rId5"/>
    <p:sldId id="498" r:id="rId6"/>
    <p:sldId id="499" r:id="rId7"/>
    <p:sldId id="741" r:id="rId8"/>
    <p:sldId id="742" r:id="rId9"/>
    <p:sldId id="745" r:id="rId10"/>
    <p:sldId id="743" r:id="rId11"/>
    <p:sldId id="744" r:id="rId12"/>
    <p:sldId id="746" r:id="rId13"/>
    <p:sldId id="327" r:id="rId14"/>
    <p:sldId id="328" r:id="rId15"/>
    <p:sldId id="753" r:id="rId16"/>
    <p:sldId id="747" r:id="rId17"/>
    <p:sldId id="748" r:id="rId18"/>
    <p:sldId id="749" r:id="rId19"/>
    <p:sldId id="750" r:id="rId20"/>
    <p:sldId id="751" r:id="rId21"/>
    <p:sldId id="7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998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5BBB-9053-4FB2-B204-6D5C221D5451}" type="datetimeFigureOut">
              <a:rPr lang="en-IN" smtClean="0"/>
              <a:pPr/>
              <a:t>21-01-2024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92C4-1362-4BBE-9949-F6525E9539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Context-free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85"/>
            <a:ext cx="10515600" cy="464326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dirty="0">
                <a:latin typeface="Palatino Linotype" panose="02040502050505030304" pitchFamily="18" charset="0"/>
              </a:rPr>
              <a:t>Type-2 grammars generate context-free languages. The productions must be in the form,</a:t>
            </a:r>
          </a:p>
          <a:p>
            <a:endParaRPr lang="en-IN" sz="2400" b="0" dirty="0">
              <a:latin typeface="Palatino Linotype" panose="02040502050505030304" pitchFamily="18" charset="0"/>
            </a:endParaRPr>
          </a:p>
          <a:p>
            <a:endParaRPr lang="en-IN" sz="2400" dirty="0"/>
          </a:p>
          <a:p>
            <a:endParaRPr lang="en-IN" sz="2400" b="0" dirty="0">
              <a:latin typeface="Palatino Linotype" panose="02040502050505030304" pitchFamily="18" charset="0"/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languages generated by these grammars are be recognized by a Non-deterministic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ushdown automaton.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4B4C70-5E6C-4314-38A8-9FAF0D2B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19" y="1934662"/>
            <a:ext cx="1656581" cy="1245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F858AD-9831-05E3-6B97-9965B34E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77" y="2983802"/>
            <a:ext cx="2226120" cy="674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2171C0-C0C1-905D-B207-1BB9DEF85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419" y="3528918"/>
            <a:ext cx="1656581" cy="5752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84D035-42DF-74F4-C198-F096EE271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838" y="2183482"/>
            <a:ext cx="1966607" cy="24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0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 Context-sensitive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85"/>
            <a:ext cx="10515600" cy="464326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0" dirty="0">
                <a:latin typeface="Palatino Linotype" panose="02040502050505030304" pitchFamily="18" charset="0"/>
              </a:rPr>
              <a:t>Type-1 grammars generate context-sensitive languages. The productions must be in the form</a:t>
            </a:r>
          </a:p>
          <a:p>
            <a:endParaRPr lang="en-US" dirty="0"/>
          </a:p>
          <a:p>
            <a:endParaRPr lang="en-US" sz="2800" b="0" dirty="0">
              <a:latin typeface="Palatino Linotype" panose="02040502050505030304" pitchFamily="18" charset="0"/>
            </a:endParaRPr>
          </a:p>
          <a:p>
            <a:endParaRPr lang="en-US" sz="2800" b="0" dirty="0">
              <a:latin typeface="Palatino Linotype" panose="0204050205050503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800" b="0" dirty="0">
                <a:latin typeface="Palatino Linotype" panose="02040502050505030304" pitchFamily="18" charset="0"/>
              </a:rPr>
              <a:t>The rule S → ε is allowed if S does not appear on the right side of any rule. S is the start symbol. </a:t>
            </a:r>
          </a:p>
          <a:p>
            <a:r>
              <a:rPr lang="en-US" sz="2800" b="0" dirty="0">
                <a:latin typeface="Palatino Linotype" panose="02040502050505030304" pitchFamily="18" charset="0"/>
              </a:rPr>
              <a:t>The languages generated by these grammars are recognized by a linear bounded automaton.</a:t>
            </a:r>
          </a:p>
          <a:p>
            <a:endParaRPr lang="en-IN" sz="2800" b="0" dirty="0"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B86DB-97EA-497B-9EDA-4AC6FB80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57" y="2545186"/>
            <a:ext cx="2346066" cy="1559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BD455-BCF7-1EBA-27D0-53A10A86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53" y="2391733"/>
            <a:ext cx="2430632" cy="18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22"/>
            <a:ext cx="10776626" cy="1325563"/>
          </a:xfrm>
        </p:spPr>
        <p:txBody>
          <a:bodyPr/>
          <a:lstStyle/>
          <a:p>
            <a:r>
              <a:rPr lang="en-IN" dirty="0"/>
              <a:t>Type 0: Recursively enumerable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85"/>
            <a:ext cx="10515600" cy="4643268"/>
          </a:xfrm>
        </p:spPr>
        <p:txBody>
          <a:bodyPr>
            <a:normAutofit fontScale="92500"/>
          </a:bodyPr>
          <a:lstStyle/>
          <a:p>
            <a:r>
              <a:rPr lang="en-US" sz="2400" b="0" dirty="0">
                <a:latin typeface="Palatino Linotype" panose="02040502050505030304" pitchFamily="18" charset="0"/>
              </a:rPr>
              <a:t>Type-0 grammars generate recursively enumerable languages. The productions have no restrictions. </a:t>
            </a:r>
          </a:p>
          <a:p>
            <a:r>
              <a:rPr lang="en-US" sz="2400" b="0" dirty="0">
                <a:latin typeface="Palatino Linotype" panose="02040502050505030304" pitchFamily="18" charset="0"/>
              </a:rPr>
              <a:t>They are any phase structure grammar including all formal grammars. They generate the languages that are recognized by a Turing machine.</a:t>
            </a:r>
          </a:p>
          <a:p>
            <a:r>
              <a:rPr lang="en-US" sz="2400" b="0" dirty="0">
                <a:latin typeface="Palatino Linotype" panose="02040502050505030304" pitchFamily="18" charset="0"/>
              </a:rPr>
              <a:t>The productions can be in the form of,</a:t>
            </a:r>
            <a:endParaRPr lang="en-US" sz="2400" dirty="0"/>
          </a:p>
          <a:p>
            <a:endParaRPr lang="en-US" sz="2800" b="0" dirty="0">
              <a:latin typeface="Palatino Linotype" panose="02040502050505030304" pitchFamily="18" charset="0"/>
            </a:endParaRPr>
          </a:p>
          <a:p>
            <a:endParaRPr lang="en-US" sz="2800" b="0" dirty="0">
              <a:latin typeface="Palatino Linotype" panose="0204050205050503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600" b="0" dirty="0">
                <a:latin typeface="Palatino Linotype" panose="02040502050505030304" pitchFamily="18" charset="0"/>
              </a:rPr>
              <a:t>α is a string of terminals and non-terminals with at least one non-terminal and α cannot be null. β is a string of terminals and non-terminals.</a:t>
            </a:r>
            <a:endParaRPr lang="en-IN" sz="2600" b="0" dirty="0"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5CED9-2CCD-CE56-1A2D-7C0D09B7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11" y="3429000"/>
            <a:ext cx="2341102" cy="1520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4BFB0-36CC-9225-DC0C-A9FA86A39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803" y="3172548"/>
            <a:ext cx="2084706" cy="20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5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Chomsky Hierarchy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253399"/>
              </p:ext>
            </p:extLst>
          </p:nvPr>
        </p:nvGraphicFramePr>
        <p:xfrm>
          <a:off x="1050876" y="1583141"/>
          <a:ext cx="10670672" cy="4837324"/>
        </p:xfrm>
        <a:graphic>
          <a:graphicData uri="http://schemas.openxmlformats.org/drawingml/2006/table">
            <a:tbl>
              <a:tblPr/>
              <a:tblGrid>
                <a:gridCol w="108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3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61"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  <a:latin typeface="Palatino Linotype" panose="02040502050505030304" pitchFamily="18" charset="0"/>
                        </a:rPr>
                        <a:t>Language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  <a:latin typeface="Palatino Linotype" panose="02040502050505030304" pitchFamily="18" charset="0"/>
                        </a:rPr>
                        <a:t>Grammar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  <a:latin typeface="Palatino Linotype" panose="02040502050505030304" pitchFamily="18" charset="0"/>
                        </a:rPr>
                        <a:t>Machine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37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Palatino Linotype" panose="02040502050505030304" pitchFamily="18" charset="0"/>
                        </a:rPr>
                        <a:t>Type 3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Regular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Regular grammars </a:t>
                      </a:r>
                      <a:br>
                        <a:rPr lang="en-IN" sz="1800" b="0" dirty="0">
                          <a:latin typeface="Palatino Linotype" panose="02040502050505030304" pitchFamily="18" charset="0"/>
                        </a:rPr>
                      </a:br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• Right-linear grammars</a:t>
                      </a:r>
                      <a:br>
                        <a:rPr lang="en-IN" sz="1800" b="0" dirty="0">
                          <a:latin typeface="Palatino Linotype" panose="02040502050505030304" pitchFamily="18" charset="0"/>
                        </a:rPr>
                      </a:br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• Left-linear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Finite-state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437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Palatino Linotype" panose="02040502050505030304" pitchFamily="18" charset="0"/>
                        </a:rPr>
                        <a:t>Type 2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Context-free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Context-free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Push-down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138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Palatino Linotype" panose="02040502050505030304" pitchFamily="18" charset="0"/>
                        </a:rPr>
                        <a:t>Type 1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Context-sensitive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Context-sensitive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Linear-bound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3512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Palatino Linotype" panose="02040502050505030304" pitchFamily="18" charset="0"/>
                        </a:rPr>
                        <a:t>Type 0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Recursive languages</a:t>
                      </a:r>
                      <a:br>
                        <a:rPr lang="en-IN" sz="1800" b="0" dirty="0">
                          <a:latin typeface="Palatino Linotype" panose="02040502050505030304" pitchFamily="18" charset="0"/>
                        </a:rPr>
                      </a:br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Recursively enumerable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Unrestricted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Turing machines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364"/>
            <a:ext cx="10515600" cy="764276"/>
          </a:xfrm>
        </p:spPr>
        <p:txBody>
          <a:bodyPr>
            <a:normAutofit/>
          </a:bodyPr>
          <a:lstStyle/>
          <a:p>
            <a:r>
              <a:rPr lang="en-US" dirty="0"/>
              <a:t>Chomsky Hierarchy</a:t>
            </a:r>
          </a:p>
        </p:txBody>
      </p:sp>
      <p:pic>
        <p:nvPicPr>
          <p:cNvPr id="1028" name="Picture 4" descr="Chomsky Hierarchy - Coding Ninjas CodeStudio">
            <a:extLst>
              <a:ext uri="{FF2B5EF4-FFF2-40B4-BE49-F238E27FC236}">
                <a16:creationId xmlns:a16="http://schemas.microsoft.com/office/drawing/2014/main" id="{324DABE7-335A-3377-A234-43AAC47E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09" y="1224997"/>
            <a:ext cx="9728130" cy="528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364"/>
            <a:ext cx="10515600" cy="764276"/>
          </a:xfrm>
        </p:spPr>
        <p:txBody>
          <a:bodyPr>
            <a:normAutofit/>
          </a:bodyPr>
          <a:lstStyle/>
          <a:p>
            <a:r>
              <a:rPr lang="en-US" dirty="0"/>
              <a:t>Leftmost Vs Rightmost 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1B5A1-3168-B6B0-E132-4F842F4B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58" y="1363712"/>
            <a:ext cx="9778883" cy="50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Derivation Trees-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0" dirty="0">
                <a:latin typeface="Palatino Linotype" panose="02040502050505030304" pitchFamily="18" charset="0"/>
              </a:rPr>
              <a:t>Ambiguous Grammer</a:t>
            </a:r>
          </a:p>
          <a:p>
            <a:r>
              <a:rPr lang="en-IN" dirty="0"/>
              <a:t>Unambiguous Grammer</a:t>
            </a:r>
            <a:endParaRPr lang="en-IN" sz="2800" b="0" dirty="0"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18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Ambiguous 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67"/>
            <a:ext cx="10515600" cy="4351338"/>
          </a:xfrm>
        </p:spPr>
        <p:txBody>
          <a:bodyPr/>
          <a:lstStyle/>
          <a:p>
            <a:r>
              <a:rPr lang="en-US" sz="2800" b="0" dirty="0">
                <a:latin typeface="Palatino Linotype" panose="02040502050505030304" pitchFamily="18" charset="0"/>
              </a:rPr>
              <a:t>It generates more than one- parse tree ( syntax tree or derivation tree)</a:t>
            </a:r>
          </a:p>
          <a:p>
            <a:r>
              <a:rPr lang="en-US" dirty="0"/>
              <a:t>In this type of grammar, the leftmost and rightmost derivations represent different parse trees.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 → S + S |S x S |id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67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Unambiguous 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67"/>
            <a:ext cx="10515600" cy="4351338"/>
          </a:xfrm>
        </p:spPr>
        <p:txBody>
          <a:bodyPr/>
          <a:lstStyle/>
          <a:p>
            <a:r>
              <a:rPr lang="en-US" sz="2800" b="0" dirty="0">
                <a:latin typeface="Palatino Linotype" panose="02040502050505030304" pitchFamily="18" charset="0"/>
              </a:rPr>
              <a:t>It generates exactly one- parse tree (derivation tree or syntax tree)</a:t>
            </a:r>
          </a:p>
          <a:p>
            <a:r>
              <a:rPr lang="en-US" dirty="0"/>
              <a:t>In this type of grammar, leftmost and rightmost derivations represent the same parse tree.</a:t>
            </a:r>
          </a:p>
          <a:p>
            <a:r>
              <a:rPr lang="en-US" dirty="0"/>
              <a:t>Example:</a:t>
            </a:r>
          </a:p>
          <a:p>
            <a:pPr marL="0" indent="0" algn="l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 → S + E / E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E → E x F / F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F →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36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Strings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Recursive</a:t>
            </a:r>
            <a:r>
              <a:rPr lang="en-IN" sz="2800" b="0" dirty="0">
                <a:latin typeface="Palatino Linotype" panose="02040502050505030304" pitchFamily="18" charset="0"/>
              </a:rPr>
              <a:t> Grammer</a:t>
            </a:r>
          </a:p>
          <a:p>
            <a:r>
              <a:rPr lang="en-IN" dirty="0"/>
              <a:t>Non-recursive Grammer</a:t>
            </a:r>
            <a:endParaRPr lang="en-IN" sz="2800" b="0" dirty="0"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67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8" y="1368762"/>
            <a:ext cx="7705725" cy="199798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I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Introduction to Languages and Grammars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0" y="3710300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dirty="0">
                <a:latin typeface="Times New Roman"/>
                <a:cs typeface="Times New Roman"/>
              </a:rPr>
              <a:t>Types of Grammars</a:t>
            </a:r>
            <a:endParaRPr lang="en-IN" sz="3200" dirty="0"/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Recursive 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67"/>
            <a:ext cx="10515600" cy="4351338"/>
          </a:xfrm>
        </p:spPr>
        <p:txBody>
          <a:bodyPr/>
          <a:lstStyle/>
          <a:p>
            <a:r>
              <a:rPr lang="en-US" sz="2400" b="0" dirty="0">
                <a:latin typeface="Palatino Linotype" panose="02040502050505030304" pitchFamily="18" charset="0"/>
              </a:rPr>
              <a:t>If the grammar can generate an infinite number of strings then the grammar is said to be Recursive grammar.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S-&gt;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S-&gt;b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The strings generated by the above grammar is:{b, </a:t>
            </a:r>
            <a:r>
              <a:rPr lang="en-US" dirty="0" err="1"/>
              <a:t>bab</a:t>
            </a:r>
            <a:r>
              <a:rPr lang="en-US" dirty="0"/>
              <a:t>, </a:t>
            </a:r>
            <a:r>
              <a:rPr lang="en-US" dirty="0" err="1"/>
              <a:t>babab</a:t>
            </a:r>
            <a:r>
              <a:rPr lang="en-US" dirty="0"/>
              <a:t>,…}, which is infinite.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21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Non-Recursive 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67"/>
            <a:ext cx="10515600" cy="4351338"/>
          </a:xfrm>
        </p:spPr>
        <p:txBody>
          <a:bodyPr/>
          <a:lstStyle/>
          <a:p>
            <a:r>
              <a:rPr lang="en-US" b="0" dirty="0">
                <a:latin typeface="Palatino Linotype" panose="02040502050505030304" pitchFamily="18" charset="0"/>
              </a:rPr>
              <a:t>If the </a:t>
            </a:r>
            <a:r>
              <a:rPr lang="en-US" dirty="0"/>
              <a:t>grammar </a:t>
            </a:r>
            <a:r>
              <a:rPr lang="en-US" b="0" dirty="0">
                <a:latin typeface="Palatino Linotype" panose="02040502050505030304" pitchFamily="18" charset="0"/>
              </a:rPr>
              <a:t>can generate a finite number of strings then the grammar is said to be Non-Recursive grammar.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S-&gt;Aa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	A-&gt;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b|c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The language generated by the above grammar is :{</a:t>
            </a:r>
            <a:r>
              <a:rPr lang="en-US" dirty="0" err="1"/>
              <a:t>ba</a:t>
            </a:r>
            <a:r>
              <a:rPr lang="en-US" dirty="0"/>
              <a:t>, ca}, which is finite.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15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5808-A4D0-1DCE-4975-C31A5D20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35"/>
            <a:ext cx="10515600" cy="893404"/>
          </a:xfrm>
        </p:spPr>
        <p:txBody>
          <a:bodyPr/>
          <a:lstStyle/>
          <a:p>
            <a:r>
              <a:rPr lang="en-US" dirty="0"/>
              <a:t>Course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7AFF-9422-C088-BBE7-58F38C51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8"/>
            <a:ext cx="10515600" cy="5289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u="none" strike="noStrike" baseline="0" dirty="0"/>
              <a:t>On completion of this course, student should be able to: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Compare and analyze different computational models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Apply rigorously formal mathematical methods to prove properties of languages, grammars and automata.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Identify limitations of some computational models and possible methods of proving them. 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Represent the abstract concepts mathematically with notations.</a:t>
            </a:r>
            <a:endParaRPr lang="en-IN" sz="4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4CFE-7D5D-803D-11F0-E00E70B8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4"/>
            <a:ext cx="10515600" cy="736088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EACA-8421-C39E-AFD4-95A3CEED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72"/>
            <a:ext cx="10515600" cy="59829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200" b="1" i="0" u="none" strike="noStrike" baseline="0" dirty="0">
                <a:solidFill>
                  <a:srgbClr val="000099"/>
                </a:solidFill>
              </a:rPr>
              <a:t>Module: 1 Introduction to Languages and Grammars 				</a:t>
            </a:r>
            <a:r>
              <a:rPr lang="en-IN" sz="2200" b="1" i="0" u="none" strike="noStrike" baseline="0" dirty="0">
                <a:solidFill>
                  <a:srgbClr val="000099"/>
                </a:solidFill>
              </a:rPr>
              <a:t>4 hours </a:t>
            </a:r>
            <a:endParaRPr lang="en-US" sz="2200" b="1" i="0" u="none" strike="noStrike" baseline="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Recall on Proof techniques in Mathematics - Overview of a Computational Models -  Languages and Grammars - Alphabets - Strings - Operations on Languages, Overview on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Automata </a:t>
            </a:r>
          </a:p>
          <a:p>
            <a:pPr>
              <a:lnSpc>
                <a:spcPct val="110000"/>
              </a:lnSpc>
            </a:pPr>
            <a:r>
              <a:rPr lang="en-IN" sz="2200" b="1" i="0" u="none" strike="noStrike" baseline="0" dirty="0">
                <a:solidFill>
                  <a:srgbClr val="000099"/>
                </a:solidFill>
              </a:rPr>
              <a:t>Module: 2 Finite State Automata 						8 hours </a:t>
            </a:r>
            <a:endParaRPr lang="en-IN" sz="220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</a:rPr>
              <a:t>Finite Automata (FA) - Deterministic Finite Automata (DFA) - Non-deterministic Finite 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Automata (NFA) - NFA with epsilon transitions – NFA without epsilon transition, conversion  of NFA to DFA, Equivalence of NFA and DFA – minimization of DFA </a:t>
            </a:r>
          </a:p>
          <a:p>
            <a:pPr>
              <a:lnSpc>
                <a:spcPct val="110000"/>
              </a:lnSpc>
            </a:pPr>
            <a:r>
              <a:rPr lang="en-US" sz="2200" b="1" i="0" u="none" strike="noStrike" baseline="0" dirty="0">
                <a:solidFill>
                  <a:srgbClr val="000099"/>
                </a:solidFill>
              </a:rPr>
              <a:t>Module: 3 Regular Expressions and Languages				 7 hours </a:t>
            </a:r>
            <a:endParaRPr lang="en-US" sz="220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Regular Expression - FA and Regular Expressions: FA to regular expression and regular  expression to FA - Pattern matching and regular expressions - Regular grammar and FA -  Pumping lemma for regular languages - Closure properties of regular languages</a:t>
            </a:r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200" b="1" i="0" u="none" strike="noStrike" baseline="0" dirty="0">
                <a:solidFill>
                  <a:srgbClr val="000099"/>
                </a:solidFill>
              </a:rPr>
              <a:t>Module: 4 Context Free Grammars 						7 hours </a:t>
            </a:r>
          </a:p>
          <a:p>
            <a:pPr lvl="1">
              <a:lnSpc>
                <a:spcPct val="11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Context-Free Grammar (CFG) – Derivations - Parse Trees - Ambiguity in CFG - CYK  algorithm – Simplification of CFG – Elimination of Useless symbols, Unit productions, Null  productions - Normal forms for CFG: CNF and GNF - Pumping Lemma for CFL - Closure 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Properties of CFL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772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4CFE-7D5D-803D-11F0-E00E70B8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4"/>
            <a:ext cx="10515600" cy="736088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EACA-8421-C39E-AFD4-95A3CEED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89"/>
            <a:ext cx="10515600" cy="55389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b="0" i="0" u="none" strike="noStrike" baseline="0" dirty="0">
                <a:solidFill>
                  <a:srgbClr val="000099"/>
                </a:solidFill>
              </a:rPr>
              <a:t> </a:t>
            </a:r>
            <a:r>
              <a:rPr lang="en-US" sz="2600" b="1" i="0" u="none" strike="noStrike" baseline="0" dirty="0">
                <a:solidFill>
                  <a:srgbClr val="000099"/>
                </a:solidFill>
              </a:rPr>
              <a:t>Module: 5 Pushdown Automata 						5 hours </a:t>
            </a:r>
            <a:endParaRPr lang="en-US" sz="260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Definition of the Pushdown automata - Languages of a Pushdown automata – Power of  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Non-Deterministic Pushdown Automata and Deterministic pushdown automata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rgbClr val="000099"/>
                </a:solidFill>
              </a:rPr>
              <a:t>Module: 6 Turing Machine 	</a:t>
            </a:r>
            <a:r>
              <a:rPr lang="en-US" sz="2400" b="1" i="0" u="none" strike="noStrike" baseline="0" dirty="0">
                <a:solidFill>
                  <a:srgbClr val="000099"/>
                </a:solidFill>
              </a:rPr>
              <a:t>					6 hours 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Turing Machines as acceptor and transducer - Multi head and Multi tape Turing Machines –  Universal Turing Machine - The Halting problem - Turing-Church thesis 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rgbClr val="000099"/>
                </a:solidFill>
              </a:rPr>
              <a:t>Module: 7 Recursive and Recursively Enumerable  </a:t>
            </a:r>
            <a:r>
              <a:rPr lang="en-IN" sz="2600" b="1" dirty="0">
                <a:solidFill>
                  <a:srgbClr val="000099"/>
                </a:solidFill>
              </a:rPr>
              <a:t>Languages  	6 hours </a:t>
            </a:r>
          </a:p>
          <a:p>
            <a:pPr lvl="1"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Recursive and Recursively Enumerable Languages, Language that is not Recursively  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Enumerable (RE) – computable functions – Chomsky Hierarchy – Undecidable problems -  Post’s Correspondence Problem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b="1" i="0" u="none" strike="noStrike" baseline="0" dirty="0">
                <a:solidFill>
                  <a:srgbClr val="000099"/>
                </a:solidFill>
              </a:rPr>
              <a:t>Module: 8 Contemporary Issues 						2 hours </a:t>
            </a:r>
            <a:endParaRPr lang="en-IN" sz="2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2DBF-EBF6-2FC7-D3C2-D119900A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111"/>
            <a:ext cx="10515600" cy="785249"/>
          </a:xfrm>
        </p:spPr>
        <p:txBody>
          <a:bodyPr/>
          <a:lstStyle/>
          <a:p>
            <a:r>
              <a:rPr lang="en-IN" dirty="0"/>
              <a:t>Text Books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7A6A-D391-AE23-0B96-5B513E36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929730" cy="53523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0" i="0" u="none" strike="noStrike" baseline="0" dirty="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r>
              <a:rPr lang="en-IN" sz="2400" b="1" i="0" u="none" strike="noStrike" baseline="0" dirty="0">
                <a:solidFill>
                  <a:srgbClr val="000099"/>
                </a:solidFill>
              </a:rPr>
              <a:t>Text Book </a:t>
            </a:r>
            <a:endParaRPr lang="en-IN" sz="2400" b="0" i="0" u="none" strike="noStrike" baseline="0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J.E. Hopcroft, R. Motwani and J.D. Ullman, “Introduction to Automata Theory,  Languages and Computation”, Third Edition, Pearson Education, India 2008. ISBN: 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978-8131720479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u="none" strike="noStrike" baseline="0" dirty="0">
                <a:solidFill>
                  <a:srgbClr val="000099"/>
                </a:solidFill>
              </a:rPr>
              <a:t>Reference Books</a:t>
            </a:r>
            <a:r>
              <a:rPr lang="en-IN" sz="2000" b="1" i="0" u="none" strike="noStrike" baseline="0" dirty="0">
                <a:solidFill>
                  <a:srgbClr val="000099"/>
                </a:solidFill>
              </a:rPr>
              <a:t> </a:t>
            </a:r>
            <a:endParaRPr lang="en-IN" sz="2000" b="0" i="0" u="none" strike="noStrike" baseline="0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Peter Linz, “An Introduction to Formal Languages and Automata”, Sixth Edition, Jones &amp; 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Bartlett, 2016. ISBN: 978-9384323219 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K. 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Krithivasan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and R. Rama, “Introduction to Formal Languages, Automata and  Computation”, Pearson Education, 2009. ISBN: 978-8131723562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15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Classification of Grammer</a:t>
            </a:r>
          </a:p>
        </p:txBody>
      </p:sp>
      <p:pic>
        <p:nvPicPr>
          <p:cNvPr id="5" name="Picture 2" descr="https://www.gatevidyalay.com/wp-content/uploads/2018/08/Types-of-Grammar-in-Automata-1.png">
            <a:extLst>
              <a:ext uri="{FF2B5EF4-FFF2-40B4-BE49-F238E27FC236}">
                <a16:creationId xmlns:a16="http://schemas.microsoft.com/office/drawing/2014/main" id="{EA2D383C-4EEF-F677-CBC5-02247CEC1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56" y="1752346"/>
            <a:ext cx="9919145" cy="466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0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Rule -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0" dirty="0">
                <a:latin typeface="Palatino Linotype" panose="02040502050505030304" pitchFamily="18" charset="0"/>
              </a:rPr>
              <a:t>Type 3: Regular languages</a:t>
            </a:r>
          </a:p>
          <a:p>
            <a:r>
              <a:rPr lang="en-IN" sz="2800" b="0" dirty="0">
                <a:latin typeface="Palatino Linotype" panose="02040502050505030304" pitchFamily="18" charset="0"/>
              </a:rPr>
              <a:t>Type 2: Context-free languages</a:t>
            </a:r>
          </a:p>
          <a:p>
            <a:r>
              <a:rPr lang="en-IN" sz="2800" b="0" dirty="0">
                <a:latin typeface="Palatino Linotype" panose="02040502050505030304" pitchFamily="18" charset="0"/>
              </a:rPr>
              <a:t>Type 1: Context-sensitive languages</a:t>
            </a:r>
          </a:p>
          <a:p>
            <a:r>
              <a:rPr lang="en-IN" sz="2800" b="0" dirty="0">
                <a:latin typeface="Palatino Linotype" panose="02040502050505030304" pitchFamily="18" charset="0"/>
              </a:rPr>
              <a:t>Type 0: Recursively enumerable languages</a:t>
            </a:r>
          </a:p>
          <a:p>
            <a:endParaRPr lang="en-IN" sz="2800" b="0" dirty="0">
              <a:latin typeface="Palatino Linotype" panose="02040502050505030304" pitchFamily="18" charset="0"/>
            </a:endParaRPr>
          </a:p>
          <a:p>
            <a:endParaRPr lang="en-IN" sz="2800" b="0" dirty="0"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18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795E-474E-6A15-152C-5464AD4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CBE5-0536-E0CC-ED49-98B2CA99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85"/>
            <a:ext cx="10515600" cy="4643268"/>
          </a:xfrm>
        </p:spPr>
        <p:txBody>
          <a:bodyPr>
            <a:normAutofit lnSpcReduction="10000"/>
          </a:bodyPr>
          <a:lstStyle/>
          <a:p>
            <a:r>
              <a:rPr lang="en-US" sz="2400" b="0" dirty="0">
                <a:latin typeface="Palatino Linotype" panose="02040502050505030304" pitchFamily="18" charset="0"/>
              </a:rPr>
              <a:t>Type-3 grammars generate Regular Languages. It must have a single non-terminal on the left-hand side and a right-hand side consisting of a single terminal or single terminal followed by a single non-terminal.</a:t>
            </a:r>
          </a:p>
          <a:p>
            <a:r>
              <a:rPr lang="en-US" sz="2400" b="0" dirty="0">
                <a:latin typeface="Palatino Linotype" panose="02040502050505030304" pitchFamily="18" charset="0"/>
              </a:rPr>
              <a:t>These languages generated by these grammars are be recognized by Finite Automaton (FA)</a:t>
            </a:r>
          </a:p>
          <a:p>
            <a:r>
              <a:rPr lang="en-US" sz="2400" b="0" dirty="0">
                <a:latin typeface="Palatino Linotype" panose="02040502050505030304" pitchFamily="18" charset="0"/>
              </a:rPr>
              <a:t>The productions must be in the form,</a:t>
            </a:r>
            <a:endParaRPr lang="en-IN" sz="2400" b="0" dirty="0">
              <a:latin typeface="Palatino Linotype" panose="02040502050505030304" pitchFamily="18" charset="0"/>
            </a:endParaRPr>
          </a:p>
          <a:p>
            <a:endParaRPr lang="en-IN" sz="2800" b="0" dirty="0">
              <a:latin typeface="Palatino Linotype" panose="02040502050505030304" pitchFamily="18" charset="0"/>
            </a:endParaRPr>
          </a:p>
          <a:p>
            <a:endParaRPr lang="en-IN" dirty="0"/>
          </a:p>
          <a:p>
            <a:endParaRPr lang="en-IN" sz="2800" b="0" dirty="0">
              <a:latin typeface="Palatino Linotype" panose="02040502050505030304" pitchFamily="18" charset="0"/>
            </a:endParaRPr>
          </a:p>
          <a:p>
            <a:endParaRPr lang="en-IN" dirty="0"/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rule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→ ε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allowed if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does not appear on the right side of any rule.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start symbol. </a:t>
            </a:r>
            <a:endParaRPr lang="en-IN" sz="2800" b="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A3A88-A191-C8F0-D399-9E78203C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487" y="3560879"/>
            <a:ext cx="2171202" cy="1620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02F21-DAFC-CB71-E6D8-8A989933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55" y="3746289"/>
            <a:ext cx="2199786" cy="854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2D7DF-D5FE-69B7-5EA3-51CE922C7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555" y="4710362"/>
            <a:ext cx="912159" cy="3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29304</TotalTime>
  <Words>1122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MT</vt:lpstr>
      <vt:lpstr>Calibri</vt:lpstr>
      <vt:lpstr>Consolas</vt:lpstr>
      <vt:lpstr>Palatino Linotype</vt:lpstr>
      <vt:lpstr>Times New Roman</vt:lpstr>
      <vt:lpstr>Verdana</vt:lpstr>
      <vt:lpstr>Office Theme</vt:lpstr>
      <vt:lpstr>PowerPoint Presentation</vt:lpstr>
      <vt:lpstr>Module I –  Introduction to Languages and Grammars</vt:lpstr>
      <vt:lpstr>Course Outcomes</vt:lpstr>
      <vt:lpstr>Syllabus</vt:lpstr>
      <vt:lpstr>Cont..</vt:lpstr>
      <vt:lpstr>Text Books &amp; References</vt:lpstr>
      <vt:lpstr>Classification of Grammer</vt:lpstr>
      <vt:lpstr>Production Rule - Basis</vt:lpstr>
      <vt:lpstr>Type 3: Regular languages</vt:lpstr>
      <vt:lpstr>Type 2: Context-free languages</vt:lpstr>
      <vt:lpstr>Type 1: Context-sensitive languages</vt:lpstr>
      <vt:lpstr>Type 0: Recursively enumerable languages</vt:lpstr>
      <vt:lpstr>Chomsky Hierarchy</vt:lpstr>
      <vt:lpstr>Chomsky Hierarchy</vt:lpstr>
      <vt:lpstr>Leftmost Vs Rightmost Derivations</vt:lpstr>
      <vt:lpstr>Number of Derivation Trees- Basis</vt:lpstr>
      <vt:lpstr>Ambiguous Grammer</vt:lpstr>
      <vt:lpstr>Unambiguous Grammer</vt:lpstr>
      <vt:lpstr>Number of Strings Basis</vt:lpstr>
      <vt:lpstr>Recursive Grammer</vt:lpstr>
      <vt:lpstr>Non-Recursive Grammer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742</cp:revision>
  <dcterms:created xsi:type="dcterms:W3CDTF">2020-07-30T09:53:05Z</dcterms:created>
  <dcterms:modified xsi:type="dcterms:W3CDTF">2024-01-21T10:41:33Z</dcterms:modified>
</cp:coreProperties>
</file>