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733" r:id="rId3"/>
    <p:sldId id="734" r:id="rId4"/>
    <p:sldId id="329" r:id="rId5"/>
    <p:sldId id="330" r:id="rId6"/>
    <p:sldId id="755" r:id="rId7"/>
    <p:sldId id="762" r:id="rId8"/>
    <p:sldId id="763" r:id="rId9"/>
    <p:sldId id="764" r:id="rId10"/>
    <p:sldId id="765" r:id="rId11"/>
    <p:sldId id="767" r:id="rId12"/>
    <p:sldId id="766" r:id="rId13"/>
    <p:sldId id="370" r:id="rId14"/>
    <p:sldId id="369" r:id="rId15"/>
    <p:sldId id="371" r:id="rId16"/>
    <p:sldId id="735" r:id="rId17"/>
    <p:sldId id="332" r:id="rId18"/>
    <p:sldId id="737" r:id="rId19"/>
    <p:sldId id="736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3" r:id="rId35"/>
    <p:sldId id="752" r:id="rId36"/>
    <p:sldId id="754" r:id="rId37"/>
    <p:sldId id="757" r:id="rId38"/>
    <p:sldId id="756" r:id="rId39"/>
    <p:sldId id="759" r:id="rId40"/>
    <p:sldId id="76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7:02:0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1 480,'0'0'3695,"0"3"-3279,-5 51 2223,5-54-2570,-3-13 1697,3 13-1816,0-1 0,0 1-1,0-1 1,0 1 0,0 0 0,0-1 0,0 1 0,0-1 0,0 1 0,0-1 0,0 1 0,0-1 0,0 1 0,0 0 0,0-1 0,1 1 0,-1-1 0,0 1 0,0 0 0,1-1 0,-1 1 0,0-1 0,0 1 0,1 0 0,-1-1 0,0 1 0,1 0 0,-1 0 0,0-1 0,1 1-1,-1 0 1,0 0 0,1-1 0,9 1-4048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7:02:0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2593,'0'0'2727,"-22"12"-2279,22-12-387,-1 0-1,1 0 1,0 0 0,-1 1 0,1-1-1,0 0 1,-1 0 0,1 1-1,0-1 1,-1 0 0,1 1-1,0-1 1,0 0 0,-1 1 0,1-1-1,0 0 1,0 1 0,0-1-1,0 0 1,0 1 0,-1-1 0,1 1-1,0-1 1,0 0 0,0 1-1,0-1 1,0 1 0,0-1-1,0 1 1,0-1 0,0 0 0,0 1-1,1-1 1,-1 1 0,0-1-1,0 0 1,0 1 0,1 0 0,19 6 715,42-4-825,-49-3 372,376 0 725,-424 0-987,15-1-59,0 1 1,0 1 0,-1 0 0,-30 8 0,-18 11-19,-52 12 18,121-32-28,0 0 0,0 0 0,0 0 0,0 0 0,0 0-1,0 0 1,0 0 0,0 0 0,0 0 0,0 1 0,0-1 0,0 0-1,0 0 1,0 0 0,0 0 0,0 0 0,1 0 0,-1 0 0,0 0-1,0 0 1,0 0 0,0 0 0,0 0 0,0 0 0,0 1-1,0-1 1,0 0 0,0 0 0,0 0 0,0 0 0,0 0 0,0 0-1,0 0 1,0 0 0,0 0 0,0 0 0,0 0 0,-1 1 0,19 1-560,25 2 319,138 2-3114,-123-6 740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7:02:1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73 384,'0'0'3170,"0"-3"-2850,-1 2-277,1 0 1,0 0 0,0 1 0,-1-1-1,1 0 1,0 0 0,-1 0-1,1 1 1,-1-1 0,1 0-1,-1 1 1,1-1 0,-1 0-1,0 1 1,1-1 0,-1 1 0,0-1-1,1 1 1,-1-1 0,0 1-1,0-1 1,0 1 0,1 0-1,-1-1 1,0 1 0,-1 0-1,0 0-3,0 0-1,0 0 1,0 0-1,0 0 1,0 0-1,0 1 0,0-1 1,0 0-1,0 1 1,0 0-1,0 0 0,0-1 1,-3 3-1,-36 25 455,40-26-508,31-2 132,-4-3-63,0 0 0,0-2 1,0-1-1,-1-1 0,30-12 0,-13 4-26,40-12 86,-77 24-148,5 0-4566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7:02:1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2753,'0'0'2129,"2"0"-2078,18-1 39,-1-2 1,0 0-1,0-1 1,0-1-1,-1-1 1,21-9-1,47-13 155,-77 24-920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7:02:50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33 201 3282,'0'0'821,"-5"0"-887,-17-4 58,16 3 3945,8-12-4081,7 5 149,-1 1-1,1 0 1,0 0-1,0 1 1,1 0 0,20-8-1,-5 1 36,53-28 22,87-30-1,-151 68-3753,-9 3 728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07:02:5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4674,'0'0'768,"27"-19"-1312,23-9 576,14-6 176,8-5-32,2 5-96,-6 3-32,-13 9 65,-15 8-113,-12 8-161,-13 6-607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0.png"/><Relationship Id="rId5" Type="http://schemas.openxmlformats.org/officeDocument/2006/relationships/image" Target="../media/image3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25080" y="6471132"/>
            <a:ext cx="2652395" cy="387350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69705" y="651224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6051" y="0"/>
            <a:ext cx="4312285" cy="500380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11620" y="1"/>
            <a:ext cx="2466975" cy="841375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359527" y="6471132"/>
            <a:ext cx="2766060" cy="387350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6051" y="6471132"/>
            <a:ext cx="3943985" cy="387350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15502" y="6512243"/>
            <a:ext cx="31422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5000" y="1495983"/>
            <a:ext cx="845820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5580" marR="5080" indent="-1453515" algn="ctr">
              <a:spcBef>
                <a:spcPts val="100"/>
              </a:spcBef>
            </a:pP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430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3886200" y="3613949"/>
            <a:ext cx="4648200" cy="164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400" b="1" spc="-10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40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400" b="1" spc="-10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2700" algn="ctr">
              <a:lnSpc>
                <a:spcPct val="150000"/>
              </a:lnSpc>
              <a:spcBef>
                <a:spcPts val="100"/>
              </a:spcBef>
            </a:pPr>
            <a:r>
              <a:rPr lang="en-IN" sz="2400" b="1" spc="-10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400" b="1" spc="-10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400" spc="-10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40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Representation Finite State Automata (FA)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6C4D4-143C-304F-67CF-40DA19EC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7356"/>
            <a:ext cx="9395467" cy="53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9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Representation Finite State Automata (FA)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C5606-4795-E13A-17ED-470A892D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29" y="981848"/>
            <a:ext cx="9424650" cy="55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Representation Finite State Automata (FA)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BF663-E66D-6A06-D61B-4464385E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5" y="1187356"/>
            <a:ext cx="9012988" cy="51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f : A → B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26" name="Group 25"/>
          <p:cNvGrpSpPr/>
          <p:nvPr/>
        </p:nvGrpSpPr>
        <p:grpSpPr>
          <a:xfrm>
            <a:off x="2239108" y="1488829"/>
            <a:ext cx="4876801" cy="3130066"/>
            <a:chOff x="2239108" y="1148862"/>
            <a:chExt cx="4876801" cy="3130066"/>
          </a:xfrm>
        </p:grpSpPr>
        <p:sp>
          <p:nvSpPr>
            <p:cNvPr id="4" name="Oval 3"/>
            <p:cNvSpPr/>
            <p:nvPr/>
          </p:nvSpPr>
          <p:spPr>
            <a:xfrm>
              <a:off x="2239108" y="1524005"/>
              <a:ext cx="1957754" cy="27549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5158155" y="1500560"/>
              <a:ext cx="1957754" cy="27549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1784" y="1148862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67044" y="1184032"/>
              <a:ext cx="386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24555" y="1893333"/>
              <a:ext cx="515816" cy="2080893"/>
              <a:chOff x="3024555" y="1893333"/>
              <a:chExt cx="515816" cy="208089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3024555" y="1893333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x</a:t>
                </a:r>
                <a:r>
                  <a:rPr lang="en-IN" baseline="-25000" dirty="0"/>
                  <a:t>1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24556" y="2350531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x</a:t>
                </a:r>
                <a:r>
                  <a:rPr lang="en-IN" baseline="-25000" dirty="0"/>
                  <a:t>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024557" y="2796006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x</a:t>
                </a:r>
                <a:r>
                  <a:rPr lang="en-IN" baseline="-25000" dirty="0"/>
                  <a:t>3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36281" y="3604894"/>
                <a:ext cx="504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x</a:t>
                </a:r>
                <a:endParaRPr lang="en-IN" b="1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83173" y="3018744"/>
                <a:ext cx="3399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aseline="-25000" dirty="0"/>
                  <a:t>.</a:t>
                </a:r>
              </a:p>
              <a:p>
                <a:r>
                  <a:rPr lang="en-IN" baseline="-25000" dirty="0"/>
                  <a:t>.</a:t>
                </a:r>
              </a:p>
              <a:p>
                <a:r>
                  <a:rPr lang="en-IN" baseline="-25000" dirty="0"/>
                  <a:t>.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744313" y="1858165"/>
              <a:ext cx="1266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f(x</a:t>
              </a:r>
              <a:r>
                <a:rPr lang="en-IN" baseline="-25000" dirty="0"/>
                <a:t>1</a:t>
              </a:r>
              <a:r>
                <a:rPr lang="en-IN" dirty="0"/>
                <a:t>) = y</a:t>
              </a:r>
              <a:r>
                <a:rPr lang="en-IN" baseline="-250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44314" y="2315363"/>
              <a:ext cx="1113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f(x</a:t>
              </a:r>
              <a:r>
                <a:rPr lang="en-IN" baseline="-25000" dirty="0"/>
                <a:t>2</a:t>
              </a:r>
              <a:r>
                <a:rPr lang="en-IN" dirty="0"/>
                <a:t>) = y</a:t>
              </a:r>
              <a:r>
                <a:rPr lang="en-IN" baseline="-25000" dirty="0"/>
                <a:t>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56039" y="2760838"/>
              <a:ext cx="1113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f(x</a:t>
              </a:r>
              <a:r>
                <a:rPr lang="en-IN" baseline="-25000" dirty="0"/>
                <a:t>3</a:t>
              </a:r>
              <a:r>
                <a:rPr lang="en-IN" dirty="0"/>
                <a:t>) = y</a:t>
              </a:r>
              <a:r>
                <a:rPr lang="en-IN" baseline="-25000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32594" y="3522834"/>
              <a:ext cx="12074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f(x) = y</a:t>
              </a:r>
              <a:endParaRPr lang="en-IN" b="1" baseline="-25000" dirty="0"/>
            </a:p>
            <a:p>
              <a:endParaRPr lang="en-IN" b="1" baseline="-25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393829" y="2042831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3370384" y="2523475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370385" y="2968950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23494" y="3742669"/>
              <a:ext cx="2409099" cy="35168"/>
            </a:xfrm>
            <a:prstGeom prst="straightConnector1">
              <a:avLst/>
            </a:prstGeom>
            <a:ln w="254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1"/>
            <a:ext cx="8915400" cy="5580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Q = 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 q</a:t>
            </a:r>
            <a:r>
              <a:rPr lang="en-US" altLang="en-US" baseline="-25000" dirty="0"/>
              <a:t>1</a:t>
            </a:r>
            <a:r>
              <a:rPr lang="en-US" altLang="en-US" dirty="0"/>
              <a:t> } , </a:t>
            </a:r>
            <a:r>
              <a:rPr lang="el-GR" altLang="en-US" sz="3200" dirty="0"/>
              <a:t>Σ</a:t>
            </a:r>
            <a:r>
              <a:rPr lang="en-US" altLang="en-US" dirty="0"/>
              <a:t> = { a, b} </a:t>
            </a:r>
            <a:endParaRPr lang="en-IN" altLang="en-US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n(Q) = 2  ,  n(</a:t>
            </a:r>
            <a:r>
              <a:rPr lang="el-GR" altLang="en-US" dirty="0"/>
              <a:t>Σ</a:t>
            </a:r>
            <a:r>
              <a:rPr lang="en-IN" altLang="en-US" dirty="0"/>
              <a:t>) =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altLang="en-US" dirty="0">
                <a:solidFill>
                  <a:srgbClr val="FF0000"/>
                </a:solidFill>
              </a:rPr>
              <a:t>  A x B = { (x, y) / x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A , y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B }  -  </a:t>
            </a:r>
            <a:r>
              <a:rPr lang="en-US" altLang="en-US" dirty="0">
                <a:sym typeface="Symbol" panose="05050102010706020507" pitchFamily="18" charset="2"/>
              </a:rPr>
              <a:t>Cartesian Product of A and B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n(</a:t>
            </a:r>
            <a:r>
              <a:rPr lang="en-IN" altLang="en-US" dirty="0">
                <a:solidFill>
                  <a:srgbClr val="FF0000"/>
                </a:solidFill>
              </a:rPr>
              <a:t>A x B) = n(A) . n(B)</a:t>
            </a:r>
            <a:endParaRPr lang="en-I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/>
              <a:t> Q x </a:t>
            </a:r>
            <a:r>
              <a:rPr lang="el-GR" altLang="en-US" dirty="0"/>
              <a:t>Σ</a:t>
            </a:r>
            <a:r>
              <a:rPr lang="en-IN" altLang="en-US" dirty="0"/>
              <a:t> = { 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a), 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b), 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a), 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b) </a:t>
            </a:r>
            <a:r>
              <a:rPr lang="en-US" altLang="en-US" dirty="0">
                <a:sym typeface="Symbol" panose="05050102010706020507" pitchFamily="18" charset="2"/>
              </a:rPr>
              <a:t> }    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n(</a:t>
            </a:r>
            <a:r>
              <a:rPr lang="en-IN" altLang="en-US" dirty="0"/>
              <a:t>Q x </a:t>
            </a:r>
            <a:r>
              <a:rPr lang="el-GR" altLang="en-US" dirty="0"/>
              <a:t>Σ</a:t>
            </a:r>
            <a:r>
              <a:rPr lang="en-IN" altLang="en-US" dirty="0"/>
              <a:t>) =</a:t>
            </a:r>
            <a:r>
              <a:rPr lang="en-IN" dirty="0"/>
              <a:t> n(Q). n(</a:t>
            </a:r>
            <a:r>
              <a:rPr lang="el-GR" altLang="en-US" dirty="0"/>
              <a:t>Σ</a:t>
            </a:r>
            <a:r>
              <a:rPr lang="en-IN" dirty="0"/>
              <a:t>)</a:t>
            </a:r>
            <a:r>
              <a:rPr lang="en-IN" altLang="en-US" dirty="0"/>
              <a:t> = 2 . 2 = 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    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: Q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l-GR" altLang="en-US" b="1" dirty="0">
                <a:solidFill>
                  <a:srgbClr val="0000CC"/>
                </a:solidFill>
              </a:rPr>
              <a:t>Σ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→ Q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0646"/>
            <a:ext cx="10515600" cy="5696317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b="1" dirty="0">
                <a:cs typeface="Arial" panose="020B0604020202020204" pitchFamily="34" charset="0"/>
              </a:rPr>
              <a:t> : Q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l-GR" altLang="en-US" b="1" dirty="0"/>
              <a:t>Σ</a:t>
            </a:r>
            <a:r>
              <a:rPr lang="en-US" altLang="en-US" b="1" dirty="0"/>
              <a:t> </a:t>
            </a:r>
            <a:r>
              <a:rPr lang="en-US" altLang="en-US" b="1" dirty="0">
                <a:cs typeface="Arial" panose="020B0604020202020204" pitchFamily="34" charset="0"/>
              </a:rPr>
              <a:t>→ Q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IN" altLang="en-US" dirty="0">
                <a:solidFill>
                  <a:srgbClr val="FF0000"/>
                </a:solidFill>
              </a:rPr>
              <a:t>, a </a:t>
            </a:r>
            <a:r>
              <a:rPr lang="en-IN" dirty="0">
                <a:solidFill>
                  <a:srgbClr val="FF0000"/>
                </a:solidFill>
              </a:rPr>
              <a:t>) = 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         </a:t>
            </a:r>
            <a:endParaRPr lang="en-IN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2942488" y="1641233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5861535" y="1617788"/>
            <a:ext cx="1957754" cy="275492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470028" y="1207475"/>
            <a:ext cx="8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</a:rPr>
              <a:t> Q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b="1" dirty="0">
                <a:cs typeface="Arial" panose="020B0604020202020204" pitchFamily="34" charset="0"/>
              </a:rPr>
              <a:t> </a:t>
            </a:r>
            <a:r>
              <a:rPr lang="el-GR" altLang="en-US" b="1" dirty="0"/>
              <a:t>Σ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646978" y="1254368"/>
            <a:ext cx="37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</a:rPr>
              <a:t>Q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411414" y="2010561"/>
            <a:ext cx="105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a)</a:t>
            </a:r>
            <a:endParaRPr lang="en-IN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7969" y="2467759"/>
            <a:ext cx="10433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b)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99694" y="2913234"/>
            <a:ext cx="973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a)</a:t>
            </a:r>
            <a:endParaRPr lang="en-IN" baseline="-25000" dirty="0"/>
          </a:p>
          <a:p>
            <a:endParaRPr lang="en-IN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34863" y="3370432"/>
            <a:ext cx="832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b)</a:t>
            </a:r>
            <a:endParaRPr lang="en-IN" baseline="-25000" dirty="0"/>
          </a:p>
          <a:p>
            <a:endParaRPr lang="en-IN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377355" y="1975393"/>
            <a:ext cx="15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IN" altLang="en-US" dirty="0"/>
              <a:t>, a </a:t>
            </a:r>
            <a:r>
              <a:rPr lang="en-IN" dirty="0"/>
              <a:t>) = 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endParaRPr lang="en-IN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5636" y="2702222"/>
            <a:ext cx="1535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IN" altLang="en-US" dirty="0"/>
              <a:t>, b </a:t>
            </a:r>
            <a:r>
              <a:rPr lang="en-IN" dirty="0"/>
              <a:t>) = 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endParaRPr lang="en-IN" baseline="-25000" dirty="0"/>
          </a:p>
          <a:p>
            <a:endParaRPr lang="en-IN" b="1" baseline="-25000" dirty="0"/>
          </a:p>
          <a:p>
            <a:endParaRPr lang="en-IN" b="1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50317" y="2160059"/>
            <a:ext cx="2409099" cy="35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8235" y="2977391"/>
            <a:ext cx="2209804" cy="636607"/>
          </a:xfrm>
          <a:prstGeom prst="straightConnector1">
            <a:avLst/>
          </a:prstGeom>
          <a:ln w="254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114790" y="2340115"/>
            <a:ext cx="2344626" cy="722904"/>
          </a:xfrm>
          <a:prstGeom prst="straightConnector1">
            <a:avLst/>
          </a:prstGeom>
          <a:ln w="254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044448" y="2633620"/>
            <a:ext cx="2335823" cy="24740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545" y="4435175"/>
            <a:ext cx="1657350" cy="98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Transition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en-US" sz="3000" dirty="0"/>
              <a:t>A directed graph associated with the vertices of the graph corresponds to the states of Finite Automata.</a:t>
            </a:r>
          </a:p>
          <a:p>
            <a:pPr algn="just"/>
            <a:r>
              <a:rPr lang="en-US" sz="3000" dirty="0"/>
              <a:t>If there is a transition from state A to state B on input symbol ‘0’, then there is an arc with label ‘0’ is drawn from state A to state B</a:t>
            </a:r>
          </a:p>
          <a:p>
            <a:pPr algn="just"/>
            <a:r>
              <a:rPr lang="en-US" sz="3000" dirty="0"/>
              <a:t>FA accepts a string, ‘x’, if the sequence of transitions corresponding to the symbols of ‘x’ leads from the start state to an accepting state.</a:t>
            </a:r>
          </a:p>
          <a:p>
            <a:pPr algn="just"/>
            <a:r>
              <a:rPr lang="en-US" sz="3000" dirty="0"/>
              <a:t>Example</a:t>
            </a:r>
          </a:p>
          <a:p>
            <a:pPr algn="just">
              <a:buNone/>
            </a:pPr>
            <a:endParaRPr lang="en-US" sz="30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3306A-A2F6-3C8F-974F-1681E9A8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35" y="4427676"/>
            <a:ext cx="2552921" cy="160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A98B52-C5D7-B1F5-B09F-B3FA461F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866" y="4058025"/>
            <a:ext cx="4435224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1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11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0087" y="1173918"/>
            <a:ext cx="10515600" cy="5240741"/>
          </a:xfrm>
        </p:spPr>
        <p:txBody>
          <a:bodyPr/>
          <a:lstStyle/>
          <a:p>
            <a:pPr>
              <a:buNone/>
            </a:pPr>
            <a:r>
              <a:rPr lang="en-US" dirty="0"/>
              <a:t> M = ( {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 q</a:t>
            </a:r>
            <a:r>
              <a:rPr lang="en-US" altLang="en-US" baseline="-25000" dirty="0"/>
              <a:t>1</a:t>
            </a:r>
            <a:r>
              <a:rPr lang="en-US" altLang="en-US" dirty="0"/>
              <a:t> , q</a:t>
            </a:r>
            <a:r>
              <a:rPr lang="en-US" altLang="en-US" baseline="-25000" dirty="0"/>
              <a:t>2</a:t>
            </a:r>
            <a:r>
              <a:rPr lang="en-US" altLang="en-US" dirty="0"/>
              <a:t> , D } , {a, b} , q</a:t>
            </a:r>
            <a:r>
              <a:rPr lang="en-US" altLang="en-US" baseline="-25000" dirty="0"/>
              <a:t>0 </a:t>
            </a:r>
            <a:r>
              <a:rPr lang="en-US" altLang="en-US" dirty="0"/>
              <a:t> ,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dirty="0"/>
              <a:t> , {q</a:t>
            </a:r>
            <a:r>
              <a:rPr lang="en-US" altLang="en-US" baseline="-25000" dirty="0"/>
              <a:t>2</a:t>
            </a:r>
            <a:r>
              <a:rPr lang="en-US" altLang="en-US" dirty="0"/>
              <a:t>} )                          </a:t>
            </a:r>
            <a:r>
              <a:rPr lang="en-US" altLang="en-US" sz="2000" b="1" dirty="0"/>
              <a:t>a  </a:t>
            </a:r>
            <a:r>
              <a:rPr lang="en-US" altLang="en-US" dirty="0"/>
              <a:t>         </a:t>
            </a:r>
            <a:r>
              <a:rPr lang="en-US" altLang="en-US" sz="2000" b="1" dirty="0"/>
              <a:t>b</a:t>
            </a:r>
          </a:p>
          <a:p>
            <a:pPr>
              <a:buNone/>
            </a:pPr>
            <a:r>
              <a:rPr lang="en-US" altLang="en-US" dirty="0"/>
              <a:t> where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a) =  q</a:t>
            </a:r>
            <a:r>
              <a:rPr lang="en-US" altLang="en-US" baseline="-25000" dirty="0"/>
              <a:t>1    </a:t>
            </a:r>
            <a:r>
              <a:rPr lang="en-US" altLang="en-US" dirty="0"/>
              <a:t>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b) =  D                       </a:t>
            </a:r>
            <a:r>
              <a:rPr lang="en-US" altLang="en-US" sz="2000" b="1" dirty="0"/>
              <a:t>q</a:t>
            </a:r>
            <a:r>
              <a:rPr lang="en-US" altLang="en-US" sz="2000" b="1" baseline="-25000" dirty="0"/>
              <a:t>0</a:t>
            </a:r>
            <a:r>
              <a:rPr lang="en-US" altLang="en-US" dirty="0"/>
              <a:t>  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        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a) =  q</a:t>
            </a:r>
            <a:r>
              <a:rPr lang="en-US" altLang="en-US" baseline="-25000" dirty="0"/>
              <a:t>1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b) =  q</a:t>
            </a:r>
            <a:r>
              <a:rPr lang="en-US" altLang="en-US" baseline="-25000" dirty="0"/>
              <a:t>2                                </a:t>
            </a:r>
            <a:r>
              <a:rPr lang="en-US" altLang="en-US" sz="2000" b="1" dirty="0"/>
              <a:t>q</a:t>
            </a:r>
            <a:r>
              <a:rPr lang="en-US" altLang="en-US" sz="2000" b="1" baseline="-25000" dirty="0"/>
              <a:t>1</a:t>
            </a:r>
            <a:r>
              <a:rPr lang="en-US" altLang="en-US" dirty="0"/>
              <a:t> </a:t>
            </a:r>
            <a:endParaRPr lang="en-US" altLang="en-US" baseline="-25000" dirty="0"/>
          </a:p>
          <a:p>
            <a:pPr>
              <a:buNone/>
            </a:pPr>
            <a:r>
              <a:rPr lang="en-US" altLang="en-US" dirty="0"/>
              <a:t>        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2 </a:t>
            </a:r>
            <a:r>
              <a:rPr lang="en-US" altLang="en-US" dirty="0"/>
              <a:t> , a) =  D</a:t>
            </a:r>
            <a:r>
              <a:rPr lang="en-US" altLang="en-US" baseline="-25000" dirty="0"/>
              <a:t>  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dirty="0"/>
              <a:t>q</a:t>
            </a:r>
            <a:r>
              <a:rPr lang="en-US" altLang="en-US" baseline="-25000" dirty="0"/>
              <a:t>2 </a:t>
            </a:r>
            <a:r>
              <a:rPr lang="en-US" altLang="en-US" dirty="0"/>
              <a:t> , b) =  q</a:t>
            </a:r>
            <a:r>
              <a:rPr lang="en-US" altLang="en-US" baseline="-25000" dirty="0"/>
              <a:t>2                                </a:t>
            </a:r>
            <a:r>
              <a:rPr lang="en-US" altLang="en-US" sz="2000" b="1" dirty="0" err="1"/>
              <a:t>q</a:t>
            </a:r>
            <a:r>
              <a:rPr lang="en-US" altLang="en-US" sz="2000" b="1" baseline="-25000" dirty="0" err="1"/>
              <a:t>2</a:t>
            </a:r>
            <a:endParaRPr lang="en-US" altLang="en-US" sz="2000" dirty="0"/>
          </a:p>
          <a:p>
            <a:pPr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                (D</a:t>
            </a:r>
            <a:r>
              <a:rPr lang="en-US" altLang="en-US" baseline="-25000" dirty="0"/>
              <a:t> </a:t>
            </a:r>
            <a:r>
              <a:rPr lang="en-US" altLang="en-US" dirty="0"/>
              <a:t> , a) =  D</a:t>
            </a:r>
            <a:r>
              <a:rPr lang="en-US" altLang="en-US" baseline="-25000" dirty="0"/>
              <a:t>   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(D</a:t>
            </a:r>
            <a:r>
              <a:rPr lang="en-US" altLang="en-US" baseline="-25000" dirty="0"/>
              <a:t> </a:t>
            </a:r>
            <a:r>
              <a:rPr lang="en-US" altLang="en-US" dirty="0"/>
              <a:t> , b) =  D                        </a:t>
            </a:r>
            <a:r>
              <a:rPr lang="en-US" altLang="en-US" sz="2000" b="1" dirty="0" err="1"/>
              <a:t>D</a:t>
            </a:r>
            <a:endParaRPr lang="en-US" altLang="en-US" sz="2000" dirty="0"/>
          </a:p>
          <a:p>
            <a:pPr>
              <a:buNone/>
            </a:pPr>
            <a:endParaRPr lang="en-US" altLang="en-US" baseline="-25000" dirty="0"/>
          </a:p>
          <a:p>
            <a:pPr>
              <a:buNone/>
            </a:pPr>
            <a:r>
              <a:rPr lang="en-US" altLang="en-US" baseline="-25000" dirty="0"/>
              <a:t>     </a:t>
            </a:r>
          </a:p>
          <a:p>
            <a:pPr>
              <a:buNone/>
            </a:pPr>
            <a:r>
              <a:rPr lang="en-US" baseline="-25000" dirty="0"/>
              <a:t>            </a:t>
            </a:r>
          </a:p>
          <a:p>
            <a:pPr>
              <a:buNone/>
            </a:pPr>
            <a:r>
              <a:rPr lang="en-US" baseline="-25000" dirty="0"/>
              <a:t>             </a:t>
            </a:r>
            <a:endParaRPr lang="en-US" dirty="0"/>
          </a:p>
        </p:txBody>
      </p:sp>
      <p:graphicFrame>
        <p:nvGraphicFramePr>
          <p:cNvPr id="12" name="Content Placeholder 3"/>
          <p:cNvGraphicFramePr/>
          <p:nvPr/>
        </p:nvGraphicFramePr>
        <p:xfrm>
          <a:off x="8720918" y="1569493"/>
          <a:ext cx="2169996" cy="2033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37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09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altLang="en-US" sz="1800" b="1" dirty="0"/>
                        <a:t>q</a:t>
                      </a:r>
                      <a:r>
                        <a:rPr lang="en-US" altLang="en-US" sz="1800" b="1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</a:t>
                      </a:r>
                      <a:r>
                        <a:rPr lang="en-US" altLang="en-US" sz="1800" b="1" dirty="0"/>
                        <a:t>q</a:t>
                      </a:r>
                      <a:r>
                        <a:rPr lang="en-US" altLang="en-US" sz="1800" b="1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      </a:t>
                      </a:r>
                      <a:r>
                        <a:rPr lang="en-US" altLang="en-US" sz="1800" b="1" dirty="0"/>
                        <a:t>q</a:t>
                      </a:r>
                      <a:r>
                        <a:rPr lang="en-US" altLang="en-US" sz="1800" b="1" baseline="-25000" dirty="0"/>
                        <a:t>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27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altLang="en-US" sz="1800" b="1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altLang="en-US" sz="1800" b="1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66078" y="3821420"/>
            <a:ext cx="304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Transition Table or State Table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442950" y="3472858"/>
            <a:ext cx="4003532" cy="2695929"/>
            <a:chOff x="1787874" y="3704875"/>
            <a:chExt cx="3539471" cy="2422970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2086227" y="4638520"/>
              <a:ext cx="398587" cy="3523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endParaRPr lang="en-US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787874" y="3704875"/>
              <a:ext cx="3539471" cy="2422970"/>
              <a:chOff x="1801522" y="3704875"/>
              <a:chExt cx="3539471" cy="2422970"/>
            </a:xfrm>
          </p:grpSpPr>
          <p:sp>
            <p:nvSpPr>
              <p:cNvPr id="18" name="Oval 6"/>
              <p:cNvSpPr>
                <a:spLocks noChangeArrowheads="1"/>
              </p:cNvSpPr>
              <p:nvPr/>
            </p:nvSpPr>
            <p:spPr bwMode="auto">
              <a:xfrm>
                <a:off x="3074002" y="5626573"/>
                <a:ext cx="398587" cy="3523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</p:spPr>
            <p:txBody>
              <a:bodyPr vert="horz" wrap="square" lIns="91440" tIns="45720" rIns="91440" bIns="45720" numCol="1" anchor="ctr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1801522" y="3704875"/>
                <a:ext cx="3539471" cy="2422970"/>
                <a:chOff x="1801522" y="3704875"/>
                <a:chExt cx="3539471" cy="2422970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987793" y="4638520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8D0C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Oval 7"/>
                <p:cNvSpPr>
                  <a:spLocks noChangeArrowheads="1"/>
                </p:cNvSpPr>
                <p:nvPr/>
              </p:nvSpPr>
              <p:spPr bwMode="auto">
                <a:xfrm>
                  <a:off x="4064520" y="4679463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Straight Arrow Connector 9"/>
                <p:cNvSpPr>
                  <a:spLocks noChangeShapeType="1"/>
                </p:cNvSpPr>
                <p:nvPr/>
              </p:nvSpPr>
              <p:spPr bwMode="auto">
                <a:xfrm flipV="1">
                  <a:off x="1801522" y="4783894"/>
                  <a:ext cx="284705" cy="9522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4" name="Arc 22"/>
                <p:cNvSpPr/>
                <p:nvPr/>
              </p:nvSpPr>
              <p:spPr bwMode="auto">
                <a:xfrm rot="1121665">
                  <a:off x="3430329" y="5693552"/>
                  <a:ext cx="456444" cy="398587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88084" y="454470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7476" y="456062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1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Oval 8"/>
                <p:cNvSpPr>
                  <a:spLocks noChangeArrowheads="1"/>
                </p:cNvSpPr>
                <p:nvPr/>
              </p:nvSpPr>
              <p:spPr bwMode="auto">
                <a:xfrm>
                  <a:off x="4007562" y="4574716"/>
                  <a:ext cx="521959" cy="54278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22" name="Straight Arrow Connector 12"/>
                <p:cNvSpPr>
                  <a:spLocks noChangeShapeType="1"/>
                </p:cNvSpPr>
                <p:nvPr/>
              </p:nvSpPr>
              <p:spPr bwMode="auto">
                <a:xfrm>
                  <a:off x="3390701" y="4807065"/>
                  <a:ext cx="616861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23" name="Arc 21"/>
                <p:cNvSpPr/>
                <p:nvPr/>
              </p:nvSpPr>
              <p:spPr bwMode="auto">
                <a:xfrm rot="20942295">
                  <a:off x="4463090" y="4498536"/>
                  <a:ext cx="654821" cy="399944"/>
                </a:xfrm>
                <a:custGeom>
                  <a:avLst/>
                  <a:gdLst>
                    <a:gd name="T0" fmla="*/ 11666 w 657225"/>
                    <a:gd name="T1" fmla="*/ 147201 h 400050"/>
                    <a:gd name="T2" fmla="*/ 338306 w 657225"/>
                    <a:gd name="T3" fmla="*/ 87 h 400050"/>
                    <a:gd name="T4" fmla="*/ 655172 w 657225"/>
                    <a:gd name="T5" fmla="*/ 177700 h 400050"/>
                    <a:gd name="T6" fmla="*/ 365797 w 657225"/>
                    <a:gd name="T7" fmla="*/ 398765 h 400050"/>
                    <a:gd name="T8" fmla="*/ 36014 w 657225"/>
                    <a:gd name="T9" fmla="*/ 291070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7225" h="400050" stroke="0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  <a:lnTo>
                        <a:pt x="328613" y="200025"/>
                      </a:lnTo>
                      <a:lnTo>
                        <a:pt x="11666" y="147201"/>
                      </a:lnTo>
                      <a:close/>
                    </a:path>
                    <a:path w="657225" h="400050" fill="none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57940" y="4603841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2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04852" y="5575121"/>
                  <a:ext cx="388938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D</a:t>
                  </a:r>
                  <a:endParaRPr kumimoji="0" lang="en-US" sz="20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497537" y="4804023"/>
                  <a:ext cx="507231" cy="1189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16200000" flipH="1">
                  <a:off x="2404791" y="4943274"/>
                  <a:ext cx="690442" cy="75065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>
                  <a:stCxn id="20" idx="3"/>
                </p:cNvCxnSpPr>
                <p:nvPr/>
              </p:nvCxnSpPr>
              <p:spPr>
                <a:xfrm rot="5400000">
                  <a:off x="3421417" y="5014885"/>
                  <a:ext cx="639460" cy="68570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1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80674" y="4466891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432818" y="513791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Arc 22"/>
                <p:cNvSpPr/>
                <p:nvPr/>
              </p:nvSpPr>
              <p:spPr bwMode="auto">
                <a:xfrm rot="16880857">
                  <a:off x="2862547" y="4093354"/>
                  <a:ext cx="642583" cy="495234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/>
                <a:lstStyle/>
                <a:p>
                  <a:endParaRPr lang="en-US"/>
                </a:p>
              </p:txBody>
            </p:sp>
            <p:sp>
              <p:nvSpPr>
                <p:cNvPr id="5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115218" y="370487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513282" y="447143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15730" y="5178859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a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44130" y="4432763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lang="en-US" sz="2000" b="1" dirty="0">
                      <a:latin typeface="Times New Roman" panose="02020603050405020304" charset="0"/>
                      <a:cs typeface="Arial" panose="020B0604020202020204" pitchFamily="34" charset="0"/>
                    </a:rPr>
                    <a:t>b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909073" y="5713403"/>
                  <a:ext cx="676575" cy="414442"/>
                </a:xfrm>
                <a:prstGeom prst="rect">
                  <a:avLst/>
                </a:prstGeom>
                <a:noFill/>
                <a:ln w="0">
                  <a:noFill/>
                  <a:miter lim="800000"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</a:pPr>
                  <a:r>
                    <a:rPr kumimoji="0" lang="en-US" sz="20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charset="0"/>
                      <a:cs typeface="Arial" panose="020B0604020202020204" pitchFamily="34" charset="0"/>
                    </a:rPr>
                    <a:t>a , b </a:t>
                  </a: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61" name="TextBox 60"/>
          <p:cNvSpPr txBox="1"/>
          <p:nvPr/>
        </p:nvSpPr>
        <p:spPr>
          <a:xfrm>
            <a:off x="6375742" y="4806348"/>
            <a:ext cx="360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Transition diagram or State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C1051B-9AB4-4A23-B9A0-2467D318806F}"/>
                  </a:ext>
                </a:extLst>
              </p14:cNvPr>
              <p14:cNvContentPartPr/>
              <p14:nvPr/>
            </p14:nvContentPartPr>
            <p14:xfrm>
              <a:off x="4148553" y="2340993"/>
              <a:ext cx="6480" cy="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C1051B-9AB4-4A23-B9A0-2467D31880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9913" y="2332353"/>
                <a:ext cx="24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CB29BC-5553-4B4F-92CC-AE9B326828AB}"/>
                  </a:ext>
                </a:extLst>
              </p14:cNvPr>
              <p14:cNvContentPartPr/>
              <p14:nvPr/>
            </p14:nvContentPartPr>
            <p14:xfrm>
              <a:off x="4168353" y="2194113"/>
              <a:ext cx="175320" cy="4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CB29BC-5553-4B4F-92CC-AE9B32682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9353" y="2185113"/>
                <a:ext cx="1929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637EE34-7A12-4840-A940-5E84828AE4A0}"/>
              </a:ext>
            </a:extLst>
          </p:cNvPr>
          <p:cNvGrpSpPr/>
          <p:nvPr/>
        </p:nvGrpSpPr>
        <p:grpSpPr>
          <a:xfrm>
            <a:off x="6498993" y="2042913"/>
            <a:ext cx="128880" cy="79200"/>
            <a:chOff x="6498993" y="2042913"/>
            <a:chExt cx="128880" cy="7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3A728A-7828-46E6-9327-FB3C47D14167}"/>
                    </a:ext>
                  </a:extLst>
                </p14:cNvPr>
                <p14:cNvContentPartPr/>
                <p14:nvPr/>
              </p14:nvContentPartPr>
              <p14:xfrm>
                <a:off x="6498993" y="2042913"/>
                <a:ext cx="127440" cy="3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3A728A-7828-46E6-9327-FB3C47D141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89993" y="2033913"/>
                  <a:ext cx="145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9A516D-6DA3-4D6C-8197-766F95CE7593}"/>
                    </a:ext>
                  </a:extLst>
                </p14:cNvPr>
                <p14:cNvContentPartPr/>
                <p14:nvPr/>
              </p14:nvContentPartPr>
              <p14:xfrm>
                <a:off x="6537513" y="2096913"/>
                <a:ext cx="90360" cy="2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9A516D-6DA3-4D6C-8197-766F95CE75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8873" y="2087913"/>
                  <a:ext cx="1080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7954A-18FC-4627-97FF-2504BD519D51}"/>
              </a:ext>
            </a:extLst>
          </p:cNvPr>
          <p:cNvGrpSpPr/>
          <p:nvPr/>
        </p:nvGrpSpPr>
        <p:grpSpPr>
          <a:xfrm>
            <a:off x="4063953" y="6095073"/>
            <a:ext cx="214920" cy="128880"/>
            <a:chOff x="4063953" y="6095073"/>
            <a:chExt cx="2149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C80099-E1A4-4E29-925E-A7CFF464F292}"/>
                    </a:ext>
                  </a:extLst>
                </p14:cNvPr>
                <p14:cNvContentPartPr/>
                <p14:nvPr/>
              </p14:nvContentPartPr>
              <p14:xfrm>
                <a:off x="4063953" y="6095073"/>
                <a:ext cx="134640" cy="72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C80099-E1A4-4E29-925E-A7CFF464F2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4953" y="6086073"/>
                  <a:ext cx="1522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48E172B-61D8-4CD1-9A48-67212FAFB9FB}"/>
                    </a:ext>
                  </a:extLst>
                </p14:cNvPr>
                <p14:cNvContentPartPr/>
                <p14:nvPr/>
              </p14:nvContentPartPr>
              <p14:xfrm>
                <a:off x="4101033" y="6141873"/>
                <a:ext cx="177840" cy="82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48E172B-61D8-4CD1-9A48-67212FAFB9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92033" y="6132873"/>
                  <a:ext cx="195480" cy="99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algn="just"/>
            <a:r>
              <a:rPr lang="en-US" sz="3000" dirty="0"/>
              <a:t>The machine accepts a string if the process ends in a double circle, i.e., Final State.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18776-F006-3219-23E0-E9E020D5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3" y="2878619"/>
            <a:ext cx="6373483" cy="31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8E86E-1ED5-E21A-0EEE-25B859B6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83" y="2307599"/>
            <a:ext cx="3977985" cy="1425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EDB18-1C68-B81A-B600-A5868938D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64" y="4486653"/>
            <a:ext cx="4107536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7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1 -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A44E87-EA03-E4CC-EB00-E95253EE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34" y="1566718"/>
            <a:ext cx="8606936" cy="49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0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125" y="6477952"/>
            <a:ext cx="77470" cy="146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0076" y="921702"/>
            <a:ext cx="7705725" cy="133626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300" dirty="0">
                <a:latin typeface="Times New Roman"/>
                <a:cs typeface="Times New Roman"/>
              </a:rPr>
              <a:t>Module 2 – </a:t>
            </a:r>
            <a:br>
              <a:rPr lang="en-IN" sz="4300" dirty="0">
                <a:latin typeface="Times New Roman"/>
                <a:cs typeface="Times New Roman"/>
              </a:rPr>
            </a:br>
            <a:r>
              <a:rPr lang="en-US" sz="4300" dirty="0">
                <a:latin typeface="Times New Roman"/>
                <a:cs typeface="Times New Roman"/>
              </a:rPr>
              <a:t>Finite State Automata</a:t>
            </a:r>
            <a:endParaRPr sz="4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842" y="5401865"/>
            <a:ext cx="8164195" cy="60272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ctr">
              <a:spcBef>
                <a:spcPts val="860"/>
              </a:spcBef>
            </a:pPr>
            <a:r>
              <a:rPr lang="en-US" sz="3200" b="1" dirty="0">
                <a:latin typeface="Times New Roman"/>
                <a:cs typeface="Times New Roman"/>
              </a:rPr>
              <a:t>Topic : Finite Automata (FA) </a:t>
            </a:r>
            <a:endParaRPr lang="en-IN" sz="3200" b="1" dirty="0"/>
          </a:p>
        </p:txBody>
      </p:sp>
      <p:sp>
        <p:nvSpPr>
          <p:cNvPr id="5" name="object 5"/>
          <p:cNvSpPr/>
          <p:nvPr/>
        </p:nvSpPr>
        <p:spPr>
          <a:xfrm>
            <a:off x="6962901" y="6480874"/>
            <a:ext cx="2933700" cy="387350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284209" y="0"/>
            <a:ext cx="2494280" cy="868680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7971"/>
            <a:ext cx="4975860" cy="387350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7515225" y="6533897"/>
            <a:ext cx="825500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bg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90"/>
              </a:lnSpc>
            </a:pPr>
            <a:r>
              <a:rPr lang="en-IN" spc="-5"/>
              <a:t>SCOPE</a:t>
            </a:r>
            <a:endParaRPr spc="-5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834904" y="2556462"/>
            <a:ext cx="10856068" cy="1218282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algn="just">
              <a:spcBef>
                <a:spcPts val="860"/>
              </a:spcBef>
            </a:pPr>
            <a:r>
              <a:rPr lang="en-US" sz="2400" dirty="0">
                <a:latin typeface="Times New Roman"/>
                <a:cs typeface="Times New Roman"/>
              </a:rPr>
              <a:t>Finite Automata (FA) - Deterministic Finite Automata (DFA) - Non-deterministic Finite Automata (NFA) - NFA with epsilon transitions – NFA without epsilon transition, conversion of NFA to DFA, Equivalence of NFA and DFA – minimization of DFA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1 -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52B0B-8081-AE08-396E-46A82D7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7" y="1373528"/>
            <a:ext cx="8794766" cy="50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1 -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44B-6B74-16BA-22A5-8B654FBC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10" y="1172676"/>
            <a:ext cx="9116180" cy="53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1 -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44B-6B74-16BA-22A5-8B654FBC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10" y="1172676"/>
            <a:ext cx="9116180" cy="532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EC471-725E-61AC-11B9-830098DF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2" y="1282890"/>
            <a:ext cx="9289576" cy="536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6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1 -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57188-1EEB-5B3B-53BB-E8280E97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0" y="1310456"/>
            <a:ext cx="9247347" cy="5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5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2 -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E299B-4D2B-3AA6-2C4E-0355DBDD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13" y="1119116"/>
            <a:ext cx="9387344" cy="55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2 -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69C4F-BD0E-249F-AC13-B2E5CDE0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06" y="1282767"/>
            <a:ext cx="9054094" cy="5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2 -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232E9-0ADF-3875-6BEB-A91CDF47B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1023525"/>
            <a:ext cx="9203327" cy="54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2 -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500D-EF73-8D41-052D-3ADF9071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40" y="1282890"/>
            <a:ext cx="9199920" cy="52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3 -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5375A-1A6C-DFE9-4438-167373D63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32" y="1282890"/>
            <a:ext cx="8853634" cy="50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Finite State Automata (FA)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sz="3300" dirty="0"/>
              <a:t>An automaton is an abstract model of a digital computer.</a:t>
            </a:r>
          </a:p>
          <a:p>
            <a:pPr>
              <a:buNone/>
            </a:pPr>
            <a:r>
              <a:rPr lang="en-US" sz="3300" dirty="0"/>
              <a:t>• Mathematical model of a system with discrete inputs and outputs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D8576-E8C1-F307-2DFC-339AA9CE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910" y="3537234"/>
            <a:ext cx="7824301" cy="25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0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4 -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A7DE5-091D-3D1B-171D-B9B08086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83" y="1205783"/>
            <a:ext cx="8959732" cy="528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4 -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E230-C7CB-3E86-1583-121E9A520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10" y="1006385"/>
            <a:ext cx="9280340" cy="548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1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5 -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1059B-4DB4-309E-41D0-E0B1D4DE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258" y="1282890"/>
            <a:ext cx="9240623" cy="531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6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5 -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8E0D3-F0EF-02B7-ABBC-80BF9DC7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16" y="1150511"/>
            <a:ext cx="9312615" cy="541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Example 5 - Checking acceptance of string using FA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F2EA2-7931-B9C7-0674-1635E99C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16" y="1282890"/>
            <a:ext cx="9047368" cy="52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Practice Problem 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5BFCB-7112-D4CF-9D76-82CDE5677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7" y="1628140"/>
            <a:ext cx="9961804" cy="38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Practice Problem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3EE47-4DA9-17B0-3999-16F2D126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46" y="1431304"/>
            <a:ext cx="9726473" cy="43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Grammar and Automata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48B4-7AEB-7A81-CF9C-FDD224F9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949" y="1282890"/>
            <a:ext cx="10515600" cy="4757596"/>
          </a:xfrm>
        </p:spPr>
        <p:txBody>
          <a:bodyPr/>
          <a:lstStyle/>
          <a:p>
            <a:pPr>
              <a:buNone/>
            </a:pPr>
            <a:r>
              <a:rPr lang="en-US" dirty="0"/>
              <a:t>L(M) is the of strings accepted by 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L(G) is the of strings generated  by G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M -  Automata is an accepting device of the language</a:t>
            </a:r>
          </a:p>
          <a:p>
            <a:pPr>
              <a:buNone/>
            </a:pPr>
            <a:r>
              <a:rPr lang="en-US" dirty="0"/>
              <a:t> G  -   Grammar is the generating device of the language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7DDD83-326F-B7C6-4CB8-E92851D259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696" y="1965278"/>
          <a:ext cx="5472752" cy="65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265" imgH="317500" progId="Equation.3">
                  <p:embed/>
                </p:oleObj>
              </mc:Choice>
              <mc:Fallback>
                <p:oleObj name="Equation" r:id="rId2" imgW="1993265" imgH="3175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7DDD83-326F-B7C6-4CB8-E92851D25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696" y="1965278"/>
                        <a:ext cx="5472752" cy="65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6C318C9-ECA7-0056-5859-DAF41EC94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712" y="3466531"/>
          <a:ext cx="4930064" cy="68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7965" imgH="304800" progId="Equation.3">
                  <p:embed/>
                </p:oleObj>
              </mc:Choice>
              <mc:Fallback>
                <p:oleObj name="Equation" r:id="rId4" imgW="1497965" imgH="3048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6C318C9-ECA7-0056-5859-DAF41EC94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12" y="3466531"/>
                        <a:ext cx="4930064" cy="68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89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Grammar and Automata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1FB17B-AB48-AA64-F4E7-C755F639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6" y="1496670"/>
            <a:ext cx="9619034" cy="484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Grammar and Automata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82DE57-2940-0518-B97A-7FBB4048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19" y="1943982"/>
            <a:ext cx="3447042" cy="1485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D0B6E2-F3DB-AA9F-9F89-61DA15B0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80" y="1710797"/>
            <a:ext cx="2476715" cy="15088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907700-A16C-C4BE-1C34-3F944B8A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78" y="1618769"/>
            <a:ext cx="548688" cy="4953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76499-C8E4-8B1A-6FD4-7244FC344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78" y="3554790"/>
            <a:ext cx="502964" cy="487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E831A-AC04-F406-9DD6-59D4999FD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726" y="3421805"/>
            <a:ext cx="3035567" cy="30710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8D6360-3A3B-9F1F-5A69-34C2306B61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901" y="4295125"/>
            <a:ext cx="328450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Working Principle of 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116"/>
            <a:ext cx="10515600" cy="52270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sz="2200" b="1" dirty="0"/>
          </a:p>
          <a:p>
            <a:r>
              <a:rPr lang="en-US" sz="2200" b="1" dirty="0"/>
              <a:t>Inputs are written on a tape, read by automaton but cannot change it</a:t>
            </a:r>
          </a:p>
          <a:p>
            <a:r>
              <a:rPr lang="en-US" sz="2200" b="1" dirty="0"/>
              <a:t>Input tape is divided into cells, each of which can hold one symbol </a:t>
            </a:r>
          </a:p>
          <a:p>
            <a:r>
              <a:rPr lang="en-US" altLang="en-US" sz="2200" b="1" dirty="0">
                <a:cs typeface="Times New Roman" panose="02020603050405020304" charset="0"/>
              </a:rPr>
              <a:t>Finite control, i.e., finite number of states, and </a:t>
            </a:r>
          </a:p>
          <a:p>
            <a:r>
              <a:rPr lang="en-US" altLang="en-US" sz="2200" b="1" dirty="0">
                <a:cs typeface="Times New Roman" panose="02020603050405020304" charset="0"/>
              </a:rPr>
              <a:t>A string is placed on the tape, read head is positioned at the left end.   </a:t>
            </a:r>
          </a:p>
          <a:p>
            <a:r>
              <a:rPr lang="en-US" altLang="en-US" sz="2200" b="1" dirty="0">
                <a:cs typeface="Times New Roman" panose="02020603050405020304" charset="0"/>
              </a:rPr>
              <a:t>FA will read the string one symbol at a time until all symbols have been read. </a:t>
            </a:r>
          </a:p>
          <a:p>
            <a:r>
              <a:rPr lang="en-US" altLang="en-US" sz="2200" b="1" dirty="0">
                <a:cs typeface="Times New Roman" panose="02020603050405020304" charset="0"/>
              </a:rPr>
              <a:t>The FA will then either </a:t>
            </a:r>
            <a:r>
              <a:rPr lang="en-US" altLang="en-US" sz="2200" b="1" i="1" dirty="0">
                <a:solidFill>
                  <a:srgbClr val="0000CC"/>
                </a:solidFill>
                <a:cs typeface="Times New Roman" panose="02020603050405020304" charset="0"/>
              </a:rPr>
              <a:t>accept</a:t>
            </a:r>
            <a:r>
              <a:rPr lang="en-US" altLang="en-US" sz="2200" b="1" dirty="0">
                <a:cs typeface="Times New Roman" panose="02020603050405020304" charset="0"/>
              </a:rPr>
              <a:t> or </a:t>
            </a:r>
            <a:r>
              <a:rPr lang="en-US" altLang="en-US" sz="2200" b="1" i="1" dirty="0">
                <a:solidFill>
                  <a:srgbClr val="0000CC"/>
                </a:solidFill>
                <a:cs typeface="Times New Roman" panose="02020603050405020304" charset="0"/>
              </a:rPr>
              <a:t>reject</a:t>
            </a:r>
            <a:r>
              <a:rPr lang="en-US" altLang="en-US" sz="2200" b="1" i="1" dirty="0">
                <a:cs typeface="Times New Roman" panose="02020603050405020304" charset="0"/>
              </a:rPr>
              <a:t> </a:t>
            </a:r>
            <a:r>
              <a:rPr lang="en-US" altLang="en-US" sz="2200" b="1" dirty="0">
                <a:cs typeface="Times New Roman" panose="02020603050405020304" charset="0"/>
              </a:rPr>
              <a:t>the string.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29079" y="2928584"/>
            <a:ext cx="1397512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en-US" dirty="0"/>
              <a:t>Finite</a:t>
            </a:r>
          </a:p>
          <a:p>
            <a:pPr algn="ctr" eaLnBrk="1" hangingPunct="1"/>
            <a:r>
              <a:rPr lang="en-US" altLang="en-US" dirty="0"/>
              <a:t>Control</a:t>
            </a:r>
          </a:p>
        </p:txBody>
      </p:sp>
      <p:graphicFrame>
        <p:nvGraphicFramePr>
          <p:cNvPr id="11" name="Group 28"/>
          <p:cNvGraphicFramePr>
            <a:graphicFrameLocks noGrp="1"/>
          </p:cNvGraphicFramePr>
          <p:nvPr/>
        </p:nvGraphicFramePr>
        <p:xfrm>
          <a:off x="2095500" y="1447800"/>
          <a:ext cx="5105400" cy="517532"/>
        </p:xfrm>
        <a:graphic>
          <a:graphicData uri="http://schemas.openxmlformats.org/drawingml/2006/table">
            <a:tbl>
              <a:tblPr/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0</a:t>
                      </a:r>
                    </a:p>
                  </a:txBody>
                  <a:tcPr marT="45406" marB="454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1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0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</a:rPr>
                        <a:t>0</a:t>
                      </a: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</a:endParaRPr>
                    </a:p>
                  </a:txBody>
                  <a:tcPr marT="45406" marB="454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16200000" flipV="1">
            <a:off x="2033518" y="2320107"/>
            <a:ext cx="709682" cy="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88358" y="2661313"/>
            <a:ext cx="1269242" cy="13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3527917" y="2804585"/>
            <a:ext cx="259311" cy="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Grammar and Automata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75BFD-78F6-E955-7FEB-F7FE47B7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75" y="1282890"/>
            <a:ext cx="9201623" cy="46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FSA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1"/>
            <a:ext cx="10515600" cy="364395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/>
              <a:t>Lexical analysis (Compiler) recognition of tokens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Thermostats (fridge)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Elevators</a:t>
            </a:r>
          </a:p>
          <a:p>
            <a:pPr>
              <a:lnSpc>
                <a:spcPct val="85000"/>
              </a:lnSpc>
            </a:pPr>
            <a:r>
              <a:rPr lang="en-US" altLang="en-US" dirty="0"/>
              <a:t>Train Track Switches</a:t>
            </a:r>
          </a:p>
          <a:p>
            <a:pPr>
              <a:lnSpc>
                <a:spcPct val="85000"/>
              </a:lnSpc>
            </a:pPr>
            <a:r>
              <a:rPr lang="en-US" dirty="0"/>
              <a:t>Text editing</a:t>
            </a:r>
          </a:p>
          <a:p>
            <a:pPr>
              <a:lnSpc>
                <a:spcPct val="85000"/>
              </a:lnSpc>
            </a:pPr>
            <a:r>
              <a:rPr lang="en-US" dirty="0"/>
              <a:t>Image compression</a:t>
            </a:r>
          </a:p>
          <a:p>
            <a:pPr>
              <a:lnSpc>
                <a:spcPct val="85000"/>
              </a:lnSpc>
            </a:pPr>
            <a:r>
              <a:rPr lang="en-US" dirty="0"/>
              <a:t>Computer Network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Representation Finite State Automata (FA)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960"/>
            <a:ext cx="10515600" cy="3316407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A finite automaton is a 5-tuple</a:t>
            </a:r>
            <a:r>
              <a:rPr lang="en-US" altLang="en-US" dirty="0">
                <a:solidFill>
                  <a:srgbClr val="00B050"/>
                </a:solidFill>
              </a:rPr>
              <a:t>  </a:t>
            </a:r>
            <a:r>
              <a:rPr lang="en-US" altLang="en-US" b="1" dirty="0">
                <a:solidFill>
                  <a:srgbClr val="0000CC"/>
                </a:solidFill>
              </a:rPr>
              <a:t>M = (Q, </a:t>
            </a:r>
            <a:r>
              <a:rPr lang="el-GR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Σ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F),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dirty="0"/>
              <a:t>    -   is a finite set of states</a:t>
            </a:r>
          </a:p>
          <a:p>
            <a:pPr lvl="2"/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/>
              <a:t>    -   is  a finite set of input symbols 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S or q</a:t>
            </a:r>
            <a:r>
              <a:rPr lang="en-US" altLang="en-US" sz="2800" b="1" baseline="-25000" dirty="0">
                <a:solidFill>
                  <a:srgbClr val="0000CC"/>
                </a:solidFill>
              </a:rPr>
              <a:t>0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 Q    -  </a:t>
            </a:r>
            <a:r>
              <a:rPr lang="en-US" altLang="en-US" sz="2800" b="1" dirty="0">
                <a:sym typeface="Symbol" panose="05050102010706020507" pitchFamily="18" charset="2"/>
              </a:rPr>
              <a:t>is the start state (initial state)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F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 Q      -  </a:t>
            </a:r>
            <a:r>
              <a:rPr lang="en-US" altLang="en-US" sz="2800" b="1" dirty="0">
                <a:sym typeface="Symbol" panose="05050102010706020507" pitchFamily="18" charset="2"/>
              </a:rPr>
              <a:t>is the set of accept states (final states)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→ Q   -  </a:t>
            </a:r>
            <a:r>
              <a:rPr lang="en-US" altLang="en-US" sz="2800" b="1" dirty="0">
                <a:cs typeface="Arial" panose="020B0604020202020204" pitchFamily="34" charset="0"/>
              </a:rPr>
              <a:t>is the transition function</a:t>
            </a:r>
          </a:p>
          <a:p>
            <a:endParaRPr lang="en-US" altLang="en-US" b="1" dirty="0">
              <a:solidFill>
                <a:srgbClr val="0000CC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61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Representation Finite State Automata (FA)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50AA5-2F34-2E99-0A40-709DA939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86" y="1187356"/>
            <a:ext cx="8908583" cy="51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Representation Finite State Automata (FA)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D1DB5-E0E0-FC5D-DF1E-1A25639D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34" y="1187356"/>
            <a:ext cx="9210472" cy="52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3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8" y="365126"/>
            <a:ext cx="10671412" cy="8222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Representation Finite State Automata (FA)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91ECB-4985-E683-7579-F8366F21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40" y="1332106"/>
            <a:ext cx="8744019" cy="49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5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1086</Words>
  <Application>Microsoft Office PowerPoint</Application>
  <PresentationFormat>Widescreen</PresentationFormat>
  <Paragraphs>226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MT</vt:lpstr>
      <vt:lpstr>Calibri</vt:lpstr>
      <vt:lpstr>Calibri Light</vt:lpstr>
      <vt:lpstr>Symbol</vt:lpstr>
      <vt:lpstr>Times New Roman</vt:lpstr>
      <vt:lpstr>Office Theme</vt:lpstr>
      <vt:lpstr>Equation</vt:lpstr>
      <vt:lpstr>PowerPoint Presentation</vt:lpstr>
      <vt:lpstr>Module 2 –  Finite State Automata</vt:lpstr>
      <vt:lpstr>Finite State Automata (FA)</vt:lpstr>
      <vt:lpstr>Working Principle of FA</vt:lpstr>
      <vt:lpstr>FSA Applications</vt:lpstr>
      <vt:lpstr>Representation Finite State Automata (FA)</vt:lpstr>
      <vt:lpstr>Representation Finite State Automata (FA)</vt:lpstr>
      <vt:lpstr>Representation Finite State Automata (FA)</vt:lpstr>
      <vt:lpstr>Representation Finite State Automata (FA)</vt:lpstr>
      <vt:lpstr>Representation Finite State Automata (FA)</vt:lpstr>
      <vt:lpstr>Representation Finite State Automata (FA)</vt:lpstr>
      <vt:lpstr>Representation Finite State Automata (FA)</vt:lpstr>
      <vt:lpstr>PowerPoint Presentation</vt:lpstr>
      <vt:lpstr>PowerPoint Presentation</vt:lpstr>
      <vt:lpstr>PowerPoint Presentation</vt:lpstr>
      <vt:lpstr>Transition Diagram</vt:lpstr>
      <vt:lpstr>Examples</vt:lpstr>
      <vt:lpstr>Checking acceptance of string using FA</vt:lpstr>
      <vt:lpstr>Example 1 - Checking acceptance of string using FA</vt:lpstr>
      <vt:lpstr>Example 1 - Checking acceptance of string using FA</vt:lpstr>
      <vt:lpstr>Example 1 - Checking acceptance of string using FA</vt:lpstr>
      <vt:lpstr>Example 1 - Checking acceptance of string using FA</vt:lpstr>
      <vt:lpstr>Example - Checking acceptance of string using FA</vt:lpstr>
      <vt:lpstr>Example 1 - Checking acceptance of string using FA</vt:lpstr>
      <vt:lpstr>Example 2 - Checking acceptance of string using FA</vt:lpstr>
      <vt:lpstr>Example 2 - Checking acceptance of string using FA</vt:lpstr>
      <vt:lpstr>Example 2 - Checking acceptance of string using FA</vt:lpstr>
      <vt:lpstr>Example 2 - Checking acceptance of string using FA</vt:lpstr>
      <vt:lpstr>Example 3 - Checking acceptance of string using FA</vt:lpstr>
      <vt:lpstr>Example 4 - Checking acceptance of string using FA</vt:lpstr>
      <vt:lpstr>Example 4 - Checking acceptance of string using FA</vt:lpstr>
      <vt:lpstr>Example 5 - Checking acceptance of string using FA</vt:lpstr>
      <vt:lpstr>Example 5 - Checking acceptance of string using FA</vt:lpstr>
      <vt:lpstr>Example 5 - Checking acceptance of string using FA</vt:lpstr>
      <vt:lpstr>Practice Problem 1</vt:lpstr>
      <vt:lpstr>Practice Problem 2</vt:lpstr>
      <vt:lpstr>Grammar and Automata</vt:lpstr>
      <vt:lpstr>Grammar and Automata</vt:lpstr>
      <vt:lpstr>Grammar and Automata</vt:lpstr>
      <vt:lpstr>Grammar and Automata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559</cp:revision>
  <dcterms:created xsi:type="dcterms:W3CDTF">2018-07-03T04:52:00Z</dcterms:created>
  <dcterms:modified xsi:type="dcterms:W3CDTF">2024-01-21T09:04:00Z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1033-11.2.0.10223</vt:lpwstr>
  </property>
</Properties>
</file>