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733" r:id="rId3"/>
    <p:sldId id="758" r:id="rId4"/>
    <p:sldId id="761" r:id="rId5"/>
    <p:sldId id="768" r:id="rId6"/>
    <p:sldId id="769" r:id="rId7"/>
    <p:sldId id="770" r:id="rId8"/>
    <p:sldId id="771" r:id="rId9"/>
    <p:sldId id="772" r:id="rId10"/>
    <p:sldId id="773" r:id="rId11"/>
    <p:sldId id="774" r:id="rId12"/>
    <p:sldId id="775" r:id="rId13"/>
    <p:sldId id="776" r:id="rId14"/>
    <p:sldId id="777" r:id="rId15"/>
    <p:sldId id="778" r:id="rId16"/>
    <p:sldId id="779" r:id="rId17"/>
    <p:sldId id="780" r:id="rId18"/>
    <p:sldId id="781" r:id="rId19"/>
    <p:sldId id="409" r:id="rId20"/>
    <p:sldId id="411" r:id="rId21"/>
    <p:sldId id="286" r:id="rId22"/>
    <p:sldId id="387" r:id="rId23"/>
    <p:sldId id="388" r:id="rId24"/>
    <p:sldId id="342" r:id="rId25"/>
    <p:sldId id="343" r:id="rId26"/>
    <p:sldId id="782" r:id="rId27"/>
    <p:sldId id="410" r:id="rId28"/>
    <p:sldId id="417" r:id="rId29"/>
    <p:sldId id="412" r:id="rId30"/>
    <p:sldId id="785" r:id="rId31"/>
    <p:sldId id="783" r:id="rId32"/>
    <p:sldId id="413" r:id="rId33"/>
    <p:sldId id="414" r:id="rId34"/>
    <p:sldId id="415" r:id="rId35"/>
    <p:sldId id="41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8000"/>
    <a:srgbClr val="FF0000"/>
    <a:srgbClr val="009900"/>
    <a:srgbClr val="FF0066"/>
    <a:srgbClr val="00CC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12.bin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2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21.bin"/><Relationship Id="rId3" Type="http://schemas.openxmlformats.org/officeDocument/2006/relationships/image" Target="../media/image29.wmf"/><Relationship Id="rId21" Type="http://schemas.openxmlformats.org/officeDocument/2006/relationships/image" Target="../media/image38.wmf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36.wmf"/><Relationship Id="rId2" Type="http://schemas.openxmlformats.org/officeDocument/2006/relationships/oleObject" Target="../embeddings/oleObject13.bin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5" Type="http://schemas.openxmlformats.org/officeDocument/2006/relationships/image" Target="../media/image35.wmf"/><Relationship Id="rId23" Type="http://schemas.openxmlformats.org/officeDocument/2006/relationships/oleObject" Target="../embeddings/oleObject24.bin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37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4125" y="6477952"/>
            <a:ext cx="77470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25080" y="6471132"/>
            <a:ext cx="2652395" cy="387350"/>
          </a:xfrm>
          <a:custGeom>
            <a:avLst/>
            <a:gdLst/>
            <a:ahLst/>
            <a:cxnLst/>
            <a:rect l="l" t="t" r="r" b="b"/>
            <a:pathLst>
              <a:path w="2652395" h="387350">
                <a:moveTo>
                  <a:pt x="2652395" y="0"/>
                </a:moveTo>
                <a:lnTo>
                  <a:pt x="0" y="0"/>
                </a:lnTo>
                <a:lnTo>
                  <a:pt x="0" y="386867"/>
                </a:lnTo>
                <a:lnTo>
                  <a:pt x="2652395" y="386867"/>
                </a:lnTo>
                <a:lnTo>
                  <a:pt x="2652395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69705" y="6512242"/>
            <a:ext cx="82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SCOPE</a:t>
            </a:r>
            <a:endParaRPr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16051" y="0"/>
            <a:ext cx="4312285" cy="500380"/>
          </a:xfrm>
          <a:custGeom>
            <a:avLst/>
            <a:gdLst/>
            <a:ahLst/>
            <a:cxnLst/>
            <a:rect l="l" t="t" r="r" b="b"/>
            <a:pathLst>
              <a:path w="4312285" h="500380">
                <a:moveTo>
                  <a:pt x="4312158" y="0"/>
                </a:moveTo>
                <a:lnTo>
                  <a:pt x="0" y="0"/>
                </a:lnTo>
                <a:lnTo>
                  <a:pt x="0" y="500037"/>
                </a:lnTo>
                <a:lnTo>
                  <a:pt x="4312158" y="500037"/>
                </a:lnTo>
                <a:lnTo>
                  <a:pt x="431215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8311620" y="1"/>
            <a:ext cx="2466975" cy="841375"/>
            <a:chOff x="6895569" y="0"/>
            <a:chExt cx="2466975" cy="8413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5359527" y="6471132"/>
            <a:ext cx="2766060" cy="387350"/>
          </a:xfrm>
          <a:custGeom>
            <a:avLst/>
            <a:gdLst/>
            <a:ahLst/>
            <a:cxnLst/>
            <a:rect l="l" t="t" r="r" b="b"/>
            <a:pathLst>
              <a:path w="2766059" h="387350">
                <a:moveTo>
                  <a:pt x="2765552" y="0"/>
                </a:moveTo>
                <a:lnTo>
                  <a:pt x="0" y="0"/>
                </a:lnTo>
                <a:lnTo>
                  <a:pt x="0" y="386867"/>
                </a:lnTo>
                <a:lnTo>
                  <a:pt x="2765552" y="386867"/>
                </a:lnTo>
                <a:lnTo>
                  <a:pt x="2765552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16051" y="6471132"/>
            <a:ext cx="3943985" cy="387350"/>
          </a:xfrm>
          <a:custGeom>
            <a:avLst/>
            <a:gdLst/>
            <a:ahLst/>
            <a:cxnLst/>
            <a:rect l="l" t="t" r="r" b="b"/>
            <a:pathLst>
              <a:path w="3943985" h="387350">
                <a:moveTo>
                  <a:pt x="3943477" y="0"/>
                </a:moveTo>
                <a:lnTo>
                  <a:pt x="0" y="0"/>
                </a:lnTo>
                <a:lnTo>
                  <a:pt x="0" y="386867"/>
                </a:lnTo>
                <a:lnTo>
                  <a:pt x="3943477" y="386867"/>
                </a:lnTo>
                <a:lnTo>
                  <a:pt x="3943477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15502" y="6512243"/>
            <a:ext cx="314229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dirty="0">
                <a:solidFill>
                  <a:srgbClr val="FFFFFF"/>
                </a:solidFill>
                <a:latin typeface="Arial MT"/>
                <a:cs typeface="Arial MT"/>
              </a:rPr>
              <a:t>Winter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-Semester</a:t>
            </a:r>
            <a:r>
              <a:rPr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202</a:t>
            </a:r>
            <a:r>
              <a:rPr lang="en-IN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-202</a:t>
            </a:r>
            <a:r>
              <a:rPr lang="en-IN" spc="-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5000" y="1495983"/>
            <a:ext cx="8458200" cy="674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5580" marR="5080" indent="-1453515" algn="ctr">
              <a:spcBef>
                <a:spcPts val="100"/>
              </a:spcBef>
            </a:pPr>
            <a:r>
              <a:rPr lang="en-IN"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BCSE304L </a:t>
            </a:r>
            <a:r>
              <a:rPr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-</a:t>
            </a:r>
            <a:r>
              <a:rPr lang="en-IN"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 Theory of Computation</a:t>
            </a:r>
            <a:endParaRPr sz="4300" dirty="0">
              <a:latin typeface="Times New Roman"/>
              <a:cs typeface="Times New Roman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0CF13AB9-C0D2-9022-F264-117EE0E0CFB3}"/>
              </a:ext>
            </a:extLst>
          </p:cNvPr>
          <p:cNvSpPr txBox="1"/>
          <p:nvPr/>
        </p:nvSpPr>
        <p:spPr>
          <a:xfrm>
            <a:off x="3886200" y="3613949"/>
            <a:ext cx="4648200" cy="1643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7030A0"/>
                </a:solidFill>
                <a:latin typeface="+mj-lt"/>
                <a:cs typeface="Arial MT"/>
              </a:rPr>
              <a:t>D</a:t>
            </a:r>
            <a:r>
              <a:rPr sz="2400" b="1" spc="-105" dirty="0">
                <a:solidFill>
                  <a:srgbClr val="7030A0"/>
                </a:solidFill>
                <a:latin typeface="+mj-lt"/>
                <a:cs typeface="Arial MT"/>
              </a:rPr>
              <a:t>r</a:t>
            </a:r>
            <a:r>
              <a:rPr sz="2400" b="1" dirty="0">
                <a:solidFill>
                  <a:srgbClr val="7030A0"/>
                </a:solidFill>
                <a:latin typeface="+mj-lt"/>
                <a:cs typeface="Arial MT"/>
              </a:rPr>
              <a:t>.</a:t>
            </a:r>
            <a:r>
              <a:rPr sz="2400" b="1" spc="-100" dirty="0">
                <a:solidFill>
                  <a:srgbClr val="7030A0"/>
                </a:solidFill>
                <a:latin typeface="+mj-lt"/>
                <a:cs typeface="Arial MT"/>
              </a:rPr>
              <a:t> </a:t>
            </a: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R. Arumuga Arun,</a:t>
            </a:r>
          </a:p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Cabin : PRP 315(A&amp;B)-19,</a:t>
            </a:r>
          </a:p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IN" sz="2400" b="1" spc="-100" dirty="0" err="1">
                <a:solidFill>
                  <a:srgbClr val="7030A0"/>
                </a:solidFill>
                <a:latin typeface="+mj-lt"/>
                <a:cs typeface="Arial MT"/>
              </a:rPr>
              <a:t>Mailid</a:t>
            </a: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 : </a:t>
            </a:r>
            <a:r>
              <a:rPr lang="en-IN" sz="2400" spc="-100" dirty="0">
                <a:solidFill>
                  <a:srgbClr val="7030A0"/>
                </a:solidFill>
                <a:latin typeface="+mj-lt"/>
                <a:cs typeface="Arial MT"/>
              </a:rPr>
              <a:t>arumugaarun.r@vit.ac.in.</a:t>
            </a:r>
            <a:endParaRPr sz="2400" dirty="0">
              <a:solidFill>
                <a:srgbClr val="7030A0"/>
              </a:solidFill>
              <a:latin typeface="+mj-l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Problems on DFA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81ED48-C44B-0972-9A93-376E90652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222" y="1320640"/>
            <a:ext cx="10515600" cy="475759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u="none" strike="noStrike" baseline="0" dirty="0">
                <a:latin typeface="CIDFont+F1"/>
              </a:rPr>
              <a:t>Problem 1: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latin typeface="CIDFont+F1"/>
              </a:rPr>
              <a:t>Construct a DFA that accepts all and only the string of 0’s and 1’s that have the sequence 01 somewhere in the string.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04A9B-B116-A19E-256F-BB5F0B318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75" y="2845487"/>
            <a:ext cx="7538202" cy="302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Problems on DFA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81ED48-C44B-0972-9A93-376E90652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222" y="1320640"/>
            <a:ext cx="10515600" cy="475759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u="none" strike="noStrike" baseline="0" dirty="0">
                <a:latin typeface="CIDFont+F1"/>
              </a:rPr>
              <a:t>Problem 2: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latin typeface="CIDFont+F1"/>
              </a:rPr>
              <a:t>Construct the DFA’s accepting the following language over the alphabet {0, 1}.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latin typeface="CIDFont+F1"/>
              </a:rPr>
              <a:t>a) The set of all strings ending with ‘00’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latin typeface="CIDFont+F1"/>
              </a:rPr>
              <a:t>b) The set of strings with three consecutive 0’s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Problems on DFA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81ED48-C44B-0972-9A93-376E90652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222" y="1320640"/>
            <a:ext cx="10515600" cy="475759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u="none" strike="noStrike" baseline="0" dirty="0">
                <a:latin typeface="CIDFont+F1"/>
              </a:rPr>
              <a:t>Problem 2: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latin typeface="CIDFont+F1"/>
              </a:rPr>
              <a:t>Construct the DFA’s accepting the following language over the alphabet {0, 1}.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latin typeface="CIDFont+F1"/>
              </a:rPr>
              <a:t>a) The set of all strings ending with ‘00’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latin typeface="CIDFont+F1"/>
              </a:rPr>
              <a:t>b) The set of strings with three consecutive 0’s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C447E-4D27-A3E1-0D48-55EC7B880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13" y="4143922"/>
            <a:ext cx="7169812" cy="210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6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Problems on DFA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81ED48-C44B-0972-9A93-376E90652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222" y="1320640"/>
            <a:ext cx="10515600" cy="475759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u="none" strike="noStrike" baseline="0" dirty="0">
                <a:latin typeface="CIDFont+F1"/>
              </a:rPr>
              <a:t>Problem 2: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latin typeface="CIDFont+F1"/>
              </a:rPr>
              <a:t>Construct the DFA’s accepting the following language over the alphabet {0, 1}.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latin typeface="CIDFont+F1"/>
              </a:rPr>
              <a:t>a) The set of all strings ending with ‘00’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latin typeface="CIDFont+F1"/>
              </a:rPr>
              <a:t>b) The set of strings with three consecutive 0’s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A347A0-D2E5-0815-33B3-B7B080A1C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058" y="3949316"/>
            <a:ext cx="7913052" cy="216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Problems on DFA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81ED48-C44B-0972-9A93-376E90652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222" y="1320640"/>
            <a:ext cx="10515600" cy="475759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u="none" strike="noStrike" baseline="0" dirty="0">
                <a:latin typeface="CIDFont+F1"/>
              </a:rPr>
              <a:t>Problem 3: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latin typeface="CIDFont+F1"/>
              </a:rPr>
              <a:t>Construct DFA that accepts input string of 0’s and 1’s that end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latin typeface="CIDFont+F1"/>
              </a:rPr>
              <a:t>with 11.</a:t>
            </a:r>
          </a:p>
        </p:txBody>
      </p:sp>
    </p:spTree>
    <p:extLst>
      <p:ext uri="{BB962C8B-B14F-4D97-AF65-F5344CB8AC3E}">
        <p14:creationId xmlns:p14="http://schemas.microsoft.com/office/powerpoint/2010/main" val="301762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Problems on DFA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81ED48-C44B-0972-9A93-376E90652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222" y="1320640"/>
            <a:ext cx="10515600" cy="475759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u="none" strike="noStrike" baseline="0" dirty="0">
                <a:latin typeface="CIDFont+F1"/>
              </a:rPr>
              <a:t>Problem 3: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latin typeface="CIDFont+F1"/>
              </a:rPr>
              <a:t>Construct DFA that accepts input string of 0’s and 1’s that end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latin typeface="CIDFont+F1"/>
              </a:rPr>
              <a:t>with 11.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80F3B3-3F2A-A931-4178-84EF36FA0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253" y="3067154"/>
            <a:ext cx="6706832" cy="210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5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Problems on DFA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81ED48-C44B-0972-9A93-376E90652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222" y="1320640"/>
            <a:ext cx="10515600" cy="475759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u="none" strike="noStrike" baseline="0" dirty="0">
                <a:latin typeface="CIDFont+F1"/>
              </a:rPr>
              <a:t>Problem 4: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latin typeface="CIDFont+F1"/>
              </a:rPr>
              <a:t>Construct a DFA that accepts all strings with three consecutive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latin typeface="CIDFont+F1"/>
              </a:rPr>
              <a:t>1’s at its end.</a:t>
            </a:r>
          </a:p>
        </p:txBody>
      </p:sp>
    </p:spTree>
    <p:extLst>
      <p:ext uri="{BB962C8B-B14F-4D97-AF65-F5344CB8AC3E}">
        <p14:creationId xmlns:p14="http://schemas.microsoft.com/office/powerpoint/2010/main" val="122300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Problems on DFA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81ED48-C44B-0972-9A93-376E90652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222" y="1320640"/>
            <a:ext cx="10515600" cy="475759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u="none" strike="noStrike" baseline="0" dirty="0">
                <a:latin typeface="CIDFont+F1"/>
              </a:rPr>
              <a:t>Problem 4: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latin typeface="CIDFont+F1"/>
              </a:rPr>
              <a:t>Construct a DFA that accepts all strings with three consecutive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latin typeface="CIDFont+F1"/>
              </a:rPr>
              <a:t>1’s at its end.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43718-DDD1-BA52-0A5A-9470DCE78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996" y="3318459"/>
            <a:ext cx="9500169" cy="21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3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Exercise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0F3E0D-9F62-7A37-1709-AA58A2447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8113"/>
            <a:ext cx="9813587" cy="445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9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/>
              <a:t>Non-Deterministic Finite Automata (NFA)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022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200" dirty="0"/>
              <a:t>The transition function that takes </a:t>
            </a:r>
            <a:r>
              <a:rPr lang="en-IN" sz="3200" dirty="0">
                <a:solidFill>
                  <a:srgbClr val="FF0000"/>
                </a:solidFill>
              </a:rPr>
              <a:t>a state </a:t>
            </a:r>
            <a:r>
              <a:rPr lang="en-IN" sz="3200" dirty="0"/>
              <a:t>and </a:t>
            </a:r>
            <a:r>
              <a:rPr lang="en-IN" sz="3200" dirty="0">
                <a:solidFill>
                  <a:srgbClr val="FF0000"/>
                </a:solidFill>
              </a:rPr>
              <a:t>input symbol as arguments</a:t>
            </a:r>
            <a:r>
              <a:rPr lang="en-IN" sz="3200" dirty="0"/>
              <a:t> then returns </a:t>
            </a:r>
            <a:r>
              <a:rPr lang="en-IN" sz="3200" dirty="0">
                <a:solidFill>
                  <a:srgbClr val="FF0000"/>
                </a:solidFill>
              </a:rPr>
              <a:t>zero or more states</a:t>
            </a:r>
            <a:r>
              <a:rPr lang="en-IN" sz="3200" dirty="0"/>
              <a:t>.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000099"/>
                </a:solidFill>
              </a:rPr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826328" y="436181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6109768" y="436181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Palatino Linotype" panose="02040502050505030304" pitchFamily="18" charset="0"/>
            </a:endParaRPr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>
            <a:off x="2444208" y="4819010"/>
            <a:ext cx="1382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740728" y="4819010"/>
            <a:ext cx="1382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185968" y="4428911"/>
            <a:ext cx="762000" cy="7801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91245" y="4098207"/>
            <a:ext cx="59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0, 1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94078" y="4382210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81417" y="4428911"/>
            <a:ext cx="80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start</a:t>
            </a:r>
          </a:p>
        </p:txBody>
      </p:sp>
      <p:sp>
        <p:nvSpPr>
          <p:cNvPr id="12" name="Freeform 11"/>
          <p:cNvSpPr/>
          <p:nvPr/>
        </p:nvSpPr>
        <p:spPr>
          <a:xfrm>
            <a:off x="4182486" y="4123291"/>
            <a:ext cx="450376" cy="342101"/>
          </a:xfrm>
          <a:custGeom>
            <a:avLst/>
            <a:gdLst>
              <a:gd name="connsiteX0" fmla="*/ 0 w 450376"/>
              <a:gd name="connsiteY0" fmla="*/ 300872 h 342101"/>
              <a:gd name="connsiteX1" fmla="*/ 13647 w 450376"/>
              <a:gd name="connsiteY1" fmla="*/ 178042 h 342101"/>
              <a:gd name="connsiteX2" fmla="*/ 27295 w 450376"/>
              <a:gd name="connsiteY2" fmla="*/ 137099 h 342101"/>
              <a:gd name="connsiteX3" fmla="*/ 68238 w 450376"/>
              <a:gd name="connsiteY3" fmla="*/ 123451 h 342101"/>
              <a:gd name="connsiteX4" fmla="*/ 150125 w 450376"/>
              <a:gd name="connsiteY4" fmla="*/ 68860 h 342101"/>
              <a:gd name="connsiteX5" fmla="*/ 191068 w 450376"/>
              <a:gd name="connsiteY5" fmla="*/ 41565 h 342101"/>
              <a:gd name="connsiteX6" fmla="*/ 245659 w 450376"/>
              <a:gd name="connsiteY6" fmla="*/ 27917 h 342101"/>
              <a:gd name="connsiteX7" fmla="*/ 286603 w 450376"/>
              <a:gd name="connsiteY7" fmla="*/ 622 h 342101"/>
              <a:gd name="connsiteX8" fmla="*/ 382137 w 450376"/>
              <a:gd name="connsiteY8" fmla="*/ 41565 h 342101"/>
              <a:gd name="connsiteX9" fmla="*/ 423080 w 450376"/>
              <a:gd name="connsiteY9" fmla="*/ 178042 h 342101"/>
              <a:gd name="connsiteX10" fmla="*/ 436728 w 450376"/>
              <a:gd name="connsiteY10" fmla="*/ 218986 h 342101"/>
              <a:gd name="connsiteX11" fmla="*/ 450376 w 450376"/>
              <a:gd name="connsiteY11" fmla="*/ 273577 h 342101"/>
              <a:gd name="connsiteX12" fmla="*/ 436728 w 450376"/>
              <a:gd name="connsiteY12" fmla="*/ 314520 h 342101"/>
              <a:gd name="connsiteX13" fmla="*/ 368489 w 450376"/>
              <a:gd name="connsiteY13" fmla="*/ 341816 h 342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0376" h="342101">
                <a:moveTo>
                  <a:pt x="0" y="300872"/>
                </a:moveTo>
                <a:cubicBezTo>
                  <a:pt x="4549" y="259929"/>
                  <a:pt x="6875" y="218677"/>
                  <a:pt x="13647" y="178042"/>
                </a:cubicBezTo>
                <a:cubicBezTo>
                  <a:pt x="16012" y="163852"/>
                  <a:pt x="17123" y="147271"/>
                  <a:pt x="27295" y="137099"/>
                </a:cubicBezTo>
                <a:cubicBezTo>
                  <a:pt x="37467" y="126927"/>
                  <a:pt x="55662" y="130437"/>
                  <a:pt x="68238" y="123451"/>
                </a:cubicBezTo>
                <a:cubicBezTo>
                  <a:pt x="96915" y="107519"/>
                  <a:pt x="122829" y="87057"/>
                  <a:pt x="150125" y="68860"/>
                </a:cubicBezTo>
                <a:cubicBezTo>
                  <a:pt x="163773" y="59762"/>
                  <a:pt x="175155" y="45543"/>
                  <a:pt x="191068" y="41565"/>
                </a:cubicBezTo>
                <a:lnTo>
                  <a:pt x="245659" y="27917"/>
                </a:lnTo>
                <a:cubicBezTo>
                  <a:pt x="259307" y="18819"/>
                  <a:pt x="270365" y="2942"/>
                  <a:pt x="286603" y="622"/>
                </a:cubicBezTo>
                <a:cubicBezTo>
                  <a:pt x="322894" y="-4562"/>
                  <a:pt x="355506" y="23811"/>
                  <a:pt x="382137" y="41565"/>
                </a:cubicBezTo>
                <a:cubicBezTo>
                  <a:pt x="431928" y="116252"/>
                  <a:pt x="397988" y="52584"/>
                  <a:pt x="423080" y="178042"/>
                </a:cubicBezTo>
                <a:cubicBezTo>
                  <a:pt x="425901" y="192149"/>
                  <a:pt x="432776" y="205153"/>
                  <a:pt x="436728" y="218986"/>
                </a:cubicBezTo>
                <a:cubicBezTo>
                  <a:pt x="441881" y="237021"/>
                  <a:pt x="445827" y="255380"/>
                  <a:pt x="450376" y="273577"/>
                </a:cubicBezTo>
                <a:cubicBezTo>
                  <a:pt x="445827" y="287225"/>
                  <a:pt x="445715" y="303286"/>
                  <a:pt x="436728" y="314520"/>
                </a:cubicBezTo>
                <a:cubicBezTo>
                  <a:pt x="410854" y="346863"/>
                  <a:pt x="399629" y="341816"/>
                  <a:pt x="368489" y="341816"/>
                </a:cubicBezTo>
              </a:path>
            </a:pathLst>
          </a:cu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latin typeface="Palatino Linotype" panose="02040502050505030304" pitchFamily="18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498446" y="4079818"/>
            <a:ext cx="450376" cy="342101"/>
          </a:xfrm>
          <a:custGeom>
            <a:avLst/>
            <a:gdLst>
              <a:gd name="connsiteX0" fmla="*/ 0 w 450376"/>
              <a:gd name="connsiteY0" fmla="*/ 300872 h 342101"/>
              <a:gd name="connsiteX1" fmla="*/ 13647 w 450376"/>
              <a:gd name="connsiteY1" fmla="*/ 178042 h 342101"/>
              <a:gd name="connsiteX2" fmla="*/ 27295 w 450376"/>
              <a:gd name="connsiteY2" fmla="*/ 137099 h 342101"/>
              <a:gd name="connsiteX3" fmla="*/ 68238 w 450376"/>
              <a:gd name="connsiteY3" fmla="*/ 123451 h 342101"/>
              <a:gd name="connsiteX4" fmla="*/ 150125 w 450376"/>
              <a:gd name="connsiteY4" fmla="*/ 68860 h 342101"/>
              <a:gd name="connsiteX5" fmla="*/ 191068 w 450376"/>
              <a:gd name="connsiteY5" fmla="*/ 41565 h 342101"/>
              <a:gd name="connsiteX6" fmla="*/ 245659 w 450376"/>
              <a:gd name="connsiteY6" fmla="*/ 27917 h 342101"/>
              <a:gd name="connsiteX7" fmla="*/ 286603 w 450376"/>
              <a:gd name="connsiteY7" fmla="*/ 622 h 342101"/>
              <a:gd name="connsiteX8" fmla="*/ 382137 w 450376"/>
              <a:gd name="connsiteY8" fmla="*/ 41565 h 342101"/>
              <a:gd name="connsiteX9" fmla="*/ 423080 w 450376"/>
              <a:gd name="connsiteY9" fmla="*/ 178042 h 342101"/>
              <a:gd name="connsiteX10" fmla="*/ 436728 w 450376"/>
              <a:gd name="connsiteY10" fmla="*/ 218986 h 342101"/>
              <a:gd name="connsiteX11" fmla="*/ 450376 w 450376"/>
              <a:gd name="connsiteY11" fmla="*/ 273577 h 342101"/>
              <a:gd name="connsiteX12" fmla="*/ 436728 w 450376"/>
              <a:gd name="connsiteY12" fmla="*/ 314520 h 342101"/>
              <a:gd name="connsiteX13" fmla="*/ 368489 w 450376"/>
              <a:gd name="connsiteY13" fmla="*/ 341816 h 342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0376" h="342101">
                <a:moveTo>
                  <a:pt x="0" y="300872"/>
                </a:moveTo>
                <a:cubicBezTo>
                  <a:pt x="4549" y="259929"/>
                  <a:pt x="6875" y="218677"/>
                  <a:pt x="13647" y="178042"/>
                </a:cubicBezTo>
                <a:cubicBezTo>
                  <a:pt x="16012" y="163852"/>
                  <a:pt x="17123" y="147271"/>
                  <a:pt x="27295" y="137099"/>
                </a:cubicBezTo>
                <a:cubicBezTo>
                  <a:pt x="37467" y="126927"/>
                  <a:pt x="55662" y="130437"/>
                  <a:pt x="68238" y="123451"/>
                </a:cubicBezTo>
                <a:cubicBezTo>
                  <a:pt x="96915" y="107519"/>
                  <a:pt x="122829" y="87057"/>
                  <a:pt x="150125" y="68860"/>
                </a:cubicBezTo>
                <a:cubicBezTo>
                  <a:pt x="163773" y="59762"/>
                  <a:pt x="175155" y="45543"/>
                  <a:pt x="191068" y="41565"/>
                </a:cubicBezTo>
                <a:lnTo>
                  <a:pt x="245659" y="27917"/>
                </a:lnTo>
                <a:cubicBezTo>
                  <a:pt x="259307" y="18819"/>
                  <a:pt x="270365" y="2942"/>
                  <a:pt x="286603" y="622"/>
                </a:cubicBezTo>
                <a:cubicBezTo>
                  <a:pt x="322894" y="-4562"/>
                  <a:pt x="355506" y="23811"/>
                  <a:pt x="382137" y="41565"/>
                </a:cubicBezTo>
                <a:cubicBezTo>
                  <a:pt x="431928" y="116252"/>
                  <a:pt x="397988" y="52584"/>
                  <a:pt x="423080" y="178042"/>
                </a:cubicBezTo>
                <a:cubicBezTo>
                  <a:pt x="425901" y="192149"/>
                  <a:pt x="432776" y="205153"/>
                  <a:pt x="436728" y="218986"/>
                </a:cubicBezTo>
                <a:cubicBezTo>
                  <a:pt x="441881" y="237021"/>
                  <a:pt x="445827" y="255380"/>
                  <a:pt x="450376" y="273577"/>
                </a:cubicBezTo>
                <a:cubicBezTo>
                  <a:pt x="445827" y="287225"/>
                  <a:pt x="445715" y="303286"/>
                  <a:pt x="436728" y="314520"/>
                </a:cubicBezTo>
                <a:cubicBezTo>
                  <a:pt x="410854" y="346863"/>
                  <a:pt x="399629" y="341816"/>
                  <a:pt x="368489" y="341816"/>
                </a:cubicBezTo>
              </a:path>
            </a:pathLst>
          </a:cu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latin typeface="Palatino Linotype" panose="0204050205050503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48728" y="4012878"/>
            <a:ext cx="54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0, 1</a:t>
            </a:r>
          </a:p>
        </p:txBody>
      </p:sp>
    </p:spTree>
    <p:extLst>
      <p:ext uri="{BB962C8B-B14F-4D97-AF65-F5344CB8AC3E}">
        <p14:creationId xmlns:p14="http://schemas.microsoft.com/office/powerpoint/2010/main" val="241651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4125" y="6477952"/>
            <a:ext cx="77470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0076" y="921702"/>
            <a:ext cx="7705725" cy="133626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300" dirty="0">
                <a:latin typeface="Times New Roman"/>
                <a:cs typeface="Times New Roman"/>
              </a:rPr>
              <a:t>Module 2 – </a:t>
            </a:r>
            <a:br>
              <a:rPr lang="en-IN" sz="4300" dirty="0">
                <a:latin typeface="Times New Roman"/>
                <a:cs typeface="Times New Roman"/>
              </a:rPr>
            </a:br>
            <a:r>
              <a:rPr lang="en-US" sz="4300" dirty="0">
                <a:latin typeface="Times New Roman"/>
                <a:cs typeface="Times New Roman"/>
              </a:rPr>
              <a:t>Finite State Automata</a:t>
            </a:r>
            <a:endParaRPr sz="43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0840" y="4513315"/>
            <a:ext cx="8164195" cy="1095172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algn="ctr">
              <a:spcBef>
                <a:spcPts val="860"/>
              </a:spcBef>
            </a:pPr>
            <a:r>
              <a:rPr lang="en-US" sz="3200" b="1" dirty="0">
                <a:latin typeface="Times New Roman"/>
                <a:cs typeface="Times New Roman"/>
              </a:rPr>
              <a:t>Topic : </a:t>
            </a:r>
            <a:r>
              <a:rPr lang="it-IT" sz="3200" b="1" dirty="0">
                <a:latin typeface="Times New Roman"/>
                <a:cs typeface="Times New Roman"/>
              </a:rPr>
              <a:t>Deterministic Finite Automata (DFA) - Non-deterministic Finite Automata (NFA) -</a:t>
            </a:r>
            <a:endParaRPr lang="en-IN" sz="3200" b="1" dirty="0"/>
          </a:p>
        </p:txBody>
      </p:sp>
      <p:sp>
        <p:nvSpPr>
          <p:cNvPr id="5" name="object 5"/>
          <p:cNvSpPr/>
          <p:nvPr/>
        </p:nvSpPr>
        <p:spPr>
          <a:xfrm>
            <a:off x="6962901" y="6480874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284209" y="0"/>
            <a:ext cx="2494280" cy="868680"/>
            <a:chOff x="6868159" y="0"/>
            <a:chExt cx="2494280" cy="8686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8159" y="0"/>
              <a:ext cx="2494279" cy="8686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1" y="38"/>
              <a:ext cx="2347849" cy="724623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0" y="7971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515225" y="6533897"/>
            <a:ext cx="825500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bg1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90"/>
              </a:lnSpc>
            </a:pPr>
            <a:r>
              <a:rPr lang="en-IN" spc="-5"/>
              <a:t>SCOPE</a:t>
            </a:r>
            <a:endParaRPr spc="-5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6426A5CC-1E97-C057-CE2C-E7B34609C5CD}"/>
              </a:ext>
            </a:extLst>
          </p:cNvPr>
          <p:cNvSpPr txBox="1"/>
          <p:nvPr/>
        </p:nvSpPr>
        <p:spPr>
          <a:xfrm>
            <a:off x="834904" y="2556462"/>
            <a:ext cx="10856068" cy="1218282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algn="just">
              <a:spcBef>
                <a:spcPts val="860"/>
              </a:spcBef>
            </a:pPr>
            <a:r>
              <a:rPr lang="en-US" sz="2400" dirty="0">
                <a:latin typeface="Times New Roman"/>
                <a:cs typeface="Times New Roman"/>
              </a:rPr>
              <a:t>Finite Automata (FA) - Deterministic Finite Automata (DFA) - Non-deterministic Finite Automata (NFA) - NFA with epsilon transitions – NFA without epsilon transition, conversion of NFA to DFA, Equivalence of NFA and DFA – minimization of DFA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Representation of NFA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IN" dirty="0"/>
              <a:t>A NFA can be represented as, 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074460" y="2338512"/>
          <a:ext cx="3594865" cy="689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800" imgH="228600" progId="Equation.3">
                  <p:embed/>
                </p:oleObj>
              </mc:Choice>
              <mc:Fallback>
                <p:oleObj name="Equation" r:id="rId2" imgW="1180800" imgH="22860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460" y="2338512"/>
                        <a:ext cx="3594865" cy="689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330583" y="3274536"/>
          <a:ext cx="236748" cy="313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480" imgH="520560" progId="Equation.3">
                  <p:embed/>
                </p:oleObj>
              </mc:Choice>
              <mc:Fallback>
                <p:oleObj name="Equation" r:id="rId4" imgW="393480" imgH="520560" progId="Equation.3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583" y="3274536"/>
                        <a:ext cx="236748" cy="3134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2333766" y="3929113"/>
          <a:ext cx="246265" cy="293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120" imgH="393480" progId="Equation.3">
                  <p:embed/>
                </p:oleObj>
              </mc:Choice>
              <mc:Fallback>
                <p:oleObj name="Equation" r:id="rId6" imgW="330120" imgH="393480" progId="Equation.3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766" y="3929113"/>
                        <a:ext cx="246265" cy="2938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2334163" y="4816143"/>
          <a:ext cx="247454" cy="311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20" imgH="419040" progId="Equation.3">
                  <p:embed/>
                </p:oleObj>
              </mc:Choice>
              <mc:Fallback>
                <p:oleObj name="Equation" r:id="rId8" imgW="330120" imgH="419040" progId="Equation.3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4163" y="4816143"/>
                        <a:ext cx="247454" cy="311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2296153" y="5425046"/>
          <a:ext cx="361663" cy="437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583920" progId="Equation.3">
                  <p:embed/>
                </p:oleObj>
              </mc:Choice>
              <mc:Fallback>
                <p:oleObj name="Equation" r:id="rId10" imgW="482400" imgH="583920" progId="Equation.3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153" y="5425046"/>
                        <a:ext cx="361663" cy="4378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2244912" y="6361558"/>
          <a:ext cx="303369" cy="295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06080" imgH="393480" progId="Equation.3">
                  <p:embed/>
                </p:oleObj>
              </mc:Choice>
              <mc:Fallback>
                <p:oleObj name="Equation" r:id="rId12" imgW="406080" imgH="393480" progId="Equation.3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912" y="6361558"/>
                        <a:ext cx="303369" cy="295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611185" y="3179073"/>
            <a:ext cx="27606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  <a:latin typeface="Palatino Linotype" panose="02040502050505030304" pitchFamily="18" charset="0"/>
              </a:rPr>
              <a:t>: Finite set of states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611186" y="3926387"/>
            <a:ext cx="40382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  <a:latin typeface="Palatino Linotype" panose="02040502050505030304" pitchFamily="18" charset="0"/>
              </a:rPr>
              <a:t>: Finite  set of Input symbols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611185" y="4779273"/>
            <a:ext cx="66965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  <a:latin typeface="Palatino Linotype" panose="02040502050505030304" pitchFamily="18" charset="0"/>
              </a:rPr>
              <a:t>: Transition function, Q X {</a:t>
            </a:r>
            <a:r>
              <a:rPr lang="en-US" sz="2400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  {}} </a:t>
            </a:r>
            <a:r>
              <a:rPr lang="en-US" sz="24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2</a:t>
            </a:r>
            <a:r>
              <a:rPr lang="en-US" sz="2400" baseline="300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Q</a:t>
            </a:r>
            <a:endParaRPr lang="en-US" sz="2400" baseline="30000" dirty="0">
              <a:solidFill>
                <a:srgbClr val="000099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2611186" y="5526587"/>
            <a:ext cx="27494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  <a:latin typeface="Palatino Linotype" panose="02040502050505030304" pitchFamily="18" charset="0"/>
              </a:rPr>
              <a:t>: Initial / Start state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2611185" y="6288587"/>
            <a:ext cx="33137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  <a:latin typeface="Palatino Linotype" panose="02040502050505030304" pitchFamily="18" charset="0"/>
              </a:rPr>
              <a:t>: Set of accepting states</a:t>
            </a:r>
          </a:p>
        </p:txBody>
      </p:sp>
    </p:spTree>
    <p:extLst>
      <p:ext uri="{BB962C8B-B14F-4D97-AF65-F5344CB8AC3E}">
        <p14:creationId xmlns:p14="http://schemas.microsoft.com/office/powerpoint/2010/main" val="79998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04800" y="889000"/>
            <a:ext cx="11260664" cy="5770767"/>
          </a:xfrm>
          <a:prstGeom prst="rect">
            <a:avLst/>
          </a:prstGeom>
        </p:spPr>
        <p:txBody>
          <a:bodyPr vert="horz" wrap="square" lIns="0" tIns="29802" rIns="0" bIns="0" rtlCol="0">
            <a:spAutoFit/>
          </a:bodyPr>
          <a:lstStyle/>
          <a:p>
            <a:pPr marL="6930" marR="2772">
              <a:lnSpc>
                <a:spcPts val="2745"/>
              </a:lnSpc>
              <a:spcBef>
                <a:spcPts val="235"/>
              </a:spcBef>
            </a:pPr>
            <a:r>
              <a:rPr sz="2374" b="1" spc="-22" dirty="0">
                <a:solidFill>
                  <a:srgbClr val="365B9D"/>
                </a:solidFill>
                <a:latin typeface="Trebuchet MS"/>
                <a:cs typeface="Trebuchet MS"/>
              </a:rPr>
              <a:t>Power </a:t>
            </a:r>
            <a:r>
              <a:rPr sz="2374" b="1" dirty="0">
                <a:solidFill>
                  <a:srgbClr val="365B9D"/>
                </a:solidFill>
                <a:latin typeface="Trebuchet MS"/>
                <a:cs typeface="Trebuchet MS"/>
              </a:rPr>
              <a:t>set of any set S </a:t>
            </a:r>
            <a:r>
              <a:rPr sz="2374" b="1" spc="-3" dirty="0">
                <a:solidFill>
                  <a:srgbClr val="365B9D"/>
                </a:solidFill>
                <a:latin typeface="Trebuchet MS"/>
                <a:cs typeface="Trebuchet MS"/>
              </a:rPr>
              <a:t>is </a:t>
            </a:r>
            <a:r>
              <a:rPr sz="2374" b="1" dirty="0">
                <a:solidFill>
                  <a:srgbClr val="365B9D"/>
                </a:solidFill>
                <a:latin typeface="Trebuchet MS"/>
                <a:cs typeface="Trebuchet MS"/>
              </a:rPr>
              <a:t>the </a:t>
            </a:r>
            <a:r>
              <a:rPr sz="2374" b="1" dirty="0">
                <a:solidFill>
                  <a:srgbClr val="FF0000"/>
                </a:solidFill>
                <a:latin typeface="Trebuchet MS"/>
                <a:cs typeface="Trebuchet MS"/>
              </a:rPr>
              <a:t>set of all subsets </a:t>
            </a:r>
            <a:r>
              <a:rPr sz="2374" b="1" dirty="0">
                <a:solidFill>
                  <a:srgbClr val="365B9D"/>
                </a:solidFill>
                <a:latin typeface="Trebuchet MS"/>
                <a:cs typeface="Trebuchet MS"/>
              </a:rPr>
              <a:t>of </a:t>
            </a:r>
            <a:r>
              <a:rPr sz="2374" b="1" spc="-709" dirty="0">
                <a:solidFill>
                  <a:srgbClr val="365B9D"/>
                </a:solidFill>
                <a:latin typeface="Trebuchet MS"/>
                <a:cs typeface="Trebuchet MS"/>
              </a:rPr>
              <a:t> </a:t>
            </a:r>
            <a:r>
              <a:rPr sz="2374" b="1" spc="-3" dirty="0">
                <a:solidFill>
                  <a:srgbClr val="365B9D"/>
                </a:solidFill>
                <a:latin typeface="Trebuchet MS"/>
                <a:cs typeface="Trebuchet MS"/>
              </a:rPr>
              <a:t>S, </a:t>
            </a:r>
            <a:r>
              <a:rPr sz="2374" b="1" spc="-3" dirty="0">
                <a:solidFill>
                  <a:srgbClr val="FF0000"/>
                </a:solidFill>
                <a:latin typeface="Trebuchet MS"/>
                <a:cs typeface="Trebuchet MS"/>
              </a:rPr>
              <a:t>including</a:t>
            </a:r>
            <a:r>
              <a:rPr sz="2374" b="1" dirty="0">
                <a:solidFill>
                  <a:srgbClr val="365B9D"/>
                </a:solidFill>
                <a:latin typeface="Trebuchet MS"/>
                <a:cs typeface="Trebuchet MS"/>
              </a:rPr>
              <a:t> the </a:t>
            </a:r>
            <a:r>
              <a:rPr sz="2374" b="1" dirty="0">
                <a:solidFill>
                  <a:srgbClr val="FF0000"/>
                </a:solidFill>
                <a:latin typeface="Trebuchet MS"/>
                <a:cs typeface="Trebuchet MS"/>
              </a:rPr>
              <a:t>empty</a:t>
            </a:r>
            <a:r>
              <a:rPr sz="2374" b="1" dirty="0">
                <a:solidFill>
                  <a:srgbClr val="365B9D"/>
                </a:solidFill>
                <a:latin typeface="Trebuchet MS"/>
                <a:cs typeface="Trebuchet MS"/>
              </a:rPr>
              <a:t> set </a:t>
            </a:r>
            <a:r>
              <a:rPr sz="2374" b="1" spc="-3" dirty="0">
                <a:solidFill>
                  <a:srgbClr val="365B9D"/>
                </a:solidFill>
                <a:latin typeface="Trebuchet MS"/>
                <a:cs typeface="Trebuchet MS"/>
              </a:rPr>
              <a:t>and</a:t>
            </a:r>
            <a:r>
              <a:rPr sz="2374" b="1" dirty="0">
                <a:solidFill>
                  <a:srgbClr val="365B9D"/>
                </a:solidFill>
                <a:latin typeface="Trebuchet MS"/>
                <a:cs typeface="Trebuchet MS"/>
              </a:rPr>
              <a:t> S </a:t>
            </a:r>
            <a:r>
              <a:rPr sz="2374" b="1" spc="-3" dirty="0">
                <a:solidFill>
                  <a:srgbClr val="365B9D"/>
                </a:solidFill>
                <a:latin typeface="Trebuchet MS"/>
                <a:cs typeface="Trebuchet MS"/>
              </a:rPr>
              <a:t>itself</a:t>
            </a:r>
            <a:endParaRPr sz="2374" dirty="0">
              <a:latin typeface="Trebuchet MS"/>
              <a:cs typeface="Trebuchet MS"/>
            </a:endParaRPr>
          </a:p>
          <a:p>
            <a:pPr marL="6930">
              <a:lnSpc>
                <a:spcPts val="2666"/>
              </a:lnSpc>
            </a:pPr>
            <a:endParaRPr lang="en-IN" sz="2374" b="1" i="1" dirty="0">
              <a:solidFill>
                <a:srgbClr val="365B9D"/>
              </a:solidFill>
              <a:latin typeface="Trebuchet MS"/>
              <a:cs typeface="Trebuchet MS"/>
            </a:endParaRPr>
          </a:p>
          <a:p>
            <a:pPr marL="6930">
              <a:lnSpc>
                <a:spcPts val="2666"/>
              </a:lnSpc>
            </a:pPr>
            <a:r>
              <a:rPr sz="2374" b="1" i="1" dirty="0">
                <a:solidFill>
                  <a:srgbClr val="365B9D"/>
                </a:solidFill>
                <a:latin typeface="Trebuchet MS"/>
                <a:cs typeface="Trebuchet MS"/>
              </a:rPr>
              <a:t>S</a:t>
            </a:r>
            <a:r>
              <a:rPr sz="2374" b="1" i="1" spc="-8" dirty="0">
                <a:solidFill>
                  <a:srgbClr val="365B9D"/>
                </a:solidFill>
                <a:latin typeface="Trebuchet MS"/>
                <a:cs typeface="Trebuchet MS"/>
              </a:rPr>
              <a:t> </a:t>
            </a:r>
            <a:r>
              <a:rPr sz="2374" b="1" dirty="0">
                <a:solidFill>
                  <a:srgbClr val="365B9D"/>
                </a:solidFill>
                <a:latin typeface="Trebuchet MS"/>
                <a:cs typeface="Trebuchet MS"/>
              </a:rPr>
              <a:t>=</a:t>
            </a:r>
            <a:r>
              <a:rPr sz="2374" b="1" spc="-5" dirty="0">
                <a:solidFill>
                  <a:srgbClr val="365B9D"/>
                </a:solidFill>
                <a:latin typeface="Trebuchet MS"/>
                <a:cs typeface="Trebuchet MS"/>
              </a:rPr>
              <a:t> </a:t>
            </a:r>
            <a:r>
              <a:rPr sz="2374" b="1" spc="-3" dirty="0">
                <a:latin typeface="Trebuchet MS"/>
                <a:cs typeface="Trebuchet MS"/>
              </a:rPr>
              <a:t>{</a:t>
            </a:r>
            <a:r>
              <a:rPr sz="2374" b="1" i="1" spc="-3" dirty="0">
                <a:solidFill>
                  <a:srgbClr val="800080"/>
                </a:solidFill>
                <a:latin typeface="Trebuchet MS"/>
                <a:cs typeface="Trebuchet MS"/>
              </a:rPr>
              <a:t>a</a:t>
            </a:r>
            <a:r>
              <a:rPr sz="2374" b="1" spc="-3" dirty="0">
                <a:latin typeface="Trebuchet MS"/>
                <a:cs typeface="Trebuchet MS"/>
              </a:rPr>
              <a:t>,</a:t>
            </a:r>
            <a:r>
              <a:rPr sz="2374" b="1" spc="-8" dirty="0">
                <a:latin typeface="Trebuchet MS"/>
                <a:cs typeface="Trebuchet MS"/>
              </a:rPr>
              <a:t> </a:t>
            </a:r>
            <a:r>
              <a:rPr sz="2374" b="1" i="1" dirty="0">
                <a:solidFill>
                  <a:srgbClr val="808000"/>
                </a:solidFill>
                <a:latin typeface="Trebuchet MS"/>
                <a:cs typeface="Trebuchet MS"/>
              </a:rPr>
              <a:t>b</a:t>
            </a:r>
            <a:r>
              <a:rPr sz="2374" b="1" dirty="0">
                <a:latin typeface="Trebuchet MS"/>
                <a:cs typeface="Trebuchet MS"/>
              </a:rPr>
              <a:t>,</a:t>
            </a:r>
            <a:r>
              <a:rPr sz="2374" b="1" spc="-5" dirty="0">
                <a:latin typeface="Trebuchet MS"/>
                <a:cs typeface="Trebuchet MS"/>
              </a:rPr>
              <a:t> </a:t>
            </a:r>
            <a:r>
              <a:rPr sz="2374" b="1" i="1" dirty="0">
                <a:solidFill>
                  <a:srgbClr val="008080"/>
                </a:solidFill>
                <a:latin typeface="Trebuchet MS"/>
                <a:cs typeface="Trebuchet MS"/>
              </a:rPr>
              <a:t>c</a:t>
            </a:r>
            <a:r>
              <a:rPr sz="2374" b="1" dirty="0">
                <a:latin typeface="Trebuchet MS"/>
                <a:cs typeface="Trebuchet MS"/>
              </a:rPr>
              <a:t>,</a:t>
            </a:r>
            <a:r>
              <a:rPr sz="2374" b="1" spc="-5" dirty="0">
                <a:latin typeface="Trebuchet MS"/>
                <a:cs typeface="Trebuchet MS"/>
              </a:rPr>
              <a:t> </a:t>
            </a:r>
            <a:r>
              <a:rPr sz="2374" b="1" i="1" dirty="0">
                <a:solidFill>
                  <a:srgbClr val="808080"/>
                </a:solidFill>
                <a:latin typeface="Trebuchet MS"/>
                <a:cs typeface="Trebuchet MS"/>
              </a:rPr>
              <a:t>d</a:t>
            </a:r>
            <a:r>
              <a:rPr sz="2374" b="1" dirty="0">
                <a:latin typeface="Trebuchet MS"/>
                <a:cs typeface="Trebuchet MS"/>
              </a:rPr>
              <a:t>}</a:t>
            </a:r>
            <a:endParaRPr sz="2374" dirty="0">
              <a:latin typeface="Trebuchet MS"/>
              <a:cs typeface="Trebuchet MS"/>
            </a:endParaRPr>
          </a:p>
          <a:p>
            <a:pPr marL="6930" marR="5764698">
              <a:lnSpc>
                <a:spcPts val="2745"/>
              </a:lnSpc>
              <a:spcBef>
                <a:spcPts val="330"/>
              </a:spcBef>
              <a:tabLst>
                <a:tab pos="647298" algn="l"/>
              </a:tabLst>
            </a:pPr>
            <a:r>
              <a:rPr sz="2374" b="1" dirty="0">
                <a:solidFill>
                  <a:srgbClr val="365B9D"/>
                </a:solidFill>
                <a:latin typeface="Trebuchet MS"/>
                <a:cs typeface="Trebuchet MS"/>
              </a:rPr>
              <a:t>P(</a:t>
            </a:r>
            <a:r>
              <a:rPr sz="2374" b="1" i="1" dirty="0">
                <a:solidFill>
                  <a:srgbClr val="365B9D"/>
                </a:solidFill>
                <a:latin typeface="Trebuchet MS"/>
                <a:cs typeface="Trebuchet MS"/>
              </a:rPr>
              <a:t>S</a:t>
            </a:r>
            <a:r>
              <a:rPr sz="2374" b="1" dirty="0">
                <a:solidFill>
                  <a:srgbClr val="365B9D"/>
                </a:solidFill>
                <a:latin typeface="Trebuchet MS"/>
                <a:cs typeface="Trebuchet MS"/>
              </a:rPr>
              <a:t>)	=</a:t>
            </a:r>
            <a:r>
              <a:rPr sz="2374" b="1" spc="-55" dirty="0">
                <a:solidFill>
                  <a:srgbClr val="365B9D"/>
                </a:solidFill>
                <a:latin typeface="Trebuchet MS"/>
                <a:cs typeface="Trebuchet MS"/>
              </a:rPr>
              <a:t> </a:t>
            </a:r>
            <a:r>
              <a:rPr sz="2374" b="1" dirty="0">
                <a:latin typeface="Trebuchet MS"/>
                <a:cs typeface="Trebuchet MS"/>
              </a:rPr>
              <a:t>{ </a:t>
            </a:r>
            <a:r>
              <a:rPr sz="2374" b="1" spc="-707" dirty="0">
                <a:latin typeface="Trebuchet MS"/>
                <a:cs typeface="Trebuchet MS"/>
              </a:rPr>
              <a:t> </a:t>
            </a:r>
            <a:r>
              <a:rPr sz="2374" b="1" dirty="0">
                <a:latin typeface="Trebuchet MS"/>
                <a:cs typeface="Trebuchet MS"/>
              </a:rPr>
              <a:t>Ø,</a:t>
            </a:r>
            <a:endParaRPr lang="en-IN" sz="2374" dirty="0">
              <a:latin typeface="Trebuchet MS"/>
              <a:cs typeface="Trebuchet MS"/>
            </a:endParaRPr>
          </a:p>
          <a:p>
            <a:pPr marL="6930">
              <a:lnSpc>
                <a:spcPts val="2614"/>
              </a:lnSpc>
            </a:pPr>
            <a:r>
              <a:rPr lang="en-IN" sz="2374" b="1" dirty="0">
                <a:latin typeface="Trebuchet MS"/>
                <a:cs typeface="Trebuchet MS"/>
              </a:rPr>
              <a:t>{</a:t>
            </a:r>
            <a:r>
              <a:rPr lang="en-IN" sz="2374" b="1" i="1" dirty="0">
                <a:solidFill>
                  <a:srgbClr val="800080"/>
                </a:solidFill>
                <a:latin typeface="Trebuchet MS"/>
                <a:cs typeface="Trebuchet MS"/>
              </a:rPr>
              <a:t>a</a:t>
            </a:r>
            <a:r>
              <a:rPr lang="en-IN" sz="2374" b="1" dirty="0">
                <a:latin typeface="Trebuchet MS"/>
                <a:cs typeface="Trebuchet MS"/>
              </a:rPr>
              <a:t>},</a:t>
            </a:r>
            <a:r>
              <a:rPr lang="en-IN" sz="2374" b="1" spc="-5" dirty="0">
                <a:latin typeface="Trebuchet MS"/>
                <a:cs typeface="Trebuchet MS"/>
              </a:rPr>
              <a:t> </a:t>
            </a:r>
            <a:r>
              <a:rPr lang="en-IN" sz="2374" b="1" spc="-3" dirty="0">
                <a:latin typeface="Trebuchet MS"/>
                <a:cs typeface="Trebuchet MS"/>
              </a:rPr>
              <a:t>{</a:t>
            </a:r>
            <a:r>
              <a:rPr lang="en-IN" sz="2374" b="1" i="1" spc="-3" dirty="0">
                <a:solidFill>
                  <a:srgbClr val="808000"/>
                </a:solidFill>
                <a:latin typeface="Trebuchet MS"/>
                <a:cs typeface="Trebuchet MS"/>
              </a:rPr>
              <a:t>b</a:t>
            </a:r>
            <a:r>
              <a:rPr lang="en-IN" sz="2374" b="1" spc="-3" dirty="0">
                <a:latin typeface="Trebuchet MS"/>
                <a:cs typeface="Trebuchet MS"/>
              </a:rPr>
              <a:t>}, {</a:t>
            </a:r>
            <a:r>
              <a:rPr lang="en-IN" sz="2374" b="1" i="1" spc="-3" dirty="0">
                <a:solidFill>
                  <a:srgbClr val="008080"/>
                </a:solidFill>
                <a:latin typeface="Trebuchet MS"/>
                <a:cs typeface="Trebuchet MS"/>
              </a:rPr>
              <a:t>c</a:t>
            </a:r>
            <a:r>
              <a:rPr lang="en-IN" sz="2374" b="1" spc="-3" dirty="0">
                <a:latin typeface="Trebuchet MS"/>
                <a:cs typeface="Trebuchet MS"/>
              </a:rPr>
              <a:t>}, {</a:t>
            </a:r>
            <a:r>
              <a:rPr lang="en-IN" sz="2374" b="1" i="1" spc="-3" dirty="0">
                <a:solidFill>
                  <a:srgbClr val="808080"/>
                </a:solidFill>
                <a:latin typeface="Trebuchet MS"/>
                <a:cs typeface="Trebuchet MS"/>
              </a:rPr>
              <a:t>d</a:t>
            </a:r>
            <a:r>
              <a:rPr lang="en-IN" sz="2374" b="1" spc="-3" dirty="0">
                <a:latin typeface="Trebuchet MS"/>
                <a:cs typeface="Trebuchet MS"/>
              </a:rPr>
              <a:t>},</a:t>
            </a:r>
            <a:endParaRPr lang="en-IN" sz="2374" dirty="0">
              <a:latin typeface="Trebuchet MS"/>
              <a:cs typeface="Trebuchet MS"/>
            </a:endParaRPr>
          </a:p>
          <a:p>
            <a:pPr marL="6930">
              <a:lnSpc>
                <a:spcPts val="2797"/>
              </a:lnSpc>
            </a:pPr>
            <a:r>
              <a:rPr lang="en-IN" sz="2374" b="1" dirty="0">
                <a:latin typeface="Trebuchet MS"/>
                <a:cs typeface="Trebuchet MS"/>
              </a:rPr>
              <a:t>{</a:t>
            </a:r>
            <a:r>
              <a:rPr lang="en-IN" sz="2374" b="1" i="1" dirty="0">
                <a:solidFill>
                  <a:srgbClr val="800080"/>
                </a:solidFill>
                <a:latin typeface="Trebuchet MS"/>
                <a:cs typeface="Trebuchet MS"/>
              </a:rPr>
              <a:t>a</a:t>
            </a:r>
            <a:r>
              <a:rPr lang="en-IN" sz="2374" b="1" dirty="0">
                <a:latin typeface="Trebuchet MS"/>
                <a:cs typeface="Trebuchet MS"/>
              </a:rPr>
              <a:t>,</a:t>
            </a:r>
            <a:r>
              <a:rPr lang="en-IN" sz="2374" b="1" spc="-5" dirty="0">
                <a:latin typeface="Trebuchet MS"/>
                <a:cs typeface="Trebuchet MS"/>
              </a:rPr>
              <a:t> </a:t>
            </a:r>
            <a:r>
              <a:rPr lang="en-IN" sz="2374" b="1" i="1" dirty="0">
                <a:solidFill>
                  <a:srgbClr val="808000"/>
                </a:solidFill>
                <a:latin typeface="Trebuchet MS"/>
                <a:cs typeface="Trebuchet MS"/>
              </a:rPr>
              <a:t>b</a:t>
            </a:r>
            <a:r>
              <a:rPr lang="en-IN" sz="2374" b="1" dirty="0">
                <a:latin typeface="Trebuchet MS"/>
                <a:cs typeface="Trebuchet MS"/>
              </a:rPr>
              <a:t>}, </a:t>
            </a:r>
            <a:r>
              <a:rPr lang="en-IN" sz="2374" b="1" spc="-3" dirty="0">
                <a:latin typeface="Trebuchet MS"/>
                <a:cs typeface="Trebuchet MS"/>
              </a:rPr>
              <a:t>{</a:t>
            </a:r>
            <a:r>
              <a:rPr lang="en-IN" sz="2374" b="1" i="1" spc="-3" dirty="0">
                <a:solidFill>
                  <a:srgbClr val="800080"/>
                </a:solidFill>
                <a:latin typeface="Trebuchet MS"/>
                <a:cs typeface="Trebuchet MS"/>
              </a:rPr>
              <a:t>a</a:t>
            </a:r>
            <a:r>
              <a:rPr lang="en-IN" sz="2374" b="1" spc="-3" dirty="0">
                <a:latin typeface="Trebuchet MS"/>
                <a:cs typeface="Trebuchet MS"/>
              </a:rPr>
              <a:t>, </a:t>
            </a:r>
            <a:r>
              <a:rPr lang="en-IN" sz="2374" b="1" i="1" dirty="0">
                <a:solidFill>
                  <a:srgbClr val="008080"/>
                </a:solidFill>
                <a:latin typeface="Trebuchet MS"/>
                <a:cs typeface="Trebuchet MS"/>
              </a:rPr>
              <a:t>c</a:t>
            </a:r>
            <a:r>
              <a:rPr lang="en-IN" sz="2374" b="1" dirty="0">
                <a:latin typeface="Trebuchet MS"/>
                <a:cs typeface="Trebuchet MS"/>
              </a:rPr>
              <a:t>}, </a:t>
            </a:r>
            <a:r>
              <a:rPr lang="en-IN" sz="2374" b="1" spc="-3" dirty="0">
                <a:latin typeface="Trebuchet MS"/>
                <a:cs typeface="Trebuchet MS"/>
              </a:rPr>
              <a:t>{</a:t>
            </a:r>
            <a:r>
              <a:rPr lang="en-IN" sz="2374" b="1" i="1" spc="-3" dirty="0">
                <a:solidFill>
                  <a:srgbClr val="800080"/>
                </a:solidFill>
                <a:latin typeface="Trebuchet MS"/>
                <a:cs typeface="Trebuchet MS"/>
              </a:rPr>
              <a:t>a</a:t>
            </a:r>
            <a:r>
              <a:rPr lang="en-IN" sz="2374" b="1" spc="-3" dirty="0">
                <a:latin typeface="Trebuchet MS"/>
                <a:cs typeface="Trebuchet MS"/>
              </a:rPr>
              <a:t>,</a:t>
            </a:r>
            <a:r>
              <a:rPr lang="en-IN" sz="2374" b="1" spc="-5" dirty="0">
                <a:latin typeface="Trebuchet MS"/>
                <a:cs typeface="Trebuchet MS"/>
              </a:rPr>
              <a:t> </a:t>
            </a:r>
            <a:r>
              <a:rPr lang="en-IN" sz="2374" b="1" i="1" dirty="0">
                <a:solidFill>
                  <a:srgbClr val="808080"/>
                </a:solidFill>
                <a:latin typeface="Trebuchet MS"/>
                <a:cs typeface="Trebuchet MS"/>
              </a:rPr>
              <a:t>d</a:t>
            </a:r>
            <a:r>
              <a:rPr lang="en-IN" sz="2374" b="1" dirty="0">
                <a:latin typeface="Trebuchet MS"/>
                <a:cs typeface="Trebuchet MS"/>
              </a:rPr>
              <a:t>}, </a:t>
            </a:r>
            <a:r>
              <a:rPr lang="en-IN" sz="2374" b="1" spc="-3" dirty="0">
                <a:latin typeface="Trebuchet MS"/>
                <a:cs typeface="Trebuchet MS"/>
              </a:rPr>
              <a:t>{</a:t>
            </a:r>
            <a:r>
              <a:rPr lang="en-IN" sz="2374" b="1" i="1" spc="-3" dirty="0">
                <a:solidFill>
                  <a:srgbClr val="808000"/>
                </a:solidFill>
                <a:latin typeface="Trebuchet MS"/>
                <a:cs typeface="Trebuchet MS"/>
              </a:rPr>
              <a:t>b</a:t>
            </a:r>
            <a:r>
              <a:rPr lang="en-IN" sz="2374" b="1" spc="-3" dirty="0">
                <a:latin typeface="Trebuchet MS"/>
                <a:cs typeface="Trebuchet MS"/>
              </a:rPr>
              <a:t>, </a:t>
            </a:r>
            <a:r>
              <a:rPr lang="en-IN" sz="2374" b="1" i="1" dirty="0">
                <a:solidFill>
                  <a:srgbClr val="008080"/>
                </a:solidFill>
                <a:latin typeface="Trebuchet MS"/>
                <a:cs typeface="Trebuchet MS"/>
              </a:rPr>
              <a:t>c</a:t>
            </a:r>
            <a:r>
              <a:rPr lang="en-IN" sz="2374" b="1" dirty="0">
                <a:latin typeface="Trebuchet MS"/>
                <a:cs typeface="Trebuchet MS"/>
              </a:rPr>
              <a:t>},</a:t>
            </a:r>
            <a:r>
              <a:rPr sz="2374" b="1" dirty="0">
                <a:latin typeface="Trebuchet MS"/>
                <a:cs typeface="Trebuchet MS"/>
              </a:rPr>
              <a:t>{</a:t>
            </a:r>
            <a:r>
              <a:rPr sz="2374" b="1" i="1" dirty="0">
                <a:solidFill>
                  <a:srgbClr val="808000"/>
                </a:solidFill>
                <a:latin typeface="Trebuchet MS"/>
                <a:cs typeface="Trebuchet MS"/>
              </a:rPr>
              <a:t>b</a:t>
            </a:r>
            <a:r>
              <a:rPr sz="2374" b="1" dirty="0">
                <a:latin typeface="Trebuchet MS"/>
                <a:cs typeface="Trebuchet MS"/>
              </a:rPr>
              <a:t>,</a:t>
            </a:r>
            <a:r>
              <a:rPr sz="2374" b="1" spc="-11" dirty="0">
                <a:latin typeface="Trebuchet MS"/>
                <a:cs typeface="Trebuchet MS"/>
              </a:rPr>
              <a:t> </a:t>
            </a:r>
            <a:r>
              <a:rPr sz="2374" b="1" i="1" dirty="0">
                <a:solidFill>
                  <a:srgbClr val="808080"/>
                </a:solidFill>
                <a:latin typeface="Trebuchet MS"/>
                <a:cs typeface="Trebuchet MS"/>
              </a:rPr>
              <a:t>d</a:t>
            </a:r>
            <a:r>
              <a:rPr sz="2374" b="1" dirty="0">
                <a:latin typeface="Trebuchet MS"/>
                <a:cs typeface="Trebuchet MS"/>
              </a:rPr>
              <a:t>},</a:t>
            </a:r>
            <a:r>
              <a:rPr sz="2374" b="1" spc="-8" dirty="0">
                <a:latin typeface="Trebuchet MS"/>
                <a:cs typeface="Trebuchet MS"/>
              </a:rPr>
              <a:t> </a:t>
            </a:r>
            <a:r>
              <a:rPr sz="2374" b="1" spc="-3" dirty="0">
                <a:latin typeface="Trebuchet MS"/>
                <a:cs typeface="Trebuchet MS"/>
              </a:rPr>
              <a:t>{</a:t>
            </a:r>
            <a:r>
              <a:rPr sz="2374" b="1" i="1" spc="-3" dirty="0">
                <a:solidFill>
                  <a:srgbClr val="008080"/>
                </a:solidFill>
                <a:latin typeface="Trebuchet MS"/>
                <a:cs typeface="Trebuchet MS"/>
              </a:rPr>
              <a:t>c</a:t>
            </a:r>
            <a:r>
              <a:rPr sz="2374" b="1" spc="-3" dirty="0">
                <a:latin typeface="Trebuchet MS"/>
                <a:cs typeface="Trebuchet MS"/>
              </a:rPr>
              <a:t>,</a:t>
            </a:r>
            <a:r>
              <a:rPr sz="2374" b="1" spc="-11" dirty="0">
                <a:latin typeface="Trebuchet MS"/>
                <a:cs typeface="Trebuchet MS"/>
              </a:rPr>
              <a:t> </a:t>
            </a:r>
            <a:r>
              <a:rPr sz="2374" b="1" i="1" dirty="0">
                <a:solidFill>
                  <a:srgbClr val="808080"/>
                </a:solidFill>
                <a:latin typeface="Trebuchet MS"/>
                <a:cs typeface="Trebuchet MS"/>
              </a:rPr>
              <a:t>d</a:t>
            </a:r>
            <a:r>
              <a:rPr sz="2374" b="1" dirty="0">
                <a:latin typeface="Trebuchet MS"/>
                <a:cs typeface="Trebuchet MS"/>
              </a:rPr>
              <a:t>},</a:t>
            </a:r>
            <a:endParaRPr lang="en-IN" sz="2374" dirty="0">
              <a:latin typeface="Trebuchet MS"/>
              <a:cs typeface="Trebuchet MS"/>
            </a:endParaRPr>
          </a:p>
          <a:p>
            <a:pPr marL="6930">
              <a:spcBef>
                <a:spcPts val="153"/>
              </a:spcBef>
            </a:pPr>
            <a:r>
              <a:rPr lang="en-IN" sz="2374" b="1" dirty="0">
                <a:latin typeface="Trebuchet MS"/>
                <a:cs typeface="Trebuchet MS"/>
              </a:rPr>
              <a:t>{</a:t>
            </a:r>
            <a:r>
              <a:rPr lang="en-IN" sz="2374" b="1" i="1" dirty="0">
                <a:solidFill>
                  <a:srgbClr val="800080"/>
                </a:solidFill>
                <a:latin typeface="Trebuchet MS"/>
                <a:cs typeface="Trebuchet MS"/>
              </a:rPr>
              <a:t>a</a:t>
            </a:r>
            <a:r>
              <a:rPr lang="en-IN" sz="2374" b="1" dirty="0">
                <a:latin typeface="Trebuchet MS"/>
                <a:cs typeface="Trebuchet MS"/>
              </a:rPr>
              <a:t>,</a:t>
            </a:r>
            <a:r>
              <a:rPr lang="en-IN" sz="2374" b="1" spc="-8" dirty="0">
                <a:latin typeface="Trebuchet MS"/>
                <a:cs typeface="Trebuchet MS"/>
              </a:rPr>
              <a:t> </a:t>
            </a:r>
            <a:r>
              <a:rPr lang="en-IN" sz="2374" b="1" i="1" dirty="0">
                <a:solidFill>
                  <a:srgbClr val="808000"/>
                </a:solidFill>
                <a:latin typeface="Trebuchet MS"/>
                <a:cs typeface="Trebuchet MS"/>
              </a:rPr>
              <a:t>b</a:t>
            </a:r>
            <a:r>
              <a:rPr lang="en-IN" sz="2374" b="1" dirty="0">
                <a:latin typeface="Trebuchet MS"/>
                <a:cs typeface="Trebuchet MS"/>
              </a:rPr>
              <a:t>,</a:t>
            </a:r>
            <a:r>
              <a:rPr lang="en-IN" sz="2374" b="1" spc="-5" dirty="0">
                <a:latin typeface="Trebuchet MS"/>
                <a:cs typeface="Trebuchet MS"/>
              </a:rPr>
              <a:t> </a:t>
            </a:r>
            <a:r>
              <a:rPr lang="en-IN" sz="2374" b="1" i="1" dirty="0">
                <a:solidFill>
                  <a:srgbClr val="008080"/>
                </a:solidFill>
                <a:latin typeface="Trebuchet MS"/>
                <a:cs typeface="Trebuchet MS"/>
              </a:rPr>
              <a:t>c</a:t>
            </a:r>
            <a:r>
              <a:rPr lang="en-IN" sz="2374" b="1" dirty="0">
                <a:latin typeface="Trebuchet MS"/>
                <a:cs typeface="Trebuchet MS"/>
              </a:rPr>
              <a:t>},</a:t>
            </a:r>
            <a:r>
              <a:rPr lang="en-IN" sz="2374" b="1" spc="-3" dirty="0">
                <a:latin typeface="Trebuchet MS"/>
                <a:cs typeface="Trebuchet MS"/>
              </a:rPr>
              <a:t> {</a:t>
            </a:r>
            <a:r>
              <a:rPr lang="en-IN" sz="2374" b="1" i="1" spc="-3" dirty="0">
                <a:solidFill>
                  <a:srgbClr val="800080"/>
                </a:solidFill>
                <a:latin typeface="Trebuchet MS"/>
                <a:cs typeface="Trebuchet MS"/>
              </a:rPr>
              <a:t>a</a:t>
            </a:r>
            <a:r>
              <a:rPr lang="en-IN" sz="2374" b="1" spc="-3" dirty="0">
                <a:latin typeface="Trebuchet MS"/>
                <a:cs typeface="Trebuchet MS"/>
              </a:rPr>
              <a:t>,</a:t>
            </a:r>
            <a:r>
              <a:rPr lang="en-IN" sz="2374" b="1" spc="-8" dirty="0">
                <a:latin typeface="Trebuchet MS"/>
                <a:cs typeface="Trebuchet MS"/>
              </a:rPr>
              <a:t> </a:t>
            </a:r>
            <a:r>
              <a:rPr lang="en-IN" sz="2374" b="1" i="1" dirty="0">
                <a:solidFill>
                  <a:srgbClr val="808000"/>
                </a:solidFill>
                <a:latin typeface="Trebuchet MS"/>
                <a:cs typeface="Trebuchet MS"/>
              </a:rPr>
              <a:t>b</a:t>
            </a:r>
            <a:r>
              <a:rPr lang="en-IN" sz="2374" b="1" dirty="0">
                <a:latin typeface="Trebuchet MS"/>
                <a:cs typeface="Trebuchet MS"/>
              </a:rPr>
              <a:t>,</a:t>
            </a:r>
            <a:r>
              <a:rPr lang="en-IN" sz="2374" b="1" spc="-5" dirty="0">
                <a:latin typeface="Trebuchet MS"/>
                <a:cs typeface="Trebuchet MS"/>
              </a:rPr>
              <a:t> </a:t>
            </a:r>
            <a:r>
              <a:rPr lang="en-IN" sz="2374" b="1" i="1" dirty="0">
                <a:solidFill>
                  <a:srgbClr val="808080"/>
                </a:solidFill>
                <a:latin typeface="Trebuchet MS"/>
                <a:cs typeface="Trebuchet MS"/>
              </a:rPr>
              <a:t>d</a:t>
            </a:r>
            <a:r>
              <a:rPr lang="en-IN" sz="2374" b="1" dirty="0">
                <a:latin typeface="Trebuchet MS"/>
                <a:cs typeface="Trebuchet MS"/>
              </a:rPr>
              <a:t>},</a:t>
            </a:r>
            <a:r>
              <a:rPr lang="en-IN" sz="2374" dirty="0">
                <a:latin typeface="Trebuchet MS"/>
                <a:cs typeface="Trebuchet MS"/>
              </a:rPr>
              <a:t> </a:t>
            </a:r>
            <a:r>
              <a:rPr lang="en-IN" sz="2374" b="1" dirty="0">
                <a:latin typeface="Trebuchet MS"/>
                <a:cs typeface="Trebuchet MS"/>
              </a:rPr>
              <a:t>{</a:t>
            </a:r>
            <a:r>
              <a:rPr lang="en-IN" sz="2374" b="1" i="1" dirty="0">
                <a:solidFill>
                  <a:srgbClr val="800080"/>
                </a:solidFill>
                <a:latin typeface="Trebuchet MS"/>
                <a:cs typeface="Trebuchet MS"/>
              </a:rPr>
              <a:t>a</a:t>
            </a:r>
            <a:r>
              <a:rPr lang="en-IN" sz="2374" b="1" dirty="0">
                <a:latin typeface="Trebuchet MS"/>
                <a:cs typeface="Trebuchet MS"/>
              </a:rPr>
              <a:t>,</a:t>
            </a:r>
            <a:r>
              <a:rPr lang="en-IN" sz="2374" b="1" spc="-8" dirty="0">
                <a:latin typeface="Trebuchet MS"/>
                <a:cs typeface="Trebuchet MS"/>
              </a:rPr>
              <a:t> </a:t>
            </a:r>
            <a:r>
              <a:rPr lang="en-IN" sz="2374" b="1" i="1" dirty="0">
                <a:solidFill>
                  <a:srgbClr val="008080"/>
                </a:solidFill>
                <a:latin typeface="Trebuchet MS"/>
                <a:cs typeface="Trebuchet MS"/>
              </a:rPr>
              <a:t>c</a:t>
            </a:r>
            <a:r>
              <a:rPr lang="en-IN" sz="2374" b="1" dirty="0">
                <a:latin typeface="Trebuchet MS"/>
                <a:cs typeface="Trebuchet MS"/>
              </a:rPr>
              <a:t>,</a:t>
            </a:r>
            <a:r>
              <a:rPr lang="en-IN" sz="2374" b="1" spc="-5" dirty="0">
                <a:latin typeface="Trebuchet MS"/>
                <a:cs typeface="Trebuchet MS"/>
              </a:rPr>
              <a:t> </a:t>
            </a:r>
            <a:r>
              <a:rPr lang="en-IN" sz="2374" b="1" i="1" dirty="0">
                <a:solidFill>
                  <a:srgbClr val="808080"/>
                </a:solidFill>
                <a:latin typeface="Trebuchet MS"/>
                <a:cs typeface="Trebuchet MS"/>
              </a:rPr>
              <a:t>d</a:t>
            </a:r>
            <a:r>
              <a:rPr lang="en-IN" sz="2374" b="1" dirty="0">
                <a:latin typeface="Trebuchet MS"/>
                <a:cs typeface="Trebuchet MS"/>
              </a:rPr>
              <a:t>},</a:t>
            </a:r>
            <a:r>
              <a:rPr lang="en-IN" sz="2374" b="1" spc="-3" dirty="0">
                <a:latin typeface="Trebuchet MS"/>
                <a:cs typeface="Trebuchet MS"/>
              </a:rPr>
              <a:t> {</a:t>
            </a:r>
            <a:r>
              <a:rPr lang="en-IN" sz="2374" b="1" i="1" spc="-3" dirty="0">
                <a:solidFill>
                  <a:srgbClr val="808000"/>
                </a:solidFill>
                <a:latin typeface="Trebuchet MS"/>
                <a:cs typeface="Trebuchet MS"/>
              </a:rPr>
              <a:t>b</a:t>
            </a:r>
            <a:r>
              <a:rPr lang="en-IN" sz="2374" b="1" spc="-3" dirty="0">
                <a:latin typeface="Trebuchet MS"/>
                <a:cs typeface="Trebuchet MS"/>
              </a:rPr>
              <a:t>,</a:t>
            </a:r>
            <a:r>
              <a:rPr lang="en-IN" sz="2374" b="1" spc="-8" dirty="0">
                <a:latin typeface="Trebuchet MS"/>
                <a:cs typeface="Trebuchet MS"/>
              </a:rPr>
              <a:t> </a:t>
            </a:r>
            <a:r>
              <a:rPr lang="en-IN" sz="2374" b="1" i="1" dirty="0">
                <a:solidFill>
                  <a:srgbClr val="008080"/>
                </a:solidFill>
                <a:latin typeface="Trebuchet MS"/>
                <a:cs typeface="Trebuchet MS"/>
              </a:rPr>
              <a:t>c</a:t>
            </a:r>
            <a:r>
              <a:rPr lang="en-IN" sz="2374" b="1" dirty="0">
                <a:latin typeface="Trebuchet MS"/>
                <a:cs typeface="Trebuchet MS"/>
              </a:rPr>
              <a:t>,</a:t>
            </a:r>
            <a:r>
              <a:rPr lang="en-IN" sz="2374" b="1" spc="-5" dirty="0">
                <a:latin typeface="Trebuchet MS"/>
                <a:cs typeface="Trebuchet MS"/>
              </a:rPr>
              <a:t> </a:t>
            </a:r>
            <a:r>
              <a:rPr lang="en-IN" sz="2374" b="1" i="1" dirty="0">
                <a:solidFill>
                  <a:srgbClr val="808080"/>
                </a:solidFill>
                <a:latin typeface="Trebuchet MS"/>
                <a:cs typeface="Trebuchet MS"/>
              </a:rPr>
              <a:t>d</a:t>
            </a:r>
            <a:r>
              <a:rPr lang="en-IN" sz="2374" b="1" dirty="0">
                <a:latin typeface="Trebuchet MS"/>
                <a:cs typeface="Trebuchet MS"/>
              </a:rPr>
              <a:t>},</a:t>
            </a:r>
            <a:endParaRPr lang="en-IN" sz="2374" dirty="0">
              <a:latin typeface="Trebuchet MS"/>
              <a:cs typeface="Trebuchet MS"/>
            </a:endParaRPr>
          </a:p>
          <a:p>
            <a:pPr marL="6930">
              <a:lnSpc>
                <a:spcPts val="2797"/>
              </a:lnSpc>
              <a:spcBef>
                <a:spcPts val="155"/>
              </a:spcBef>
            </a:pPr>
            <a:r>
              <a:rPr sz="2374" b="1" dirty="0">
                <a:latin typeface="Trebuchet MS"/>
                <a:cs typeface="Trebuchet MS"/>
              </a:rPr>
              <a:t>{</a:t>
            </a:r>
            <a:r>
              <a:rPr sz="2374" b="1" i="1" dirty="0">
                <a:solidFill>
                  <a:srgbClr val="800080"/>
                </a:solidFill>
                <a:latin typeface="Trebuchet MS"/>
                <a:cs typeface="Trebuchet MS"/>
              </a:rPr>
              <a:t>a</a:t>
            </a:r>
            <a:r>
              <a:rPr sz="2374" b="1" dirty="0">
                <a:latin typeface="Trebuchet MS"/>
                <a:cs typeface="Trebuchet MS"/>
              </a:rPr>
              <a:t>,</a:t>
            </a:r>
            <a:r>
              <a:rPr sz="2374" b="1" spc="-14" dirty="0">
                <a:latin typeface="Trebuchet MS"/>
                <a:cs typeface="Trebuchet MS"/>
              </a:rPr>
              <a:t> </a:t>
            </a:r>
            <a:r>
              <a:rPr sz="2374" b="1" i="1" dirty="0">
                <a:solidFill>
                  <a:srgbClr val="808000"/>
                </a:solidFill>
                <a:latin typeface="Trebuchet MS"/>
                <a:cs typeface="Trebuchet MS"/>
              </a:rPr>
              <a:t>b</a:t>
            </a:r>
            <a:r>
              <a:rPr sz="2374" b="1" dirty="0">
                <a:latin typeface="Trebuchet MS"/>
                <a:cs typeface="Trebuchet MS"/>
              </a:rPr>
              <a:t>,</a:t>
            </a:r>
            <a:r>
              <a:rPr sz="2374" b="1" spc="-11" dirty="0">
                <a:latin typeface="Trebuchet MS"/>
                <a:cs typeface="Trebuchet MS"/>
              </a:rPr>
              <a:t> </a:t>
            </a:r>
            <a:r>
              <a:rPr sz="2374" b="1" i="1" dirty="0">
                <a:solidFill>
                  <a:srgbClr val="008080"/>
                </a:solidFill>
                <a:latin typeface="Trebuchet MS"/>
                <a:cs typeface="Trebuchet MS"/>
              </a:rPr>
              <a:t>c</a:t>
            </a:r>
            <a:r>
              <a:rPr sz="2374" b="1" dirty="0">
                <a:latin typeface="Trebuchet MS"/>
                <a:cs typeface="Trebuchet MS"/>
              </a:rPr>
              <a:t>,</a:t>
            </a:r>
            <a:r>
              <a:rPr sz="2374" b="1" spc="-11" dirty="0">
                <a:latin typeface="Trebuchet MS"/>
                <a:cs typeface="Trebuchet MS"/>
              </a:rPr>
              <a:t> </a:t>
            </a:r>
            <a:r>
              <a:rPr sz="2374" b="1" i="1" dirty="0">
                <a:solidFill>
                  <a:srgbClr val="808080"/>
                </a:solidFill>
                <a:latin typeface="Trebuchet MS"/>
                <a:cs typeface="Trebuchet MS"/>
              </a:rPr>
              <a:t>d</a:t>
            </a:r>
            <a:r>
              <a:rPr sz="2374" b="1" dirty="0">
                <a:latin typeface="Trebuchet MS"/>
                <a:cs typeface="Trebuchet MS"/>
              </a:rPr>
              <a:t>}</a:t>
            </a:r>
            <a:endParaRPr sz="2374" dirty="0">
              <a:latin typeface="Trebuchet MS"/>
              <a:cs typeface="Trebuchet MS"/>
            </a:endParaRPr>
          </a:p>
          <a:p>
            <a:pPr marL="6930">
              <a:lnSpc>
                <a:spcPts val="2797"/>
              </a:lnSpc>
            </a:pPr>
            <a:r>
              <a:rPr sz="2374" b="1" dirty="0">
                <a:latin typeface="Trebuchet MS"/>
                <a:cs typeface="Trebuchet MS"/>
              </a:rPr>
              <a:t>}</a:t>
            </a:r>
            <a:endParaRPr sz="2374" dirty="0">
              <a:latin typeface="Trebuchet MS"/>
              <a:cs typeface="Trebuchet MS"/>
            </a:endParaRPr>
          </a:p>
          <a:p>
            <a:pPr marL="6930">
              <a:spcBef>
                <a:spcPts val="153"/>
              </a:spcBef>
            </a:pPr>
            <a:r>
              <a:rPr sz="2374" b="1" dirty="0">
                <a:solidFill>
                  <a:srgbClr val="365B9D"/>
                </a:solidFill>
                <a:latin typeface="Trebuchet MS"/>
                <a:cs typeface="Trebuchet MS"/>
              </a:rPr>
              <a:t>|</a:t>
            </a:r>
            <a:r>
              <a:rPr sz="2374" b="1" i="1" dirty="0">
                <a:solidFill>
                  <a:srgbClr val="365B9D"/>
                </a:solidFill>
                <a:latin typeface="Trebuchet MS"/>
                <a:cs typeface="Trebuchet MS"/>
              </a:rPr>
              <a:t>S</a:t>
            </a:r>
            <a:r>
              <a:rPr sz="2374" b="1" dirty="0">
                <a:solidFill>
                  <a:srgbClr val="365B9D"/>
                </a:solidFill>
                <a:latin typeface="Trebuchet MS"/>
                <a:cs typeface="Trebuchet MS"/>
              </a:rPr>
              <a:t>|</a:t>
            </a:r>
            <a:r>
              <a:rPr sz="2374" b="1" spc="-16" dirty="0">
                <a:solidFill>
                  <a:srgbClr val="365B9D"/>
                </a:solidFill>
                <a:latin typeface="Trebuchet MS"/>
                <a:cs typeface="Trebuchet MS"/>
              </a:rPr>
              <a:t> </a:t>
            </a:r>
            <a:r>
              <a:rPr sz="2374" b="1" dirty="0">
                <a:solidFill>
                  <a:srgbClr val="365B9D"/>
                </a:solidFill>
                <a:latin typeface="Trebuchet MS"/>
                <a:cs typeface="Trebuchet MS"/>
              </a:rPr>
              <a:t>&lt;</a:t>
            </a:r>
            <a:r>
              <a:rPr sz="2374" b="1" spc="-16" dirty="0">
                <a:solidFill>
                  <a:srgbClr val="365B9D"/>
                </a:solidFill>
                <a:latin typeface="Trebuchet MS"/>
                <a:cs typeface="Trebuchet MS"/>
              </a:rPr>
              <a:t> </a:t>
            </a:r>
            <a:r>
              <a:rPr sz="2374" b="1" spc="-3" dirty="0">
                <a:solidFill>
                  <a:srgbClr val="365B9D"/>
                </a:solidFill>
                <a:latin typeface="Trebuchet MS"/>
                <a:cs typeface="Trebuchet MS"/>
              </a:rPr>
              <a:t>|P(</a:t>
            </a:r>
            <a:r>
              <a:rPr sz="2374" b="1" i="1" spc="-3" dirty="0">
                <a:solidFill>
                  <a:srgbClr val="365B9D"/>
                </a:solidFill>
                <a:latin typeface="Trebuchet MS"/>
                <a:cs typeface="Trebuchet MS"/>
              </a:rPr>
              <a:t>S</a:t>
            </a:r>
            <a:r>
              <a:rPr sz="2374" b="1" spc="-3" dirty="0">
                <a:solidFill>
                  <a:srgbClr val="365B9D"/>
                </a:solidFill>
                <a:latin typeface="Trebuchet MS"/>
                <a:cs typeface="Trebuchet MS"/>
              </a:rPr>
              <a:t>)|</a:t>
            </a:r>
            <a:endParaRPr lang="en-IN" sz="2374" b="1" spc="-3" dirty="0">
              <a:solidFill>
                <a:srgbClr val="365B9D"/>
              </a:solidFill>
              <a:latin typeface="Trebuchet MS"/>
              <a:cs typeface="Trebuchet MS"/>
            </a:endParaRPr>
          </a:p>
          <a:p>
            <a:pPr marL="6930">
              <a:spcBef>
                <a:spcPts val="153"/>
              </a:spcBef>
            </a:pPr>
            <a:endParaRPr lang="en-IN" sz="2374" b="1" spc="-3" dirty="0">
              <a:solidFill>
                <a:srgbClr val="365B9D"/>
              </a:solidFill>
              <a:latin typeface="Trebuchet MS"/>
              <a:cs typeface="Trebuchet MS"/>
            </a:endParaRPr>
          </a:p>
          <a:p>
            <a:pPr marL="6930">
              <a:spcBef>
                <a:spcPts val="153"/>
              </a:spcBef>
            </a:pPr>
            <a:r>
              <a:rPr lang="en-IN" sz="2374" b="1" spc="-3" dirty="0">
                <a:solidFill>
                  <a:srgbClr val="365B9D"/>
                </a:solidFill>
                <a:latin typeface="Trebuchet MS"/>
                <a:cs typeface="Trebuchet MS"/>
              </a:rPr>
              <a:t>|P(</a:t>
            </a:r>
            <a:r>
              <a:rPr lang="en-IN" sz="2374" b="1" i="1" spc="-3" dirty="0">
                <a:solidFill>
                  <a:srgbClr val="365B9D"/>
                </a:solidFill>
                <a:latin typeface="Trebuchet MS"/>
                <a:cs typeface="Trebuchet MS"/>
              </a:rPr>
              <a:t>S</a:t>
            </a:r>
            <a:r>
              <a:rPr lang="en-IN" sz="2374" b="1" spc="-3" dirty="0">
                <a:solidFill>
                  <a:srgbClr val="365B9D"/>
                </a:solidFill>
                <a:latin typeface="Trebuchet MS"/>
                <a:cs typeface="Trebuchet MS"/>
              </a:rPr>
              <a:t>)| =</a:t>
            </a:r>
            <a:r>
              <a:rPr lang="en-US" altLang="en-US" sz="2400" b="1" dirty="0">
                <a:solidFill>
                  <a:srgbClr val="FF0000"/>
                </a:solidFill>
                <a:cs typeface="Arial" panose="020B0604020202020204" pitchFamily="34" charset="0"/>
              </a:rPr>
              <a:t> 2</a:t>
            </a:r>
            <a:r>
              <a:rPr lang="en-US" altLang="en-US" sz="2400" b="1" baseline="30000" dirty="0">
                <a:solidFill>
                  <a:srgbClr val="FF0000"/>
                </a:solidFill>
                <a:cs typeface="Arial" panose="020B0604020202020204" pitchFamily="34" charset="0"/>
              </a:rPr>
              <a:t>4</a:t>
            </a:r>
            <a:r>
              <a:rPr lang="en-IN" sz="2374" b="1" spc="-3" dirty="0">
                <a:solidFill>
                  <a:srgbClr val="365B9D"/>
                </a:solidFill>
                <a:latin typeface="Trebuchet MS"/>
                <a:cs typeface="Trebuchet MS"/>
              </a:rPr>
              <a:t> = 16</a:t>
            </a:r>
            <a:r>
              <a:rPr lang="en-US" altLang="en-US" sz="3600" b="1" baseline="30000" dirty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endParaRPr lang="en-IN" sz="2374" b="1" spc="-3" dirty="0">
              <a:solidFill>
                <a:srgbClr val="365B9D"/>
              </a:solidFill>
              <a:latin typeface="Trebuchet MS"/>
              <a:cs typeface="Trebuchet MS"/>
            </a:endParaRPr>
          </a:p>
          <a:p>
            <a:pPr marL="6930">
              <a:spcBef>
                <a:spcPts val="153"/>
              </a:spcBef>
            </a:pPr>
            <a:endParaRPr lang="en-IN" sz="2374" b="1" spc="-3" dirty="0">
              <a:solidFill>
                <a:srgbClr val="365B9D"/>
              </a:solidFill>
              <a:latin typeface="Trebuchet MS"/>
              <a:cs typeface="Trebuchet MS"/>
            </a:endParaRPr>
          </a:p>
          <a:p>
            <a:pPr marL="6930">
              <a:spcBef>
                <a:spcPts val="153"/>
              </a:spcBef>
            </a:pPr>
            <a:endParaRPr sz="2374" dirty="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2031"/>
            <a:ext cx="8915400" cy="5580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Q = {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US" altLang="en-US" dirty="0"/>
              <a:t> , q</a:t>
            </a:r>
            <a:r>
              <a:rPr lang="en-US" altLang="en-US" baseline="-25000" dirty="0"/>
              <a:t>1</a:t>
            </a:r>
            <a:r>
              <a:rPr lang="en-US" altLang="en-US" dirty="0"/>
              <a:t> } , </a:t>
            </a:r>
            <a:r>
              <a:rPr lang="el-GR" altLang="en-US" sz="3200" dirty="0"/>
              <a:t>Σ</a:t>
            </a:r>
            <a:r>
              <a:rPr lang="en-US" altLang="en-US" dirty="0"/>
              <a:t> = { a, b} </a:t>
            </a:r>
            <a:endParaRPr lang="en-IN" altLang="en-US" dirty="0"/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   n(Q) = 2  ,  n(</a:t>
            </a:r>
            <a:r>
              <a:rPr lang="el-GR" altLang="en-US" dirty="0"/>
              <a:t>Σ</a:t>
            </a:r>
            <a:r>
              <a:rPr lang="en-IN" altLang="en-US" dirty="0"/>
              <a:t>) = 2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altLang="en-US" dirty="0">
                <a:solidFill>
                  <a:srgbClr val="FF0000"/>
                </a:solidFill>
              </a:rPr>
              <a:t> </a:t>
            </a:r>
            <a:r>
              <a:rPr lang="el-GR" altLang="en-US" dirty="0">
                <a:solidFill>
                  <a:srgbClr val="FF0000"/>
                </a:solidFill>
              </a:rPr>
              <a:t>ρ</a:t>
            </a:r>
            <a:r>
              <a:rPr lang="en-IN" altLang="en-US" dirty="0">
                <a:solidFill>
                  <a:srgbClr val="FF0000"/>
                </a:solidFill>
              </a:rPr>
              <a:t>(Q) = 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  <a:r>
              <a:rPr lang="en-US" altLang="en-US" b="1" baseline="30000" dirty="0">
                <a:solidFill>
                  <a:srgbClr val="FF0000"/>
                </a:solidFill>
                <a:cs typeface="Arial" panose="020B0604020202020204" pitchFamily="34" charset="0"/>
              </a:rPr>
              <a:t>Q</a:t>
            </a:r>
            <a:r>
              <a:rPr lang="en-IN" altLang="en-US" dirty="0">
                <a:solidFill>
                  <a:srgbClr val="FF0000"/>
                </a:solidFill>
              </a:rPr>
              <a:t> = { </a:t>
            </a:r>
            <a:r>
              <a:rPr lang="en-US" dirty="0"/>
              <a:t>{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US" altLang="en-US" dirty="0"/>
              <a:t>} , {q</a:t>
            </a:r>
            <a:r>
              <a:rPr lang="en-US" altLang="en-US" baseline="-25000" dirty="0"/>
              <a:t>1</a:t>
            </a:r>
            <a:r>
              <a:rPr lang="en-US" altLang="en-US" dirty="0"/>
              <a:t>} , </a:t>
            </a:r>
            <a:r>
              <a:rPr lang="en-US" dirty="0"/>
              <a:t>{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US" altLang="en-US" dirty="0"/>
              <a:t> , q</a:t>
            </a:r>
            <a:r>
              <a:rPr lang="en-US" altLang="en-US" baseline="-25000" dirty="0"/>
              <a:t>1</a:t>
            </a:r>
            <a:r>
              <a:rPr lang="en-US" altLang="en-US" dirty="0"/>
              <a:t> }, {</a:t>
            </a:r>
            <a:r>
              <a:rPr lang="el-GR" dirty="0">
                <a:latin typeface="Times New Roman" panose="02020603050405020304" charset="0"/>
                <a:cs typeface="Times New Roman" panose="02020603050405020304" charset="0"/>
              </a:rPr>
              <a:t>ϕ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}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}  -   P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ower set of Q</a:t>
            </a:r>
            <a:endParaRPr lang="en-US" altLang="en-US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    n(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  <a:r>
              <a:rPr lang="en-US" altLang="en-US" b="1" baseline="30000" dirty="0">
                <a:solidFill>
                  <a:srgbClr val="FF0000"/>
                </a:solidFill>
                <a:cs typeface="Arial" panose="020B0604020202020204" pitchFamily="34" charset="0"/>
              </a:rPr>
              <a:t>Q</a:t>
            </a:r>
            <a:r>
              <a:rPr lang="en-IN" altLang="en-US" dirty="0">
                <a:solidFill>
                  <a:srgbClr val="FF0000"/>
                </a:solidFill>
              </a:rPr>
              <a:t>) = 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  <a:r>
              <a:rPr lang="en-US" altLang="en-US" b="1" baseline="30000" dirty="0">
                <a:solidFill>
                  <a:srgbClr val="FF0000"/>
                </a:solidFill>
                <a:cs typeface="Arial" panose="020B0604020202020204" pitchFamily="34" charset="0"/>
              </a:rPr>
              <a:t>n(Q) </a:t>
            </a:r>
            <a:r>
              <a:rPr lang="en-IN" altLang="en-US" dirty="0">
                <a:solidFill>
                  <a:srgbClr val="FF0000"/>
                </a:solidFill>
              </a:rPr>
              <a:t>= 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  <a:r>
              <a:rPr lang="en-US" altLang="en-US" b="1" baseline="30000" dirty="0">
                <a:solidFill>
                  <a:srgbClr val="FF0000"/>
                </a:solidFill>
                <a:cs typeface="Arial" panose="020B0604020202020204" pitchFamily="34" charset="0"/>
              </a:rPr>
              <a:t>2 </a:t>
            </a:r>
            <a:r>
              <a:rPr lang="en-IN" altLang="en-US" dirty="0">
                <a:solidFill>
                  <a:srgbClr val="FF0000"/>
                </a:solidFill>
              </a:rPr>
              <a:t>= 4</a:t>
            </a:r>
            <a:endParaRPr lang="en-IN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0646"/>
            <a:ext cx="10515600" cy="5696317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altLang="en-US" b="1" dirty="0">
                <a:cs typeface="Arial" panose="020B0604020202020204" pitchFamily="34" charset="0"/>
              </a:rPr>
              <a:t> : Q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en-US" b="1" dirty="0">
                <a:cs typeface="Arial" panose="020B0604020202020204" pitchFamily="34" charset="0"/>
              </a:rPr>
              <a:t> </a:t>
            </a:r>
            <a:r>
              <a:rPr lang="el-GR" altLang="en-US" b="1" dirty="0"/>
              <a:t>Σ</a:t>
            </a:r>
            <a:r>
              <a:rPr lang="en-US" altLang="en-US" b="1" dirty="0"/>
              <a:t> </a:t>
            </a:r>
            <a:r>
              <a:rPr lang="en-US" altLang="en-US" b="1" dirty="0">
                <a:cs typeface="Arial" panose="020B0604020202020204" pitchFamily="34" charset="0"/>
              </a:rPr>
              <a:t>→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  <a:r>
              <a:rPr lang="en-US" altLang="en-US" b="1" baseline="30000" dirty="0">
                <a:solidFill>
                  <a:srgbClr val="FF0000"/>
                </a:solidFill>
                <a:cs typeface="Arial" panose="020B0604020202020204" pitchFamily="34" charset="0"/>
              </a:rPr>
              <a:t>Q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US" altLang="en-US">
                <a:solidFill>
                  <a:srgbClr val="FF0000"/>
                </a:solidFill>
              </a:rPr>
              <a:t>q</a:t>
            </a:r>
            <a:r>
              <a:rPr lang="en-US" altLang="en-US" baseline="-25000">
                <a:solidFill>
                  <a:srgbClr val="FF0000"/>
                </a:solidFill>
              </a:rPr>
              <a:t>i</a:t>
            </a:r>
            <a:r>
              <a:rPr lang="en-IN" altLang="en-US" dirty="0">
                <a:solidFill>
                  <a:srgbClr val="FF0000"/>
                </a:solidFill>
              </a:rPr>
              <a:t>, a </a:t>
            </a:r>
            <a:r>
              <a:rPr lang="en-IN" dirty="0">
                <a:solidFill>
                  <a:srgbClr val="FF0000"/>
                </a:solidFill>
              </a:rPr>
              <a:t>) = {</a:t>
            </a:r>
            <a:r>
              <a:rPr lang="en-US" altLang="en-US" dirty="0" err="1">
                <a:solidFill>
                  <a:srgbClr val="FF0000"/>
                </a:solidFill>
              </a:rPr>
              <a:t>q</a:t>
            </a:r>
            <a:r>
              <a:rPr lang="en-US" altLang="en-US" baseline="-25000" dirty="0" err="1">
                <a:solidFill>
                  <a:srgbClr val="FF0000"/>
                </a:solidFill>
              </a:rPr>
              <a:t>j</a:t>
            </a:r>
            <a:r>
              <a:rPr lang="en-US" altLang="en-US" baseline="-25000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, q</a:t>
            </a:r>
            <a:r>
              <a:rPr lang="en-US" altLang="en-US" baseline="-25000" dirty="0">
                <a:solidFill>
                  <a:srgbClr val="FF0000"/>
                </a:solidFill>
              </a:rPr>
              <a:t>k</a:t>
            </a:r>
            <a:r>
              <a:rPr lang="en-US" altLang="en-US" dirty="0">
                <a:solidFill>
                  <a:srgbClr val="FF0000"/>
                </a:solidFill>
              </a:rPr>
              <a:t>}     </a:t>
            </a:r>
            <a:r>
              <a:rPr lang="en-US" altLang="en-US" baseline="-25000" dirty="0">
                <a:solidFill>
                  <a:srgbClr val="FF0000"/>
                </a:solidFill>
              </a:rPr>
              <a:t>     </a:t>
            </a:r>
            <a:endParaRPr lang="en-IN" baseline="-25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2942488" y="1641233"/>
            <a:ext cx="1957754" cy="27549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5861535" y="1617788"/>
            <a:ext cx="1957754" cy="27549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470028" y="1207475"/>
            <a:ext cx="80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cs typeface="Arial" panose="020B0604020202020204" pitchFamily="34" charset="0"/>
              </a:rPr>
              <a:t> Q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en-US" b="1" dirty="0">
                <a:cs typeface="Arial" panose="020B0604020202020204" pitchFamily="34" charset="0"/>
              </a:rPr>
              <a:t> </a:t>
            </a:r>
            <a:r>
              <a:rPr lang="el-GR" altLang="en-US" b="1" dirty="0"/>
              <a:t>Σ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646978" y="1254368"/>
            <a:ext cx="88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  <a:r>
              <a:rPr lang="en-US" altLang="en-US" b="1" baseline="30000" dirty="0">
                <a:solidFill>
                  <a:srgbClr val="FF0000"/>
                </a:solidFill>
                <a:cs typeface="Arial" panose="020B0604020202020204" pitchFamily="34" charset="0"/>
              </a:rPr>
              <a:t>Q 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3411414" y="2010561"/>
            <a:ext cx="105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IN" altLang="en-US" dirty="0"/>
              <a:t>, a)</a:t>
            </a:r>
            <a:endParaRPr lang="en-IN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87969" y="2467759"/>
            <a:ext cx="1043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IN" altLang="en-US" dirty="0"/>
              <a:t>, b)</a:t>
            </a:r>
            <a:endParaRPr lang="en-IN" baseline="-25000" dirty="0"/>
          </a:p>
          <a:p>
            <a:endParaRPr lang="en-IN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399694" y="2913234"/>
            <a:ext cx="9730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1</a:t>
            </a:r>
            <a:r>
              <a:rPr lang="en-IN" altLang="en-US" dirty="0"/>
              <a:t>, a)</a:t>
            </a:r>
            <a:endParaRPr lang="en-IN" baseline="-25000" dirty="0"/>
          </a:p>
          <a:p>
            <a:endParaRPr lang="en-IN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434863" y="3370432"/>
            <a:ext cx="8323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1</a:t>
            </a:r>
            <a:r>
              <a:rPr lang="en-IN" altLang="en-US" dirty="0"/>
              <a:t>, b)</a:t>
            </a:r>
            <a:endParaRPr lang="en-IN" baseline="-25000" dirty="0"/>
          </a:p>
          <a:p>
            <a:endParaRPr lang="en-IN" b="1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6390801" y="1975393"/>
            <a:ext cx="206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IN" altLang="en-US" dirty="0"/>
              <a:t>, a </a:t>
            </a:r>
            <a:r>
              <a:rPr lang="en-IN" dirty="0"/>
              <a:t>) = {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US" altLang="en-US" dirty="0"/>
              <a:t> q</a:t>
            </a:r>
            <a:r>
              <a:rPr lang="en-US" altLang="en-US" baseline="-25000" dirty="0"/>
              <a:t>1</a:t>
            </a:r>
            <a:r>
              <a:rPr lang="en-US" altLang="en-US" dirty="0"/>
              <a:t>}</a:t>
            </a:r>
            <a:r>
              <a:rPr lang="en-US" altLang="en-US" baseline="-25000" dirty="0"/>
              <a:t> </a:t>
            </a:r>
            <a:endParaRPr lang="en-IN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6365635" y="2702222"/>
            <a:ext cx="16488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1</a:t>
            </a:r>
            <a:r>
              <a:rPr lang="en-IN" altLang="en-US" dirty="0"/>
              <a:t>, b </a:t>
            </a:r>
            <a:r>
              <a:rPr lang="en-IN" dirty="0"/>
              <a:t>) = { 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US" altLang="en-US" dirty="0"/>
              <a:t>}</a:t>
            </a:r>
            <a:endParaRPr lang="en-IN" baseline="-25000" dirty="0"/>
          </a:p>
          <a:p>
            <a:endParaRPr lang="en-IN" b="1" baseline="-25000" dirty="0"/>
          </a:p>
          <a:p>
            <a:endParaRPr lang="en-IN" b="1" baseline="-250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050317" y="2160059"/>
            <a:ext cx="2409099" cy="351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138235" y="2977391"/>
            <a:ext cx="2209804" cy="636607"/>
          </a:xfrm>
          <a:prstGeom prst="straightConnector1">
            <a:avLst/>
          </a:prstGeom>
          <a:ln w="254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114790" y="2340115"/>
            <a:ext cx="2344626" cy="722904"/>
          </a:xfrm>
          <a:prstGeom prst="straightConnector1">
            <a:avLst/>
          </a:prstGeom>
          <a:ln w="254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044448" y="2633620"/>
            <a:ext cx="2335823" cy="247401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4702528" y="4611164"/>
            <a:ext cx="2131531" cy="2000351"/>
            <a:chOff x="3586426" y="4479460"/>
            <a:chExt cx="2131531" cy="2078268"/>
          </a:xfrm>
        </p:grpSpPr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5058239" y="5988526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q</a:t>
              </a:r>
              <a:r>
                <a:rPr kumimoji="0" lang="en-US" sz="2000" b="1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k</a:t>
              </a: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val 4"/>
            <p:cNvSpPr>
              <a:spLocks noChangeArrowheads="1"/>
            </p:cNvSpPr>
            <p:nvPr/>
          </p:nvSpPr>
          <p:spPr bwMode="auto">
            <a:xfrm>
              <a:off x="3586426" y="5328504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>
              <a:off x="3655791" y="5412022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q</a:t>
              </a:r>
              <a:r>
                <a:rPr kumimoji="0" lang="en-US" sz="2000" b="1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i</a:t>
              </a: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5100473" y="4535728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20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q</a:t>
              </a:r>
              <a:r>
                <a:rPr kumimoji="0" lang="en-US" sz="2000" b="1" i="0" u="none" strike="noStrike" cap="none" normalizeH="0" baseline="-2500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j</a:t>
              </a: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4"/>
            <p:cNvSpPr>
              <a:spLocks noChangeArrowheads="1"/>
            </p:cNvSpPr>
            <p:nvPr/>
          </p:nvSpPr>
          <p:spPr bwMode="auto">
            <a:xfrm>
              <a:off x="4963460" y="5888988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4"/>
            <p:cNvSpPr>
              <a:spLocks noChangeArrowheads="1"/>
            </p:cNvSpPr>
            <p:nvPr/>
          </p:nvSpPr>
          <p:spPr bwMode="auto">
            <a:xfrm>
              <a:off x="4992475" y="4479460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 Box 3"/>
            <p:cNvSpPr txBox="1">
              <a:spLocks noChangeArrowheads="1"/>
            </p:cNvSpPr>
            <p:nvPr/>
          </p:nvSpPr>
          <p:spPr bwMode="auto">
            <a:xfrm>
              <a:off x="4176847" y="4763917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a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4136393" y="4923482"/>
              <a:ext cx="881840" cy="56583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177098" y="5799296"/>
              <a:ext cx="841135" cy="29748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 Box 3"/>
            <p:cNvSpPr txBox="1">
              <a:spLocks noChangeArrowheads="1"/>
            </p:cNvSpPr>
            <p:nvPr/>
          </p:nvSpPr>
          <p:spPr bwMode="auto">
            <a:xfrm>
              <a:off x="4327301" y="5882228"/>
              <a:ext cx="337731" cy="310359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a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5458"/>
            <a:ext cx="10515600" cy="704025"/>
          </a:xfrm>
        </p:spPr>
        <p:txBody>
          <a:bodyPr>
            <a:normAutofit/>
          </a:bodyPr>
          <a:lstStyle/>
          <a:p>
            <a:r>
              <a:rPr lang="en-IN" sz="3200" b="1" dirty="0"/>
              <a:t>Example - 1</a:t>
            </a:r>
            <a:endParaRPr lang="en-IN" b="1" dirty="0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557624" y="1422081"/>
            <a:ext cx="617484" cy="47696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q</a:t>
            </a:r>
            <a:r>
              <a:rPr kumimoji="0" lang="en-US" sz="20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3</a:t>
            </a: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5566907" y="2817139"/>
            <a:ext cx="614149" cy="67166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7498386" y="1424467"/>
            <a:ext cx="485031" cy="50319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434902" y="4191648"/>
          <a:ext cx="6400799" cy="799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1000" imgH="228600" progId="Equation.3">
                  <p:embed/>
                </p:oleObj>
              </mc:Choice>
              <mc:Fallback>
                <p:oleObj name="Equation" r:id="rId2" imgW="1651000" imgH="228600" progId="Equation.3">
                  <p:embed/>
                  <p:pic>
                    <p:nvPicPr>
                      <p:cNvPr id="31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4902" y="4191648"/>
                        <a:ext cx="6400799" cy="7993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8525815" y="1058525"/>
          <a:ext cx="2950046" cy="628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91565" imgH="228600" progId="Equation.3">
                  <p:embed/>
                </p:oleObj>
              </mc:Choice>
              <mc:Fallback>
                <p:oleObj name="Equation" r:id="rId4" imgW="1091565" imgH="22860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5815" y="1058525"/>
                        <a:ext cx="2950046" cy="6288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8525815" y="1705785"/>
          <a:ext cx="24352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01065" imgH="215900" progId="Equation.3">
                  <p:embed/>
                </p:oleObj>
              </mc:Choice>
              <mc:Fallback>
                <p:oleObj name="Equation" r:id="rId6" imgW="901065" imgH="215900" progId="Equation.3">
                  <p:embed/>
                  <p:pic>
                    <p:nvPicPr>
                      <p:cNvPr id="36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5815" y="1705785"/>
                        <a:ext cx="2435225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8510588" y="2319338"/>
          <a:ext cx="24685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228600" progId="Equation.3">
                  <p:embed/>
                </p:oleObj>
              </mc:Choice>
              <mc:Fallback>
                <p:oleObj name="Equation" r:id="rId8" imgW="914400" imgH="228600" progId="Equation.3">
                  <p:embed/>
                  <p:pic>
                    <p:nvPicPr>
                      <p:cNvPr id="37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0588" y="2319338"/>
                        <a:ext cx="2468562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4898095" y="1334423"/>
            <a:ext cx="335785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6570200" y="1306517"/>
            <a:ext cx="335785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14398" y="1337690"/>
            <a:ext cx="5835315" cy="2646750"/>
            <a:chOff x="2214398" y="1337690"/>
            <a:chExt cx="5835315" cy="2646750"/>
          </a:xfrm>
        </p:grpSpPr>
        <p:sp>
          <p:nvSpPr>
            <p:cNvPr id="27" name="Arc 455"/>
            <p:cNvSpPr/>
            <p:nvPr/>
          </p:nvSpPr>
          <p:spPr bwMode="auto">
            <a:xfrm rot="5202754">
              <a:off x="4629255" y="2650901"/>
              <a:ext cx="873456" cy="1387370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2545417" y="2261770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 Box 14"/>
            <p:cNvSpPr txBox="1">
              <a:spLocks noChangeArrowheads="1"/>
            </p:cNvSpPr>
            <p:nvPr/>
          </p:nvSpPr>
          <p:spPr bwMode="auto">
            <a:xfrm>
              <a:off x="2614782" y="2345288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q</a:t>
              </a:r>
              <a:r>
                <a:rPr kumimoji="0" lang="en-US" sz="2000" b="1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0</a:t>
              </a: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3922451" y="2822254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3135838" y="1697183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a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095384" y="1856748"/>
              <a:ext cx="881840" cy="56583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136089" y="2732562"/>
              <a:ext cx="841135" cy="29748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3286292" y="2815494"/>
              <a:ext cx="337731" cy="310359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a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951466" y="1337690"/>
              <a:ext cx="4098247" cy="753148"/>
              <a:chOff x="3951466" y="2209864"/>
              <a:chExt cx="4098247" cy="753148"/>
            </a:xfrm>
          </p:grpSpPr>
          <p:sp>
            <p:nvSpPr>
              <p:cNvPr id="7" name="Text Box 14"/>
              <p:cNvSpPr txBox="1">
                <a:spLocks noChangeArrowheads="1"/>
              </p:cNvSpPr>
              <p:nvPr/>
            </p:nvSpPr>
            <p:spPr bwMode="auto">
              <a:xfrm>
                <a:off x="4059464" y="2341168"/>
                <a:ext cx="617484" cy="476966"/>
              </a:xfrm>
              <a:prstGeom prst="rect">
                <a:avLst/>
              </a:prstGeom>
              <a:noFill/>
              <a:ln w="0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charset="0"/>
                    <a:cs typeface="Arial" panose="020B0604020202020204" pitchFamily="34" charset="0"/>
                  </a:rPr>
                  <a:t>q</a:t>
                </a:r>
                <a:r>
                  <a:rPr kumimoji="0" lang="en-US" sz="20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charset="0"/>
                    <a:cs typeface="Arial" panose="020B0604020202020204" pitchFamily="34" charset="0"/>
                  </a:rPr>
                  <a:t>1</a:t>
                </a:r>
                <a:endPara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4"/>
              <p:cNvSpPr>
                <a:spLocks noChangeArrowheads="1"/>
              </p:cNvSpPr>
              <p:nvPr/>
            </p:nvSpPr>
            <p:spPr bwMode="auto">
              <a:xfrm>
                <a:off x="3951466" y="2284900"/>
                <a:ext cx="614149" cy="66874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Oval 4"/>
              <p:cNvSpPr>
                <a:spLocks noChangeArrowheads="1"/>
              </p:cNvSpPr>
              <p:nvPr/>
            </p:nvSpPr>
            <p:spPr bwMode="auto">
              <a:xfrm>
                <a:off x="7435564" y="2209864"/>
                <a:ext cx="614149" cy="66874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Text Box 14"/>
              <p:cNvSpPr txBox="1">
                <a:spLocks noChangeArrowheads="1"/>
              </p:cNvSpPr>
              <p:nvPr/>
            </p:nvSpPr>
            <p:spPr bwMode="auto">
              <a:xfrm>
                <a:off x="5646768" y="2366956"/>
                <a:ext cx="617484" cy="476966"/>
              </a:xfrm>
              <a:prstGeom prst="rect">
                <a:avLst/>
              </a:prstGeom>
              <a:noFill/>
              <a:ln w="0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charset="0"/>
                    <a:cs typeface="Arial" panose="020B0604020202020204" pitchFamily="34" charset="0"/>
                  </a:rPr>
                  <a:t>q</a:t>
                </a:r>
                <a:r>
                  <a:rPr kumimoji="0" lang="en-US" sz="20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charset="0"/>
                    <a:cs typeface="Arial" panose="020B0604020202020204" pitchFamily="34" charset="0"/>
                  </a:rPr>
                  <a:t>2</a:t>
                </a:r>
                <a:endPara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4579780" y="2595534"/>
                <a:ext cx="941592" cy="2373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6138852" y="2607402"/>
                <a:ext cx="1296712" cy="1186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>
                <a:off x="5536423" y="2294272"/>
                <a:ext cx="614149" cy="66874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3984441" y="2899209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q</a:t>
              </a:r>
              <a:r>
                <a:rPr kumimoji="0" lang="en-US" sz="2000" b="1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4</a:t>
              </a: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5656156" y="2896861"/>
              <a:ext cx="602976" cy="476966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q</a:t>
              </a:r>
              <a:r>
                <a:rPr kumimoji="0" lang="en-US" sz="2000" b="1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5</a:t>
              </a: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Arc 455"/>
            <p:cNvSpPr/>
            <p:nvPr/>
          </p:nvSpPr>
          <p:spPr bwMode="auto">
            <a:xfrm rot="16041575">
              <a:off x="4668734" y="2381841"/>
              <a:ext cx="699382" cy="1271889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en-US"/>
            </a:p>
          </p:txBody>
        </p:sp>
        <p:sp>
          <p:nvSpPr>
            <p:cNvPr id="28" name="Straight Arrow Connector 9"/>
            <p:cNvSpPr>
              <a:spLocks noChangeShapeType="1"/>
            </p:cNvSpPr>
            <p:nvPr/>
          </p:nvSpPr>
          <p:spPr bwMode="auto">
            <a:xfrm flipV="1">
              <a:off x="2214398" y="2574609"/>
              <a:ext cx="322033" cy="1059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5625030" y="2899217"/>
              <a:ext cx="485031" cy="50319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 Box 3"/>
            <p:cNvSpPr txBox="1">
              <a:spLocks noChangeArrowheads="1"/>
            </p:cNvSpPr>
            <p:nvPr/>
          </p:nvSpPr>
          <p:spPr bwMode="auto">
            <a:xfrm>
              <a:off x="4842285" y="3674081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a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 Box 3"/>
            <p:cNvSpPr txBox="1">
              <a:spLocks noChangeArrowheads="1"/>
            </p:cNvSpPr>
            <p:nvPr/>
          </p:nvSpPr>
          <p:spPr bwMode="auto">
            <a:xfrm>
              <a:off x="4891653" y="2268136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a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8495561" y="2986892"/>
          <a:ext cx="24685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14400" imgH="228600" progId="Equation.3">
                  <p:embed/>
                </p:oleObj>
              </mc:Choice>
              <mc:Fallback>
                <p:oleObj name="Equation" r:id="rId10" imgW="914400" imgH="228600" progId="Equation.3">
                  <p:embed/>
                  <p:pic>
                    <p:nvPicPr>
                      <p:cNvPr id="42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5561" y="2986892"/>
                        <a:ext cx="2468562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8519171" y="3641571"/>
          <a:ext cx="24685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14400" imgH="228600" progId="Equation.3">
                  <p:embed/>
                </p:oleObj>
              </mc:Choice>
              <mc:Fallback>
                <p:oleObj name="Equation" r:id="rId12" imgW="914400" imgH="228600" progId="Equation.3">
                  <p:embed/>
                  <p:pic>
                    <p:nvPicPr>
                      <p:cNvPr id="43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9171" y="3641571"/>
                        <a:ext cx="2468562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2278"/>
            <a:ext cx="10515600" cy="915034"/>
          </a:xfrm>
        </p:spPr>
        <p:txBody>
          <a:bodyPr>
            <a:normAutofit/>
          </a:bodyPr>
          <a:lstStyle/>
          <a:p>
            <a:r>
              <a:rPr lang="en-IN" sz="3200" b="1" dirty="0"/>
              <a:t>Example - 2</a:t>
            </a:r>
            <a:endParaRPr lang="en-IN" sz="4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608819" y="2033198"/>
            <a:ext cx="4519890" cy="1462927"/>
            <a:chOff x="1608819" y="2033198"/>
            <a:chExt cx="4519890" cy="1462927"/>
          </a:xfrm>
        </p:grpSpPr>
        <p:sp>
          <p:nvSpPr>
            <p:cNvPr id="5" name="Text Box 14"/>
            <p:cNvSpPr txBox="1">
              <a:spLocks noChangeArrowheads="1"/>
            </p:cNvSpPr>
            <p:nvPr/>
          </p:nvSpPr>
          <p:spPr bwMode="auto">
            <a:xfrm>
              <a:off x="2038850" y="2874281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q</a:t>
              </a:r>
              <a:r>
                <a:rPr kumimoji="0" lang="en-US" sz="2000" b="1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0</a:t>
              </a: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930852" y="2818013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5414950" y="2742977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3626154" y="2900069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q</a:t>
              </a:r>
              <a:r>
                <a:rPr kumimoji="0" lang="en-US" sz="2000" b="1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1</a:t>
              </a: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559166" y="3128647"/>
              <a:ext cx="941592" cy="2373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18238" y="3140515"/>
              <a:ext cx="1296712" cy="1186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3515809" y="2827385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Straight Arrow Connector 9"/>
            <p:cNvSpPr>
              <a:spLocks noChangeShapeType="1"/>
            </p:cNvSpPr>
            <p:nvPr/>
          </p:nvSpPr>
          <p:spPr bwMode="auto">
            <a:xfrm flipV="1">
              <a:off x="1608819" y="3108956"/>
              <a:ext cx="322033" cy="1059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511225" y="2843797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q</a:t>
              </a:r>
              <a:r>
                <a:rPr kumimoji="0" lang="en-US" sz="2000" b="1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2</a:t>
              </a: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5486704" y="2831232"/>
              <a:ext cx="485031" cy="50319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Arc 21"/>
            <p:cNvSpPr/>
            <p:nvPr/>
          </p:nvSpPr>
          <p:spPr bwMode="auto">
            <a:xfrm rot="16555225">
              <a:off x="1824519" y="2205642"/>
              <a:ext cx="732471" cy="556347"/>
            </a:xfrm>
            <a:custGeom>
              <a:avLst/>
              <a:gdLst>
                <a:gd name="T0" fmla="*/ 11666 w 657225"/>
                <a:gd name="T1" fmla="*/ 147201 h 400050"/>
                <a:gd name="T2" fmla="*/ 338306 w 657225"/>
                <a:gd name="T3" fmla="*/ 87 h 400050"/>
                <a:gd name="T4" fmla="*/ 655172 w 657225"/>
                <a:gd name="T5" fmla="*/ 177700 h 400050"/>
                <a:gd name="T6" fmla="*/ 365797 w 657225"/>
                <a:gd name="T7" fmla="*/ 398765 h 400050"/>
                <a:gd name="T8" fmla="*/ 36014 w 657225"/>
                <a:gd name="T9" fmla="*/ 291070 h 400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225" h="400050" stroke="0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  <a:lnTo>
                    <a:pt x="328613" y="200025"/>
                  </a:lnTo>
                  <a:lnTo>
                    <a:pt x="11666" y="147201"/>
                  </a:lnTo>
                  <a:close/>
                </a:path>
                <a:path w="657225" h="400050" fill="none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en-US"/>
            </a:p>
          </p:txBody>
        </p:sp>
        <p:sp>
          <p:nvSpPr>
            <p:cNvPr id="19" name="Arc 21"/>
            <p:cNvSpPr/>
            <p:nvPr/>
          </p:nvSpPr>
          <p:spPr bwMode="auto">
            <a:xfrm rot="16555225">
              <a:off x="3468093" y="2231430"/>
              <a:ext cx="732471" cy="556347"/>
            </a:xfrm>
            <a:custGeom>
              <a:avLst/>
              <a:gdLst>
                <a:gd name="T0" fmla="*/ 11666 w 657225"/>
                <a:gd name="T1" fmla="*/ 147201 h 400050"/>
                <a:gd name="T2" fmla="*/ 338306 w 657225"/>
                <a:gd name="T3" fmla="*/ 87 h 400050"/>
                <a:gd name="T4" fmla="*/ 655172 w 657225"/>
                <a:gd name="T5" fmla="*/ 177700 h 400050"/>
                <a:gd name="T6" fmla="*/ 365797 w 657225"/>
                <a:gd name="T7" fmla="*/ 398765 h 400050"/>
                <a:gd name="T8" fmla="*/ 36014 w 657225"/>
                <a:gd name="T9" fmla="*/ 291070 h 400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225" h="400050" stroke="0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  <a:lnTo>
                    <a:pt x="328613" y="200025"/>
                  </a:lnTo>
                  <a:lnTo>
                    <a:pt x="11666" y="147201"/>
                  </a:lnTo>
                  <a:close/>
                </a:path>
                <a:path w="657225" h="400050" fill="none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en-US"/>
            </a:p>
          </p:txBody>
        </p:sp>
        <p:sp>
          <p:nvSpPr>
            <p:cNvPr id="20" name="Text Box 3"/>
            <p:cNvSpPr txBox="1">
              <a:spLocks noChangeArrowheads="1"/>
            </p:cNvSpPr>
            <p:nvPr/>
          </p:nvSpPr>
          <p:spPr bwMode="auto">
            <a:xfrm>
              <a:off x="2391273" y="2033198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a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 Box 3"/>
            <p:cNvSpPr txBox="1">
              <a:spLocks noChangeArrowheads="1"/>
            </p:cNvSpPr>
            <p:nvPr/>
          </p:nvSpPr>
          <p:spPr bwMode="auto">
            <a:xfrm>
              <a:off x="2727058" y="2719101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a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 Box 3"/>
            <p:cNvSpPr txBox="1">
              <a:spLocks noChangeArrowheads="1"/>
            </p:cNvSpPr>
            <p:nvPr/>
          </p:nvSpPr>
          <p:spPr bwMode="auto">
            <a:xfrm>
              <a:off x="4058294" y="2049224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b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 Box 3"/>
            <p:cNvSpPr txBox="1">
              <a:spLocks noChangeArrowheads="1"/>
            </p:cNvSpPr>
            <p:nvPr/>
          </p:nvSpPr>
          <p:spPr bwMode="auto">
            <a:xfrm>
              <a:off x="4493508" y="2719101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b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4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658421" y="4256017"/>
          <a:ext cx="455295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600" imgH="228600" progId="Equation.3">
                  <p:embed/>
                </p:oleObj>
              </mc:Choice>
              <mc:Fallback>
                <p:oleObj name="Equation" r:id="rId2" imgW="1498600" imgH="228600" progId="Equation.3">
                  <p:embed/>
                  <p:pic>
                    <p:nvPicPr>
                      <p:cNvPr id="24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421" y="4256017"/>
                        <a:ext cx="4552950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043862" y="2386012"/>
          <a:ext cx="3257544" cy="2261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7251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043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176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7570841" y="2671755"/>
          <a:ext cx="3730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5100" imgH="228600" progId="Equation.3">
                  <p:embed/>
                </p:oleObj>
              </mc:Choice>
              <mc:Fallback>
                <p:oleObj name="Equation" r:id="rId4" imgW="165100" imgH="228600" progId="Equation.3">
                  <p:embed/>
                  <p:pic>
                    <p:nvPicPr>
                      <p:cNvPr id="2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0841" y="2671755"/>
                        <a:ext cx="373063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11"/>
          <p:cNvGraphicFramePr>
            <a:graphicFrameLocks noChangeAspect="1"/>
          </p:cNvGraphicFramePr>
          <p:nvPr/>
        </p:nvGraphicFramePr>
        <p:xfrm>
          <a:off x="7551738" y="3421063"/>
          <a:ext cx="344487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400" imgH="215900" progId="Equation.3">
                  <p:embed/>
                </p:oleObj>
              </mc:Choice>
              <mc:Fallback>
                <p:oleObj name="Equation" r:id="rId6" imgW="152400" imgH="215900" progId="Equation.3">
                  <p:embed/>
                  <p:pic>
                    <p:nvPicPr>
                      <p:cNvPr id="542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1738" y="3421063"/>
                        <a:ext cx="344487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Object 12"/>
          <p:cNvGraphicFramePr>
            <a:graphicFrameLocks noChangeAspect="1"/>
          </p:cNvGraphicFramePr>
          <p:nvPr/>
        </p:nvGraphicFramePr>
        <p:xfrm>
          <a:off x="7561263" y="4144963"/>
          <a:ext cx="401637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7800" imgH="215900" progId="Equation.3">
                  <p:embed/>
                </p:oleObj>
              </mc:Choice>
              <mc:Fallback>
                <p:oleObj name="Equation" r:id="rId8" imgW="177800" imgH="215900" progId="Equation.3">
                  <p:embed/>
                  <p:pic>
                    <p:nvPicPr>
                      <p:cNvPr id="542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1263" y="4144963"/>
                        <a:ext cx="401637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5" name="Object 13"/>
          <p:cNvGraphicFramePr>
            <a:graphicFrameLocks noChangeAspect="1"/>
          </p:cNvGraphicFramePr>
          <p:nvPr/>
        </p:nvGraphicFramePr>
        <p:xfrm>
          <a:off x="8609013" y="2074867"/>
          <a:ext cx="287337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7000" imgH="139700" progId="Equation.3">
                  <p:embed/>
                </p:oleObj>
              </mc:Choice>
              <mc:Fallback>
                <p:oleObj name="Equation" r:id="rId10" imgW="127000" imgH="139700" progId="Equation.3">
                  <p:embed/>
                  <p:pic>
                    <p:nvPicPr>
                      <p:cNvPr id="5428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9013" y="2074867"/>
                        <a:ext cx="287337" cy="25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6" name="Object 14"/>
          <p:cNvGraphicFramePr>
            <a:graphicFrameLocks noChangeAspect="1"/>
          </p:cNvGraphicFramePr>
          <p:nvPr/>
        </p:nvGraphicFramePr>
        <p:xfrm>
          <a:off x="10333038" y="2065338"/>
          <a:ext cx="287337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7000" imgH="177165" progId="Equation.3">
                  <p:embed/>
                </p:oleObj>
              </mc:Choice>
              <mc:Fallback>
                <p:oleObj name="Equation" r:id="rId12" imgW="127000" imgH="177165" progId="Equation.3">
                  <p:embed/>
                  <p:pic>
                    <p:nvPicPr>
                      <p:cNvPr id="5428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3038" y="2065338"/>
                        <a:ext cx="287337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8" name="Object 16"/>
          <p:cNvGraphicFramePr>
            <a:graphicFrameLocks noChangeAspect="1"/>
          </p:cNvGraphicFramePr>
          <p:nvPr/>
        </p:nvGraphicFramePr>
        <p:xfrm>
          <a:off x="8235950" y="2638425"/>
          <a:ext cx="10620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69900" imgH="228600" progId="Equation.3">
                  <p:embed/>
                </p:oleObj>
              </mc:Choice>
              <mc:Fallback>
                <p:oleObj name="Equation" r:id="rId14" imgW="469900" imgH="228600" progId="Equation.3">
                  <p:embed/>
                  <p:pic>
                    <p:nvPicPr>
                      <p:cNvPr id="5428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5950" y="2638425"/>
                        <a:ext cx="106203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9" name="Object 17"/>
          <p:cNvGraphicFramePr>
            <a:graphicFrameLocks noChangeAspect="1"/>
          </p:cNvGraphicFramePr>
          <p:nvPr/>
        </p:nvGraphicFramePr>
        <p:xfrm>
          <a:off x="9945688" y="3359150"/>
          <a:ext cx="1062037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69900" imgH="215900" progId="Equation.3">
                  <p:embed/>
                </p:oleObj>
              </mc:Choice>
              <mc:Fallback>
                <p:oleObj name="Equation" r:id="rId16" imgW="469900" imgH="215900" progId="Equation.3">
                  <p:embed/>
                  <p:pic>
                    <p:nvPicPr>
                      <p:cNvPr id="5428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5688" y="3359150"/>
                        <a:ext cx="1062037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0" name="Object 18"/>
          <p:cNvGraphicFramePr>
            <a:graphicFrameLocks noChangeAspect="1"/>
          </p:cNvGraphicFramePr>
          <p:nvPr/>
        </p:nvGraphicFramePr>
        <p:xfrm>
          <a:off x="10361613" y="2784475"/>
          <a:ext cx="287337" cy="13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6365" imgH="76200" progId="Equation.3">
                  <p:embed/>
                </p:oleObj>
              </mc:Choice>
              <mc:Fallback>
                <p:oleObj name="Equation" r:id="rId18" imgW="126365" imgH="76200" progId="Equation.3">
                  <p:embed/>
                  <p:pic>
                    <p:nvPicPr>
                      <p:cNvPr id="5429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1613" y="2784475"/>
                        <a:ext cx="287337" cy="138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1" name="Object 19"/>
          <p:cNvGraphicFramePr>
            <a:graphicFrameLocks noChangeAspect="1"/>
          </p:cNvGraphicFramePr>
          <p:nvPr/>
        </p:nvGraphicFramePr>
        <p:xfrm>
          <a:off x="8613709" y="3579835"/>
          <a:ext cx="287337" cy="13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26365" imgH="76200" progId="Equation.3">
                  <p:embed/>
                </p:oleObj>
              </mc:Choice>
              <mc:Fallback>
                <p:oleObj name="Equation" r:id="rId20" imgW="126365" imgH="76200" progId="Equation.3">
                  <p:embed/>
                  <p:pic>
                    <p:nvPicPr>
                      <p:cNvPr id="5429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3709" y="3579835"/>
                        <a:ext cx="287337" cy="138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2" name="Object 20"/>
          <p:cNvGraphicFramePr>
            <a:graphicFrameLocks noChangeAspect="1"/>
          </p:cNvGraphicFramePr>
          <p:nvPr/>
        </p:nvGraphicFramePr>
        <p:xfrm>
          <a:off x="8609007" y="4232293"/>
          <a:ext cx="287338" cy="13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26365" imgH="76200" progId="Equation.3">
                  <p:embed/>
                </p:oleObj>
              </mc:Choice>
              <mc:Fallback>
                <p:oleObj name="Equation" r:id="rId22" imgW="126365" imgH="76200" progId="Equation.3">
                  <p:embed/>
                  <p:pic>
                    <p:nvPicPr>
                      <p:cNvPr id="5429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9007" y="4232293"/>
                        <a:ext cx="287338" cy="13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3" name="Object 21"/>
          <p:cNvGraphicFramePr>
            <a:graphicFrameLocks noChangeAspect="1"/>
          </p:cNvGraphicFramePr>
          <p:nvPr/>
        </p:nvGraphicFramePr>
        <p:xfrm>
          <a:off x="10290229" y="4241795"/>
          <a:ext cx="287337" cy="13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26365" imgH="76200" progId="Equation.3">
                  <p:embed/>
                </p:oleObj>
              </mc:Choice>
              <mc:Fallback>
                <p:oleObj name="Equation" r:id="rId23" imgW="126365" imgH="76200" progId="Equation.3">
                  <p:embed/>
                  <p:pic>
                    <p:nvPicPr>
                      <p:cNvPr id="5429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90229" y="4241795"/>
                        <a:ext cx="287337" cy="138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49" y="2513966"/>
            <a:ext cx="10515600" cy="915034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Problems – Construction of NFA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77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– Construction of NFA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871579" cy="491636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Construct NFA for set of all strings {0, 1} that end with string </a:t>
            </a:r>
            <a:r>
              <a:rPr lang="en-IN" dirty="0">
                <a:solidFill>
                  <a:srgbClr val="FF0000"/>
                </a:solidFill>
              </a:rPr>
              <a:t>00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0099"/>
                </a:solidFill>
              </a:rPr>
              <a:t>Soln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sz="2400" dirty="0"/>
              <a:t>Step 1: Language, L = {w | w is set of all strings that end with string 00}</a:t>
            </a:r>
          </a:p>
          <a:p>
            <a:pPr marL="0" indent="0">
              <a:buNone/>
            </a:pPr>
            <a:r>
              <a:rPr lang="en-IN" sz="2400" dirty="0"/>
              <a:t>Step 2: Alphabet, </a:t>
            </a:r>
            <a:r>
              <a:rPr lang="en-IN" sz="2400" dirty="0">
                <a:sym typeface="Symbol" panose="05050102010706020507" pitchFamily="18" charset="2"/>
              </a:rPr>
              <a:t> = {0, 1}</a:t>
            </a:r>
          </a:p>
          <a:p>
            <a:pPr marL="0" indent="0">
              <a:buNone/>
            </a:pPr>
            <a:r>
              <a:rPr lang="en-IN" sz="2400" dirty="0">
                <a:sym typeface="Symbol" panose="05050102010706020507" pitchFamily="18" charset="2"/>
              </a:rPr>
              <a:t>Step 3: Transition Diagram</a:t>
            </a:r>
          </a:p>
          <a:p>
            <a:pPr marL="0" indent="0">
              <a:buNone/>
            </a:pPr>
            <a:endParaRPr lang="en-IN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sz="2400" dirty="0">
                <a:sym typeface="Symbol" panose="05050102010706020507" pitchFamily="18" charset="2"/>
              </a:rPr>
              <a:t>Step 4: NFA, N = [{q</a:t>
            </a:r>
            <a:r>
              <a:rPr lang="en-IN" sz="2400" baseline="-25000" dirty="0">
                <a:sym typeface="Symbol" panose="05050102010706020507" pitchFamily="18" charset="2"/>
              </a:rPr>
              <a:t>0</a:t>
            </a:r>
            <a:r>
              <a:rPr lang="en-IN" sz="2400" dirty="0">
                <a:sym typeface="Symbol" panose="05050102010706020507" pitchFamily="18" charset="2"/>
              </a:rPr>
              <a:t>, q</a:t>
            </a:r>
            <a:r>
              <a:rPr lang="en-IN" sz="2400" baseline="-25000" dirty="0">
                <a:sym typeface="Symbol" panose="05050102010706020507" pitchFamily="18" charset="2"/>
              </a:rPr>
              <a:t>1</a:t>
            </a:r>
            <a:r>
              <a:rPr lang="en-IN" sz="2400" dirty="0">
                <a:sym typeface="Symbol" panose="05050102010706020507" pitchFamily="18" charset="2"/>
              </a:rPr>
              <a:t>, q</a:t>
            </a:r>
            <a:r>
              <a:rPr lang="en-IN" sz="2400" baseline="-25000" dirty="0">
                <a:sym typeface="Symbol" panose="05050102010706020507" pitchFamily="18" charset="2"/>
              </a:rPr>
              <a:t>2</a:t>
            </a:r>
            <a:r>
              <a:rPr lang="en-IN" sz="2400" dirty="0">
                <a:sym typeface="Symbol" panose="05050102010706020507" pitchFamily="18" charset="2"/>
              </a:rPr>
              <a:t>}, {0, 1}, , q</a:t>
            </a:r>
            <a:r>
              <a:rPr lang="en-IN" sz="2400" baseline="-25000" dirty="0">
                <a:sym typeface="Symbol" panose="05050102010706020507" pitchFamily="18" charset="2"/>
              </a:rPr>
              <a:t>0</a:t>
            </a:r>
            <a:r>
              <a:rPr lang="en-IN" sz="2400" dirty="0">
                <a:sym typeface="Symbol" panose="05050102010706020507" pitchFamily="18" charset="2"/>
              </a:rPr>
              <a:t>, {q</a:t>
            </a:r>
            <a:r>
              <a:rPr lang="en-IN" sz="2400" baseline="-25000" dirty="0">
                <a:sym typeface="Symbol" panose="05050102010706020507" pitchFamily="18" charset="2"/>
              </a:rPr>
              <a:t>2</a:t>
            </a:r>
            <a:r>
              <a:rPr lang="en-IN" sz="2400" dirty="0">
                <a:sym typeface="Symbol" panose="05050102010706020507" pitchFamily="18" charset="2"/>
              </a:rPr>
              <a:t>}]</a:t>
            </a:r>
            <a:endParaRPr lang="en-IN" sz="2400" baseline="-25000" dirty="0"/>
          </a:p>
          <a:p>
            <a:pPr marL="0" indent="0">
              <a:buNone/>
            </a:pPr>
            <a:endParaRPr lang="en-IN" sz="2400" baseline="-25000" dirty="0"/>
          </a:p>
        </p:txBody>
      </p:sp>
      <p:sp>
        <p:nvSpPr>
          <p:cNvPr id="4" name="Oval 3"/>
          <p:cNvSpPr/>
          <p:nvPr/>
        </p:nvSpPr>
        <p:spPr>
          <a:xfrm>
            <a:off x="2816699" y="451194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5113219" y="451194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7396659" y="451194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Palatino Linotype" panose="02040502050505030304" pitchFamily="18" charset="0"/>
            </a:endParaRPr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>
          <a:xfrm>
            <a:off x="2249180" y="4969140"/>
            <a:ext cx="5675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3731099" y="4969140"/>
            <a:ext cx="1382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027619" y="4969140"/>
            <a:ext cx="1382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472859" y="4579041"/>
            <a:ext cx="762000" cy="7801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39203" y="459980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start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80969" y="4532340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68308" y="4579041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0</a:t>
            </a:r>
          </a:p>
        </p:txBody>
      </p:sp>
      <p:sp>
        <p:nvSpPr>
          <p:cNvPr id="14" name="Freeform 13"/>
          <p:cNvSpPr/>
          <p:nvPr/>
        </p:nvSpPr>
        <p:spPr>
          <a:xfrm>
            <a:off x="3480179" y="5431813"/>
            <a:ext cx="4326340" cy="245660"/>
          </a:xfrm>
          <a:custGeom>
            <a:avLst/>
            <a:gdLst>
              <a:gd name="connsiteX0" fmla="*/ 4326340 w 4326340"/>
              <a:gd name="connsiteY0" fmla="*/ 13648 h 245660"/>
              <a:gd name="connsiteX1" fmla="*/ 3875964 w 4326340"/>
              <a:gd name="connsiteY1" fmla="*/ 27295 h 245660"/>
              <a:gd name="connsiteX2" fmla="*/ 3766782 w 4326340"/>
              <a:gd name="connsiteY2" fmla="*/ 40943 h 245660"/>
              <a:gd name="connsiteX3" fmla="*/ 3630305 w 4326340"/>
              <a:gd name="connsiteY3" fmla="*/ 54591 h 245660"/>
              <a:gd name="connsiteX4" fmla="*/ 3398293 w 4326340"/>
              <a:gd name="connsiteY4" fmla="*/ 95534 h 245660"/>
              <a:gd name="connsiteX5" fmla="*/ 3275463 w 4326340"/>
              <a:gd name="connsiteY5" fmla="*/ 122830 h 245660"/>
              <a:gd name="connsiteX6" fmla="*/ 3166281 w 4326340"/>
              <a:gd name="connsiteY6" fmla="*/ 150125 h 245660"/>
              <a:gd name="connsiteX7" fmla="*/ 2947917 w 4326340"/>
              <a:gd name="connsiteY7" fmla="*/ 177421 h 245660"/>
              <a:gd name="connsiteX8" fmla="*/ 2825087 w 4326340"/>
              <a:gd name="connsiteY8" fmla="*/ 204716 h 245660"/>
              <a:gd name="connsiteX9" fmla="*/ 2442949 w 4326340"/>
              <a:gd name="connsiteY9" fmla="*/ 245660 h 245660"/>
              <a:gd name="connsiteX10" fmla="*/ 614149 w 4326340"/>
              <a:gd name="connsiteY10" fmla="*/ 232012 h 245660"/>
              <a:gd name="connsiteX11" fmla="*/ 573206 w 4326340"/>
              <a:gd name="connsiteY11" fmla="*/ 218364 h 245660"/>
              <a:gd name="connsiteX12" fmla="*/ 464024 w 4326340"/>
              <a:gd name="connsiteY12" fmla="*/ 177421 h 245660"/>
              <a:gd name="connsiteX13" fmla="*/ 395785 w 4326340"/>
              <a:gd name="connsiteY13" fmla="*/ 163773 h 245660"/>
              <a:gd name="connsiteX14" fmla="*/ 341194 w 4326340"/>
              <a:gd name="connsiteY14" fmla="*/ 136477 h 245660"/>
              <a:gd name="connsiteX15" fmla="*/ 286603 w 4326340"/>
              <a:gd name="connsiteY15" fmla="*/ 122830 h 245660"/>
              <a:gd name="connsiteX16" fmla="*/ 245660 w 4326340"/>
              <a:gd name="connsiteY16" fmla="*/ 95534 h 245660"/>
              <a:gd name="connsiteX17" fmla="*/ 163773 w 4326340"/>
              <a:gd name="connsiteY17" fmla="*/ 68239 h 245660"/>
              <a:gd name="connsiteX18" fmla="*/ 122830 w 4326340"/>
              <a:gd name="connsiteY18" fmla="*/ 54591 h 245660"/>
              <a:gd name="connsiteX19" fmla="*/ 40943 w 4326340"/>
              <a:gd name="connsiteY19" fmla="*/ 13648 h 245660"/>
              <a:gd name="connsiteX20" fmla="*/ 0 w 4326340"/>
              <a:gd name="connsiteY20" fmla="*/ 0 h 24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326340" h="245660">
                <a:moveTo>
                  <a:pt x="4326340" y="13648"/>
                </a:moveTo>
                <a:lnTo>
                  <a:pt x="3875964" y="27295"/>
                </a:lnTo>
                <a:cubicBezTo>
                  <a:pt x="3839330" y="29082"/>
                  <a:pt x="3803235" y="36893"/>
                  <a:pt x="3766782" y="40943"/>
                </a:cubicBezTo>
                <a:cubicBezTo>
                  <a:pt x="3721342" y="45992"/>
                  <a:pt x="3675797" y="50042"/>
                  <a:pt x="3630305" y="54591"/>
                </a:cubicBezTo>
                <a:cubicBezTo>
                  <a:pt x="3277634" y="132961"/>
                  <a:pt x="3718774" y="38978"/>
                  <a:pt x="3398293" y="95534"/>
                </a:cubicBezTo>
                <a:cubicBezTo>
                  <a:pt x="3356989" y="102823"/>
                  <a:pt x="3316290" y="113224"/>
                  <a:pt x="3275463" y="122830"/>
                </a:cubicBezTo>
                <a:cubicBezTo>
                  <a:pt x="3238946" y="131422"/>
                  <a:pt x="3203285" y="143958"/>
                  <a:pt x="3166281" y="150125"/>
                </a:cubicBezTo>
                <a:cubicBezTo>
                  <a:pt x="3093925" y="162184"/>
                  <a:pt x="3019525" y="161508"/>
                  <a:pt x="2947917" y="177421"/>
                </a:cubicBezTo>
                <a:cubicBezTo>
                  <a:pt x="2906974" y="186519"/>
                  <a:pt x="2866576" y="198569"/>
                  <a:pt x="2825087" y="204716"/>
                </a:cubicBezTo>
                <a:cubicBezTo>
                  <a:pt x="2757906" y="214669"/>
                  <a:pt x="2537154" y="236239"/>
                  <a:pt x="2442949" y="245660"/>
                </a:cubicBezTo>
                <a:lnTo>
                  <a:pt x="614149" y="232012"/>
                </a:lnTo>
                <a:cubicBezTo>
                  <a:pt x="599765" y="231802"/>
                  <a:pt x="587038" y="222316"/>
                  <a:pt x="573206" y="218364"/>
                </a:cubicBezTo>
                <a:cubicBezTo>
                  <a:pt x="212792" y="115386"/>
                  <a:pt x="845694" y="304643"/>
                  <a:pt x="464024" y="177421"/>
                </a:cubicBezTo>
                <a:cubicBezTo>
                  <a:pt x="442018" y="170086"/>
                  <a:pt x="418531" y="168322"/>
                  <a:pt x="395785" y="163773"/>
                </a:cubicBezTo>
                <a:cubicBezTo>
                  <a:pt x="377588" y="154674"/>
                  <a:pt x="360244" y="143621"/>
                  <a:pt x="341194" y="136477"/>
                </a:cubicBezTo>
                <a:cubicBezTo>
                  <a:pt x="323631" y="129891"/>
                  <a:pt x="303843" y="130219"/>
                  <a:pt x="286603" y="122830"/>
                </a:cubicBezTo>
                <a:cubicBezTo>
                  <a:pt x="271527" y="116369"/>
                  <a:pt x="260649" y="102196"/>
                  <a:pt x="245660" y="95534"/>
                </a:cubicBezTo>
                <a:cubicBezTo>
                  <a:pt x="219368" y="83849"/>
                  <a:pt x="191069" y="77337"/>
                  <a:pt x="163773" y="68239"/>
                </a:cubicBezTo>
                <a:lnTo>
                  <a:pt x="122830" y="54591"/>
                </a:lnTo>
                <a:cubicBezTo>
                  <a:pt x="19919" y="20287"/>
                  <a:pt x="146770" y="66561"/>
                  <a:pt x="40943" y="13648"/>
                </a:cubicBezTo>
                <a:cubicBezTo>
                  <a:pt x="28076" y="7214"/>
                  <a:pt x="0" y="0"/>
                  <a:pt x="0" y="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80968" y="5561277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16" name="Freeform 15"/>
          <p:cNvSpPr/>
          <p:nvPr/>
        </p:nvSpPr>
        <p:spPr>
          <a:xfrm>
            <a:off x="8011236" y="4380022"/>
            <a:ext cx="354958" cy="448430"/>
          </a:xfrm>
          <a:custGeom>
            <a:avLst/>
            <a:gdLst>
              <a:gd name="connsiteX0" fmla="*/ 0 w 354958"/>
              <a:gd name="connsiteY0" fmla="*/ 123743 h 448430"/>
              <a:gd name="connsiteX1" fmla="*/ 341194 w 354958"/>
              <a:gd name="connsiteY1" fmla="*/ 14561 h 448430"/>
              <a:gd name="connsiteX2" fmla="*/ 286603 w 354958"/>
              <a:gd name="connsiteY2" fmla="*/ 410346 h 448430"/>
              <a:gd name="connsiteX3" fmla="*/ 272955 w 354958"/>
              <a:gd name="connsiteY3" fmla="*/ 410346 h 44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958" h="448430">
                <a:moveTo>
                  <a:pt x="0" y="123743"/>
                </a:moveTo>
                <a:cubicBezTo>
                  <a:pt x="146713" y="45268"/>
                  <a:pt x="293427" y="-33206"/>
                  <a:pt x="341194" y="14561"/>
                </a:cubicBezTo>
                <a:cubicBezTo>
                  <a:pt x="388961" y="62328"/>
                  <a:pt x="297976" y="344382"/>
                  <a:pt x="286603" y="410346"/>
                </a:cubicBezTo>
                <a:cubicBezTo>
                  <a:pt x="275230" y="476310"/>
                  <a:pt x="274092" y="443328"/>
                  <a:pt x="272955" y="410346"/>
                </a:cubicBezTo>
              </a:path>
            </a:pathLst>
          </a:cu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8387259" y="4347674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0</a:t>
            </a:r>
          </a:p>
        </p:txBody>
      </p:sp>
      <p:sp>
        <p:nvSpPr>
          <p:cNvPr id="18" name="Freeform 17"/>
          <p:cNvSpPr/>
          <p:nvPr/>
        </p:nvSpPr>
        <p:spPr>
          <a:xfrm>
            <a:off x="3671248" y="5254392"/>
            <a:ext cx="1583140" cy="95534"/>
          </a:xfrm>
          <a:custGeom>
            <a:avLst/>
            <a:gdLst>
              <a:gd name="connsiteX0" fmla="*/ 1583140 w 1583140"/>
              <a:gd name="connsiteY0" fmla="*/ 95534 h 95534"/>
              <a:gd name="connsiteX1" fmla="*/ 0 w 1583140"/>
              <a:gd name="connsiteY1" fmla="*/ 0 h 95534"/>
              <a:gd name="connsiteX2" fmla="*/ 0 w 1583140"/>
              <a:gd name="connsiteY2" fmla="*/ 0 h 95534"/>
              <a:gd name="connsiteX3" fmla="*/ 0 w 1583140"/>
              <a:gd name="connsiteY3" fmla="*/ 0 h 95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3140" h="95534">
                <a:moveTo>
                  <a:pt x="1583140" y="95534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4277933" y="5250043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20" name="Freeform 19"/>
          <p:cNvSpPr/>
          <p:nvPr/>
        </p:nvSpPr>
        <p:spPr>
          <a:xfrm>
            <a:off x="2975212" y="4215011"/>
            <a:ext cx="423081" cy="438879"/>
          </a:xfrm>
          <a:custGeom>
            <a:avLst/>
            <a:gdLst>
              <a:gd name="connsiteX0" fmla="*/ 423081 w 423081"/>
              <a:gd name="connsiteY0" fmla="*/ 302402 h 438879"/>
              <a:gd name="connsiteX1" fmla="*/ 95534 w 423081"/>
              <a:gd name="connsiteY1" fmla="*/ 2151 h 438879"/>
              <a:gd name="connsiteX2" fmla="*/ 0 w 423081"/>
              <a:gd name="connsiteY2" fmla="*/ 438879 h 43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081" h="438879">
                <a:moveTo>
                  <a:pt x="423081" y="302402"/>
                </a:moveTo>
                <a:cubicBezTo>
                  <a:pt x="294564" y="140903"/>
                  <a:pt x="166047" y="-20595"/>
                  <a:pt x="95534" y="2151"/>
                </a:cubicBezTo>
                <a:cubicBezTo>
                  <a:pt x="25021" y="24897"/>
                  <a:pt x="12510" y="231888"/>
                  <a:pt x="0" y="43887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3382229" y="4172676"/>
            <a:ext cx="55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0, 1</a:t>
            </a:r>
          </a:p>
        </p:txBody>
      </p:sp>
    </p:spTree>
    <p:extLst>
      <p:ext uri="{BB962C8B-B14F-4D97-AF65-F5344CB8AC3E}">
        <p14:creationId xmlns:p14="http://schemas.microsoft.com/office/powerpoint/2010/main" val="47507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/>
      <p:bldP spid="12" grpId="0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100" y="91025"/>
            <a:ext cx="10515600" cy="1136711"/>
          </a:xfrm>
        </p:spPr>
        <p:txBody>
          <a:bodyPr/>
          <a:lstStyle/>
          <a:p>
            <a:r>
              <a:rPr lang="en-IN" dirty="0"/>
              <a:t>Problems – Construction of NFA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110" y="1416191"/>
            <a:ext cx="10871579" cy="491636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IN" dirty="0"/>
              <a:t>Construct NFA with </a:t>
            </a:r>
            <a:r>
              <a:rPr lang="en-IN" dirty="0" err="1">
                <a:solidFill>
                  <a:srgbClr val="FF0000"/>
                </a:solidFill>
              </a:rPr>
              <a:t>abb</a:t>
            </a:r>
            <a:r>
              <a:rPr lang="en-IN" dirty="0"/>
              <a:t> as substring.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000099"/>
                </a:solidFill>
              </a:rPr>
              <a:t>Soln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sz="2400" dirty="0"/>
              <a:t>Step 1: Language, L = {x | x is set of all strings with </a:t>
            </a:r>
            <a:r>
              <a:rPr lang="en-IN" sz="2400" dirty="0" err="1"/>
              <a:t>abb</a:t>
            </a:r>
            <a:r>
              <a:rPr lang="en-IN" sz="2400" dirty="0"/>
              <a:t> as substring}</a:t>
            </a:r>
          </a:p>
          <a:p>
            <a:pPr marL="0" indent="0">
              <a:buNone/>
            </a:pPr>
            <a:r>
              <a:rPr lang="en-IN" sz="2400" dirty="0"/>
              <a:t>Step 2: Alphabet, </a:t>
            </a:r>
            <a:r>
              <a:rPr lang="en-IN" sz="2400" dirty="0">
                <a:sym typeface="Symbol" panose="05050102010706020507" pitchFamily="18" charset="2"/>
              </a:rPr>
              <a:t> = {a, b}</a:t>
            </a:r>
          </a:p>
          <a:p>
            <a:pPr marL="0" indent="0">
              <a:buNone/>
            </a:pPr>
            <a:r>
              <a:rPr lang="en-IN" sz="2400" dirty="0">
                <a:sym typeface="Symbol" panose="05050102010706020507" pitchFamily="18" charset="2"/>
              </a:rPr>
              <a:t>Step 3: Transition Diagram</a:t>
            </a:r>
          </a:p>
          <a:p>
            <a:pPr marL="0" indent="0">
              <a:buNone/>
            </a:pPr>
            <a:endParaRPr lang="en-IN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sz="2400" dirty="0">
                <a:sym typeface="Symbol" panose="05050102010706020507" pitchFamily="18" charset="2"/>
              </a:rPr>
              <a:t>Step 4: NFA, N = [{q</a:t>
            </a:r>
            <a:r>
              <a:rPr lang="en-IN" sz="2400" baseline="-25000" dirty="0">
                <a:sym typeface="Symbol" panose="05050102010706020507" pitchFamily="18" charset="2"/>
              </a:rPr>
              <a:t>0</a:t>
            </a:r>
            <a:r>
              <a:rPr lang="en-IN" sz="2400" dirty="0">
                <a:sym typeface="Symbol" panose="05050102010706020507" pitchFamily="18" charset="2"/>
              </a:rPr>
              <a:t>, q</a:t>
            </a:r>
            <a:r>
              <a:rPr lang="en-IN" sz="2400" baseline="-25000" dirty="0">
                <a:sym typeface="Symbol" panose="05050102010706020507" pitchFamily="18" charset="2"/>
              </a:rPr>
              <a:t>1</a:t>
            </a:r>
            <a:r>
              <a:rPr lang="en-IN" sz="2400" dirty="0">
                <a:sym typeface="Symbol" panose="05050102010706020507" pitchFamily="18" charset="2"/>
              </a:rPr>
              <a:t>, q</a:t>
            </a:r>
            <a:r>
              <a:rPr lang="en-IN" sz="2400" baseline="-25000" dirty="0">
                <a:sym typeface="Symbol" panose="05050102010706020507" pitchFamily="18" charset="2"/>
              </a:rPr>
              <a:t>2</a:t>
            </a:r>
            <a:r>
              <a:rPr lang="en-IN" sz="2400" dirty="0">
                <a:sym typeface="Symbol" panose="05050102010706020507" pitchFamily="18" charset="2"/>
              </a:rPr>
              <a:t> , q</a:t>
            </a:r>
            <a:r>
              <a:rPr lang="en-IN" sz="2400" baseline="-25000" dirty="0">
                <a:sym typeface="Symbol" panose="05050102010706020507" pitchFamily="18" charset="2"/>
              </a:rPr>
              <a:t>3</a:t>
            </a:r>
            <a:r>
              <a:rPr lang="en-IN" sz="2400" dirty="0">
                <a:sym typeface="Symbol" panose="05050102010706020507" pitchFamily="18" charset="2"/>
              </a:rPr>
              <a:t>}, {a, b}, , q</a:t>
            </a:r>
            <a:r>
              <a:rPr lang="en-IN" sz="2400" baseline="-25000" dirty="0">
                <a:sym typeface="Symbol" panose="05050102010706020507" pitchFamily="18" charset="2"/>
              </a:rPr>
              <a:t>0</a:t>
            </a:r>
            <a:r>
              <a:rPr lang="en-IN" sz="2400" dirty="0">
                <a:sym typeface="Symbol" panose="05050102010706020507" pitchFamily="18" charset="2"/>
              </a:rPr>
              <a:t>, {q</a:t>
            </a:r>
            <a:r>
              <a:rPr lang="en-IN" sz="2400" baseline="-25000" dirty="0">
                <a:sym typeface="Symbol" panose="05050102010706020507" pitchFamily="18" charset="2"/>
              </a:rPr>
              <a:t>3</a:t>
            </a:r>
            <a:r>
              <a:rPr lang="en-IN" sz="2400" dirty="0">
                <a:sym typeface="Symbol" panose="05050102010706020507" pitchFamily="18" charset="2"/>
              </a:rPr>
              <a:t>}]</a:t>
            </a:r>
            <a:endParaRPr lang="en-IN" sz="2400" baseline="-25000" dirty="0"/>
          </a:p>
          <a:p>
            <a:pPr marL="0" indent="0">
              <a:buNone/>
            </a:pPr>
            <a:endParaRPr lang="en-IN" sz="2400" baseline="-25000" dirty="0"/>
          </a:p>
        </p:txBody>
      </p:sp>
      <p:sp>
        <p:nvSpPr>
          <p:cNvPr id="4" name="Oval 3"/>
          <p:cNvSpPr/>
          <p:nvPr/>
        </p:nvSpPr>
        <p:spPr>
          <a:xfrm>
            <a:off x="2243492" y="4416405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4540012" y="4416405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9094010" y="4431574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Palatino Linotype" panose="02040502050505030304" pitchFamily="18" charset="0"/>
            </a:endParaRPr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>
          <a:xfrm>
            <a:off x="1675973" y="4873605"/>
            <a:ext cx="5675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3157892" y="4873605"/>
            <a:ext cx="1382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54412" y="4873605"/>
            <a:ext cx="1382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9170210" y="4498675"/>
            <a:ext cx="762000" cy="7801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65996" y="450427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start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07762" y="4436805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95101" y="4483506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6" name="Freeform 15"/>
          <p:cNvSpPr/>
          <p:nvPr/>
        </p:nvSpPr>
        <p:spPr>
          <a:xfrm>
            <a:off x="9708587" y="4299656"/>
            <a:ext cx="354958" cy="448430"/>
          </a:xfrm>
          <a:custGeom>
            <a:avLst/>
            <a:gdLst>
              <a:gd name="connsiteX0" fmla="*/ 0 w 354958"/>
              <a:gd name="connsiteY0" fmla="*/ 123743 h 448430"/>
              <a:gd name="connsiteX1" fmla="*/ 341194 w 354958"/>
              <a:gd name="connsiteY1" fmla="*/ 14561 h 448430"/>
              <a:gd name="connsiteX2" fmla="*/ 286603 w 354958"/>
              <a:gd name="connsiteY2" fmla="*/ 410346 h 448430"/>
              <a:gd name="connsiteX3" fmla="*/ 272955 w 354958"/>
              <a:gd name="connsiteY3" fmla="*/ 410346 h 44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958" h="448430">
                <a:moveTo>
                  <a:pt x="0" y="123743"/>
                </a:moveTo>
                <a:cubicBezTo>
                  <a:pt x="146713" y="45268"/>
                  <a:pt x="293427" y="-33206"/>
                  <a:pt x="341194" y="14561"/>
                </a:cubicBezTo>
                <a:cubicBezTo>
                  <a:pt x="388961" y="62328"/>
                  <a:pt x="297976" y="344382"/>
                  <a:pt x="286603" y="410346"/>
                </a:cubicBezTo>
                <a:cubicBezTo>
                  <a:pt x="275230" y="476310"/>
                  <a:pt x="274092" y="443328"/>
                  <a:pt x="272955" y="410346"/>
                </a:cubicBezTo>
              </a:path>
            </a:pathLst>
          </a:cu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10084611" y="4267308"/>
            <a:ext cx="59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a, b</a:t>
            </a:r>
          </a:p>
        </p:txBody>
      </p:sp>
      <p:sp>
        <p:nvSpPr>
          <p:cNvPr id="20" name="Freeform 19"/>
          <p:cNvSpPr/>
          <p:nvPr/>
        </p:nvSpPr>
        <p:spPr>
          <a:xfrm>
            <a:off x="2402005" y="4119476"/>
            <a:ext cx="423081" cy="438879"/>
          </a:xfrm>
          <a:custGeom>
            <a:avLst/>
            <a:gdLst>
              <a:gd name="connsiteX0" fmla="*/ 423081 w 423081"/>
              <a:gd name="connsiteY0" fmla="*/ 302402 h 438879"/>
              <a:gd name="connsiteX1" fmla="*/ 95534 w 423081"/>
              <a:gd name="connsiteY1" fmla="*/ 2151 h 438879"/>
              <a:gd name="connsiteX2" fmla="*/ 0 w 423081"/>
              <a:gd name="connsiteY2" fmla="*/ 438879 h 43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081" h="438879">
                <a:moveTo>
                  <a:pt x="423081" y="302402"/>
                </a:moveTo>
                <a:cubicBezTo>
                  <a:pt x="294564" y="140903"/>
                  <a:pt x="166047" y="-20595"/>
                  <a:pt x="95534" y="2151"/>
                </a:cubicBezTo>
                <a:cubicBezTo>
                  <a:pt x="25021" y="24897"/>
                  <a:pt x="12510" y="231888"/>
                  <a:pt x="0" y="43887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2809022" y="4077141"/>
            <a:ext cx="55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a, b</a:t>
            </a:r>
          </a:p>
        </p:txBody>
      </p:sp>
      <p:sp>
        <p:nvSpPr>
          <p:cNvPr id="22" name="Oval 21"/>
          <p:cNvSpPr/>
          <p:nvPr/>
        </p:nvSpPr>
        <p:spPr>
          <a:xfrm>
            <a:off x="6817892" y="440535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2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732292" y="4862551"/>
            <a:ext cx="1382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19218" y="4436808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6401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/>
      <p:bldP spid="12" grpId="0"/>
      <p:bldP spid="13" grpId="0"/>
      <p:bldP spid="16" grpId="0" animBg="1"/>
      <p:bldP spid="17" grpId="0"/>
      <p:bldP spid="20" grpId="0" animBg="1"/>
      <p:bldP spid="21" grpId="0"/>
      <p:bldP spid="22" grpId="0" animBg="1"/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– </a:t>
            </a:r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IN" dirty="0"/>
              <a:t>Construct NFA with 101 as substring.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10158110" y="5544336"/>
            <a:ext cx="59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7830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Types of Finite Automata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148B4-7AEB-7A81-CF9C-FDD224F98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949" y="1282890"/>
            <a:ext cx="10515600" cy="475759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	1. Deterministic Finite Automata (DFA)</a:t>
            </a:r>
          </a:p>
          <a:p>
            <a:pPr marL="0" indent="0">
              <a:buNone/>
            </a:pPr>
            <a:r>
              <a:rPr lang="it-IT" dirty="0"/>
              <a:t>	2. Non-deterministic Finite Automata (NFA / NDFA)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8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– </a:t>
            </a:r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IN" dirty="0"/>
              <a:t>Construct NFA with 101 as substring.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2107014" y="291515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4403534" y="291515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8957532" y="293032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Palatino Linotype" panose="02040502050505030304" pitchFamily="18" charset="0"/>
            </a:endParaRPr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>
          <a:xfrm>
            <a:off x="1539495" y="3372351"/>
            <a:ext cx="5675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3021414" y="3372351"/>
            <a:ext cx="1382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17934" y="3372351"/>
            <a:ext cx="1382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9033732" y="2997421"/>
            <a:ext cx="762000" cy="7801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9518" y="300301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start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71284" y="2935551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58623" y="2982252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14" name="Freeform 13"/>
          <p:cNvSpPr/>
          <p:nvPr/>
        </p:nvSpPr>
        <p:spPr>
          <a:xfrm>
            <a:off x="9572109" y="2798402"/>
            <a:ext cx="354958" cy="448430"/>
          </a:xfrm>
          <a:custGeom>
            <a:avLst/>
            <a:gdLst>
              <a:gd name="connsiteX0" fmla="*/ 0 w 354958"/>
              <a:gd name="connsiteY0" fmla="*/ 123743 h 448430"/>
              <a:gd name="connsiteX1" fmla="*/ 341194 w 354958"/>
              <a:gd name="connsiteY1" fmla="*/ 14561 h 448430"/>
              <a:gd name="connsiteX2" fmla="*/ 286603 w 354958"/>
              <a:gd name="connsiteY2" fmla="*/ 410346 h 448430"/>
              <a:gd name="connsiteX3" fmla="*/ 272955 w 354958"/>
              <a:gd name="connsiteY3" fmla="*/ 410346 h 44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958" h="448430">
                <a:moveTo>
                  <a:pt x="0" y="123743"/>
                </a:moveTo>
                <a:cubicBezTo>
                  <a:pt x="146713" y="45268"/>
                  <a:pt x="293427" y="-33206"/>
                  <a:pt x="341194" y="14561"/>
                </a:cubicBezTo>
                <a:cubicBezTo>
                  <a:pt x="388961" y="62328"/>
                  <a:pt x="297976" y="344382"/>
                  <a:pt x="286603" y="410346"/>
                </a:cubicBezTo>
                <a:cubicBezTo>
                  <a:pt x="275230" y="476310"/>
                  <a:pt x="274092" y="443328"/>
                  <a:pt x="272955" y="410346"/>
                </a:cubicBezTo>
              </a:path>
            </a:pathLst>
          </a:cu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9948133" y="2766054"/>
            <a:ext cx="59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1, 0</a:t>
            </a:r>
          </a:p>
        </p:txBody>
      </p:sp>
      <p:sp>
        <p:nvSpPr>
          <p:cNvPr id="16" name="Freeform 15"/>
          <p:cNvSpPr/>
          <p:nvPr/>
        </p:nvSpPr>
        <p:spPr>
          <a:xfrm>
            <a:off x="2265527" y="2618222"/>
            <a:ext cx="423081" cy="438879"/>
          </a:xfrm>
          <a:custGeom>
            <a:avLst/>
            <a:gdLst>
              <a:gd name="connsiteX0" fmla="*/ 423081 w 423081"/>
              <a:gd name="connsiteY0" fmla="*/ 302402 h 438879"/>
              <a:gd name="connsiteX1" fmla="*/ 95534 w 423081"/>
              <a:gd name="connsiteY1" fmla="*/ 2151 h 438879"/>
              <a:gd name="connsiteX2" fmla="*/ 0 w 423081"/>
              <a:gd name="connsiteY2" fmla="*/ 438879 h 43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081" h="438879">
                <a:moveTo>
                  <a:pt x="423081" y="302402"/>
                </a:moveTo>
                <a:cubicBezTo>
                  <a:pt x="294564" y="140903"/>
                  <a:pt x="166047" y="-20595"/>
                  <a:pt x="95534" y="2151"/>
                </a:cubicBezTo>
                <a:cubicBezTo>
                  <a:pt x="25021" y="24897"/>
                  <a:pt x="12510" y="231888"/>
                  <a:pt x="0" y="43887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672544" y="2575887"/>
            <a:ext cx="55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1, 0</a:t>
            </a:r>
          </a:p>
        </p:txBody>
      </p:sp>
      <p:sp>
        <p:nvSpPr>
          <p:cNvPr id="18" name="Oval 17"/>
          <p:cNvSpPr/>
          <p:nvPr/>
        </p:nvSpPr>
        <p:spPr>
          <a:xfrm>
            <a:off x="6681414" y="2904097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2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595814" y="3361297"/>
            <a:ext cx="1382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82740" y="2935554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36" name="Freeform 15">
            <a:extLst>
              <a:ext uri="{FF2B5EF4-FFF2-40B4-BE49-F238E27FC236}">
                <a16:creationId xmlns:a16="http://schemas.microsoft.com/office/drawing/2014/main" id="{96F11E0A-6C93-9BE1-9C05-6C88C816E4CE}"/>
              </a:ext>
            </a:extLst>
          </p:cNvPr>
          <p:cNvSpPr/>
          <p:nvPr/>
        </p:nvSpPr>
        <p:spPr>
          <a:xfrm rot="20980784" flipV="1">
            <a:off x="2875389" y="3390976"/>
            <a:ext cx="3994014" cy="2077665"/>
          </a:xfrm>
          <a:custGeom>
            <a:avLst/>
            <a:gdLst>
              <a:gd name="connsiteX0" fmla="*/ 423081 w 423081"/>
              <a:gd name="connsiteY0" fmla="*/ 302402 h 438879"/>
              <a:gd name="connsiteX1" fmla="*/ 95534 w 423081"/>
              <a:gd name="connsiteY1" fmla="*/ 2151 h 438879"/>
              <a:gd name="connsiteX2" fmla="*/ 0 w 423081"/>
              <a:gd name="connsiteY2" fmla="*/ 438879 h 43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081" h="438879">
                <a:moveTo>
                  <a:pt x="423081" y="302402"/>
                </a:moveTo>
                <a:cubicBezTo>
                  <a:pt x="294564" y="140903"/>
                  <a:pt x="166047" y="-20595"/>
                  <a:pt x="95534" y="2151"/>
                </a:cubicBezTo>
                <a:cubicBezTo>
                  <a:pt x="25021" y="24897"/>
                  <a:pt x="12510" y="231888"/>
                  <a:pt x="0" y="43887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D3C4C2-D98D-EC72-6DE6-BF3822974A03}"/>
              </a:ext>
            </a:extLst>
          </p:cNvPr>
          <p:cNvSpPr txBox="1"/>
          <p:nvPr/>
        </p:nvSpPr>
        <p:spPr>
          <a:xfrm>
            <a:off x="2660745" y="4535579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972250-1613-2080-B590-3AE37F32971A}"/>
              </a:ext>
            </a:extLst>
          </p:cNvPr>
          <p:cNvSpPr txBox="1"/>
          <p:nvPr/>
        </p:nvSpPr>
        <p:spPr>
          <a:xfrm>
            <a:off x="6883007" y="4210318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2235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49" y="2513966"/>
            <a:ext cx="10515600" cy="915034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Problems – Checking acceptance of string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830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378" y="231794"/>
            <a:ext cx="10515600" cy="813119"/>
          </a:xfrm>
        </p:spPr>
        <p:txBody>
          <a:bodyPr>
            <a:normAutofit/>
          </a:bodyPr>
          <a:lstStyle/>
          <a:p>
            <a:r>
              <a:rPr lang="en-IN" sz="4000" dirty="0"/>
              <a:t>Problem 1 – Checking acceptance of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5721"/>
            <a:ext cx="10515600" cy="5515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Construct an NFA for the set of strings with {0, 1} ending with 01 and draw the transition table for the same and check whether the input string 00101 is accepted by NFA.</a:t>
            </a:r>
          </a:p>
          <a:p>
            <a:pPr marL="0" indent="0">
              <a:buNone/>
            </a:pPr>
            <a:r>
              <a:rPr lang="en-IN" sz="2400" dirty="0" err="1">
                <a:solidFill>
                  <a:srgbClr val="FF0000"/>
                </a:solidFill>
              </a:rPr>
              <a:t>Soln</a:t>
            </a:r>
            <a:r>
              <a:rPr lang="en-IN" sz="2400" dirty="0"/>
              <a:t>: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0099"/>
                </a:solidFill>
              </a:rPr>
              <a:t>Step 1:</a:t>
            </a:r>
            <a:r>
              <a:rPr lang="en-IN" sz="2400" dirty="0"/>
              <a:t> Language, L = {x | x is set of all strings ending with 01}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0099"/>
                </a:solidFill>
              </a:rPr>
              <a:t>Step 2:</a:t>
            </a:r>
            <a:r>
              <a:rPr lang="en-IN" sz="2400" dirty="0"/>
              <a:t> Alphabet, </a:t>
            </a:r>
            <a:r>
              <a:rPr lang="en-IN" sz="2400" dirty="0">
                <a:sym typeface="Symbol" panose="05050102010706020507" pitchFamily="18" charset="2"/>
              </a:rPr>
              <a:t> = {0, 1}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0099"/>
                </a:solidFill>
                <a:sym typeface="Symbol" panose="05050102010706020507" pitchFamily="18" charset="2"/>
              </a:rPr>
              <a:t>Step 3:</a:t>
            </a:r>
            <a:r>
              <a:rPr lang="en-IN" sz="2400" dirty="0">
                <a:sym typeface="Symbol" panose="05050102010706020507" pitchFamily="18" charset="2"/>
              </a:rPr>
              <a:t> Transition Diagram</a:t>
            </a:r>
          </a:p>
          <a:p>
            <a:pPr marL="0" indent="0">
              <a:buNone/>
            </a:pPr>
            <a:endParaRPr lang="en-IN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0099"/>
                </a:solidFill>
                <a:sym typeface="Symbol" panose="05050102010706020507" pitchFamily="18" charset="2"/>
              </a:rPr>
              <a:t>Step 4: </a:t>
            </a:r>
            <a:r>
              <a:rPr lang="en-IN" sz="2400" dirty="0">
                <a:sym typeface="Symbol" panose="05050102010706020507" pitchFamily="18" charset="2"/>
              </a:rPr>
              <a:t>NFA, N = [{q</a:t>
            </a:r>
            <a:r>
              <a:rPr lang="en-IN" sz="2400" baseline="-25000" dirty="0">
                <a:sym typeface="Symbol" panose="05050102010706020507" pitchFamily="18" charset="2"/>
              </a:rPr>
              <a:t>0</a:t>
            </a:r>
            <a:r>
              <a:rPr lang="en-IN" sz="2400" dirty="0">
                <a:sym typeface="Symbol" panose="05050102010706020507" pitchFamily="18" charset="2"/>
              </a:rPr>
              <a:t>, q</a:t>
            </a:r>
            <a:r>
              <a:rPr lang="en-IN" sz="2400" baseline="-25000" dirty="0">
                <a:sym typeface="Symbol" panose="05050102010706020507" pitchFamily="18" charset="2"/>
              </a:rPr>
              <a:t>1</a:t>
            </a:r>
            <a:r>
              <a:rPr lang="en-IN" sz="2400" dirty="0">
                <a:sym typeface="Symbol" panose="05050102010706020507" pitchFamily="18" charset="2"/>
              </a:rPr>
              <a:t>, q</a:t>
            </a:r>
            <a:r>
              <a:rPr lang="en-IN" sz="2400" baseline="-25000" dirty="0">
                <a:sym typeface="Symbol" panose="05050102010706020507" pitchFamily="18" charset="2"/>
              </a:rPr>
              <a:t>2</a:t>
            </a:r>
            <a:r>
              <a:rPr lang="en-IN" sz="2400" dirty="0">
                <a:sym typeface="Symbol" panose="05050102010706020507" pitchFamily="18" charset="2"/>
              </a:rPr>
              <a:t>}, {a, b}, , q</a:t>
            </a:r>
            <a:r>
              <a:rPr lang="en-IN" sz="2400" baseline="-25000" dirty="0">
                <a:sym typeface="Symbol" panose="05050102010706020507" pitchFamily="18" charset="2"/>
              </a:rPr>
              <a:t>0</a:t>
            </a:r>
            <a:r>
              <a:rPr lang="en-IN" sz="2400" dirty="0">
                <a:sym typeface="Symbol" panose="05050102010706020507" pitchFamily="18" charset="2"/>
              </a:rPr>
              <a:t>, {q</a:t>
            </a:r>
            <a:r>
              <a:rPr lang="en-IN" sz="2400" baseline="-25000" dirty="0">
                <a:sym typeface="Symbol" panose="05050102010706020507" pitchFamily="18" charset="2"/>
              </a:rPr>
              <a:t>2</a:t>
            </a:r>
            <a:r>
              <a:rPr lang="en-IN" sz="2400" dirty="0">
                <a:sym typeface="Symbol" panose="05050102010706020507" pitchFamily="18" charset="2"/>
              </a:rPr>
              <a:t>}]</a:t>
            </a:r>
            <a:endParaRPr lang="en-IN" sz="2400" baseline="-25000" dirty="0"/>
          </a:p>
          <a:p>
            <a:pPr marL="0" indent="0">
              <a:buNone/>
            </a:pPr>
            <a:endParaRPr lang="en-IN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107442" y="4295506"/>
            <a:ext cx="6271856" cy="1757933"/>
            <a:chOff x="2107442" y="4295506"/>
            <a:chExt cx="6271856" cy="1757933"/>
          </a:xfrm>
        </p:grpSpPr>
        <p:sp>
          <p:nvSpPr>
            <p:cNvPr id="4" name="Oval 3"/>
            <p:cNvSpPr/>
            <p:nvPr/>
          </p:nvSpPr>
          <p:spPr>
            <a:xfrm>
              <a:off x="2884938" y="463477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q</a:t>
              </a:r>
              <a:r>
                <a:rPr lang="en-IN" b="1" baseline="-25000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0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5181458" y="463477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q</a:t>
              </a:r>
              <a:r>
                <a:rPr lang="en-IN" b="1" baseline="-25000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464898" y="463477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latin typeface="Palatino Linotype" panose="02040502050505030304" pitchFamily="18" charset="0"/>
              </a:endParaRPr>
            </a:p>
          </p:txBody>
        </p:sp>
        <p:cxnSp>
          <p:nvCxnSpPr>
            <p:cNvPr id="7" name="Straight Arrow Connector 6"/>
            <p:cNvCxnSpPr>
              <a:endCxn id="4" idx="2"/>
            </p:cNvCxnSpPr>
            <p:nvPr/>
          </p:nvCxnSpPr>
          <p:spPr>
            <a:xfrm>
              <a:off x="2317419" y="5091970"/>
              <a:ext cx="5675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6"/>
              <a:endCxn id="5" idx="2"/>
            </p:cNvCxnSpPr>
            <p:nvPr/>
          </p:nvCxnSpPr>
          <p:spPr>
            <a:xfrm>
              <a:off x="3799338" y="5091970"/>
              <a:ext cx="13821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095858" y="5091970"/>
              <a:ext cx="13821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7541098" y="4701871"/>
              <a:ext cx="762000" cy="7801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q</a:t>
              </a:r>
              <a:r>
                <a:rPr lang="en-IN" b="1" baseline="-25000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07442" y="4722637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Palatino Linotype" panose="02040502050505030304" pitchFamily="18" charset="0"/>
                </a:rPr>
                <a:t>start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49208" y="4655170"/>
              <a:ext cx="289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Palatino Linotype" panose="02040502050505030304" pitchFamily="18" charset="0"/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36547" y="4701871"/>
              <a:ext cx="289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Palatino Linotype" panose="02040502050505030304" pitchFamily="18" charset="0"/>
                </a:rPr>
                <a:t>0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3548418" y="5554643"/>
              <a:ext cx="4326340" cy="245660"/>
            </a:xfrm>
            <a:custGeom>
              <a:avLst/>
              <a:gdLst>
                <a:gd name="connsiteX0" fmla="*/ 4326340 w 4326340"/>
                <a:gd name="connsiteY0" fmla="*/ 13648 h 245660"/>
                <a:gd name="connsiteX1" fmla="*/ 3875964 w 4326340"/>
                <a:gd name="connsiteY1" fmla="*/ 27295 h 245660"/>
                <a:gd name="connsiteX2" fmla="*/ 3766782 w 4326340"/>
                <a:gd name="connsiteY2" fmla="*/ 40943 h 245660"/>
                <a:gd name="connsiteX3" fmla="*/ 3630305 w 4326340"/>
                <a:gd name="connsiteY3" fmla="*/ 54591 h 245660"/>
                <a:gd name="connsiteX4" fmla="*/ 3398293 w 4326340"/>
                <a:gd name="connsiteY4" fmla="*/ 95534 h 245660"/>
                <a:gd name="connsiteX5" fmla="*/ 3275463 w 4326340"/>
                <a:gd name="connsiteY5" fmla="*/ 122830 h 245660"/>
                <a:gd name="connsiteX6" fmla="*/ 3166281 w 4326340"/>
                <a:gd name="connsiteY6" fmla="*/ 150125 h 245660"/>
                <a:gd name="connsiteX7" fmla="*/ 2947917 w 4326340"/>
                <a:gd name="connsiteY7" fmla="*/ 177421 h 245660"/>
                <a:gd name="connsiteX8" fmla="*/ 2825087 w 4326340"/>
                <a:gd name="connsiteY8" fmla="*/ 204716 h 245660"/>
                <a:gd name="connsiteX9" fmla="*/ 2442949 w 4326340"/>
                <a:gd name="connsiteY9" fmla="*/ 245660 h 245660"/>
                <a:gd name="connsiteX10" fmla="*/ 614149 w 4326340"/>
                <a:gd name="connsiteY10" fmla="*/ 232012 h 245660"/>
                <a:gd name="connsiteX11" fmla="*/ 573206 w 4326340"/>
                <a:gd name="connsiteY11" fmla="*/ 218364 h 245660"/>
                <a:gd name="connsiteX12" fmla="*/ 464024 w 4326340"/>
                <a:gd name="connsiteY12" fmla="*/ 177421 h 245660"/>
                <a:gd name="connsiteX13" fmla="*/ 395785 w 4326340"/>
                <a:gd name="connsiteY13" fmla="*/ 163773 h 245660"/>
                <a:gd name="connsiteX14" fmla="*/ 341194 w 4326340"/>
                <a:gd name="connsiteY14" fmla="*/ 136477 h 245660"/>
                <a:gd name="connsiteX15" fmla="*/ 286603 w 4326340"/>
                <a:gd name="connsiteY15" fmla="*/ 122830 h 245660"/>
                <a:gd name="connsiteX16" fmla="*/ 245660 w 4326340"/>
                <a:gd name="connsiteY16" fmla="*/ 95534 h 245660"/>
                <a:gd name="connsiteX17" fmla="*/ 163773 w 4326340"/>
                <a:gd name="connsiteY17" fmla="*/ 68239 h 245660"/>
                <a:gd name="connsiteX18" fmla="*/ 122830 w 4326340"/>
                <a:gd name="connsiteY18" fmla="*/ 54591 h 245660"/>
                <a:gd name="connsiteX19" fmla="*/ 40943 w 4326340"/>
                <a:gd name="connsiteY19" fmla="*/ 13648 h 245660"/>
                <a:gd name="connsiteX20" fmla="*/ 0 w 4326340"/>
                <a:gd name="connsiteY20" fmla="*/ 0 h 24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326340" h="245660">
                  <a:moveTo>
                    <a:pt x="4326340" y="13648"/>
                  </a:moveTo>
                  <a:lnTo>
                    <a:pt x="3875964" y="27295"/>
                  </a:lnTo>
                  <a:cubicBezTo>
                    <a:pt x="3839330" y="29082"/>
                    <a:pt x="3803235" y="36893"/>
                    <a:pt x="3766782" y="40943"/>
                  </a:cubicBezTo>
                  <a:cubicBezTo>
                    <a:pt x="3721342" y="45992"/>
                    <a:pt x="3675797" y="50042"/>
                    <a:pt x="3630305" y="54591"/>
                  </a:cubicBezTo>
                  <a:cubicBezTo>
                    <a:pt x="3277634" y="132961"/>
                    <a:pt x="3718774" y="38978"/>
                    <a:pt x="3398293" y="95534"/>
                  </a:cubicBezTo>
                  <a:cubicBezTo>
                    <a:pt x="3356989" y="102823"/>
                    <a:pt x="3316290" y="113224"/>
                    <a:pt x="3275463" y="122830"/>
                  </a:cubicBezTo>
                  <a:cubicBezTo>
                    <a:pt x="3238946" y="131422"/>
                    <a:pt x="3203285" y="143958"/>
                    <a:pt x="3166281" y="150125"/>
                  </a:cubicBezTo>
                  <a:cubicBezTo>
                    <a:pt x="3093925" y="162184"/>
                    <a:pt x="3019525" y="161508"/>
                    <a:pt x="2947917" y="177421"/>
                  </a:cubicBezTo>
                  <a:cubicBezTo>
                    <a:pt x="2906974" y="186519"/>
                    <a:pt x="2866576" y="198569"/>
                    <a:pt x="2825087" y="204716"/>
                  </a:cubicBezTo>
                  <a:cubicBezTo>
                    <a:pt x="2757906" y="214669"/>
                    <a:pt x="2537154" y="236239"/>
                    <a:pt x="2442949" y="245660"/>
                  </a:cubicBezTo>
                  <a:lnTo>
                    <a:pt x="614149" y="232012"/>
                  </a:lnTo>
                  <a:cubicBezTo>
                    <a:pt x="599765" y="231802"/>
                    <a:pt x="587038" y="222316"/>
                    <a:pt x="573206" y="218364"/>
                  </a:cubicBezTo>
                  <a:cubicBezTo>
                    <a:pt x="212792" y="115386"/>
                    <a:pt x="845694" y="304643"/>
                    <a:pt x="464024" y="177421"/>
                  </a:cubicBezTo>
                  <a:cubicBezTo>
                    <a:pt x="442018" y="170086"/>
                    <a:pt x="418531" y="168322"/>
                    <a:pt x="395785" y="163773"/>
                  </a:cubicBezTo>
                  <a:cubicBezTo>
                    <a:pt x="377588" y="154674"/>
                    <a:pt x="360244" y="143621"/>
                    <a:pt x="341194" y="136477"/>
                  </a:cubicBezTo>
                  <a:cubicBezTo>
                    <a:pt x="323631" y="129891"/>
                    <a:pt x="303843" y="130219"/>
                    <a:pt x="286603" y="122830"/>
                  </a:cubicBezTo>
                  <a:cubicBezTo>
                    <a:pt x="271527" y="116369"/>
                    <a:pt x="260649" y="102196"/>
                    <a:pt x="245660" y="95534"/>
                  </a:cubicBezTo>
                  <a:cubicBezTo>
                    <a:pt x="219368" y="83849"/>
                    <a:pt x="191069" y="77337"/>
                    <a:pt x="163773" y="68239"/>
                  </a:cubicBezTo>
                  <a:lnTo>
                    <a:pt x="122830" y="54591"/>
                  </a:lnTo>
                  <a:cubicBezTo>
                    <a:pt x="19919" y="20287"/>
                    <a:pt x="146770" y="66561"/>
                    <a:pt x="40943" y="13648"/>
                  </a:cubicBezTo>
                  <a:cubicBezTo>
                    <a:pt x="28076" y="7214"/>
                    <a:pt x="0" y="0"/>
                    <a:pt x="0" y="0"/>
                  </a:cubicBez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49207" y="5684107"/>
              <a:ext cx="538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Palatino Linotype" panose="02040502050505030304" pitchFamily="18" charset="0"/>
                </a:rPr>
                <a:t>0, 1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3043451" y="4337841"/>
              <a:ext cx="423081" cy="438879"/>
            </a:xfrm>
            <a:custGeom>
              <a:avLst/>
              <a:gdLst>
                <a:gd name="connsiteX0" fmla="*/ 423081 w 423081"/>
                <a:gd name="connsiteY0" fmla="*/ 302402 h 438879"/>
                <a:gd name="connsiteX1" fmla="*/ 95534 w 423081"/>
                <a:gd name="connsiteY1" fmla="*/ 2151 h 438879"/>
                <a:gd name="connsiteX2" fmla="*/ 0 w 423081"/>
                <a:gd name="connsiteY2" fmla="*/ 438879 h 43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081" h="438879">
                  <a:moveTo>
                    <a:pt x="423081" y="302402"/>
                  </a:moveTo>
                  <a:cubicBezTo>
                    <a:pt x="294564" y="140903"/>
                    <a:pt x="166047" y="-20595"/>
                    <a:pt x="95534" y="2151"/>
                  </a:cubicBezTo>
                  <a:cubicBezTo>
                    <a:pt x="25021" y="24897"/>
                    <a:pt x="12510" y="231888"/>
                    <a:pt x="0" y="43887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50468" y="4295506"/>
              <a:ext cx="554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Palatino Linotype" panose="02040502050505030304" pitchFamily="18" charset="0"/>
                </a:rPr>
                <a:t>0, 1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283959" y="4355195"/>
              <a:ext cx="423081" cy="438879"/>
            </a:xfrm>
            <a:custGeom>
              <a:avLst/>
              <a:gdLst>
                <a:gd name="connsiteX0" fmla="*/ 423081 w 423081"/>
                <a:gd name="connsiteY0" fmla="*/ 302402 h 438879"/>
                <a:gd name="connsiteX1" fmla="*/ 95534 w 423081"/>
                <a:gd name="connsiteY1" fmla="*/ 2151 h 438879"/>
                <a:gd name="connsiteX2" fmla="*/ 0 w 423081"/>
                <a:gd name="connsiteY2" fmla="*/ 438879 h 43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081" h="438879">
                  <a:moveTo>
                    <a:pt x="423081" y="302402"/>
                  </a:moveTo>
                  <a:cubicBezTo>
                    <a:pt x="294564" y="140903"/>
                    <a:pt x="166047" y="-20595"/>
                    <a:pt x="95534" y="2151"/>
                  </a:cubicBezTo>
                  <a:cubicBezTo>
                    <a:pt x="25021" y="24897"/>
                    <a:pt x="12510" y="231888"/>
                    <a:pt x="0" y="43887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90976" y="4312860"/>
              <a:ext cx="554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Palatino Linotype" panose="02040502050505030304" pitchFamily="18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484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6287"/>
          </a:xfrm>
        </p:spPr>
        <p:txBody>
          <a:bodyPr>
            <a:normAutofit/>
          </a:bodyPr>
          <a:lstStyle/>
          <a:p>
            <a:r>
              <a:rPr lang="en-IN" sz="4000" dirty="0" err="1"/>
              <a:t>Cont</a:t>
            </a:r>
            <a:r>
              <a:rPr lang="en-IN" sz="4000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5219"/>
            <a:ext cx="10515600" cy="59367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0099"/>
                </a:solidFill>
              </a:rPr>
              <a:t>Step 5: </a:t>
            </a:r>
            <a:r>
              <a:rPr lang="en-IN" dirty="0"/>
              <a:t>Input String = 00101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ym typeface="Symbol" panose="05050102010706020507" pitchFamily="18" charset="2"/>
              </a:rPr>
              <a:t>’(q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 ) 	= 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	’(q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 0) 	= (q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 0) = {q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 q</a:t>
            </a:r>
            <a:r>
              <a:rPr lang="en-IN" baseline="-25000" dirty="0">
                <a:sym typeface="Symbol" panose="05050102010706020507" pitchFamily="18" charset="2"/>
              </a:rPr>
              <a:t>1</a:t>
            </a:r>
            <a:r>
              <a:rPr lang="en-IN" dirty="0">
                <a:sym typeface="Symbol" panose="05050102010706020507" pitchFamily="18" charset="2"/>
              </a:rPr>
              <a:t>}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	’(q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 00) 	= (’(q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 0), 0) = ({q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 q</a:t>
            </a:r>
            <a:r>
              <a:rPr lang="en-IN" baseline="-25000" dirty="0">
                <a:sym typeface="Symbol" panose="05050102010706020507" pitchFamily="18" charset="2"/>
              </a:rPr>
              <a:t>1</a:t>
            </a:r>
            <a:r>
              <a:rPr lang="en-IN" dirty="0">
                <a:sym typeface="Symbol" panose="05050102010706020507" pitchFamily="18" charset="2"/>
              </a:rPr>
              <a:t>}, 0) 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			= (q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 0)  (q</a:t>
            </a:r>
            <a:r>
              <a:rPr lang="en-IN" baseline="-25000" dirty="0">
                <a:sym typeface="Symbol" panose="05050102010706020507" pitchFamily="18" charset="2"/>
              </a:rPr>
              <a:t>1</a:t>
            </a:r>
            <a:r>
              <a:rPr lang="en-IN" dirty="0">
                <a:sym typeface="Symbol" panose="05050102010706020507" pitchFamily="18" charset="2"/>
              </a:rPr>
              <a:t>, 0) = {q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 q</a:t>
            </a:r>
            <a:r>
              <a:rPr lang="en-IN" baseline="-25000" dirty="0">
                <a:sym typeface="Symbol" panose="05050102010706020507" pitchFamily="18" charset="2"/>
              </a:rPr>
              <a:t>1</a:t>
            </a:r>
            <a:r>
              <a:rPr lang="en-IN" dirty="0">
                <a:sym typeface="Symbol" panose="05050102010706020507" pitchFamily="18" charset="2"/>
              </a:rPr>
              <a:t>}  {q</a:t>
            </a:r>
            <a:r>
              <a:rPr lang="en-IN" baseline="-25000" dirty="0">
                <a:sym typeface="Symbol" panose="05050102010706020507" pitchFamily="18" charset="2"/>
              </a:rPr>
              <a:t>1</a:t>
            </a:r>
            <a:r>
              <a:rPr lang="en-IN" dirty="0">
                <a:sym typeface="Symbol" panose="05050102010706020507" pitchFamily="18" charset="2"/>
              </a:rPr>
              <a:t>} = {q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 q</a:t>
            </a:r>
            <a:r>
              <a:rPr lang="en-IN" baseline="-25000" dirty="0">
                <a:sym typeface="Symbol" panose="05050102010706020507" pitchFamily="18" charset="2"/>
              </a:rPr>
              <a:t>1</a:t>
            </a:r>
            <a:r>
              <a:rPr lang="en-IN" dirty="0">
                <a:sym typeface="Symbol" panose="05050102010706020507" pitchFamily="18" charset="2"/>
              </a:rPr>
              <a:t>}</a:t>
            </a:r>
          </a:p>
          <a:p>
            <a:pPr marL="0" indent="0">
              <a:buNone/>
            </a:pPr>
            <a:endParaRPr lang="en-IN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	’(q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 001) 	= (’(q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 00), 1) = ({q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 q</a:t>
            </a:r>
            <a:r>
              <a:rPr lang="en-IN" baseline="-25000" dirty="0">
                <a:sym typeface="Symbol" panose="05050102010706020507" pitchFamily="18" charset="2"/>
              </a:rPr>
              <a:t>1</a:t>
            </a:r>
            <a:r>
              <a:rPr lang="en-IN" dirty="0">
                <a:sym typeface="Symbol" panose="05050102010706020507" pitchFamily="18" charset="2"/>
              </a:rPr>
              <a:t>}, 1) 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			= (q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 1)  (q</a:t>
            </a:r>
            <a:r>
              <a:rPr lang="en-IN" baseline="-25000" dirty="0">
                <a:sym typeface="Symbol" panose="05050102010706020507" pitchFamily="18" charset="2"/>
              </a:rPr>
              <a:t>1</a:t>
            </a:r>
            <a:r>
              <a:rPr lang="en-IN" dirty="0">
                <a:sym typeface="Symbol" panose="05050102010706020507" pitchFamily="18" charset="2"/>
              </a:rPr>
              <a:t>, 1) = {q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 q</a:t>
            </a:r>
            <a:r>
              <a:rPr lang="en-IN" baseline="-25000" dirty="0">
                <a:sym typeface="Symbol" panose="05050102010706020507" pitchFamily="18" charset="2"/>
              </a:rPr>
              <a:t>2</a:t>
            </a:r>
            <a:r>
              <a:rPr lang="en-IN" dirty="0">
                <a:sym typeface="Symbol" panose="05050102010706020507" pitchFamily="18" charset="2"/>
              </a:rPr>
              <a:t>}</a:t>
            </a:r>
          </a:p>
          <a:p>
            <a:pPr marL="0" indent="0">
              <a:buNone/>
            </a:pPr>
            <a:endParaRPr lang="en-IN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	’(q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 0010)  = (’(q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 001), 0) = ({q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 q</a:t>
            </a:r>
            <a:r>
              <a:rPr lang="en-IN" baseline="-25000" dirty="0">
                <a:sym typeface="Symbol" panose="05050102010706020507" pitchFamily="18" charset="2"/>
              </a:rPr>
              <a:t>2</a:t>
            </a:r>
            <a:r>
              <a:rPr lang="en-IN" dirty="0">
                <a:sym typeface="Symbol" panose="05050102010706020507" pitchFamily="18" charset="2"/>
              </a:rPr>
              <a:t>}, 0)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			= (q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 0)  (q</a:t>
            </a:r>
            <a:r>
              <a:rPr lang="en-IN" baseline="-25000" dirty="0">
                <a:sym typeface="Symbol" panose="05050102010706020507" pitchFamily="18" charset="2"/>
              </a:rPr>
              <a:t>2</a:t>
            </a:r>
            <a:r>
              <a:rPr lang="en-IN" dirty="0">
                <a:sym typeface="Symbol" panose="05050102010706020507" pitchFamily="18" charset="2"/>
              </a:rPr>
              <a:t>, 0) = {q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 q</a:t>
            </a:r>
            <a:r>
              <a:rPr lang="en-IN" baseline="-25000" dirty="0">
                <a:sym typeface="Symbol" panose="05050102010706020507" pitchFamily="18" charset="2"/>
              </a:rPr>
              <a:t>1</a:t>
            </a:r>
            <a:r>
              <a:rPr lang="en-IN" dirty="0">
                <a:sym typeface="Symbol" panose="05050102010706020507" pitchFamily="18" charset="2"/>
              </a:rPr>
              <a:t>}</a:t>
            </a:r>
          </a:p>
          <a:p>
            <a:pPr marL="0" indent="0">
              <a:buNone/>
            </a:pPr>
            <a:endParaRPr lang="en-IN" dirty="0">
              <a:sym typeface="Symbol" panose="05050102010706020507" pitchFamily="18" charset="2"/>
            </a:endParaRPr>
          </a:p>
          <a:p>
            <a:pPr marL="0" indent="0" defTabSz="804863">
              <a:buNone/>
              <a:tabLst>
                <a:tab pos="723900" algn="l"/>
              </a:tabLst>
            </a:pPr>
            <a:r>
              <a:rPr lang="en-IN" dirty="0">
                <a:sym typeface="Symbol" panose="05050102010706020507" pitchFamily="18" charset="2"/>
              </a:rPr>
              <a:t>		’(q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 00101) = (’(q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 0010), 1) = ({q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 q</a:t>
            </a:r>
            <a:r>
              <a:rPr lang="en-IN" baseline="-25000" dirty="0">
                <a:sym typeface="Symbol" panose="05050102010706020507" pitchFamily="18" charset="2"/>
              </a:rPr>
              <a:t>1</a:t>
            </a:r>
            <a:r>
              <a:rPr lang="en-IN" dirty="0">
                <a:sym typeface="Symbol" panose="05050102010706020507" pitchFamily="18" charset="2"/>
              </a:rPr>
              <a:t>}, 1)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			= (q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 1)  (q</a:t>
            </a:r>
            <a:r>
              <a:rPr lang="en-IN" baseline="-25000" dirty="0">
                <a:sym typeface="Symbol" panose="05050102010706020507" pitchFamily="18" charset="2"/>
              </a:rPr>
              <a:t>1</a:t>
            </a:r>
            <a:r>
              <a:rPr lang="en-IN" dirty="0">
                <a:sym typeface="Symbol" panose="05050102010706020507" pitchFamily="18" charset="2"/>
              </a:rPr>
              <a:t>, 1) = {q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 q</a:t>
            </a:r>
            <a:r>
              <a:rPr lang="en-IN" baseline="-25000" dirty="0">
                <a:sym typeface="Symbol" panose="05050102010706020507" pitchFamily="18" charset="2"/>
              </a:rPr>
              <a:t>2</a:t>
            </a:r>
            <a:r>
              <a:rPr lang="en-IN" dirty="0">
                <a:sym typeface="Symbol" panose="05050102010706020507" pitchFamily="18" charset="2"/>
              </a:rPr>
              <a:t>}</a:t>
            </a:r>
          </a:p>
          <a:p>
            <a:pPr marL="0" indent="0">
              <a:buNone/>
            </a:pPr>
            <a:endParaRPr lang="en-IN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5665029" y="117320"/>
            <a:ext cx="6271856" cy="1757933"/>
            <a:chOff x="2107442" y="4295506"/>
            <a:chExt cx="6271856" cy="1757933"/>
          </a:xfrm>
        </p:grpSpPr>
        <p:sp>
          <p:nvSpPr>
            <p:cNvPr id="5" name="Oval 4"/>
            <p:cNvSpPr/>
            <p:nvPr/>
          </p:nvSpPr>
          <p:spPr>
            <a:xfrm>
              <a:off x="2884938" y="463477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q</a:t>
              </a:r>
              <a:r>
                <a:rPr lang="en-IN" b="1" baseline="-25000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0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181458" y="463477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q</a:t>
              </a:r>
              <a:r>
                <a:rPr lang="en-IN" b="1" baseline="-25000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464898" y="4634770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latin typeface="Palatino Linotype" panose="02040502050505030304" pitchFamily="18" charset="0"/>
              </a:endParaRPr>
            </a:p>
          </p:txBody>
        </p:sp>
        <p:cxnSp>
          <p:nvCxnSpPr>
            <p:cNvPr id="8" name="Straight Arrow Connector 7"/>
            <p:cNvCxnSpPr>
              <a:endCxn id="5" idx="2"/>
            </p:cNvCxnSpPr>
            <p:nvPr/>
          </p:nvCxnSpPr>
          <p:spPr>
            <a:xfrm>
              <a:off x="2317419" y="5091970"/>
              <a:ext cx="5675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6"/>
              <a:endCxn id="6" idx="2"/>
            </p:cNvCxnSpPr>
            <p:nvPr/>
          </p:nvCxnSpPr>
          <p:spPr>
            <a:xfrm>
              <a:off x="3799338" y="5091970"/>
              <a:ext cx="13821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6095858" y="5091970"/>
              <a:ext cx="13821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7541098" y="4701871"/>
              <a:ext cx="762000" cy="7801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q</a:t>
              </a:r>
              <a:r>
                <a:rPr lang="en-IN" b="1" baseline="-25000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07442" y="4722637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Palatino Linotype" panose="02040502050505030304" pitchFamily="18" charset="0"/>
                </a:rPr>
                <a:t>start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49208" y="4655170"/>
              <a:ext cx="289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Palatino Linotype" panose="02040502050505030304" pitchFamily="18" charset="0"/>
                </a:rPr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36547" y="4701871"/>
              <a:ext cx="289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Palatino Linotype" panose="02040502050505030304" pitchFamily="18" charset="0"/>
                </a:rPr>
                <a:t>0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3548418" y="5554643"/>
              <a:ext cx="4326340" cy="245660"/>
            </a:xfrm>
            <a:custGeom>
              <a:avLst/>
              <a:gdLst>
                <a:gd name="connsiteX0" fmla="*/ 4326340 w 4326340"/>
                <a:gd name="connsiteY0" fmla="*/ 13648 h 245660"/>
                <a:gd name="connsiteX1" fmla="*/ 3875964 w 4326340"/>
                <a:gd name="connsiteY1" fmla="*/ 27295 h 245660"/>
                <a:gd name="connsiteX2" fmla="*/ 3766782 w 4326340"/>
                <a:gd name="connsiteY2" fmla="*/ 40943 h 245660"/>
                <a:gd name="connsiteX3" fmla="*/ 3630305 w 4326340"/>
                <a:gd name="connsiteY3" fmla="*/ 54591 h 245660"/>
                <a:gd name="connsiteX4" fmla="*/ 3398293 w 4326340"/>
                <a:gd name="connsiteY4" fmla="*/ 95534 h 245660"/>
                <a:gd name="connsiteX5" fmla="*/ 3275463 w 4326340"/>
                <a:gd name="connsiteY5" fmla="*/ 122830 h 245660"/>
                <a:gd name="connsiteX6" fmla="*/ 3166281 w 4326340"/>
                <a:gd name="connsiteY6" fmla="*/ 150125 h 245660"/>
                <a:gd name="connsiteX7" fmla="*/ 2947917 w 4326340"/>
                <a:gd name="connsiteY7" fmla="*/ 177421 h 245660"/>
                <a:gd name="connsiteX8" fmla="*/ 2825087 w 4326340"/>
                <a:gd name="connsiteY8" fmla="*/ 204716 h 245660"/>
                <a:gd name="connsiteX9" fmla="*/ 2442949 w 4326340"/>
                <a:gd name="connsiteY9" fmla="*/ 245660 h 245660"/>
                <a:gd name="connsiteX10" fmla="*/ 614149 w 4326340"/>
                <a:gd name="connsiteY10" fmla="*/ 232012 h 245660"/>
                <a:gd name="connsiteX11" fmla="*/ 573206 w 4326340"/>
                <a:gd name="connsiteY11" fmla="*/ 218364 h 245660"/>
                <a:gd name="connsiteX12" fmla="*/ 464024 w 4326340"/>
                <a:gd name="connsiteY12" fmla="*/ 177421 h 245660"/>
                <a:gd name="connsiteX13" fmla="*/ 395785 w 4326340"/>
                <a:gd name="connsiteY13" fmla="*/ 163773 h 245660"/>
                <a:gd name="connsiteX14" fmla="*/ 341194 w 4326340"/>
                <a:gd name="connsiteY14" fmla="*/ 136477 h 245660"/>
                <a:gd name="connsiteX15" fmla="*/ 286603 w 4326340"/>
                <a:gd name="connsiteY15" fmla="*/ 122830 h 245660"/>
                <a:gd name="connsiteX16" fmla="*/ 245660 w 4326340"/>
                <a:gd name="connsiteY16" fmla="*/ 95534 h 245660"/>
                <a:gd name="connsiteX17" fmla="*/ 163773 w 4326340"/>
                <a:gd name="connsiteY17" fmla="*/ 68239 h 245660"/>
                <a:gd name="connsiteX18" fmla="*/ 122830 w 4326340"/>
                <a:gd name="connsiteY18" fmla="*/ 54591 h 245660"/>
                <a:gd name="connsiteX19" fmla="*/ 40943 w 4326340"/>
                <a:gd name="connsiteY19" fmla="*/ 13648 h 245660"/>
                <a:gd name="connsiteX20" fmla="*/ 0 w 4326340"/>
                <a:gd name="connsiteY20" fmla="*/ 0 h 24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326340" h="245660">
                  <a:moveTo>
                    <a:pt x="4326340" y="13648"/>
                  </a:moveTo>
                  <a:lnTo>
                    <a:pt x="3875964" y="27295"/>
                  </a:lnTo>
                  <a:cubicBezTo>
                    <a:pt x="3839330" y="29082"/>
                    <a:pt x="3803235" y="36893"/>
                    <a:pt x="3766782" y="40943"/>
                  </a:cubicBezTo>
                  <a:cubicBezTo>
                    <a:pt x="3721342" y="45992"/>
                    <a:pt x="3675797" y="50042"/>
                    <a:pt x="3630305" y="54591"/>
                  </a:cubicBezTo>
                  <a:cubicBezTo>
                    <a:pt x="3277634" y="132961"/>
                    <a:pt x="3718774" y="38978"/>
                    <a:pt x="3398293" y="95534"/>
                  </a:cubicBezTo>
                  <a:cubicBezTo>
                    <a:pt x="3356989" y="102823"/>
                    <a:pt x="3316290" y="113224"/>
                    <a:pt x="3275463" y="122830"/>
                  </a:cubicBezTo>
                  <a:cubicBezTo>
                    <a:pt x="3238946" y="131422"/>
                    <a:pt x="3203285" y="143958"/>
                    <a:pt x="3166281" y="150125"/>
                  </a:cubicBezTo>
                  <a:cubicBezTo>
                    <a:pt x="3093925" y="162184"/>
                    <a:pt x="3019525" y="161508"/>
                    <a:pt x="2947917" y="177421"/>
                  </a:cubicBezTo>
                  <a:cubicBezTo>
                    <a:pt x="2906974" y="186519"/>
                    <a:pt x="2866576" y="198569"/>
                    <a:pt x="2825087" y="204716"/>
                  </a:cubicBezTo>
                  <a:cubicBezTo>
                    <a:pt x="2757906" y="214669"/>
                    <a:pt x="2537154" y="236239"/>
                    <a:pt x="2442949" y="245660"/>
                  </a:cubicBezTo>
                  <a:lnTo>
                    <a:pt x="614149" y="232012"/>
                  </a:lnTo>
                  <a:cubicBezTo>
                    <a:pt x="599765" y="231802"/>
                    <a:pt x="587038" y="222316"/>
                    <a:pt x="573206" y="218364"/>
                  </a:cubicBezTo>
                  <a:cubicBezTo>
                    <a:pt x="212792" y="115386"/>
                    <a:pt x="845694" y="304643"/>
                    <a:pt x="464024" y="177421"/>
                  </a:cubicBezTo>
                  <a:cubicBezTo>
                    <a:pt x="442018" y="170086"/>
                    <a:pt x="418531" y="168322"/>
                    <a:pt x="395785" y="163773"/>
                  </a:cubicBezTo>
                  <a:cubicBezTo>
                    <a:pt x="377588" y="154674"/>
                    <a:pt x="360244" y="143621"/>
                    <a:pt x="341194" y="136477"/>
                  </a:cubicBezTo>
                  <a:cubicBezTo>
                    <a:pt x="323631" y="129891"/>
                    <a:pt x="303843" y="130219"/>
                    <a:pt x="286603" y="122830"/>
                  </a:cubicBezTo>
                  <a:cubicBezTo>
                    <a:pt x="271527" y="116369"/>
                    <a:pt x="260649" y="102196"/>
                    <a:pt x="245660" y="95534"/>
                  </a:cubicBezTo>
                  <a:cubicBezTo>
                    <a:pt x="219368" y="83849"/>
                    <a:pt x="191069" y="77337"/>
                    <a:pt x="163773" y="68239"/>
                  </a:cubicBezTo>
                  <a:lnTo>
                    <a:pt x="122830" y="54591"/>
                  </a:lnTo>
                  <a:cubicBezTo>
                    <a:pt x="19919" y="20287"/>
                    <a:pt x="146770" y="66561"/>
                    <a:pt x="40943" y="13648"/>
                  </a:cubicBezTo>
                  <a:cubicBezTo>
                    <a:pt x="28076" y="7214"/>
                    <a:pt x="0" y="0"/>
                    <a:pt x="0" y="0"/>
                  </a:cubicBez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b="1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49207" y="5684107"/>
              <a:ext cx="538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Palatino Linotype" panose="02040502050505030304" pitchFamily="18" charset="0"/>
                </a:rPr>
                <a:t>0, 1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3043451" y="4337841"/>
              <a:ext cx="423081" cy="438879"/>
            </a:xfrm>
            <a:custGeom>
              <a:avLst/>
              <a:gdLst>
                <a:gd name="connsiteX0" fmla="*/ 423081 w 423081"/>
                <a:gd name="connsiteY0" fmla="*/ 302402 h 438879"/>
                <a:gd name="connsiteX1" fmla="*/ 95534 w 423081"/>
                <a:gd name="connsiteY1" fmla="*/ 2151 h 438879"/>
                <a:gd name="connsiteX2" fmla="*/ 0 w 423081"/>
                <a:gd name="connsiteY2" fmla="*/ 438879 h 43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081" h="438879">
                  <a:moveTo>
                    <a:pt x="423081" y="302402"/>
                  </a:moveTo>
                  <a:cubicBezTo>
                    <a:pt x="294564" y="140903"/>
                    <a:pt x="166047" y="-20595"/>
                    <a:pt x="95534" y="2151"/>
                  </a:cubicBezTo>
                  <a:cubicBezTo>
                    <a:pt x="25021" y="24897"/>
                    <a:pt x="12510" y="231888"/>
                    <a:pt x="0" y="43887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50468" y="4295506"/>
              <a:ext cx="554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Palatino Linotype" panose="02040502050505030304" pitchFamily="18" charset="0"/>
                </a:rPr>
                <a:t>0, 1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283959" y="4355195"/>
              <a:ext cx="423081" cy="438879"/>
            </a:xfrm>
            <a:custGeom>
              <a:avLst/>
              <a:gdLst>
                <a:gd name="connsiteX0" fmla="*/ 423081 w 423081"/>
                <a:gd name="connsiteY0" fmla="*/ 302402 h 438879"/>
                <a:gd name="connsiteX1" fmla="*/ 95534 w 423081"/>
                <a:gd name="connsiteY1" fmla="*/ 2151 h 438879"/>
                <a:gd name="connsiteX2" fmla="*/ 0 w 423081"/>
                <a:gd name="connsiteY2" fmla="*/ 438879 h 43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081" h="438879">
                  <a:moveTo>
                    <a:pt x="423081" y="302402"/>
                  </a:moveTo>
                  <a:cubicBezTo>
                    <a:pt x="294564" y="140903"/>
                    <a:pt x="166047" y="-20595"/>
                    <a:pt x="95534" y="2151"/>
                  </a:cubicBezTo>
                  <a:cubicBezTo>
                    <a:pt x="25021" y="24897"/>
                    <a:pt x="12510" y="231888"/>
                    <a:pt x="0" y="43887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90976" y="4312860"/>
              <a:ext cx="554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Palatino Linotype" panose="02040502050505030304" pitchFamily="18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691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0099"/>
                </a:solidFill>
              </a:rPr>
              <a:t>Step 6:</a:t>
            </a:r>
          </a:p>
          <a:p>
            <a:pPr marL="0" indent="0">
              <a:buNone/>
            </a:pPr>
            <a:r>
              <a:rPr lang="en-IN" dirty="0"/>
              <a:t>To check the acceptance of the string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	’(q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 00101)  F = {q</a:t>
            </a:r>
            <a:r>
              <a:rPr lang="en-IN" baseline="-25000" dirty="0">
                <a:sym typeface="Symbol" panose="05050102010706020507" pitchFamily="18" charset="2"/>
              </a:rPr>
              <a:t>0</a:t>
            </a:r>
            <a:r>
              <a:rPr lang="en-IN" dirty="0">
                <a:sym typeface="Symbol" panose="05050102010706020507" pitchFamily="18" charset="2"/>
              </a:rPr>
              <a:t>, q</a:t>
            </a:r>
            <a:r>
              <a:rPr lang="en-IN" baseline="-25000" dirty="0">
                <a:sym typeface="Symbol" panose="05050102010706020507" pitchFamily="18" charset="2"/>
              </a:rPr>
              <a:t>2</a:t>
            </a:r>
            <a:r>
              <a:rPr lang="en-IN" dirty="0">
                <a:sym typeface="Symbol" panose="05050102010706020507" pitchFamily="18" charset="2"/>
              </a:rPr>
              <a:t>}  {q</a:t>
            </a:r>
            <a:r>
              <a:rPr lang="en-IN" baseline="-25000" dirty="0">
                <a:sym typeface="Symbol" panose="05050102010706020507" pitchFamily="18" charset="2"/>
              </a:rPr>
              <a:t>2</a:t>
            </a:r>
            <a:r>
              <a:rPr lang="en-IN" dirty="0">
                <a:sym typeface="Symbol" panose="05050102010706020507" pitchFamily="18" charset="2"/>
              </a:rPr>
              <a:t>} = {q</a:t>
            </a:r>
            <a:r>
              <a:rPr lang="en-IN" baseline="-25000" dirty="0">
                <a:sym typeface="Symbol" panose="05050102010706020507" pitchFamily="18" charset="2"/>
              </a:rPr>
              <a:t>2</a:t>
            </a:r>
            <a:r>
              <a:rPr lang="en-IN" dirty="0">
                <a:sym typeface="Symbol" panose="05050102010706020507" pitchFamily="18" charset="2"/>
              </a:rPr>
              <a:t>}</a:t>
            </a:r>
          </a:p>
          <a:p>
            <a:pPr marL="0" indent="0">
              <a:buNone/>
            </a:pPr>
            <a:endParaRPr lang="en-IN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Therefore, the string 00101 is accepted.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01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374"/>
            <a:ext cx="10515600" cy="4351338"/>
          </a:xfrm>
        </p:spPr>
        <p:txBody>
          <a:bodyPr/>
          <a:lstStyle/>
          <a:p>
            <a:r>
              <a:rPr lang="en-IN" dirty="0"/>
              <a:t>Consider the given NFA and check whether the input ‘</a:t>
            </a:r>
            <a:r>
              <a:rPr lang="en-IN" dirty="0" err="1"/>
              <a:t>abaab</a:t>
            </a:r>
            <a:r>
              <a:rPr lang="en-IN" dirty="0"/>
              <a:t>’ is accepted or not.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5708" y="2301920"/>
          <a:ext cx="3427104" cy="2515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290">
                <a:tc>
                  <a:txBody>
                    <a:bodyPr/>
                    <a:lstStyle/>
                    <a:p>
                      <a:pPr algn="r"/>
                      <a:r>
                        <a:rPr lang="en-IN" b="1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</a:t>
                      </a:r>
                      <a:endParaRPr lang="en-IN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290">
                <a:tc>
                  <a:txBody>
                    <a:bodyPr/>
                    <a:lstStyle/>
                    <a:p>
                      <a:pPr algn="r"/>
                      <a:r>
                        <a:rPr lang="en-IN" b="1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b="1" dirty="0">
                          <a:latin typeface="Palatino Linotype" panose="02040502050505030304" pitchFamily="18" charset="0"/>
                        </a:rPr>
                        <a:t>q0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{q0, q1}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{q0, q3}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290">
                <a:tc>
                  <a:txBody>
                    <a:bodyPr/>
                    <a:lstStyle/>
                    <a:p>
                      <a:pPr algn="r"/>
                      <a:r>
                        <a:rPr lang="en-IN" b="1" dirty="0">
                          <a:latin typeface="Palatino Linotype" panose="02040502050505030304" pitchFamily="18" charset="0"/>
                        </a:rPr>
                        <a:t>q1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{q2}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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290">
                <a:tc>
                  <a:txBody>
                    <a:bodyPr/>
                    <a:lstStyle/>
                    <a:p>
                      <a:pPr algn="r"/>
                      <a:r>
                        <a:rPr lang="en-IN" b="1" dirty="0">
                          <a:latin typeface="Palatino Linotype" panose="02040502050505030304" pitchFamily="18" charset="0"/>
                        </a:rPr>
                        <a:t>*q2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{q2}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{q2}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290">
                <a:tc>
                  <a:txBody>
                    <a:bodyPr/>
                    <a:lstStyle/>
                    <a:p>
                      <a:pPr algn="r"/>
                      <a:r>
                        <a:rPr lang="en-IN" b="1" dirty="0">
                          <a:latin typeface="Palatino Linotype" panose="02040502050505030304" pitchFamily="18" charset="0"/>
                        </a:rPr>
                        <a:t>q3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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{q4}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290">
                <a:tc>
                  <a:txBody>
                    <a:bodyPr/>
                    <a:lstStyle/>
                    <a:p>
                      <a:pPr algn="r"/>
                      <a:r>
                        <a:rPr lang="en-IN" b="1" dirty="0">
                          <a:latin typeface="Palatino Linotype" panose="02040502050505030304" pitchFamily="18" charset="0"/>
                        </a:rPr>
                        <a:t>*q4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{q4}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{q4}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76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Deterministic Finite Automaton (DFA)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148B4-7AEB-7A81-CF9C-FDD224F98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949" y="1282890"/>
            <a:ext cx="10515600" cy="4757596"/>
          </a:xfrm>
        </p:spPr>
        <p:txBody>
          <a:bodyPr/>
          <a:lstStyle/>
          <a:p>
            <a:r>
              <a:rPr lang="en-US" dirty="0"/>
              <a:t>On each input symbol, there is one and only one state to which the automaton can have transition from its current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FE04D-0869-476D-EB2D-2344FE854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545" y="2367052"/>
            <a:ext cx="3605825" cy="367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5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Extended Transition Function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148B4-7AEB-7A81-CF9C-FDD224F98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949" y="1282890"/>
            <a:ext cx="10515600" cy="4757596"/>
          </a:xfrm>
        </p:spPr>
        <p:txBody>
          <a:bodyPr/>
          <a:lstStyle/>
          <a:p>
            <a:r>
              <a:rPr lang="en-US" dirty="0"/>
              <a:t>To read zero / more symbols of input string at a time.</a:t>
            </a:r>
          </a:p>
          <a:p>
            <a:r>
              <a:rPr lang="en-US" dirty="0"/>
              <a:t>Describes the resulting state after scanning string w from state q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B10415-D4DD-CB90-2CD9-A5CF7319C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874" y="2526622"/>
            <a:ext cx="2667231" cy="1318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458419-E1D6-01FC-B1EF-F3340E859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90" y="4416152"/>
            <a:ext cx="4229417" cy="14618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048E20-DC96-C2B1-1844-E23A51943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191" y="2585989"/>
            <a:ext cx="4766935" cy="366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Extended Transition Function - Examples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132120-8701-CD08-1A3E-AC42A68E6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58" y="1061140"/>
            <a:ext cx="9648217" cy="563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4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Extended Transition Function - Examples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E4254A-1EC6-F808-6475-F741DA1DD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071" y="1264732"/>
            <a:ext cx="8572329" cy="511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2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Extended Transition Function - Examples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33D58-3E21-A892-0AB4-DDC63FBC1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389" y="1168755"/>
            <a:ext cx="9228295" cy="545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0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Problems on DFA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81ED48-C44B-0972-9A93-376E90652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222" y="1320640"/>
            <a:ext cx="10515600" cy="475759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u="none" strike="noStrike" baseline="0" dirty="0">
                <a:latin typeface="CIDFont+F1"/>
              </a:rPr>
              <a:t>Problem 1: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latin typeface="CIDFont+F1"/>
              </a:rPr>
              <a:t>Construct a DFA that accepts all and only the string of 0’s and 1’s that have the sequence 01 somewhere in the string.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4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1612</Words>
  <Application>Microsoft Office PowerPoint</Application>
  <PresentationFormat>Widescreen</PresentationFormat>
  <Paragraphs>280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Arial MT</vt:lpstr>
      <vt:lpstr>Calibri</vt:lpstr>
      <vt:lpstr>Calibri Light</vt:lpstr>
      <vt:lpstr>CIDFont+F1</vt:lpstr>
      <vt:lpstr>Palatino Linotype</vt:lpstr>
      <vt:lpstr>Symbol</vt:lpstr>
      <vt:lpstr>Times New Roman</vt:lpstr>
      <vt:lpstr>Trebuchet MS</vt:lpstr>
      <vt:lpstr>Office Theme</vt:lpstr>
      <vt:lpstr>Equation</vt:lpstr>
      <vt:lpstr>PowerPoint Presentation</vt:lpstr>
      <vt:lpstr>Module 2 –  Finite State Automata</vt:lpstr>
      <vt:lpstr>Types of Finite Automata</vt:lpstr>
      <vt:lpstr>Deterministic Finite Automaton (DFA)</vt:lpstr>
      <vt:lpstr>Extended Transition Function</vt:lpstr>
      <vt:lpstr>Extended Transition Function - Examples</vt:lpstr>
      <vt:lpstr>Extended Transition Function - Examples</vt:lpstr>
      <vt:lpstr>Extended Transition Function - Examples</vt:lpstr>
      <vt:lpstr>Problems on DFA</vt:lpstr>
      <vt:lpstr>Problems on DFA</vt:lpstr>
      <vt:lpstr>Problems on DFA</vt:lpstr>
      <vt:lpstr>Problems on DFA</vt:lpstr>
      <vt:lpstr>Problems on DFA</vt:lpstr>
      <vt:lpstr>Problems on DFA</vt:lpstr>
      <vt:lpstr>Problems on DFA</vt:lpstr>
      <vt:lpstr>Problems on DFA</vt:lpstr>
      <vt:lpstr>Problems on DFA</vt:lpstr>
      <vt:lpstr>Exercise</vt:lpstr>
      <vt:lpstr>Non-Deterministic Finite Automata (NFA)</vt:lpstr>
      <vt:lpstr>Representation of NFA</vt:lpstr>
      <vt:lpstr>PowerPoint Presentation</vt:lpstr>
      <vt:lpstr>PowerPoint Presentation</vt:lpstr>
      <vt:lpstr>PowerPoint Presentation</vt:lpstr>
      <vt:lpstr>Example - 1</vt:lpstr>
      <vt:lpstr>Example - 2</vt:lpstr>
      <vt:lpstr>Problems – Construction of NFA</vt:lpstr>
      <vt:lpstr>Problems – Construction of NFA</vt:lpstr>
      <vt:lpstr>Problems – Construction of NFA</vt:lpstr>
      <vt:lpstr>Problems – Cont…</vt:lpstr>
      <vt:lpstr>Problems – Cont…</vt:lpstr>
      <vt:lpstr>Problems – Checking acceptance of string</vt:lpstr>
      <vt:lpstr>Problem 1 – Checking acceptance of string</vt:lpstr>
      <vt:lpstr>Cont…</vt:lpstr>
      <vt:lpstr>Cont..</vt:lpstr>
      <vt:lpstr>Problem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CSC2001 Computer Architecture and Organization</dc:title>
  <dc:creator>Admin</dc:creator>
  <cp:lastModifiedBy>Arumuga Arun R</cp:lastModifiedBy>
  <cp:revision>569</cp:revision>
  <dcterms:created xsi:type="dcterms:W3CDTF">2018-07-03T04:52:00Z</dcterms:created>
  <dcterms:modified xsi:type="dcterms:W3CDTF">2024-01-24T12:50:52Z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KSOProductBuildVer">
    <vt:lpwstr>1033-11.2.0.10223</vt:lpwstr>
  </property>
</Properties>
</file>