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733" r:id="rId3"/>
    <p:sldId id="418" r:id="rId4"/>
    <p:sldId id="421" r:id="rId5"/>
    <p:sldId id="419" r:id="rId6"/>
    <p:sldId id="422" r:id="rId7"/>
    <p:sldId id="423" r:id="rId8"/>
    <p:sldId id="426" r:id="rId9"/>
    <p:sldId id="427" r:id="rId10"/>
    <p:sldId id="424" r:id="rId11"/>
    <p:sldId id="452" r:id="rId12"/>
    <p:sldId id="451" r:id="rId13"/>
    <p:sldId id="453" r:id="rId14"/>
    <p:sldId id="455" r:id="rId15"/>
    <p:sldId id="454" r:id="rId16"/>
    <p:sldId id="4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92C4-1362-4BBE-9949-F6525E9539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Symbol" panose="05050102010706020507" pitchFamily="18" charset="2"/>
              </a:rPr>
              <a:t>Consider the following NFA- and find the -closure for each state and check whether the string ‘</a:t>
            </a:r>
            <a:r>
              <a:rPr lang="en-IN" dirty="0" err="1">
                <a:sym typeface="Symbol" panose="05050102010706020507" pitchFamily="18" charset="2"/>
              </a:rPr>
              <a:t>abcc</a:t>
            </a:r>
            <a:r>
              <a:rPr lang="en-IN" dirty="0">
                <a:sym typeface="Symbol" panose="05050102010706020507" pitchFamily="18" charset="2"/>
              </a:rPr>
              <a:t>’ is accepted or not.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180773" y="324972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477293" y="324972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760733" y="324972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13254" y="3706923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4095173" y="3706923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91693" y="3706923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36933" y="3316824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3277" y="33375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043" y="3270123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382" y="331682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339286" y="2952794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746304" y="2910459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3913094" y="3966883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313369" y="403398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a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580397" y="2971569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987415" y="2929234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20" name="Freeform 19"/>
          <p:cNvSpPr/>
          <p:nvPr/>
        </p:nvSpPr>
        <p:spPr>
          <a:xfrm>
            <a:off x="7850830" y="2960493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8257848" y="2918158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>
            <a:off x="6171668" y="3979458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571943" y="4046559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b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0865" y="5116030"/>
            <a:ext cx="5423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The string ‘</a:t>
            </a:r>
            <a:r>
              <a:rPr lang="en-IN" sz="2400" dirty="0" err="1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abcc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’ is accepted by NFA-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100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768"/>
            <a:ext cx="10515600" cy="1325563"/>
          </a:xfrm>
        </p:spPr>
        <p:txBody>
          <a:bodyPr/>
          <a:lstStyle/>
          <a:p>
            <a:r>
              <a:rPr lang="en-IN" dirty="0"/>
              <a:t>Equivalence of NFA and NFA-</a:t>
            </a:r>
            <a:r>
              <a:rPr lang="en-IN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75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A language, ‘L’ is accepted by some NFA-</a:t>
            </a:r>
            <a:r>
              <a:rPr lang="en-IN" dirty="0">
                <a:sym typeface="Symbol" panose="05050102010706020507" pitchFamily="18" charset="2"/>
              </a:rPr>
              <a:t> </a:t>
            </a:r>
            <a:r>
              <a:rPr lang="en-IN" dirty="0" err="1">
                <a:sym typeface="Symbol" panose="05050102010706020507" pitchFamily="18" charset="2"/>
              </a:rPr>
              <a:t>iff</a:t>
            </a:r>
            <a:r>
              <a:rPr lang="en-IN" dirty="0">
                <a:sym typeface="Symbol" panose="05050102010706020507" pitchFamily="18" charset="2"/>
              </a:rPr>
              <a:t> ‘L’ is accepted by NFA without  transition, i.e., L(M) = L(M’)</a:t>
            </a: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Convert the following NFA-  to NFA without </a:t>
            </a:r>
          </a:p>
        </p:txBody>
      </p:sp>
      <p:sp>
        <p:nvSpPr>
          <p:cNvPr id="4" name="Oval 3"/>
          <p:cNvSpPr/>
          <p:nvPr/>
        </p:nvSpPr>
        <p:spPr>
          <a:xfrm>
            <a:off x="259068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88720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17064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3165" y="6026156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505084" y="6026156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01604" y="6026156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46844" y="5636057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3188" y="565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4954" y="5589356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2293" y="563605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49197" y="52720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156214" y="5229692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29" name="Freeform 28"/>
          <p:cNvSpPr/>
          <p:nvPr/>
        </p:nvSpPr>
        <p:spPr>
          <a:xfrm>
            <a:off x="4968144" y="5309060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375161" y="5266725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1" name="Freeform 30"/>
          <p:cNvSpPr/>
          <p:nvPr/>
        </p:nvSpPr>
        <p:spPr>
          <a:xfrm>
            <a:off x="7318294" y="52720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725311" y="5229692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9112622" y="2726415"/>
            <a:ext cx="2514602" cy="2380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bg1"/>
                </a:solidFill>
                <a:latin typeface="Palatino Linotype" panose="02040502050505030304" pitchFamily="18" charset="0"/>
              </a:rPr>
              <a:t>NFA-</a:t>
            </a:r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 </a:t>
            </a:r>
            <a:endParaRPr lang="en-IN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95330" y="3916480"/>
            <a:ext cx="1398494" cy="7623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23319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Solution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072061"/>
          </a:xfrm>
        </p:spPr>
        <p:txBody>
          <a:bodyPr/>
          <a:lstStyle/>
          <a:p>
            <a:r>
              <a:rPr lang="en-IN" dirty="0"/>
              <a:t>Transition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62846" y="1544683"/>
          <a:ext cx="4023239" cy="271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ym typeface="Symbol" panose="05050102010706020507" pitchFamily="18" charset="2"/>
                        </a:rPr>
                        <a:t>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*q2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9226" y="47300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-closure(q0) = {q0,q1,q2}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-closure(q1) = {q1,q2}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-closure(q2) = {q2}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F712C9-F5F9-913A-771A-8068729ABF85}"/>
              </a:ext>
            </a:extLst>
          </p:cNvPr>
          <p:cNvSpPr/>
          <p:nvPr/>
        </p:nvSpPr>
        <p:spPr>
          <a:xfrm>
            <a:off x="643944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14AC27-02A3-4690-7B36-FF5865E88959}"/>
              </a:ext>
            </a:extLst>
          </p:cNvPr>
          <p:cNvSpPr/>
          <p:nvPr/>
        </p:nvSpPr>
        <p:spPr>
          <a:xfrm>
            <a:off x="873596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269A2-9AE2-1032-E2E1-17AFE2D8289E}"/>
              </a:ext>
            </a:extLst>
          </p:cNvPr>
          <p:cNvSpPr/>
          <p:nvPr/>
        </p:nvSpPr>
        <p:spPr>
          <a:xfrm>
            <a:off x="1101940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BC32A-3130-2079-EFDC-C79090529D6A}"/>
              </a:ext>
            </a:extLst>
          </p:cNvPr>
          <p:cNvCxnSpPr/>
          <p:nvPr/>
        </p:nvCxnSpPr>
        <p:spPr>
          <a:xfrm>
            <a:off x="5871925" y="1012978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675A3A-CAD3-A2B9-6991-672E4AC209A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353844" y="101297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1E9D2-F0BD-F7EB-CB3B-FD03F10E050F}"/>
              </a:ext>
            </a:extLst>
          </p:cNvPr>
          <p:cNvCxnSpPr/>
          <p:nvPr/>
        </p:nvCxnSpPr>
        <p:spPr>
          <a:xfrm>
            <a:off x="9650364" y="101297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D7CE85-513E-5421-66AE-50D294E33FA6}"/>
              </a:ext>
            </a:extLst>
          </p:cNvPr>
          <p:cNvSpPr/>
          <p:nvPr/>
        </p:nvSpPr>
        <p:spPr>
          <a:xfrm>
            <a:off x="11095604" y="622879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63118-93ED-A2AC-3319-4E8468A2C447}"/>
              </a:ext>
            </a:extLst>
          </p:cNvPr>
          <p:cNvSpPr txBox="1"/>
          <p:nvPr/>
        </p:nvSpPr>
        <p:spPr>
          <a:xfrm>
            <a:off x="5661948" y="6436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E2557-7928-740C-B7CC-664AB035322A}"/>
              </a:ext>
            </a:extLst>
          </p:cNvPr>
          <p:cNvSpPr/>
          <p:nvPr/>
        </p:nvSpPr>
        <p:spPr>
          <a:xfrm>
            <a:off x="6597957" y="258849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161C4-13DB-48D6-1783-6792CE54A8F3}"/>
              </a:ext>
            </a:extLst>
          </p:cNvPr>
          <p:cNvSpPr txBox="1"/>
          <p:nvPr/>
        </p:nvSpPr>
        <p:spPr>
          <a:xfrm>
            <a:off x="7004975" y="216514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E3FC8-C9CC-F3BE-59D3-FA512AABEF40}"/>
              </a:ext>
            </a:extLst>
          </p:cNvPr>
          <p:cNvSpPr txBox="1"/>
          <p:nvPr/>
        </p:nvSpPr>
        <p:spPr>
          <a:xfrm>
            <a:off x="9246086" y="235289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D5C43-3A30-AA37-2545-88A420FF9A87}"/>
              </a:ext>
            </a:extLst>
          </p:cNvPr>
          <p:cNvSpPr txBox="1"/>
          <p:nvPr/>
        </p:nvSpPr>
        <p:spPr>
          <a:xfrm>
            <a:off x="11516519" y="224213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1D028-65B3-4058-424A-C3B3B56F38E5}"/>
              </a:ext>
            </a:extLst>
          </p:cNvPr>
          <p:cNvSpPr txBox="1"/>
          <p:nvPr/>
        </p:nvSpPr>
        <p:spPr>
          <a:xfrm>
            <a:off x="7716549" y="648268"/>
            <a:ext cx="3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F6E69-84D4-ACDB-1828-6F4E8B57D6C4}"/>
              </a:ext>
            </a:extLst>
          </p:cNvPr>
          <p:cNvSpPr txBox="1"/>
          <p:nvPr/>
        </p:nvSpPr>
        <p:spPr>
          <a:xfrm>
            <a:off x="10232820" y="672576"/>
            <a:ext cx="3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89E1EE9D-FEED-A4B8-209F-634B51302F2C}"/>
              </a:ext>
            </a:extLst>
          </p:cNvPr>
          <p:cNvSpPr/>
          <p:nvPr/>
        </p:nvSpPr>
        <p:spPr>
          <a:xfrm>
            <a:off x="8854295" y="21286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2C6528BA-D01B-347C-8014-7BB6B9E2AAC6}"/>
              </a:ext>
            </a:extLst>
          </p:cNvPr>
          <p:cNvSpPr/>
          <p:nvPr/>
        </p:nvSpPr>
        <p:spPr>
          <a:xfrm>
            <a:off x="11142259" y="20761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ym typeface="Symbol" panose="05050102010706020507" pitchFamily="18" charset="2"/>
            </a:endParaRP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11042" r="5839" b="59166"/>
          <a:stretch/>
        </p:blipFill>
        <p:spPr>
          <a:xfrm>
            <a:off x="1381125" y="1690688"/>
            <a:ext cx="9429750" cy="47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39917" r="8164" b="41153"/>
          <a:stretch/>
        </p:blipFill>
        <p:spPr>
          <a:xfrm>
            <a:off x="838200" y="1485901"/>
            <a:ext cx="1074896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8"/>
            <a:ext cx="10515600" cy="9350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59175" r="9563" b="12587"/>
          <a:stretch/>
        </p:blipFill>
        <p:spPr>
          <a:xfrm>
            <a:off x="838200" y="1114426"/>
            <a:ext cx="10515600" cy="5543549"/>
          </a:xfrm>
        </p:spPr>
      </p:pic>
    </p:spTree>
    <p:extLst>
      <p:ext uri="{BB962C8B-B14F-4D97-AF65-F5344CB8AC3E}">
        <p14:creationId xmlns:p14="http://schemas.microsoft.com/office/powerpoint/2010/main" val="6791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Symbol" panose="05050102010706020507" pitchFamily="18" charset="2"/>
              </a:rPr>
              <a:t>Convert the following NFA-  to NFA without </a:t>
            </a: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r>
              <a:rPr lang="en-IN" dirty="0">
                <a:sym typeface="Symbol" panose="05050102010706020507" pitchFamily="18" charset="2"/>
              </a:rPr>
              <a:t>Solution: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804996" y="272574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061545" y="2725742"/>
            <a:ext cx="982844" cy="893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37477" y="3182943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3719396" y="3182943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49153" y="2792843"/>
            <a:ext cx="819036" cy="762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500" y="28136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6605" y="279284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63509" y="2428814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370526" y="2386479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Freeform 17"/>
          <p:cNvSpPr/>
          <p:nvPr/>
        </p:nvSpPr>
        <p:spPr>
          <a:xfrm>
            <a:off x="5245971" y="2428814"/>
            <a:ext cx="454749" cy="428686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642212" y="2386478"/>
            <a:ext cx="60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13" y="4628127"/>
            <a:ext cx="6180300" cy="1953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066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961173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NFA with epsilon transition</a:t>
            </a:r>
            <a:endParaRPr lang="en-IN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NFA with </a:t>
            </a:r>
            <a:r>
              <a:rPr lang="en-IN" dirty="0">
                <a:sym typeface="Symbol" panose="05050102010706020507" pitchFamily="18" charset="2"/>
              </a:rPr>
              <a:t> - </a:t>
            </a:r>
            <a:r>
              <a:rPr lang="en-IN" dirty="0"/>
              <a:t>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NFA can be extended to </a:t>
            </a:r>
            <a:r>
              <a:rPr lang="en-IN" dirty="0">
                <a:solidFill>
                  <a:srgbClr val="000099"/>
                </a:solidFill>
              </a:rPr>
              <a:t>NFA-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r>
              <a:rPr lang="en-IN" dirty="0">
                <a:solidFill>
                  <a:srgbClr val="000099"/>
                </a:solidFill>
              </a:rPr>
              <a:t> transition for an empty string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NFA-</a:t>
            </a:r>
            <a:r>
              <a:rPr lang="en-IN" dirty="0">
                <a:sym typeface="Symbol" panose="05050102010706020507" pitchFamily="18" charset="2"/>
              </a:rPr>
              <a:t></a:t>
            </a:r>
            <a:r>
              <a:rPr lang="en-IN" dirty="0"/>
              <a:t> has 5-tuples, M=(Q, </a:t>
            </a:r>
            <a:r>
              <a:rPr lang="en-IN" dirty="0">
                <a:sym typeface="Symbol" panose="05050102010706020507" pitchFamily="18" charset="2"/>
              </a:rPr>
              <a:t>, , S, F) [Identical to NFA]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 panose="05050102010706020507" pitchFamily="18" charset="2"/>
              </a:rPr>
              <a:t>In NFA-,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there will be a state transition on an input symbol </a:t>
            </a:r>
          </a:p>
          <a:p>
            <a:pPr>
              <a:lnSpc>
                <a:spcPct val="150000"/>
              </a:lnSpc>
            </a:pPr>
            <a:endParaRPr lang="en-I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I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IN" dirty="0">
              <a:sym typeface="Symbol" panose="05050102010706020507" pitchFamily="18" charset="2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57775" y="475579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241215" y="475579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2175" y="5212995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17415" y="4822896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4060276" y="4476220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00493" y="5212996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0516" y="48436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924" y="4831880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8847" y="436569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9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– </a:t>
            </a:r>
            <a:r>
              <a:rPr lang="en-IN" sz="3600" dirty="0">
                <a:solidFill>
                  <a:srgbClr val="000099"/>
                </a:solidFill>
              </a:rPr>
              <a:t>Construction of NFA-</a:t>
            </a:r>
            <a:r>
              <a:rPr lang="en-IN" sz="3600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endParaRPr lang="en-IN" sz="36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Construct NFA-</a:t>
            </a:r>
            <a:r>
              <a:rPr lang="en-IN" sz="2400" dirty="0">
                <a:sym typeface="Symbol" panose="05050102010706020507" pitchFamily="18" charset="2"/>
              </a:rPr>
              <a:t> that end with string 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11</a:t>
            </a:r>
            <a:r>
              <a:rPr lang="en-IN" sz="2400" dirty="0">
                <a:sym typeface="Symbol" panose="05050102010706020507" pitchFamily="18" charset="2"/>
              </a:rPr>
              <a:t> for the set of all strings {0, 1}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000099"/>
                </a:solidFill>
              </a:rPr>
              <a:t>Soln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Step 1: Language, L = {w | w is set of all strings that end with string 11}</a:t>
            </a:r>
          </a:p>
          <a:p>
            <a:pPr marL="0" indent="0">
              <a:buNone/>
            </a:pPr>
            <a:r>
              <a:rPr lang="en-IN" sz="2400" dirty="0"/>
              <a:t>Step 2: Alphabet, </a:t>
            </a:r>
            <a:r>
              <a:rPr lang="en-IN" sz="2400" dirty="0">
                <a:sym typeface="Symbol" panose="05050102010706020507" pitchFamily="18" charset="2"/>
              </a:rPr>
              <a:t> = {0, 1}</a:t>
            </a: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3: Transition Diagram</a:t>
            </a: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4: NFA-</a:t>
            </a:r>
            <a:r>
              <a:rPr lang="en-IN" sz="2400" b="1" dirty="0">
                <a:sym typeface="Symbol" panose="05050102010706020507" pitchFamily="18" charset="2"/>
              </a:rPr>
              <a:t></a:t>
            </a:r>
            <a:r>
              <a:rPr lang="en-IN" sz="2400" dirty="0">
                <a:sym typeface="Symbol" panose="05050102010706020507" pitchFamily="18" charset="2"/>
              </a:rPr>
              <a:t>, NE = [{q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}, {0, 1}, ,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{q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}]</a:t>
            </a:r>
            <a:endParaRPr lang="en-IN" sz="2400" baseline="-25000" dirty="0"/>
          </a:p>
          <a:p>
            <a:endParaRPr lang="en-IN" sz="2400" dirty="0"/>
          </a:p>
        </p:txBody>
      </p:sp>
      <p:sp>
        <p:nvSpPr>
          <p:cNvPr id="4" name="Oval 3"/>
          <p:cNvSpPr/>
          <p:nvPr/>
        </p:nvSpPr>
        <p:spPr>
          <a:xfrm>
            <a:off x="2884938" y="425825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181458" y="425825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464898" y="425825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17419" y="4715452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99338" y="4715452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5858" y="4715452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41098" y="4325353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442" y="434611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9208" y="427865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6547" y="4325353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3043451" y="3961323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450468" y="3918988"/>
            <a:ext cx="5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0, 1</a:t>
            </a:r>
          </a:p>
        </p:txBody>
      </p:sp>
      <p:sp>
        <p:nvSpPr>
          <p:cNvPr id="20" name="Freeform 19"/>
          <p:cNvSpPr/>
          <p:nvPr/>
        </p:nvSpPr>
        <p:spPr>
          <a:xfrm flipH="1">
            <a:off x="3689496" y="4975412"/>
            <a:ext cx="4093535" cy="65443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132545" y="5240120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3" grpId="0"/>
      <p:bldP spid="16" grpId="0" animBg="1"/>
      <p:bldP spid="17" grpId="0"/>
      <p:bldP spid="20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0210" y="1792709"/>
            <a:ext cx="10871579" cy="4916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dirty="0"/>
              <a:t>Construct NFA-</a:t>
            </a:r>
            <a:r>
              <a:rPr lang="en-IN" dirty="0">
                <a:sym typeface="Symbol" panose="05050102010706020507" pitchFamily="18" charset="2"/>
              </a:rPr>
              <a:t></a:t>
            </a:r>
            <a:r>
              <a:rPr lang="en-IN" dirty="0"/>
              <a:t> with </a:t>
            </a:r>
            <a:r>
              <a:rPr lang="en-IN" dirty="0">
                <a:solidFill>
                  <a:srgbClr val="FF0000"/>
                </a:solidFill>
              </a:rPr>
              <a:t>011</a:t>
            </a:r>
            <a:r>
              <a:rPr lang="en-IN" dirty="0"/>
              <a:t> as substring for set of all strings {0, 1}.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0099"/>
                </a:solidFill>
              </a:rPr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dirty="0"/>
              <a:t>Step 1: Language, L = {x | x is set of all strings with 011 as substring}</a:t>
            </a:r>
          </a:p>
          <a:p>
            <a:pPr marL="0" indent="0">
              <a:buNone/>
            </a:pPr>
            <a:r>
              <a:rPr lang="en-IN" sz="2400" dirty="0"/>
              <a:t>Step 2: Alphabet, </a:t>
            </a:r>
            <a:r>
              <a:rPr lang="en-IN" sz="2400" dirty="0">
                <a:sym typeface="Symbol" panose="05050102010706020507" pitchFamily="18" charset="2"/>
              </a:rPr>
              <a:t> = {a, b}</a:t>
            </a: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3: Transition Diagram</a:t>
            </a: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4: NFA-, NE = [{q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4</a:t>
            </a:r>
            <a:r>
              <a:rPr lang="en-IN" sz="2400" dirty="0">
                <a:sym typeface="Symbol" panose="05050102010706020507" pitchFamily="18" charset="2"/>
              </a:rPr>
              <a:t>}, {0, 1}, ,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{q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}]</a:t>
            </a:r>
            <a:endParaRPr lang="en-IN" sz="2400" baseline="-25000" dirty="0"/>
          </a:p>
          <a:p>
            <a:pPr marL="0" indent="0">
              <a:buNone/>
            </a:pPr>
            <a:endParaRPr lang="en-IN" sz="24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256939" y="459121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4553459" y="459121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107457" y="460638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1689420" y="5048417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171339" y="5048417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67859" y="5048417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183657" y="4673487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9443" y="46790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99252" y="4654386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8548" y="465831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5" name="Freeform 14"/>
          <p:cNvSpPr/>
          <p:nvPr/>
        </p:nvSpPr>
        <p:spPr>
          <a:xfrm>
            <a:off x="9722034" y="4474468"/>
            <a:ext cx="354958" cy="448430"/>
          </a:xfrm>
          <a:custGeom>
            <a:avLst/>
            <a:gdLst>
              <a:gd name="connsiteX0" fmla="*/ 0 w 354958"/>
              <a:gd name="connsiteY0" fmla="*/ 123743 h 448430"/>
              <a:gd name="connsiteX1" fmla="*/ 341194 w 354958"/>
              <a:gd name="connsiteY1" fmla="*/ 14561 h 448430"/>
              <a:gd name="connsiteX2" fmla="*/ 286603 w 354958"/>
              <a:gd name="connsiteY2" fmla="*/ 410346 h 448430"/>
              <a:gd name="connsiteX3" fmla="*/ 272955 w 354958"/>
              <a:gd name="connsiteY3" fmla="*/ 410346 h 44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58" h="448430">
                <a:moveTo>
                  <a:pt x="0" y="123743"/>
                </a:moveTo>
                <a:cubicBezTo>
                  <a:pt x="146713" y="45268"/>
                  <a:pt x="293427" y="-33206"/>
                  <a:pt x="341194" y="14561"/>
                </a:cubicBezTo>
                <a:cubicBezTo>
                  <a:pt x="388961" y="62328"/>
                  <a:pt x="297976" y="344382"/>
                  <a:pt x="286603" y="410346"/>
                </a:cubicBezTo>
                <a:cubicBezTo>
                  <a:pt x="275230" y="476310"/>
                  <a:pt x="274092" y="443328"/>
                  <a:pt x="272955" y="410346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0098058" y="4442120"/>
            <a:ext cx="5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1, 0</a:t>
            </a:r>
          </a:p>
        </p:txBody>
      </p:sp>
      <p:sp>
        <p:nvSpPr>
          <p:cNvPr id="17" name="Freeform 16"/>
          <p:cNvSpPr/>
          <p:nvPr/>
        </p:nvSpPr>
        <p:spPr>
          <a:xfrm>
            <a:off x="2415452" y="4294288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822469" y="4251953"/>
            <a:ext cx="5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1, 0</a:t>
            </a:r>
          </a:p>
        </p:txBody>
      </p:sp>
      <p:sp>
        <p:nvSpPr>
          <p:cNvPr id="19" name="Oval 18"/>
          <p:cNvSpPr/>
          <p:nvPr/>
        </p:nvSpPr>
        <p:spPr>
          <a:xfrm>
            <a:off x="6831339" y="458016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5739" y="5037363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2665" y="4611620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2" name="Freeform 21"/>
          <p:cNvSpPr/>
          <p:nvPr/>
        </p:nvSpPr>
        <p:spPr>
          <a:xfrm>
            <a:off x="3018481" y="5332303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418756" y="539940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1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15" y="428"/>
            <a:ext cx="10515600" cy="1325563"/>
          </a:xfrm>
        </p:spPr>
        <p:txBody>
          <a:bodyPr/>
          <a:lstStyle/>
          <a:p>
            <a:r>
              <a:rPr lang="en-IN" dirty="0"/>
              <a:t>Problems – </a:t>
            </a:r>
            <a:r>
              <a:rPr lang="en-IN" sz="3600" dirty="0">
                <a:solidFill>
                  <a:srgbClr val="000099"/>
                </a:solidFill>
              </a:rPr>
              <a:t>Acceptance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97" y="1141180"/>
            <a:ext cx="10659035" cy="57168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-closure: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the -closure of 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[-closure(q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)] denotes the set of all states ‘P’ such that there is a path or transitions from 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to P on .</a:t>
            </a:r>
          </a:p>
          <a:p>
            <a:pPr lvl="1"/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Path from current state to set of states that  has ‘’ transitions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ym typeface="Symbol" panose="05050102010706020507" pitchFamily="18" charset="2"/>
              </a:rPr>
              <a:t>Consider the following NFA- and find the -closure for each state and check whether the string ‘</a:t>
            </a:r>
            <a:r>
              <a:rPr lang="en-IN" dirty="0" err="1">
                <a:sym typeface="Symbol" panose="05050102010706020507" pitchFamily="18" charset="2"/>
              </a:rPr>
              <a:t>abb</a:t>
            </a:r>
            <a:r>
              <a:rPr lang="en-IN" dirty="0">
                <a:sym typeface="Symbol" panose="05050102010706020507" pitchFamily="18" charset="2"/>
              </a:rPr>
              <a:t>’ is accepted or not.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r>
              <a:rPr lang="en-IN" b="1" dirty="0" err="1"/>
              <a:t>Soln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>
                <a:sym typeface="Symbol" panose="05050102010706020507" pitchFamily="18" charset="2"/>
              </a:rPr>
              <a:t>-closure(q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</a:t>
            </a:r>
            <a:r>
              <a:rPr lang="en-IN" sz="1800" dirty="0">
                <a:sym typeface="Symbol" panose="05050102010706020507" pitchFamily="18" charset="2"/>
              </a:rPr>
              <a:t>[</a:t>
            </a:r>
            <a:r>
              <a:rPr lang="en-IN" sz="1800" dirty="0">
                <a:solidFill>
                  <a:srgbClr val="FF0000"/>
                </a:solidFill>
                <a:sym typeface="Symbol" panose="05050102010706020507" pitchFamily="18" charset="2"/>
              </a:rPr>
              <a:t>Path from current state to set of states that  has ‘’ transitions]</a:t>
            </a:r>
            <a:endParaRPr lang="en-I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IN" dirty="0">
                <a:sym typeface="Symbol" panose="05050102010706020507" pitchFamily="18" charset="2"/>
              </a:rPr>
              <a:t>-closure(q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) =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457200" lvl="1" indent="0">
              <a:buNone/>
            </a:pPr>
            <a:r>
              <a:rPr lang="en-IN" dirty="0">
                <a:sym typeface="Symbol" panose="05050102010706020507" pitchFamily="18" charset="2"/>
              </a:rPr>
              <a:t>-closure(q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) =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086644" y="373381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383164" y="373381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666604" y="373381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9125" y="4191017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4001044" y="4191017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97564" y="4191017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42804" y="3800918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9148" y="38216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0914" y="375421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8253" y="380091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245157" y="3436888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652175" y="3394553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3818965" y="4450977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219240" y="451807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a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486268" y="3455663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893286" y="3413328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20" name="Freeform 19"/>
          <p:cNvSpPr/>
          <p:nvPr/>
        </p:nvSpPr>
        <p:spPr>
          <a:xfrm>
            <a:off x="7756701" y="344458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8163719" y="3402252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>
            <a:off x="6077539" y="4463552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477814" y="4530653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b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1"/>
            <a:ext cx="10515600" cy="806824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806824"/>
            <a:ext cx="10515600" cy="5943599"/>
          </a:xfrm>
        </p:spPr>
        <p:txBody>
          <a:bodyPr>
            <a:normAutofit/>
          </a:bodyPr>
          <a:lstStyle/>
          <a:p>
            <a:r>
              <a:rPr lang="en-IN" dirty="0"/>
              <a:t>Input string: ‘</a:t>
            </a:r>
            <a:r>
              <a:rPr lang="en-IN" dirty="0" err="1"/>
              <a:t>aab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) = -closure(q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a)	= -closure((’(q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), a))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}, a))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,a)  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,a)  (q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,a))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    )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-closure(q</a:t>
            </a:r>
            <a:r>
              <a:rPr lang="en-IN" baseline="-25000" dirty="0">
                <a:sym typeface="Symbol" panose="05050102010706020507" pitchFamily="18" charset="2"/>
              </a:rPr>
              <a:t>0)</a:t>
            </a:r>
            <a:r>
              <a:rPr lang="en-IN" dirty="0">
                <a:sym typeface="Symbol" panose="05050102010706020507" pitchFamily="18" charset="2"/>
              </a:rPr>
              <a:t>  -closure(q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		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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9462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869114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097458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7102" y="904681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730902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0554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050781" y="514582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7125" y="5353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8891" y="467881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6230" y="51458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553134" y="150552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960152" y="108217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7126942" y="1164641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7217" y="123174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a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794245" y="1693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201263" y="126992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20" name="Freeform 19"/>
          <p:cNvSpPr/>
          <p:nvPr/>
        </p:nvSpPr>
        <p:spPr>
          <a:xfrm>
            <a:off x="11064678" y="15825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1471696" y="115916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>
            <a:off x="9385516" y="1177216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785791" y="124431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b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1"/>
            <a:ext cx="10515600" cy="806824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806824"/>
            <a:ext cx="10515600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</a:t>
            </a:r>
            <a:r>
              <a:rPr lang="en-IN" dirty="0" err="1">
                <a:sym typeface="Symbol" panose="05050102010706020507" pitchFamily="18" charset="2"/>
              </a:rPr>
              <a:t>ab</a:t>
            </a:r>
            <a:r>
              <a:rPr lang="en-IN" dirty="0">
                <a:sym typeface="Symbol" panose="05050102010706020507" pitchFamily="18" charset="2"/>
              </a:rPr>
              <a:t>)	= -closure(’((q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a), 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}, 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,b)  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,b)  (q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,b))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-closure( 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 )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)  -closure(q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		= {q1,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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9462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869114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097458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7102" y="904681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730902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0554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050781" y="514582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7125" y="5353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8891" y="467881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6230" y="51458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553134" y="150552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960152" y="108217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7126942" y="1164641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7217" y="123174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a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794245" y="1693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201263" y="126992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20" name="Freeform 19"/>
          <p:cNvSpPr/>
          <p:nvPr/>
        </p:nvSpPr>
        <p:spPr>
          <a:xfrm>
            <a:off x="11064678" y="15825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1471696" y="115916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>
            <a:off x="9385516" y="1177216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785791" y="124431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b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4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61" y="201917"/>
            <a:ext cx="10515600" cy="806824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81" y="720014"/>
            <a:ext cx="10515600" cy="5943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</a:t>
            </a:r>
            <a:r>
              <a:rPr lang="en-IN" dirty="0" err="1">
                <a:sym typeface="Symbol" panose="05050102010706020507" pitchFamily="18" charset="2"/>
              </a:rPr>
              <a:t>abb</a:t>
            </a:r>
            <a:r>
              <a:rPr lang="en-IN" dirty="0">
                <a:sym typeface="Symbol" panose="05050102010706020507" pitchFamily="18" charset="2"/>
              </a:rPr>
              <a:t>)	= -closure(’((q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</a:t>
            </a:r>
            <a:r>
              <a:rPr lang="en-IN" dirty="0" err="1">
                <a:sym typeface="Symbol" panose="05050102010706020507" pitchFamily="18" charset="2"/>
              </a:rPr>
              <a:t>ab</a:t>
            </a:r>
            <a:r>
              <a:rPr lang="en-IN" dirty="0">
                <a:sym typeface="Symbol" panose="05050102010706020507" pitchFamily="18" charset="2"/>
              </a:rPr>
              <a:t>), 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}, 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,b)  (q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,b))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 )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-closure(q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)  -closure(q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		=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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=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Final State, F = {q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Therefore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 F =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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=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</a:t>
            </a:r>
            <a:r>
              <a:rPr lang="en-IN" dirty="0">
                <a:sym typeface="Wingdings" panose="05000000000000000000" pitchFamily="2" charset="2"/>
              </a:rPr>
              <a:t>==&gt; </a:t>
            </a:r>
            <a:r>
              <a:rPr lang="en-IN" sz="2000" dirty="0">
                <a:sym typeface="Wingdings" panose="05000000000000000000" pitchFamily="2" charset="2"/>
              </a:rPr>
              <a:t>member in final state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So, the string ‘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abb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’ is accepted by NFA-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" name="Oval 3"/>
          <p:cNvSpPr/>
          <p:nvPr/>
        </p:nvSpPr>
        <p:spPr>
          <a:xfrm>
            <a:off x="639462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869114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0974581" y="44748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7102" y="904681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730902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05541" y="90468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050781" y="514582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7125" y="5353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8891" y="467881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6230" y="51458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553134" y="150552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960152" y="108217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7126942" y="1164641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27217" y="123174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a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794245" y="1693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201263" y="126992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20" name="Freeform 19"/>
          <p:cNvSpPr/>
          <p:nvPr/>
        </p:nvSpPr>
        <p:spPr>
          <a:xfrm>
            <a:off x="11064678" y="15825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1471696" y="115916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>
            <a:off x="9385516" y="1177216"/>
            <a:ext cx="1667435" cy="431987"/>
          </a:xfrm>
          <a:custGeom>
            <a:avLst/>
            <a:gdLst>
              <a:gd name="connsiteX0" fmla="*/ 0 w 1667435"/>
              <a:gd name="connsiteY0" fmla="*/ 121023 h 431987"/>
              <a:gd name="connsiteX1" fmla="*/ 645459 w 1667435"/>
              <a:gd name="connsiteY1" fmla="*/ 430306 h 431987"/>
              <a:gd name="connsiteX2" fmla="*/ 1667435 w 1667435"/>
              <a:gd name="connsiteY2" fmla="*/ 0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435" h="431987">
                <a:moveTo>
                  <a:pt x="0" y="121023"/>
                </a:moveTo>
                <a:cubicBezTo>
                  <a:pt x="183776" y="285750"/>
                  <a:pt x="367553" y="450477"/>
                  <a:pt x="645459" y="430306"/>
                </a:cubicBezTo>
                <a:cubicBezTo>
                  <a:pt x="923365" y="410136"/>
                  <a:pt x="1295400" y="205068"/>
                  <a:pt x="1667435" y="0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785791" y="124431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b</a:t>
            </a:r>
            <a:endParaRPr lang="en-IN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1253</Words>
  <Application>Microsoft Office PowerPoint</Application>
  <PresentationFormat>Widescreen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PowerPoint Presentation</vt:lpstr>
      <vt:lpstr>Module 2 –  Finite State Automata</vt:lpstr>
      <vt:lpstr>NFA with  - transition</vt:lpstr>
      <vt:lpstr>Problems – Construction of NFA-</vt:lpstr>
      <vt:lpstr>Problems – cont…</vt:lpstr>
      <vt:lpstr>Problems – Acceptance of strings</vt:lpstr>
      <vt:lpstr>Cont (1)</vt:lpstr>
      <vt:lpstr>Cont (2)</vt:lpstr>
      <vt:lpstr>Cont (3)</vt:lpstr>
      <vt:lpstr>Problem 2</vt:lpstr>
      <vt:lpstr>Equivalence of NFA and NFA-</vt:lpstr>
      <vt:lpstr>Solution – cont…</vt:lpstr>
      <vt:lpstr>Cont…</vt:lpstr>
      <vt:lpstr>Cont…</vt:lpstr>
      <vt:lpstr>PowerPoint Presentation</vt:lpstr>
      <vt:lpstr>Problem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570</cp:revision>
  <dcterms:created xsi:type="dcterms:W3CDTF">2018-07-03T04:52:00Z</dcterms:created>
  <dcterms:modified xsi:type="dcterms:W3CDTF">2024-01-24T11:17:41Z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