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733" r:id="rId3"/>
    <p:sldId id="452" r:id="rId4"/>
    <p:sldId id="451" r:id="rId5"/>
    <p:sldId id="453" r:id="rId6"/>
    <p:sldId id="455" r:id="rId7"/>
    <p:sldId id="454" r:id="rId8"/>
    <p:sldId id="4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8000"/>
    <a:srgbClr val="FF0000"/>
    <a:srgbClr val="009900"/>
    <a:srgbClr val="FF0066"/>
    <a:srgbClr val="00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192C4-1362-4BBE-9949-F6525E95393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707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4125" y="6477952"/>
            <a:ext cx="77470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25080" y="6471132"/>
            <a:ext cx="2652395" cy="387350"/>
          </a:xfrm>
          <a:custGeom>
            <a:avLst/>
            <a:gdLst/>
            <a:ahLst/>
            <a:cxnLst/>
            <a:rect l="l" t="t" r="r" b="b"/>
            <a:pathLst>
              <a:path w="2652395" h="387350">
                <a:moveTo>
                  <a:pt x="2652395" y="0"/>
                </a:moveTo>
                <a:lnTo>
                  <a:pt x="0" y="0"/>
                </a:lnTo>
                <a:lnTo>
                  <a:pt x="0" y="386867"/>
                </a:lnTo>
                <a:lnTo>
                  <a:pt x="2652395" y="386867"/>
                </a:lnTo>
                <a:lnTo>
                  <a:pt x="2652395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69705" y="6512242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16051" y="0"/>
            <a:ext cx="4312285" cy="500380"/>
          </a:xfrm>
          <a:custGeom>
            <a:avLst/>
            <a:gdLst/>
            <a:ahLst/>
            <a:cxnLst/>
            <a:rect l="l" t="t" r="r" b="b"/>
            <a:pathLst>
              <a:path w="4312285" h="500380">
                <a:moveTo>
                  <a:pt x="4312158" y="0"/>
                </a:moveTo>
                <a:lnTo>
                  <a:pt x="0" y="0"/>
                </a:lnTo>
                <a:lnTo>
                  <a:pt x="0" y="500037"/>
                </a:lnTo>
                <a:lnTo>
                  <a:pt x="4312158" y="500037"/>
                </a:lnTo>
                <a:lnTo>
                  <a:pt x="431215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311620" y="1"/>
            <a:ext cx="2466975" cy="841375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5359527" y="6471132"/>
            <a:ext cx="2766060" cy="387350"/>
          </a:xfrm>
          <a:custGeom>
            <a:avLst/>
            <a:gdLst/>
            <a:ahLst/>
            <a:cxnLst/>
            <a:rect l="l" t="t" r="r" b="b"/>
            <a:pathLst>
              <a:path w="2766059" h="387350">
                <a:moveTo>
                  <a:pt x="2765552" y="0"/>
                </a:moveTo>
                <a:lnTo>
                  <a:pt x="0" y="0"/>
                </a:lnTo>
                <a:lnTo>
                  <a:pt x="0" y="386867"/>
                </a:lnTo>
                <a:lnTo>
                  <a:pt x="2765552" y="386867"/>
                </a:lnTo>
                <a:lnTo>
                  <a:pt x="2765552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6051" y="6471132"/>
            <a:ext cx="3943985" cy="387350"/>
          </a:xfrm>
          <a:custGeom>
            <a:avLst/>
            <a:gdLst/>
            <a:ahLst/>
            <a:cxnLst/>
            <a:rect l="l" t="t" r="r" b="b"/>
            <a:pathLst>
              <a:path w="3943985" h="387350">
                <a:moveTo>
                  <a:pt x="3943477" y="0"/>
                </a:moveTo>
                <a:lnTo>
                  <a:pt x="0" y="0"/>
                </a:lnTo>
                <a:lnTo>
                  <a:pt x="0" y="386867"/>
                </a:lnTo>
                <a:lnTo>
                  <a:pt x="3943477" y="386867"/>
                </a:lnTo>
                <a:lnTo>
                  <a:pt x="3943477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15502" y="6512243"/>
            <a:ext cx="31422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>
                <a:solidFill>
                  <a:srgbClr val="FFFFFF"/>
                </a:solidFill>
                <a:latin typeface="Arial MT"/>
                <a:cs typeface="Arial MT"/>
              </a:rPr>
              <a:t>Winter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-Semester</a:t>
            </a:r>
            <a:r>
              <a:rPr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202</a:t>
            </a:r>
            <a:r>
              <a:rPr lang="en-IN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-202</a:t>
            </a:r>
            <a:r>
              <a:rPr lang="en-IN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5000" y="1495983"/>
            <a:ext cx="8458200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5580" marR="5080" indent="-1453515" algn="ctr">
              <a:spcBef>
                <a:spcPts val="100"/>
              </a:spcBef>
            </a:pP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BCSE304L </a:t>
            </a:r>
            <a:r>
              <a:rPr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-</a:t>
            </a: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 Theory of Computation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0CF13AB9-C0D2-9022-F264-117EE0E0CFB3}"/>
              </a:ext>
            </a:extLst>
          </p:cNvPr>
          <p:cNvSpPr txBox="1"/>
          <p:nvPr/>
        </p:nvSpPr>
        <p:spPr>
          <a:xfrm>
            <a:off x="3886200" y="3613949"/>
            <a:ext cx="4648200" cy="164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030A0"/>
                </a:solidFill>
                <a:latin typeface="+mj-lt"/>
                <a:cs typeface="Arial MT"/>
              </a:rPr>
              <a:t>D</a:t>
            </a:r>
            <a:r>
              <a:rPr sz="2400" b="1" spc="-105" dirty="0">
                <a:solidFill>
                  <a:srgbClr val="7030A0"/>
                </a:solidFill>
                <a:latin typeface="+mj-lt"/>
                <a:cs typeface="Arial MT"/>
              </a:rPr>
              <a:t>r</a:t>
            </a:r>
            <a:r>
              <a:rPr sz="2400" b="1" dirty="0">
                <a:solidFill>
                  <a:srgbClr val="7030A0"/>
                </a:solidFill>
                <a:latin typeface="+mj-lt"/>
                <a:cs typeface="Arial MT"/>
              </a:rPr>
              <a:t>.</a:t>
            </a:r>
            <a:r>
              <a:rPr sz="2400" b="1" spc="-100" dirty="0">
                <a:solidFill>
                  <a:srgbClr val="7030A0"/>
                </a:solidFill>
                <a:latin typeface="+mj-lt"/>
                <a:cs typeface="Arial MT"/>
              </a:rPr>
              <a:t> 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R. Arumuga Arun,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Cabin : PRP 315(A&amp;B)-19,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 err="1">
                <a:solidFill>
                  <a:srgbClr val="7030A0"/>
                </a:solidFill>
                <a:latin typeface="+mj-lt"/>
                <a:cs typeface="Arial MT"/>
              </a:rPr>
              <a:t>Mailid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 : </a:t>
            </a:r>
            <a:r>
              <a:rPr lang="en-IN" sz="2400" spc="-100" dirty="0">
                <a:solidFill>
                  <a:srgbClr val="7030A0"/>
                </a:solidFill>
                <a:latin typeface="+mj-lt"/>
                <a:cs typeface="Arial MT"/>
              </a:rPr>
              <a:t>arumugaarun.r@vit.ac.in.</a:t>
            </a:r>
            <a:endParaRPr sz="2400" dirty="0">
              <a:solidFill>
                <a:srgbClr val="7030A0"/>
              </a:solidFill>
              <a:latin typeface="+mj-l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4125" y="6477952"/>
            <a:ext cx="77470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0076" y="921702"/>
            <a:ext cx="7705725" cy="133626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300" dirty="0">
                <a:latin typeface="Times New Roman"/>
                <a:cs typeface="Times New Roman"/>
              </a:rPr>
              <a:t>Module 2 – </a:t>
            </a:r>
            <a:br>
              <a:rPr lang="en-IN" sz="4300" dirty="0">
                <a:latin typeface="Times New Roman"/>
                <a:cs typeface="Times New Roman"/>
              </a:rPr>
            </a:br>
            <a:r>
              <a:rPr lang="en-US" sz="4300" dirty="0">
                <a:latin typeface="Times New Roman"/>
                <a:cs typeface="Times New Roman"/>
              </a:rPr>
              <a:t>Finite State Automata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0840" y="4961173"/>
            <a:ext cx="8164195" cy="602729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algn="ctr">
              <a:spcBef>
                <a:spcPts val="860"/>
              </a:spcBef>
            </a:pPr>
            <a:r>
              <a:rPr lang="en-US" sz="3200" b="1" dirty="0">
                <a:latin typeface="Times New Roman"/>
                <a:cs typeface="Times New Roman"/>
              </a:rPr>
              <a:t>Topic : Conversion of NFA-</a:t>
            </a:r>
            <a:r>
              <a:rPr lang="en-IN" sz="3200" b="1" dirty="0">
                <a:latin typeface="Palatino Linotype" panose="02040502050505030304" pitchFamily="18" charset="0"/>
                <a:sym typeface="Symbol" panose="05050102010706020507" pitchFamily="18" charset="2"/>
              </a:rPr>
              <a:t></a:t>
            </a:r>
            <a:r>
              <a:rPr lang="en-US" sz="3200" b="1" dirty="0">
                <a:latin typeface="Times New Roman"/>
                <a:cs typeface="Times New Roman"/>
              </a:rPr>
              <a:t> to NFA without </a:t>
            </a:r>
            <a:r>
              <a:rPr lang="en-IN" sz="3200" b="1" dirty="0">
                <a:latin typeface="Palatino Linotype" panose="02040502050505030304" pitchFamily="18" charset="0"/>
                <a:sym typeface="Symbol" panose="05050102010706020507" pitchFamily="18" charset="2"/>
              </a:rPr>
              <a:t></a:t>
            </a:r>
            <a:endParaRPr lang="en-IN" sz="3200" b="1" dirty="0">
              <a:latin typeface="Palatino Linotype" panose="0204050205050503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62901" y="6480874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284209" y="0"/>
            <a:ext cx="2494280" cy="868680"/>
            <a:chOff x="6868159" y="0"/>
            <a:chExt cx="2494280" cy="8686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8159" y="0"/>
              <a:ext cx="2494279" cy="8686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1" y="38"/>
              <a:ext cx="2347849" cy="72462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0" y="7971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515225" y="6533897"/>
            <a:ext cx="825500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bg1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90"/>
              </a:lnSpc>
            </a:pPr>
            <a:r>
              <a:rPr lang="en-IN" spc="-5"/>
              <a:t>SCOPE</a:t>
            </a:r>
            <a:endParaRPr spc="-5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426A5CC-1E97-C057-CE2C-E7B34609C5CD}"/>
              </a:ext>
            </a:extLst>
          </p:cNvPr>
          <p:cNvSpPr txBox="1"/>
          <p:nvPr/>
        </p:nvSpPr>
        <p:spPr>
          <a:xfrm>
            <a:off x="834904" y="2556462"/>
            <a:ext cx="10856068" cy="1218282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algn="just">
              <a:spcBef>
                <a:spcPts val="860"/>
              </a:spcBef>
            </a:pPr>
            <a:r>
              <a:rPr lang="en-US" sz="2400" dirty="0">
                <a:latin typeface="Times New Roman"/>
                <a:cs typeface="Times New Roman"/>
              </a:rPr>
              <a:t>Finite Automata (FA) - Deterministic Finite Automata (DFA) - Non-deterministic Finite Automata (NFA) - NFA with epsilon transitions – NFA without epsilon transition, conversion of NFA to DFA, Equivalence of NFA and DFA – minimization of DFA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768"/>
            <a:ext cx="10515600" cy="1325563"/>
          </a:xfrm>
        </p:spPr>
        <p:txBody>
          <a:bodyPr/>
          <a:lstStyle/>
          <a:p>
            <a:r>
              <a:rPr lang="en-IN" dirty="0"/>
              <a:t>Equivalence of NFA and NFA-</a:t>
            </a:r>
            <a:r>
              <a:rPr lang="en-IN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2754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dirty="0"/>
              <a:t>A language, ‘L’ is accepted by some NFA-</a:t>
            </a:r>
            <a:r>
              <a:rPr lang="en-IN" dirty="0">
                <a:sym typeface="Symbol" panose="05050102010706020507" pitchFamily="18" charset="2"/>
              </a:rPr>
              <a:t> </a:t>
            </a:r>
            <a:r>
              <a:rPr lang="en-IN" dirty="0" err="1">
                <a:sym typeface="Symbol" panose="05050102010706020507" pitchFamily="18" charset="2"/>
              </a:rPr>
              <a:t>iff</a:t>
            </a:r>
            <a:r>
              <a:rPr lang="en-IN" dirty="0">
                <a:sym typeface="Symbol" panose="05050102010706020507" pitchFamily="18" charset="2"/>
              </a:rPr>
              <a:t> ‘L’ is accepted by NFA without  transition, i.e., L(M) = L(M’)</a:t>
            </a:r>
          </a:p>
          <a:p>
            <a:endParaRPr lang="en-IN" dirty="0">
              <a:sym typeface="Symbol" panose="05050102010706020507" pitchFamily="18" charset="2"/>
            </a:endParaRPr>
          </a:p>
          <a:p>
            <a:endParaRPr lang="en-IN" dirty="0">
              <a:sym typeface="Symbol" panose="05050102010706020507" pitchFamily="18" charset="2"/>
            </a:endParaRPr>
          </a:p>
          <a:p>
            <a:endParaRPr lang="en-IN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Convert the following NFA-  to NFA without </a:t>
            </a:r>
          </a:p>
        </p:txBody>
      </p:sp>
      <p:sp>
        <p:nvSpPr>
          <p:cNvPr id="4" name="Oval 3"/>
          <p:cNvSpPr/>
          <p:nvPr/>
        </p:nvSpPr>
        <p:spPr>
          <a:xfrm>
            <a:off x="2590684" y="5568956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4887204" y="5568956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7170644" y="5568956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Palatino Linotype" panose="0204050205050503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23165" y="6026156"/>
            <a:ext cx="5675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3505084" y="6026156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01604" y="6026156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246844" y="5636057"/>
            <a:ext cx="762000" cy="7801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3188" y="56568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start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54954" y="5589356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ym typeface="Symbol" panose="05050102010706020507" pitchFamily="18" charset="2"/>
              </a:rPr>
              <a:t></a:t>
            </a:r>
            <a:endParaRPr lang="en-IN" b="1" dirty="0">
              <a:latin typeface="Palatino Linotype" panose="0204050205050503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42293" y="5636057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ym typeface="Symbol" panose="05050102010706020507" pitchFamily="18" charset="2"/>
              </a:rPr>
              <a:t></a:t>
            </a:r>
            <a:endParaRPr lang="en-IN" b="1" dirty="0">
              <a:latin typeface="Palatino Linotype" panose="02040502050505030304" pitchFamily="18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749197" y="5272027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3156214" y="5229692"/>
            <a:ext cx="5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0</a:t>
            </a:r>
          </a:p>
        </p:txBody>
      </p:sp>
      <p:sp>
        <p:nvSpPr>
          <p:cNvPr id="29" name="Freeform 28"/>
          <p:cNvSpPr/>
          <p:nvPr/>
        </p:nvSpPr>
        <p:spPr>
          <a:xfrm>
            <a:off x="4968144" y="5309060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5375161" y="5266725"/>
            <a:ext cx="5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31" name="Freeform 30"/>
          <p:cNvSpPr/>
          <p:nvPr/>
        </p:nvSpPr>
        <p:spPr>
          <a:xfrm>
            <a:off x="7318294" y="5272027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7725311" y="5229692"/>
            <a:ext cx="5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9112622" y="2726415"/>
            <a:ext cx="2514602" cy="23801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>
                <a:solidFill>
                  <a:schemeClr val="bg1"/>
                </a:solidFill>
                <a:latin typeface="Palatino Linotype" panose="02040502050505030304" pitchFamily="18" charset="0"/>
              </a:rPr>
              <a:t>NFA-</a:t>
            </a:r>
            <a:r>
              <a:rPr lang="en-IN" dirty="0">
                <a:solidFill>
                  <a:schemeClr val="bg1"/>
                </a:solidFill>
                <a:sym typeface="Symbol" panose="05050102010706020507" pitchFamily="18" charset="2"/>
              </a:rPr>
              <a:t> </a:t>
            </a:r>
            <a:endParaRPr lang="en-IN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9695330" y="3916480"/>
            <a:ext cx="1398494" cy="7623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Palatino Linotype" panose="02040502050505030304" pitchFamily="18" charset="0"/>
              </a:rPr>
              <a:t>NFA</a:t>
            </a:r>
          </a:p>
        </p:txBody>
      </p:sp>
    </p:spTree>
    <p:extLst>
      <p:ext uri="{BB962C8B-B14F-4D97-AF65-F5344CB8AC3E}">
        <p14:creationId xmlns:p14="http://schemas.microsoft.com/office/powerpoint/2010/main" val="233199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Solution –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2988"/>
            <a:ext cx="10515600" cy="5072061"/>
          </a:xfrm>
        </p:spPr>
        <p:txBody>
          <a:bodyPr/>
          <a:lstStyle/>
          <a:p>
            <a:r>
              <a:rPr lang="en-IN" dirty="0"/>
              <a:t>Transition table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62846" y="1544683"/>
          <a:ext cx="4023239" cy="271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8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8248">
                <a:tc>
                  <a:txBody>
                    <a:bodyPr/>
                    <a:lstStyle/>
                    <a:p>
                      <a:pPr algn="r"/>
                      <a:r>
                        <a:rPr lang="en-IN" sz="2400" b="1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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ym typeface="Symbol" panose="05050102010706020507" pitchFamily="18" charset="2"/>
                        </a:rPr>
                        <a:t>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248">
                <a:tc>
                  <a:txBody>
                    <a:bodyPr/>
                    <a:lstStyle/>
                    <a:p>
                      <a:pPr algn="r"/>
                      <a:r>
                        <a:rPr lang="en-IN" sz="2400" b="1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q0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{q0}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</a:t>
                      </a:r>
                      <a:endParaRPr lang="en-IN" sz="24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</a:t>
                      </a:r>
                      <a:endParaRPr lang="en-IN" sz="24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{q1}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248">
                <a:tc>
                  <a:txBody>
                    <a:bodyPr/>
                    <a:lstStyle/>
                    <a:p>
                      <a:pPr algn="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q1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</a:t>
                      </a:r>
                      <a:endParaRPr lang="en-IN" sz="24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{q1}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</a:t>
                      </a:r>
                      <a:endParaRPr lang="en-IN" sz="24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{q2}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248">
                <a:tc>
                  <a:txBody>
                    <a:bodyPr/>
                    <a:lstStyle/>
                    <a:p>
                      <a:pPr algn="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*q2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</a:t>
                      </a:r>
                      <a:endParaRPr lang="en-IN" sz="24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</a:t>
                      </a:r>
                      <a:endParaRPr lang="en-IN" sz="24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{q2}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</a:t>
                      </a:r>
                      <a:endParaRPr lang="en-IN" sz="24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19226" y="473005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-closure(q0) = {q0,q1,q2}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-closure(q1) = {q1,q2}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-closure(q2) = {q2}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F712C9-F5F9-913A-771A-8068729ABF85}"/>
              </a:ext>
            </a:extLst>
          </p:cNvPr>
          <p:cNvSpPr/>
          <p:nvPr/>
        </p:nvSpPr>
        <p:spPr>
          <a:xfrm>
            <a:off x="6439444" y="555778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14AC27-02A3-4690-7B36-FF5865E88959}"/>
              </a:ext>
            </a:extLst>
          </p:cNvPr>
          <p:cNvSpPr/>
          <p:nvPr/>
        </p:nvSpPr>
        <p:spPr>
          <a:xfrm>
            <a:off x="8735964" y="555778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F269A2-9AE2-1032-E2E1-17AFE2D8289E}"/>
              </a:ext>
            </a:extLst>
          </p:cNvPr>
          <p:cNvSpPr/>
          <p:nvPr/>
        </p:nvSpPr>
        <p:spPr>
          <a:xfrm>
            <a:off x="11019404" y="555778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Palatino Linotype" panose="0204050205050503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0BC32A-3130-2079-EFDC-C79090529D6A}"/>
              </a:ext>
            </a:extLst>
          </p:cNvPr>
          <p:cNvCxnSpPr/>
          <p:nvPr/>
        </p:nvCxnSpPr>
        <p:spPr>
          <a:xfrm>
            <a:off x="5871925" y="1012978"/>
            <a:ext cx="5675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675A3A-CAD3-A2B9-6991-672E4AC209A1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7353844" y="1012978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81E9D2-F0BD-F7EB-CB3B-FD03F10E050F}"/>
              </a:ext>
            </a:extLst>
          </p:cNvPr>
          <p:cNvCxnSpPr/>
          <p:nvPr/>
        </p:nvCxnSpPr>
        <p:spPr>
          <a:xfrm>
            <a:off x="9650364" y="1012978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0D7CE85-513E-5421-66AE-50D294E33FA6}"/>
              </a:ext>
            </a:extLst>
          </p:cNvPr>
          <p:cNvSpPr/>
          <p:nvPr/>
        </p:nvSpPr>
        <p:spPr>
          <a:xfrm>
            <a:off x="11095604" y="622879"/>
            <a:ext cx="762000" cy="7801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463118-93ED-A2AC-3319-4E8468A2C447}"/>
              </a:ext>
            </a:extLst>
          </p:cNvPr>
          <p:cNvSpPr txBox="1"/>
          <p:nvPr/>
        </p:nvSpPr>
        <p:spPr>
          <a:xfrm>
            <a:off x="5661948" y="64364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start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07E2557-7928-740C-B7CC-664AB035322A}"/>
              </a:ext>
            </a:extLst>
          </p:cNvPr>
          <p:cNvSpPr/>
          <p:nvPr/>
        </p:nvSpPr>
        <p:spPr>
          <a:xfrm>
            <a:off x="6597957" y="258849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F161C4-13DB-48D6-1783-6792CE54A8F3}"/>
              </a:ext>
            </a:extLst>
          </p:cNvPr>
          <p:cNvSpPr txBox="1"/>
          <p:nvPr/>
        </p:nvSpPr>
        <p:spPr>
          <a:xfrm>
            <a:off x="7004975" y="216514"/>
            <a:ext cx="36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6E3FC8-C9CC-F3BE-59D3-FA512AABEF40}"/>
              </a:ext>
            </a:extLst>
          </p:cNvPr>
          <p:cNvSpPr txBox="1"/>
          <p:nvPr/>
        </p:nvSpPr>
        <p:spPr>
          <a:xfrm>
            <a:off x="9246086" y="235289"/>
            <a:ext cx="36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7D5C43-3A30-AA37-2545-88A420FF9A87}"/>
              </a:ext>
            </a:extLst>
          </p:cNvPr>
          <p:cNvSpPr txBox="1"/>
          <p:nvPr/>
        </p:nvSpPr>
        <p:spPr>
          <a:xfrm>
            <a:off x="11516519" y="224213"/>
            <a:ext cx="36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C1D028-65B3-4058-424A-C3B3B56F38E5}"/>
              </a:ext>
            </a:extLst>
          </p:cNvPr>
          <p:cNvSpPr txBox="1"/>
          <p:nvPr/>
        </p:nvSpPr>
        <p:spPr>
          <a:xfrm>
            <a:off x="7716549" y="648268"/>
            <a:ext cx="326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EF6E69-84D4-ACDB-1828-6F4E8B57D6C4}"/>
              </a:ext>
            </a:extLst>
          </p:cNvPr>
          <p:cNvSpPr txBox="1"/>
          <p:nvPr/>
        </p:nvSpPr>
        <p:spPr>
          <a:xfrm>
            <a:off x="10232820" y="672576"/>
            <a:ext cx="326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89E1EE9D-FEED-A4B8-209F-634B51302F2C}"/>
              </a:ext>
            </a:extLst>
          </p:cNvPr>
          <p:cNvSpPr/>
          <p:nvPr/>
        </p:nvSpPr>
        <p:spPr>
          <a:xfrm>
            <a:off x="8854295" y="212861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2C6528BA-D01B-347C-8014-7BB6B9E2AAC6}"/>
              </a:ext>
            </a:extLst>
          </p:cNvPr>
          <p:cNvSpPr/>
          <p:nvPr/>
        </p:nvSpPr>
        <p:spPr>
          <a:xfrm>
            <a:off x="11142259" y="207611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36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sym typeface="Symbol" panose="05050102010706020507" pitchFamily="18" charset="2"/>
            </a:endParaRPr>
          </a:p>
          <a:p>
            <a:endParaRPr lang="en-IN" b="1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9" t="11042" r="5839" b="59166"/>
          <a:stretch/>
        </p:blipFill>
        <p:spPr>
          <a:xfrm>
            <a:off x="1381125" y="1690688"/>
            <a:ext cx="9429750" cy="477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5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39917" r="8164" b="41153"/>
          <a:stretch/>
        </p:blipFill>
        <p:spPr>
          <a:xfrm>
            <a:off x="838200" y="1485901"/>
            <a:ext cx="10748963" cy="507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9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8"/>
            <a:ext cx="10515600" cy="9350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" t="59175" r="9563" b="12587"/>
          <a:stretch/>
        </p:blipFill>
        <p:spPr>
          <a:xfrm>
            <a:off x="838200" y="1114426"/>
            <a:ext cx="10515600" cy="5543549"/>
          </a:xfrm>
        </p:spPr>
      </p:pic>
    </p:spTree>
    <p:extLst>
      <p:ext uri="{BB962C8B-B14F-4D97-AF65-F5344CB8AC3E}">
        <p14:creationId xmlns:p14="http://schemas.microsoft.com/office/powerpoint/2010/main" val="67910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ym typeface="Symbol" panose="05050102010706020507" pitchFamily="18" charset="2"/>
              </a:rPr>
              <a:t>Convert the following NFA-  to NFA without </a:t>
            </a:r>
          </a:p>
          <a:p>
            <a:endParaRPr lang="en-IN" dirty="0">
              <a:sym typeface="Symbol" panose="05050102010706020507" pitchFamily="18" charset="2"/>
            </a:endParaRPr>
          </a:p>
          <a:p>
            <a:endParaRPr lang="en-IN" dirty="0">
              <a:sym typeface="Symbol" panose="05050102010706020507" pitchFamily="18" charset="2"/>
            </a:endParaRPr>
          </a:p>
          <a:p>
            <a:endParaRPr lang="en-IN" dirty="0">
              <a:sym typeface="Symbol" panose="05050102010706020507" pitchFamily="18" charset="2"/>
            </a:endParaRPr>
          </a:p>
          <a:p>
            <a:r>
              <a:rPr lang="en-IN" dirty="0">
                <a:sym typeface="Symbol" panose="05050102010706020507" pitchFamily="18" charset="2"/>
              </a:rPr>
              <a:t>Solution:</a:t>
            </a:r>
          </a:p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2804996" y="272574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5061545" y="2725742"/>
            <a:ext cx="982844" cy="8931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Palatino Linotype" panose="0204050205050503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37477" y="3182943"/>
            <a:ext cx="5675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3719396" y="3182943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149153" y="2792843"/>
            <a:ext cx="819036" cy="762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27500" y="28136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start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56605" y="2792844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ym typeface="Symbol" panose="05050102010706020507" pitchFamily="18" charset="2"/>
              </a:rPr>
              <a:t></a:t>
            </a:r>
            <a:endParaRPr lang="en-IN" b="1" dirty="0">
              <a:latin typeface="Palatino Linotype" panose="02040502050505030304" pitchFamily="18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963509" y="2428814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3370526" y="2386479"/>
            <a:ext cx="5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8" name="Freeform 17"/>
          <p:cNvSpPr/>
          <p:nvPr/>
        </p:nvSpPr>
        <p:spPr>
          <a:xfrm>
            <a:off x="5245971" y="2428814"/>
            <a:ext cx="454749" cy="428686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5642212" y="2386478"/>
            <a:ext cx="60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b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013" y="4628127"/>
            <a:ext cx="6180300" cy="19535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3066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63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281</Words>
  <Application>Microsoft Office PowerPoint</Application>
  <PresentationFormat>Widescreen</PresentationFormat>
  <Paragraphs>85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MT</vt:lpstr>
      <vt:lpstr>Calibri</vt:lpstr>
      <vt:lpstr>Calibri Light</vt:lpstr>
      <vt:lpstr>Palatino Linotype</vt:lpstr>
      <vt:lpstr>Symbol</vt:lpstr>
      <vt:lpstr>Times New Roman</vt:lpstr>
      <vt:lpstr>Office Theme</vt:lpstr>
      <vt:lpstr>PowerPoint Presentation</vt:lpstr>
      <vt:lpstr>Module 2 –  Finite State Automata</vt:lpstr>
      <vt:lpstr>Equivalence of NFA and NFA-</vt:lpstr>
      <vt:lpstr>Solution – cont…</vt:lpstr>
      <vt:lpstr>Cont…</vt:lpstr>
      <vt:lpstr>Cont…</vt:lpstr>
      <vt:lpstr>PowerPoint Presentation</vt:lpstr>
      <vt:lpstr>Problem 2: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Arumuga Arun R</cp:lastModifiedBy>
  <cp:revision>571</cp:revision>
  <dcterms:created xsi:type="dcterms:W3CDTF">2018-07-03T04:52:00Z</dcterms:created>
  <dcterms:modified xsi:type="dcterms:W3CDTF">2024-01-24T11:18:58Z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KSOProductBuildVer">
    <vt:lpwstr>1033-11.2.0.10223</vt:lpwstr>
  </property>
</Properties>
</file>