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733" r:id="rId3"/>
    <p:sldId id="425" r:id="rId4"/>
    <p:sldId id="431" r:id="rId5"/>
    <p:sldId id="432" r:id="rId6"/>
    <p:sldId id="434" r:id="rId7"/>
    <p:sldId id="344" r:id="rId8"/>
    <p:sldId id="345" r:id="rId9"/>
    <p:sldId id="379" r:id="rId10"/>
    <p:sldId id="382" r:id="rId11"/>
    <p:sldId id="383" r:id="rId12"/>
    <p:sldId id="384" r:id="rId13"/>
    <p:sldId id="385" r:id="rId14"/>
    <p:sldId id="386" r:id="rId15"/>
    <p:sldId id="443" r:id="rId16"/>
    <p:sldId id="449" r:id="rId17"/>
    <p:sldId id="428" r:id="rId18"/>
    <p:sldId id="389" r:id="rId19"/>
    <p:sldId id="45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FF0000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2157" autoAdjust="0"/>
  </p:normalViewPr>
  <p:slideViewPr>
    <p:cSldViewPr snapToGrid="0">
      <p:cViewPr varScale="1">
        <p:scale>
          <a:sx n="72" d="100"/>
          <a:sy n="72" d="100"/>
        </p:scale>
        <p:origin x="1291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7B0A01-C445-4D52-9279-C68314FCF9A8}" type="slidenum">
              <a:rPr lang="en-US"/>
              <a:pPr/>
              <a:t>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2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F2C222-0329-48B8-87A4-609287A55480}" type="slidenum">
              <a:rPr lang="en-US"/>
              <a:pPr/>
              <a:t>5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6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32F64-22EA-49D2-813B-57EB35FA69BE}" type="slidenum">
              <a:rPr lang="en-US"/>
              <a:pPr/>
              <a:t>6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1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4.wmf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6.wmf"/><Relationship Id="rId12" Type="http://schemas.openxmlformats.org/officeDocument/2006/relationships/image" Target="../media/image8.wmf"/><Relationship Id="rId17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9.bin"/><Relationship Id="rId20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Relationship Id="rId22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8.bin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5080" y="6471132"/>
            <a:ext cx="2652395" cy="387350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9705" y="651224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6051" y="0"/>
            <a:ext cx="4312285" cy="500380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311620" y="1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359527" y="6471132"/>
            <a:ext cx="2766060" cy="387350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6051" y="6471132"/>
            <a:ext cx="3943985" cy="387350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15502" y="6512243"/>
            <a:ext cx="31422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5000" y="1495983"/>
            <a:ext cx="845820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5580" marR="5080" indent="-1453515" algn="ctr">
              <a:spcBef>
                <a:spcPts val="100"/>
              </a:spcBef>
            </a:pP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3886200" y="3613949"/>
            <a:ext cx="4648200" cy="164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400" b="1" spc="-10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40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400" b="1" spc="-10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400" spc="-10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40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3" y="308435"/>
            <a:ext cx="10511830" cy="5931000"/>
          </a:xfrm>
        </p:spPr>
        <p:txBody>
          <a:bodyPr/>
          <a:lstStyle/>
          <a:p>
            <a:pPr marL="0" indent="0">
              <a:buNone/>
            </a:pP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(q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2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a)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(q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5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a) = {q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r>
              <a:rPr lang="en-IN" altLang="en-US" dirty="0">
                <a:sym typeface="Symbol" panose="05050102010706020507" pitchFamily="18" charset="2"/>
              </a:rPr>
              <a:t>U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{q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} = 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{q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3 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 C</a:t>
            </a:r>
            <a:endParaRPr lang="en-I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(q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3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a)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(q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4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a) = {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ϕ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r>
              <a:rPr lang="en-IN" altLang="en-US" dirty="0">
                <a:sym typeface="Symbol" panose="05050102010706020507" pitchFamily="18" charset="2"/>
              </a:rPr>
              <a:t>U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{q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} = 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{q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 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 D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21" name="Group 20"/>
          <p:cNvGrpSpPr/>
          <p:nvPr/>
        </p:nvGrpSpPr>
        <p:grpSpPr>
          <a:xfrm>
            <a:off x="1419946" y="430310"/>
            <a:ext cx="4281606" cy="811736"/>
            <a:chOff x="1097218" y="726144"/>
            <a:chExt cx="4281606" cy="81173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487376" y="741835"/>
              <a:ext cx="613929" cy="75577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1556741" y="839293"/>
              <a:ext cx="617262" cy="539040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kumimoji="0" lang="en-US" sz="20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0</a:t>
              </a: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060675" y="726144"/>
              <a:ext cx="631812" cy="80604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009017" y="792219"/>
              <a:ext cx="769607" cy="539040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lang="en-US" sz="2000" b="1" baseline="-25000" dirty="0">
                  <a:latin typeface="Times New Roman" panose="02020603050405020304" charset="0"/>
                  <a:cs typeface="Arial" panose="020B0604020202020204" pitchFamily="34" charset="0"/>
                </a:rPr>
                <a:t>1</a:t>
              </a:r>
              <a:r>
                <a:rPr lang="en-US" sz="2000" b="1" dirty="0">
                  <a:latin typeface="Times New Roman" panose="02020603050405020304" charset="0"/>
                  <a:cs typeface="Arial" panose="020B0604020202020204" pitchFamily="34" charset="0"/>
                </a:rPr>
                <a:t>,q</a:t>
              </a:r>
              <a:r>
                <a:rPr lang="en-US" sz="2000" b="1" baseline="-25000" dirty="0">
                  <a:latin typeface="Times New Roman" panose="02020603050405020304" charset="0"/>
                  <a:cs typeface="Arial" panose="020B0604020202020204" pitchFamily="34" charset="0"/>
                </a:rPr>
                <a:t>4</a:t>
              </a:r>
              <a:endParaRPr 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108441" y="1093041"/>
              <a:ext cx="941254" cy="2682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638457" y="757521"/>
              <a:ext cx="614149" cy="78035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4586799" y="863937"/>
              <a:ext cx="792025" cy="574898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lang="en-US" sz="2000" b="1" baseline="-25000" dirty="0">
                  <a:latin typeface="Times New Roman" panose="02020603050405020304" charset="0"/>
                  <a:cs typeface="Arial" panose="020B0604020202020204" pitchFamily="34" charset="0"/>
                </a:rPr>
                <a:t>2</a:t>
              </a:r>
              <a:r>
                <a:rPr lang="en-US" sz="2000" b="1" dirty="0">
                  <a:latin typeface="Times New Roman" panose="02020603050405020304" charset="0"/>
                  <a:cs typeface="Arial" panose="020B0604020202020204" pitchFamily="34" charset="0"/>
                </a:rPr>
                <a:t>,q</a:t>
              </a:r>
              <a:r>
                <a:rPr lang="en-US" sz="2000" b="1" baseline="-25000" dirty="0">
                  <a:latin typeface="Times New Roman" panose="02020603050405020304" charset="0"/>
                  <a:cs typeface="Arial" panose="020B0604020202020204" pitchFamily="34" charset="0"/>
                </a:rPr>
                <a:t>5</a:t>
              </a:r>
              <a:endParaRPr 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682605" y="1128376"/>
              <a:ext cx="968672" cy="286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097218" y="1079668"/>
              <a:ext cx="369630" cy="208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021019" y="2263585"/>
            <a:ext cx="5886282" cy="816219"/>
            <a:chOff x="1021019" y="2909041"/>
            <a:chExt cx="5886282" cy="816219"/>
          </a:xfrm>
        </p:grpSpPr>
        <p:grpSp>
          <p:nvGrpSpPr>
            <p:cNvPr id="35" name="Group 34"/>
            <p:cNvGrpSpPr/>
            <p:nvPr/>
          </p:nvGrpSpPr>
          <p:grpSpPr>
            <a:xfrm>
              <a:off x="1021019" y="2909041"/>
              <a:ext cx="4281606" cy="811736"/>
              <a:chOff x="1021019" y="2909041"/>
              <a:chExt cx="4281606" cy="811736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1411177" y="2924732"/>
                <a:ext cx="613929" cy="755773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1480542" y="3022190"/>
                <a:ext cx="617262" cy="539040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charset="0"/>
                    <a:cs typeface="Arial" panose="020B0604020202020204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charset="0"/>
                    <a:cs typeface="Arial" panose="020B0604020202020204" pitchFamily="34" charset="0"/>
                  </a:rPr>
                  <a:t>0</a:t>
                </a: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auto">
              <a:xfrm>
                <a:off x="2984476" y="2909041"/>
                <a:ext cx="631812" cy="80604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 Box 14"/>
              <p:cNvSpPr txBox="1">
                <a:spLocks noChangeArrowheads="1"/>
              </p:cNvSpPr>
              <p:nvPr/>
            </p:nvSpPr>
            <p:spPr bwMode="auto">
              <a:xfrm>
                <a:off x="2932818" y="2975116"/>
                <a:ext cx="769607" cy="539040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dirty="0">
                    <a:latin typeface="Times New Roman" panose="02020603050405020304" charset="0"/>
                    <a:cs typeface="Arial" panose="020B0604020202020204" pitchFamily="34" charset="0"/>
                  </a:rPr>
                  <a:t>q</a:t>
                </a:r>
                <a:r>
                  <a:rPr lang="en-US" sz="2000" b="1" baseline="-25000" dirty="0">
                    <a:latin typeface="Times New Roman" panose="02020603050405020304" charset="0"/>
                    <a:cs typeface="Arial" panose="020B0604020202020204" pitchFamily="34" charset="0"/>
                  </a:rPr>
                  <a:t>1</a:t>
                </a:r>
                <a:r>
                  <a:rPr lang="en-US" sz="2000" b="1" dirty="0">
                    <a:latin typeface="Times New Roman" panose="02020603050405020304" charset="0"/>
                    <a:cs typeface="Arial" panose="020B0604020202020204" pitchFamily="34" charset="0"/>
                  </a:rPr>
                  <a:t>,q</a:t>
                </a:r>
                <a:r>
                  <a:rPr lang="en-US" sz="2000" b="1" baseline="-25000" dirty="0">
                    <a:latin typeface="Times New Roman" panose="02020603050405020304" charset="0"/>
                    <a:cs typeface="Arial" panose="020B0604020202020204" pitchFamily="34" charset="0"/>
                  </a:rPr>
                  <a:t>4</a:t>
                </a:r>
                <a:endParaRPr lang="en-US" sz="20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2032242" y="3275938"/>
                <a:ext cx="941254" cy="2682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4562258" y="2940418"/>
                <a:ext cx="614149" cy="78035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 Box 14"/>
              <p:cNvSpPr txBox="1">
                <a:spLocks noChangeArrowheads="1"/>
              </p:cNvSpPr>
              <p:nvPr/>
            </p:nvSpPr>
            <p:spPr bwMode="auto">
              <a:xfrm>
                <a:off x="4510600" y="3046834"/>
                <a:ext cx="792025" cy="574898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dirty="0">
                    <a:latin typeface="Times New Roman" panose="02020603050405020304" charset="0"/>
                    <a:cs typeface="Arial" panose="020B0604020202020204" pitchFamily="34" charset="0"/>
                  </a:rPr>
                  <a:t>q</a:t>
                </a:r>
                <a:r>
                  <a:rPr lang="en-US" sz="2000" b="1" baseline="-25000" dirty="0">
                    <a:latin typeface="Times New Roman" panose="02020603050405020304" charset="0"/>
                    <a:cs typeface="Arial" panose="020B0604020202020204" pitchFamily="34" charset="0"/>
                  </a:rPr>
                  <a:t>2</a:t>
                </a:r>
                <a:r>
                  <a:rPr lang="en-US" sz="2000" b="1" dirty="0">
                    <a:latin typeface="Times New Roman" panose="02020603050405020304" charset="0"/>
                    <a:cs typeface="Arial" panose="020B0604020202020204" pitchFamily="34" charset="0"/>
                  </a:rPr>
                  <a:t>,q</a:t>
                </a:r>
                <a:r>
                  <a:rPr lang="en-US" sz="2000" b="1" baseline="-25000" dirty="0">
                    <a:latin typeface="Times New Roman" panose="02020603050405020304" charset="0"/>
                    <a:cs typeface="Arial" panose="020B0604020202020204" pitchFamily="34" charset="0"/>
                  </a:rPr>
                  <a:t>5</a:t>
                </a:r>
                <a:endParaRPr lang="en-US" sz="20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3606406" y="3311273"/>
                <a:ext cx="968672" cy="2861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021019" y="3262565"/>
                <a:ext cx="369630" cy="208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166934" y="2944901"/>
              <a:ext cx="614149" cy="78035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5184192" y="3315756"/>
              <a:ext cx="968672" cy="286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6115276" y="3078211"/>
              <a:ext cx="792025" cy="574898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lang="en-US" sz="2000" b="1" baseline="-25000" dirty="0">
                  <a:latin typeface="Times New Roman" panose="02020603050405020304" charset="0"/>
                  <a:cs typeface="Arial" panose="020B0604020202020204" pitchFamily="34" charset="0"/>
                </a:rPr>
                <a:t>3</a:t>
              </a:r>
              <a:r>
                <a:rPr lang="en-US" sz="2000" b="1" dirty="0">
                  <a:latin typeface="Times New Roman" panose="02020603050405020304" charset="0"/>
                  <a:cs typeface="Arial" panose="020B0604020202020204" pitchFamily="34" charset="0"/>
                </a:rPr>
                <a:t>,q</a:t>
              </a:r>
              <a:r>
                <a:rPr lang="en-US" sz="2000" b="1" baseline="-25000" dirty="0">
                  <a:latin typeface="Times New Roman" panose="02020603050405020304" charset="0"/>
                  <a:cs typeface="Arial" panose="020B0604020202020204" pitchFamily="34" charset="0"/>
                </a:rPr>
                <a:t>4</a:t>
              </a:r>
              <a:endParaRPr 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27207" y="4433042"/>
            <a:ext cx="7257164" cy="834149"/>
            <a:chOff x="1227207" y="4433042"/>
            <a:chExt cx="7257164" cy="834149"/>
          </a:xfrm>
        </p:grpSpPr>
        <p:grpSp>
          <p:nvGrpSpPr>
            <p:cNvPr id="38" name="Group 37"/>
            <p:cNvGrpSpPr/>
            <p:nvPr/>
          </p:nvGrpSpPr>
          <p:grpSpPr>
            <a:xfrm>
              <a:off x="1227207" y="4433042"/>
              <a:ext cx="4281606" cy="811736"/>
              <a:chOff x="1021019" y="2909041"/>
              <a:chExt cx="4281606" cy="811736"/>
            </a:xfrm>
          </p:grpSpPr>
          <p:sp>
            <p:nvSpPr>
              <p:cNvPr id="42" name="Oval 41"/>
              <p:cNvSpPr>
                <a:spLocks noChangeArrowheads="1"/>
              </p:cNvSpPr>
              <p:nvPr/>
            </p:nvSpPr>
            <p:spPr bwMode="auto">
              <a:xfrm>
                <a:off x="1411177" y="2924732"/>
                <a:ext cx="613929" cy="755773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 Box 14"/>
              <p:cNvSpPr txBox="1">
                <a:spLocks noChangeArrowheads="1"/>
              </p:cNvSpPr>
              <p:nvPr/>
            </p:nvSpPr>
            <p:spPr bwMode="auto">
              <a:xfrm>
                <a:off x="1480542" y="3022190"/>
                <a:ext cx="617262" cy="539040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charset="0"/>
                    <a:cs typeface="Arial" panose="020B0604020202020204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charset="0"/>
                    <a:cs typeface="Arial" panose="020B0604020202020204" pitchFamily="34" charset="0"/>
                  </a:rPr>
                  <a:t>0</a:t>
                </a: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2984476" y="2909041"/>
                <a:ext cx="631812" cy="806048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 Box 14"/>
              <p:cNvSpPr txBox="1">
                <a:spLocks noChangeArrowheads="1"/>
              </p:cNvSpPr>
              <p:nvPr/>
            </p:nvSpPr>
            <p:spPr bwMode="auto">
              <a:xfrm>
                <a:off x="2932818" y="2975116"/>
                <a:ext cx="769607" cy="539040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dirty="0">
                    <a:latin typeface="Times New Roman" panose="02020603050405020304" charset="0"/>
                    <a:cs typeface="Arial" panose="020B0604020202020204" pitchFamily="34" charset="0"/>
                  </a:rPr>
                  <a:t>q</a:t>
                </a:r>
                <a:r>
                  <a:rPr lang="en-US" sz="2000" b="1" baseline="-25000" dirty="0">
                    <a:latin typeface="Times New Roman" panose="02020603050405020304" charset="0"/>
                    <a:cs typeface="Arial" panose="020B0604020202020204" pitchFamily="34" charset="0"/>
                  </a:rPr>
                  <a:t>1</a:t>
                </a:r>
                <a:r>
                  <a:rPr lang="en-US" sz="2000" b="1" dirty="0">
                    <a:latin typeface="Times New Roman" panose="02020603050405020304" charset="0"/>
                    <a:cs typeface="Arial" panose="020B0604020202020204" pitchFamily="34" charset="0"/>
                  </a:rPr>
                  <a:t>,q</a:t>
                </a:r>
                <a:r>
                  <a:rPr lang="en-US" sz="2000" b="1" baseline="-25000" dirty="0">
                    <a:latin typeface="Times New Roman" panose="02020603050405020304" charset="0"/>
                    <a:cs typeface="Arial" panose="020B0604020202020204" pitchFamily="34" charset="0"/>
                  </a:rPr>
                  <a:t>4</a:t>
                </a:r>
                <a:endParaRPr lang="en-US" sz="20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>
                <a:off x="2032242" y="3275938"/>
                <a:ext cx="941254" cy="2682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>
                <a:spLocks noChangeArrowheads="1"/>
              </p:cNvSpPr>
              <p:nvPr/>
            </p:nvSpPr>
            <p:spPr bwMode="auto">
              <a:xfrm>
                <a:off x="4562258" y="2940418"/>
                <a:ext cx="614149" cy="78035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 Box 14"/>
              <p:cNvSpPr txBox="1">
                <a:spLocks noChangeArrowheads="1"/>
              </p:cNvSpPr>
              <p:nvPr/>
            </p:nvSpPr>
            <p:spPr bwMode="auto">
              <a:xfrm>
                <a:off x="4510600" y="3046834"/>
                <a:ext cx="792025" cy="574898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dirty="0">
                    <a:latin typeface="Times New Roman" panose="02020603050405020304" charset="0"/>
                    <a:cs typeface="Arial" panose="020B0604020202020204" pitchFamily="34" charset="0"/>
                  </a:rPr>
                  <a:t>q</a:t>
                </a:r>
                <a:r>
                  <a:rPr lang="en-US" sz="2000" b="1" baseline="-25000" dirty="0">
                    <a:latin typeface="Times New Roman" panose="02020603050405020304" charset="0"/>
                    <a:cs typeface="Arial" panose="020B0604020202020204" pitchFamily="34" charset="0"/>
                  </a:rPr>
                  <a:t>2</a:t>
                </a:r>
                <a:r>
                  <a:rPr lang="en-US" sz="2000" b="1" dirty="0">
                    <a:latin typeface="Times New Roman" panose="02020603050405020304" charset="0"/>
                    <a:cs typeface="Arial" panose="020B0604020202020204" pitchFamily="34" charset="0"/>
                  </a:rPr>
                  <a:t>,q</a:t>
                </a:r>
                <a:r>
                  <a:rPr lang="en-US" sz="2000" b="1" baseline="-25000" dirty="0">
                    <a:latin typeface="Times New Roman" panose="02020603050405020304" charset="0"/>
                    <a:cs typeface="Arial" panose="020B0604020202020204" pitchFamily="34" charset="0"/>
                  </a:rPr>
                  <a:t>5</a:t>
                </a:r>
                <a:endParaRPr lang="en-US" sz="20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3606406" y="3311273"/>
                <a:ext cx="968672" cy="2861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1021019" y="3262565"/>
                <a:ext cx="369630" cy="208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373122" y="4468902"/>
              <a:ext cx="614149" cy="78035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390380" y="4839757"/>
              <a:ext cx="968672" cy="286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6321464" y="4602212"/>
              <a:ext cx="792025" cy="574898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lang="en-US" sz="2000" b="1" baseline="-25000" dirty="0">
                  <a:latin typeface="Times New Roman" panose="02020603050405020304" charset="0"/>
                  <a:cs typeface="Arial" panose="020B0604020202020204" pitchFamily="34" charset="0"/>
                </a:rPr>
                <a:t>3</a:t>
              </a:r>
              <a:r>
                <a:rPr lang="en-US" sz="2000" b="1" dirty="0">
                  <a:latin typeface="Times New Roman" panose="02020603050405020304" charset="0"/>
                  <a:cs typeface="Arial" panose="020B0604020202020204" pitchFamily="34" charset="0"/>
                </a:rPr>
                <a:t>,q</a:t>
              </a:r>
              <a:r>
                <a:rPr lang="en-US" sz="2000" b="1" baseline="-25000" dirty="0">
                  <a:latin typeface="Times New Roman" panose="02020603050405020304" charset="0"/>
                  <a:cs typeface="Arial" panose="020B0604020202020204" pitchFamily="34" charset="0"/>
                </a:rPr>
                <a:t>4</a:t>
              </a:r>
              <a:endParaRPr 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7870222" y="4486832"/>
              <a:ext cx="614149" cy="78035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7939588" y="4633589"/>
              <a:ext cx="532060" cy="574898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lang="en-US" sz="2000" b="1" baseline="-25000" dirty="0">
                  <a:latin typeface="Times New Roman" panose="02020603050405020304" charset="0"/>
                  <a:cs typeface="Arial" panose="020B0604020202020204" pitchFamily="34" charset="0"/>
                </a:rPr>
                <a:t>5</a:t>
              </a:r>
              <a:endParaRPr 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6927821" y="4857687"/>
              <a:ext cx="968672" cy="286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2448553" y="4433042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2638655" y="380241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4068091" y="4405593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4355988" y="431680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2269662" y="2169712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 Box 3"/>
          <p:cNvSpPr txBox="1">
            <a:spLocks noChangeArrowheads="1"/>
          </p:cNvSpPr>
          <p:nvPr/>
        </p:nvSpPr>
        <p:spPr bwMode="auto">
          <a:xfrm>
            <a:off x="3847322" y="2243654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 Box 3"/>
          <p:cNvSpPr txBox="1">
            <a:spLocks noChangeArrowheads="1"/>
          </p:cNvSpPr>
          <p:nvPr/>
        </p:nvSpPr>
        <p:spPr bwMode="auto">
          <a:xfrm>
            <a:off x="5511187" y="2294962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5656178" y="4446365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 Box 3"/>
          <p:cNvSpPr txBox="1">
            <a:spLocks noChangeArrowheads="1"/>
          </p:cNvSpPr>
          <p:nvPr/>
        </p:nvSpPr>
        <p:spPr bwMode="auto">
          <a:xfrm>
            <a:off x="7150942" y="4426479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859"/>
            <a:ext cx="10515600" cy="576010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(q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5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a) = 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{q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 E </a:t>
            </a:r>
            <a:endParaRPr lang="en-I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                   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(q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4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a) = </a:t>
            </a:r>
            <a:r>
              <a:rPr lang="en-IN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{q</a:t>
            </a:r>
            <a:r>
              <a:rPr lang="en-IN" baseline="-25000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IN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} </a:t>
            </a:r>
            <a:r>
              <a:rPr lang="en-IN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 D</a:t>
            </a:r>
            <a:endParaRPr lang="en-IN" dirty="0">
              <a:solidFill>
                <a:srgbClr val="008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27207" y="1216423"/>
            <a:ext cx="8875289" cy="1149860"/>
            <a:chOff x="1227207" y="1071277"/>
            <a:chExt cx="8875289" cy="1149860"/>
          </a:xfrm>
        </p:grpSpPr>
        <p:grpSp>
          <p:nvGrpSpPr>
            <p:cNvPr id="25" name="Group 24"/>
            <p:cNvGrpSpPr/>
            <p:nvPr/>
          </p:nvGrpSpPr>
          <p:grpSpPr>
            <a:xfrm>
              <a:off x="1227207" y="1071277"/>
              <a:ext cx="7257164" cy="834149"/>
              <a:chOff x="1227207" y="1071277"/>
              <a:chExt cx="7257164" cy="83414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27207" y="1071277"/>
                <a:ext cx="4281606" cy="811736"/>
                <a:chOff x="1021019" y="2909041"/>
                <a:chExt cx="4281606" cy="811736"/>
              </a:xfrm>
            </p:grpSpPr>
            <p:sp>
              <p:nvSpPr>
                <p:cNvPr id="12" name="Oval 11"/>
                <p:cNvSpPr>
                  <a:spLocks noChangeArrowheads="1"/>
                </p:cNvSpPr>
                <p:nvPr/>
              </p:nvSpPr>
              <p:spPr bwMode="auto">
                <a:xfrm>
                  <a:off x="1411177" y="2924732"/>
                  <a:ext cx="613929" cy="755773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480542" y="3022190"/>
                  <a:ext cx="617262" cy="539040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charset="0"/>
                      <a:cs typeface="Arial" panose="020B0604020202020204" pitchFamily="34" charset="0"/>
                    </a:rPr>
                    <a:t>q</a:t>
                  </a:r>
                  <a:r>
                    <a:rPr kumimoji="0" lang="en-US" sz="20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charset="0"/>
                      <a:cs typeface="Arial" panose="020B0604020202020204" pitchFamily="34" charset="0"/>
                    </a:rPr>
                    <a:t>0</a:t>
                  </a:r>
                  <a:endParaRPr kumimoji="0" lang="en-US" sz="20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Oval 13"/>
                <p:cNvSpPr>
                  <a:spLocks noChangeArrowheads="1"/>
                </p:cNvSpPr>
                <p:nvPr/>
              </p:nvSpPr>
              <p:spPr bwMode="auto">
                <a:xfrm>
                  <a:off x="2984476" y="2909041"/>
                  <a:ext cx="631812" cy="806048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932818" y="2975116"/>
                  <a:ext cx="769607" cy="539040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2000" b="1" dirty="0">
                      <a:latin typeface="Times New Roman" panose="02020603050405020304" charset="0"/>
                      <a:cs typeface="Arial" panose="020B0604020202020204" pitchFamily="34" charset="0"/>
                    </a:rPr>
                    <a:t>q</a:t>
                  </a:r>
                  <a:r>
                    <a:rPr lang="en-US" sz="2000" b="1" baseline="-25000" dirty="0">
                      <a:latin typeface="Times New Roman" panose="02020603050405020304" charset="0"/>
                      <a:cs typeface="Arial" panose="020B0604020202020204" pitchFamily="34" charset="0"/>
                    </a:rPr>
                    <a:t>1</a:t>
                  </a:r>
                  <a:r>
                    <a:rPr lang="en-US" sz="2000" b="1" dirty="0">
                      <a:latin typeface="Times New Roman" panose="02020603050405020304" charset="0"/>
                      <a:cs typeface="Arial" panose="020B0604020202020204" pitchFamily="34" charset="0"/>
                    </a:rPr>
                    <a:t>,q</a:t>
                  </a:r>
                  <a:r>
                    <a:rPr lang="en-US" sz="2000" b="1" baseline="-25000" dirty="0">
                      <a:latin typeface="Times New Roman" panose="02020603050405020304" charset="0"/>
                      <a:cs typeface="Arial" panose="020B0604020202020204" pitchFamily="34" charset="0"/>
                    </a:rPr>
                    <a:t>4</a:t>
                  </a:r>
                  <a:endParaRPr lang="en-US" sz="20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endParaRPr kumimoji="0" lang="en-US" sz="20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2032242" y="3275938"/>
                  <a:ext cx="941254" cy="2682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>
                  <a:spLocks noChangeArrowheads="1"/>
                </p:cNvSpPr>
                <p:nvPr/>
              </p:nvSpPr>
              <p:spPr bwMode="auto">
                <a:xfrm>
                  <a:off x="4562258" y="2940418"/>
                  <a:ext cx="614149" cy="78035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510600" y="3046834"/>
                  <a:ext cx="792025" cy="574898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US" sz="2000" b="1" dirty="0">
                      <a:latin typeface="Times New Roman" panose="02020603050405020304" charset="0"/>
                      <a:cs typeface="Arial" panose="020B0604020202020204" pitchFamily="34" charset="0"/>
                    </a:rPr>
                    <a:t>q</a:t>
                  </a:r>
                  <a:r>
                    <a:rPr lang="en-US" sz="2000" b="1" baseline="-25000" dirty="0">
                      <a:latin typeface="Times New Roman" panose="02020603050405020304" charset="0"/>
                      <a:cs typeface="Arial" panose="020B0604020202020204" pitchFamily="34" charset="0"/>
                    </a:rPr>
                    <a:t>2</a:t>
                  </a:r>
                  <a:r>
                    <a:rPr lang="en-US" sz="2000" b="1" dirty="0">
                      <a:latin typeface="Times New Roman" panose="02020603050405020304" charset="0"/>
                      <a:cs typeface="Arial" panose="020B0604020202020204" pitchFamily="34" charset="0"/>
                    </a:rPr>
                    <a:t>,q</a:t>
                  </a:r>
                  <a:r>
                    <a:rPr lang="en-US" sz="2000" b="1" baseline="-25000" dirty="0">
                      <a:latin typeface="Times New Roman" panose="02020603050405020304" charset="0"/>
                      <a:cs typeface="Arial" panose="020B0604020202020204" pitchFamily="34" charset="0"/>
                    </a:rPr>
                    <a:t>5</a:t>
                  </a:r>
                  <a:endParaRPr lang="en-US" sz="20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endParaRPr kumimoji="0" lang="en-US" sz="20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3606406" y="3311273"/>
                  <a:ext cx="968672" cy="2861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1021019" y="3262565"/>
                  <a:ext cx="369630" cy="208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>
                <a:off x="6373122" y="1107137"/>
                <a:ext cx="614149" cy="78035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5390380" y="1477992"/>
                <a:ext cx="968672" cy="2861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 Box 14"/>
              <p:cNvSpPr txBox="1">
                <a:spLocks noChangeArrowheads="1"/>
              </p:cNvSpPr>
              <p:nvPr/>
            </p:nvSpPr>
            <p:spPr bwMode="auto">
              <a:xfrm>
                <a:off x="6321464" y="1240447"/>
                <a:ext cx="792025" cy="574898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dirty="0">
                    <a:latin typeface="Times New Roman" panose="02020603050405020304" charset="0"/>
                    <a:cs typeface="Arial" panose="020B0604020202020204" pitchFamily="34" charset="0"/>
                  </a:rPr>
                  <a:t>q</a:t>
                </a:r>
                <a:r>
                  <a:rPr lang="en-US" sz="2000" b="1" baseline="-25000" dirty="0">
                    <a:latin typeface="Times New Roman" panose="02020603050405020304" charset="0"/>
                    <a:cs typeface="Arial" panose="020B0604020202020204" pitchFamily="34" charset="0"/>
                  </a:rPr>
                  <a:t>3</a:t>
                </a:r>
                <a:r>
                  <a:rPr lang="en-US" sz="2000" b="1" dirty="0">
                    <a:latin typeface="Times New Roman" panose="02020603050405020304" charset="0"/>
                    <a:cs typeface="Arial" panose="020B0604020202020204" pitchFamily="34" charset="0"/>
                  </a:rPr>
                  <a:t>,q</a:t>
                </a:r>
                <a:r>
                  <a:rPr lang="en-US" sz="2000" b="1" baseline="-25000" dirty="0">
                    <a:latin typeface="Times New Roman" panose="02020603050405020304" charset="0"/>
                    <a:cs typeface="Arial" panose="020B0604020202020204" pitchFamily="34" charset="0"/>
                  </a:rPr>
                  <a:t>4</a:t>
                </a:r>
                <a:endParaRPr lang="en-US" sz="20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7870222" y="1125067"/>
                <a:ext cx="614149" cy="780359"/>
              </a:xfrm>
              <a:prstGeom prst="ellipse">
                <a:avLst/>
              </a:prstGeom>
              <a:noFill/>
              <a:ln w="25400">
                <a:solidFill>
                  <a:srgbClr val="008000"/>
                </a:solidFill>
                <a:round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 Box 14"/>
              <p:cNvSpPr txBox="1">
                <a:spLocks noChangeArrowheads="1"/>
              </p:cNvSpPr>
              <p:nvPr/>
            </p:nvSpPr>
            <p:spPr bwMode="auto">
              <a:xfrm>
                <a:off x="7939588" y="1271824"/>
                <a:ext cx="532060" cy="574898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="1" dirty="0">
                    <a:latin typeface="Times New Roman" panose="02020603050405020304" charset="0"/>
                    <a:cs typeface="Arial" panose="020B0604020202020204" pitchFamily="34" charset="0"/>
                  </a:rPr>
                  <a:t>q</a:t>
                </a:r>
                <a:r>
                  <a:rPr lang="en-US" sz="2000" b="1" baseline="-25000" dirty="0">
                    <a:latin typeface="Times New Roman" panose="02020603050405020304" charset="0"/>
                    <a:cs typeface="Arial" panose="020B0604020202020204" pitchFamily="34" charset="0"/>
                  </a:rPr>
                  <a:t>5</a:t>
                </a:r>
                <a:endParaRPr lang="en-US" sz="20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6927821" y="1495922"/>
                <a:ext cx="968672" cy="2861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9488347" y="1129550"/>
              <a:ext cx="614149" cy="78035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9557711" y="1277475"/>
              <a:ext cx="532060" cy="573730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lang="en-US" sz="2000" b="1" baseline="-25000" dirty="0">
                  <a:latin typeface="Times New Roman" panose="02020603050405020304" charset="0"/>
                  <a:cs typeface="Arial" panose="020B0604020202020204" pitchFamily="34" charset="0"/>
                </a:rPr>
                <a:t>4</a:t>
              </a:r>
              <a:endParaRPr 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8505607" y="1486958"/>
              <a:ext cx="968672" cy="286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455"/>
            <p:cNvSpPr/>
            <p:nvPr/>
          </p:nvSpPr>
          <p:spPr bwMode="auto">
            <a:xfrm rot="5202754">
              <a:off x="8562633" y="1090724"/>
              <a:ext cx="873456" cy="138737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en-US"/>
            </a:p>
          </p:txBody>
        </p:sp>
      </p:grp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769765" y="3605198"/>
            <a:ext cx="613929" cy="75577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1839130" y="3702656"/>
            <a:ext cx="617262" cy="53904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0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343064" y="3589507"/>
            <a:ext cx="631812" cy="80604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3291406" y="3655582"/>
            <a:ext cx="769607" cy="53904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lang="en-US" sz="2000" b="1" baseline="-25000" dirty="0">
                <a:latin typeface="Times New Roman" panose="02020603050405020304" charset="0"/>
                <a:cs typeface="Arial" panose="020B0604020202020204" pitchFamily="34" charset="0"/>
              </a:rPr>
              <a:t>1</a:t>
            </a: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,q</a:t>
            </a:r>
            <a:r>
              <a:rPr lang="en-US" sz="2000" b="1" baseline="-25000" dirty="0">
                <a:latin typeface="Times New Roman" panose="02020603050405020304" charset="0"/>
                <a:cs typeface="Arial" panose="020B0604020202020204" pitchFamily="34" charset="0"/>
              </a:rPr>
              <a:t>4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390830" y="3956404"/>
            <a:ext cx="941254" cy="2682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920846" y="3620884"/>
            <a:ext cx="614149" cy="780359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4869188" y="3727300"/>
            <a:ext cx="792025" cy="574898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lang="en-US" sz="2000" b="1" baseline="-25000" dirty="0">
                <a:latin typeface="Times New Roman" panose="0202060305040502030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,q</a:t>
            </a:r>
            <a:r>
              <a:rPr lang="en-US" sz="2000" b="1" baseline="-25000" dirty="0">
                <a:latin typeface="Times New Roman" panose="02020603050405020304" charset="0"/>
                <a:cs typeface="Arial" panose="020B0604020202020204" pitchFamily="34" charset="0"/>
              </a:rPr>
              <a:t>5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908613" y="4005188"/>
            <a:ext cx="908941" cy="151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379607" y="3943031"/>
            <a:ext cx="369630" cy="20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6525522" y="3625367"/>
            <a:ext cx="614149" cy="780359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40291" y="4019493"/>
            <a:ext cx="806034" cy="188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6473864" y="3758677"/>
            <a:ext cx="792025" cy="574898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lang="en-US" sz="2000" b="1" baseline="-25000" dirty="0">
                <a:latin typeface="Times New Roman" panose="02020603050405020304" charset="0"/>
                <a:cs typeface="Arial" panose="020B0604020202020204" pitchFamily="34" charset="0"/>
              </a:rPr>
              <a:t>3</a:t>
            </a: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,q</a:t>
            </a:r>
            <a:r>
              <a:rPr lang="en-US" sz="2000" b="1" baseline="-25000" dirty="0">
                <a:latin typeface="Times New Roman" panose="02020603050405020304" charset="0"/>
                <a:cs typeface="Arial" panose="020B0604020202020204" pitchFamily="34" charset="0"/>
              </a:rPr>
              <a:t>4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8022622" y="3643297"/>
            <a:ext cx="614149" cy="780359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8091988" y="3790054"/>
            <a:ext cx="532060" cy="574898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lang="en-US" sz="2000" b="1" baseline="-25000" dirty="0">
                <a:latin typeface="Times New Roman" panose="02020603050405020304" charset="0"/>
                <a:cs typeface="Arial" panose="020B0604020202020204" pitchFamily="34" charset="0"/>
              </a:rPr>
              <a:t>5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307496" y="4056962"/>
            <a:ext cx="637742" cy="1742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640747" y="3647780"/>
            <a:ext cx="614149" cy="780359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9710111" y="3795705"/>
            <a:ext cx="532060" cy="57373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lang="en-US" sz="2000" b="1" baseline="-25000" dirty="0">
                <a:latin typeface="Times New Roman" panose="02020603050405020304" charset="0"/>
                <a:cs typeface="Arial" panose="020B0604020202020204" pitchFamily="34" charset="0"/>
              </a:rPr>
              <a:t>4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8817613" y="4032889"/>
            <a:ext cx="823134" cy="50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455"/>
          <p:cNvSpPr/>
          <p:nvPr/>
        </p:nvSpPr>
        <p:spPr bwMode="auto">
          <a:xfrm rot="5202754">
            <a:off x="8849771" y="3652805"/>
            <a:ext cx="873456" cy="1387370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7931170" y="3571010"/>
            <a:ext cx="873336" cy="93389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4794494" y="3548741"/>
            <a:ext cx="873336" cy="93389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6420092" y="3534230"/>
            <a:ext cx="873336" cy="93389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2521160" y="1106611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4112342" y="1185939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5686223" y="1222927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7128818" y="1158262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 Box 3"/>
          <p:cNvSpPr txBox="1">
            <a:spLocks noChangeArrowheads="1"/>
          </p:cNvSpPr>
          <p:nvPr/>
        </p:nvSpPr>
        <p:spPr bwMode="auto">
          <a:xfrm>
            <a:off x="8761514" y="1209488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 Box 3"/>
          <p:cNvSpPr txBox="1">
            <a:spLocks noChangeArrowheads="1"/>
          </p:cNvSpPr>
          <p:nvPr/>
        </p:nvSpPr>
        <p:spPr bwMode="auto">
          <a:xfrm>
            <a:off x="8761514" y="1985885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2689749" y="3614743"/>
            <a:ext cx="331686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 Box 3"/>
          <p:cNvSpPr txBox="1">
            <a:spLocks noChangeArrowheads="1"/>
          </p:cNvSpPr>
          <p:nvPr/>
        </p:nvSpPr>
        <p:spPr bwMode="auto">
          <a:xfrm>
            <a:off x="4150173" y="3589507"/>
            <a:ext cx="331686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5814184" y="3652783"/>
            <a:ext cx="331686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7401807" y="3625367"/>
            <a:ext cx="331686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 Box 3"/>
          <p:cNvSpPr txBox="1">
            <a:spLocks noChangeArrowheads="1"/>
          </p:cNvSpPr>
          <p:nvPr/>
        </p:nvSpPr>
        <p:spPr bwMode="auto">
          <a:xfrm>
            <a:off x="9020757" y="3652212"/>
            <a:ext cx="331686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 Box 3"/>
          <p:cNvSpPr txBox="1">
            <a:spLocks noChangeArrowheads="1"/>
          </p:cNvSpPr>
          <p:nvPr/>
        </p:nvSpPr>
        <p:spPr bwMode="auto">
          <a:xfrm>
            <a:off x="9007657" y="4360971"/>
            <a:ext cx="331686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812"/>
            <a:ext cx="10515600" cy="645458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Example – 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(q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a) = 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{q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{q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) = 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(q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a)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(q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a) = {q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, 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r>
              <a:rPr lang="en-IN" altLang="en-US" dirty="0">
                <a:sym typeface="Symbol" panose="05050102010706020507" pitchFamily="18" charset="2"/>
              </a:rPr>
              <a:t>U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{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ϕ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} = </a:t>
            </a:r>
            <a:r>
              <a:rPr lang="en-IN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{q</a:t>
            </a:r>
            <a:r>
              <a:rPr lang="en-IN" baseline="-25000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en-IN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baseline="-25000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IN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038850" y="1788806"/>
            <a:ext cx="617484" cy="4769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0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930852" y="1732538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5414950" y="1657502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626154" y="1814594"/>
            <a:ext cx="617484" cy="4769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1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59166" y="2043172"/>
            <a:ext cx="941592" cy="237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18238" y="2055040"/>
            <a:ext cx="1296712" cy="118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3515809" y="1741910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traight Arrow Connector 9"/>
          <p:cNvSpPr>
            <a:spLocks noChangeShapeType="1"/>
          </p:cNvSpPr>
          <p:nvPr/>
        </p:nvSpPr>
        <p:spPr bwMode="auto">
          <a:xfrm flipV="1">
            <a:off x="1608819" y="2023481"/>
            <a:ext cx="322033" cy="1059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511225" y="1758322"/>
            <a:ext cx="617484" cy="4769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2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486704" y="1745757"/>
            <a:ext cx="485031" cy="50319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rc 21"/>
          <p:cNvSpPr/>
          <p:nvPr/>
        </p:nvSpPr>
        <p:spPr bwMode="auto">
          <a:xfrm rot="16555225">
            <a:off x="1824519" y="1133614"/>
            <a:ext cx="732471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16" name="Arc 21"/>
          <p:cNvSpPr/>
          <p:nvPr/>
        </p:nvSpPr>
        <p:spPr bwMode="auto">
          <a:xfrm rot="16555225">
            <a:off x="3468093" y="1145955"/>
            <a:ext cx="732471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391273" y="947723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727058" y="1633626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4058294" y="963749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493508" y="1633626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353579" y="2637434"/>
            <a:ext cx="1017868" cy="668740"/>
            <a:chOff x="1192215" y="3188761"/>
            <a:chExt cx="1017868" cy="668740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523234" y="3188761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1592599" y="3272279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kumimoji="0" lang="en-US" sz="20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0</a:t>
              </a: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traight Arrow Connector 9"/>
            <p:cNvSpPr>
              <a:spLocks noChangeShapeType="1"/>
            </p:cNvSpPr>
            <p:nvPr/>
          </p:nvSpPr>
          <p:spPr bwMode="auto">
            <a:xfrm flipV="1">
              <a:off x="1192215" y="3501600"/>
              <a:ext cx="322033" cy="1059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17721" y="3475631"/>
            <a:ext cx="2622542" cy="682187"/>
            <a:chOff x="1156357" y="4578285"/>
            <a:chExt cx="2622542" cy="682187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487376" y="4591732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1556741" y="4675250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kumimoji="0" lang="en-US" sz="20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0</a:t>
              </a: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traight Arrow Connector 9"/>
            <p:cNvSpPr>
              <a:spLocks noChangeShapeType="1"/>
            </p:cNvSpPr>
            <p:nvPr/>
          </p:nvSpPr>
          <p:spPr bwMode="auto">
            <a:xfrm flipV="1">
              <a:off x="1156357" y="4904571"/>
              <a:ext cx="322033" cy="1059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060675" y="4578285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3009016" y="4634909"/>
              <a:ext cx="769883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lang="en-US" sz="2000" b="1" baseline="-25000" dirty="0">
                  <a:latin typeface="Times New Roman" panose="02020603050405020304" charset="0"/>
                  <a:cs typeface="Arial" panose="020B0604020202020204" pitchFamily="34" charset="0"/>
                </a:rPr>
                <a:t>0</a:t>
              </a:r>
              <a:r>
                <a:rPr lang="en-US" sz="2000" b="1" dirty="0">
                  <a:latin typeface="Times New Roman" panose="02020603050405020304" charset="0"/>
                  <a:cs typeface="Arial" panose="020B0604020202020204" pitchFamily="34" charset="0"/>
                </a:rPr>
                <a:t>,q</a:t>
              </a:r>
              <a:r>
                <a:rPr lang="en-US" sz="2000" b="1" baseline="-25000" dirty="0">
                  <a:latin typeface="Times New Roman" panose="02020603050405020304" charset="0"/>
                  <a:cs typeface="Arial" panose="020B0604020202020204" pitchFamily="34" charset="0"/>
                </a:rPr>
                <a:t>1</a:t>
              </a:r>
              <a:endParaRPr 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119083" y="4919341"/>
              <a:ext cx="941592" cy="237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402886" y="4777041"/>
            <a:ext cx="2817896" cy="1348525"/>
            <a:chOff x="1402886" y="4777041"/>
            <a:chExt cx="2817896" cy="1348525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733905" y="5456826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1803270" y="5553791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kumimoji="0" lang="en-US" sz="20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0</a:t>
              </a: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Straight Arrow Connector 9"/>
            <p:cNvSpPr>
              <a:spLocks noChangeShapeType="1"/>
            </p:cNvSpPr>
            <p:nvPr/>
          </p:nvSpPr>
          <p:spPr bwMode="auto">
            <a:xfrm flipV="1">
              <a:off x="1402886" y="5769665"/>
              <a:ext cx="322033" cy="1059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307204" y="5443379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3255545" y="5500003"/>
              <a:ext cx="769883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lang="en-US" sz="2000" b="1" baseline="-25000" dirty="0">
                  <a:latin typeface="Times New Roman" panose="02020603050405020304" charset="0"/>
                  <a:cs typeface="Arial" panose="020B0604020202020204" pitchFamily="34" charset="0"/>
                </a:rPr>
                <a:t>0</a:t>
              </a:r>
              <a:r>
                <a:rPr lang="en-US" sz="2000" b="1" dirty="0">
                  <a:latin typeface="Times New Roman" panose="02020603050405020304" charset="0"/>
                  <a:cs typeface="Arial" panose="020B0604020202020204" pitchFamily="34" charset="0"/>
                </a:rPr>
                <a:t>,q</a:t>
              </a:r>
              <a:r>
                <a:rPr lang="en-US" sz="2000" b="1" baseline="-25000" dirty="0">
                  <a:latin typeface="Times New Roman" panose="02020603050405020304" charset="0"/>
                  <a:cs typeface="Arial" panose="020B0604020202020204" pitchFamily="34" charset="0"/>
                </a:rPr>
                <a:t>1</a:t>
              </a:r>
              <a:endParaRPr 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2365612" y="5784435"/>
              <a:ext cx="941592" cy="237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21"/>
            <p:cNvSpPr/>
            <p:nvPr/>
          </p:nvSpPr>
          <p:spPr bwMode="auto">
            <a:xfrm rot="16555225">
              <a:off x="3276475" y="4865103"/>
              <a:ext cx="732471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en-US"/>
            </a:p>
          </p:txBody>
        </p:sp>
        <p:sp>
          <p:nvSpPr>
            <p:cNvPr id="40" name="Text Box 3"/>
            <p:cNvSpPr txBox="1">
              <a:spLocks noChangeArrowheads="1"/>
            </p:cNvSpPr>
            <p:nvPr/>
          </p:nvSpPr>
          <p:spPr bwMode="auto">
            <a:xfrm>
              <a:off x="3884997" y="4832917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a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2585007" y="5405718"/>
              <a:ext cx="335785" cy="295979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a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2546369" y="3432830"/>
            <a:ext cx="335785" cy="29597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282"/>
            <a:ext cx="10515600" cy="586768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        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841481" y="2241985"/>
            <a:ext cx="614149" cy="75041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910846" y="2350793"/>
            <a:ext cx="617484" cy="53521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0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traight Arrow Connector 9"/>
          <p:cNvSpPr>
            <a:spLocks noChangeShapeType="1"/>
          </p:cNvSpPr>
          <p:nvPr/>
        </p:nvSpPr>
        <p:spPr bwMode="auto">
          <a:xfrm flipV="1">
            <a:off x="1510462" y="2593033"/>
            <a:ext cx="322033" cy="11889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414780" y="2240343"/>
            <a:ext cx="614149" cy="75041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363121" y="2303883"/>
            <a:ext cx="769883" cy="53521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lang="en-US" sz="2000" b="1" baseline="-25000" dirty="0">
                <a:latin typeface="Times New Roman" panose="02020603050405020304" charset="0"/>
                <a:cs typeface="Arial" panose="020B0604020202020204" pitchFamily="34" charset="0"/>
              </a:rPr>
              <a:t>0</a:t>
            </a: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,q</a:t>
            </a:r>
            <a:r>
              <a:rPr lang="en-US" sz="2000" b="1" baseline="-25000" dirty="0">
                <a:latin typeface="Times New Roman" panose="02020603050405020304" charset="0"/>
                <a:cs typeface="Arial" panose="020B0604020202020204" pitchFamily="34" charset="0"/>
              </a:rPr>
              <a:t>1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3188" y="2609606"/>
            <a:ext cx="941592" cy="266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21"/>
          <p:cNvSpPr/>
          <p:nvPr/>
        </p:nvSpPr>
        <p:spPr bwMode="auto">
          <a:xfrm rot="16555225">
            <a:off x="3339321" y="1611968"/>
            <a:ext cx="821930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992573" y="1541876"/>
            <a:ext cx="335785" cy="348264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692583" y="2168499"/>
            <a:ext cx="335785" cy="348264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5006009" y="2231379"/>
            <a:ext cx="614149" cy="75041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954350" y="2348707"/>
            <a:ext cx="769883" cy="53521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lang="en-US" sz="2000" b="1" baseline="-25000" dirty="0">
                <a:latin typeface="Times New Roman" panose="02020603050405020304" charset="0"/>
                <a:cs typeface="Arial" panose="020B0604020202020204" pitchFamily="34" charset="0"/>
              </a:rPr>
              <a:t>1</a:t>
            </a: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,q</a:t>
            </a:r>
            <a:r>
              <a:rPr lang="en-US" sz="2000" b="1" baseline="-25000" dirty="0">
                <a:latin typeface="Times New Roman" panose="02020603050405020304" charset="0"/>
                <a:cs typeface="Arial" panose="020B0604020202020204" pitchFamily="34" charset="0"/>
              </a:rPr>
              <a:t>2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50152" y="2614155"/>
            <a:ext cx="941592" cy="266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4335630" y="2231379"/>
            <a:ext cx="335785" cy="348264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/>
          <p:cNvSpPr txBox="1"/>
          <p:nvPr/>
        </p:nvSpPr>
        <p:spPr>
          <a:xfrm>
            <a:off x="903174" y="389964"/>
            <a:ext cx="10385652" cy="586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{q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) = 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(q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b)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(q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b) = {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ϕ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r>
              <a:rPr lang="en-IN" altLang="en-US" dirty="0">
                <a:sym typeface="Symbol" panose="05050102010706020507" pitchFamily="18" charset="2"/>
              </a:rPr>
              <a:t>U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{q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, 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} = 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{q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{q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) = 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(q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b)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(q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2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b) = {q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, 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r>
              <a:rPr lang="en-IN" altLang="en-US" dirty="0">
                <a:sym typeface="Symbol" panose="05050102010706020507" pitchFamily="18" charset="2"/>
              </a:rPr>
              <a:t>U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{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ϕ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}= </a:t>
            </a:r>
            <a:r>
              <a:rPr lang="en-IN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{q</a:t>
            </a:r>
            <a:r>
              <a:rPr lang="en-IN" baseline="-25000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en-IN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baseline="-25000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IN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rgbClr val="008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1845276" y="2228538"/>
            <a:ext cx="606560" cy="75041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1914661" y="2337346"/>
            <a:ext cx="609854" cy="53521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0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traight Arrow Connector 9"/>
          <p:cNvSpPr>
            <a:spLocks noChangeShapeType="1"/>
          </p:cNvSpPr>
          <p:nvPr/>
        </p:nvSpPr>
        <p:spPr bwMode="auto">
          <a:xfrm flipV="1">
            <a:off x="1512452" y="2593032"/>
            <a:ext cx="318054" cy="11889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73188" y="2596159"/>
            <a:ext cx="935774" cy="3995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2694658" y="2155052"/>
            <a:ext cx="331636" cy="348264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733905" y="4865158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1803270" y="4962123"/>
            <a:ext cx="617484" cy="4769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0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Straight Arrow Connector 9"/>
          <p:cNvSpPr>
            <a:spLocks noChangeShapeType="1"/>
          </p:cNvSpPr>
          <p:nvPr/>
        </p:nvSpPr>
        <p:spPr bwMode="auto">
          <a:xfrm flipV="1">
            <a:off x="1402886" y="5177997"/>
            <a:ext cx="322033" cy="1059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3307204" y="4851711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3257768" y="4949407"/>
            <a:ext cx="769883" cy="4769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lang="en-US" sz="2000" b="1" baseline="-25000" dirty="0">
                <a:latin typeface="Times New Roman" panose="02020603050405020304" charset="0"/>
                <a:cs typeface="Arial" panose="020B0604020202020204" pitchFamily="34" charset="0"/>
              </a:rPr>
              <a:t>0</a:t>
            </a: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,q</a:t>
            </a:r>
            <a:r>
              <a:rPr lang="en-US" sz="2000" b="1" baseline="-25000" dirty="0">
                <a:latin typeface="Times New Roman" panose="02020603050405020304" charset="0"/>
                <a:cs typeface="Arial" panose="020B0604020202020204" pitchFamily="34" charset="0"/>
              </a:rPr>
              <a:t>1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365612" y="5192767"/>
            <a:ext cx="941592" cy="237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21"/>
          <p:cNvSpPr/>
          <p:nvPr/>
        </p:nvSpPr>
        <p:spPr bwMode="auto">
          <a:xfrm rot="16555225">
            <a:off x="3276475" y="4273435"/>
            <a:ext cx="732471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3884997" y="4241249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2585007" y="4799670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4777410" y="4869641"/>
            <a:ext cx="614149" cy="66874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4727974" y="4953890"/>
            <a:ext cx="769883" cy="4769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lang="en-US" sz="2000" b="1" baseline="-25000" dirty="0">
                <a:latin typeface="Times New Roman" panose="02020603050405020304" charset="0"/>
                <a:cs typeface="Arial" panose="020B0604020202020204" pitchFamily="34" charset="0"/>
              </a:rPr>
              <a:t>1</a:t>
            </a: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,q</a:t>
            </a:r>
            <a:r>
              <a:rPr lang="en-US" sz="2000" b="1" baseline="-25000" dirty="0">
                <a:latin typeface="Times New Roman" panose="02020603050405020304" charset="0"/>
                <a:cs typeface="Arial" panose="020B0604020202020204" pitchFamily="34" charset="0"/>
              </a:rPr>
              <a:t>2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877947" y="5191053"/>
            <a:ext cx="912910" cy="164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21"/>
          <p:cNvSpPr/>
          <p:nvPr/>
        </p:nvSpPr>
        <p:spPr bwMode="auto">
          <a:xfrm rot="16555225">
            <a:off x="4746681" y="4277918"/>
            <a:ext cx="732471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4174040" y="4765831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5339291" y="4241249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ontent Placeholder 2"/>
          <p:cNvSpPr txBox="1"/>
          <p:nvPr/>
        </p:nvSpPr>
        <p:spPr>
          <a:xfrm>
            <a:off x="906877" y="389964"/>
            <a:ext cx="10385652" cy="586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{q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) = 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(q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b)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(q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b) = {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ϕ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r>
              <a:rPr lang="en-IN" altLang="en-US" dirty="0">
                <a:sym typeface="Symbol" panose="05050102010706020507" pitchFamily="18" charset="2"/>
              </a:rPr>
              <a:t>U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{q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, 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} = 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{q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{q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q</a:t>
            </a:r>
            <a:r>
              <a:rPr lang="en-I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I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) = 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(q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b)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(q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2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b) = {q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, q</a:t>
            </a:r>
            <a:r>
              <a:rPr lang="en-IN" baseline="-25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r>
              <a:rPr lang="en-IN" altLang="en-US" dirty="0">
                <a:sym typeface="Symbol" panose="05050102010706020507" pitchFamily="18" charset="2"/>
              </a:rPr>
              <a:t>U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{</a:t>
            </a:r>
            <a:r>
              <a:rPr lang="el-GR" dirty="0">
                <a:latin typeface="Times New Roman" panose="02020603050405020304" charset="0"/>
                <a:cs typeface="Times New Roman" panose="02020603050405020304" charset="0"/>
              </a:rPr>
              <a:t>ϕ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}= </a:t>
            </a:r>
            <a:r>
              <a:rPr lang="en-IN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{q</a:t>
            </a:r>
            <a:r>
              <a:rPr lang="en-IN" baseline="-25000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en-IN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baseline="-25000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baseline="-25000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IN" dirty="0">
                <a:solidFill>
                  <a:srgbClr val="008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pPr marL="0" indent="0">
              <a:buNone/>
            </a:pPr>
            <a:endParaRPr lang="en-IN" dirty="0">
              <a:solidFill>
                <a:srgbClr val="008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1737608" y="4865158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1806973" y="4962123"/>
            <a:ext cx="617484" cy="4769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0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Straight Arrow Connector 9"/>
          <p:cNvSpPr>
            <a:spLocks noChangeShapeType="1"/>
          </p:cNvSpPr>
          <p:nvPr/>
        </p:nvSpPr>
        <p:spPr bwMode="auto">
          <a:xfrm flipV="1">
            <a:off x="1406589" y="5177997"/>
            <a:ext cx="322033" cy="1059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3310907" y="4851711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3261471" y="4949407"/>
            <a:ext cx="769883" cy="4769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lang="en-US" sz="2000" b="1" baseline="-25000" dirty="0">
                <a:latin typeface="Times New Roman" panose="02020603050405020304" charset="0"/>
                <a:cs typeface="Arial" panose="020B0604020202020204" pitchFamily="34" charset="0"/>
              </a:rPr>
              <a:t>0</a:t>
            </a: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,q</a:t>
            </a:r>
            <a:r>
              <a:rPr lang="en-US" sz="2000" b="1" baseline="-25000" dirty="0">
                <a:latin typeface="Times New Roman" panose="02020603050405020304" charset="0"/>
                <a:cs typeface="Arial" panose="020B0604020202020204" pitchFamily="34" charset="0"/>
              </a:rPr>
              <a:t>1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9315" y="5192767"/>
            <a:ext cx="941592" cy="237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21"/>
          <p:cNvSpPr/>
          <p:nvPr/>
        </p:nvSpPr>
        <p:spPr bwMode="auto">
          <a:xfrm rot="16555225">
            <a:off x="3280178" y="4273435"/>
            <a:ext cx="732471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3888700" y="4241249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2588710" y="4799670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881650" y="5191053"/>
            <a:ext cx="912910" cy="164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4177743" y="4765831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 Box 3"/>
          <p:cNvSpPr txBox="1">
            <a:spLocks noChangeArrowheads="1"/>
          </p:cNvSpPr>
          <p:nvPr/>
        </p:nvSpPr>
        <p:spPr bwMode="auto">
          <a:xfrm>
            <a:off x="5342994" y="4241249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876900" y="2283321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2946265" y="2380286"/>
            <a:ext cx="617484" cy="4769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0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traight Arrow Connector 9"/>
          <p:cNvSpPr>
            <a:spLocks noChangeShapeType="1"/>
          </p:cNvSpPr>
          <p:nvPr/>
        </p:nvSpPr>
        <p:spPr bwMode="auto">
          <a:xfrm flipV="1">
            <a:off x="2545881" y="2596160"/>
            <a:ext cx="322033" cy="1059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450199" y="2269874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98541" y="2326498"/>
            <a:ext cx="738236" cy="45704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lang="en-US" sz="2000" b="1" baseline="-25000" dirty="0">
                <a:latin typeface="Times New Roman" panose="02020603050405020304" charset="0"/>
                <a:cs typeface="Arial" panose="020B0604020202020204" pitchFamily="34" charset="0"/>
              </a:rPr>
              <a:t>0</a:t>
            </a: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,q</a:t>
            </a:r>
            <a:r>
              <a:rPr lang="en-US" sz="2000" b="1" baseline="-25000" dirty="0">
                <a:latin typeface="Times New Roman" panose="02020603050405020304" charset="0"/>
                <a:cs typeface="Arial" panose="020B0604020202020204" pitchFamily="34" charset="0"/>
              </a:rPr>
              <a:t>1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08607" y="2610930"/>
            <a:ext cx="941592" cy="237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21"/>
          <p:cNvSpPr/>
          <p:nvPr/>
        </p:nvSpPr>
        <p:spPr bwMode="auto">
          <a:xfrm rot="16555225">
            <a:off x="4419470" y="1691598"/>
            <a:ext cx="732471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027992" y="1659412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728002" y="2217833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081784" y="2287804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014549" y="2238498"/>
            <a:ext cx="766549" cy="760199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86565" y="2624167"/>
            <a:ext cx="941592" cy="237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6016664" y="2384769"/>
            <a:ext cx="738236" cy="45704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lang="en-US" sz="2000" b="1" baseline="-25000" dirty="0">
                <a:latin typeface="Times New Roman" panose="02020603050405020304" charset="0"/>
                <a:cs typeface="Arial" panose="020B0604020202020204" pitchFamily="34" charset="0"/>
              </a:rPr>
              <a:t>1</a:t>
            </a: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,q</a:t>
            </a:r>
            <a:r>
              <a:rPr lang="en-US" sz="2000" b="1" baseline="-25000" dirty="0">
                <a:latin typeface="Times New Roman" panose="02020603050405020304" charset="0"/>
                <a:cs typeface="Arial" panose="020B0604020202020204" pitchFamily="34" charset="0"/>
              </a:rPr>
              <a:t>2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ts val="1000"/>
              </a:spcAft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rc 21"/>
          <p:cNvSpPr/>
          <p:nvPr/>
        </p:nvSpPr>
        <p:spPr bwMode="auto">
          <a:xfrm rot="16555225">
            <a:off x="5997252" y="1615399"/>
            <a:ext cx="732471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441614" y="2236891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6542288" y="1389055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en-US" sz="2000" b="1" dirty="0">
                <a:latin typeface="Times New Roman" panose="02020603050405020304" charset="0"/>
                <a:cs typeface="Arial" panose="020B0604020202020204" pitchFamily="34" charset="0"/>
              </a:rPr>
              <a:t>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981635"/>
          </a:xfrm>
        </p:spPr>
        <p:txBody>
          <a:bodyPr/>
          <a:lstStyle/>
          <a:p>
            <a:r>
              <a:rPr lang="en-IN" dirty="0"/>
              <a:t>Example – NFA to DFA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62000" y="1166719"/>
            <a:ext cx="5181600" cy="4351338"/>
          </a:xfrm>
        </p:spPr>
        <p:txBody>
          <a:bodyPr/>
          <a:lstStyle/>
          <a:p>
            <a:r>
              <a:rPr lang="en-IN" dirty="0"/>
              <a:t>Convert the following NFA to DFA 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lum bright="-20000" contrast="-20000"/>
          </a:blip>
          <a:srcRect b="31169"/>
          <a:stretch/>
        </p:blipFill>
        <p:spPr>
          <a:xfrm>
            <a:off x="6599492" y="1166719"/>
            <a:ext cx="5351930" cy="534518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933334" y="2496688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229854" y="2496688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5513294" y="2496688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Palatino Linotype" panose="0204050205050503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5815" y="2953888"/>
            <a:ext cx="5675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6"/>
            <a:endCxn id="9" idx="2"/>
          </p:cNvCxnSpPr>
          <p:nvPr/>
        </p:nvCxnSpPr>
        <p:spPr>
          <a:xfrm>
            <a:off x="1847734" y="2953888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44254" y="2953888"/>
            <a:ext cx="1382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589494" y="2563789"/>
            <a:ext cx="762000" cy="7801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q</a:t>
            </a:r>
            <a:r>
              <a: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5838" y="258455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start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97604" y="2517088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1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4943" y="2563789"/>
            <a:ext cx="2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  <a:sym typeface="Symbol" panose="05050102010706020507" pitchFamily="18" charset="2"/>
              </a:rPr>
              <a:t>0</a:t>
            </a:r>
            <a:endParaRPr lang="en-IN" b="1" dirty="0">
              <a:latin typeface="Palatino Linotype" panose="02040502050505030304" pitchFamily="18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091847" y="2199759"/>
            <a:ext cx="423081" cy="438879"/>
          </a:xfrm>
          <a:custGeom>
            <a:avLst/>
            <a:gdLst>
              <a:gd name="connsiteX0" fmla="*/ 423081 w 423081"/>
              <a:gd name="connsiteY0" fmla="*/ 302402 h 438879"/>
              <a:gd name="connsiteX1" fmla="*/ 95534 w 423081"/>
              <a:gd name="connsiteY1" fmla="*/ 2151 h 438879"/>
              <a:gd name="connsiteX2" fmla="*/ 0 w 423081"/>
              <a:gd name="connsiteY2" fmla="*/ 438879 h 43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81" h="438879">
                <a:moveTo>
                  <a:pt x="423081" y="302402"/>
                </a:moveTo>
                <a:cubicBezTo>
                  <a:pt x="294564" y="140903"/>
                  <a:pt x="166047" y="-20595"/>
                  <a:pt x="95534" y="2151"/>
                </a:cubicBezTo>
                <a:cubicBezTo>
                  <a:pt x="25021" y="24897"/>
                  <a:pt x="12510" y="231888"/>
                  <a:pt x="0" y="43887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1498864" y="2157424"/>
            <a:ext cx="56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1, 0</a:t>
            </a:r>
          </a:p>
        </p:txBody>
      </p:sp>
    </p:spTree>
    <p:extLst>
      <p:ext uri="{BB962C8B-B14F-4D97-AF65-F5344CB8AC3E}">
        <p14:creationId xmlns:p14="http://schemas.microsoft.com/office/powerpoint/2010/main" val="405018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grayscl/>
            <a:lum bright="-20000" contrast="20000"/>
          </a:blip>
          <a:stretch>
            <a:fillRect/>
          </a:stretch>
        </p:blipFill>
        <p:spPr>
          <a:xfrm>
            <a:off x="537882" y="1462087"/>
            <a:ext cx="5217459" cy="500594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lum bright="-20000" contrast="20000"/>
            <a:grayscl/>
          </a:blip>
          <a:stretch>
            <a:fillRect/>
          </a:stretch>
        </p:blipFill>
        <p:spPr>
          <a:xfrm>
            <a:off x="6202593" y="1462087"/>
            <a:ext cx="5644266" cy="500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1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lum bright="-20000"/>
          </a:blip>
          <a:stretch>
            <a:fillRect/>
          </a:stretch>
        </p:blipFill>
        <p:spPr>
          <a:xfrm>
            <a:off x="1670622" y="1562738"/>
            <a:ext cx="7258225" cy="48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0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306"/>
            <a:ext cx="10515600" cy="574665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Problems</a:t>
            </a:r>
          </a:p>
          <a:p>
            <a:pPr marL="514350" indent="-514350">
              <a:buAutoNum type="arabicParenR"/>
            </a:pPr>
            <a:r>
              <a:rPr lang="en-IN" dirty="0"/>
              <a:t>Find a DFA equivalent to the NFA with initial state p, final state q, and another state r having transitions:</a:t>
            </a:r>
          </a:p>
          <a:p>
            <a:pPr marL="0" indent="0">
              <a:buNone/>
            </a:pPr>
            <a:r>
              <a:rPr lang="en-IN" altLang="en-US" dirty="0">
                <a:cs typeface="Arial" panose="020B0604020202020204" pitchFamily="34" charset="0"/>
                <a:sym typeface="Symbol" panose="05050102010706020507" pitchFamily="18" charset="2"/>
              </a:rPr>
              <a:t> 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</a:t>
            </a:r>
            <a:r>
              <a:rPr lang="en-US" altLang="en-US" dirty="0">
                <a:sym typeface="Symbol" panose="05050102010706020507" pitchFamily="18" charset="2"/>
              </a:rPr>
              <a:t>p</a:t>
            </a:r>
            <a:r>
              <a:rPr lang="en-US" altLang="en-US" baseline="-25000" dirty="0"/>
              <a:t> </a:t>
            </a:r>
            <a:r>
              <a:rPr lang="en-US" altLang="en-US" dirty="0"/>
              <a:t> , 0) =  p</a:t>
            </a:r>
            <a:r>
              <a:rPr lang="en-US" altLang="en-US" baseline="-25000" dirty="0"/>
              <a:t> </a:t>
            </a:r>
            <a:r>
              <a:rPr lang="en-US" altLang="en-US" dirty="0"/>
              <a:t> 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</a:t>
            </a:r>
            <a:r>
              <a:rPr lang="en-US" altLang="en-US" dirty="0">
                <a:sym typeface="Symbol" panose="05050102010706020507" pitchFamily="18" charset="2"/>
              </a:rPr>
              <a:t>p</a:t>
            </a:r>
            <a:r>
              <a:rPr lang="en-US" altLang="en-US" baseline="-25000" dirty="0"/>
              <a:t> </a:t>
            </a:r>
            <a:r>
              <a:rPr lang="en-US" altLang="en-US" dirty="0"/>
              <a:t> , 0) =  q</a:t>
            </a:r>
            <a:r>
              <a:rPr lang="en-US" altLang="en-US" baseline="-25000" dirty="0"/>
              <a:t> </a:t>
            </a:r>
            <a:r>
              <a:rPr lang="en-US" altLang="en-US" dirty="0"/>
              <a:t> 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</a:t>
            </a:r>
            <a:r>
              <a:rPr lang="en-US" altLang="en-US" dirty="0">
                <a:sym typeface="Symbol" panose="05050102010706020507" pitchFamily="18" charset="2"/>
              </a:rPr>
              <a:t>p</a:t>
            </a:r>
            <a:r>
              <a:rPr lang="en-US" altLang="en-US" baseline="-25000" dirty="0"/>
              <a:t> </a:t>
            </a:r>
            <a:r>
              <a:rPr lang="en-US" altLang="en-US" dirty="0"/>
              <a:t> , 1) =  q</a:t>
            </a:r>
            <a:r>
              <a:rPr lang="en-US" altLang="en-US" baseline="-25000" dirty="0"/>
              <a:t>  </a:t>
            </a:r>
            <a:r>
              <a:rPr lang="en-US" altLang="en-US" dirty="0"/>
              <a:t> 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</a:t>
            </a:r>
            <a:r>
              <a:rPr lang="en-US" altLang="en-US" dirty="0"/>
              <a:t>q</a:t>
            </a:r>
            <a:r>
              <a:rPr lang="en-US" altLang="en-US" baseline="-25000" dirty="0"/>
              <a:t> </a:t>
            </a:r>
            <a:r>
              <a:rPr lang="en-US" altLang="en-US" dirty="0"/>
              <a:t> , 0) =  r , </a:t>
            </a:r>
          </a:p>
          <a:p>
            <a:pPr marL="0" indent="0">
              <a:buNone/>
            </a:pPr>
            <a:r>
              <a:rPr lang="en-US" altLang="en-US" dirty="0"/>
              <a:t> 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</a:t>
            </a:r>
            <a:r>
              <a:rPr lang="en-US" altLang="en-US" dirty="0"/>
              <a:t>q</a:t>
            </a:r>
            <a:r>
              <a:rPr lang="en-US" altLang="en-US" baseline="-25000" dirty="0"/>
              <a:t> </a:t>
            </a:r>
            <a:r>
              <a:rPr lang="en-US" altLang="en-US" dirty="0"/>
              <a:t> , 1) =  r 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</a:t>
            </a:r>
            <a:r>
              <a:rPr lang="en-US" altLang="en-US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 </a:t>
            </a:r>
            <a:r>
              <a:rPr lang="en-US" altLang="en-US" dirty="0"/>
              <a:t> , 1) =  r</a:t>
            </a:r>
          </a:p>
          <a:p>
            <a:pPr marL="0" indent="0">
              <a:buNone/>
            </a:pPr>
            <a:r>
              <a:rPr lang="en-IN" dirty="0"/>
              <a:t>2) </a:t>
            </a:r>
            <a:r>
              <a:rPr lang="en-US" dirty="0"/>
              <a:t>Construct a DFA equivalent to the NFA with initial state </a:t>
            </a:r>
            <a:r>
              <a:rPr lang="en-US" i="1" dirty="0"/>
              <a:t>p, </a:t>
            </a:r>
            <a:r>
              <a:rPr lang="en-US" dirty="0"/>
              <a:t>final state </a:t>
            </a:r>
            <a:r>
              <a:rPr lang="en-US" i="1" dirty="0"/>
              <a:t>q, </a:t>
            </a:r>
            <a:r>
              <a:rPr lang="en-US" dirty="0"/>
              <a:t>and transitions: </a:t>
            </a:r>
          </a:p>
          <a:p>
            <a:pPr marL="0" indent="0">
              <a:buNone/>
            </a:pP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   (</a:t>
            </a:r>
            <a:r>
              <a:rPr lang="en-US" altLang="en-US" dirty="0">
                <a:sym typeface="Symbol" panose="05050102010706020507" pitchFamily="18" charset="2"/>
              </a:rPr>
              <a:t>p</a:t>
            </a:r>
            <a:r>
              <a:rPr lang="en-US" altLang="en-US" baseline="-25000" dirty="0"/>
              <a:t> </a:t>
            </a:r>
            <a:r>
              <a:rPr lang="en-US" altLang="en-US" dirty="0"/>
              <a:t> , a) =  p</a:t>
            </a:r>
            <a:r>
              <a:rPr lang="en-US" altLang="en-US" baseline="-25000" dirty="0"/>
              <a:t> </a:t>
            </a:r>
            <a:r>
              <a:rPr lang="en-US" altLang="en-US" dirty="0"/>
              <a:t> 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</a:t>
            </a:r>
            <a:r>
              <a:rPr lang="en-US" altLang="en-US" dirty="0">
                <a:sym typeface="Symbol" panose="05050102010706020507" pitchFamily="18" charset="2"/>
              </a:rPr>
              <a:t>p</a:t>
            </a:r>
            <a:r>
              <a:rPr lang="en-US" altLang="en-US" baseline="-25000" dirty="0"/>
              <a:t> </a:t>
            </a:r>
            <a:r>
              <a:rPr lang="en-US" altLang="en-US" dirty="0"/>
              <a:t> , a) =  q</a:t>
            </a:r>
            <a:r>
              <a:rPr lang="en-US" altLang="en-US" baseline="-25000" dirty="0"/>
              <a:t> </a:t>
            </a:r>
            <a:r>
              <a:rPr lang="en-US" altLang="en-US" dirty="0"/>
              <a:t> 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</a:t>
            </a:r>
            <a:r>
              <a:rPr lang="en-US" altLang="en-US" dirty="0">
                <a:sym typeface="Symbol" panose="05050102010706020507" pitchFamily="18" charset="2"/>
              </a:rPr>
              <a:t>q</a:t>
            </a:r>
            <a:r>
              <a:rPr lang="en-US" altLang="en-US" baseline="-25000" dirty="0"/>
              <a:t> </a:t>
            </a:r>
            <a:r>
              <a:rPr lang="en-US" altLang="en-US" dirty="0"/>
              <a:t> , b) =  q</a:t>
            </a:r>
            <a:r>
              <a:rPr lang="en-US" altLang="en-US" baseline="-25000" dirty="0"/>
              <a:t>  </a:t>
            </a:r>
            <a:r>
              <a:rPr lang="en-US" altLang="en-US" dirty="0"/>
              <a:t> 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</a:t>
            </a:r>
            <a:r>
              <a:rPr lang="en-US" altLang="en-US" dirty="0"/>
              <a:t>q</a:t>
            </a:r>
            <a:r>
              <a:rPr lang="en-US" altLang="en-US" baseline="-25000" dirty="0"/>
              <a:t> </a:t>
            </a:r>
            <a:r>
              <a:rPr lang="en-US" altLang="en-US" dirty="0"/>
              <a:t> , b) =  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Omit inaccessible states.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870" y="797774"/>
            <a:ext cx="10515600" cy="4351338"/>
          </a:xfrm>
        </p:spPr>
        <p:txBody>
          <a:bodyPr/>
          <a:lstStyle/>
          <a:p>
            <a:r>
              <a:rPr lang="en-IN" dirty="0"/>
              <a:t>3. Convert to a DFA, the following NFA: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82553" y="1444595"/>
            <a:ext cx="9212127" cy="1498802"/>
            <a:chOff x="782553" y="1444595"/>
            <a:chExt cx="9212127" cy="1498802"/>
          </a:xfrm>
        </p:grpSpPr>
        <p:sp>
          <p:nvSpPr>
            <p:cNvPr id="4" name="Oval 3"/>
            <p:cNvSpPr/>
            <p:nvPr/>
          </p:nvSpPr>
          <p:spPr>
            <a:xfrm>
              <a:off x="1560049" y="178385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</a:t>
              </a:r>
              <a:endPara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856569" y="178385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q</a:t>
              </a:r>
              <a:endPara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8410567" y="179902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atin typeface="Palatino Linotype" panose="02040502050505030304" pitchFamily="18" charset="0"/>
              </a:endParaRPr>
            </a:p>
          </p:txBody>
        </p:sp>
        <p:cxnSp>
          <p:nvCxnSpPr>
            <p:cNvPr id="7" name="Straight Arrow Connector 6"/>
            <p:cNvCxnSpPr>
              <a:endCxn id="4" idx="2"/>
            </p:cNvCxnSpPr>
            <p:nvPr/>
          </p:nvCxnSpPr>
          <p:spPr>
            <a:xfrm>
              <a:off x="992530" y="2241059"/>
              <a:ext cx="5675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6"/>
              <a:endCxn id="5" idx="2"/>
            </p:cNvCxnSpPr>
            <p:nvPr/>
          </p:nvCxnSpPr>
          <p:spPr>
            <a:xfrm>
              <a:off x="2474449" y="2241059"/>
              <a:ext cx="13821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770969" y="2241059"/>
              <a:ext cx="13821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486767" y="1866129"/>
              <a:ext cx="762000" cy="7801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</a:t>
              </a:r>
              <a:endPara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2553" y="187172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Palatino Linotype" panose="02040502050505030304" pitchFamily="18" charset="0"/>
                </a:rPr>
                <a:t>start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02362" y="1847028"/>
              <a:ext cx="289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Palatino Linotype" panose="02040502050505030304" pitchFamily="18" charset="0"/>
                </a:rPr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11658" y="1850960"/>
              <a:ext cx="289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Palatino Linotype" panose="02040502050505030304" pitchFamily="18" charset="0"/>
                </a:rPr>
                <a:t>0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9025144" y="1667110"/>
              <a:ext cx="354958" cy="448430"/>
            </a:xfrm>
            <a:custGeom>
              <a:avLst/>
              <a:gdLst>
                <a:gd name="connsiteX0" fmla="*/ 0 w 354958"/>
                <a:gd name="connsiteY0" fmla="*/ 123743 h 448430"/>
                <a:gd name="connsiteX1" fmla="*/ 341194 w 354958"/>
                <a:gd name="connsiteY1" fmla="*/ 14561 h 448430"/>
                <a:gd name="connsiteX2" fmla="*/ 286603 w 354958"/>
                <a:gd name="connsiteY2" fmla="*/ 410346 h 448430"/>
                <a:gd name="connsiteX3" fmla="*/ 272955 w 354958"/>
                <a:gd name="connsiteY3" fmla="*/ 410346 h 44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958" h="448430">
                  <a:moveTo>
                    <a:pt x="0" y="123743"/>
                  </a:moveTo>
                  <a:cubicBezTo>
                    <a:pt x="146713" y="45268"/>
                    <a:pt x="293427" y="-33206"/>
                    <a:pt x="341194" y="14561"/>
                  </a:cubicBezTo>
                  <a:cubicBezTo>
                    <a:pt x="388961" y="62328"/>
                    <a:pt x="297976" y="344382"/>
                    <a:pt x="286603" y="410346"/>
                  </a:cubicBezTo>
                  <a:cubicBezTo>
                    <a:pt x="275230" y="476310"/>
                    <a:pt x="274092" y="443328"/>
                    <a:pt x="272955" y="410346"/>
                  </a:cubicBezTo>
                </a:path>
              </a:pathLst>
            </a:cu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01168" y="1634762"/>
              <a:ext cx="593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Palatino Linotype" panose="02040502050505030304" pitchFamily="18" charset="0"/>
                </a:rPr>
                <a:t>1, 0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718562" y="1486930"/>
              <a:ext cx="423081" cy="438879"/>
            </a:xfrm>
            <a:custGeom>
              <a:avLst/>
              <a:gdLst>
                <a:gd name="connsiteX0" fmla="*/ 423081 w 423081"/>
                <a:gd name="connsiteY0" fmla="*/ 302402 h 438879"/>
                <a:gd name="connsiteX1" fmla="*/ 95534 w 423081"/>
                <a:gd name="connsiteY1" fmla="*/ 2151 h 438879"/>
                <a:gd name="connsiteX2" fmla="*/ 0 w 423081"/>
                <a:gd name="connsiteY2" fmla="*/ 438879 h 43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081" h="438879">
                  <a:moveTo>
                    <a:pt x="423081" y="302402"/>
                  </a:moveTo>
                  <a:cubicBezTo>
                    <a:pt x="294564" y="140903"/>
                    <a:pt x="166047" y="-20595"/>
                    <a:pt x="95534" y="2151"/>
                  </a:cubicBezTo>
                  <a:cubicBezTo>
                    <a:pt x="25021" y="24897"/>
                    <a:pt x="12510" y="231888"/>
                    <a:pt x="0" y="43887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25579" y="1444595"/>
              <a:ext cx="55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Palatino Linotype" panose="02040502050505030304" pitchFamily="18" charset="0"/>
                </a:rPr>
                <a:t>1, 0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6134449" y="1772805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r</a:t>
              </a:r>
              <a:endParaRPr lang="en-IN" b="1" baseline="-250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7048849" y="2230005"/>
              <a:ext cx="13821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635775" y="1804262"/>
              <a:ext cx="289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Palatino Linotype" panose="02040502050505030304" pitchFamily="18" charset="0"/>
                </a:rPr>
                <a:t>0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580215" y="2506964"/>
              <a:ext cx="1667435" cy="431987"/>
            </a:xfrm>
            <a:custGeom>
              <a:avLst/>
              <a:gdLst>
                <a:gd name="connsiteX0" fmla="*/ 0 w 1667435"/>
                <a:gd name="connsiteY0" fmla="*/ 121023 h 431987"/>
                <a:gd name="connsiteX1" fmla="*/ 645459 w 1667435"/>
                <a:gd name="connsiteY1" fmla="*/ 430306 h 431987"/>
                <a:gd name="connsiteX2" fmla="*/ 1667435 w 1667435"/>
                <a:gd name="connsiteY2" fmla="*/ 0 h 43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7435" h="431987">
                  <a:moveTo>
                    <a:pt x="0" y="121023"/>
                  </a:moveTo>
                  <a:cubicBezTo>
                    <a:pt x="183776" y="285750"/>
                    <a:pt x="367553" y="450477"/>
                    <a:pt x="645459" y="430306"/>
                  </a:cubicBezTo>
                  <a:cubicBezTo>
                    <a:pt x="923365" y="410136"/>
                    <a:pt x="1295400" y="205068"/>
                    <a:pt x="1667435" y="0"/>
                  </a:cubicBezTo>
                </a:path>
              </a:pathLst>
            </a:cu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09066" y="2574065"/>
              <a:ext cx="289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Palatino Linotype" panose="02040502050505030304" pitchFamily="18" charset="0"/>
                  <a:sym typeface="Symbol" panose="05050102010706020507" pitchFamily="18" charset="2"/>
                </a:rPr>
                <a:t>1</a:t>
              </a:r>
              <a:endParaRPr lang="en-IN" b="1" dirty="0"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00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0076" y="921702"/>
            <a:ext cx="7705725" cy="133626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300" dirty="0">
                <a:latin typeface="Times New Roman"/>
                <a:cs typeface="Times New Roman"/>
              </a:rPr>
              <a:t>Module 2 – </a:t>
            </a:r>
            <a:br>
              <a:rPr lang="en-IN" sz="4300" dirty="0">
                <a:latin typeface="Times New Roman"/>
                <a:cs typeface="Times New Roman"/>
              </a:rPr>
            </a:br>
            <a:r>
              <a:rPr lang="en-US" sz="4300" dirty="0">
                <a:latin typeface="Times New Roman"/>
                <a:cs typeface="Times New Roman"/>
              </a:rPr>
              <a:t>Finite State Automata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0840" y="4961173"/>
            <a:ext cx="8164195" cy="60272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ctr">
              <a:spcBef>
                <a:spcPts val="860"/>
              </a:spcBef>
            </a:pPr>
            <a:r>
              <a:rPr lang="en-US" sz="3200" b="1" dirty="0">
                <a:latin typeface="Times New Roman"/>
                <a:cs typeface="Times New Roman"/>
              </a:rPr>
              <a:t>Topic : Conversion of NFA without </a:t>
            </a:r>
            <a:r>
              <a:rPr lang="en-IN" sz="3200" b="1" dirty="0">
                <a:latin typeface="Palatino Linotype" panose="02040502050505030304" pitchFamily="18" charset="0"/>
                <a:sym typeface="Symbol" panose="05050102010706020507" pitchFamily="18" charset="2"/>
              </a:rPr>
              <a:t> </a:t>
            </a:r>
            <a:r>
              <a:rPr lang="en-IN" sz="32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IN" sz="3200" b="1" dirty="0">
                <a:latin typeface="Palatino Linotype" panose="02040502050505030304" pitchFamily="18" charset="0"/>
                <a:sym typeface="Symbol" panose="05050102010706020507" pitchFamily="18" charset="2"/>
              </a:rPr>
              <a:t> DFA</a:t>
            </a:r>
            <a:endParaRPr lang="en-IN" sz="3200" b="1" dirty="0">
              <a:latin typeface="Palatino Linotype" panose="0204050205050503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62901" y="6480874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284209" y="0"/>
            <a:ext cx="2494280" cy="868680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0" y="7971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515225" y="6533897"/>
            <a:ext cx="825500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bg1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90"/>
              </a:lnSpc>
            </a:pPr>
            <a:r>
              <a:rPr lang="en-IN" spc="-5"/>
              <a:t>SCOPE</a:t>
            </a:r>
            <a:endParaRPr spc="-5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26A5CC-1E97-C057-CE2C-E7B34609C5CD}"/>
              </a:ext>
            </a:extLst>
          </p:cNvPr>
          <p:cNvSpPr txBox="1"/>
          <p:nvPr/>
        </p:nvSpPr>
        <p:spPr>
          <a:xfrm>
            <a:off x="834904" y="2556462"/>
            <a:ext cx="10856068" cy="1218282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just">
              <a:spcBef>
                <a:spcPts val="860"/>
              </a:spcBef>
            </a:pPr>
            <a:r>
              <a:rPr lang="en-US" sz="2400" dirty="0">
                <a:latin typeface="Times New Roman"/>
                <a:cs typeface="Times New Roman"/>
              </a:rPr>
              <a:t>Finite Automata (FA) - Deterministic Finite Automata (DFA) - Non-deterministic Finite Automata (NFA) - NFA with epsilon transitions – NFA without epsilon transition, conversion of NFA to DFA, Equivalence of NFA and DFA – minimization of DFA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123077"/>
            <a:ext cx="10515600" cy="1325563"/>
          </a:xfrm>
        </p:spPr>
        <p:txBody>
          <a:bodyPr/>
          <a:lstStyle/>
          <a:p>
            <a:r>
              <a:rPr lang="en-IN" dirty="0"/>
              <a:t>Equivalence of NFA and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069" y="1377762"/>
            <a:ext cx="10874190" cy="52785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>
                <a:solidFill>
                  <a:srgbClr val="000099"/>
                </a:solidFill>
              </a:rPr>
              <a:t>If a regular language ‘L’ is accepted by a NFA then there exist a DFA that accepts, ‘L’.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OR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rgbClr val="000099"/>
                </a:solidFill>
              </a:rPr>
              <a:t>A regular language, ‘L’ is accepted by some DFA </a:t>
            </a:r>
            <a:r>
              <a:rPr lang="en-IN" dirty="0" err="1">
                <a:solidFill>
                  <a:srgbClr val="000099"/>
                </a:solidFill>
              </a:rPr>
              <a:t>iff</a:t>
            </a:r>
            <a:r>
              <a:rPr lang="en-IN" dirty="0">
                <a:solidFill>
                  <a:srgbClr val="000099"/>
                </a:solidFill>
              </a:rPr>
              <a:t> ‘L’ is accepted by some NFA.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OR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rgbClr val="000099"/>
                </a:solidFill>
              </a:rPr>
              <a:t>As every DFA is an NFA, the classes of language accepted by NFA’s includes the classes of language accepted by DFA.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OR</a:t>
            </a:r>
          </a:p>
          <a:p>
            <a:pPr>
              <a:lnSpc>
                <a:spcPct val="120000"/>
              </a:lnSpc>
            </a:pPr>
            <a:r>
              <a:rPr lang="en-IN" dirty="0">
                <a:solidFill>
                  <a:srgbClr val="000099"/>
                </a:solidFill>
              </a:rPr>
              <a:t>If D = (Q</a:t>
            </a:r>
            <a:r>
              <a:rPr lang="en-IN" baseline="-25000" dirty="0">
                <a:solidFill>
                  <a:srgbClr val="000099"/>
                </a:solidFill>
              </a:rPr>
              <a:t>D</a:t>
            </a:r>
            <a:r>
              <a:rPr lang="en-IN" dirty="0">
                <a:solidFill>
                  <a:srgbClr val="000099"/>
                </a:solidFill>
              </a:rPr>
              <a:t>, 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, , {q</a:t>
            </a:r>
            <a:r>
              <a:rPr lang="en-IN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0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}, F</a:t>
            </a:r>
            <a:r>
              <a:rPr lang="en-IN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D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) is DFA constructed from NFA, N = (</a:t>
            </a:r>
            <a:r>
              <a:rPr lang="en-IN" dirty="0">
                <a:solidFill>
                  <a:srgbClr val="000099"/>
                </a:solidFill>
              </a:rPr>
              <a:t>Q</a:t>
            </a:r>
            <a:r>
              <a:rPr lang="en-IN" baseline="-25000" dirty="0">
                <a:solidFill>
                  <a:srgbClr val="000099"/>
                </a:solidFill>
              </a:rPr>
              <a:t>N</a:t>
            </a:r>
            <a:r>
              <a:rPr lang="en-IN" dirty="0">
                <a:solidFill>
                  <a:srgbClr val="000099"/>
                </a:solidFill>
              </a:rPr>
              <a:t>, 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, , {q</a:t>
            </a:r>
            <a:r>
              <a:rPr lang="en-IN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0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}, F</a:t>
            </a:r>
            <a:r>
              <a:rPr lang="en-IN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N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) is the subset construction, then L(D) = L(N).</a:t>
            </a:r>
            <a:endParaRPr lang="en-IN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7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–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919" y="1690688"/>
            <a:ext cx="8884022" cy="4665662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For any NFA there is a DFA that accepts the same language.</a:t>
            </a:r>
          </a:p>
          <a:p>
            <a:pPr>
              <a:lnSpc>
                <a:spcPct val="200000"/>
              </a:lnSpc>
            </a:pPr>
            <a:r>
              <a:rPr lang="en-US" dirty="0"/>
              <a:t>Proof is the </a:t>
            </a:r>
            <a:r>
              <a:rPr lang="en-US" i="1" dirty="0">
                <a:solidFill>
                  <a:srgbClr val="FF0066"/>
                </a:solidFill>
              </a:rPr>
              <a:t>subset construction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dirty="0"/>
              <a:t>The number of states of the DFA can be exponential in the number of states of the NFA. [Q states in NFA can be 2</a:t>
            </a:r>
            <a:r>
              <a:rPr lang="en-US" baseline="30000" dirty="0"/>
              <a:t>Q</a:t>
            </a:r>
            <a:r>
              <a:rPr lang="en-US" dirty="0"/>
              <a:t> states in DFA]</a:t>
            </a:r>
          </a:p>
        </p:txBody>
      </p:sp>
      <p:sp>
        <p:nvSpPr>
          <p:cNvPr id="2" name="Oval 1"/>
          <p:cNvSpPr/>
          <p:nvPr/>
        </p:nvSpPr>
        <p:spPr>
          <a:xfrm>
            <a:off x="9569822" y="4403911"/>
            <a:ext cx="2514602" cy="23801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>
                <a:solidFill>
                  <a:schemeClr val="bg1"/>
                </a:solidFill>
                <a:latin typeface="Palatino Linotype" panose="02040502050505030304" pitchFamily="18" charset="0"/>
              </a:rPr>
              <a:t>NFA</a:t>
            </a:r>
          </a:p>
        </p:txBody>
      </p:sp>
      <p:sp>
        <p:nvSpPr>
          <p:cNvPr id="3" name="Oval 2"/>
          <p:cNvSpPr/>
          <p:nvPr/>
        </p:nvSpPr>
        <p:spPr>
          <a:xfrm>
            <a:off x="10152530" y="5593976"/>
            <a:ext cx="1398494" cy="7623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Palatino Linotype" panose="02040502050505030304" pitchFamily="18" charset="0"/>
              </a:rPr>
              <a:t>DFA</a:t>
            </a:r>
          </a:p>
        </p:txBody>
      </p:sp>
    </p:spTree>
    <p:extLst>
      <p:ext uri="{BB962C8B-B14F-4D97-AF65-F5344CB8AC3E}">
        <p14:creationId xmlns:p14="http://schemas.microsoft.com/office/powerpoint/2010/main" val="420243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Subset Construction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7"/>
            <a:ext cx="10188388" cy="50307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Given an NFA with states Q, inputs </a:t>
            </a:r>
            <a:r>
              <a:rPr lang="en-US" dirty="0">
                <a:latin typeface="Lucida Sans Unicode" panose="020B0602030504020204" pitchFamily="34" charset="0"/>
              </a:rPr>
              <a:t>Σ</a:t>
            </a:r>
            <a:r>
              <a:rPr lang="en-US" dirty="0"/>
              <a:t>, transition function </a:t>
            </a:r>
            <a:r>
              <a:rPr lang="en-US" dirty="0" err="1">
                <a:latin typeface="Lucida Sans Unicode" panose="020B0602030504020204" pitchFamily="34" charset="0"/>
              </a:rPr>
              <a:t>δ</a:t>
            </a:r>
            <a:r>
              <a:rPr lang="en-US" baseline="-25000" dirty="0" err="1"/>
              <a:t>N</a:t>
            </a:r>
            <a:r>
              <a:rPr lang="en-US" dirty="0"/>
              <a:t>, start state q</a:t>
            </a:r>
            <a:r>
              <a:rPr lang="en-US" baseline="-25000" dirty="0"/>
              <a:t>0</a:t>
            </a:r>
            <a:r>
              <a:rPr lang="en-US" dirty="0"/>
              <a:t>, and final states F, construct equivalent DFA with: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99"/>
                </a:solidFill>
              </a:rPr>
              <a:t>States 2</a:t>
            </a:r>
            <a:r>
              <a:rPr lang="en-US" baseline="30000" dirty="0">
                <a:solidFill>
                  <a:srgbClr val="000099"/>
                </a:solidFill>
              </a:rPr>
              <a:t>Q</a:t>
            </a:r>
            <a:r>
              <a:rPr lang="en-US" dirty="0">
                <a:solidFill>
                  <a:srgbClr val="000099"/>
                </a:solidFill>
              </a:rPr>
              <a:t> (Set of subsets of Q).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99"/>
                </a:solidFill>
              </a:rPr>
              <a:t>Inputs </a:t>
            </a:r>
            <a:r>
              <a:rPr lang="en-US" dirty="0">
                <a:solidFill>
                  <a:srgbClr val="000099"/>
                </a:solidFill>
                <a:latin typeface="Lucida Sans Unicode" panose="020B0602030504020204" pitchFamily="34" charset="0"/>
              </a:rPr>
              <a:t>Σ</a:t>
            </a:r>
            <a:r>
              <a:rPr lang="en-US" dirty="0">
                <a:solidFill>
                  <a:srgbClr val="000099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99"/>
                </a:solidFill>
              </a:rPr>
              <a:t>Start state {q</a:t>
            </a:r>
            <a:r>
              <a:rPr lang="en-US" baseline="-25000" dirty="0">
                <a:solidFill>
                  <a:srgbClr val="000099"/>
                </a:solidFill>
              </a:rPr>
              <a:t>0</a:t>
            </a:r>
            <a:r>
              <a:rPr lang="en-US" dirty="0">
                <a:solidFill>
                  <a:srgbClr val="000099"/>
                </a:solidFill>
              </a:rPr>
              <a:t>}.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99"/>
                </a:solidFill>
              </a:rPr>
              <a:t>Final states = all those with a member of F.</a:t>
            </a:r>
          </a:p>
        </p:txBody>
      </p:sp>
    </p:spTree>
    <p:extLst>
      <p:ext uri="{BB962C8B-B14F-4D97-AF65-F5344CB8AC3E}">
        <p14:creationId xmlns:p14="http://schemas.microsoft.com/office/powerpoint/2010/main" val="15252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Subset Construction – (2)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transition function </a:t>
            </a:r>
            <a:r>
              <a:rPr lang="en-US" dirty="0" err="1">
                <a:latin typeface="Lucida Sans Unicode" panose="020B0602030504020204" pitchFamily="34" charset="0"/>
              </a:rPr>
              <a:t>δ</a:t>
            </a:r>
            <a:r>
              <a:rPr lang="en-US" baseline="-25000" dirty="0" err="1"/>
              <a:t>D</a:t>
            </a:r>
            <a:r>
              <a:rPr lang="en-US" dirty="0"/>
              <a:t> is defined by: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</a:pPr>
            <a:r>
              <a:rPr lang="en-US" dirty="0">
                <a:latin typeface="Lucida Sans Unicode" panose="020B0602030504020204" pitchFamily="34" charset="0"/>
              </a:rPr>
              <a:t>		</a:t>
            </a:r>
            <a:r>
              <a:rPr lang="en-US" dirty="0" err="1">
                <a:solidFill>
                  <a:srgbClr val="FF0000"/>
                </a:solidFill>
                <a:latin typeface="Lucida Sans Unicode" panose="020B0602030504020204" pitchFamily="34" charset="0"/>
              </a:rPr>
              <a:t>δ</a:t>
            </a:r>
            <a:r>
              <a:rPr lang="en-US" baseline="-25000" dirty="0" err="1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({q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,…,</a:t>
            </a:r>
            <a:r>
              <a:rPr lang="en-US" dirty="0" err="1">
                <a:solidFill>
                  <a:srgbClr val="FF0000"/>
                </a:solidFill>
              </a:rPr>
              <a:t>q</a:t>
            </a:r>
            <a:r>
              <a:rPr lang="en-US" baseline="-25000" dirty="0" err="1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}, a) is the union over all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 1,…,k  of </a:t>
            </a:r>
            <a:r>
              <a:rPr lang="en-US" dirty="0" err="1">
                <a:solidFill>
                  <a:srgbClr val="FF0000"/>
                </a:solidFill>
                <a:latin typeface="Lucida Sans Unicode" panose="020B0602030504020204" pitchFamily="34" charset="0"/>
              </a:rPr>
              <a:t>δ</a:t>
            </a:r>
            <a:r>
              <a:rPr lang="en-US" baseline="-25000" dirty="0" err="1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(q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, a).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99"/>
                </a:solidFill>
              </a:rPr>
              <a:t>Critical Point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DFA states have States (</a:t>
            </a:r>
            <a:r>
              <a:rPr lang="en-US" i="1" dirty="0">
                <a:solidFill>
                  <a:srgbClr val="000099"/>
                </a:solidFill>
              </a:rPr>
              <a:t>names)</a:t>
            </a:r>
            <a:r>
              <a:rPr lang="en-US" dirty="0">
                <a:solidFill>
                  <a:srgbClr val="000099"/>
                </a:solidFill>
              </a:rPr>
              <a:t>  </a:t>
            </a:r>
            <a:r>
              <a:rPr lang="en-US" dirty="0"/>
              <a:t>that are sets of NFA states.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But as a DFA state, an expression like {</a:t>
            </a:r>
            <a:r>
              <a:rPr lang="en-US" dirty="0" err="1"/>
              <a:t>p,q</a:t>
            </a:r>
            <a:r>
              <a:rPr lang="en-US" dirty="0"/>
              <a:t>} must be read as a single state, not as a set.</a:t>
            </a:r>
          </a:p>
        </p:txBody>
      </p:sp>
    </p:spTree>
    <p:extLst>
      <p:ext uri="{BB962C8B-B14F-4D97-AF65-F5344CB8AC3E}">
        <p14:creationId xmlns:p14="http://schemas.microsoft.com/office/powerpoint/2010/main" val="15380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4"/>
            <a:ext cx="10515600" cy="76358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NFA to DFA  (Procedure)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713"/>
            <a:ext cx="10515600" cy="530066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Create a graph       with vertex        . Identify this vertex as the initial vertex.</a:t>
            </a:r>
          </a:p>
          <a:p>
            <a:pPr marL="514350" indent="-514350">
              <a:buAutoNum type="arabicPeriod"/>
            </a:pPr>
            <a:r>
              <a:rPr lang="en-US" dirty="0"/>
              <a:t>Repeat the following steps until no more edges are missing:</a:t>
            </a:r>
          </a:p>
          <a:p>
            <a:pPr marL="514350" indent="-514350">
              <a:buNone/>
            </a:pPr>
            <a:r>
              <a:rPr lang="en-US" dirty="0"/>
              <a:t>       Take any vertex                               of         that as no outgoing edge for some            . Compute                                                                  .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/>
              <a:t>       If</a:t>
            </a:r>
          </a:p>
          <a:p>
            <a:pPr marL="514350" indent="-514350">
              <a:buNone/>
            </a:pPr>
            <a:r>
              <a:rPr lang="en-US" dirty="0"/>
              <a:t>       create a vertex for        labeled                                if it does not already exist. Add to        an edge from                               to</a:t>
            </a:r>
          </a:p>
          <a:p>
            <a:pPr marL="514350" indent="-514350">
              <a:buNone/>
            </a:pPr>
            <a:r>
              <a:rPr lang="en-US" dirty="0"/>
              <a:t>                                   and labeled it with     . </a:t>
            </a:r>
          </a:p>
          <a:p>
            <a:pPr marL="514350" indent="-514350">
              <a:buNone/>
            </a:pPr>
            <a:r>
              <a:rPr lang="en-US" dirty="0"/>
              <a:t>                                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57588" y="1143003"/>
          <a:ext cx="585789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215900" progId="Equation.3">
                  <p:embed/>
                </p:oleObj>
              </mc:Choice>
              <mc:Fallback>
                <p:oleObj name="Equation" r:id="rId2" imgW="228600" imgH="2159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1143003"/>
                        <a:ext cx="585789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43575" y="1071563"/>
          <a:ext cx="70008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100" imgH="228600" progId="Equation.3">
                  <p:embed/>
                </p:oleObj>
              </mc:Choice>
              <mc:Fallback>
                <p:oleObj name="Equation" r:id="rId4" imgW="292100" imgH="2286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1071563"/>
                        <a:ext cx="700087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14763" y="2513760"/>
          <a:ext cx="24003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2965" imgH="241300" progId="Equation.3">
                  <p:embed/>
                </p:oleObj>
              </mc:Choice>
              <mc:Fallback>
                <p:oleObj name="Equation" r:id="rId6" imgW="862965" imgH="2413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2513760"/>
                        <a:ext cx="2400300" cy="547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6624638" y="2524125"/>
          <a:ext cx="5857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" imgH="215900" progId="Equation.3">
                  <p:embed/>
                </p:oleObj>
              </mc:Choice>
              <mc:Fallback>
                <p:oleObj name="Equation" r:id="rId8" imgW="228600" imgH="215900" progId="Equation.3">
                  <p:embed/>
                  <p:pic>
                    <p:nvPicPr>
                      <p:cNvPr id="593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2524125"/>
                        <a:ext cx="585787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542089" y="5391150"/>
          <a:ext cx="3159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7000" imgH="139700" progId="Equation.3">
                  <p:embed/>
                </p:oleObj>
              </mc:Choice>
              <mc:Fallback>
                <p:oleObj name="Equation" r:id="rId9" imgW="127000" imgH="1397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089" y="5391150"/>
                        <a:ext cx="31591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238748" y="2886076"/>
          <a:ext cx="536257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14500" imgH="241300" progId="Equation.3">
                  <p:embed/>
                </p:oleObj>
              </mc:Choice>
              <mc:Fallback>
                <p:oleObj name="Equation" r:id="rId11" imgW="1714500" imgH="2413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48" y="2886076"/>
                        <a:ext cx="5362577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1763714" y="3900487"/>
          <a:ext cx="91995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984500" imgH="241300" progId="Equation.3">
                  <p:embed/>
                </p:oleObj>
              </mc:Choice>
              <mc:Fallback>
                <p:oleObj name="Equation" r:id="rId13" imgW="2984500" imgH="241300" progId="Equation.3">
                  <p:embed/>
                  <p:pic>
                    <p:nvPicPr>
                      <p:cNvPr id="594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4" y="3900487"/>
                        <a:ext cx="919956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4138613" y="4467225"/>
          <a:ext cx="5857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28600" imgH="215900" progId="Equation.3">
                  <p:embed/>
                </p:oleObj>
              </mc:Choice>
              <mc:Fallback>
                <p:oleObj name="Equation" r:id="rId15" imgW="228600" imgH="215900" progId="Equation.3">
                  <p:embed/>
                  <p:pic>
                    <p:nvPicPr>
                      <p:cNvPr id="594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4467225"/>
                        <a:ext cx="585787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5880100" y="4354513"/>
          <a:ext cx="25844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38200" imgH="228600" progId="Equation.3">
                  <p:embed/>
                </p:oleObj>
              </mc:Choice>
              <mc:Fallback>
                <p:oleObj name="Equation" r:id="rId16" imgW="838200" imgH="228600" progId="Equation.3">
                  <p:embed/>
                  <p:pic>
                    <p:nvPicPr>
                      <p:cNvPr id="594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4354513"/>
                        <a:ext cx="258445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4419600" y="4876800"/>
          <a:ext cx="5857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28600" imgH="215900" progId="Equation.3">
                  <p:embed/>
                </p:oleObj>
              </mc:Choice>
              <mc:Fallback>
                <p:oleObj name="Equation" r:id="rId18" imgW="228600" imgH="215900" progId="Equation.3">
                  <p:embed/>
                  <p:pic>
                    <p:nvPicPr>
                      <p:cNvPr id="594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876800"/>
                        <a:ext cx="585787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4"/>
          <p:cNvGraphicFramePr>
            <a:graphicFrameLocks noChangeAspect="1"/>
          </p:cNvGraphicFramePr>
          <p:nvPr/>
        </p:nvGraphicFramePr>
        <p:xfrm>
          <a:off x="6981826" y="4795836"/>
          <a:ext cx="24003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862965" imgH="241300" progId="Equation.3">
                  <p:embed/>
                </p:oleObj>
              </mc:Choice>
              <mc:Fallback>
                <p:oleObj name="Equation" r:id="rId19" imgW="862965" imgH="241300" progId="Equation.3">
                  <p:embed/>
                  <p:pic>
                    <p:nvPicPr>
                      <p:cNvPr id="594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26" y="4795836"/>
                        <a:ext cx="240030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1403349" y="5192713"/>
          <a:ext cx="234473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838200" imgH="228600" progId="Equation.3">
                  <p:embed/>
                </p:oleObj>
              </mc:Choice>
              <mc:Fallback>
                <p:oleObj name="Equation" r:id="rId21" imgW="838200" imgH="228600" progId="Equation.3">
                  <p:embed/>
                  <p:pic>
                    <p:nvPicPr>
                      <p:cNvPr id="5940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49" y="5192713"/>
                        <a:ext cx="2344738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NFA to DFA  (Procedure)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/>
          <a:lstStyle/>
          <a:p>
            <a:pPr>
              <a:buNone/>
            </a:pPr>
            <a:r>
              <a:rPr lang="en-US" dirty="0"/>
              <a:t>3. Every vertex of         whose label contains any             is identified as a final state.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4. If        accepts     , the vertex          in          is also a final state.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29012" y="1300164"/>
          <a:ext cx="5000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215900" progId="Equation.3">
                  <p:embed/>
                </p:oleObj>
              </mc:Choice>
              <mc:Fallback>
                <p:oleObj name="Equation" r:id="rId2" imgW="228600" imgH="2159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2" y="1300164"/>
                        <a:ext cx="50006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847011" y="1285875"/>
          <a:ext cx="8112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900" imgH="241300" progId="Equation.3">
                  <p:embed/>
                </p:oleObj>
              </mc:Choice>
              <mc:Fallback>
                <p:oleObj name="Equation" r:id="rId4" imgW="469900" imgH="2413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7011" y="1285875"/>
                        <a:ext cx="811213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600200" y="2743200"/>
          <a:ext cx="4286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700" imgH="228600" progId="Equation.3">
                  <p:embed/>
                </p:oleObj>
              </mc:Choice>
              <mc:Fallback>
                <p:oleObj name="Equation" r:id="rId6" imgW="266700" imgH="2286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43200"/>
                        <a:ext cx="42862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314700" y="2843213"/>
          <a:ext cx="3016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7000" imgH="139700" progId="Equation.3">
                  <p:embed/>
                </p:oleObj>
              </mc:Choice>
              <mc:Fallback>
                <p:oleObj name="Equation" r:id="rId8" imgW="127000" imgH="1397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2843213"/>
                        <a:ext cx="301625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329237" y="2686050"/>
          <a:ext cx="6429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2100" imgH="228600" progId="Equation.3">
                  <p:embed/>
                </p:oleObj>
              </mc:Choice>
              <mc:Fallback>
                <p:oleObj name="Equation" r:id="rId10" imgW="292100" imgH="2286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7" y="2686050"/>
                        <a:ext cx="64293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11"/>
          <p:cNvGraphicFramePr>
            <a:graphicFrameLocks noChangeAspect="1"/>
          </p:cNvGraphicFramePr>
          <p:nvPr/>
        </p:nvGraphicFramePr>
        <p:xfrm>
          <a:off x="6481763" y="2695576"/>
          <a:ext cx="5000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600" imgH="215900" progId="Equation.3">
                  <p:embed/>
                </p:oleObj>
              </mc:Choice>
              <mc:Fallback>
                <p:oleObj name="Equation" r:id="rId12" imgW="228600" imgH="215900" progId="Equation.3">
                  <p:embed/>
                  <p:pic>
                    <p:nvPicPr>
                      <p:cNvPr id="604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3" y="2695576"/>
                        <a:ext cx="50006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6400"/>
            <a:ext cx="10515600" cy="573314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9600" dirty="0">
                <a:latin typeface="Times New Roman" panose="02020603050405020304" charset="0"/>
                <a:cs typeface="Times New Roman" panose="02020603050405020304" charset="0"/>
              </a:rPr>
              <a:t>Example – 1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          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28800" dirty="0">
                <a:latin typeface="Times New Roman" panose="02020603050405020304" charset="0"/>
                <a:cs typeface="Times New Roman" panose="02020603050405020304" charset="0"/>
              </a:rPr>
              <a:t>             </a:t>
            </a:r>
            <a:r>
              <a:rPr lang="el-GR" sz="9600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sz="9600" dirty="0">
                <a:latin typeface="Times New Roman" panose="02020603050405020304" charset="0"/>
                <a:cs typeface="Times New Roman" panose="02020603050405020304" charset="0"/>
              </a:rPr>
              <a:t>(q</a:t>
            </a:r>
            <a:r>
              <a:rPr lang="en-IN" sz="9600" baseline="-25000" dirty="0"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en-IN" sz="9600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sz="9600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sz="9600" dirty="0">
                <a:latin typeface="Times New Roman" panose="02020603050405020304" charset="0"/>
                <a:cs typeface="Times New Roman" panose="02020603050405020304" charset="0"/>
              </a:rPr>
              <a:t> a) = </a:t>
            </a:r>
            <a:r>
              <a:rPr lang="en-IN" sz="96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{q</a:t>
            </a:r>
            <a:r>
              <a:rPr lang="en-IN" sz="9600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en-IN" sz="96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sz="9600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sz="96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sz="9600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en-IN" sz="96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 </a:t>
            </a:r>
            <a:r>
              <a:rPr lang="en-IN" sz="96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 A</a:t>
            </a:r>
            <a:endParaRPr lang="en-IN" sz="96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96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96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l-GR" sz="9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sz="9600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</a:t>
            </a:r>
            <a:r>
              <a:rPr lang="el-GR" sz="9600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sz="9600" dirty="0">
                <a:latin typeface="Times New Roman" panose="02020603050405020304" charset="0"/>
                <a:cs typeface="Times New Roman" panose="02020603050405020304" charset="0"/>
              </a:rPr>
              <a:t>(q</a:t>
            </a:r>
            <a:r>
              <a:rPr lang="en-IN" sz="9600" baseline="-25000" dirty="0">
                <a:latin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en-IN" sz="9600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sz="9600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sz="9600" dirty="0">
                <a:latin typeface="Times New Roman" panose="02020603050405020304" charset="0"/>
                <a:cs typeface="Times New Roman" panose="02020603050405020304" charset="0"/>
              </a:rPr>
              <a:t> a) </a:t>
            </a:r>
            <a:r>
              <a:rPr lang="en-IN" altLang="en-US" sz="9600" dirty="0">
                <a:sym typeface="Symbol" panose="05050102010706020507" pitchFamily="18" charset="2"/>
              </a:rPr>
              <a:t>U </a:t>
            </a:r>
            <a:r>
              <a:rPr lang="el-GR" sz="9600" dirty="0">
                <a:latin typeface="Times New Roman" panose="02020603050405020304" charset="0"/>
                <a:cs typeface="Times New Roman" panose="02020603050405020304" charset="0"/>
              </a:rPr>
              <a:t>δ</a:t>
            </a:r>
            <a:r>
              <a:rPr lang="en-IN" sz="9600" dirty="0">
                <a:latin typeface="Times New Roman" panose="02020603050405020304" charset="0"/>
                <a:cs typeface="Times New Roman" panose="02020603050405020304" charset="0"/>
              </a:rPr>
              <a:t>(q</a:t>
            </a:r>
            <a:r>
              <a:rPr lang="en-IN" sz="9600" baseline="-25000" dirty="0">
                <a:latin typeface="Times New Roman" panose="02020603050405020304" charset="0"/>
                <a:cs typeface="Times New Roman" panose="02020603050405020304" charset="0"/>
              </a:rPr>
              <a:t>4 </a:t>
            </a:r>
            <a:r>
              <a:rPr lang="en-IN" sz="9600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sz="9600" baseline="-25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sz="9600" dirty="0">
                <a:latin typeface="Times New Roman" panose="02020603050405020304" charset="0"/>
                <a:cs typeface="Times New Roman" panose="02020603050405020304" charset="0"/>
              </a:rPr>
              <a:t> a) = {q</a:t>
            </a:r>
            <a:r>
              <a:rPr lang="en-IN" sz="9600" baseline="-25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IN" sz="96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r>
              <a:rPr lang="en-IN" altLang="en-US" sz="9600" dirty="0">
                <a:sym typeface="Symbol" panose="05050102010706020507" pitchFamily="18" charset="2"/>
              </a:rPr>
              <a:t>U</a:t>
            </a:r>
            <a:r>
              <a:rPr lang="en-IN" sz="9600" dirty="0">
                <a:latin typeface="Times New Roman" panose="02020603050405020304" charset="0"/>
                <a:cs typeface="Times New Roman" panose="02020603050405020304" charset="0"/>
              </a:rPr>
              <a:t>{q</a:t>
            </a:r>
            <a:r>
              <a:rPr lang="en-IN" sz="9600" baseline="-25000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IN" sz="9600" dirty="0">
                <a:latin typeface="Times New Roman" panose="02020603050405020304" charset="0"/>
                <a:cs typeface="Times New Roman" panose="02020603050405020304" charset="0"/>
              </a:rPr>
              <a:t>} = </a:t>
            </a:r>
            <a:r>
              <a:rPr lang="en-IN" sz="96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{q</a:t>
            </a:r>
            <a:r>
              <a:rPr lang="en-IN" sz="9600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 </a:t>
            </a:r>
            <a:r>
              <a:rPr lang="en-IN" sz="96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IN" sz="9600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sz="96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IN" sz="9600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IN" sz="96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 </a:t>
            </a:r>
            <a:r>
              <a:rPr lang="en-IN" sz="96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B</a:t>
            </a:r>
            <a:endParaRPr lang="en-IN" sz="552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4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4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                          </a:t>
            </a:r>
            <a:r>
              <a:rPr lang="en-IN" sz="7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sz="9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marL="0" indent="0">
              <a:buNone/>
            </a:pPr>
            <a:r>
              <a:rPr lang="en-IN" sz="9600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</a:t>
            </a: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8103220" y="401625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c 455"/>
          <p:cNvSpPr/>
          <p:nvPr/>
        </p:nvSpPr>
        <p:spPr bwMode="auto">
          <a:xfrm rot="5202754">
            <a:off x="5296911" y="1685808"/>
            <a:ext cx="873456" cy="1387370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13073" y="1296677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282438" y="1380195"/>
            <a:ext cx="617484" cy="4769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0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4590107" y="1857161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803494" y="732090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63040" y="891655"/>
            <a:ext cx="881840" cy="5658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03745" y="1767469"/>
            <a:ext cx="841135" cy="2974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953948" y="1850401"/>
            <a:ext cx="337731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4727120" y="503901"/>
            <a:ext cx="617484" cy="4769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1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4619122" y="447633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6314424" y="529689"/>
            <a:ext cx="617484" cy="4769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2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47436" y="758267"/>
            <a:ext cx="941592" cy="237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06508" y="770135"/>
            <a:ext cx="1296712" cy="118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6204079" y="457005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652097" y="1934116"/>
            <a:ext cx="617484" cy="4769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4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323812" y="1931768"/>
            <a:ext cx="602976" cy="4769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5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rc 455"/>
          <p:cNvSpPr/>
          <p:nvPr/>
        </p:nvSpPr>
        <p:spPr bwMode="auto">
          <a:xfrm rot="16041575">
            <a:off x="5336390" y="1416748"/>
            <a:ext cx="699382" cy="1271889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17" name="Straight Arrow Connector 9"/>
          <p:cNvSpPr>
            <a:spLocks noChangeShapeType="1"/>
          </p:cNvSpPr>
          <p:nvPr/>
        </p:nvSpPr>
        <p:spPr bwMode="auto">
          <a:xfrm flipV="1">
            <a:off x="2882054" y="1609516"/>
            <a:ext cx="322033" cy="1059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292686" y="1934124"/>
            <a:ext cx="485031" cy="50319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509941" y="2708988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5559309" y="1303043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8208534" y="493407"/>
            <a:ext cx="617484" cy="47696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q</a:t>
            </a:r>
            <a:r>
              <a:rPr kumimoji="0" lang="en-US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3</a:t>
            </a: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6238136" y="1845793"/>
            <a:ext cx="614149" cy="66874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172285" y="475444"/>
            <a:ext cx="485031" cy="50319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92215" y="3188761"/>
            <a:ext cx="1017868" cy="668740"/>
            <a:chOff x="1192215" y="3188761"/>
            <a:chExt cx="1017868" cy="668740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523234" y="3188761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1592599" y="3272279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kumimoji="0" lang="en-US" sz="20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0</a:t>
              </a: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Straight Arrow Connector 9"/>
            <p:cNvSpPr>
              <a:spLocks noChangeShapeType="1"/>
            </p:cNvSpPr>
            <p:nvPr/>
          </p:nvSpPr>
          <p:spPr bwMode="auto">
            <a:xfrm flipV="1">
              <a:off x="1192215" y="3501600"/>
              <a:ext cx="322033" cy="1059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56357" y="4578285"/>
            <a:ext cx="2622542" cy="682187"/>
            <a:chOff x="1156357" y="4578285"/>
            <a:chExt cx="2622542" cy="682187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487376" y="4591732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1556741" y="4675250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kumimoji="0" lang="en-US" sz="20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0</a:t>
              </a: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Straight Arrow Connector 9"/>
            <p:cNvSpPr>
              <a:spLocks noChangeShapeType="1"/>
            </p:cNvSpPr>
            <p:nvPr/>
          </p:nvSpPr>
          <p:spPr bwMode="auto">
            <a:xfrm flipV="1">
              <a:off x="1156357" y="4904571"/>
              <a:ext cx="322033" cy="1059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060675" y="4578285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3009016" y="4634909"/>
              <a:ext cx="769883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="1" dirty="0"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lang="en-US" sz="2000" b="1" baseline="-25000" dirty="0">
                  <a:latin typeface="Times New Roman" panose="02020603050405020304" charset="0"/>
                  <a:cs typeface="Arial" panose="020B0604020202020204" pitchFamily="34" charset="0"/>
                </a:rPr>
                <a:t>1</a:t>
              </a:r>
              <a:r>
                <a:rPr lang="en-US" sz="2000" b="1" dirty="0">
                  <a:latin typeface="Times New Roman" panose="02020603050405020304" charset="0"/>
                  <a:cs typeface="Arial" panose="020B0604020202020204" pitchFamily="34" charset="0"/>
                </a:rPr>
                <a:t>,q</a:t>
              </a:r>
              <a:r>
                <a:rPr lang="en-US" sz="2000" b="1" baseline="-25000" dirty="0">
                  <a:latin typeface="Times New Roman" panose="02020603050405020304" charset="0"/>
                  <a:cs typeface="Arial" panose="020B0604020202020204" pitchFamily="34" charset="0"/>
                </a:rPr>
                <a:t>4</a:t>
              </a:r>
              <a:endParaRPr lang="en-US" sz="2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2119083" y="4919341"/>
              <a:ext cx="941592" cy="237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2298593" y="4518396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5450531" y="400389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7124938" y="374509"/>
            <a:ext cx="335785" cy="310359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Arial" panose="020B0604020202020204" pitchFamily="34" charset="0"/>
              </a:rPr>
              <a:t>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1243</Words>
  <Application>Microsoft Office PowerPoint</Application>
  <PresentationFormat>Widescreen</PresentationFormat>
  <Paragraphs>259</Paragraphs>
  <Slides>19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MT</vt:lpstr>
      <vt:lpstr>Calibri</vt:lpstr>
      <vt:lpstr>Calibri Light</vt:lpstr>
      <vt:lpstr>Lucida Sans Unicode</vt:lpstr>
      <vt:lpstr>Monotype Sorts</vt:lpstr>
      <vt:lpstr>Palatino Linotype</vt:lpstr>
      <vt:lpstr>Symbol</vt:lpstr>
      <vt:lpstr>Times New Roman</vt:lpstr>
      <vt:lpstr>Office Theme</vt:lpstr>
      <vt:lpstr>Equation</vt:lpstr>
      <vt:lpstr>PowerPoint Presentation</vt:lpstr>
      <vt:lpstr>Module 2 –  Finite State Automata</vt:lpstr>
      <vt:lpstr>Equivalence of NFA and DFA</vt:lpstr>
      <vt:lpstr>Equivalence – (2)</vt:lpstr>
      <vt:lpstr>Subset Construction</vt:lpstr>
      <vt:lpstr>Subset Construction – (2)</vt:lpstr>
      <vt:lpstr>NFA to DFA  (Procedure)</vt:lpstr>
      <vt:lpstr>NFA to DFA  (Procedure)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– NFA to DFA</vt:lpstr>
      <vt:lpstr>Cont…</vt:lpstr>
      <vt:lpstr>Cont…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Arumuga Arun R</cp:lastModifiedBy>
  <cp:revision>574</cp:revision>
  <dcterms:created xsi:type="dcterms:W3CDTF">2018-07-03T04:52:00Z</dcterms:created>
  <dcterms:modified xsi:type="dcterms:W3CDTF">2024-01-29T16:44:36Z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KSOProductBuildVer">
    <vt:lpwstr>1033-11.2.0.10223</vt:lpwstr>
  </property>
</Properties>
</file>