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733" r:id="rId3"/>
    <p:sldId id="425" r:id="rId4"/>
    <p:sldId id="734" r:id="rId5"/>
    <p:sldId id="735" r:id="rId6"/>
    <p:sldId id="736" r:id="rId7"/>
    <p:sldId id="737" r:id="rId8"/>
    <p:sldId id="738" r:id="rId9"/>
    <p:sldId id="739" r:id="rId10"/>
    <p:sldId id="740" r:id="rId11"/>
    <p:sldId id="741" r:id="rId12"/>
    <p:sldId id="743" r:id="rId13"/>
    <p:sldId id="74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8000"/>
    <a:srgbClr val="FF0000"/>
    <a:srgbClr val="009900"/>
    <a:srgbClr val="FF0066"/>
    <a:srgbClr val="00CC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92157" autoAdjust="0"/>
  </p:normalViewPr>
  <p:slideViewPr>
    <p:cSldViewPr snapToGrid="0">
      <p:cViewPr varScale="1">
        <p:scale>
          <a:sx n="72" d="100"/>
          <a:sy n="72" d="100"/>
        </p:scale>
        <p:origin x="1291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4125" y="6477952"/>
            <a:ext cx="77470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25080" y="6471132"/>
            <a:ext cx="2652395" cy="387350"/>
          </a:xfrm>
          <a:custGeom>
            <a:avLst/>
            <a:gdLst/>
            <a:ahLst/>
            <a:cxnLst/>
            <a:rect l="l" t="t" r="r" b="b"/>
            <a:pathLst>
              <a:path w="2652395" h="387350">
                <a:moveTo>
                  <a:pt x="2652395" y="0"/>
                </a:moveTo>
                <a:lnTo>
                  <a:pt x="0" y="0"/>
                </a:lnTo>
                <a:lnTo>
                  <a:pt x="0" y="386867"/>
                </a:lnTo>
                <a:lnTo>
                  <a:pt x="2652395" y="386867"/>
                </a:lnTo>
                <a:lnTo>
                  <a:pt x="2652395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69705" y="6512242"/>
            <a:ext cx="82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SCOPE</a:t>
            </a:r>
            <a:endParaRPr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16051" y="0"/>
            <a:ext cx="4312285" cy="500380"/>
          </a:xfrm>
          <a:custGeom>
            <a:avLst/>
            <a:gdLst/>
            <a:ahLst/>
            <a:cxnLst/>
            <a:rect l="l" t="t" r="r" b="b"/>
            <a:pathLst>
              <a:path w="4312285" h="500380">
                <a:moveTo>
                  <a:pt x="4312158" y="0"/>
                </a:moveTo>
                <a:lnTo>
                  <a:pt x="0" y="0"/>
                </a:lnTo>
                <a:lnTo>
                  <a:pt x="0" y="500037"/>
                </a:lnTo>
                <a:lnTo>
                  <a:pt x="4312158" y="500037"/>
                </a:lnTo>
                <a:lnTo>
                  <a:pt x="431215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8311620" y="1"/>
            <a:ext cx="2466975" cy="841375"/>
            <a:chOff x="6895569" y="0"/>
            <a:chExt cx="2466975" cy="8413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5359527" y="6471132"/>
            <a:ext cx="2766060" cy="387350"/>
          </a:xfrm>
          <a:custGeom>
            <a:avLst/>
            <a:gdLst/>
            <a:ahLst/>
            <a:cxnLst/>
            <a:rect l="l" t="t" r="r" b="b"/>
            <a:pathLst>
              <a:path w="2766059" h="387350">
                <a:moveTo>
                  <a:pt x="2765552" y="0"/>
                </a:moveTo>
                <a:lnTo>
                  <a:pt x="0" y="0"/>
                </a:lnTo>
                <a:lnTo>
                  <a:pt x="0" y="386867"/>
                </a:lnTo>
                <a:lnTo>
                  <a:pt x="2765552" y="386867"/>
                </a:lnTo>
                <a:lnTo>
                  <a:pt x="2765552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16051" y="6471132"/>
            <a:ext cx="3943985" cy="387350"/>
          </a:xfrm>
          <a:custGeom>
            <a:avLst/>
            <a:gdLst/>
            <a:ahLst/>
            <a:cxnLst/>
            <a:rect l="l" t="t" r="r" b="b"/>
            <a:pathLst>
              <a:path w="3943985" h="387350">
                <a:moveTo>
                  <a:pt x="3943477" y="0"/>
                </a:moveTo>
                <a:lnTo>
                  <a:pt x="0" y="0"/>
                </a:lnTo>
                <a:lnTo>
                  <a:pt x="0" y="386867"/>
                </a:lnTo>
                <a:lnTo>
                  <a:pt x="3943477" y="386867"/>
                </a:lnTo>
                <a:lnTo>
                  <a:pt x="3943477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15502" y="6512243"/>
            <a:ext cx="314229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dirty="0">
                <a:solidFill>
                  <a:srgbClr val="FFFFFF"/>
                </a:solidFill>
                <a:latin typeface="Arial MT"/>
                <a:cs typeface="Arial MT"/>
              </a:rPr>
              <a:t>Winter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-Semester</a:t>
            </a:r>
            <a:r>
              <a:rPr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202</a:t>
            </a:r>
            <a:r>
              <a:rPr lang="en-IN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-202</a:t>
            </a:r>
            <a:r>
              <a:rPr lang="en-IN" spc="-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5000" y="1495983"/>
            <a:ext cx="8458200" cy="674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5580" marR="5080" indent="-1453515" algn="ctr">
              <a:spcBef>
                <a:spcPts val="100"/>
              </a:spcBef>
            </a:pPr>
            <a:r>
              <a:rPr lang="en-IN"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BCSE304L </a:t>
            </a:r>
            <a:r>
              <a:rPr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-</a:t>
            </a:r>
            <a:r>
              <a:rPr lang="en-IN"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 Theory of Computation</a:t>
            </a:r>
            <a:endParaRPr sz="4300" dirty="0">
              <a:latin typeface="Times New Roman"/>
              <a:cs typeface="Times New Roman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0CF13AB9-C0D2-9022-F264-117EE0E0CFB3}"/>
              </a:ext>
            </a:extLst>
          </p:cNvPr>
          <p:cNvSpPr txBox="1"/>
          <p:nvPr/>
        </p:nvSpPr>
        <p:spPr>
          <a:xfrm>
            <a:off x="3886200" y="3613949"/>
            <a:ext cx="4648200" cy="1643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7030A0"/>
                </a:solidFill>
                <a:latin typeface="+mj-lt"/>
                <a:cs typeface="Arial MT"/>
              </a:rPr>
              <a:t>D</a:t>
            </a:r>
            <a:r>
              <a:rPr sz="2400" b="1" spc="-105" dirty="0">
                <a:solidFill>
                  <a:srgbClr val="7030A0"/>
                </a:solidFill>
                <a:latin typeface="+mj-lt"/>
                <a:cs typeface="Arial MT"/>
              </a:rPr>
              <a:t>r</a:t>
            </a:r>
            <a:r>
              <a:rPr sz="2400" b="1" dirty="0">
                <a:solidFill>
                  <a:srgbClr val="7030A0"/>
                </a:solidFill>
                <a:latin typeface="+mj-lt"/>
                <a:cs typeface="Arial MT"/>
              </a:rPr>
              <a:t>.</a:t>
            </a:r>
            <a:r>
              <a:rPr sz="2400" b="1" spc="-100" dirty="0">
                <a:solidFill>
                  <a:srgbClr val="7030A0"/>
                </a:solidFill>
                <a:latin typeface="+mj-lt"/>
                <a:cs typeface="Arial MT"/>
              </a:rPr>
              <a:t> </a:t>
            </a: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R. Arumuga Arun,</a:t>
            </a:r>
          </a:p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Cabin : PRP 315(A&amp;B)-19,</a:t>
            </a:r>
          </a:p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IN" sz="2400" b="1" spc="-100" dirty="0" err="1">
                <a:solidFill>
                  <a:srgbClr val="7030A0"/>
                </a:solidFill>
                <a:latin typeface="+mj-lt"/>
                <a:cs typeface="Arial MT"/>
              </a:rPr>
              <a:t>Mailid</a:t>
            </a: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 : </a:t>
            </a:r>
            <a:r>
              <a:rPr lang="en-IN" sz="2400" spc="-100" dirty="0">
                <a:solidFill>
                  <a:srgbClr val="7030A0"/>
                </a:solidFill>
                <a:latin typeface="+mj-lt"/>
                <a:cs typeface="Arial MT"/>
              </a:rPr>
              <a:t>arumugaarun.r@vit.ac.in.</a:t>
            </a:r>
            <a:endParaRPr sz="2400" dirty="0">
              <a:solidFill>
                <a:srgbClr val="7030A0"/>
              </a:solidFill>
              <a:latin typeface="+mj-l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123077"/>
            <a:ext cx="10515600" cy="1325563"/>
          </a:xfrm>
        </p:spPr>
        <p:txBody>
          <a:bodyPr/>
          <a:lstStyle/>
          <a:p>
            <a:r>
              <a:rPr lang="en-IN" b="1" dirty="0"/>
              <a:t>Example - 3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DE9E8E-3F91-0822-1231-DF03B437B605}"/>
              </a:ext>
            </a:extLst>
          </p:cNvPr>
          <p:cNvSpPr txBox="1"/>
          <p:nvPr/>
        </p:nvSpPr>
        <p:spPr>
          <a:xfrm>
            <a:off x="829131" y="1217807"/>
            <a:ext cx="6097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ym typeface="Symbol" panose="05050102010706020507" pitchFamily="18" charset="2"/>
              </a:rPr>
              <a:t>Convert the following NFA-  to DFA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4A125F-8081-1C22-281B-C89E727AF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854076"/>
              </p:ext>
            </p:extLst>
          </p:nvPr>
        </p:nvGraphicFramePr>
        <p:xfrm>
          <a:off x="2781095" y="1679472"/>
          <a:ext cx="3743467" cy="25043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5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75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6079">
                <a:tc>
                  <a:txBody>
                    <a:bodyPr/>
                    <a:lstStyle/>
                    <a:p>
                      <a:pPr algn="r"/>
                      <a:r>
                        <a:rPr lang="en-IN" sz="2000" b="1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</a:t>
                      </a:r>
                      <a:endParaRPr lang="en-IN" sz="20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ym typeface="Symbol" panose="05050102010706020507" pitchFamily="18" charset="2"/>
                        </a:rPr>
                        <a:t></a:t>
                      </a:r>
                      <a:endParaRPr lang="en-IN" sz="20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079">
                <a:tc>
                  <a:txBody>
                    <a:bodyPr/>
                    <a:lstStyle/>
                    <a:p>
                      <a:pPr algn="r"/>
                      <a:r>
                        <a:rPr lang="en-IN" sz="2000" b="1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000" b="1" dirty="0">
                          <a:latin typeface="Palatino Linotype" panose="02040502050505030304" pitchFamily="18" charset="0"/>
                        </a:rPr>
                        <a:t>q0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Palatino Linotype" panose="02040502050505030304" pitchFamily="18" charset="0"/>
                        </a:rPr>
                        <a:t>{q0}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</a:t>
                      </a:r>
                      <a:endParaRPr lang="en-IN" sz="2000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</a:t>
                      </a:r>
                      <a:endParaRPr lang="en-IN" sz="2000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Palatino Linotype" panose="02040502050505030304" pitchFamily="18" charset="0"/>
                        </a:rPr>
                        <a:t>{q1}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079">
                <a:tc>
                  <a:txBody>
                    <a:bodyPr/>
                    <a:lstStyle/>
                    <a:p>
                      <a:pPr algn="r"/>
                      <a:r>
                        <a:rPr lang="en-IN" sz="2000" b="1" dirty="0">
                          <a:latin typeface="Palatino Linotype" panose="02040502050505030304" pitchFamily="18" charset="0"/>
                        </a:rPr>
                        <a:t>q1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</a:t>
                      </a:r>
                      <a:endParaRPr lang="en-IN" sz="2000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Palatino Linotype" panose="02040502050505030304" pitchFamily="18" charset="0"/>
                        </a:rPr>
                        <a:t>{q1}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</a:t>
                      </a:r>
                      <a:endParaRPr lang="en-IN" sz="2000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Palatino Linotype" panose="02040502050505030304" pitchFamily="18" charset="0"/>
                        </a:rPr>
                        <a:t>{q2}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079">
                <a:tc>
                  <a:txBody>
                    <a:bodyPr/>
                    <a:lstStyle/>
                    <a:p>
                      <a:pPr algn="r"/>
                      <a:r>
                        <a:rPr lang="en-IN" sz="2000" b="1" dirty="0">
                          <a:latin typeface="Palatino Linotype" panose="02040502050505030304" pitchFamily="18" charset="0"/>
                        </a:rPr>
                        <a:t>*q2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</a:t>
                      </a:r>
                      <a:endParaRPr lang="en-IN" sz="2000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</a:t>
                      </a:r>
                      <a:endParaRPr lang="en-IN" sz="2000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Palatino Linotype" panose="02040502050505030304" pitchFamily="18" charset="0"/>
                        </a:rPr>
                        <a:t>{q2}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</a:t>
                      </a:r>
                      <a:endParaRPr lang="en-IN" sz="2000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36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123077"/>
            <a:ext cx="10515600" cy="1325563"/>
          </a:xfrm>
        </p:spPr>
        <p:txBody>
          <a:bodyPr/>
          <a:lstStyle/>
          <a:p>
            <a:r>
              <a:rPr lang="en-IN" b="1" dirty="0"/>
              <a:t>Example - 3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DE9E8E-3F91-0822-1231-DF03B437B605}"/>
              </a:ext>
            </a:extLst>
          </p:cNvPr>
          <p:cNvSpPr txBox="1"/>
          <p:nvPr/>
        </p:nvSpPr>
        <p:spPr>
          <a:xfrm>
            <a:off x="829131" y="1217807"/>
            <a:ext cx="6097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ym typeface="Symbol" panose="05050102010706020507" pitchFamily="18" charset="2"/>
              </a:rPr>
              <a:t>Convert the following NFA-  to DFA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4A125F-8081-1C22-281B-C89E727AF0DB}"/>
              </a:ext>
            </a:extLst>
          </p:cNvPr>
          <p:cNvGraphicFramePr>
            <a:graphicFrameLocks noGrp="1"/>
          </p:cNvGraphicFramePr>
          <p:nvPr/>
        </p:nvGraphicFramePr>
        <p:xfrm>
          <a:off x="2781095" y="1679472"/>
          <a:ext cx="3743467" cy="25043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5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75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6079">
                <a:tc>
                  <a:txBody>
                    <a:bodyPr/>
                    <a:lstStyle/>
                    <a:p>
                      <a:pPr algn="r"/>
                      <a:r>
                        <a:rPr lang="en-IN" sz="2000" b="1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</a:t>
                      </a:r>
                      <a:endParaRPr lang="en-IN" sz="20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ym typeface="Symbol" panose="05050102010706020507" pitchFamily="18" charset="2"/>
                        </a:rPr>
                        <a:t></a:t>
                      </a:r>
                      <a:endParaRPr lang="en-IN" sz="2000" b="1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079">
                <a:tc>
                  <a:txBody>
                    <a:bodyPr/>
                    <a:lstStyle/>
                    <a:p>
                      <a:pPr algn="r"/>
                      <a:r>
                        <a:rPr lang="en-IN" sz="2000" b="1" dirty="0">
                          <a:latin typeface="Palatino Linotype" panose="0204050205050503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sz="2000" b="1" dirty="0">
                          <a:latin typeface="Palatino Linotype" panose="02040502050505030304" pitchFamily="18" charset="0"/>
                        </a:rPr>
                        <a:t>q0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Palatino Linotype" panose="02040502050505030304" pitchFamily="18" charset="0"/>
                        </a:rPr>
                        <a:t>{q0}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</a:t>
                      </a:r>
                      <a:endParaRPr lang="en-IN" sz="2000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</a:t>
                      </a:r>
                      <a:endParaRPr lang="en-IN" sz="2000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Palatino Linotype" panose="02040502050505030304" pitchFamily="18" charset="0"/>
                        </a:rPr>
                        <a:t>{q1}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079">
                <a:tc>
                  <a:txBody>
                    <a:bodyPr/>
                    <a:lstStyle/>
                    <a:p>
                      <a:pPr algn="r"/>
                      <a:r>
                        <a:rPr lang="en-IN" sz="2000" b="1" dirty="0">
                          <a:latin typeface="Palatino Linotype" panose="02040502050505030304" pitchFamily="18" charset="0"/>
                        </a:rPr>
                        <a:t>q1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</a:t>
                      </a:r>
                      <a:endParaRPr lang="en-IN" sz="2000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Palatino Linotype" panose="02040502050505030304" pitchFamily="18" charset="0"/>
                        </a:rPr>
                        <a:t>{q1}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</a:t>
                      </a:r>
                      <a:endParaRPr lang="en-IN" sz="2000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Palatino Linotype" panose="02040502050505030304" pitchFamily="18" charset="0"/>
                        </a:rPr>
                        <a:t>{q2}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079">
                <a:tc>
                  <a:txBody>
                    <a:bodyPr/>
                    <a:lstStyle/>
                    <a:p>
                      <a:pPr algn="r"/>
                      <a:r>
                        <a:rPr lang="en-IN" sz="2000" b="1" dirty="0">
                          <a:latin typeface="Palatino Linotype" panose="02040502050505030304" pitchFamily="18" charset="0"/>
                        </a:rPr>
                        <a:t>*q2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</a:t>
                      </a:r>
                      <a:endParaRPr lang="en-IN" sz="2000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</a:t>
                      </a:r>
                      <a:endParaRPr lang="en-IN" sz="2000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Palatino Linotype" panose="02040502050505030304" pitchFamily="18" charset="0"/>
                        </a:rPr>
                        <a:t>{q2}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Palatino Linotype" panose="02040502050505030304" pitchFamily="18" charset="0"/>
                          <a:sym typeface="Symbol" panose="05050102010706020507" pitchFamily="18" charset="2"/>
                        </a:rPr>
                        <a:t></a:t>
                      </a:r>
                      <a:endParaRPr lang="en-IN" sz="2000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B71DD4A-EAB8-FC07-F5DB-F73B54EB9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599" y="5010650"/>
            <a:ext cx="7065257" cy="1626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775980-BE81-4601-FF5B-CC824D59F792}"/>
              </a:ext>
            </a:extLst>
          </p:cNvPr>
          <p:cNvSpPr txBox="1"/>
          <p:nvPr/>
        </p:nvSpPr>
        <p:spPr>
          <a:xfrm>
            <a:off x="744070" y="4412553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>
                <a:sym typeface="Symbol" panose="05050102010706020507" pitchFamily="18" charset="2"/>
              </a:rPr>
              <a:t>Soln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510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123077"/>
            <a:ext cx="10515600" cy="1325563"/>
          </a:xfrm>
        </p:spPr>
        <p:txBody>
          <a:bodyPr/>
          <a:lstStyle/>
          <a:p>
            <a:r>
              <a:rPr lang="en-IN" b="1" dirty="0"/>
              <a:t>Example - 4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DE9E8E-3F91-0822-1231-DF03B437B605}"/>
              </a:ext>
            </a:extLst>
          </p:cNvPr>
          <p:cNvSpPr txBox="1"/>
          <p:nvPr/>
        </p:nvSpPr>
        <p:spPr>
          <a:xfrm>
            <a:off x="829131" y="1217807"/>
            <a:ext cx="6097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ym typeface="Symbol" panose="05050102010706020507" pitchFamily="18" charset="2"/>
              </a:rPr>
              <a:t>Convert the following NFA-  to DFA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A5665E-8204-79CE-699F-3FEB0C9CD230}"/>
              </a:ext>
            </a:extLst>
          </p:cNvPr>
          <p:cNvGrpSpPr/>
          <p:nvPr/>
        </p:nvGrpSpPr>
        <p:grpSpPr>
          <a:xfrm>
            <a:off x="2575003" y="1993315"/>
            <a:ext cx="5845021" cy="1561773"/>
            <a:chOff x="1635456" y="4461654"/>
            <a:chExt cx="5845021" cy="1431303"/>
          </a:xfrm>
        </p:grpSpPr>
        <p:sp>
          <p:nvSpPr>
            <p:cNvPr id="8" name="Text Box 14">
              <a:extLst>
                <a:ext uri="{FF2B5EF4-FFF2-40B4-BE49-F238E27FC236}">
                  <a16:creationId xmlns:a16="http://schemas.microsoft.com/office/drawing/2014/main" id="{7DFB3CCF-5CBD-60FD-94C2-C42265DED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4558" y="5314823"/>
              <a:ext cx="646399" cy="476966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q</a:t>
              </a:r>
              <a:r>
                <a:rPr kumimoji="0" lang="en-US" sz="2000" b="1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3</a:t>
              </a: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68104FE-6581-8BE4-C8B8-268B7A708552}"/>
                </a:ext>
              </a:extLst>
            </p:cNvPr>
            <p:cNvCxnSpPr/>
            <p:nvPr/>
          </p:nvCxnSpPr>
          <p:spPr>
            <a:xfrm>
              <a:off x="5684438" y="5584218"/>
              <a:ext cx="941592" cy="2373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CF12D34-AA4B-BF43-9D75-9CA675F88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4441" y="5329734"/>
              <a:ext cx="485031" cy="50319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Arc 21">
              <a:extLst>
                <a:ext uri="{FF2B5EF4-FFF2-40B4-BE49-F238E27FC236}">
                  <a16:creationId xmlns:a16="http://schemas.microsoft.com/office/drawing/2014/main" id="{4A0C73AF-1388-949F-6EB3-E523D7E2EE75}"/>
                </a:ext>
              </a:extLst>
            </p:cNvPr>
            <p:cNvSpPr/>
            <p:nvPr/>
          </p:nvSpPr>
          <p:spPr bwMode="auto">
            <a:xfrm rot="16555225">
              <a:off x="6583256" y="4659066"/>
              <a:ext cx="732471" cy="556347"/>
            </a:xfrm>
            <a:custGeom>
              <a:avLst/>
              <a:gdLst>
                <a:gd name="T0" fmla="*/ 11666 w 657225"/>
                <a:gd name="T1" fmla="*/ 147201 h 400050"/>
                <a:gd name="T2" fmla="*/ 338306 w 657225"/>
                <a:gd name="T3" fmla="*/ 87 h 400050"/>
                <a:gd name="T4" fmla="*/ 655172 w 657225"/>
                <a:gd name="T5" fmla="*/ 177700 h 400050"/>
                <a:gd name="T6" fmla="*/ 365797 w 657225"/>
                <a:gd name="T7" fmla="*/ 398765 h 400050"/>
                <a:gd name="T8" fmla="*/ 36014 w 657225"/>
                <a:gd name="T9" fmla="*/ 291070 h 400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225" h="400050" stroke="0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  <a:lnTo>
                    <a:pt x="328613" y="200025"/>
                  </a:lnTo>
                  <a:lnTo>
                    <a:pt x="11666" y="147201"/>
                  </a:lnTo>
                  <a:close/>
                </a:path>
                <a:path w="657225" h="400050" fill="none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en-US"/>
            </a:p>
          </p:txBody>
        </p:sp>
        <p:sp>
          <p:nvSpPr>
            <p:cNvPr id="12" name="Text Box 3">
              <a:extLst>
                <a:ext uri="{FF2B5EF4-FFF2-40B4-BE49-F238E27FC236}">
                  <a16:creationId xmlns:a16="http://schemas.microsoft.com/office/drawing/2014/main" id="{BB6CB9EF-64CA-3F15-ECBA-8A060B5ED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2892" y="4551012"/>
              <a:ext cx="317585" cy="315054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sz="2000" b="1" dirty="0">
                  <a:latin typeface="Times New Roman" panose="02020603050405020304" charset="0"/>
                  <a:cs typeface="Arial" panose="020B0604020202020204" pitchFamily="34" charset="0"/>
                </a:rPr>
                <a:t>d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 Box 3">
              <a:extLst>
                <a:ext uri="{FF2B5EF4-FFF2-40B4-BE49-F238E27FC236}">
                  <a16:creationId xmlns:a16="http://schemas.microsoft.com/office/drawing/2014/main" id="{1639F3B8-1EF8-1ADF-6D1E-A83351DC5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8964" y="5197106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 Box 3">
              <a:extLst>
                <a:ext uri="{FF2B5EF4-FFF2-40B4-BE49-F238E27FC236}">
                  <a16:creationId xmlns:a16="http://schemas.microsoft.com/office/drawing/2014/main" id="{32A81BBF-A81B-04BC-363D-D425B8A38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9403" y="5182079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78B365-5594-1380-63B0-EB0C2843CA73}"/>
                </a:ext>
              </a:extLst>
            </p:cNvPr>
            <p:cNvGrpSpPr/>
            <p:nvPr/>
          </p:nvGrpSpPr>
          <p:grpSpPr>
            <a:xfrm>
              <a:off x="1635456" y="4461654"/>
              <a:ext cx="4289705" cy="1431303"/>
              <a:chOff x="1635456" y="4461654"/>
              <a:chExt cx="4289705" cy="1431303"/>
            </a:xfrm>
          </p:grpSpPr>
          <p:sp>
            <p:nvSpPr>
              <p:cNvPr id="16" name="Oval 4">
                <a:extLst>
                  <a:ext uri="{FF2B5EF4-FFF2-40B4-BE49-F238E27FC236}">
                    <a16:creationId xmlns:a16="http://schemas.microsoft.com/office/drawing/2014/main" id="{1D7FC21B-F7D4-A0BF-782A-E87D5BE17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8266" y="5224217"/>
                <a:ext cx="614149" cy="66874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 Box 14">
                <a:extLst>
                  <a:ext uri="{FF2B5EF4-FFF2-40B4-BE49-F238E27FC236}">
                    <a16:creationId xmlns:a16="http://schemas.microsoft.com/office/drawing/2014/main" id="{BC7FB695-2163-9350-3651-264BE2FCC4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1245" y="5316971"/>
                <a:ext cx="617484" cy="476966"/>
              </a:xfrm>
              <a:prstGeom prst="rect">
                <a:avLst/>
              </a:prstGeom>
              <a:noFill/>
              <a:ln w="0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charset="0"/>
                    <a:cs typeface="Arial" panose="020B0604020202020204" pitchFamily="34" charset="0"/>
                  </a:rPr>
                  <a:t>q</a:t>
                </a:r>
                <a:r>
                  <a:rPr kumimoji="0" lang="en-US" sz="20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charset="0"/>
                    <a:cs typeface="Arial" panose="020B0604020202020204" pitchFamily="34" charset="0"/>
                  </a:rPr>
                  <a:t>2</a:t>
                </a:r>
                <a:endPara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Arc 21">
                <a:extLst>
                  <a:ext uri="{FF2B5EF4-FFF2-40B4-BE49-F238E27FC236}">
                    <a16:creationId xmlns:a16="http://schemas.microsoft.com/office/drawing/2014/main" id="{9658DBF0-BFB6-7B63-D321-49C5D51EF72F}"/>
                  </a:ext>
                </a:extLst>
              </p:cNvPr>
              <p:cNvSpPr/>
              <p:nvPr/>
            </p:nvSpPr>
            <p:spPr bwMode="auto">
              <a:xfrm rot="16555225">
                <a:off x="1888914" y="4613994"/>
                <a:ext cx="732471" cy="556347"/>
              </a:xfrm>
              <a:custGeom>
                <a:avLst/>
                <a:gdLst>
                  <a:gd name="T0" fmla="*/ 11666 w 657225"/>
                  <a:gd name="T1" fmla="*/ 147201 h 400050"/>
                  <a:gd name="T2" fmla="*/ 338306 w 657225"/>
                  <a:gd name="T3" fmla="*/ 87 h 400050"/>
                  <a:gd name="T4" fmla="*/ 655172 w 657225"/>
                  <a:gd name="T5" fmla="*/ 177700 h 400050"/>
                  <a:gd name="T6" fmla="*/ 365797 w 657225"/>
                  <a:gd name="T7" fmla="*/ 398765 h 400050"/>
                  <a:gd name="T8" fmla="*/ 36014 w 657225"/>
                  <a:gd name="T9" fmla="*/ 291070 h 400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57225" h="400050" stroke="0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  <a:lnTo>
                      <a:pt x="328613" y="200025"/>
                    </a:lnTo>
                    <a:lnTo>
                      <a:pt x="11666" y="147201"/>
                    </a:lnTo>
                    <a:close/>
                  </a:path>
                  <a:path w="657225" h="400050" fill="none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tailEnd type="triangle" w="med" len="med"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endParaRPr lang="en-US"/>
              </a:p>
            </p:txBody>
          </p:sp>
          <p:sp>
            <p:nvSpPr>
              <p:cNvPr id="19" name="Arc 21">
                <a:extLst>
                  <a:ext uri="{FF2B5EF4-FFF2-40B4-BE49-F238E27FC236}">
                    <a16:creationId xmlns:a16="http://schemas.microsoft.com/office/drawing/2014/main" id="{EF48934C-18CF-F0DB-BD8E-0D1BFA482A9D}"/>
                  </a:ext>
                </a:extLst>
              </p:cNvPr>
              <p:cNvSpPr/>
              <p:nvPr/>
            </p:nvSpPr>
            <p:spPr bwMode="auto">
              <a:xfrm rot="16555225">
                <a:off x="3432230" y="4611846"/>
                <a:ext cx="732471" cy="556347"/>
              </a:xfrm>
              <a:custGeom>
                <a:avLst/>
                <a:gdLst>
                  <a:gd name="T0" fmla="*/ 11666 w 657225"/>
                  <a:gd name="T1" fmla="*/ 147201 h 400050"/>
                  <a:gd name="T2" fmla="*/ 338306 w 657225"/>
                  <a:gd name="T3" fmla="*/ 87 h 400050"/>
                  <a:gd name="T4" fmla="*/ 655172 w 657225"/>
                  <a:gd name="T5" fmla="*/ 177700 h 400050"/>
                  <a:gd name="T6" fmla="*/ 365797 w 657225"/>
                  <a:gd name="T7" fmla="*/ 398765 h 400050"/>
                  <a:gd name="T8" fmla="*/ 36014 w 657225"/>
                  <a:gd name="T9" fmla="*/ 291070 h 400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57225" h="400050" stroke="0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  <a:lnTo>
                      <a:pt x="328613" y="200025"/>
                    </a:lnTo>
                    <a:lnTo>
                      <a:pt x="11666" y="147201"/>
                    </a:lnTo>
                    <a:close/>
                  </a:path>
                  <a:path w="657225" h="400050" fill="none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tailEnd type="triangle" w="med" len="med"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endParaRPr lang="en-US"/>
              </a:p>
            </p:txBody>
          </p:sp>
          <p:sp>
            <p:nvSpPr>
              <p:cNvPr id="20" name="Oval 4">
                <a:extLst>
                  <a:ext uri="{FF2B5EF4-FFF2-40B4-BE49-F238E27FC236}">
                    <a16:creationId xmlns:a16="http://schemas.microsoft.com/office/drawing/2014/main" id="{889FF1DD-48AC-8AA0-FF9E-85BA4A5C9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7489" y="5205689"/>
                <a:ext cx="614149" cy="65800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Oval 4">
                <a:extLst>
                  <a:ext uri="{FF2B5EF4-FFF2-40B4-BE49-F238E27FC236}">
                    <a16:creationId xmlns:a16="http://schemas.microsoft.com/office/drawing/2014/main" id="{E8D206A7-48AD-E426-4A8D-1FC88BA21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7194" y="5182079"/>
                <a:ext cx="614149" cy="66874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Straight Arrow Connector 9">
                <a:extLst>
                  <a:ext uri="{FF2B5EF4-FFF2-40B4-BE49-F238E27FC236}">
                    <a16:creationId xmlns:a16="http://schemas.microsoft.com/office/drawing/2014/main" id="{3665A7F8-FF78-AC94-6E4C-1BD18BE13A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35456" y="5502287"/>
                <a:ext cx="322033" cy="45719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tailEnd type="arrow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" name="Text Box 14">
                <a:extLst>
                  <a:ext uri="{FF2B5EF4-FFF2-40B4-BE49-F238E27FC236}">
                    <a16:creationId xmlns:a16="http://schemas.microsoft.com/office/drawing/2014/main" id="{FD2D282B-D4A2-1F95-20E3-35DC11A25C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7284" y="5287712"/>
                <a:ext cx="617484" cy="476966"/>
              </a:xfrm>
              <a:prstGeom prst="rect">
                <a:avLst/>
              </a:prstGeom>
              <a:noFill/>
              <a:ln w="0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charset="0"/>
                    <a:cs typeface="Arial" panose="020B0604020202020204" pitchFamily="34" charset="0"/>
                  </a:rPr>
                  <a:t>q</a:t>
                </a:r>
                <a:r>
                  <a:rPr kumimoji="0" lang="en-US" sz="20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charset="0"/>
                    <a:cs typeface="Arial" panose="020B0604020202020204" pitchFamily="34" charset="0"/>
                  </a:rPr>
                  <a:t>1</a:t>
                </a:r>
                <a:endPara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A8BCF0C-B089-292F-EFA6-4F6B41C35947}"/>
                  </a:ext>
                </a:extLst>
              </p:cNvPr>
              <p:cNvCxnSpPr/>
              <p:nvPr/>
            </p:nvCxnSpPr>
            <p:spPr>
              <a:xfrm>
                <a:off x="2560045" y="5544228"/>
                <a:ext cx="941592" cy="2373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9E22434-21F9-7CE4-721F-206A87F2AB82}"/>
                  </a:ext>
                </a:extLst>
              </p:cNvPr>
              <p:cNvCxnSpPr/>
              <p:nvPr/>
            </p:nvCxnSpPr>
            <p:spPr>
              <a:xfrm>
                <a:off x="4090482" y="5542080"/>
                <a:ext cx="941592" cy="2373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Arc 21">
                <a:extLst>
                  <a:ext uri="{FF2B5EF4-FFF2-40B4-BE49-F238E27FC236}">
                    <a16:creationId xmlns:a16="http://schemas.microsoft.com/office/drawing/2014/main" id="{C220EC37-4730-5F95-EB0A-961C125339E6}"/>
                  </a:ext>
                </a:extLst>
              </p:cNvPr>
              <p:cNvSpPr/>
              <p:nvPr/>
            </p:nvSpPr>
            <p:spPr bwMode="auto">
              <a:xfrm rot="16555225">
                <a:off x="5015061" y="4616928"/>
                <a:ext cx="732471" cy="556347"/>
              </a:xfrm>
              <a:custGeom>
                <a:avLst/>
                <a:gdLst>
                  <a:gd name="T0" fmla="*/ 11666 w 657225"/>
                  <a:gd name="T1" fmla="*/ 147201 h 400050"/>
                  <a:gd name="T2" fmla="*/ 338306 w 657225"/>
                  <a:gd name="T3" fmla="*/ 87 h 400050"/>
                  <a:gd name="T4" fmla="*/ 655172 w 657225"/>
                  <a:gd name="T5" fmla="*/ 177700 h 400050"/>
                  <a:gd name="T6" fmla="*/ 365797 w 657225"/>
                  <a:gd name="T7" fmla="*/ 398765 h 400050"/>
                  <a:gd name="T8" fmla="*/ 36014 w 657225"/>
                  <a:gd name="T9" fmla="*/ 291070 h 400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57225" h="400050" stroke="0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  <a:lnTo>
                      <a:pt x="328613" y="200025"/>
                    </a:lnTo>
                    <a:lnTo>
                      <a:pt x="11666" y="147201"/>
                    </a:lnTo>
                    <a:close/>
                  </a:path>
                  <a:path w="657225" h="400050" fill="none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tailEnd type="triangle" w="med" len="med"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endParaRPr lang="en-US"/>
              </a:p>
            </p:txBody>
          </p:sp>
          <p:sp>
            <p:nvSpPr>
              <p:cNvPr id="27" name="Text Box 3">
                <a:extLst>
                  <a:ext uri="{FF2B5EF4-FFF2-40B4-BE49-F238E27FC236}">
                    <a16:creationId xmlns:a16="http://schemas.microsoft.com/office/drawing/2014/main" id="{1D858BCA-D5F2-704F-7C76-08A13181E1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5184" y="4461654"/>
                <a:ext cx="335785" cy="310359"/>
              </a:xfrm>
              <a:prstGeom prst="rect">
                <a:avLst/>
              </a:prstGeom>
              <a:noFill/>
              <a:ln w="0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charset="0"/>
                    <a:cs typeface="Arial" panose="020B0604020202020204" pitchFamily="34" charset="0"/>
                  </a:rPr>
                  <a:t>a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Text Box 3">
                <a:extLst>
                  <a:ext uri="{FF2B5EF4-FFF2-40B4-BE49-F238E27FC236}">
                    <a16:creationId xmlns:a16="http://schemas.microsoft.com/office/drawing/2014/main" id="{9DBEFC88-B563-1DBF-21D6-EE94AC9BFC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5621" y="4536780"/>
                <a:ext cx="335785" cy="310359"/>
              </a:xfrm>
              <a:prstGeom prst="rect">
                <a:avLst/>
              </a:prstGeom>
              <a:noFill/>
              <a:ln w="0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charset="0"/>
                    <a:cs typeface="Arial" panose="020B0604020202020204" pitchFamily="34" charset="0"/>
                  </a:rPr>
                  <a:t>b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Text Box 3">
                <a:extLst>
                  <a:ext uri="{FF2B5EF4-FFF2-40B4-BE49-F238E27FC236}">
                    <a16:creationId xmlns:a16="http://schemas.microsoft.com/office/drawing/2014/main" id="{91CB73DB-6D5D-88F9-E136-ED1780C314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07576" y="4495995"/>
                <a:ext cx="317585" cy="315054"/>
              </a:xfrm>
              <a:prstGeom prst="rect">
                <a:avLst/>
              </a:prstGeom>
              <a:noFill/>
              <a:ln w="0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lang="en-US" sz="2000" b="1" dirty="0">
                    <a:latin typeface="Times New Roman" panose="02020603050405020304" charset="0"/>
                    <a:cs typeface="Arial" panose="020B0604020202020204" pitchFamily="34" charset="0"/>
                  </a:rPr>
                  <a:t>c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Text Box 3">
                <a:extLst>
                  <a:ext uri="{FF2B5EF4-FFF2-40B4-BE49-F238E27FC236}">
                    <a16:creationId xmlns:a16="http://schemas.microsoft.com/office/drawing/2014/main" id="{D604E276-B425-8820-3A4F-A7A89B30A3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02132" y="5180726"/>
                <a:ext cx="335785" cy="310359"/>
              </a:xfrm>
              <a:prstGeom prst="rect">
                <a:avLst/>
              </a:prstGeom>
              <a:noFill/>
              <a:ln w="0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xt Box 3">
                <a:extLst>
                  <a:ext uri="{FF2B5EF4-FFF2-40B4-BE49-F238E27FC236}">
                    <a16:creationId xmlns:a16="http://schemas.microsoft.com/office/drawing/2014/main" id="{E78C8E2A-4E99-BAEE-4276-B5088F5A51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9843" y="5178578"/>
                <a:ext cx="335785" cy="310359"/>
              </a:xfrm>
              <a:prstGeom prst="rect">
                <a:avLst/>
              </a:prstGeom>
              <a:noFill/>
              <a:ln w="0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147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123078"/>
            <a:ext cx="10515600" cy="853070"/>
          </a:xfrm>
        </p:spPr>
        <p:txBody>
          <a:bodyPr/>
          <a:lstStyle/>
          <a:p>
            <a:r>
              <a:rPr lang="en-IN" b="1" dirty="0"/>
              <a:t>Example - 4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DE9E8E-3F91-0822-1231-DF03B437B605}"/>
              </a:ext>
            </a:extLst>
          </p:cNvPr>
          <p:cNvSpPr txBox="1"/>
          <p:nvPr/>
        </p:nvSpPr>
        <p:spPr>
          <a:xfrm>
            <a:off x="829131" y="760579"/>
            <a:ext cx="6097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ym typeface="Symbol" panose="05050102010706020507" pitchFamily="18" charset="2"/>
              </a:rPr>
              <a:t>Convert the following NFA-  to DFA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A5665E-8204-79CE-699F-3FEB0C9CD230}"/>
              </a:ext>
            </a:extLst>
          </p:cNvPr>
          <p:cNvGrpSpPr/>
          <p:nvPr/>
        </p:nvGrpSpPr>
        <p:grpSpPr>
          <a:xfrm>
            <a:off x="955506" y="1322254"/>
            <a:ext cx="5845021" cy="1334675"/>
            <a:chOff x="1635456" y="4461654"/>
            <a:chExt cx="5845021" cy="1431303"/>
          </a:xfrm>
        </p:grpSpPr>
        <p:sp>
          <p:nvSpPr>
            <p:cNvPr id="8" name="Text Box 14">
              <a:extLst>
                <a:ext uri="{FF2B5EF4-FFF2-40B4-BE49-F238E27FC236}">
                  <a16:creationId xmlns:a16="http://schemas.microsoft.com/office/drawing/2014/main" id="{7DFB3CCF-5CBD-60FD-94C2-C42265DED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4558" y="5314823"/>
              <a:ext cx="646399" cy="476966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q</a:t>
              </a:r>
              <a:r>
                <a:rPr kumimoji="0" lang="en-US" sz="2000" b="1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charset="0"/>
                  <a:cs typeface="Arial" panose="020B0604020202020204" pitchFamily="34" charset="0"/>
                </a:rPr>
                <a:t>3</a:t>
              </a: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68104FE-6581-8BE4-C8B8-268B7A708552}"/>
                </a:ext>
              </a:extLst>
            </p:cNvPr>
            <p:cNvCxnSpPr/>
            <p:nvPr/>
          </p:nvCxnSpPr>
          <p:spPr>
            <a:xfrm>
              <a:off x="5684438" y="5584218"/>
              <a:ext cx="941592" cy="2373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CF12D34-AA4B-BF43-9D75-9CA675F88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4441" y="5329734"/>
              <a:ext cx="485031" cy="50319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Arc 21">
              <a:extLst>
                <a:ext uri="{FF2B5EF4-FFF2-40B4-BE49-F238E27FC236}">
                  <a16:creationId xmlns:a16="http://schemas.microsoft.com/office/drawing/2014/main" id="{4A0C73AF-1388-949F-6EB3-E523D7E2EE75}"/>
                </a:ext>
              </a:extLst>
            </p:cNvPr>
            <p:cNvSpPr/>
            <p:nvPr/>
          </p:nvSpPr>
          <p:spPr bwMode="auto">
            <a:xfrm rot="16555225">
              <a:off x="6583256" y="4659066"/>
              <a:ext cx="732471" cy="556347"/>
            </a:xfrm>
            <a:custGeom>
              <a:avLst/>
              <a:gdLst>
                <a:gd name="T0" fmla="*/ 11666 w 657225"/>
                <a:gd name="T1" fmla="*/ 147201 h 400050"/>
                <a:gd name="T2" fmla="*/ 338306 w 657225"/>
                <a:gd name="T3" fmla="*/ 87 h 400050"/>
                <a:gd name="T4" fmla="*/ 655172 w 657225"/>
                <a:gd name="T5" fmla="*/ 177700 h 400050"/>
                <a:gd name="T6" fmla="*/ 365797 w 657225"/>
                <a:gd name="T7" fmla="*/ 398765 h 400050"/>
                <a:gd name="T8" fmla="*/ 36014 w 657225"/>
                <a:gd name="T9" fmla="*/ 291070 h 400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225" h="400050" stroke="0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  <a:lnTo>
                    <a:pt x="328613" y="200025"/>
                  </a:lnTo>
                  <a:lnTo>
                    <a:pt x="11666" y="147201"/>
                  </a:lnTo>
                  <a:close/>
                </a:path>
                <a:path w="657225" h="400050" fill="none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en-US"/>
            </a:p>
          </p:txBody>
        </p:sp>
        <p:sp>
          <p:nvSpPr>
            <p:cNvPr id="12" name="Text Box 3">
              <a:extLst>
                <a:ext uri="{FF2B5EF4-FFF2-40B4-BE49-F238E27FC236}">
                  <a16:creationId xmlns:a16="http://schemas.microsoft.com/office/drawing/2014/main" id="{BB6CB9EF-64CA-3F15-ECBA-8A060B5ED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2892" y="4551012"/>
              <a:ext cx="317585" cy="315054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sz="2000" b="1" dirty="0">
                  <a:latin typeface="Times New Roman" panose="02020603050405020304" charset="0"/>
                  <a:cs typeface="Arial" panose="020B0604020202020204" pitchFamily="34" charset="0"/>
                </a:rPr>
                <a:t>d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 Box 3">
              <a:extLst>
                <a:ext uri="{FF2B5EF4-FFF2-40B4-BE49-F238E27FC236}">
                  <a16:creationId xmlns:a16="http://schemas.microsoft.com/office/drawing/2014/main" id="{1639F3B8-1EF8-1ADF-6D1E-A83351DC5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8964" y="5197106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 Box 3">
              <a:extLst>
                <a:ext uri="{FF2B5EF4-FFF2-40B4-BE49-F238E27FC236}">
                  <a16:creationId xmlns:a16="http://schemas.microsoft.com/office/drawing/2014/main" id="{32A81BBF-A81B-04BC-363D-D425B8A38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9403" y="5182079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78B365-5594-1380-63B0-EB0C2843CA73}"/>
                </a:ext>
              </a:extLst>
            </p:cNvPr>
            <p:cNvGrpSpPr/>
            <p:nvPr/>
          </p:nvGrpSpPr>
          <p:grpSpPr>
            <a:xfrm>
              <a:off x="1635456" y="4461654"/>
              <a:ext cx="4289705" cy="1431303"/>
              <a:chOff x="1635456" y="4461654"/>
              <a:chExt cx="4289705" cy="1431303"/>
            </a:xfrm>
          </p:grpSpPr>
          <p:sp>
            <p:nvSpPr>
              <p:cNvPr id="16" name="Oval 4">
                <a:extLst>
                  <a:ext uri="{FF2B5EF4-FFF2-40B4-BE49-F238E27FC236}">
                    <a16:creationId xmlns:a16="http://schemas.microsoft.com/office/drawing/2014/main" id="{1D7FC21B-F7D4-A0BF-782A-E87D5BE17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8266" y="5224217"/>
                <a:ext cx="614149" cy="66874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 Box 14">
                <a:extLst>
                  <a:ext uri="{FF2B5EF4-FFF2-40B4-BE49-F238E27FC236}">
                    <a16:creationId xmlns:a16="http://schemas.microsoft.com/office/drawing/2014/main" id="{BC7FB695-2163-9350-3651-264BE2FCC4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1245" y="5316971"/>
                <a:ext cx="617484" cy="476966"/>
              </a:xfrm>
              <a:prstGeom prst="rect">
                <a:avLst/>
              </a:prstGeom>
              <a:noFill/>
              <a:ln w="0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charset="0"/>
                    <a:cs typeface="Arial" panose="020B0604020202020204" pitchFamily="34" charset="0"/>
                  </a:rPr>
                  <a:t>q</a:t>
                </a:r>
                <a:r>
                  <a:rPr kumimoji="0" lang="en-US" sz="20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charset="0"/>
                    <a:cs typeface="Arial" panose="020B0604020202020204" pitchFamily="34" charset="0"/>
                  </a:rPr>
                  <a:t>2</a:t>
                </a:r>
                <a:endPara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Arc 21">
                <a:extLst>
                  <a:ext uri="{FF2B5EF4-FFF2-40B4-BE49-F238E27FC236}">
                    <a16:creationId xmlns:a16="http://schemas.microsoft.com/office/drawing/2014/main" id="{9658DBF0-BFB6-7B63-D321-49C5D51EF72F}"/>
                  </a:ext>
                </a:extLst>
              </p:cNvPr>
              <p:cNvSpPr/>
              <p:nvPr/>
            </p:nvSpPr>
            <p:spPr bwMode="auto">
              <a:xfrm rot="16555225">
                <a:off x="1888914" y="4613994"/>
                <a:ext cx="732471" cy="556347"/>
              </a:xfrm>
              <a:custGeom>
                <a:avLst/>
                <a:gdLst>
                  <a:gd name="T0" fmla="*/ 11666 w 657225"/>
                  <a:gd name="T1" fmla="*/ 147201 h 400050"/>
                  <a:gd name="T2" fmla="*/ 338306 w 657225"/>
                  <a:gd name="T3" fmla="*/ 87 h 400050"/>
                  <a:gd name="T4" fmla="*/ 655172 w 657225"/>
                  <a:gd name="T5" fmla="*/ 177700 h 400050"/>
                  <a:gd name="T6" fmla="*/ 365797 w 657225"/>
                  <a:gd name="T7" fmla="*/ 398765 h 400050"/>
                  <a:gd name="T8" fmla="*/ 36014 w 657225"/>
                  <a:gd name="T9" fmla="*/ 291070 h 400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57225" h="400050" stroke="0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  <a:lnTo>
                      <a:pt x="328613" y="200025"/>
                    </a:lnTo>
                    <a:lnTo>
                      <a:pt x="11666" y="147201"/>
                    </a:lnTo>
                    <a:close/>
                  </a:path>
                  <a:path w="657225" h="400050" fill="none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tailEnd type="triangle" w="med" len="med"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endParaRPr lang="en-US"/>
              </a:p>
            </p:txBody>
          </p:sp>
          <p:sp>
            <p:nvSpPr>
              <p:cNvPr id="19" name="Arc 21">
                <a:extLst>
                  <a:ext uri="{FF2B5EF4-FFF2-40B4-BE49-F238E27FC236}">
                    <a16:creationId xmlns:a16="http://schemas.microsoft.com/office/drawing/2014/main" id="{EF48934C-18CF-F0DB-BD8E-0D1BFA482A9D}"/>
                  </a:ext>
                </a:extLst>
              </p:cNvPr>
              <p:cNvSpPr/>
              <p:nvPr/>
            </p:nvSpPr>
            <p:spPr bwMode="auto">
              <a:xfrm rot="16555225">
                <a:off x="3432230" y="4611846"/>
                <a:ext cx="732471" cy="556347"/>
              </a:xfrm>
              <a:custGeom>
                <a:avLst/>
                <a:gdLst>
                  <a:gd name="T0" fmla="*/ 11666 w 657225"/>
                  <a:gd name="T1" fmla="*/ 147201 h 400050"/>
                  <a:gd name="T2" fmla="*/ 338306 w 657225"/>
                  <a:gd name="T3" fmla="*/ 87 h 400050"/>
                  <a:gd name="T4" fmla="*/ 655172 w 657225"/>
                  <a:gd name="T5" fmla="*/ 177700 h 400050"/>
                  <a:gd name="T6" fmla="*/ 365797 w 657225"/>
                  <a:gd name="T7" fmla="*/ 398765 h 400050"/>
                  <a:gd name="T8" fmla="*/ 36014 w 657225"/>
                  <a:gd name="T9" fmla="*/ 291070 h 400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57225" h="400050" stroke="0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  <a:lnTo>
                      <a:pt x="328613" y="200025"/>
                    </a:lnTo>
                    <a:lnTo>
                      <a:pt x="11666" y="147201"/>
                    </a:lnTo>
                    <a:close/>
                  </a:path>
                  <a:path w="657225" h="400050" fill="none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tailEnd type="triangle" w="med" len="med"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endParaRPr lang="en-US"/>
              </a:p>
            </p:txBody>
          </p:sp>
          <p:sp>
            <p:nvSpPr>
              <p:cNvPr id="20" name="Oval 4">
                <a:extLst>
                  <a:ext uri="{FF2B5EF4-FFF2-40B4-BE49-F238E27FC236}">
                    <a16:creationId xmlns:a16="http://schemas.microsoft.com/office/drawing/2014/main" id="{889FF1DD-48AC-8AA0-FF9E-85BA4A5C9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7489" y="5205689"/>
                <a:ext cx="614149" cy="65800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Oval 4">
                <a:extLst>
                  <a:ext uri="{FF2B5EF4-FFF2-40B4-BE49-F238E27FC236}">
                    <a16:creationId xmlns:a16="http://schemas.microsoft.com/office/drawing/2014/main" id="{E8D206A7-48AD-E426-4A8D-1FC88BA21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7194" y="5182079"/>
                <a:ext cx="614149" cy="66874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Straight Arrow Connector 9">
                <a:extLst>
                  <a:ext uri="{FF2B5EF4-FFF2-40B4-BE49-F238E27FC236}">
                    <a16:creationId xmlns:a16="http://schemas.microsoft.com/office/drawing/2014/main" id="{3665A7F8-FF78-AC94-6E4C-1BD18BE13A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35456" y="5502287"/>
                <a:ext cx="322033" cy="45719"/>
              </a:xfrm>
              <a:prstGeom prst="straightConnector1">
                <a:avLst/>
              </a:prstGeom>
              <a:noFill/>
              <a:ln w="25400">
                <a:solidFill>
                  <a:srgbClr val="FF0000"/>
                </a:solidFill>
                <a:round/>
                <a:tailEnd type="arrow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3" name="Text Box 14">
                <a:extLst>
                  <a:ext uri="{FF2B5EF4-FFF2-40B4-BE49-F238E27FC236}">
                    <a16:creationId xmlns:a16="http://schemas.microsoft.com/office/drawing/2014/main" id="{FD2D282B-D4A2-1F95-20E3-35DC11A25C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7284" y="5287712"/>
                <a:ext cx="617484" cy="476966"/>
              </a:xfrm>
              <a:prstGeom prst="rect">
                <a:avLst/>
              </a:prstGeom>
              <a:noFill/>
              <a:ln w="0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charset="0"/>
                    <a:cs typeface="Arial" panose="020B0604020202020204" pitchFamily="34" charset="0"/>
                  </a:rPr>
                  <a:t>q</a:t>
                </a:r>
                <a:r>
                  <a:rPr kumimoji="0" lang="en-US" sz="2000" b="1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charset="0"/>
                    <a:cs typeface="Arial" panose="020B0604020202020204" pitchFamily="34" charset="0"/>
                  </a:rPr>
                  <a:t>1</a:t>
                </a:r>
                <a:endPara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A8BCF0C-B089-292F-EFA6-4F6B41C35947}"/>
                  </a:ext>
                </a:extLst>
              </p:cNvPr>
              <p:cNvCxnSpPr/>
              <p:nvPr/>
            </p:nvCxnSpPr>
            <p:spPr>
              <a:xfrm>
                <a:off x="2560045" y="5544228"/>
                <a:ext cx="941592" cy="2373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9E22434-21F9-7CE4-721F-206A87F2AB82}"/>
                  </a:ext>
                </a:extLst>
              </p:cNvPr>
              <p:cNvCxnSpPr/>
              <p:nvPr/>
            </p:nvCxnSpPr>
            <p:spPr>
              <a:xfrm>
                <a:off x="4090482" y="5542080"/>
                <a:ext cx="941592" cy="2373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Arc 21">
                <a:extLst>
                  <a:ext uri="{FF2B5EF4-FFF2-40B4-BE49-F238E27FC236}">
                    <a16:creationId xmlns:a16="http://schemas.microsoft.com/office/drawing/2014/main" id="{C220EC37-4730-5F95-EB0A-961C125339E6}"/>
                  </a:ext>
                </a:extLst>
              </p:cNvPr>
              <p:cNvSpPr/>
              <p:nvPr/>
            </p:nvSpPr>
            <p:spPr bwMode="auto">
              <a:xfrm rot="16555225">
                <a:off x="5015061" y="4616928"/>
                <a:ext cx="732471" cy="556347"/>
              </a:xfrm>
              <a:custGeom>
                <a:avLst/>
                <a:gdLst>
                  <a:gd name="T0" fmla="*/ 11666 w 657225"/>
                  <a:gd name="T1" fmla="*/ 147201 h 400050"/>
                  <a:gd name="T2" fmla="*/ 338306 w 657225"/>
                  <a:gd name="T3" fmla="*/ 87 h 400050"/>
                  <a:gd name="T4" fmla="*/ 655172 w 657225"/>
                  <a:gd name="T5" fmla="*/ 177700 h 400050"/>
                  <a:gd name="T6" fmla="*/ 365797 w 657225"/>
                  <a:gd name="T7" fmla="*/ 398765 h 400050"/>
                  <a:gd name="T8" fmla="*/ 36014 w 657225"/>
                  <a:gd name="T9" fmla="*/ 291070 h 400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57225" h="400050" stroke="0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  <a:lnTo>
                      <a:pt x="328613" y="200025"/>
                    </a:lnTo>
                    <a:lnTo>
                      <a:pt x="11666" y="147201"/>
                    </a:lnTo>
                    <a:close/>
                  </a:path>
                  <a:path w="657225" h="400050" fill="none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tailEnd type="triangle" w="med" len="med"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endParaRPr lang="en-US"/>
              </a:p>
            </p:txBody>
          </p:sp>
          <p:sp>
            <p:nvSpPr>
              <p:cNvPr id="27" name="Text Box 3">
                <a:extLst>
                  <a:ext uri="{FF2B5EF4-FFF2-40B4-BE49-F238E27FC236}">
                    <a16:creationId xmlns:a16="http://schemas.microsoft.com/office/drawing/2014/main" id="{1D858BCA-D5F2-704F-7C76-08A13181E1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5184" y="4461654"/>
                <a:ext cx="335785" cy="310359"/>
              </a:xfrm>
              <a:prstGeom prst="rect">
                <a:avLst/>
              </a:prstGeom>
              <a:noFill/>
              <a:ln w="0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charset="0"/>
                    <a:cs typeface="Arial" panose="020B0604020202020204" pitchFamily="34" charset="0"/>
                  </a:rPr>
                  <a:t>a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Text Box 3">
                <a:extLst>
                  <a:ext uri="{FF2B5EF4-FFF2-40B4-BE49-F238E27FC236}">
                    <a16:creationId xmlns:a16="http://schemas.microsoft.com/office/drawing/2014/main" id="{9DBEFC88-B563-1DBF-21D6-EE94AC9BFC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5621" y="4536780"/>
                <a:ext cx="335785" cy="310359"/>
              </a:xfrm>
              <a:prstGeom prst="rect">
                <a:avLst/>
              </a:prstGeom>
              <a:noFill/>
              <a:ln w="0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kumimoji="0" 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charset="0"/>
                    <a:cs typeface="Arial" panose="020B0604020202020204" pitchFamily="34" charset="0"/>
                  </a:rPr>
                  <a:t>b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Text Box 3">
                <a:extLst>
                  <a:ext uri="{FF2B5EF4-FFF2-40B4-BE49-F238E27FC236}">
                    <a16:creationId xmlns:a16="http://schemas.microsoft.com/office/drawing/2014/main" id="{91CB73DB-6D5D-88F9-E136-ED1780C314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07576" y="4495995"/>
                <a:ext cx="317585" cy="315054"/>
              </a:xfrm>
              <a:prstGeom prst="rect">
                <a:avLst/>
              </a:prstGeom>
              <a:noFill/>
              <a:ln w="0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</a:pPr>
                <a:r>
                  <a:rPr lang="en-US" sz="2000" b="1" dirty="0">
                    <a:latin typeface="Times New Roman" panose="02020603050405020304" charset="0"/>
                    <a:cs typeface="Arial" panose="020B0604020202020204" pitchFamily="34" charset="0"/>
                  </a:rPr>
                  <a:t>c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Text Box 3">
                <a:extLst>
                  <a:ext uri="{FF2B5EF4-FFF2-40B4-BE49-F238E27FC236}">
                    <a16:creationId xmlns:a16="http://schemas.microsoft.com/office/drawing/2014/main" id="{D604E276-B425-8820-3A4F-A7A89B30A3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02132" y="5180726"/>
                <a:ext cx="335785" cy="310359"/>
              </a:xfrm>
              <a:prstGeom prst="rect">
                <a:avLst/>
              </a:prstGeom>
              <a:noFill/>
              <a:ln w="0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xt Box 3">
                <a:extLst>
                  <a:ext uri="{FF2B5EF4-FFF2-40B4-BE49-F238E27FC236}">
                    <a16:creationId xmlns:a16="http://schemas.microsoft.com/office/drawing/2014/main" id="{E78C8E2A-4E99-BAEE-4276-B5088F5A51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9843" y="5178578"/>
                <a:ext cx="335785" cy="310359"/>
              </a:xfrm>
              <a:prstGeom prst="rect">
                <a:avLst/>
              </a:prstGeom>
              <a:noFill/>
              <a:ln w="0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E1F79730-8096-5D0B-A5D8-0E9E07F72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019" y="3091277"/>
            <a:ext cx="6332931" cy="360829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5DFF8F5-B87E-DEA3-9033-C8B174C918FD}"/>
              </a:ext>
            </a:extLst>
          </p:cNvPr>
          <p:cNvSpPr txBox="1"/>
          <p:nvPr/>
        </p:nvSpPr>
        <p:spPr>
          <a:xfrm>
            <a:off x="483686" y="296608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>
                <a:sym typeface="Symbol" panose="05050102010706020507" pitchFamily="18" charset="2"/>
              </a:rPr>
              <a:t>Soln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0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4125" y="6477952"/>
            <a:ext cx="77470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0076" y="921702"/>
            <a:ext cx="7705725" cy="133626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300" dirty="0">
                <a:latin typeface="Times New Roman"/>
                <a:cs typeface="Times New Roman"/>
              </a:rPr>
              <a:t>Module 2 – </a:t>
            </a:r>
            <a:br>
              <a:rPr lang="en-IN" sz="4300" dirty="0">
                <a:latin typeface="Times New Roman"/>
                <a:cs typeface="Times New Roman"/>
              </a:rPr>
            </a:br>
            <a:r>
              <a:rPr lang="en-US" sz="4300" dirty="0">
                <a:latin typeface="Times New Roman"/>
                <a:cs typeface="Times New Roman"/>
              </a:rPr>
              <a:t>Finite State Automata</a:t>
            </a:r>
            <a:endParaRPr sz="43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0840" y="4961173"/>
            <a:ext cx="8164195" cy="602729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algn="ctr">
              <a:spcBef>
                <a:spcPts val="860"/>
              </a:spcBef>
            </a:pPr>
            <a:r>
              <a:rPr lang="en-US" sz="3200" b="1" dirty="0">
                <a:latin typeface="Times New Roman"/>
                <a:cs typeface="Times New Roman"/>
              </a:rPr>
              <a:t>Topic : Conversion of NFA with </a:t>
            </a:r>
            <a:r>
              <a:rPr lang="en-IN" sz="3200" b="1" dirty="0">
                <a:latin typeface="Palatino Linotype" panose="02040502050505030304" pitchFamily="18" charset="0"/>
                <a:sym typeface="Symbol" panose="05050102010706020507" pitchFamily="18" charset="2"/>
              </a:rPr>
              <a:t> </a:t>
            </a:r>
            <a:r>
              <a:rPr lang="en-IN" sz="32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IN" sz="3200" b="1" dirty="0">
                <a:latin typeface="Palatino Linotype" panose="02040502050505030304" pitchFamily="18" charset="0"/>
                <a:sym typeface="Symbol" panose="05050102010706020507" pitchFamily="18" charset="2"/>
              </a:rPr>
              <a:t> DFA</a:t>
            </a:r>
            <a:endParaRPr lang="en-IN" sz="3200" b="1" dirty="0">
              <a:latin typeface="Palatino Linotype" panose="0204050205050503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62901" y="6480874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284209" y="0"/>
            <a:ext cx="2494280" cy="868680"/>
            <a:chOff x="6868159" y="0"/>
            <a:chExt cx="2494280" cy="8686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8159" y="0"/>
              <a:ext cx="2494279" cy="8686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1" y="38"/>
              <a:ext cx="2347849" cy="724623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0" y="7971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515225" y="6533897"/>
            <a:ext cx="825500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bg1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90"/>
              </a:lnSpc>
            </a:pPr>
            <a:r>
              <a:rPr lang="en-IN" spc="-5"/>
              <a:t>SCOPE</a:t>
            </a:r>
            <a:endParaRPr spc="-5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6426A5CC-1E97-C057-CE2C-E7B34609C5CD}"/>
              </a:ext>
            </a:extLst>
          </p:cNvPr>
          <p:cNvSpPr txBox="1"/>
          <p:nvPr/>
        </p:nvSpPr>
        <p:spPr>
          <a:xfrm>
            <a:off x="834904" y="2556462"/>
            <a:ext cx="10856068" cy="1218282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algn="just">
              <a:spcBef>
                <a:spcPts val="860"/>
              </a:spcBef>
            </a:pPr>
            <a:r>
              <a:rPr lang="en-US" sz="2400" dirty="0">
                <a:latin typeface="Times New Roman"/>
                <a:cs typeface="Times New Roman"/>
              </a:rPr>
              <a:t>Finite Automata (FA) - Deterministic Finite Automata (DFA) - Non-deterministic Finite Automata (NFA) - NFA with epsilon transitions – NFA without epsilon transition, conversion of NFA to DFA, Equivalence of NFA and DFA – minimization of DFA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123077"/>
            <a:ext cx="10515600" cy="1325563"/>
          </a:xfrm>
        </p:spPr>
        <p:txBody>
          <a:bodyPr/>
          <a:lstStyle/>
          <a:p>
            <a:r>
              <a:rPr lang="en-IN" b="1" dirty="0"/>
              <a:t>NFA-</a:t>
            </a:r>
            <a:r>
              <a:rPr lang="en-IN" sz="4400" b="1" dirty="0">
                <a:latin typeface="Palatino Linotype" panose="02040502050505030304" pitchFamily="18" charset="0"/>
                <a:sym typeface="Symbol" panose="05050102010706020507" pitchFamily="18" charset="2"/>
              </a:rPr>
              <a:t> </a:t>
            </a:r>
            <a:r>
              <a:rPr lang="en-IN" b="1" dirty="0"/>
              <a:t> to DFA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AC6317-0E08-0217-8CFF-B5E8D72A5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2329" y="1347160"/>
            <a:ext cx="6903865" cy="4351338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IN" dirty="0">
                <a:sym typeface="Symbol" panose="05050102010706020507" pitchFamily="18" charset="2"/>
              </a:rPr>
              <a:t>Convert the following NFA-  to DFA</a:t>
            </a:r>
          </a:p>
          <a:p>
            <a:pPr>
              <a:lnSpc>
                <a:spcPct val="200000"/>
              </a:lnSpc>
            </a:pPr>
            <a:endParaRPr lang="en-IN" dirty="0">
              <a:sym typeface="Symbol" panose="05050102010706020507" pitchFamily="18" charset="2"/>
            </a:endParaRPr>
          </a:p>
          <a:p>
            <a:pPr>
              <a:lnSpc>
                <a:spcPct val="200000"/>
              </a:lnSpc>
            </a:pPr>
            <a:endParaRPr lang="en-IN" dirty="0">
              <a:sym typeface="Symbol" panose="05050102010706020507" pitchFamily="18" charset="2"/>
            </a:endParaRPr>
          </a:p>
          <a:p>
            <a:pPr>
              <a:lnSpc>
                <a:spcPct val="200000"/>
              </a:lnSpc>
            </a:pPr>
            <a:endParaRPr lang="en-IN" dirty="0">
              <a:sym typeface="Symbol" panose="05050102010706020507" pitchFamily="18" charset="2"/>
            </a:endParaRPr>
          </a:p>
          <a:p>
            <a:pPr>
              <a:lnSpc>
                <a:spcPct val="200000"/>
              </a:lnSpc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1FC8C5-8354-5C86-BC18-AFDB0A6B6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581" y="2720436"/>
            <a:ext cx="5641945" cy="17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7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123077"/>
            <a:ext cx="10515600" cy="1325563"/>
          </a:xfrm>
        </p:spPr>
        <p:txBody>
          <a:bodyPr/>
          <a:lstStyle/>
          <a:p>
            <a:r>
              <a:rPr lang="en-IN" b="1" dirty="0"/>
              <a:t>Example - 1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1FC8C5-8354-5C86-BC18-AFDB0A6B6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567" y="889681"/>
            <a:ext cx="4447554" cy="1117918"/>
          </a:xfrm>
          <a:prstGeom prst="rect">
            <a:avLst/>
          </a:prstGeom>
        </p:spPr>
      </p:pic>
      <p:pic>
        <p:nvPicPr>
          <p:cNvPr id="5" name="Content Placeholder 16">
            <a:extLst>
              <a:ext uri="{FF2B5EF4-FFF2-40B4-BE49-F238E27FC236}">
                <a16:creationId xmlns:a16="http://schemas.microsoft.com/office/drawing/2014/main" id="{C943B9F8-855B-A94F-AD9B-B726EC2B26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97" t="42293" r="4360" b="24166"/>
          <a:stretch/>
        </p:blipFill>
        <p:spPr>
          <a:xfrm>
            <a:off x="591879" y="1448639"/>
            <a:ext cx="6436242" cy="513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2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123077"/>
            <a:ext cx="10515600" cy="1325563"/>
          </a:xfrm>
        </p:spPr>
        <p:txBody>
          <a:bodyPr/>
          <a:lstStyle/>
          <a:p>
            <a:r>
              <a:rPr lang="en-IN" b="1" dirty="0"/>
              <a:t>Example - 1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1FC8C5-8354-5C86-BC18-AFDB0A6B6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567" y="889681"/>
            <a:ext cx="4447554" cy="1117918"/>
          </a:xfrm>
          <a:prstGeom prst="rect">
            <a:avLst/>
          </a:prstGeom>
        </p:spPr>
      </p:pic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36B5EA94-02F7-606B-9354-C184972ED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14" t="9090" r="7974" b="38261"/>
          <a:stretch/>
        </p:blipFill>
        <p:spPr>
          <a:xfrm>
            <a:off x="403619" y="1275908"/>
            <a:ext cx="6715593" cy="5082363"/>
          </a:xfrm>
        </p:spPr>
      </p:pic>
    </p:spTree>
    <p:extLst>
      <p:ext uri="{BB962C8B-B14F-4D97-AF65-F5344CB8AC3E}">
        <p14:creationId xmlns:p14="http://schemas.microsoft.com/office/powerpoint/2010/main" val="332275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123077"/>
            <a:ext cx="10515600" cy="1325563"/>
          </a:xfrm>
        </p:spPr>
        <p:txBody>
          <a:bodyPr/>
          <a:lstStyle/>
          <a:p>
            <a:r>
              <a:rPr lang="en-IN" b="1" dirty="0"/>
              <a:t>Example - 2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173969-6538-7A0E-5366-673691B29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491" y="1193458"/>
            <a:ext cx="4305630" cy="13733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5C5BDE-5E58-FF35-FCE4-DB11ACD4D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209" y="2566806"/>
            <a:ext cx="5947912" cy="10834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554422-B751-E15B-74C0-931F36A79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284" y="4120437"/>
            <a:ext cx="6089837" cy="21444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01A301-743B-8444-052F-4C4FFA43695F}"/>
              </a:ext>
            </a:extLst>
          </p:cNvPr>
          <p:cNvSpPr txBox="1"/>
          <p:nvPr/>
        </p:nvSpPr>
        <p:spPr>
          <a:xfrm>
            <a:off x="7028121" y="2940496"/>
            <a:ext cx="985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b="1" dirty="0"/>
              <a:t> </a:t>
            </a:r>
            <a:r>
              <a:rPr lang="en-IN" sz="3200" b="1" dirty="0">
                <a:sym typeface="Wingdings" panose="05000000000000000000" pitchFamily="2" charset="2"/>
              </a:rPr>
              <a:t></a:t>
            </a:r>
            <a:r>
              <a:rPr lang="en-IN" sz="3200" b="1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CA1371-99B8-CB5F-336F-8B90C449FD2F}"/>
              </a:ext>
            </a:extLst>
          </p:cNvPr>
          <p:cNvSpPr txBox="1"/>
          <p:nvPr/>
        </p:nvSpPr>
        <p:spPr>
          <a:xfrm>
            <a:off x="6648893" y="5740647"/>
            <a:ext cx="985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b="1" dirty="0"/>
              <a:t> </a:t>
            </a:r>
            <a:r>
              <a:rPr lang="en-IN" sz="3200" b="1" dirty="0">
                <a:sym typeface="Wingdings" panose="05000000000000000000" pitchFamily="2" charset="2"/>
              </a:rPr>
              <a:t></a:t>
            </a:r>
            <a:r>
              <a:rPr lang="en-IN" sz="3200" b="1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92896E-547A-4F79-13F2-DCF3A9BAB8FA}"/>
              </a:ext>
            </a:extLst>
          </p:cNvPr>
          <p:cNvSpPr txBox="1"/>
          <p:nvPr/>
        </p:nvSpPr>
        <p:spPr>
          <a:xfrm>
            <a:off x="0" y="4607882"/>
            <a:ext cx="120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b="1" dirty="0"/>
              <a:t> </a:t>
            </a:r>
            <a:r>
              <a:rPr lang="en-IN" sz="3200" b="1" dirty="0">
                <a:sym typeface="Wingdings" panose="05000000000000000000" pitchFamily="2" charset="2"/>
              </a:rPr>
              <a:t>(</a:t>
            </a:r>
            <a:r>
              <a:rPr lang="en-IN" sz="3200" b="1" dirty="0"/>
              <a:t>A, 0)</a:t>
            </a:r>
          </a:p>
        </p:txBody>
      </p:sp>
    </p:spTree>
    <p:extLst>
      <p:ext uri="{BB962C8B-B14F-4D97-AF65-F5344CB8AC3E}">
        <p14:creationId xmlns:p14="http://schemas.microsoft.com/office/powerpoint/2010/main" val="118193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123077"/>
            <a:ext cx="10515600" cy="1325563"/>
          </a:xfrm>
        </p:spPr>
        <p:txBody>
          <a:bodyPr/>
          <a:lstStyle/>
          <a:p>
            <a:r>
              <a:rPr lang="en-IN" b="1" dirty="0"/>
              <a:t>Example - 2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173969-6538-7A0E-5366-673691B29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370" y="123076"/>
            <a:ext cx="4305630" cy="13255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0EE5FC-E0D7-E94D-5425-B6F9349FB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84" y="1285645"/>
            <a:ext cx="6569009" cy="16249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BAE228-531E-19A6-9A1B-919899A2F2E3}"/>
              </a:ext>
            </a:extLst>
          </p:cNvPr>
          <p:cNvSpPr txBox="1"/>
          <p:nvPr/>
        </p:nvSpPr>
        <p:spPr>
          <a:xfrm>
            <a:off x="3957300" y="2449878"/>
            <a:ext cx="985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b="1" dirty="0"/>
              <a:t> </a:t>
            </a:r>
            <a:r>
              <a:rPr lang="en-IN" sz="3200" b="1" dirty="0">
                <a:sym typeface="Wingdings" panose="05000000000000000000" pitchFamily="2" charset="2"/>
              </a:rPr>
              <a:t>B</a:t>
            </a:r>
            <a:endParaRPr lang="en-IN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A0B244-DDCE-5988-3236-CC68826B0CDC}"/>
              </a:ext>
            </a:extLst>
          </p:cNvPr>
          <p:cNvSpPr txBox="1"/>
          <p:nvPr/>
        </p:nvSpPr>
        <p:spPr>
          <a:xfrm>
            <a:off x="744070" y="3244334"/>
            <a:ext cx="99310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ym typeface="Symbol" panose="05050102010706020507" pitchFamily="18" charset="2"/>
              </a:rPr>
              <a:t>’({q</a:t>
            </a:r>
            <a:r>
              <a:rPr lang="en-IN" sz="2400" baseline="-25000" dirty="0">
                <a:sym typeface="Symbol" panose="05050102010706020507" pitchFamily="18" charset="2"/>
              </a:rPr>
              <a:t>0</a:t>
            </a:r>
            <a:r>
              <a:rPr lang="en-IN" sz="2400" dirty="0">
                <a:sym typeface="Symbol" panose="05050102010706020507" pitchFamily="18" charset="2"/>
              </a:rPr>
              <a:t>, q</a:t>
            </a:r>
            <a:r>
              <a:rPr lang="en-IN" sz="2400" baseline="-25000" dirty="0">
                <a:sym typeface="Symbol" panose="05050102010706020507" pitchFamily="18" charset="2"/>
              </a:rPr>
              <a:t>0</a:t>
            </a:r>
            <a:r>
              <a:rPr lang="en-IN" sz="2400" dirty="0">
                <a:sym typeface="Symbol" panose="05050102010706020507" pitchFamily="18" charset="2"/>
              </a:rPr>
              <a:t>, q</a:t>
            </a:r>
            <a:r>
              <a:rPr lang="en-IN" sz="2400" baseline="-25000" dirty="0">
                <a:sym typeface="Symbol" panose="05050102010706020507" pitchFamily="18" charset="2"/>
              </a:rPr>
              <a:t>0</a:t>
            </a:r>
            <a:r>
              <a:rPr lang="en-IN" sz="2400" dirty="0">
                <a:sym typeface="Symbol" panose="05050102010706020507" pitchFamily="18" charset="2"/>
              </a:rPr>
              <a:t>,}, 2) = -closure((q</a:t>
            </a:r>
            <a:r>
              <a:rPr lang="en-IN" sz="2400" baseline="-25000" dirty="0">
                <a:sym typeface="Symbol" panose="05050102010706020507" pitchFamily="18" charset="2"/>
              </a:rPr>
              <a:t>1</a:t>
            </a:r>
            <a:r>
              <a:rPr lang="en-IN" sz="2400" dirty="0">
                <a:sym typeface="Symbol" panose="05050102010706020507" pitchFamily="18" charset="2"/>
              </a:rPr>
              <a:t>,2)  (q</a:t>
            </a:r>
            <a:r>
              <a:rPr lang="en-IN" sz="2400" baseline="-25000" dirty="0">
                <a:sym typeface="Symbol" panose="05050102010706020507" pitchFamily="18" charset="2"/>
              </a:rPr>
              <a:t>2</a:t>
            </a:r>
            <a:r>
              <a:rPr lang="en-IN" sz="2400" dirty="0">
                <a:sym typeface="Symbol" panose="05050102010706020507" pitchFamily="18" charset="2"/>
              </a:rPr>
              <a:t>,2)  (q3,2))</a:t>
            </a:r>
          </a:p>
          <a:p>
            <a:r>
              <a:rPr lang="en-IN" sz="2400" dirty="0">
                <a:sym typeface="Symbol" panose="05050102010706020507" pitchFamily="18" charset="2"/>
              </a:rPr>
              <a:t>                               = -closure(    {q</a:t>
            </a:r>
            <a:r>
              <a:rPr lang="en-IN" sz="2400" baseline="-25000" dirty="0">
                <a:sym typeface="Symbol" panose="05050102010706020507" pitchFamily="18" charset="2"/>
              </a:rPr>
              <a:t>3</a:t>
            </a:r>
            <a:r>
              <a:rPr lang="en-IN" sz="2400" dirty="0">
                <a:sym typeface="Symbol" panose="05050102010706020507" pitchFamily="18" charset="2"/>
              </a:rPr>
              <a:t>})</a:t>
            </a:r>
          </a:p>
          <a:p>
            <a:r>
              <a:rPr lang="en-IN" sz="2400" dirty="0">
                <a:sym typeface="Symbol" panose="05050102010706020507" pitchFamily="18" charset="2"/>
              </a:rPr>
              <a:t>                               = -closure({q</a:t>
            </a:r>
            <a:r>
              <a:rPr lang="en-IN" sz="2400" baseline="-25000" dirty="0">
                <a:sym typeface="Symbol" panose="05050102010706020507" pitchFamily="18" charset="2"/>
              </a:rPr>
              <a:t>3</a:t>
            </a:r>
            <a:r>
              <a:rPr lang="en-IN" sz="2400" dirty="0">
                <a:sym typeface="Symbol" panose="05050102010706020507" pitchFamily="18" charset="2"/>
              </a:rPr>
              <a:t>})</a:t>
            </a:r>
          </a:p>
          <a:p>
            <a:r>
              <a:rPr lang="en-IN" sz="2400" dirty="0">
                <a:sym typeface="Symbol" panose="05050102010706020507" pitchFamily="18" charset="2"/>
              </a:rPr>
              <a:t>                               = {q</a:t>
            </a:r>
            <a:r>
              <a:rPr lang="en-IN" sz="2400" baseline="-25000" dirty="0">
                <a:sym typeface="Symbol" panose="05050102010706020507" pitchFamily="18" charset="2"/>
              </a:rPr>
              <a:t>3</a:t>
            </a:r>
            <a:r>
              <a:rPr lang="en-IN" sz="2400" dirty="0">
                <a:sym typeface="Symbol" panose="05050102010706020507" pitchFamily="18" charset="2"/>
              </a:rPr>
              <a:t>} </a:t>
            </a:r>
            <a:r>
              <a:rPr lang="en-IN" sz="2400" b="1" dirty="0">
                <a:sym typeface="Wingdings" panose="05000000000000000000" pitchFamily="2" charset="2"/>
              </a:rPr>
              <a:t></a:t>
            </a:r>
            <a:r>
              <a:rPr lang="en-IN" sz="2400" b="1" dirty="0">
                <a:sym typeface="Symbol" panose="05050102010706020507" pitchFamily="18" charset="2"/>
              </a:rPr>
              <a:t> C</a:t>
            </a:r>
          </a:p>
          <a:p>
            <a:endParaRPr lang="en-IN" sz="2400" dirty="0">
              <a:sym typeface="Symbol" panose="05050102010706020507" pitchFamily="18" charset="2"/>
            </a:endParaRPr>
          </a:p>
          <a:p>
            <a:r>
              <a:rPr lang="en-IN" sz="2400" dirty="0">
                <a:sym typeface="Symbol" panose="05050102010706020507" pitchFamily="18" charset="2"/>
              </a:rPr>
              <a:t>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230192-BDE5-7E64-F165-62EA657E4FB7}"/>
              </a:ext>
            </a:extLst>
          </p:cNvPr>
          <p:cNvSpPr txBox="1"/>
          <p:nvPr/>
        </p:nvSpPr>
        <p:spPr>
          <a:xfrm>
            <a:off x="-48056" y="1805742"/>
            <a:ext cx="120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b="1" dirty="0"/>
              <a:t> </a:t>
            </a:r>
            <a:r>
              <a:rPr lang="en-IN" sz="3200" b="1" dirty="0">
                <a:sym typeface="Wingdings" panose="05000000000000000000" pitchFamily="2" charset="2"/>
              </a:rPr>
              <a:t>(</a:t>
            </a:r>
            <a:r>
              <a:rPr lang="en-IN" sz="3200" b="1" dirty="0"/>
              <a:t>A, 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3D342-28E0-1AFF-8DF2-710AC6183844}"/>
              </a:ext>
            </a:extLst>
          </p:cNvPr>
          <p:cNvSpPr txBox="1"/>
          <p:nvPr/>
        </p:nvSpPr>
        <p:spPr>
          <a:xfrm>
            <a:off x="-48057" y="3552663"/>
            <a:ext cx="120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b="1" dirty="0"/>
              <a:t> </a:t>
            </a:r>
            <a:r>
              <a:rPr lang="en-IN" sz="3200" b="1" dirty="0">
                <a:sym typeface="Wingdings" panose="05000000000000000000" pitchFamily="2" charset="2"/>
              </a:rPr>
              <a:t>(</a:t>
            </a:r>
            <a:r>
              <a:rPr lang="en-IN" sz="3200" b="1" dirty="0"/>
              <a:t>A, 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42C457-3B4C-85D0-DF4F-6E5EAA071A2C}"/>
              </a:ext>
            </a:extLst>
          </p:cNvPr>
          <p:cNvSpPr txBox="1"/>
          <p:nvPr/>
        </p:nvSpPr>
        <p:spPr>
          <a:xfrm>
            <a:off x="143330" y="5383105"/>
            <a:ext cx="120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b="1" dirty="0"/>
              <a:t> </a:t>
            </a:r>
            <a:r>
              <a:rPr lang="en-IN" sz="3200" b="1" dirty="0">
                <a:sym typeface="Wingdings" panose="05000000000000000000" pitchFamily="2" charset="2"/>
              </a:rPr>
              <a:t>(B</a:t>
            </a:r>
            <a:r>
              <a:rPr lang="en-IN" sz="3200" b="1" dirty="0"/>
              <a:t>, 0)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0730F9B-4373-DADE-4A33-4AD44B521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568" y="5383105"/>
            <a:ext cx="5033129" cy="87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2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123077"/>
            <a:ext cx="10515600" cy="1325563"/>
          </a:xfrm>
        </p:spPr>
        <p:txBody>
          <a:bodyPr/>
          <a:lstStyle/>
          <a:p>
            <a:r>
              <a:rPr lang="en-IN" b="1" dirty="0"/>
              <a:t>Example - 2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173969-6538-7A0E-5366-673691B29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370" y="123076"/>
            <a:ext cx="4305630" cy="13255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42C457-3B4C-85D0-DF4F-6E5EAA071A2C}"/>
              </a:ext>
            </a:extLst>
          </p:cNvPr>
          <p:cNvSpPr txBox="1"/>
          <p:nvPr/>
        </p:nvSpPr>
        <p:spPr>
          <a:xfrm>
            <a:off x="0" y="1489948"/>
            <a:ext cx="120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b="1" dirty="0"/>
              <a:t> </a:t>
            </a:r>
            <a:r>
              <a:rPr lang="en-IN" sz="3200" b="1" dirty="0"/>
              <a:t>(B, 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5726D3-E0B2-95DB-324C-4BE1ECBA4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319" y="1374365"/>
            <a:ext cx="6999889" cy="8159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DEAE0E-C6DD-53C8-8289-2D6DC5197C91}"/>
              </a:ext>
            </a:extLst>
          </p:cNvPr>
          <p:cNvSpPr txBox="1"/>
          <p:nvPr/>
        </p:nvSpPr>
        <p:spPr>
          <a:xfrm>
            <a:off x="8431330" y="1489947"/>
            <a:ext cx="985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b="1" dirty="0"/>
              <a:t> </a:t>
            </a:r>
            <a:r>
              <a:rPr lang="en-IN" sz="3200" b="1" dirty="0">
                <a:sym typeface="Wingdings" panose="05000000000000000000" pitchFamily="2" charset="2"/>
              </a:rPr>
              <a:t>B</a:t>
            </a:r>
            <a:endParaRPr lang="en-IN" sz="32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1B566E-4407-9A6A-CFC7-A485EA638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319" y="2219825"/>
            <a:ext cx="6614733" cy="7041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2D466C-2005-E12C-F0F2-E850D2AF3FFF}"/>
              </a:ext>
            </a:extLst>
          </p:cNvPr>
          <p:cNvSpPr txBox="1"/>
          <p:nvPr/>
        </p:nvSpPr>
        <p:spPr>
          <a:xfrm>
            <a:off x="0" y="2312199"/>
            <a:ext cx="120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b="1" dirty="0"/>
              <a:t> </a:t>
            </a:r>
            <a:r>
              <a:rPr lang="en-IN" sz="3200" b="1" dirty="0"/>
              <a:t>(B, 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9827A3-4335-028B-2F06-D618B2261710}"/>
              </a:ext>
            </a:extLst>
          </p:cNvPr>
          <p:cNvSpPr txBox="1"/>
          <p:nvPr/>
        </p:nvSpPr>
        <p:spPr>
          <a:xfrm>
            <a:off x="8066505" y="4667694"/>
            <a:ext cx="985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b="1" dirty="0"/>
              <a:t> </a:t>
            </a:r>
            <a:r>
              <a:rPr lang="en-IN" sz="3200" b="1" dirty="0">
                <a:sym typeface="Wingdings" panose="05000000000000000000" pitchFamily="2" charset="2"/>
              </a:rPr>
              <a:t>C</a:t>
            </a:r>
            <a:endParaRPr lang="en-IN" sz="32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C33DAC8-8CE3-C68E-DB7C-3A343D5A81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3084" y="3372556"/>
            <a:ext cx="6812934" cy="20275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2CEB370-02AB-A1FC-0E84-FD49930A54EA}"/>
              </a:ext>
            </a:extLst>
          </p:cNvPr>
          <p:cNvSpPr txBox="1"/>
          <p:nvPr/>
        </p:nvSpPr>
        <p:spPr>
          <a:xfrm>
            <a:off x="143330" y="3601478"/>
            <a:ext cx="1201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b="1" dirty="0"/>
              <a:t> </a:t>
            </a:r>
            <a:r>
              <a:rPr lang="en-IN" sz="3200" b="1" dirty="0"/>
              <a:t>(C, 0)</a:t>
            </a:r>
          </a:p>
          <a:p>
            <a:r>
              <a:rPr lang="en-IN" sz="3200" b="1" dirty="0"/>
              <a:t> (C, 1)</a:t>
            </a:r>
          </a:p>
          <a:p>
            <a:r>
              <a:rPr lang="en-IN" sz="3200" b="1" dirty="0"/>
              <a:t> (C, 2)</a:t>
            </a:r>
          </a:p>
        </p:txBody>
      </p:sp>
    </p:spTree>
    <p:extLst>
      <p:ext uri="{BB962C8B-B14F-4D97-AF65-F5344CB8AC3E}">
        <p14:creationId xmlns:p14="http://schemas.microsoft.com/office/powerpoint/2010/main" val="427774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123077"/>
            <a:ext cx="10515600" cy="1325563"/>
          </a:xfrm>
        </p:spPr>
        <p:txBody>
          <a:bodyPr/>
          <a:lstStyle/>
          <a:p>
            <a:r>
              <a:rPr lang="en-IN" b="1" dirty="0"/>
              <a:t>Example - 2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173969-6538-7A0E-5366-673691B29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370" y="123076"/>
            <a:ext cx="4305630" cy="13255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B90DF3-64C0-306D-944A-566C6EB9A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01" y="1448639"/>
            <a:ext cx="5893279" cy="262986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1A7B29-C1B6-484A-59C9-6B3342729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313210"/>
              </p:ext>
            </p:extLst>
          </p:nvPr>
        </p:nvGraphicFramePr>
        <p:xfrm>
          <a:off x="829131" y="4269717"/>
          <a:ext cx="4146908" cy="2056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727">
                  <a:extLst>
                    <a:ext uri="{9D8B030D-6E8A-4147-A177-3AD203B41FA5}">
                      <a16:colId xmlns:a16="http://schemas.microsoft.com/office/drawing/2014/main" val="4171794838"/>
                    </a:ext>
                  </a:extLst>
                </a:gridCol>
                <a:gridCol w="1036727">
                  <a:extLst>
                    <a:ext uri="{9D8B030D-6E8A-4147-A177-3AD203B41FA5}">
                      <a16:colId xmlns:a16="http://schemas.microsoft.com/office/drawing/2014/main" val="2601773629"/>
                    </a:ext>
                  </a:extLst>
                </a:gridCol>
                <a:gridCol w="1036727">
                  <a:extLst>
                    <a:ext uri="{9D8B030D-6E8A-4147-A177-3AD203B41FA5}">
                      <a16:colId xmlns:a16="http://schemas.microsoft.com/office/drawing/2014/main" val="1546301437"/>
                    </a:ext>
                  </a:extLst>
                </a:gridCol>
                <a:gridCol w="1036727">
                  <a:extLst>
                    <a:ext uri="{9D8B030D-6E8A-4147-A177-3AD203B41FA5}">
                      <a16:colId xmlns:a16="http://schemas.microsoft.com/office/drawing/2014/main" val="683314202"/>
                    </a:ext>
                  </a:extLst>
                </a:gridCol>
              </a:tblGrid>
              <a:tr h="514163">
                <a:tc>
                  <a:txBody>
                    <a:bodyPr/>
                    <a:lstStyle/>
                    <a:p>
                      <a:pPr algn="ctr"/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076741"/>
                  </a:ext>
                </a:extLst>
              </a:tr>
              <a:tr h="514163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ym typeface="Symbol" panose="05050102010706020507" pitchFamily="18" charset="2"/>
                        </a:rPr>
                        <a:t>A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79136"/>
                  </a:ext>
                </a:extLst>
              </a:tr>
              <a:tr h="514163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ym typeface="Symbol" panose="05050102010706020507" pitchFamily="18" charset="2"/>
                        </a:rPr>
                        <a:t>B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ym typeface="Symbol" panose="05050102010706020507" pitchFamily="18" charset="2"/>
                        </a:rPr>
                        <a:t>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683583"/>
                  </a:ext>
                </a:extLst>
              </a:tr>
              <a:tr h="514163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ym typeface="Symbol" panose="05050102010706020507" pitchFamily="18" charset="2"/>
                        </a:rPr>
                        <a:t>C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ym typeface="Symbol" panose="05050102010706020507" pitchFamily="18" charset="2"/>
                        </a:rPr>
                        <a:t>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ym typeface="Symbol" panose="05050102010706020507" pitchFamily="18" charset="2"/>
                        </a:rPr>
                        <a:t>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549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71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405</Words>
  <Application>Microsoft Office PowerPoint</Application>
  <PresentationFormat>Widescreen</PresentationFormat>
  <Paragraphs>129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MT</vt:lpstr>
      <vt:lpstr>Calibri</vt:lpstr>
      <vt:lpstr>Calibri Light</vt:lpstr>
      <vt:lpstr>Palatino Linotype</vt:lpstr>
      <vt:lpstr>Symbol</vt:lpstr>
      <vt:lpstr>Tahoma</vt:lpstr>
      <vt:lpstr>Times New Roman</vt:lpstr>
      <vt:lpstr>Wingdings</vt:lpstr>
      <vt:lpstr>Office Theme</vt:lpstr>
      <vt:lpstr>PowerPoint Presentation</vt:lpstr>
      <vt:lpstr>Module 2 –  Finite State Automata</vt:lpstr>
      <vt:lpstr>NFA-  to DFA </vt:lpstr>
      <vt:lpstr>Example - 1</vt:lpstr>
      <vt:lpstr>Example - 1</vt:lpstr>
      <vt:lpstr>Example - 2</vt:lpstr>
      <vt:lpstr>Example - 2</vt:lpstr>
      <vt:lpstr>Example - 2</vt:lpstr>
      <vt:lpstr>Example - 2</vt:lpstr>
      <vt:lpstr>Example - 3</vt:lpstr>
      <vt:lpstr>Example - 3</vt:lpstr>
      <vt:lpstr>Example - 4</vt:lpstr>
      <vt:lpstr>Example - 4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CSC2001 Computer Architecture and Organization</dc:title>
  <dc:creator>Admin</dc:creator>
  <cp:lastModifiedBy>Arumuga Arun R</cp:lastModifiedBy>
  <cp:revision>587</cp:revision>
  <dcterms:created xsi:type="dcterms:W3CDTF">2018-07-03T04:52:00Z</dcterms:created>
  <dcterms:modified xsi:type="dcterms:W3CDTF">2024-01-29T16:48:49Z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KSOProductBuildVer">
    <vt:lpwstr>1033-11.2.0.10223</vt:lpwstr>
  </property>
</Properties>
</file>