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733" r:id="rId3"/>
    <p:sldId id="507" r:id="rId4"/>
    <p:sldId id="508" r:id="rId5"/>
    <p:sldId id="509" r:id="rId6"/>
    <p:sldId id="510" r:id="rId7"/>
    <p:sldId id="511" r:id="rId8"/>
    <p:sldId id="512" r:id="rId9"/>
    <p:sldId id="734" r:id="rId10"/>
    <p:sldId id="513" r:id="rId11"/>
    <p:sldId id="514" r:id="rId12"/>
    <p:sldId id="532" r:id="rId13"/>
    <p:sldId id="515" r:id="rId14"/>
    <p:sldId id="735" r:id="rId15"/>
    <p:sldId id="516" r:id="rId16"/>
    <p:sldId id="517" r:id="rId17"/>
    <p:sldId id="518" r:id="rId18"/>
    <p:sldId id="519" r:id="rId19"/>
    <p:sldId id="737" r:id="rId20"/>
    <p:sldId id="520" r:id="rId21"/>
    <p:sldId id="521" r:id="rId22"/>
    <p:sldId id="522" r:id="rId23"/>
    <p:sldId id="523" r:id="rId24"/>
    <p:sldId id="524" r:id="rId25"/>
    <p:sldId id="526" r:id="rId26"/>
    <p:sldId id="736" r:id="rId27"/>
    <p:sldId id="525" r:id="rId28"/>
    <p:sldId id="528" r:id="rId29"/>
    <p:sldId id="529" r:id="rId30"/>
    <p:sldId id="527" r:id="rId31"/>
    <p:sldId id="502" r:id="rId32"/>
    <p:sldId id="53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353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outlineViewPr>
    <p:cViewPr>
      <p:scale>
        <a:sx n="33" d="100"/>
        <a:sy n="33" d="100"/>
      </p:scale>
      <p:origin x="0" y="-7559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5BBB-9053-4FB2-B204-6D5C221D545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92C4-1362-4BBE-9949-F6525E953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2022-23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Dr.Baskaran P, AP/SCOPE, VIT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8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Winter 2022-23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48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Dr.Baskaran P, AP/SCOPE, VIT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8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7DA8-450D-29D8-F544-66958ADD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97" y="183277"/>
            <a:ext cx="10515600" cy="1023257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5F1FF-9DA9-CF35-30B8-34F6138E00E0}"/>
              </a:ext>
            </a:extLst>
          </p:cNvPr>
          <p:cNvSpPr txBox="1"/>
          <p:nvPr/>
        </p:nvSpPr>
        <p:spPr>
          <a:xfrm>
            <a:off x="626807" y="1308054"/>
            <a:ext cx="6650554" cy="5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3 Equivalence: </a:t>
            </a: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{q0,q4} {q1,q7} {q3,q5} {q6} {q2}</a:t>
            </a:r>
          </a:p>
        </p:txBody>
      </p:sp>
      <p:graphicFrame>
        <p:nvGraphicFramePr>
          <p:cNvPr id="10" name="Table 19">
            <a:extLst>
              <a:ext uri="{FF2B5EF4-FFF2-40B4-BE49-F238E27FC236}">
                <a16:creationId xmlns:a16="http://schemas.microsoft.com/office/drawing/2014/main" id="{063510A1-8228-8E5E-F0AC-3295F5DBB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43239"/>
              </p:ext>
            </p:extLst>
          </p:nvPr>
        </p:nvGraphicFramePr>
        <p:xfrm>
          <a:off x="521471" y="2209615"/>
          <a:ext cx="4638677" cy="4146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2752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423205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66272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{q0,q4}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{q1,q7}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{q3,q5}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{q1,q7}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{q6}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{q3,q5}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{q6}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{q6}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{q6}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{q0,q4}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446502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*{q2}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{q0,q4}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3448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8B768F-DED3-65CA-7DC0-2B8E1EA0DBD3}"/>
              </a:ext>
            </a:extLst>
          </p:cNvPr>
          <p:cNvSpPr txBox="1"/>
          <p:nvPr/>
        </p:nvSpPr>
        <p:spPr>
          <a:xfrm>
            <a:off x="626807" y="1068286"/>
            <a:ext cx="26615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Minimized DFA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CD39A891-49DC-2C54-F247-828806ADC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22078"/>
              </p:ext>
            </p:extLst>
          </p:nvPr>
        </p:nvGraphicFramePr>
        <p:xfrm>
          <a:off x="8498253" y="2169900"/>
          <a:ext cx="2936365" cy="4128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8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081490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0279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q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q1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q5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q1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q0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q3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q4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q7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q5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q5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q6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q4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483987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q7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34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07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8C57-3F54-3226-4FB4-0372D795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3  [Multiple final states]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BB47B2-AF46-3054-52CE-A6FF5E0A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Minimize the following DFA: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E6D8FC5C-67A1-B11E-D91F-6A2CE04D5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68967"/>
              </p:ext>
            </p:extLst>
          </p:nvPr>
        </p:nvGraphicFramePr>
        <p:xfrm>
          <a:off x="3650455" y="2628900"/>
          <a:ext cx="4053174" cy="359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16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424161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452848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*C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*D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*E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38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1238-4F9B-94CD-B0D5-445D67FD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50145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FD338-CFAE-5962-F5BD-38798FADCA06}"/>
              </a:ext>
            </a:extLst>
          </p:cNvPr>
          <p:cNvSpPr txBox="1"/>
          <p:nvPr/>
        </p:nvSpPr>
        <p:spPr>
          <a:xfrm>
            <a:off x="428171" y="1168400"/>
            <a:ext cx="5667829" cy="3258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0 Equivalence: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Non-Final State: {A, B, F}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Final State: {C, D, E}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1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{A, B} {F} {C, D, E}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2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{A, B} {F} {C, D, E}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4CEA09D4-F974-14A5-C53E-8C1195D5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89720"/>
              </p:ext>
            </p:extLst>
          </p:nvPr>
        </p:nvGraphicFramePr>
        <p:xfrm>
          <a:off x="6892418" y="1168400"/>
          <a:ext cx="4053174" cy="359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16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424161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452848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*C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*D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*E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1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1238-4F9B-94CD-B0D5-445D67FD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50145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FD338-CFAE-5962-F5BD-38798FADCA06}"/>
              </a:ext>
            </a:extLst>
          </p:cNvPr>
          <p:cNvSpPr txBox="1"/>
          <p:nvPr/>
        </p:nvSpPr>
        <p:spPr>
          <a:xfrm>
            <a:off x="584034" y="1667163"/>
            <a:ext cx="5667829" cy="672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2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{A, B} {F} {C, D, E}</a:t>
            </a:r>
          </a:p>
        </p:txBody>
      </p:sp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id="{C9DF69D5-441B-D0EA-6EB3-B5DF6308E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71549"/>
              </p:ext>
            </p:extLst>
          </p:nvPr>
        </p:nvGraphicFramePr>
        <p:xfrm>
          <a:off x="838200" y="2991230"/>
          <a:ext cx="4638677" cy="2530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06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629889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66272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{A,B}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{A,B}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{C,D,E}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{F}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{F}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{F}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*{C,D,E}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{C,D,E}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{F}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C67A6AA-2A36-627F-32F1-0B4602A95E49}"/>
              </a:ext>
            </a:extLst>
          </p:cNvPr>
          <p:cNvSpPr txBox="1"/>
          <p:nvPr/>
        </p:nvSpPr>
        <p:spPr>
          <a:xfrm>
            <a:off x="584034" y="1092244"/>
            <a:ext cx="26615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Minimized DFA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6338DC8B-DFCB-3AE9-B614-84D6E2C1D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85592"/>
              </p:ext>
            </p:extLst>
          </p:nvPr>
        </p:nvGraphicFramePr>
        <p:xfrm>
          <a:off x="7300626" y="1791854"/>
          <a:ext cx="4053174" cy="359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16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424161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452848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*C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*D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*E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32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1238-4F9B-94CD-B0D5-445D67FD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50145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FD338-CFAE-5962-F5BD-38798FADCA06}"/>
              </a:ext>
            </a:extLst>
          </p:cNvPr>
          <p:cNvSpPr txBox="1"/>
          <p:nvPr/>
        </p:nvSpPr>
        <p:spPr>
          <a:xfrm>
            <a:off x="428171" y="1168400"/>
            <a:ext cx="5667829" cy="3258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0 Equivalence: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Non-Final State: {A, B, F}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Final State: {C, D, E}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1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{A, B} {F} {C, D, E}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2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{A, B} {F} {C, D, E}</a:t>
            </a:r>
          </a:p>
        </p:txBody>
      </p:sp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id="{C9DF69D5-441B-D0EA-6EB3-B5DF6308E2F4}"/>
              </a:ext>
            </a:extLst>
          </p:cNvPr>
          <p:cNvGraphicFramePr>
            <a:graphicFrameLocks noGrp="1"/>
          </p:cNvGraphicFramePr>
          <p:nvPr/>
        </p:nvGraphicFramePr>
        <p:xfrm>
          <a:off x="6715123" y="1241311"/>
          <a:ext cx="4638677" cy="2764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06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629889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66272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{A,B}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{A,B}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{C,D,E}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{F}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{F}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{F}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*{C,D,E}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{C,D,E}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{F}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9296087-4FEF-5541-1498-09BB6A5AA7BE}"/>
              </a:ext>
            </a:extLst>
          </p:cNvPr>
          <p:cNvGrpSpPr/>
          <p:nvPr/>
        </p:nvGrpSpPr>
        <p:grpSpPr>
          <a:xfrm>
            <a:off x="2262414" y="4698614"/>
            <a:ext cx="7667172" cy="1755877"/>
            <a:chOff x="1166504" y="4587452"/>
            <a:chExt cx="7332176" cy="13362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59256F-BDB5-03DC-B19A-412F09E1F9D5}"/>
                </a:ext>
              </a:extLst>
            </p:cNvPr>
            <p:cNvSpPr/>
            <p:nvPr/>
          </p:nvSpPr>
          <p:spPr>
            <a:xfrm>
              <a:off x="4711692" y="4907757"/>
              <a:ext cx="1476465" cy="10159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Palatino Linotype" panose="02040502050505030304" pitchFamily="18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220A0A-D98B-D5BD-413C-6DB28ED6E6C3}"/>
                </a:ext>
              </a:extLst>
            </p:cNvPr>
            <p:cNvGrpSpPr/>
            <p:nvPr/>
          </p:nvGrpSpPr>
          <p:grpSpPr>
            <a:xfrm>
              <a:off x="1166504" y="4587452"/>
              <a:ext cx="7332176" cy="1293037"/>
              <a:chOff x="4809817" y="177141"/>
              <a:chExt cx="7332176" cy="1293037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29E2F3-C3E5-6EAA-826C-514F3BF60A6E}"/>
                  </a:ext>
                </a:extLst>
              </p:cNvPr>
              <p:cNvSpPr/>
              <p:nvPr/>
            </p:nvSpPr>
            <p:spPr>
              <a:xfrm>
                <a:off x="5525069" y="555778"/>
                <a:ext cx="1828775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A,B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657B5CE-B4C6-15AD-9F8D-E00355E5715F}"/>
                  </a:ext>
                </a:extLst>
              </p:cNvPr>
              <p:cNvSpPr/>
              <p:nvPr/>
            </p:nvSpPr>
            <p:spPr>
              <a:xfrm>
                <a:off x="8402876" y="555778"/>
                <a:ext cx="1381939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C,D,E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05BA9FA-C8AE-000D-8B3C-AAE5A545D735}"/>
                  </a:ext>
                </a:extLst>
              </p:cNvPr>
              <p:cNvCxnSpPr/>
              <p:nvPr/>
            </p:nvCxnSpPr>
            <p:spPr>
              <a:xfrm>
                <a:off x="4945157" y="1012977"/>
                <a:ext cx="5675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A83CA07-265C-6DBC-0652-7F8024E500A3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7353844" y="1012978"/>
                <a:ext cx="10490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A0DE175-FB9B-1A26-EA50-2FEFECDE430A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>
                <a:off x="9784815" y="1012978"/>
                <a:ext cx="13107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CA5AC7B-D235-28EF-1D9C-9A59B16A716E}"/>
                  </a:ext>
                </a:extLst>
              </p:cNvPr>
              <p:cNvSpPr/>
              <p:nvPr/>
            </p:nvSpPr>
            <p:spPr>
              <a:xfrm>
                <a:off x="11095604" y="622879"/>
                <a:ext cx="914400" cy="7801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3AD19-58B0-F07E-302A-226BE9414031}"/>
                  </a:ext>
                </a:extLst>
              </p:cNvPr>
              <p:cNvSpPr txBox="1"/>
              <p:nvPr/>
            </p:nvSpPr>
            <p:spPr>
              <a:xfrm>
                <a:off x="4809817" y="610503"/>
                <a:ext cx="838200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</a:rPr>
                  <a:t>start</a:t>
                </a:r>
              </a:p>
            </p:txBody>
          </p:sp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1EB61B15-E8D7-AF84-12EE-7B947BBBF7FC}"/>
                  </a:ext>
                </a:extLst>
              </p:cNvPr>
              <p:cNvSpPr/>
              <p:nvPr/>
            </p:nvSpPr>
            <p:spPr>
              <a:xfrm rot="1463052">
                <a:off x="6369540" y="225249"/>
                <a:ext cx="662162" cy="438879"/>
              </a:xfrm>
              <a:custGeom>
                <a:avLst/>
                <a:gdLst>
                  <a:gd name="connsiteX0" fmla="*/ 423081 w 423081"/>
                  <a:gd name="connsiteY0" fmla="*/ 302402 h 438879"/>
                  <a:gd name="connsiteX1" fmla="*/ 95534 w 423081"/>
                  <a:gd name="connsiteY1" fmla="*/ 2151 h 438879"/>
                  <a:gd name="connsiteX2" fmla="*/ 0 w 423081"/>
                  <a:gd name="connsiteY2" fmla="*/ 438879 h 43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081" h="438879">
                    <a:moveTo>
                      <a:pt x="423081" y="302402"/>
                    </a:moveTo>
                    <a:cubicBezTo>
                      <a:pt x="294564" y="140903"/>
                      <a:pt x="166047" y="-20595"/>
                      <a:pt x="95534" y="2151"/>
                    </a:cubicBezTo>
                    <a:cubicBezTo>
                      <a:pt x="25021" y="24897"/>
                      <a:pt x="12510" y="231888"/>
                      <a:pt x="0" y="438879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608752-15E5-A3C8-42A8-0DF23E378061}"/>
                  </a:ext>
                </a:extLst>
              </p:cNvPr>
              <p:cNvSpPr txBox="1"/>
              <p:nvPr/>
            </p:nvSpPr>
            <p:spPr>
              <a:xfrm>
                <a:off x="7004975" y="216514"/>
                <a:ext cx="36941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</a:rPr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3A5952-FEB6-173A-D4C6-B05C34EC83C3}"/>
                  </a:ext>
                </a:extLst>
              </p:cNvPr>
              <p:cNvSpPr txBox="1"/>
              <p:nvPr/>
            </p:nvSpPr>
            <p:spPr>
              <a:xfrm>
                <a:off x="9246086" y="235289"/>
                <a:ext cx="36941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C4E0CC-ACA1-43D9-1727-846621E208A1}"/>
                  </a:ext>
                </a:extLst>
              </p:cNvPr>
              <p:cNvSpPr txBox="1"/>
              <p:nvPr/>
            </p:nvSpPr>
            <p:spPr>
              <a:xfrm>
                <a:off x="11516518" y="224213"/>
                <a:ext cx="62547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</a:rPr>
                  <a:t>0,1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0C4E0F-3A92-4552-2203-34D4E079ED61}"/>
                  </a:ext>
                </a:extLst>
              </p:cNvPr>
              <p:cNvSpPr txBox="1"/>
              <p:nvPr/>
            </p:nvSpPr>
            <p:spPr>
              <a:xfrm>
                <a:off x="7716549" y="648268"/>
                <a:ext cx="326238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  <a:sym typeface="Symbol" panose="05050102010706020507" pitchFamily="18" charset="2"/>
                  </a:rPr>
                  <a:t>1</a:t>
                </a:r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0261DD-B858-2F56-045A-83183B17C07D}"/>
                  </a:ext>
                </a:extLst>
              </p:cNvPr>
              <p:cNvSpPr txBox="1"/>
              <p:nvPr/>
            </p:nvSpPr>
            <p:spPr>
              <a:xfrm>
                <a:off x="10232820" y="672576"/>
                <a:ext cx="326238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  <a:sym typeface="Symbol" panose="05050102010706020507" pitchFamily="18" charset="2"/>
                  </a:rPr>
                  <a:t>1</a:t>
                </a:r>
                <a:endParaRPr lang="en-IN" dirty="0"/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FBEA1225-1B8D-45B7-A772-6FCDE774A9BD}"/>
                  </a:ext>
                </a:extLst>
              </p:cNvPr>
              <p:cNvSpPr/>
              <p:nvPr/>
            </p:nvSpPr>
            <p:spPr>
              <a:xfrm rot="684531">
                <a:off x="8854295" y="177141"/>
                <a:ext cx="423081" cy="438879"/>
              </a:xfrm>
              <a:custGeom>
                <a:avLst/>
                <a:gdLst>
                  <a:gd name="connsiteX0" fmla="*/ 423081 w 423081"/>
                  <a:gd name="connsiteY0" fmla="*/ 302402 h 438879"/>
                  <a:gd name="connsiteX1" fmla="*/ 95534 w 423081"/>
                  <a:gd name="connsiteY1" fmla="*/ 2151 h 438879"/>
                  <a:gd name="connsiteX2" fmla="*/ 0 w 423081"/>
                  <a:gd name="connsiteY2" fmla="*/ 438879 h 43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081" h="438879">
                    <a:moveTo>
                      <a:pt x="423081" y="302402"/>
                    </a:moveTo>
                    <a:cubicBezTo>
                      <a:pt x="294564" y="140903"/>
                      <a:pt x="166047" y="-20595"/>
                      <a:pt x="95534" y="2151"/>
                    </a:cubicBezTo>
                    <a:cubicBezTo>
                      <a:pt x="25021" y="24897"/>
                      <a:pt x="12510" y="231888"/>
                      <a:pt x="0" y="438879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2C89164D-4C7A-5BE5-5EF4-E1EC0237EB7A}"/>
                  </a:ext>
                </a:extLst>
              </p:cNvPr>
              <p:cNvSpPr/>
              <p:nvPr/>
            </p:nvSpPr>
            <p:spPr>
              <a:xfrm>
                <a:off x="11207326" y="336338"/>
                <a:ext cx="423081" cy="438879"/>
              </a:xfrm>
              <a:custGeom>
                <a:avLst/>
                <a:gdLst>
                  <a:gd name="connsiteX0" fmla="*/ 423081 w 423081"/>
                  <a:gd name="connsiteY0" fmla="*/ 302402 h 438879"/>
                  <a:gd name="connsiteX1" fmla="*/ 95534 w 423081"/>
                  <a:gd name="connsiteY1" fmla="*/ 2151 h 438879"/>
                  <a:gd name="connsiteX2" fmla="*/ 0 w 423081"/>
                  <a:gd name="connsiteY2" fmla="*/ 438879 h 43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081" h="438879">
                    <a:moveTo>
                      <a:pt x="423081" y="302402"/>
                    </a:moveTo>
                    <a:cubicBezTo>
                      <a:pt x="294564" y="140903"/>
                      <a:pt x="166047" y="-20595"/>
                      <a:pt x="95534" y="2151"/>
                    </a:cubicBezTo>
                    <a:cubicBezTo>
                      <a:pt x="25021" y="24897"/>
                      <a:pt x="12510" y="231888"/>
                      <a:pt x="0" y="438879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C67A6AA-2A36-627F-32F1-0B4602A95E49}"/>
              </a:ext>
            </a:extLst>
          </p:cNvPr>
          <p:cNvSpPr txBox="1"/>
          <p:nvPr/>
        </p:nvSpPr>
        <p:spPr>
          <a:xfrm>
            <a:off x="7703686" y="710092"/>
            <a:ext cx="26615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Minimized DFA</a:t>
            </a:r>
          </a:p>
        </p:txBody>
      </p:sp>
    </p:spTree>
    <p:extLst>
      <p:ext uri="{BB962C8B-B14F-4D97-AF65-F5344CB8AC3E}">
        <p14:creationId xmlns:p14="http://schemas.microsoft.com/office/powerpoint/2010/main" val="13909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F810-34FD-9424-1D71-DB83225E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-25374"/>
            <a:ext cx="10515600" cy="1325563"/>
          </a:xfrm>
        </p:spPr>
        <p:txBody>
          <a:bodyPr/>
          <a:lstStyle/>
          <a:p>
            <a:r>
              <a:rPr lang="en-IN" dirty="0"/>
              <a:t>Problem 4 [unreachable state]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E2861C-D52E-C4A7-CC1C-7DAAEC26FA2E}"/>
              </a:ext>
            </a:extLst>
          </p:cNvPr>
          <p:cNvSpPr txBox="1">
            <a:spLocks/>
          </p:cNvSpPr>
          <p:nvPr/>
        </p:nvSpPr>
        <p:spPr>
          <a:xfrm>
            <a:off x="751114" y="-253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IN"/>
              <a:t>Problem 4 [unreachable state]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43635-244E-F268-AFDC-F65B05247443}"/>
              </a:ext>
            </a:extLst>
          </p:cNvPr>
          <p:cNvSpPr txBox="1"/>
          <p:nvPr/>
        </p:nvSpPr>
        <p:spPr>
          <a:xfrm>
            <a:off x="1037771" y="5995770"/>
            <a:ext cx="1011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A state is said to be </a:t>
            </a:r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Unreachable</a:t>
            </a:r>
            <a:r>
              <a:rPr lang="en-IN" sz="2000" dirty="0">
                <a:latin typeface="Palatino Linotype" panose="02040502050505030304" pitchFamily="18" charset="0"/>
              </a:rPr>
              <a:t> if there is no way it can be reached from the initial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A8778-DC66-7CDE-9002-CB71B1C92D38}"/>
              </a:ext>
            </a:extLst>
          </p:cNvPr>
          <p:cNvSpPr txBox="1"/>
          <p:nvPr/>
        </p:nvSpPr>
        <p:spPr>
          <a:xfrm>
            <a:off x="656772" y="1411699"/>
            <a:ext cx="8175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Palatino Linotype" panose="02040502050505030304" pitchFamily="18" charset="0"/>
              </a:rPr>
              <a:t>Minimize the following DFA using equivalence method:</a:t>
            </a:r>
          </a:p>
        </p:txBody>
      </p:sp>
      <p:graphicFrame>
        <p:nvGraphicFramePr>
          <p:cNvPr id="18" name="Table 19">
            <a:extLst>
              <a:ext uri="{FF2B5EF4-FFF2-40B4-BE49-F238E27FC236}">
                <a16:creationId xmlns:a16="http://schemas.microsoft.com/office/drawing/2014/main" id="{26B3D568-38A1-67D9-E42F-E654A6F8F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75716"/>
              </p:ext>
            </p:extLst>
          </p:nvPr>
        </p:nvGraphicFramePr>
        <p:xfrm>
          <a:off x="3889403" y="2099771"/>
          <a:ext cx="2936365" cy="366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8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081490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0279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48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3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22B3-CF1A-3F33-7076-54B28BE8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</a:t>
            </a:r>
          </a:p>
        </p:txBody>
      </p:sp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id="{16DCD3CC-A8FD-AFF7-FFFC-9DF2BFE41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22873"/>
              </p:ext>
            </p:extLst>
          </p:nvPr>
        </p:nvGraphicFramePr>
        <p:xfrm>
          <a:off x="1030089" y="1780456"/>
          <a:ext cx="3353226" cy="3749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051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235024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145151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4839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667510-2F05-FF9F-CD6D-4607796F46B6}"/>
              </a:ext>
            </a:extLst>
          </p:cNvPr>
          <p:cNvSpPr txBox="1"/>
          <p:nvPr/>
        </p:nvSpPr>
        <p:spPr>
          <a:xfrm>
            <a:off x="5769311" y="1542166"/>
            <a:ext cx="5667829" cy="390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0 Equivalence: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Non-Final State: {A, D, E}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Final State: {B, C, G}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1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{A,D,E} {B, C} {G}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2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{A} {D, E} {B, C} {G}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3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{A} {D, E} {B, C} {G}</a:t>
            </a:r>
          </a:p>
        </p:txBody>
      </p:sp>
    </p:spTree>
    <p:extLst>
      <p:ext uri="{BB962C8B-B14F-4D97-AF65-F5344CB8AC3E}">
        <p14:creationId xmlns:p14="http://schemas.microsoft.com/office/powerpoint/2010/main" val="427742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3D42-E5CE-821C-4762-A3A8A9A1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27" y="-36047"/>
            <a:ext cx="10515600" cy="1325563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539C6A35-806C-33B5-9422-44C4360CF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01085"/>
              </p:ext>
            </p:extLst>
          </p:nvPr>
        </p:nvGraphicFramePr>
        <p:xfrm>
          <a:off x="807027" y="2162756"/>
          <a:ext cx="5193731" cy="4200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13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912899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773697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840003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8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840003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{A}</a:t>
                      </a:r>
                      <a:endParaRPr lang="en-IN" sz="28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{B,C}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{B,C}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840003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Palatino Linotype" panose="02040502050505030304" pitchFamily="18" charset="0"/>
                        </a:rPr>
                        <a:t>{D,E}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{G}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{G}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840003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Palatino Linotype" panose="02040502050505030304" pitchFamily="18" charset="0"/>
                        </a:rPr>
                        <a:t>*{B,C}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{D,E}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{D,E}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840003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Palatino Linotype" panose="02040502050505030304" pitchFamily="18" charset="0"/>
                        </a:rPr>
                        <a:t>*{G}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{G}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{G}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80B933-0E7C-7B29-9A19-256314411E9A}"/>
              </a:ext>
            </a:extLst>
          </p:cNvPr>
          <p:cNvSpPr txBox="1"/>
          <p:nvPr/>
        </p:nvSpPr>
        <p:spPr>
          <a:xfrm>
            <a:off x="690914" y="861652"/>
            <a:ext cx="3021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Minimized DFA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BF4B8-B143-C638-191B-3BC1AFB9D531}"/>
              </a:ext>
            </a:extLst>
          </p:cNvPr>
          <p:cNvSpPr txBox="1"/>
          <p:nvPr/>
        </p:nvSpPr>
        <p:spPr>
          <a:xfrm>
            <a:off x="690914" y="1541090"/>
            <a:ext cx="6094268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FF0000"/>
                </a:solidFill>
                <a:latin typeface="Palatino Linotype" panose="02040502050505030304" pitchFamily="18" charset="0"/>
              </a:rPr>
              <a:t>3 Equivalence: </a:t>
            </a:r>
            <a:r>
              <a:rPr lang="en-IN" sz="1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{A} {D, E} {B, C} {G}</a:t>
            </a:r>
          </a:p>
        </p:txBody>
      </p:sp>
      <p:graphicFrame>
        <p:nvGraphicFramePr>
          <p:cNvPr id="9" name="Table 19">
            <a:extLst>
              <a:ext uri="{FF2B5EF4-FFF2-40B4-BE49-F238E27FC236}">
                <a16:creationId xmlns:a16="http://schemas.microsoft.com/office/drawing/2014/main" id="{7815D78D-AC5C-6927-5BDD-D7E6F6D30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7466"/>
              </p:ext>
            </p:extLst>
          </p:nvPr>
        </p:nvGraphicFramePr>
        <p:xfrm>
          <a:off x="7597143" y="2092183"/>
          <a:ext cx="3353226" cy="3749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051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235024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145151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5356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48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5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940-990C-B2AA-8A7C-B8C563E2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72" y="748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Minimization of DFA </a:t>
            </a:r>
            <a:br>
              <a:rPr lang="en-IN" dirty="0"/>
            </a:br>
            <a:r>
              <a:rPr lang="en-IN" dirty="0"/>
              <a:t>[</a:t>
            </a:r>
            <a:r>
              <a:rPr lang="en-IN" sz="4000" dirty="0">
                <a:solidFill>
                  <a:srgbClr val="000099"/>
                </a:solidFill>
              </a:rPr>
              <a:t>Table-filling method / </a:t>
            </a:r>
            <a:r>
              <a:rPr lang="en-IN" sz="4000" dirty="0" err="1">
                <a:solidFill>
                  <a:srgbClr val="000099"/>
                </a:solidFill>
              </a:rPr>
              <a:t>Myhill-Nerode</a:t>
            </a:r>
            <a:r>
              <a:rPr lang="en-IN" sz="4000" dirty="0">
                <a:solidFill>
                  <a:srgbClr val="000099"/>
                </a:solidFill>
              </a:rPr>
              <a:t> Theorem</a:t>
            </a:r>
            <a:r>
              <a:rPr lang="en-IN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659F-A78E-11DB-99C7-3D5C186A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0"/>
            <a:ext cx="10515600" cy="48550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Steps</a:t>
            </a:r>
            <a:r>
              <a:rPr lang="en-IN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</a:rPr>
              <a:t>Draw a table for all pair of states (P, Q)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</a:rPr>
              <a:t>Mark all pairs where P </a:t>
            </a:r>
            <a:r>
              <a:rPr lang="en-IN" b="0" i="0" dirty="0">
                <a:solidFill>
                  <a:srgbClr val="000099"/>
                </a:solidFill>
                <a:effectLst/>
              </a:rPr>
              <a:t>∈ F and Q ∉ F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</a:rPr>
              <a:t>IF there are any unmarked pairs (P, Q) such that [ꟙ(</a:t>
            </a:r>
            <a:r>
              <a:rPr lang="en-IN" dirty="0" err="1">
                <a:solidFill>
                  <a:srgbClr val="000099"/>
                </a:solidFill>
              </a:rPr>
              <a:t>P,x</a:t>
            </a:r>
            <a:r>
              <a:rPr lang="en-IN" dirty="0">
                <a:solidFill>
                  <a:srgbClr val="000099"/>
                </a:solidFill>
              </a:rPr>
              <a:t>), ꟙ(</a:t>
            </a:r>
            <a:r>
              <a:rPr lang="en-IN" dirty="0" err="1">
                <a:solidFill>
                  <a:srgbClr val="000099"/>
                </a:solidFill>
              </a:rPr>
              <a:t>Q,x</a:t>
            </a:r>
            <a:r>
              <a:rPr lang="en-IN" dirty="0">
                <a:solidFill>
                  <a:srgbClr val="000099"/>
                </a:solidFill>
              </a:rPr>
              <a:t>)] is marked, then mark [P,Q] where ‘X’  is an input symbol. REPEAT THIS UNTIL NO MORE MARKINGS CAN BE MADE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</a:rPr>
              <a:t>Combine all the Unmarked pairs and make them a single state in the minimized DFA</a:t>
            </a:r>
          </a:p>
        </p:txBody>
      </p:sp>
    </p:spTree>
    <p:extLst>
      <p:ext uri="{BB962C8B-B14F-4D97-AF65-F5344CB8AC3E}">
        <p14:creationId xmlns:p14="http://schemas.microsoft.com/office/powerpoint/2010/main" val="354208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B16A8-CFC1-4F72-23ED-85122A697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A7FC-EF75-D90D-B5CE-64D5DF2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72" y="748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Minimization of DFA </a:t>
            </a:r>
            <a:br>
              <a:rPr lang="en-IN" dirty="0"/>
            </a:br>
            <a:r>
              <a:rPr lang="en-IN" dirty="0"/>
              <a:t>[</a:t>
            </a:r>
            <a:r>
              <a:rPr lang="en-IN" sz="4000" dirty="0">
                <a:solidFill>
                  <a:srgbClr val="000099"/>
                </a:solidFill>
              </a:rPr>
              <a:t>Table-filling method / </a:t>
            </a:r>
            <a:r>
              <a:rPr lang="en-IN" sz="4000" dirty="0" err="1">
                <a:solidFill>
                  <a:srgbClr val="000099"/>
                </a:solidFill>
              </a:rPr>
              <a:t>Myhill-Nerode</a:t>
            </a:r>
            <a:r>
              <a:rPr lang="en-IN" sz="4000" dirty="0">
                <a:solidFill>
                  <a:srgbClr val="000099"/>
                </a:solidFill>
              </a:rPr>
              <a:t> Theorem</a:t>
            </a:r>
            <a:r>
              <a:rPr lang="en-IN" dirty="0"/>
              <a:t>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65F6B8-D076-636D-D19E-E5162DB11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08736"/>
              </p:ext>
            </p:extLst>
          </p:nvPr>
        </p:nvGraphicFramePr>
        <p:xfrm>
          <a:off x="972127" y="1873055"/>
          <a:ext cx="4316845" cy="3997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69">
                  <a:extLst>
                    <a:ext uri="{9D8B030D-6E8A-4147-A177-3AD203B41FA5}">
                      <a16:colId xmlns:a16="http://schemas.microsoft.com/office/drawing/2014/main" val="1915138082"/>
                    </a:ext>
                  </a:extLst>
                </a:gridCol>
                <a:gridCol w="863369">
                  <a:extLst>
                    <a:ext uri="{9D8B030D-6E8A-4147-A177-3AD203B41FA5}">
                      <a16:colId xmlns:a16="http://schemas.microsoft.com/office/drawing/2014/main" val="3840745090"/>
                    </a:ext>
                  </a:extLst>
                </a:gridCol>
                <a:gridCol w="863369">
                  <a:extLst>
                    <a:ext uri="{9D8B030D-6E8A-4147-A177-3AD203B41FA5}">
                      <a16:colId xmlns:a16="http://schemas.microsoft.com/office/drawing/2014/main" val="214008782"/>
                    </a:ext>
                  </a:extLst>
                </a:gridCol>
                <a:gridCol w="863369">
                  <a:extLst>
                    <a:ext uri="{9D8B030D-6E8A-4147-A177-3AD203B41FA5}">
                      <a16:colId xmlns:a16="http://schemas.microsoft.com/office/drawing/2014/main" val="3561735474"/>
                    </a:ext>
                  </a:extLst>
                </a:gridCol>
                <a:gridCol w="863369">
                  <a:extLst>
                    <a:ext uri="{9D8B030D-6E8A-4147-A177-3AD203B41FA5}">
                      <a16:colId xmlns:a16="http://schemas.microsoft.com/office/drawing/2014/main" val="2859028955"/>
                    </a:ext>
                  </a:extLst>
                </a:gridCol>
              </a:tblGrid>
              <a:tr h="745182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44823"/>
                  </a:ext>
                </a:extLst>
              </a:tr>
              <a:tr h="83581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(A,A)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(A,C)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68050"/>
                  </a:ext>
                </a:extLst>
              </a:tr>
              <a:tr h="83581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(B,B)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(B,C)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(B,D)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836834"/>
                  </a:ext>
                </a:extLst>
              </a:tr>
              <a:tr h="83581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(A,C)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(B,C)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(C,C)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(C,D)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40989"/>
                  </a:ext>
                </a:extLst>
              </a:tr>
              <a:tr h="74518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(B,D)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(C,D)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(D,D)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1363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939DB3-8DA3-DCC3-870A-CCB98EEA7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683"/>
              </p:ext>
            </p:extLst>
          </p:nvPr>
        </p:nvGraphicFramePr>
        <p:xfrm>
          <a:off x="6465454" y="1873055"/>
          <a:ext cx="4316845" cy="3997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69">
                  <a:extLst>
                    <a:ext uri="{9D8B030D-6E8A-4147-A177-3AD203B41FA5}">
                      <a16:colId xmlns:a16="http://schemas.microsoft.com/office/drawing/2014/main" val="1915138082"/>
                    </a:ext>
                  </a:extLst>
                </a:gridCol>
                <a:gridCol w="863369">
                  <a:extLst>
                    <a:ext uri="{9D8B030D-6E8A-4147-A177-3AD203B41FA5}">
                      <a16:colId xmlns:a16="http://schemas.microsoft.com/office/drawing/2014/main" val="3840745090"/>
                    </a:ext>
                  </a:extLst>
                </a:gridCol>
                <a:gridCol w="863369">
                  <a:extLst>
                    <a:ext uri="{9D8B030D-6E8A-4147-A177-3AD203B41FA5}">
                      <a16:colId xmlns:a16="http://schemas.microsoft.com/office/drawing/2014/main" val="214008782"/>
                    </a:ext>
                  </a:extLst>
                </a:gridCol>
                <a:gridCol w="863369">
                  <a:extLst>
                    <a:ext uri="{9D8B030D-6E8A-4147-A177-3AD203B41FA5}">
                      <a16:colId xmlns:a16="http://schemas.microsoft.com/office/drawing/2014/main" val="3561735474"/>
                    </a:ext>
                  </a:extLst>
                </a:gridCol>
                <a:gridCol w="863369">
                  <a:extLst>
                    <a:ext uri="{9D8B030D-6E8A-4147-A177-3AD203B41FA5}">
                      <a16:colId xmlns:a16="http://schemas.microsoft.com/office/drawing/2014/main" val="2859028955"/>
                    </a:ext>
                  </a:extLst>
                </a:gridCol>
              </a:tblGrid>
              <a:tr h="745182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44823"/>
                  </a:ext>
                </a:extLst>
              </a:tr>
              <a:tr h="83581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68050"/>
                  </a:ext>
                </a:extLst>
              </a:tr>
              <a:tr h="83581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836834"/>
                  </a:ext>
                </a:extLst>
              </a:tr>
              <a:tr h="83581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(A,C)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(B,C)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040989"/>
                  </a:ext>
                </a:extLst>
              </a:tr>
              <a:tr h="74518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(A,D)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(B,D)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(C,D)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13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1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7705725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2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Finite State Automata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840" y="4961173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Minimization of DFA</a:t>
            </a:r>
            <a:endParaRPr lang="en-IN" sz="3200" b="1" dirty="0">
              <a:latin typeface="Palatino Linotype" panose="0204050205050503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0D80-8A4A-81C2-881F-A24B9624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118"/>
            <a:ext cx="10515600" cy="1325563"/>
          </a:xfrm>
        </p:spPr>
        <p:txBody>
          <a:bodyPr/>
          <a:lstStyle/>
          <a:p>
            <a:r>
              <a:rPr lang="en-IN" dirty="0"/>
              <a:t>Problem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F670B3-34AA-B42F-FD40-6F3FCF6A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06"/>
            <a:ext cx="10515600" cy="4641057"/>
          </a:xfrm>
        </p:spPr>
        <p:txBody>
          <a:bodyPr/>
          <a:lstStyle/>
          <a:p>
            <a:r>
              <a:rPr lang="en-IN" dirty="0"/>
              <a:t>Minimize the following DFA using table-filling method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A3A51166-2EFF-06DB-E392-9F373924F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023590"/>
              </p:ext>
            </p:extLst>
          </p:nvPr>
        </p:nvGraphicFramePr>
        <p:xfrm>
          <a:off x="3049995" y="2336119"/>
          <a:ext cx="4053174" cy="359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16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424161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452848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*C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*D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*E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15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C6BA-6A33-1E09-CE94-2A47FD59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	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C10D91-9F13-F72C-F2E1-49B724686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128880"/>
              </p:ext>
            </p:extLst>
          </p:nvPr>
        </p:nvGraphicFramePr>
        <p:xfrm>
          <a:off x="4520045" y="1625312"/>
          <a:ext cx="7219688" cy="4453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384">
                  <a:extLst>
                    <a:ext uri="{9D8B030D-6E8A-4147-A177-3AD203B41FA5}">
                      <a16:colId xmlns:a16="http://schemas.microsoft.com/office/drawing/2014/main" val="1898567680"/>
                    </a:ext>
                  </a:extLst>
                </a:gridCol>
                <a:gridCol w="1031384">
                  <a:extLst>
                    <a:ext uri="{9D8B030D-6E8A-4147-A177-3AD203B41FA5}">
                      <a16:colId xmlns:a16="http://schemas.microsoft.com/office/drawing/2014/main" val="2912274013"/>
                    </a:ext>
                  </a:extLst>
                </a:gridCol>
                <a:gridCol w="1031384">
                  <a:extLst>
                    <a:ext uri="{9D8B030D-6E8A-4147-A177-3AD203B41FA5}">
                      <a16:colId xmlns:a16="http://schemas.microsoft.com/office/drawing/2014/main" val="198256446"/>
                    </a:ext>
                  </a:extLst>
                </a:gridCol>
                <a:gridCol w="1031384">
                  <a:extLst>
                    <a:ext uri="{9D8B030D-6E8A-4147-A177-3AD203B41FA5}">
                      <a16:colId xmlns:a16="http://schemas.microsoft.com/office/drawing/2014/main" val="2560879415"/>
                    </a:ext>
                  </a:extLst>
                </a:gridCol>
                <a:gridCol w="1031384">
                  <a:extLst>
                    <a:ext uri="{9D8B030D-6E8A-4147-A177-3AD203B41FA5}">
                      <a16:colId xmlns:a16="http://schemas.microsoft.com/office/drawing/2014/main" val="2844305725"/>
                    </a:ext>
                  </a:extLst>
                </a:gridCol>
                <a:gridCol w="1031384">
                  <a:extLst>
                    <a:ext uri="{9D8B030D-6E8A-4147-A177-3AD203B41FA5}">
                      <a16:colId xmlns:a16="http://schemas.microsoft.com/office/drawing/2014/main" val="3455389013"/>
                    </a:ext>
                  </a:extLst>
                </a:gridCol>
                <a:gridCol w="1031384">
                  <a:extLst>
                    <a:ext uri="{9D8B030D-6E8A-4147-A177-3AD203B41FA5}">
                      <a16:colId xmlns:a16="http://schemas.microsoft.com/office/drawing/2014/main" val="3164697841"/>
                    </a:ext>
                  </a:extLst>
                </a:gridCol>
              </a:tblGrid>
              <a:tr h="636255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793909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652396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774189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492507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178022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2947352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405898"/>
                  </a:ext>
                </a:extLst>
              </a:tr>
            </a:tbl>
          </a:graphicData>
        </a:graphic>
      </p:graphicFrame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7C11A6C9-F4E9-56B6-D099-413440C40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41032"/>
              </p:ext>
            </p:extLst>
          </p:nvPr>
        </p:nvGraphicFramePr>
        <p:xfrm>
          <a:off x="452267" y="2346510"/>
          <a:ext cx="2987124" cy="359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814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049584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70726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*C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*D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*E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31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B88B-8A95-0ABC-9C99-FE26BEE1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DD77-BEB2-C49D-E5AC-1FE970D4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all unmarked pairs</a:t>
            </a:r>
          </a:p>
          <a:p>
            <a:pPr marL="0" indent="0">
              <a:buNone/>
            </a:pPr>
            <a:r>
              <a:rPr lang="en-IN" dirty="0"/>
              <a:t>(B,A):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(B,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A			  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(B,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D	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B  		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C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So, (B,A) unmarked</a:t>
            </a:r>
          </a:p>
          <a:p>
            <a:pPr marL="0" indent="0">
              <a:buNone/>
            </a:pPr>
            <a:endParaRPr lang="en-IN" sz="2800" b="1" dirty="0">
              <a:solidFill>
                <a:srgbClr val="000099"/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(D,C):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(D,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E			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(D,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	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(C,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E 		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(C,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So, (D,C) unmarked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233E8BB-52AF-BBA7-0CDA-17D67821ED88}"/>
              </a:ext>
            </a:extLst>
          </p:cNvPr>
          <p:cNvSpPr/>
          <p:nvPr/>
        </p:nvSpPr>
        <p:spPr>
          <a:xfrm>
            <a:off x="3714750" y="2493168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0CA89-A3AE-5D5D-F7AF-A05FB76FA6C4}"/>
              </a:ext>
            </a:extLst>
          </p:cNvPr>
          <p:cNvSpPr txBox="1"/>
          <p:nvPr/>
        </p:nvSpPr>
        <p:spPr>
          <a:xfrm>
            <a:off x="4038600" y="2474947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Unmarked pair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E89400B-861E-4C78-DA3D-D71A6740B06A}"/>
              </a:ext>
            </a:extLst>
          </p:cNvPr>
          <p:cNvSpPr/>
          <p:nvPr/>
        </p:nvSpPr>
        <p:spPr>
          <a:xfrm>
            <a:off x="8246268" y="2511389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BAF33-4CD3-E0B5-655B-80AD197D92A5}"/>
              </a:ext>
            </a:extLst>
          </p:cNvPr>
          <p:cNvSpPr txBox="1"/>
          <p:nvPr/>
        </p:nvSpPr>
        <p:spPr>
          <a:xfrm>
            <a:off x="8570118" y="2493168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Unmarked pair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0A4978-EE8E-EF01-B31F-2AD9437D12F4}"/>
              </a:ext>
            </a:extLst>
          </p:cNvPr>
          <p:cNvSpPr/>
          <p:nvPr/>
        </p:nvSpPr>
        <p:spPr>
          <a:xfrm>
            <a:off x="3714750" y="4581525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F9559-57D6-AE9F-447A-9262DA628FDF}"/>
              </a:ext>
            </a:extLst>
          </p:cNvPr>
          <p:cNvSpPr txBox="1"/>
          <p:nvPr/>
        </p:nvSpPr>
        <p:spPr>
          <a:xfrm>
            <a:off x="4038600" y="4563304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Unmarked pair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7312CE5-F714-AE96-CD8A-4F8E6F953ACB}"/>
              </a:ext>
            </a:extLst>
          </p:cNvPr>
          <p:cNvSpPr/>
          <p:nvPr/>
        </p:nvSpPr>
        <p:spPr>
          <a:xfrm>
            <a:off x="8246268" y="4581525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FF45B-EE9C-A117-E3F7-718C032A20E8}"/>
              </a:ext>
            </a:extLst>
          </p:cNvPr>
          <p:cNvSpPr txBox="1"/>
          <p:nvPr/>
        </p:nvSpPr>
        <p:spPr>
          <a:xfrm>
            <a:off x="8570118" y="4563304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Unmarked pair</a:t>
            </a:r>
          </a:p>
        </p:txBody>
      </p:sp>
    </p:spTree>
    <p:extLst>
      <p:ext uri="{BB962C8B-B14F-4D97-AF65-F5344CB8AC3E}">
        <p14:creationId xmlns:p14="http://schemas.microsoft.com/office/powerpoint/2010/main" val="2194130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B88B-8A95-0ABC-9C99-FE26BEE1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DD77-BEB2-C49D-E5AC-1FE970D4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(E,C):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(E,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E			  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(E,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(C,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E  		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(C,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So, (E,C) unmarked</a:t>
            </a:r>
          </a:p>
          <a:p>
            <a:pPr marL="0" indent="0">
              <a:buNone/>
            </a:pPr>
            <a:endParaRPr lang="en-IN" sz="2800" b="1" dirty="0">
              <a:solidFill>
                <a:srgbClr val="000099"/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(E,D):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(E,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E			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(E,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	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(D,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E 		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(D,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So, (E,D) unmarked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233E8BB-52AF-BBA7-0CDA-17D67821ED88}"/>
              </a:ext>
            </a:extLst>
          </p:cNvPr>
          <p:cNvSpPr/>
          <p:nvPr/>
        </p:nvSpPr>
        <p:spPr>
          <a:xfrm>
            <a:off x="3607590" y="1971676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0CA89-A3AE-5D5D-F7AF-A05FB76FA6C4}"/>
              </a:ext>
            </a:extLst>
          </p:cNvPr>
          <p:cNvSpPr txBox="1"/>
          <p:nvPr/>
        </p:nvSpPr>
        <p:spPr>
          <a:xfrm>
            <a:off x="3931440" y="1953455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Unavailable pair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E89400B-861E-4C78-DA3D-D71A6740B06A}"/>
              </a:ext>
            </a:extLst>
          </p:cNvPr>
          <p:cNvSpPr/>
          <p:nvPr/>
        </p:nvSpPr>
        <p:spPr>
          <a:xfrm>
            <a:off x="8139108" y="1989897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BAF33-4CD3-E0B5-655B-80AD197D92A5}"/>
              </a:ext>
            </a:extLst>
          </p:cNvPr>
          <p:cNvSpPr txBox="1"/>
          <p:nvPr/>
        </p:nvSpPr>
        <p:spPr>
          <a:xfrm>
            <a:off x="8462958" y="1971676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Unavailable pair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0A4978-EE8E-EF01-B31F-2AD9437D12F4}"/>
              </a:ext>
            </a:extLst>
          </p:cNvPr>
          <p:cNvSpPr/>
          <p:nvPr/>
        </p:nvSpPr>
        <p:spPr>
          <a:xfrm>
            <a:off x="3579017" y="4010023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F9559-57D6-AE9F-447A-9262DA628FDF}"/>
              </a:ext>
            </a:extLst>
          </p:cNvPr>
          <p:cNvSpPr txBox="1"/>
          <p:nvPr/>
        </p:nvSpPr>
        <p:spPr>
          <a:xfrm>
            <a:off x="3902867" y="3991802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Unavailable pair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7312CE5-F714-AE96-CD8A-4F8E6F953ACB}"/>
              </a:ext>
            </a:extLst>
          </p:cNvPr>
          <p:cNvSpPr/>
          <p:nvPr/>
        </p:nvSpPr>
        <p:spPr>
          <a:xfrm>
            <a:off x="8110535" y="4010023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DFF45B-EE9C-A117-E3F7-718C032A20E8}"/>
              </a:ext>
            </a:extLst>
          </p:cNvPr>
          <p:cNvSpPr txBox="1"/>
          <p:nvPr/>
        </p:nvSpPr>
        <p:spPr>
          <a:xfrm>
            <a:off x="8434385" y="3991802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Unavailable pair</a:t>
            </a:r>
          </a:p>
        </p:txBody>
      </p:sp>
    </p:spTree>
    <p:extLst>
      <p:ext uri="{BB962C8B-B14F-4D97-AF65-F5344CB8AC3E}">
        <p14:creationId xmlns:p14="http://schemas.microsoft.com/office/powerpoint/2010/main" val="4064089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B88B-8A95-0ABC-9C99-FE26BEE1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DD77-BEB2-C49D-E5AC-1FE970D4B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(F,A):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(F,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			  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(F,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B  				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C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So, (F,A) marked</a:t>
            </a:r>
          </a:p>
          <a:p>
            <a:pPr marL="0" indent="0">
              <a:buNone/>
            </a:pPr>
            <a:endParaRPr lang="en-IN" sz="2800" b="1" dirty="0">
              <a:solidFill>
                <a:srgbClr val="000099"/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(F,B):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(F,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				</a:t>
            </a:r>
          </a:p>
          <a:p>
            <a:pPr marL="0" indent="0">
              <a:buNone/>
            </a:pPr>
            <a:r>
              <a:rPr lang="en-IN" dirty="0"/>
              <a:t>	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(B,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A 			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So, (F,B) marked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REPEAT THE PROCESS UNTIL NO MORE MARKINGS CAN BE DONE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233E8BB-52AF-BBA7-0CDA-17D67821ED88}"/>
              </a:ext>
            </a:extLst>
          </p:cNvPr>
          <p:cNvSpPr/>
          <p:nvPr/>
        </p:nvSpPr>
        <p:spPr>
          <a:xfrm>
            <a:off x="3607590" y="1971676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0CA89-A3AE-5D5D-F7AF-A05FB76FA6C4}"/>
              </a:ext>
            </a:extLst>
          </p:cNvPr>
          <p:cNvSpPr txBox="1"/>
          <p:nvPr/>
        </p:nvSpPr>
        <p:spPr>
          <a:xfrm>
            <a:off x="3931440" y="1953455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Unmarked pair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E89400B-861E-4C78-DA3D-D71A6740B06A}"/>
              </a:ext>
            </a:extLst>
          </p:cNvPr>
          <p:cNvSpPr/>
          <p:nvPr/>
        </p:nvSpPr>
        <p:spPr>
          <a:xfrm>
            <a:off x="8139108" y="1989897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BAF33-4CD3-E0B5-655B-80AD197D92A5}"/>
              </a:ext>
            </a:extLst>
          </p:cNvPr>
          <p:cNvSpPr txBox="1"/>
          <p:nvPr/>
        </p:nvSpPr>
        <p:spPr>
          <a:xfrm>
            <a:off x="8462958" y="1971676"/>
            <a:ext cx="1821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Marked pair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D0A4978-EE8E-EF01-B31F-2AD9437D12F4}"/>
              </a:ext>
            </a:extLst>
          </p:cNvPr>
          <p:cNvSpPr/>
          <p:nvPr/>
        </p:nvSpPr>
        <p:spPr>
          <a:xfrm>
            <a:off x="3579017" y="4010023"/>
            <a:ext cx="323850" cy="66436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F9559-57D6-AE9F-447A-9262DA628FDF}"/>
              </a:ext>
            </a:extLst>
          </p:cNvPr>
          <p:cNvSpPr txBox="1"/>
          <p:nvPr/>
        </p:nvSpPr>
        <p:spPr>
          <a:xfrm>
            <a:off x="3902867" y="3991802"/>
            <a:ext cx="182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Marked</a:t>
            </a:r>
          </a:p>
          <a:p>
            <a:r>
              <a:rPr lang="en-IN" sz="2000" dirty="0">
                <a:latin typeface="Palatino Linotype" panose="02040502050505030304" pitchFamily="18" charset="0"/>
              </a:rPr>
              <a:t>pair</a:t>
            </a:r>
          </a:p>
        </p:txBody>
      </p:sp>
    </p:spTree>
    <p:extLst>
      <p:ext uri="{BB962C8B-B14F-4D97-AF65-F5344CB8AC3E}">
        <p14:creationId xmlns:p14="http://schemas.microsoft.com/office/powerpoint/2010/main" val="295135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C6BA-6A33-1E09-CE94-2A47FD59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	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C10D91-9F13-F72C-F2E1-49B724686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928821"/>
              </p:ext>
            </p:extLst>
          </p:nvPr>
        </p:nvGraphicFramePr>
        <p:xfrm>
          <a:off x="850790" y="1796995"/>
          <a:ext cx="10503003" cy="4453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29">
                  <a:extLst>
                    <a:ext uri="{9D8B030D-6E8A-4147-A177-3AD203B41FA5}">
                      <a16:colId xmlns:a16="http://schemas.microsoft.com/office/drawing/2014/main" val="1898567680"/>
                    </a:ext>
                  </a:extLst>
                </a:gridCol>
                <a:gridCol w="1500429">
                  <a:extLst>
                    <a:ext uri="{9D8B030D-6E8A-4147-A177-3AD203B41FA5}">
                      <a16:colId xmlns:a16="http://schemas.microsoft.com/office/drawing/2014/main" val="2912274013"/>
                    </a:ext>
                  </a:extLst>
                </a:gridCol>
                <a:gridCol w="1500429">
                  <a:extLst>
                    <a:ext uri="{9D8B030D-6E8A-4147-A177-3AD203B41FA5}">
                      <a16:colId xmlns:a16="http://schemas.microsoft.com/office/drawing/2014/main" val="198256446"/>
                    </a:ext>
                  </a:extLst>
                </a:gridCol>
                <a:gridCol w="1500429">
                  <a:extLst>
                    <a:ext uri="{9D8B030D-6E8A-4147-A177-3AD203B41FA5}">
                      <a16:colId xmlns:a16="http://schemas.microsoft.com/office/drawing/2014/main" val="2560879415"/>
                    </a:ext>
                  </a:extLst>
                </a:gridCol>
                <a:gridCol w="1500429">
                  <a:extLst>
                    <a:ext uri="{9D8B030D-6E8A-4147-A177-3AD203B41FA5}">
                      <a16:colId xmlns:a16="http://schemas.microsoft.com/office/drawing/2014/main" val="2844305725"/>
                    </a:ext>
                  </a:extLst>
                </a:gridCol>
                <a:gridCol w="1500429">
                  <a:extLst>
                    <a:ext uri="{9D8B030D-6E8A-4147-A177-3AD203B41FA5}">
                      <a16:colId xmlns:a16="http://schemas.microsoft.com/office/drawing/2014/main" val="3455389013"/>
                    </a:ext>
                  </a:extLst>
                </a:gridCol>
                <a:gridCol w="1500429">
                  <a:extLst>
                    <a:ext uri="{9D8B030D-6E8A-4147-A177-3AD203B41FA5}">
                      <a16:colId xmlns:a16="http://schemas.microsoft.com/office/drawing/2014/main" val="3164697841"/>
                    </a:ext>
                  </a:extLst>
                </a:gridCol>
              </a:tblGrid>
              <a:tr h="636255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793909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652396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774189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492507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178022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2947352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40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39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5A5D5-F0D2-C4FF-77E7-E752171C9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B85F-51EC-288A-D5AA-BB388E9E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	</a:t>
            </a:r>
          </a:p>
        </p:txBody>
      </p:sp>
      <p:graphicFrame>
        <p:nvGraphicFramePr>
          <p:cNvPr id="5" name="Table 19">
            <a:extLst>
              <a:ext uri="{FF2B5EF4-FFF2-40B4-BE49-F238E27FC236}">
                <a16:creationId xmlns:a16="http://schemas.microsoft.com/office/drawing/2014/main" id="{A21A1403-D5FB-16FC-0598-2D6280306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16638"/>
              </p:ext>
            </p:extLst>
          </p:nvPr>
        </p:nvGraphicFramePr>
        <p:xfrm>
          <a:off x="8224666" y="2453141"/>
          <a:ext cx="2987124" cy="35941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814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049584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70726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*C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*D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*E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51344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84F7A0-FD28-F077-05ED-4A1511395869}"/>
              </a:ext>
            </a:extLst>
          </p:cNvPr>
          <p:cNvSpPr txBox="1"/>
          <p:nvPr/>
        </p:nvSpPr>
        <p:spPr>
          <a:xfrm>
            <a:off x="838200" y="1374990"/>
            <a:ext cx="60942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Unmarked pairs: (A,B) (C,D) (E,C) (E,D)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206D5B0B-36BA-8E32-CA03-8203DFB4B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26575"/>
              </p:ext>
            </p:extLst>
          </p:nvPr>
        </p:nvGraphicFramePr>
        <p:xfrm>
          <a:off x="667614" y="2951904"/>
          <a:ext cx="4638677" cy="2764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06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629889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66272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{A,B}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{A,B}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{C,D,E}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{F}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{F}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{F}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691158">
                <a:tc>
                  <a:txBody>
                    <a:bodyPr/>
                    <a:lstStyle/>
                    <a:p>
                      <a:pPr algn="ctr"/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*{C,D,E}</a:t>
                      </a:r>
                      <a:endParaRPr lang="en-IN" sz="24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{C,D,E}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{F}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498B17-369B-D7F3-B2AB-09B600138533}"/>
              </a:ext>
            </a:extLst>
          </p:cNvPr>
          <p:cNvSpPr txBox="1"/>
          <p:nvPr/>
        </p:nvSpPr>
        <p:spPr>
          <a:xfrm>
            <a:off x="667614" y="1922920"/>
            <a:ext cx="3021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Minimized DFA</a:t>
            </a:r>
          </a:p>
        </p:txBody>
      </p:sp>
    </p:spTree>
    <p:extLst>
      <p:ext uri="{BB962C8B-B14F-4D97-AF65-F5344CB8AC3E}">
        <p14:creationId xmlns:p14="http://schemas.microsoft.com/office/powerpoint/2010/main" val="29186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2CC5-32B9-034E-2508-1014B454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E1E6-58E0-888F-3CA3-6813EC25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Unmarked pairs: (A,B) (C,D) (E,C) (E,D)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F90148-846D-AC28-4655-169C5653A955}"/>
              </a:ext>
            </a:extLst>
          </p:cNvPr>
          <p:cNvGrpSpPr/>
          <p:nvPr/>
        </p:nvGrpSpPr>
        <p:grpSpPr>
          <a:xfrm>
            <a:off x="1389742" y="3585380"/>
            <a:ext cx="9684657" cy="2314676"/>
            <a:chOff x="1166504" y="4587452"/>
            <a:chExt cx="7332176" cy="13362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BA7AA7-330B-8DA4-12B4-8E0DA4C740A8}"/>
                </a:ext>
              </a:extLst>
            </p:cNvPr>
            <p:cNvSpPr/>
            <p:nvPr/>
          </p:nvSpPr>
          <p:spPr>
            <a:xfrm>
              <a:off x="4711692" y="4907757"/>
              <a:ext cx="1476465" cy="10159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Palatino Linotype" panose="020405020505050303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8E94DD-1F7A-CD5E-223D-17D9E8A210AE}"/>
                </a:ext>
              </a:extLst>
            </p:cNvPr>
            <p:cNvGrpSpPr/>
            <p:nvPr/>
          </p:nvGrpSpPr>
          <p:grpSpPr>
            <a:xfrm>
              <a:off x="1166504" y="4587452"/>
              <a:ext cx="7332176" cy="1293037"/>
              <a:chOff x="4809817" y="177141"/>
              <a:chExt cx="7332176" cy="129303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9ECC57-5096-68DD-BF2A-F62EF4795C63}"/>
                  </a:ext>
                </a:extLst>
              </p:cNvPr>
              <p:cNvSpPr/>
              <p:nvPr/>
            </p:nvSpPr>
            <p:spPr>
              <a:xfrm>
                <a:off x="5525069" y="555778"/>
                <a:ext cx="1828775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A,B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ECFE7E5-ECDC-C39D-428B-559C57819E0F}"/>
                  </a:ext>
                </a:extLst>
              </p:cNvPr>
              <p:cNvSpPr/>
              <p:nvPr/>
            </p:nvSpPr>
            <p:spPr>
              <a:xfrm>
                <a:off x="8402876" y="555778"/>
                <a:ext cx="1381939" cy="9144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C,D,E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EA3554F-1AD7-3162-461E-C52F76C5E82E}"/>
                  </a:ext>
                </a:extLst>
              </p:cNvPr>
              <p:cNvCxnSpPr/>
              <p:nvPr/>
            </p:nvCxnSpPr>
            <p:spPr>
              <a:xfrm>
                <a:off x="4945157" y="1012977"/>
                <a:ext cx="5675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20D1BE8-6D44-9D82-D5EA-E86548BC144C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7353844" y="1012978"/>
                <a:ext cx="10490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5B0E531-40F9-6C42-2B29-965D0306B2A3}"/>
                  </a:ext>
                </a:extLst>
              </p:cNvPr>
              <p:cNvCxnSpPr>
                <a:cxnSpLocks/>
                <a:stCxn id="14" idx="6"/>
                <a:endCxn id="19" idx="2"/>
              </p:cNvCxnSpPr>
              <p:nvPr/>
            </p:nvCxnSpPr>
            <p:spPr>
              <a:xfrm>
                <a:off x="9784815" y="1012978"/>
                <a:ext cx="13107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E3A803A-645A-E5C0-B693-B5AF1C2E5DBC}"/>
                  </a:ext>
                </a:extLst>
              </p:cNvPr>
              <p:cNvSpPr/>
              <p:nvPr/>
            </p:nvSpPr>
            <p:spPr>
              <a:xfrm>
                <a:off x="11095604" y="622879"/>
                <a:ext cx="914400" cy="7801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F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794B4A-3502-4584-5C4A-501A49E923A1}"/>
                  </a:ext>
                </a:extLst>
              </p:cNvPr>
              <p:cNvSpPr txBox="1"/>
              <p:nvPr/>
            </p:nvSpPr>
            <p:spPr>
              <a:xfrm>
                <a:off x="4809817" y="610503"/>
                <a:ext cx="838200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</a:rPr>
                  <a:t>start</a:t>
                </a:r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FFC4A56A-A8B5-AED8-874A-C1207CC56076}"/>
                  </a:ext>
                </a:extLst>
              </p:cNvPr>
              <p:cNvSpPr/>
              <p:nvPr/>
            </p:nvSpPr>
            <p:spPr>
              <a:xfrm rot="1463052">
                <a:off x="6369540" y="225249"/>
                <a:ext cx="662162" cy="438879"/>
              </a:xfrm>
              <a:custGeom>
                <a:avLst/>
                <a:gdLst>
                  <a:gd name="connsiteX0" fmla="*/ 423081 w 423081"/>
                  <a:gd name="connsiteY0" fmla="*/ 302402 h 438879"/>
                  <a:gd name="connsiteX1" fmla="*/ 95534 w 423081"/>
                  <a:gd name="connsiteY1" fmla="*/ 2151 h 438879"/>
                  <a:gd name="connsiteX2" fmla="*/ 0 w 423081"/>
                  <a:gd name="connsiteY2" fmla="*/ 438879 h 43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081" h="438879">
                    <a:moveTo>
                      <a:pt x="423081" y="302402"/>
                    </a:moveTo>
                    <a:cubicBezTo>
                      <a:pt x="294564" y="140903"/>
                      <a:pt x="166047" y="-20595"/>
                      <a:pt x="95534" y="2151"/>
                    </a:cubicBezTo>
                    <a:cubicBezTo>
                      <a:pt x="25021" y="24897"/>
                      <a:pt x="12510" y="231888"/>
                      <a:pt x="0" y="438879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C49CDA-6035-29E8-12A3-9421F0EF0457}"/>
                  </a:ext>
                </a:extLst>
              </p:cNvPr>
              <p:cNvSpPr txBox="1"/>
              <p:nvPr/>
            </p:nvSpPr>
            <p:spPr>
              <a:xfrm>
                <a:off x="7004975" y="216514"/>
                <a:ext cx="36941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</a:rPr>
                  <a:t>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94EFE-108C-02EB-5F65-80AAE52FE268}"/>
                  </a:ext>
                </a:extLst>
              </p:cNvPr>
              <p:cNvSpPr txBox="1"/>
              <p:nvPr/>
            </p:nvSpPr>
            <p:spPr>
              <a:xfrm>
                <a:off x="9246086" y="235289"/>
                <a:ext cx="36941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</a:rPr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9AE69E-75FF-0B6A-6CE0-14561480CE83}"/>
                  </a:ext>
                </a:extLst>
              </p:cNvPr>
              <p:cNvSpPr txBox="1"/>
              <p:nvPr/>
            </p:nvSpPr>
            <p:spPr>
              <a:xfrm>
                <a:off x="11516518" y="224213"/>
                <a:ext cx="62547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</a:rPr>
                  <a:t>0,1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8EA7FC-D63A-5645-66ED-F46B75E64977}"/>
                  </a:ext>
                </a:extLst>
              </p:cNvPr>
              <p:cNvSpPr txBox="1"/>
              <p:nvPr/>
            </p:nvSpPr>
            <p:spPr>
              <a:xfrm>
                <a:off x="7716549" y="648268"/>
                <a:ext cx="326238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  <a:sym typeface="Symbol" panose="05050102010706020507" pitchFamily="18" charset="2"/>
                  </a:rPr>
                  <a:t>1</a:t>
                </a:r>
                <a:endParaRPr lang="en-IN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5B5482-BF76-ACDE-BA0C-28094E48158C}"/>
                  </a:ext>
                </a:extLst>
              </p:cNvPr>
              <p:cNvSpPr txBox="1"/>
              <p:nvPr/>
            </p:nvSpPr>
            <p:spPr>
              <a:xfrm>
                <a:off x="10232820" y="672576"/>
                <a:ext cx="326238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IN" b="1" dirty="0">
                    <a:latin typeface="Palatino Linotype" panose="02040502050505030304" pitchFamily="18" charset="0"/>
                    <a:sym typeface="Symbol" panose="05050102010706020507" pitchFamily="18" charset="2"/>
                  </a:rPr>
                  <a:t>1</a:t>
                </a:r>
                <a:endParaRPr lang="en-IN" dirty="0"/>
              </a:p>
            </p:txBody>
          </p:sp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F8288360-F52C-FC6F-2522-418D338952B6}"/>
                  </a:ext>
                </a:extLst>
              </p:cNvPr>
              <p:cNvSpPr/>
              <p:nvPr/>
            </p:nvSpPr>
            <p:spPr>
              <a:xfrm rot="684531">
                <a:off x="8854295" y="177141"/>
                <a:ext cx="423081" cy="438879"/>
              </a:xfrm>
              <a:custGeom>
                <a:avLst/>
                <a:gdLst>
                  <a:gd name="connsiteX0" fmla="*/ 423081 w 423081"/>
                  <a:gd name="connsiteY0" fmla="*/ 302402 h 438879"/>
                  <a:gd name="connsiteX1" fmla="*/ 95534 w 423081"/>
                  <a:gd name="connsiteY1" fmla="*/ 2151 h 438879"/>
                  <a:gd name="connsiteX2" fmla="*/ 0 w 423081"/>
                  <a:gd name="connsiteY2" fmla="*/ 438879 h 43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081" h="438879">
                    <a:moveTo>
                      <a:pt x="423081" y="302402"/>
                    </a:moveTo>
                    <a:cubicBezTo>
                      <a:pt x="294564" y="140903"/>
                      <a:pt x="166047" y="-20595"/>
                      <a:pt x="95534" y="2151"/>
                    </a:cubicBezTo>
                    <a:cubicBezTo>
                      <a:pt x="25021" y="24897"/>
                      <a:pt x="12510" y="231888"/>
                      <a:pt x="0" y="438879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EBD3CEAC-2C2C-9F53-2A17-53F5A4EEF5D2}"/>
                  </a:ext>
                </a:extLst>
              </p:cNvPr>
              <p:cNvSpPr/>
              <p:nvPr/>
            </p:nvSpPr>
            <p:spPr>
              <a:xfrm>
                <a:off x="11207326" y="336338"/>
                <a:ext cx="423081" cy="438879"/>
              </a:xfrm>
              <a:custGeom>
                <a:avLst/>
                <a:gdLst>
                  <a:gd name="connsiteX0" fmla="*/ 423081 w 423081"/>
                  <a:gd name="connsiteY0" fmla="*/ 302402 h 438879"/>
                  <a:gd name="connsiteX1" fmla="*/ 95534 w 423081"/>
                  <a:gd name="connsiteY1" fmla="*/ 2151 h 438879"/>
                  <a:gd name="connsiteX2" fmla="*/ 0 w 423081"/>
                  <a:gd name="connsiteY2" fmla="*/ 438879 h 438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3081" h="438879">
                    <a:moveTo>
                      <a:pt x="423081" y="302402"/>
                    </a:moveTo>
                    <a:cubicBezTo>
                      <a:pt x="294564" y="140903"/>
                      <a:pt x="166047" y="-20595"/>
                      <a:pt x="95534" y="2151"/>
                    </a:cubicBezTo>
                    <a:cubicBezTo>
                      <a:pt x="25021" y="24897"/>
                      <a:pt x="12510" y="231888"/>
                      <a:pt x="0" y="438879"/>
                    </a:cubicBez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CB57088-D109-1E4A-3A0A-898DD8A6C11A}"/>
              </a:ext>
            </a:extLst>
          </p:cNvPr>
          <p:cNvSpPr txBox="1"/>
          <p:nvPr/>
        </p:nvSpPr>
        <p:spPr>
          <a:xfrm>
            <a:off x="838200" y="2778501"/>
            <a:ext cx="3021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Minimized DFA</a:t>
            </a:r>
          </a:p>
        </p:txBody>
      </p:sp>
    </p:spTree>
    <p:extLst>
      <p:ext uri="{BB962C8B-B14F-4D97-AF65-F5344CB8AC3E}">
        <p14:creationId xmlns:p14="http://schemas.microsoft.com/office/powerpoint/2010/main" val="392039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0D80-8A4A-81C2-881F-A24B9624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118"/>
            <a:ext cx="10515600" cy="1325563"/>
          </a:xfrm>
        </p:spPr>
        <p:txBody>
          <a:bodyPr/>
          <a:lstStyle/>
          <a:p>
            <a:r>
              <a:rPr lang="en-IN" dirty="0"/>
              <a:t>Problem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F670B3-34AA-B42F-FD40-6F3FCF6A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06"/>
            <a:ext cx="10515600" cy="4641057"/>
          </a:xfrm>
        </p:spPr>
        <p:txBody>
          <a:bodyPr/>
          <a:lstStyle/>
          <a:p>
            <a:r>
              <a:rPr lang="en-IN" dirty="0"/>
              <a:t>Minimize the following DFA using table-filling method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54DA5F29-7AD7-3BD8-12A3-473B68DF9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28810"/>
              </p:ext>
            </p:extLst>
          </p:nvPr>
        </p:nvGraphicFramePr>
        <p:xfrm>
          <a:off x="4038600" y="2249109"/>
          <a:ext cx="3596764" cy="3440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0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381712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90144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*E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186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C6BA-6A33-1E09-CE94-2A47FD59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	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C10D91-9F13-F72C-F2E1-49B724686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580768"/>
              </p:ext>
            </p:extLst>
          </p:nvPr>
        </p:nvGraphicFramePr>
        <p:xfrm>
          <a:off x="5268190" y="1807386"/>
          <a:ext cx="6376554" cy="3817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759">
                  <a:extLst>
                    <a:ext uri="{9D8B030D-6E8A-4147-A177-3AD203B41FA5}">
                      <a16:colId xmlns:a16="http://schemas.microsoft.com/office/drawing/2014/main" val="1898567680"/>
                    </a:ext>
                  </a:extLst>
                </a:gridCol>
                <a:gridCol w="1062759">
                  <a:extLst>
                    <a:ext uri="{9D8B030D-6E8A-4147-A177-3AD203B41FA5}">
                      <a16:colId xmlns:a16="http://schemas.microsoft.com/office/drawing/2014/main" val="2912274013"/>
                    </a:ext>
                  </a:extLst>
                </a:gridCol>
                <a:gridCol w="1062759">
                  <a:extLst>
                    <a:ext uri="{9D8B030D-6E8A-4147-A177-3AD203B41FA5}">
                      <a16:colId xmlns:a16="http://schemas.microsoft.com/office/drawing/2014/main" val="198256446"/>
                    </a:ext>
                  </a:extLst>
                </a:gridCol>
                <a:gridCol w="1062759">
                  <a:extLst>
                    <a:ext uri="{9D8B030D-6E8A-4147-A177-3AD203B41FA5}">
                      <a16:colId xmlns:a16="http://schemas.microsoft.com/office/drawing/2014/main" val="2560879415"/>
                    </a:ext>
                  </a:extLst>
                </a:gridCol>
                <a:gridCol w="1062759">
                  <a:extLst>
                    <a:ext uri="{9D8B030D-6E8A-4147-A177-3AD203B41FA5}">
                      <a16:colId xmlns:a16="http://schemas.microsoft.com/office/drawing/2014/main" val="2844305725"/>
                    </a:ext>
                  </a:extLst>
                </a:gridCol>
                <a:gridCol w="1062759">
                  <a:extLst>
                    <a:ext uri="{9D8B030D-6E8A-4147-A177-3AD203B41FA5}">
                      <a16:colId xmlns:a16="http://schemas.microsoft.com/office/drawing/2014/main" val="3455389013"/>
                    </a:ext>
                  </a:extLst>
                </a:gridCol>
              </a:tblGrid>
              <a:tr h="636255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793909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652396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774189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492507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178022"/>
                  </a:ext>
                </a:extLst>
              </a:tr>
              <a:tr h="63625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2947352"/>
                  </a:ext>
                </a:extLst>
              </a:tr>
            </a:tbl>
          </a:graphicData>
        </a:graphic>
      </p:graphicFrame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2914D577-C7F7-152C-17FB-DEC27F12A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46599"/>
              </p:ext>
            </p:extLst>
          </p:nvPr>
        </p:nvGraphicFramePr>
        <p:xfrm>
          <a:off x="692728" y="2184426"/>
          <a:ext cx="3596764" cy="3440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0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381712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90144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*E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15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EEF0-88F0-0998-390C-E2BDD37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36"/>
            <a:ext cx="10515600" cy="1030996"/>
          </a:xfrm>
        </p:spPr>
        <p:txBody>
          <a:bodyPr/>
          <a:lstStyle/>
          <a:p>
            <a:r>
              <a:rPr lang="en-IN" dirty="0"/>
              <a:t>Minimization of DFA [</a:t>
            </a:r>
            <a:r>
              <a:rPr lang="en-IN" dirty="0">
                <a:solidFill>
                  <a:srgbClr val="000099"/>
                </a:solidFill>
              </a:rPr>
              <a:t>Partition method</a:t>
            </a:r>
            <a:r>
              <a:rPr lang="en-IN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5F89-631E-D2DF-CE06-C6622726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394"/>
            <a:ext cx="10515600" cy="563041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Minimal version of any DFA which consists of the </a:t>
            </a:r>
            <a:r>
              <a:rPr lang="en-IN" dirty="0">
                <a:solidFill>
                  <a:srgbClr val="000099"/>
                </a:solidFill>
              </a:rPr>
              <a:t>minimum number of states possible</a:t>
            </a:r>
          </a:p>
          <a:p>
            <a:pPr>
              <a:lnSpc>
                <a:spcPct val="110000"/>
              </a:lnSpc>
            </a:pPr>
            <a:r>
              <a:rPr lang="en-IN" dirty="0"/>
              <a:t>Combine few states together [Equivalent States] to minimize DFA</a:t>
            </a:r>
          </a:p>
          <a:p>
            <a:pPr>
              <a:lnSpc>
                <a:spcPct val="110000"/>
              </a:lnSpc>
            </a:pPr>
            <a:r>
              <a:rPr lang="en-IN" dirty="0">
                <a:solidFill>
                  <a:srgbClr val="FF0000"/>
                </a:solidFill>
              </a:rPr>
              <a:t>Equivalent States: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Two states ‘A’ and ‘B’ are said to be equivalent if [where ‘x’ is any input string]: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2400" b="1" dirty="0">
                <a:latin typeface="Palatino Linotype" panose="02040502050505030304" pitchFamily="18" charset="0"/>
                <a:sym typeface="Symbol" panose="05050102010706020507" pitchFamily="18" charset="2"/>
              </a:rPr>
              <a:t>	</a:t>
            </a:r>
            <a:r>
              <a:rPr lang="en-IN" sz="2400" b="1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x)</a:t>
            </a:r>
            <a:r>
              <a:rPr lang="en-IN" sz="24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b="1" dirty="0">
                <a:solidFill>
                  <a:srgbClr val="000099"/>
                </a:solidFill>
                <a:sym typeface="Wingdings" panose="05000000000000000000" pitchFamily="2" charset="2"/>
              </a:rPr>
              <a:t>	and</a:t>
            </a:r>
            <a:endParaRPr lang="en-IN" sz="2400" b="1" dirty="0">
              <a:solidFill>
                <a:srgbClr val="000099"/>
              </a:solidFill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2400" b="1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	(B, x)</a:t>
            </a:r>
            <a:r>
              <a:rPr lang="en-IN" sz="24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sz="2400" dirty="0">
              <a:latin typeface="Palatino Linotype" panose="02040502050505030304" pitchFamily="18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2400" dirty="0">
                <a:latin typeface="Palatino Linotype" panose="02040502050505030304" pitchFamily="18" charset="0"/>
              </a:rPr>
              <a:t>If |x| = 0, then ‘A’ and ‘B’ are 0 equivalent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2400" dirty="0">
                <a:latin typeface="Palatino Linotype" panose="02040502050505030304" pitchFamily="18" charset="0"/>
              </a:rPr>
              <a:t>If |x| = 1, then ‘A’ and ‘B’ are 1 equivalent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2400" dirty="0">
                <a:latin typeface="Palatino Linotype" panose="02040502050505030304" pitchFamily="18" charset="0"/>
              </a:rPr>
              <a:t>If |x| = 2, then ‘A’ and ‘B’ are 2 equivalent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2400" dirty="0">
                <a:latin typeface="Palatino Linotype" panose="02040502050505030304" pitchFamily="18" charset="0"/>
              </a:rPr>
              <a:t>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IN" sz="2400" dirty="0">
                <a:latin typeface="Palatino Linotype" panose="02040502050505030304" pitchFamily="18" charset="0"/>
              </a:rPr>
              <a:t>If |x| = n, then ‘A’ and ‘B’ are n equivalent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sz="2400" b="1" dirty="0">
              <a:latin typeface="Palatino Linotype" panose="02040502050505030304" pitchFamily="18" charset="0"/>
            </a:endParaRPr>
          </a:p>
          <a:p>
            <a:pPr lvl="1">
              <a:lnSpc>
                <a:spcPct val="110000"/>
              </a:lnSpc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B989D-48D0-FBAC-451A-7C7E8221B517}"/>
              </a:ext>
            </a:extLst>
          </p:cNvPr>
          <p:cNvSpPr txBox="1"/>
          <p:nvPr/>
        </p:nvSpPr>
        <p:spPr>
          <a:xfrm>
            <a:off x="4351734" y="3064490"/>
            <a:ext cx="22264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None/>
            </a:pPr>
            <a:r>
              <a:rPr lang="en-IN" sz="2000" b="1" dirty="0">
                <a:solidFill>
                  <a:srgbClr val="006600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x) not</a:t>
            </a:r>
            <a:r>
              <a:rPr lang="en-IN" sz="2000" b="1" dirty="0">
                <a:solidFill>
                  <a:srgbClr val="0066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</a:t>
            </a:r>
          </a:p>
          <a:p>
            <a:pPr lvl="1" indent="-457200">
              <a:buNone/>
            </a:pPr>
            <a:r>
              <a:rPr lang="en-IN" sz="2000" b="1" dirty="0">
                <a:solidFill>
                  <a:srgbClr val="0066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and</a:t>
            </a:r>
          </a:p>
          <a:p>
            <a:pPr lvl="1" indent="-457200">
              <a:buNone/>
            </a:pPr>
            <a:r>
              <a:rPr lang="en-IN" sz="2000" b="1" dirty="0">
                <a:solidFill>
                  <a:srgbClr val="006600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(B, x) not</a:t>
            </a:r>
            <a:r>
              <a:rPr lang="en-IN" sz="2000" b="1" dirty="0">
                <a:solidFill>
                  <a:srgbClr val="0066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BD92F-CB15-B564-8426-69CE4A806EE4}"/>
              </a:ext>
            </a:extLst>
          </p:cNvPr>
          <p:cNvSpPr txBox="1"/>
          <p:nvPr/>
        </p:nvSpPr>
        <p:spPr>
          <a:xfrm>
            <a:off x="3403996" y="3310804"/>
            <a:ext cx="94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OR</a:t>
            </a:r>
            <a:endParaRPr lang="en-IN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88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A345-F0E4-09D2-2D5F-75A1ED8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03B843FD-E6E3-6760-006F-1F9856AFA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3199"/>
              </p:ext>
            </p:extLst>
          </p:nvPr>
        </p:nvGraphicFramePr>
        <p:xfrm>
          <a:off x="689264" y="2602801"/>
          <a:ext cx="4448629" cy="402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76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335939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468922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770069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77006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[</a:t>
                      </a:r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A,C]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A,C]</a:t>
                      </a:r>
                    </a:p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77006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77006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77006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*E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A,C]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E1100-8F27-898A-6FA0-D1507B92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Minimized DFA</a:t>
            </a:r>
          </a:p>
          <a:p>
            <a:endParaRPr lang="en-IN" dirty="0"/>
          </a:p>
        </p:txBody>
      </p:sp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60E3EBB8-4E3A-0456-4F47-1E7440EE5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99776"/>
              </p:ext>
            </p:extLst>
          </p:nvPr>
        </p:nvGraphicFramePr>
        <p:xfrm>
          <a:off x="7342910" y="2712516"/>
          <a:ext cx="3596764" cy="3440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0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381712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90144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*E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33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CCB3-CBB9-4FA5-3017-4864C730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problem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322937-37FB-A122-66C0-A5B5E1610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79"/>
            <a:ext cx="10515600" cy="4351338"/>
          </a:xfrm>
        </p:spPr>
        <p:txBody>
          <a:bodyPr/>
          <a:lstStyle/>
          <a:p>
            <a:r>
              <a:rPr lang="en-IN" dirty="0"/>
              <a:t>Minimize the following DFA:</a:t>
            </a:r>
          </a:p>
        </p:txBody>
      </p:sp>
      <p:pic>
        <p:nvPicPr>
          <p:cNvPr id="1026" name="Picture 2" descr="DFA Minimization Homework Before We Start Plan for today Languages Regular  Languages">
            <a:extLst>
              <a:ext uri="{FF2B5EF4-FFF2-40B4-BE49-F238E27FC236}">
                <a16:creationId xmlns:a16="http://schemas.microsoft.com/office/drawing/2014/main" id="{07A89BBF-ACBD-C9E7-6B49-1987BC85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22" y="2092520"/>
            <a:ext cx="7175578" cy="440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FCB005F7-E46F-AAF6-B44D-5E9C6F67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44498"/>
              </p:ext>
            </p:extLst>
          </p:nvPr>
        </p:nvGraphicFramePr>
        <p:xfrm>
          <a:off x="911666" y="2324743"/>
          <a:ext cx="2936365" cy="3669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8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081490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0279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A</a:t>
                      </a:r>
                      <a:endParaRPr lang="en-IN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Palatino Linotype" panose="02040502050505030304" pitchFamily="18" charset="0"/>
                        </a:rPr>
                        <a:t>*G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48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759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70A0-4394-7AFF-6B20-30062EFF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37D28-D05C-267F-9244-B2CF90DD2F4E}"/>
              </a:ext>
            </a:extLst>
          </p:cNvPr>
          <p:cNvSpPr txBox="1"/>
          <p:nvPr/>
        </p:nvSpPr>
        <p:spPr>
          <a:xfrm>
            <a:off x="703825" y="1849610"/>
            <a:ext cx="6546061" cy="3904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0 Equivalence: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Non-Final State: {A,B,E,F,G,H}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Final State: {C}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1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{A,E,G} {B, H} {F} {C}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2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{A,E} {B,H} {F} {G} {C}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0000"/>
                </a:solidFill>
                <a:latin typeface="Palatino Linotype" panose="02040502050505030304" pitchFamily="18" charset="0"/>
              </a:rPr>
              <a:t>3 Equivalence: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{A,E} {B,H} {F} {G} {C}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6A9623DD-1ABE-3C4F-5CCB-9794B2584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371169"/>
              </p:ext>
            </p:extLst>
          </p:nvPr>
        </p:nvGraphicFramePr>
        <p:xfrm>
          <a:off x="8081110" y="2802732"/>
          <a:ext cx="3171740" cy="353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70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091222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11813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888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0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888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{A,E}</a:t>
                      </a:r>
                      <a:endParaRPr lang="en-IN" sz="2000" b="1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{B,H}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888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{B,H}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{G}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{C}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888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*{C}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{A,E}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{C}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888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{G}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{G}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{A,E}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8885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{C}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{G}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04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60BA6E-B553-6230-B0C4-D95D318F692F}"/>
              </a:ext>
            </a:extLst>
          </p:cNvPr>
          <p:cNvSpPr txBox="1"/>
          <p:nvPr/>
        </p:nvSpPr>
        <p:spPr>
          <a:xfrm>
            <a:off x="8361823" y="2052569"/>
            <a:ext cx="3021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Minimized DFA</a:t>
            </a:r>
          </a:p>
        </p:txBody>
      </p:sp>
    </p:spTree>
    <p:extLst>
      <p:ext uri="{BB962C8B-B14F-4D97-AF65-F5344CB8AC3E}">
        <p14:creationId xmlns:p14="http://schemas.microsoft.com/office/powerpoint/2010/main" val="31949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A55E-E3B0-F710-7CD1-B85BB811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1272-92E6-8786-19B6-0CE960F7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Minimize the following DFA:</a:t>
            </a:r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DDD47E41-22A8-380F-3C23-DFE15BEC8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762207"/>
              </p:ext>
            </p:extLst>
          </p:nvPr>
        </p:nvGraphicFramePr>
        <p:xfrm>
          <a:off x="4400607" y="2655510"/>
          <a:ext cx="3596764" cy="3440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90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381712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90144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57341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*E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9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389E-48C1-840C-D529-7A9F7D0A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907943"/>
          </a:xfrm>
        </p:spPr>
        <p:txBody>
          <a:bodyPr/>
          <a:lstStyle/>
          <a:p>
            <a:r>
              <a:rPr lang="en-IN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180B-0B52-A72D-210D-3DB57D870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903736"/>
            <a:ext cx="10515600" cy="559107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0 Equivalence: </a:t>
            </a:r>
          </a:p>
          <a:p>
            <a:pPr marL="457200" lvl="1" indent="0">
              <a:buNone/>
            </a:pPr>
            <a:r>
              <a:rPr lang="en-IN" dirty="0"/>
              <a:t>Non-Final State: {A, B, C, D}</a:t>
            </a:r>
          </a:p>
          <a:p>
            <a:pPr marL="457200" lvl="1" indent="0">
              <a:buNone/>
            </a:pPr>
            <a:r>
              <a:rPr lang="en-IN" dirty="0"/>
              <a:t>Final State: {E} </a:t>
            </a:r>
          </a:p>
          <a:p>
            <a:r>
              <a:rPr lang="en-IN" dirty="0">
                <a:solidFill>
                  <a:srgbClr val="FF0000"/>
                </a:solidFill>
              </a:rPr>
              <a:t>1 Equivalence:</a:t>
            </a:r>
          </a:p>
          <a:p>
            <a:pPr marL="0" indent="0">
              <a:buNone/>
            </a:pPr>
            <a:r>
              <a:rPr lang="en-IN" dirty="0"/>
              <a:t>	Check all non final states</a:t>
            </a:r>
          </a:p>
          <a:p>
            <a:pPr marL="0" indent="0">
              <a:buNone/>
            </a:pPr>
            <a:r>
              <a:rPr lang="en-IN" dirty="0"/>
              <a:t>	(A,B):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B 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C	</a:t>
            </a:r>
          </a:p>
          <a:p>
            <a:pPr marL="0" indent="0">
              <a:buNone/>
            </a:pPr>
            <a:r>
              <a:rPr lang="en-IN" dirty="0"/>
              <a:t>		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(B,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B  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(B,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D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	So, (A, B) are 1 equivalent</a:t>
            </a:r>
          </a:p>
          <a:p>
            <a:pPr marL="0" indent="0">
              <a:buNone/>
            </a:pPr>
            <a:r>
              <a:rPr lang="en-IN" dirty="0"/>
              <a:t>	(A,C):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B 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C	</a:t>
            </a:r>
          </a:p>
          <a:p>
            <a:pPr marL="0" indent="0">
              <a:buNone/>
            </a:pPr>
            <a:r>
              <a:rPr lang="en-IN" dirty="0"/>
              <a:t>		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(C, 0)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B   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(C, 1)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C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	So, (A, C) are 1 equivalent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17D947B-D43F-8C6B-3B92-2EDE5C66395F}"/>
              </a:ext>
            </a:extLst>
          </p:cNvPr>
          <p:cNvSpPr/>
          <p:nvPr/>
        </p:nvSpPr>
        <p:spPr>
          <a:xfrm>
            <a:off x="6386512" y="3345708"/>
            <a:ext cx="207169" cy="77152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41B06-BBB3-DF30-5D25-3585E56D1644}"/>
              </a:ext>
            </a:extLst>
          </p:cNvPr>
          <p:cNvSpPr txBox="1"/>
          <p:nvPr/>
        </p:nvSpPr>
        <p:spPr>
          <a:xfrm>
            <a:off x="6835377" y="3546804"/>
            <a:ext cx="26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Belongs to same set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1" name="Table 19">
            <a:extLst>
              <a:ext uri="{FF2B5EF4-FFF2-40B4-BE49-F238E27FC236}">
                <a16:creationId xmlns:a16="http://schemas.microsoft.com/office/drawing/2014/main" id="{DB9254D7-1095-9ED1-6D7B-3EB00B785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17034"/>
              </p:ext>
            </p:extLst>
          </p:nvPr>
        </p:nvGraphicFramePr>
        <p:xfrm>
          <a:off x="8987234" y="363192"/>
          <a:ext cx="2366566" cy="2752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77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*E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1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CF8A-664D-8136-13C6-7406087E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89014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9A3E-6426-7224-F4FA-E5FA2825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270"/>
            <a:ext cx="10515600" cy="54809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(A,D): 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0)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B  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(A, 1)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C	</a:t>
            </a:r>
          </a:p>
          <a:p>
            <a:pPr marL="0" indent="0">
              <a:buNone/>
            </a:pPr>
            <a:r>
              <a:rPr lang="en-IN" dirty="0"/>
              <a:t>		  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(D, 0)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B  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Symbol" panose="05050102010706020507" pitchFamily="18" charset="2"/>
              </a:rPr>
              <a:t>(D, 1)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 E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	So, (A, D) are not 1 equivalent</a:t>
            </a:r>
          </a:p>
          <a:p>
            <a:pPr marL="457200" lvl="1" indent="0">
              <a:buNone/>
            </a:pPr>
            <a:r>
              <a:rPr lang="en-IN" dirty="0"/>
              <a:t>1 Equivalence = {A, B, C} {D} {E} ------</a:t>
            </a:r>
            <a:r>
              <a:rPr lang="en-IN" dirty="0">
                <a:sym typeface="Wingdings" panose="05000000000000000000" pitchFamily="2" charset="2"/>
              </a:rPr>
              <a:t> (1)</a:t>
            </a:r>
          </a:p>
          <a:p>
            <a:r>
              <a:rPr lang="en-IN" dirty="0">
                <a:solidFill>
                  <a:srgbClr val="FF0000"/>
                </a:solidFill>
              </a:rPr>
              <a:t>2 Equivalence: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sz="2400" dirty="0">
                <a:solidFill>
                  <a:srgbClr val="FF0000"/>
                </a:solidFill>
              </a:rPr>
              <a:t>Check {A, B, C} from (1)   [other sets {D} &amp; {E} cannot be combined.]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4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(A, B) are not 2 equivalent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 (A, C) are 2 equivalent</a:t>
            </a:r>
            <a:endParaRPr lang="en-IN" sz="2400" dirty="0">
              <a:solidFill>
                <a:srgbClr val="FF0000"/>
              </a:solidFill>
            </a:endParaRPr>
          </a:p>
          <a:p>
            <a:pPr marL="0" indent="450850">
              <a:buNone/>
            </a:pPr>
            <a:r>
              <a:rPr lang="en-IN" dirty="0"/>
              <a:t>2 Equivalence = {A, C} {B} {D} {E} ------</a:t>
            </a:r>
            <a:r>
              <a:rPr lang="en-IN" dirty="0">
                <a:sym typeface="Wingdings" panose="05000000000000000000" pitchFamily="2" charset="2"/>
              </a:rPr>
              <a:t> (2)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1C0A3B7-F9D7-CEB4-EA27-FCDF58C2EEE4}"/>
              </a:ext>
            </a:extLst>
          </p:cNvPr>
          <p:cNvSpPr/>
          <p:nvPr/>
        </p:nvSpPr>
        <p:spPr>
          <a:xfrm>
            <a:off x="6629399" y="1124002"/>
            <a:ext cx="207169" cy="77152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25871-A9C5-05D9-FA7A-4009DBDA32FF}"/>
              </a:ext>
            </a:extLst>
          </p:cNvPr>
          <p:cNvSpPr txBox="1"/>
          <p:nvPr/>
        </p:nvSpPr>
        <p:spPr>
          <a:xfrm>
            <a:off x="6836568" y="1249196"/>
            <a:ext cx="159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Belongs to </a:t>
            </a:r>
            <a:r>
              <a:rPr lang="en-IN" b="1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d</a:t>
            </a:r>
            <a:r>
              <a:rPr lang="en-IN" sz="1800" b="1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ifferent set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19">
            <a:extLst>
              <a:ext uri="{FF2B5EF4-FFF2-40B4-BE49-F238E27FC236}">
                <a16:creationId xmlns:a16="http://schemas.microsoft.com/office/drawing/2014/main" id="{232DC673-8B41-AF18-94F6-5BCAD8DB6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06088"/>
              </p:ext>
            </p:extLst>
          </p:nvPr>
        </p:nvGraphicFramePr>
        <p:xfrm>
          <a:off x="8987234" y="363192"/>
          <a:ext cx="2366566" cy="2752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77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*E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00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375F-ABB5-F257-E4B7-627B4AB5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531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D344-B214-E52F-0E02-2D655AD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19" y="821530"/>
            <a:ext cx="10515600" cy="567327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3 Equivalence: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Check {A, C} from (2)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</a:t>
            </a:r>
            <a:r>
              <a:rPr lang="en-IN" sz="28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 </a:t>
            </a:r>
            <a:r>
              <a:rPr lang="en-IN" sz="24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(A, C) are 3 equivalent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99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	3</a:t>
            </a:r>
            <a:r>
              <a:rPr lang="en-IN" dirty="0"/>
              <a:t> Equivalence = {A, C} {B} {D} {E} ------</a:t>
            </a:r>
            <a:r>
              <a:rPr lang="en-IN" dirty="0">
                <a:sym typeface="Wingdings" panose="05000000000000000000" pitchFamily="2" charset="2"/>
              </a:rPr>
              <a:t> (3)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When two equivalence are similar [(2) &amp; (3)], stop the process.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Minimized DFA                                             Old DFA Table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973D2232-81CB-F33D-606C-726F0E76A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60602"/>
              </p:ext>
            </p:extLst>
          </p:nvPr>
        </p:nvGraphicFramePr>
        <p:xfrm>
          <a:off x="759619" y="4235433"/>
          <a:ext cx="2930921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97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880166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96778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25835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25835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[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A,C]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A,C]</a:t>
                      </a:r>
                    </a:p>
                    <a:p>
                      <a:pPr algn="ctr"/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25835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25835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25835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*E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A,C]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</a:tbl>
          </a:graphicData>
        </a:graphic>
      </p:graphicFrame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F648F56E-A653-8D0E-310F-6D34E7D7D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46543"/>
              </p:ext>
            </p:extLst>
          </p:nvPr>
        </p:nvGraphicFramePr>
        <p:xfrm>
          <a:off x="7106480" y="4145972"/>
          <a:ext cx="2366566" cy="2429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778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40493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4049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4049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4049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4049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40493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*E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94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C3B-0CB8-D0DD-7AFA-9D1E9E2E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351"/>
            <a:ext cx="10515600" cy="1325563"/>
          </a:xfrm>
        </p:spPr>
        <p:txBody>
          <a:bodyPr/>
          <a:lstStyle/>
          <a:p>
            <a:r>
              <a:rPr lang="en-IN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B24D-010E-19B5-BB1B-F46C9F83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r>
              <a:rPr lang="en-IN" dirty="0"/>
              <a:t>Construct a minimum DFA equivalent to the DFA described by:</a:t>
            </a:r>
          </a:p>
          <a:p>
            <a:endParaRPr lang="en-IN" dirty="0"/>
          </a:p>
        </p:txBody>
      </p:sp>
      <p:graphicFrame>
        <p:nvGraphicFramePr>
          <p:cNvPr id="8" name="Table 19">
            <a:extLst>
              <a:ext uri="{FF2B5EF4-FFF2-40B4-BE49-F238E27FC236}">
                <a16:creationId xmlns:a16="http://schemas.microsoft.com/office/drawing/2014/main" id="{0A49DCA3-3039-82E2-035F-29C89C2A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909727"/>
              </p:ext>
            </p:extLst>
          </p:nvPr>
        </p:nvGraphicFramePr>
        <p:xfrm>
          <a:off x="4038600" y="1735776"/>
          <a:ext cx="2936365" cy="4128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8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081490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0279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q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q1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q5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q1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q0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q3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q4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q7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q5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q5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q6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q4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483987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q7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2834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77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7DA8-450D-29D8-F544-66958ADD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97" y="183277"/>
            <a:ext cx="10515600" cy="1023257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5F1FF-9DA9-CF35-30B8-34F6138E00E0}"/>
              </a:ext>
            </a:extLst>
          </p:cNvPr>
          <p:cNvSpPr txBox="1"/>
          <p:nvPr/>
        </p:nvSpPr>
        <p:spPr>
          <a:xfrm>
            <a:off x="410497" y="1749117"/>
            <a:ext cx="6650554" cy="3359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0 Equivalence: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Non-Final State: {q0,q1,q3,q4,q5,q6,q7}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Final State: {q2}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1 Equivalence: </a:t>
            </a: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{q0,q4,q6} {q1,q7} {q3,q5} {q2}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2 Equivalence: </a:t>
            </a: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{q0,q4} {q1,q7} {q3,q5} {q6} {q2}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3 Equivalence: </a:t>
            </a:r>
            <a:r>
              <a:rPr lang="en-IN" sz="2400" dirty="0">
                <a:solidFill>
                  <a:srgbClr val="000099"/>
                </a:solidFill>
                <a:latin typeface="Palatino Linotype" panose="02040502050505030304" pitchFamily="18" charset="0"/>
              </a:rPr>
              <a:t>{q0,q4} {q1,q7} {q3,q5} {q6} {q2}</a:t>
            </a:r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27D6CE1-F406-828E-D3C4-AE33DB1B6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73654"/>
              </p:ext>
            </p:extLst>
          </p:nvPr>
        </p:nvGraphicFramePr>
        <p:xfrm>
          <a:off x="8153400" y="1247880"/>
          <a:ext cx="2936365" cy="41282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085">
                  <a:extLst>
                    <a:ext uri="{9D8B030D-6E8A-4147-A177-3AD203B41FA5}">
                      <a16:colId xmlns:a16="http://schemas.microsoft.com/office/drawing/2014/main" val="2366721628"/>
                    </a:ext>
                  </a:extLst>
                </a:gridCol>
                <a:gridCol w="1081490">
                  <a:extLst>
                    <a:ext uri="{9D8B030D-6E8A-4147-A177-3AD203B41FA5}">
                      <a16:colId xmlns:a16="http://schemas.microsoft.com/office/drawing/2014/main" val="1456290976"/>
                    </a:ext>
                  </a:extLst>
                </a:gridCol>
                <a:gridCol w="1002790">
                  <a:extLst>
                    <a:ext uri="{9D8B030D-6E8A-4147-A177-3AD203B41FA5}">
                      <a16:colId xmlns:a16="http://schemas.microsoft.com/office/drawing/2014/main" val="759928685"/>
                    </a:ext>
                  </a:extLst>
                </a:gridCol>
              </a:tblGrid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000099"/>
                          </a:solidFill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9216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q</a:t>
                      </a:r>
                      <a:r>
                        <a:rPr lang="en-IN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q1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q5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8839974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q1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3648898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*q2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q0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2281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q3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6935206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q4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q7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q5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922611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q5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1085845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q6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q4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7483987"/>
                  </a:ext>
                </a:extLst>
              </a:tr>
              <a:tr h="45869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Palatino Linotype" panose="02040502050505030304" pitchFamily="18" charset="0"/>
                        </a:rPr>
                        <a:t>q7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q6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q2</a:t>
                      </a:r>
                      <a:endParaRPr lang="en-IN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2834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17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24097</TotalTime>
  <Words>2818</Words>
  <Application>Microsoft Office PowerPoint</Application>
  <PresentationFormat>Widescreen</PresentationFormat>
  <Paragraphs>838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MT</vt:lpstr>
      <vt:lpstr>Calibri</vt:lpstr>
      <vt:lpstr>Palatino Linotype</vt:lpstr>
      <vt:lpstr>Times New Roman</vt:lpstr>
      <vt:lpstr>Wingdings</vt:lpstr>
      <vt:lpstr>Office Theme</vt:lpstr>
      <vt:lpstr>PowerPoint Presentation</vt:lpstr>
      <vt:lpstr>Module 2 –  Finite State Automata</vt:lpstr>
      <vt:lpstr>Minimization of DFA [Partition method]</vt:lpstr>
      <vt:lpstr>Problem 1</vt:lpstr>
      <vt:lpstr>Solution:</vt:lpstr>
      <vt:lpstr>Cont…</vt:lpstr>
      <vt:lpstr>Cont…</vt:lpstr>
      <vt:lpstr>Problem 2</vt:lpstr>
      <vt:lpstr>Solution</vt:lpstr>
      <vt:lpstr>Solution</vt:lpstr>
      <vt:lpstr>Problem 3  [Multiple final states]</vt:lpstr>
      <vt:lpstr>Solution</vt:lpstr>
      <vt:lpstr>Solution</vt:lpstr>
      <vt:lpstr>Solution</vt:lpstr>
      <vt:lpstr>Problem 4 [unreachable state]</vt:lpstr>
      <vt:lpstr>Solution </vt:lpstr>
      <vt:lpstr>Cont…</vt:lpstr>
      <vt:lpstr>Minimization of DFA  [Table-filling method / Myhill-Nerode Theorem]</vt:lpstr>
      <vt:lpstr>Minimization of DFA  [Table-filling method / Myhill-Nerode Theorem]</vt:lpstr>
      <vt:lpstr>Problem 1</vt:lpstr>
      <vt:lpstr>Solution: </vt:lpstr>
      <vt:lpstr>Cont…</vt:lpstr>
      <vt:lpstr>Cont…</vt:lpstr>
      <vt:lpstr>Cont…</vt:lpstr>
      <vt:lpstr>Cont… </vt:lpstr>
      <vt:lpstr>Cont… </vt:lpstr>
      <vt:lpstr>Cont…</vt:lpstr>
      <vt:lpstr>Problem 2</vt:lpstr>
      <vt:lpstr>Solution: </vt:lpstr>
      <vt:lpstr>Cont…</vt:lpstr>
      <vt:lpstr>Practice problem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585</cp:revision>
  <dcterms:created xsi:type="dcterms:W3CDTF">2020-07-30T09:53:05Z</dcterms:created>
  <dcterms:modified xsi:type="dcterms:W3CDTF">2024-02-03T11:21:15Z</dcterms:modified>
</cp:coreProperties>
</file>