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8"/>
  </p:notesMasterIdLst>
  <p:sldIdLst>
    <p:sldId id="276" r:id="rId2"/>
    <p:sldId id="733" r:id="rId3"/>
    <p:sldId id="257" r:id="rId4"/>
    <p:sldId id="258" r:id="rId5"/>
    <p:sldId id="259" r:id="rId6"/>
    <p:sldId id="260" r:id="rId7"/>
    <p:sldId id="261" r:id="rId8"/>
    <p:sldId id="738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734" r:id="rId17"/>
    <p:sldId id="736" r:id="rId18"/>
    <p:sldId id="735" r:id="rId19"/>
    <p:sldId id="269" r:id="rId20"/>
    <p:sldId id="270" r:id="rId21"/>
    <p:sldId id="271" r:id="rId22"/>
    <p:sldId id="272" r:id="rId23"/>
    <p:sldId id="737" r:id="rId24"/>
    <p:sldId id="273" r:id="rId25"/>
    <p:sldId id="274" r:id="rId26"/>
    <p:sldId id="275" r:id="rId27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065" autoAdjust="0"/>
  </p:normalViewPr>
  <p:slideViewPr>
    <p:cSldViewPr>
      <p:cViewPr varScale="1">
        <p:scale>
          <a:sx n="71" d="100"/>
          <a:sy n="71" d="100"/>
        </p:scale>
        <p:origin x="1032" y="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529157-7C73-46E8-B935-C0400EBBA226}" type="datetimeFigureOut">
              <a:rPr lang="en-IN" smtClean="0"/>
              <a:t>05-02-2024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5481D-3C32-46FC-8B0A-5EB97F657F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06668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25481D-3C32-46FC-8B0A-5EB97F657F8A}" type="slidenum">
              <a:rPr lang="en-IN" smtClean="0"/>
              <a:t>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9873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C00000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Palatino Linotype"/>
                <a:cs typeface="Palatino Linotype"/>
              </a:defRPr>
            </a:lvl1pPr>
          </a:lstStyle>
          <a:p>
            <a:pPr marL="114300">
              <a:lnSpc>
                <a:spcPts val="122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C00000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Palatino Linotype"/>
                <a:cs typeface="Palatino Linotype"/>
              </a:defRPr>
            </a:lvl1pPr>
          </a:lstStyle>
          <a:p>
            <a:pPr marL="114300">
              <a:lnSpc>
                <a:spcPts val="122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C00000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Palatino Linotype"/>
                <a:cs typeface="Palatino Linotype"/>
              </a:defRPr>
            </a:lvl1pPr>
          </a:lstStyle>
          <a:p>
            <a:pPr marL="114300">
              <a:lnSpc>
                <a:spcPts val="122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C00000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Palatino Linotype"/>
                <a:cs typeface="Palatino Linotype"/>
              </a:defRPr>
            </a:lvl1pPr>
          </a:lstStyle>
          <a:p>
            <a:pPr marL="114300">
              <a:lnSpc>
                <a:spcPts val="122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Palatino Linotype"/>
                <a:cs typeface="Palatino Linotype"/>
              </a:defRPr>
            </a:lvl1pPr>
          </a:lstStyle>
          <a:p>
            <a:pPr marL="114300">
              <a:lnSpc>
                <a:spcPts val="122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45591" y="243332"/>
            <a:ext cx="10237470" cy="696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C00000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93737" y="1854073"/>
            <a:ext cx="10976610" cy="41617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071859" y="6465915"/>
            <a:ext cx="241934" cy="1809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Palatino Linotype"/>
                <a:cs typeface="Palatino Linotype"/>
              </a:defRPr>
            </a:lvl1pPr>
          </a:lstStyle>
          <a:p>
            <a:pPr marL="114300">
              <a:lnSpc>
                <a:spcPts val="122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144125" y="6477952"/>
            <a:ext cx="77470" cy="146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1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125080" y="6471132"/>
            <a:ext cx="2652395" cy="387350"/>
          </a:xfrm>
          <a:custGeom>
            <a:avLst/>
            <a:gdLst/>
            <a:ahLst/>
            <a:cxnLst/>
            <a:rect l="l" t="t" r="r" b="b"/>
            <a:pathLst>
              <a:path w="2652395" h="387350">
                <a:moveTo>
                  <a:pt x="2652395" y="0"/>
                </a:moveTo>
                <a:lnTo>
                  <a:pt x="0" y="0"/>
                </a:lnTo>
                <a:lnTo>
                  <a:pt x="0" y="386867"/>
                </a:lnTo>
                <a:lnTo>
                  <a:pt x="2652395" y="386867"/>
                </a:lnTo>
                <a:lnTo>
                  <a:pt x="2652395" y="0"/>
                </a:lnTo>
                <a:close/>
              </a:path>
            </a:pathLst>
          </a:custGeom>
          <a:solidFill>
            <a:srgbClr val="6F2F9F">
              <a:alpha val="6901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069705" y="6512242"/>
            <a:ext cx="825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solidFill>
                  <a:srgbClr val="FFFFFF"/>
                </a:solidFill>
                <a:latin typeface="Arial MT"/>
                <a:cs typeface="Arial MT"/>
              </a:rPr>
              <a:t>SCOPE</a:t>
            </a:r>
            <a:endParaRPr>
              <a:latin typeface="Arial MT"/>
              <a:cs typeface="Arial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416051" y="0"/>
            <a:ext cx="4312285" cy="500380"/>
          </a:xfrm>
          <a:custGeom>
            <a:avLst/>
            <a:gdLst/>
            <a:ahLst/>
            <a:cxnLst/>
            <a:rect l="l" t="t" r="r" b="b"/>
            <a:pathLst>
              <a:path w="4312285" h="500380">
                <a:moveTo>
                  <a:pt x="4312158" y="0"/>
                </a:moveTo>
                <a:lnTo>
                  <a:pt x="0" y="0"/>
                </a:lnTo>
                <a:lnTo>
                  <a:pt x="0" y="500037"/>
                </a:lnTo>
                <a:lnTo>
                  <a:pt x="4312158" y="500037"/>
                </a:lnTo>
                <a:lnTo>
                  <a:pt x="4312158" y="0"/>
                </a:lnTo>
                <a:close/>
              </a:path>
            </a:pathLst>
          </a:custGeom>
          <a:solidFill>
            <a:srgbClr val="6F2F9F">
              <a:alpha val="6901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8311620" y="1"/>
            <a:ext cx="2466975" cy="841375"/>
            <a:chOff x="6895569" y="0"/>
            <a:chExt cx="2466975" cy="841375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95569" y="0"/>
              <a:ext cx="2466870" cy="841247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13702" y="38"/>
              <a:ext cx="2347849" cy="724623"/>
            </a:xfrm>
            <a:prstGeom prst="rect">
              <a:avLst/>
            </a:prstGeom>
          </p:spPr>
        </p:pic>
      </p:grpSp>
      <p:sp>
        <p:nvSpPr>
          <p:cNvPr id="10" name="object 10"/>
          <p:cNvSpPr/>
          <p:nvPr/>
        </p:nvSpPr>
        <p:spPr>
          <a:xfrm>
            <a:off x="5359527" y="6471132"/>
            <a:ext cx="2766060" cy="387350"/>
          </a:xfrm>
          <a:custGeom>
            <a:avLst/>
            <a:gdLst/>
            <a:ahLst/>
            <a:cxnLst/>
            <a:rect l="l" t="t" r="r" b="b"/>
            <a:pathLst>
              <a:path w="2766059" h="387350">
                <a:moveTo>
                  <a:pt x="2765552" y="0"/>
                </a:moveTo>
                <a:lnTo>
                  <a:pt x="0" y="0"/>
                </a:lnTo>
                <a:lnTo>
                  <a:pt x="0" y="386867"/>
                </a:lnTo>
                <a:lnTo>
                  <a:pt x="2765552" y="386867"/>
                </a:lnTo>
                <a:lnTo>
                  <a:pt x="2765552" y="0"/>
                </a:lnTo>
                <a:close/>
              </a:path>
            </a:pathLst>
          </a:custGeom>
          <a:solidFill>
            <a:srgbClr val="6F2F9F">
              <a:alpha val="6901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416051" y="6471132"/>
            <a:ext cx="3943985" cy="387350"/>
          </a:xfrm>
          <a:custGeom>
            <a:avLst/>
            <a:gdLst/>
            <a:ahLst/>
            <a:cxnLst/>
            <a:rect l="l" t="t" r="r" b="b"/>
            <a:pathLst>
              <a:path w="3943985" h="387350">
                <a:moveTo>
                  <a:pt x="3943477" y="0"/>
                </a:moveTo>
                <a:lnTo>
                  <a:pt x="0" y="0"/>
                </a:lnTo>
                <a:lnTo>
                  <a:pt x="0" y="386867"/>
                </a:lnTo>
                <a:lnTo>
                  <a:pt x="3943477" y="386867"/>
                </a:lnTo>
                <a:lnTo>
                  <a:pt x="3943477" y="0"/>
                </a:lnTo>
                <a:close/>
              </a:path>
            </a:pathLst>
          </a:custGeom>
          <a:solidFill>
            <a:srgbClr val="6F2F9F">
              <a:alpha val="6901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115502" y="6512243"/>
            <a:ext cx="3142298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IN" dirty="0">
                <a:solidFill>
                  <a:srgbClr val="FFFFFF"/>
                </a:solidFill>
                <a:latin typeface="Arial MT"/>
                <a:cs typeface="Arial MT"/>
              </a:rPr>
              <a:t>Winter</a:t>
            </a:r>
            <a:r>
              <a:rPr dirty="0">
                <a:solidFill>
                  <a:srgbClr val="FFFFFF"/>
                </a:solidFill>
                <a:latin typeface="Arial MT"/>
                <a:cs typeface="Arial MT"/>
              </a:rPr>
              <a:t>-Semester</a:t>
            </a:r>
            <a:r>
              <a:rPr spc="-7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pc="-5" dirty="0">
                <a:solidFill>
                  <a:srgbClr val="FFFFFF"/>
                </a:solidFill>
                <a:latin typeface="Arial MT"/>
                <a:cs typeface="Arial MT"/>
              </a:rPr>
              <a:t>202</a:t>
            </a:r>
            <a:r>
              <a:rPr lang="en-IN" spc="-5" dirty="0">
                <a:solidFill>
                  <a:srgbClr val="FFFFFF"/>
                </a:solidFill>
                <a:latin typeface="Arial MT"/>
                <a:cs typeface="Arial MT"/>
              </a:rPr>
              <a:t>3</a:t>
            </a:r>
            <a:r>
              <a:rPr spc="-5" dirty="0">
                <a:solidFill>
                  <a:srgbClr val="FFFFFF"/>
                </a:solidFill>
                <a:latin typeface="Arial MT"/>
                <a:cs typeface="Arial MT"/>
              </a:rPr>
              <a:t>-202</a:t>
            </a:r>
            <a:r>
              <a:rPr lang="en-IN" spc="-5" dirty="0">
                <a:solidFill>
                  <a:srgbClr val="FFFFFF"/>
                </a:solidFill>
                <a:latin typeface="Arial MT"/>
                <a:cs typeface="Arial MT"/>
              </a:rPr>
              <a:t>4</a:t>
            </a:r>
            <a:endParaRPr dirty="0"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905000" y="1495983"/>
            <a:ext cx="8458200" cy="6745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65580" marR="5080" indent="-1453515" algn="ctr">
              <a:spcBef>
                <a:spcPts val="100"/>
              </a:spcBef>
            </a:pPr>
            <a:r>
              <a:rPr lang="en-IN" sz="4300" spc="5" dirty="0">
                <a:solidFill>
                  <a:srgbClr val="6F2F9F"/>
                </a:solidFill>
                <a:latin typeface="Times New Roman"/>
                <a:cs typeface="Times New Roman"/>
              </a:rPr>
              <a:t>BCSE304L </a:t>
            </a:r>
            <a:r>
              <a:rPr sz="4300" spc="5" dirty="0">
                <a:solidFill>
                  <a:srgbClr val="6F2F9F"/>
                </a:solidFill>
                <a:latin typeface="Times New Roman"/>
                <a:cs typeface="Times New Roman"/>
              </a:rPr>
              <a:t>-</a:t>
            </a:r>
            <a:r>
              <a:rPr lang="en-IN" sz="4300" spc="5" dirty="0">
                <a:solidFill>
                  <a:srgbClr val="6F2F9F"/>
                </a:solidFill>
                <a:latin typeface="Times New Roman"/>
                <a:cs typeface="Times New Roman"/>
              </a:rPr>
              <a:t> Theory of Computation</a:t>
            </a:r>
            <a:endParaRPr sz="4300" dirty="0">
              <a:latin typeface="Times New Roman"/>
              <a:cs typeface="Times New Roman"/>
            </a:endParaRPr>
          </a:p>
        </p:txBody>
      </p:sp>
      <p:sp>
        <p:nvSpPr>
          <p:cNvPr id="15" name="object 11">
            <a:extLst>
              <a:ext uri="{FF2B5EF4-FFF2-40B4-BE49-F238E27FC236}">
                <a16:creationId xmlns:a16="http://schemas.microsoft.com/office/drawing/2014/main" id="{0CF13AB9-C0D2-9022-F264-117EE0E0CFB3}"/>
              </a:ext>
            </a:extLst>
          </p:cNvPr>
          <p:cNvSpPr txBox="1"/>
          <p:nvPr/>
        </p:nvSpPr>
        <p:spPr>
          <a:xfrm>
            <a:off x="3886200" y="3613949"/>
            <a:ext cx="4648200" cy="16432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5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7030A0"/>
                </a:solidFill>
                <a:latin typeface="+mj-lt"/>
                <a:cs typeface="Arial MT"/>
              </a:rPr>
              <a:t>D</a:t>
            </a:r>
            <a:r>
              <a:rPr sz="2400" b="1" spc="-105" dirty="0">
                <a:solidFill>
                  <a:srgbClr val="7030A0"/>
                </a:solidFill>
                <a:latin typeface="+mj-lt"/>
                <a:cs typeface="Arial MT"/>
              </a:rPr>
              <a:t>r</a:t>
            </a:r>
            <a:r>
              <a:rPr sz="2400" b="1" dirty="0">
                <a:solidFill>
                  <a:srgbClr val="7030A0"/>
                </a:solidFill>
                <a:latin typeface="+mj-lt"/>
                <a:cs typeface="Arial MT"/>
              </a:rPr>
              <a:t>.</a:t>
            </a:r>
            <a:r>
              <a:rPr sz="2400" b="1" spc="-100" dirty="0">
                <a:solidFill>
                  <a:srgbClr val="7030A0"/>
                </a:solidFill>
                <a:latin typeface="+mj-lt"/>
                <a:cs typeface="Arial MT"/>
              </a:rPr>
              <a:t> </a:t>
            </a:r>
            <a:r>
              <a:rPr lang="en-IN" sz="2400" b="1" spc="-100" dirty="0">
                <a:solidFill>
                  <a:srgbClr val="7030A0"/>
                </a:solidFill>
                <a:latin typeface="+mj-lt"/>
                <a:cs typeface="Arial MT"/>
              </a:rPr>
              <a:t>R. Arumuga Arun,</a:t>
            </a:r>
          </a:p>
          <a:p>
            <a:pPr marL="12700" algn="ctr">
              <a:lnSpc>
                <a:spcPct val="150000"/>
              </a:lnSpc>
              <a:spcBef>
                <a:spcPts val="100"/>
              </a:spcBef>
            </a:pPr>
            <a:r>
              <a:rPr lang="en-IN" sz="2400" b="1" spc="-100" dirty="0">
                <a:solidFill>
                  <a:srgbClr val="7030A0"/>
                </a:solidFill>
                <a:latin typeface="+mj-lt"/>
                <a:cs typeface="Arial MT"/>
              </a:rPr>
              <a:t>Cabin : PRP 315(A&amp;B)-19,</a:t>
            </a:r>
          </a:p>
          <a:p>
            <a:pPr marL="12700" algn="ctr">
              <a:lnSpc>
                <a:spcPct val="150000"/>
              </a:lnSpc>
              <a:spcBef>
                <a:spcPts val="100"/>
              </a:spcBef>
            </a:pPr>
            <a:r>
              <a:rPr lang="en-IN" sz="2400" b="1" spc="-100" dirty="0" err="1">
                <a:solidFill>
                  <a:srgbClr val="7030A0"/>
                </a:solidFill>
                <a:latin typeface="+mj-lt"/>
                <a:cs typeface="Arial MT"/>
              </a:rPr>
              <a:t>Mailid</a:t>
            </a:r>
            <a:r>
              <a:rPr lang="en-IN" sz="2400" b="1" spc="-100" dirty="0">
                <a:solidFill>
                  <a:srgbClr val="7030A0"/>
                </a:solidFill>
                <a:latin typeface="+mj-lt"/>
                <a:cs typeface="Arial MT"/>
              </a:rPr>
              <a:t> : </a:t>
            </a:r>
            <a:r>
              <a:rPr lang="en-IN" sz="2400" spc="-100" dirty="0">
                <a:solidFill>
                  <a:srgbClr val="7030A0"/>
                </a:solidFill>
                <a:latin typeface="+mj-lt"/>
                <a:cs typeface="Arial MT"/>
              </a:rPr>
              <a:t>arumugaarun.r@vit.ac.in.</a:t>
            </a:r>
            <a:endParaRPr sz="2400" dirty="0">
              <a:solidFill>
                <a:srgbClr val="7030A0"/>
              </a:solidFill>
              <a:latin typeface="+mj-lt"/>
              <a:cs typeface="Arial M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Regular</a:t>
            </a:r>
            <a:r>
              <a:rPr spc="-45" dirty="0"/>
              <a:t> </a:t>
            </a:r>
            <a:r>
              <a:rPr dirty="0"/>
              <a:t>Expression</a:t>
            </a:r>
            <a:r>
              <a:rPr spc="-50" dirty="0"/>
              <a:t> </a:t>
            </a:r>
            <a:r>
              <a:rPr dirty="0"/>
              <a:t>to</a:t>
            </a:r>
            <a:r>
              <a:rPr spc="-25" dirty="0"/>
              <a:t> </a:t>
            </a:r>
            <a:r>
              <a:rPr spc="-10" dirty="0"/>
              <a:t>Language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636587" y="1160525"/>
          <a:ext cx="10887075" cy="54863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28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58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6409">
                <a:tc>
                  <a:txBody>
                    <a:bodyPr/>
                    <a:lstStyle/>
                    <a:p>
                      <a:pPr marL="16510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Palatino Linotype"/>
                          <a:cs typeface="Palatino Linotype"/>
                        </a:rPr>
                        <a:t>Regular</a:t>
                      </a:r>
                      <a:r>
                        <a:rPr sz="2400" b="1" spc="-50" dirty="0">
                          <a:solidFill>
                            <a:srgbClr val="FFFFFF"/>
                          </a:solidFill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2400" b="1" spc="-10" dirty="0">
                          <a:solidFill>
                            <a:srgbClr val="FFFFFF"/>
                          </a:solidFill>
                          <a:latin typeface="Palatino Linotype"/>
                          <a:cs typeface="Palatino Linotype"/>
                        </a:rPr>
                        <a:t>Expression</a:t>
                      </a:r>
                      <a:endParaRPr sz="2400">
                        <a:latin typeface="Palatino Linotype"/>
                        <a:cs typeface="Palatino Linotype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2400" b="1" spc="-10" dirty="0">
                          <a:solidFill>
                            <a:srgbClr val="FFFFFF"/>
                          </a:solidFill>
                          <a:latin typeface="Palatino Linotype"/>
                          <a:cs typeface="Palatino Linotype"/>
                        </a:rPr>
                        <a:t>Language</a:t>
                      </a:r>
                      <a:endParaRPr sz="2400">
                        <a:latin typeface="Palatino Linotype"/>
                        <a:cs typeface="Palatino Linotype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640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dirty="0">
                          <a:latin typeface="Palatino Linotype"/>
                          <a:cs typeface="Palatino Linotype"/>
                        </a:rPr>
                        <a:t>1*</a:t>
                      </a:r>
                      <a:r>
                        <a:rPr sz="2000" spc="-10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2000" dirty="0">
                          <a:latin typeface="Palatino Linotype"/>
                          <a:cs typeface="Palatino Linotype"/>
                        </a:rPr>
                        <a:t>or</a:t>
                      </a:r>
                      <a:r>
                        <a:rPr sz="2000" spc="-20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2000" spc="-25" dirty="0">
                          <a:latin typeface="Palatino Linotype"/>
                          <a:cs typeface="Palatino Linotype"/>
                        </a:rPr>
                        <a:t>0*</a:t>
                      </a:r>
                      <a:endParaRPr sz="2000">
                        <a:latin typeface="Palatino Linotype"/>
                        <a:cs typeface="Palatino Linotype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BEB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dirty="0">
                          <a:latin typeface="Palatino Linotype"/>
                          <a:cs typeface="Palatino Linotype"/>
                        </a:rPr>
                        <a:t>Any</a:t>
                      </a:r>
                      <a:r>
                        <a:rPr sz="2000" spc="-20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2000" dirty="0">
                          <a:latin typeface="Palatino Linotype"/>
                          <a:cs typeface="Palatino Linotype"/>
                        </a:rPr>
                        <a:t>number</a:t>
                      </a:r>
                      <a:r>
                        <a:rPr sz="2000" spc="-15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2000" dirty="0">
                          <a:latin typeface="Palatino Linotype"/>
                          <a:cs typeface="Palatino Linotype"/>
                        </a:rPr>
                        <a:t>of</a:t>
                      </a:r>
                      <a:r>
                        <a:rPr sz="2000" spc="-5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2000" dirty="0">
                          <a:latin typeface="Palatino Linotype"/>
                          <a:cs typeface="Palatino Linotype"/>
                        </a:rPr>
                        <a:t>1s</a:t>
                      </a:r>
                      <a:r>
                        <a:rPr sz="2000" spc="-5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2000" dirty="0">
                          <a:latin typeface="Palatino Linotype"/>
                          <a:cs typeface="Palatino Linotype"/>
                        </a:rPr>
                        <a:t>or</a:t>
                      </a:r>
                      <a:r>
                        <a:rPr sz="2000" spc="-10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2000" dirty="0">
                          <a:latin typeface="Palatino Linotype"/>
                          <a:cs typeface="Palatino Linotype"/>
                        </a:rPr>
                        <a:t>any</a:t>
                      </a:r>
                      <a:r>
                        <a:rPr sz="2000" spc="-25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2000" dirty="0">
                          <a:latin typeface="Palatino Linotype"/>
                          <a:cs typeface="Palatino Linotype"/>
                        </a:rPr>
                        <a:t>number</a:t>
                      </a:r>
                      <a:r>
                        <a:rPr sz="2000" spc="-60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2000" dirty="0">
                          <a:latin typeface="Palatino Linotype"/>
                          <a:cs typeface="Palatino Linotype"/>
                        </a:rPr>
                        <a:t>of</a:t>
                      </a:r>
                      <a:r>
                        <a:rPr sz="2000" spc="-5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2000" spc="-25" dirty="0">
                          <a:latin typeface="Palatino Linotype"/>
                          <a:cs typeface="Palatino Linotype"/>
                        </a:rPr>
                        <a:t>0s</a:t>
                      </a:r>
                      <a:endParaRPr sz="2000">
                        <a:latin typeface="Palatino Linotype"/>
                        <a:cs typeface="Palatino Linotype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BEB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640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spc="-25" dirty="0">
                          <a:latin typeface="Palatino Linotype"/>
                          <a:cs typeface="Palatino Linotype"/>
                        </a:rPr>
                        <a:t>∑*</a:t>
                      </a:r>
                      <a:endParaRPr sz="2000">
                        <a:latin typeface="Palatino Linotype"/>
                        <a:cs typeface="Palatino Linotype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dirty="0">
                          <a:latin typeface="Palatino Linotype"/>
                          <a:cs typeface="Palatino Linotype"/>
                        </a:rPr>
                        <a:t>If ∑={0,1}</a:t>
                      </a:r>
                      <a:r>
                        <a:rPr sz="2000" spc="-35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2000" dirty="0">
                          <a:latin typeface="Palatino Linotype"/>
                          <a:cs typeface="Palatino Linotype"/>
                        </a:rPr>
                        <a:t>then, L</a:t>
                      </a:r>
                      <a:r>
                        <a:rPr sz="2000" spc="-65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2000" dirty="0">
                          <a:latin typeface="Palatino Linotype"/>
                          <a:cs typeface="Palatino Linotype"/>
                        </a:rPr>
                        <a:t>=</a:t>
                      </a:r>
                      <a:r>
                        <a:rPr sz="2000" spc="5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2000" dirty="0">
                          <a:latin typeface="Palatino Linotype"/>
                          <a:cs typeface="Palatino Linotype"/>
                        </a:rPr>
                        <a:t>{ε,</a:t>
                      </a:r>
                      <a:r>
                        <a:rPr sz="2000" spc="-15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2000" dirty="0">
                          <a:latin typeface="Palatino Linotype"/>
                          <a:cs typeface="Palatino Linotype"/>
                        </a:rPr>
                        <a:t>0,</a:t>
                      </a:r>
                      <a:r>
                        <a:rPr sz="2000" spc="5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2000" dirty="0">
                          <a:latin typeface="Palatino Linotype"/>
                          <a:cs typeface="Palatino Linotype"/>
                        </a:rPr>
                        <a:t>1,</a:t>
                      </a:r>
                      <a:r>
                        <a:rPr sz="2000" spc="5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2000" dirty="0">
                          <a:latin typeface="Palatino Linotype"/>
                          <a:cs typeface="Palatino Linotype"/>
                        </a:rPr>
                        <a:t>00,</a:t>
                      </a:r>
                      <a:r>
                        <a:rPr sz="2000" spc="-15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2000" dirty="0">
                          <a:latin typeface="Palatino Linotype"/>
                          <a:cs typeface="Palatino Linotype"/>
                        </a:rPr>
                        <a:t>11,</a:t>
                      </a:r>
                      <a:r>
                        <a:rPr sz="2000" spc="-15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2000" dirty="0">
                          <a:latin typeface="Palatino Linotype"/>
                          <a:cs typeface="Palatino Linotype"/>
                        </a:rPr>
                        <a:t>01,</a:t>
                      </a:r>
                      <a:r>
                        <a:rPr sz="2000" spc="-15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2000" dirty="0">
                          <a:latin typeface="Palatino Linotype"/>
                          <a:cs typeface="Palatino Linotype"/>
                        </a:rPr>
                        <a:t>10,</a:t>
                      </a:r>
                      <a:r>
                        <a:rPr sz="2000" spc="-15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2000" spc="-25" dirty="0">
                          <a:latin typeface="Palatino Linotype"/>
                          <a:cs typeface="Palatino Linotype"/>
                        </a:rPr>
                        <a:t>….}</a:t>
                      </a:r>
                      <a:endParaRPr sz="2000">
                        <a:latin typeface="Palatino Linotype"/>
                        <a:cs typeface="Palatino Linotype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640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dirty="0">
                          <a:latin typeface="Palatino Linotype"/>
                          <a:cs typeface="Palatino Linotype"/>
                        </a:rPr>
                        <a:t>1 or</a:t>
                      </a:r>
                      <a:r>
                        <a:rPr sz="2000" spc="-15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2000" spc="-50" dirty="0">
                          <a:latin typeface="Palatino Linotype"/>
                          <a:cs typeface="Palatino Linotype"/>
                        </a:rPr>
                        <a:t>0</a:t>
                      </a:r>
                      <a:endParaRPr sz="2000">
                        <a:latin typeface="Palatino Linotype"/>
                        <a:cs typeface="Palatino Linotype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BEB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dirty="0">
                          <a:latin typeface="Palatino Linotype"/>
                          <a:cs typeface="Palatino Linotype"/>
                        </a:rPr>
                        <a:t>One occurrence</a:t>
                      </a:r>
                      <a:r>
                        <a:rPr sz="2000" spc="-15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2000" dirty="0">
                          <a:latin typeface="Palatino Linotype"/>
                          <a:cs typeface="Palatino Linotype"/>
                        </a:rPr>
                        <a:t>of</a:t>
                      </a:r>
                      <a:r>
                        <a:rPr sz="2000" spc="-10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2000" dirty="0">
                          <a:latin typeface="Palatino Linotype"/>
                          <a:cs typeface="Palatino Linotype"/>
                        </a:rPr>
                        <a:t>1</a:t>
                      </a:r>
                      <a:r>
                        <a:rPr sz="2000" spc="-5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2000" dirty="0">
                          <a:latin typeface="Palatino Linotype"/>
                          <a:cs typeface="Palatino Linotype"/>
                        </a:rPr>
                        <a:t>(or)</a:t>
                      </a:r>
                      <a:r>
                        <a:rPr sz="2000" spc="-40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2000" spc="-50" dirty="0">
                          <a:latin typeface="Palatino Linotype"/>
                          <a:cs typeface="Palatino Linotype"/>
                        </a:rPr>
                        <a:t>0</a:t>
                      </a:r>
                      <a:endParaRPr sz="2000">
                        <a:latin typeface="Palatino Linotype"/>
                        <a:cs typeface="Palatino Linotype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BEB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545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spc="-25" dirty="0">
                          <a:latin typeface="Palatino Linotype"/>
                          <a:cs typeface="Palatino Linotype"/>
                        </a:rPr>
                        <a:t>01</a:t>
                      </a:r>
                      <a:endParaRPr sz="2000">
                        <a:latin typeface="Palatino Linotype"/>
                        <a:cs typeface="Palatino Linotype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dirty="0">
                          <a:latin typeface="Palatino Linotype"/>
                          <a:cs typeface="Palatino Linotype"/>
                        </a:rPr>
                        <a:t>No</a:t>
                      </a:r>
                      <a:r>
                        <a:rPr sz="2000" spc="-25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2000" dirty="0">
                          <a:latin typeface="Palatino Linotype"/>
                          <a:cs typeface="Palatino Linotype"/>
                        </a:rPr>
                        <a:t>other</a:t>
                      </a:r>
                      <a:r>
                        <a:rPr sz="2000" spc="-10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2000" spc="-50" dirty="0">
                          <a:latin typeface="Palatino Linotype"/>
                          <a:cs typeface="Palatino Linotype"/>
                        </a:rPr>
                        <a:t>0’s</a:t>
                      </a:r>
                      <a:r>
                        <a:rPr sz="2000" spc="-10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2000" dirty="0">
                          <a:latin typeface="Palatino Linotype"/>
                          <a:cs typeface="Palatino Linotype"/>
                        </a:rPr>
                        <a:t>and</a:t>
                      </a:r>
                      <a:r>
                        <a:rPr sz="2000" spc="-15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2000" spc="-65" dirty="0">
                          <a:latin typeface="Palatino Linotype"/>
                          <a:cs typeface="Palatino Linotype"/>
                        </a:rPr>
                        <a:t>1’s</a:t>
                      </a:r>
                      <a:r>
                        <a:rPr sz="2000" spc="-25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2000" dirty="0">
                          <a:latin typeface="Palatino Linotype"/>
                          <a:cs typeface="Palatino Linotype"/>
                        </a:rPr>
                        <a:t>except</a:t>
                      </a:r>
                      <a:r>
                        <a:rPr sz="2000" spc="-5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2000" dirty="0">
                          <a:latin typeface="Palatino Linotype"/>
                          <a:cs typeface="Palatino Linotype"/>
                        </a:rPr>
                        <a:t>the</a:t>
                      </a:r>
                      <a:r>
                        <a:rPr sz="2000" spc="-10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2000" dirty="0">
                          <a:latin typeface="Palatino Linotype"/>
                          <a:cs typeface="Palatino Linotype"/>
                        </a:rPr>
                        <a:t>string</a:t>
                      </a:r>
                      <a:r>
                        <a:rPr sz="2000" spc="-10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2000" dirty="0">
                          <a:latin typeface="Palatino Linotype"/>
                          <a:cs typeface="Palatino Linotype"/>
                        </a:rPr>
                        <a:t>01</a:t>
                      </a:r>
                      <a:r>
                        <a:rPr sz="2000" spc="-20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2000" dirty="0">
                          <a:latin typeface="Palatino Linotype"/>
                          <a:cs typeface="Palatino Linotype"/>
                        </a:rPr>
                        <a:t>[i.e.,</a:t>
                      </a:r>
                      <a:r>
                        <a:rPr sz="2000" spc="-30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2000" dirty="0">
                          <a:latin typeface="Palatino Linotype"/>
                          <a:cs typeface="Palatino Linotype"/>
                        </a:rPr>
                        <a:t>01</a:t>
                      </a:r>
                      <a:r>
                        <a:rPr sz="2000" spc="-15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2000" dirty="0">
                          <a:latin typeface="Palatino Linotype"/>
                          <a:cs typeface="Palatino Linotype"/>
                        </a:rPr>
                        <a:t>appears</a:t>
                      </a:r>
                      <a:r>
                        <a:rPr sz="2000" spc="-25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2000" dirty="0">
                          <a:latin typeface="Palatino Linotype"/>
                          <a:cs typeface="Palatino Linotype"/>
                        </a:rPr>
                        <a:t>only</a:t>
                      </a:r>
                      <a:r>
                        <a:rPr sz="2000" spc="-30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2000" spc="-10" dirty="0">
                          <a:latin typeface="Palatino Linotype"/>
                          <a:cs typeface="Palatino Linotype"/>
                        </a:rPr>
                        <a:t>once]</a:t>
                      </a:r>
                      <a:endParaRPr sz="2000">
                        <a:latin typeface="Palatino Linotype"/>
                        <a:cs typeface="Palatino Linotype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640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spc="-10" dirty="0">
                          <a:latin typeface="Palatino Linotype"/>
                          <a:cs typeface="Palatino Linotype"/>
                        </a:rPr>
                        <a:t>(01)*</a:t>
                      </a:r>
                      <a:endParaRPr sz="2000">
                        <a:latin typeface="Palatino Linotype"/>
                        <a:cs typeface="Palatino Linotype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BEB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dirty="0">
                          <a:latin typeface="Palatino Linotype"/>
                          <a:cs typeface="Palatino Linotype"/>
                        </a:rPr>
                        <a:t>All</a:t>
                      </a:r>
                      <a:r>
                        <a:rPr sz="2000" spc="-10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2000" dirty="0">
                          <a:latin typeface="Palatino Linotype"/>
                          <a:cs typeface="Palatino Linotype"/>
                        </a:rPr>
                        <a:t>strings</a:t>
                      </a:r>
                      <a:r>
                        <a:rPr sz="2000" spc="-20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2000" dirty="0">
                          <a:latin typeface="Palatino Linotype"/>
                          <a:cs typeface="Palatino Linotype"/>
                        </a:rPr>
                        <a:t>that repeat</a:t>
                      </a:r>
                      <a:r>
                        <a:rPr sz="2000" spc="-50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2000" dirty="0">
                          <a:latin typeface="Palatino Linotype"/>
                          <a:cs typeface="Palatino Linotype"/>
                        </a:rPr>
                        <a:t>01</a:t>
                      </a:r>
                      <a:r>
                        <a:rPr sz="2000" spc="-10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2000" dirty="0">
                          <a:latin typeface="Palatino Linotype"/>
                          <a:cs typeface="Palatino Linotype"/>
                        </a:rPr>
                        <a:t>zero</a:t>
                      </a:r>
                      <a:r>
                        <a:rPr sz="2000" spc="-15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2000" dirty="0">
                          <a:latin typeface="Palatino Linotype"/>
                          <a:cs typeface="Palatino Linotype"/>
                        </a:rPr>
                        <a:t>or</a:t>
                      </a:r>
                      <a:r>
                        <a:rPr sz="2000" spc="-10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2000" dirty="0">
                          <a:latin typeface="Palatino Linotype"/>
                          <a:cs typeface="Palatino Linotype"/>
                        </a:rPr>
                        <a:t>more</a:t>
                      </a:r>
                      <a:r>
                        <a:rPr sz="2000" spc="-15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2000" spc="-10" dirty="0">
                          <a:latin typeface="Palatino Linotype"/>
                          <a:cs typeface="Palatino Linotype"/>
                        </a:rPr>
                        <a:t>times</a:t>
                      </a:r>
                      <a:endParaRPr sz="2000">
                        <a:latin typeface="Palatino Linotype"/>
                        <a:cs typeface="Palatino Linotype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BEB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640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spc="-25" dirty="0">
                          <a:latin typeface="Palatino Linotype"/>
                          <a:cs typeface="Palatino Linotype"/>
                        </a:rPr>
                        <a:t>01*</a:t>
                      </a:r>
                      <a:endParaRPr sz="2000">
                        <a:latin typeface="Palatino Linotype"/>
                        <a:cs typeface="Palatino Linotype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dirty="0">
                          <a:latin typeface="Palatino Linotype"/>
                          <a:cs typeface="Palatino Linotype"/>
                        </a:rPr>
                        <a:t>String</a:t>
                      </a:r>
                      <a:r>
                        <a:rPr sz="2000" spc="-30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2000" dirty="0">
                          <a:latin typeface="Palatino Linotype"/>
                          <a:cs typeface="Palatino Linotype"/>
                        </a:rPr>
                        <a:t>consists</a:t>
                      </a:r>
                      <a:r>
                        <a:rPr sz="2000" spc="-15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2000" dirty="0">
                          <a:latin typeface="Palatino Linotype"/>
                          <a:cs typeface="Palatino Linotype"/>
                        </a:rPr>
                        <a:t>of</a:t>
                      </a:r>
                      <a:r>
                        <a:rPr sz="2000" spc="-15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2000" dirty="0">
                          <a:latin typeface="Palatino Linotype"/>
                          <a:cs typeface="Palatino Linotype"/>
                        </a:rPr>
                        <a:t>0</a:t>
                      </a:r>
                      <a:r>
                        <a:rPr sz="2000" spc="-15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2000" dirty="0">
                          <a:latin typeface="Palatino Linotype"/>
                          <a:cs typeface="Palatino Linotype"/>
                        </a:rPr>
                        <a:t>followed</a:t>
                      </a:r>
                      <a:r>
                        <a:rPr sz="2000" spc="-25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2000" dirty="0">
                          <a:latin typeface="Palatino Linotype"/>
                          <a:cs typeface="Palatino Linotype"/>
                        </a:rPr>
                        <a:t>by</a:t>
                      </a:r>
                      <a:r>
                        <a:rPr sz="2000" spc="-50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2000" dirty="0">
                          <a:latin typeface="Palatino Linotype"/>
                          <a:cs typeface="Palatino Linotype"/>
                        </a:rPr>
                        <a:t>zero</a:t>
                      </a:r>
                      <a:r>
                        <a:rPr sz="2000" spc="-35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2000" dirty="0">
                          <a:latin typeface="Palatino Linotype"/>
                          <a:cs typeface="Palatino Linotype"/>
                        </a:rPr>
                        <a:t>or</a:t>
                      </a:r>
                      <a:r>
                        <a:rPr sz="2000" spc="-20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2000" dirty="0">
                          <a:latin typeface="Palatino Linotype"/>
                          <a:cs typeface="Palatino Linotype"/>
                        </a:rPr>
                        <a:t>more</a:t>
                      </a:r>
                      <a:r>
                        <a:rPr sz="2000" spc="-20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2000" dirty="0">
                          <a:latin typeface="Palatino Linotype"/>
                          <a:cs typeface="Palatino Linotype"/>
                        </a:rPr>
                        <a:t>occurrence</a:t>
                      </a:r>
                      <a:r>
                        <a:rPr sz="2000" spc="-35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2000" dirty="0">
                          <a:latin typeface="Palatino Linotype"/>
                          <a:cs typeface="Palatino Linotype"/>
                        </a:rPr>
                        <a:t>of</a:t>
                      </a:r>
                      <a:r>
                        <a:rPr sz="2000" spc="-25" dirty="0">
                          <a:latin typeface="Palatino Linotype"/>
                          <a:cs typeface="Palatino Linotype"/>
                        </a:rPr>
                        <a:t> 1’s</a:t>
                      </a:r>
                      <a:endParaRPr sz="2000">
                        <a:latin typeface="Palatino Linotype"/>
                        <a:cs typeface="Palatino Linotype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dirty="0">
                          <a:latin typeface="Palatino Linotype"/>
                          <a:cs typeface="Palatino Linotype"/>
                        </a:rPr>
                        <a:t>0 + </a:t>
                      </a:r>
                      <a:r>
                        <a:rPr sz="2000" spc="-50" dirty="0">
                          <a:latin typeface="Palatino Linotype"/>
                          <a:cs typeface="Palatino Linotype"/>
                        </a:rPr>
                        <a:t>1</a:t>
                      </a:r>
                      <a:endParaRPr sz="2000">
                        <a:latin typeface="Palatino Linotype"/>
                        <a:cs typeface="Palatino Linotype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BEBE8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176593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dirty="0">
                          <a:latin typeface="Palatino Linotype"/>
                          <a:cs typeface="Palatino Linotype"/>
                        </a:rPr>
                        <a:t>String</a:t>
                      </a:r>
                      <a:r>
                        <a:rPr sz="2000" spc="-45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2000" dirty="0">
                          <a:latin typeface="Palatino Linotype"/>
                          <a:cs typeface="Palatino Linotype"/>
                        </a:rPr>
                        <a:t>consisting</a:t>
                      </a:r>
                      <a:r>
                        <a:rPr sz="2000" spc="-20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2000" dirty="0">
                          <a:latin typeface="Palatino Linotype"/>
                          <a:cs typeface="Palatino Linotype"/>
                        </a:rPr>
                        <a:t>of</a:t>
                      </a:r>
                      <a:r>
                        <a:rPr sz="2000" spc="-35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2000" dirty="0">
                          <a:latin typeface="Palatino Linotype"/>
                          <a:cs typeface="Palatino Linotype"/>
                        </a:rPr>
                        <a:t>one</a:t>
                      </a:r>
                      <a:r>
                        <a:rPr sz="2000" spc="-10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2000" dirty="0">
                          <a:latin typeface="Palatino Linotype"/>
                          <a:cs typeface="Palatino Linotype"/>
                        </a:rPr>
                        <a:t>0</a:t>
                      </a:r>
                      <a:r>
                        <a:rPr sz="2000" spc="-20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2000" dirty="0">
                          <a:latin typeface="Palatino Linotype"/>
                          <a:cs typeface="Palatino Linotype"/>
                        </a:rPr>
                        <a:t>or</a:t>
                      </a:r>
                      <a:r>
                        <a:rPr sz="2000" spc="-30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2000" dirty="0">
                          <a:latin typeface="Palatino Linotype"/>
                          <a:cs typeface="Palatino Linotype"/>
                        </a:rPr>
                        <a:t>string</a:t>
                      </a:r>
                      <a:r>
                        <a:rPr sz="2000" spc="-25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2000" dirty="0">
                          <a:latin typeface="Palatino Linotype"/>
                          <a:cs typeface="Palatino Linotype"/>
                        </a:rPr>
                        <a:t>consisting</a:t>
                      </a:r>
                      <a:r>
                        <a:rPr sz="2000" spc="-30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2000" dirty="0">
                          <a:latin typeface="Palatino Linotype"/>
                          <a:cs typeface="Palatino Linotype"/>
                        </a:rPr>
                        <a:t>of</a:t>
                      </a:r>
                      <a:r>
                        <a:rPr sz="2000" spc="-20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2000" dirty="0">
                          <a:latin typeface="Palatino Linotype"/>
                          <a:cs typeface="Palatino Linotype"/>
                        </a:rPr>
                        <a:t>one</a:t>
                      </a:r>
                      <a:r>
                        <a:rPr sz="2000" spc="-25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2000" spc="-50" dirty="0">
                          <a:latin typeface="Palatino Linotype"/>
                          <a:cs typeface="Palatino Linotype"/>
                        </a:rPr>
                        <a:t>1 </a:t>
                      </a:r>
                      <a:r>
                        <a:rPr sz="2000" dirty="0">
                          <a:latin typeface="Palatino Linotype"/>
                          <a:cs typeface="Palatino Linotype"/>
                        </a:rPr>
                        <a:t>[Ex:</a:t>
                      </a:r>
                      <a:r>
                        <a:rPr sz="2000" spc="-15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2000" dirty="0">
                          <a:latin typeface="Palatino Linotype"/>
                          <a:cs typeface="Palatino Linotype"/>
                        </a:rPr>
                        <a:t>{0</a:t>
                      </a:r>
                      <a:r>
                        <a:rPr sz="2000" spc="-25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2000" dirty="0">
                          <a:latin typeface="Palatino Linotype"/>
                          <a:cs typeface="Palatino Linotype"/>
                        </a:rPr>
                        <a:t>,</a:t>
                      </a:r>
                      <a:r>
                        <a:rPr sz="2000" spc="-5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2000" spc="-25" dirty="0">
                          <a:latin typeface="Palatino Linotype"/>
                          <a:cs typeface="Palatino Linotype"/>
                        </a:rPr>
                        <a:t>1}]</a:t>
                      </a:r>
                      <a:endParaRPr sz="2000">
                        <a:latin typeface="Palatino Linotype"/>
                        <a:cs typeface="Palatino Linotype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BEB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70040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dirty="0">
                          <a:latin typeface="Palatino Linotype"/>
                          <a:cs typeface="Palatino Linotype"/>
                        </a:rPr>
                        <a:t>(a</a:t>
                      </a:r>
                      <a:r>
                        <a:rPr sz="2000" spc="-15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2000" dirty="0">
                          <a:latin typeface="Palatino Linotype"/>
                          <a:cs typeface="Palatino Linotype"/>
                        </a:rPr>
                        <a:t>+ </a:t>
                      </a:r>
                      <a:r>
                        <a:rPr sz="2000" spc="-25" dirty="0">
                          <a:latin typeface="Palatino Linotype"/>
                          <a:cs typeface="Palatino Linotype"/>
                        </a:rPr>
                        <a:t>b)*</a:t>
                      </a:r>
                      <a:endParaRPr sz="2000">
                        <a:latin typeface="Palatino Linotype"/>
                        <a:cs typeface="Palatino Linotype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dirty="0">
                          <a:latin typeface="Palatino Linotype"/>
                          <a:cs typeface="Palatino Linotype"/>
                        </a:rPr>
                        <a:t>Set</a:t>
                      </a:r>
                      <a:r>
                        <a:rPr sz="2000" spc="-15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2000" dirty="0">
                          <a:latin typeface="Palatino Linotype"/>
                          <a:cs typeface="Palatino Linotype"/>
                        </a:rPr>
                        <a:t>of</a:t>
                      </a:r>
                      <a:r>
                        <a:rPr sz="2000" spc="-25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2000" dirty="0">
                          <a:latin typeface="Palatino Linotype"/>
                          <a:cs typeface="Palatino Linotype"/>
                        </a:rPr>
                        <a:t>strings</a:t>
                      </a:r>
                      <a:r>
                        <a:rPr sz="2000" spc="-20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2000" dirty="0">
                          <a:latin typeface="Palatino Linotype"/>
                          <a:cs typeface="Palatino Linotype"/>
                        </a:rPr>
                        <a:t>of</a:t>
                      </a:r>
                      <a:r>
                        <a:rPr sz="2000" spc="-25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2000" spc="-50" dirty="0">
                          <a:latin typeface="Palatino Linotype"/>
                          <a:cs typeface="Palatino Linotype"/>
                        </a:rPr>
                        <a:t>a’s</a:t>
                      </a:r>
                      <a:r>
                        <a:rPr sz="2000" spc="-15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2000" dirty="0">
                          <a:latin typeface="Palatino Linotype"/>
                          <a:cs typeface="Palatino Linotype"/>
                        </a:rPr>
                        <a:t>and</a:t>
                      </a:r>
                      <a:r>
                        <a:rPr sz="2000" spc="-15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2000" spc="-55" dirty="0">
                          <a:latin typeface="Palatino Linotype"/>
                          <a:cs typeface="Palatino Linotype"/>
                        </a:rPr>
                        <a:t>b’s</a:t>
                      </a:r>
                      <a:r>
                        <a:rPr sz="2000" spc="-10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2000" dirty="0">
                          <a:latin typeface="Palatino Linotype"/>
                          <a:cs typeface="Palatino Linotype"/>
                        </a:rPr>
                        <a:t>of</a:t>
                      </a:r>
                      <a:r>
                        <a:rPr sz="2000" spc="-15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2000" dirty="0">
                          <a:latin typeface="Palatino Linotype"/>
                          <a:cs typeface="Palatino Linotype"/>
                        </a:rPr>
                        <a:t>any</a:t>
                      </a:r>
                      <a:r>
                        <a:rPr sz="2000" spc="-35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2000" dirty="0">
                          <a:latin typeface="Palatino Linotype"/>
                          <a:cs typeface="Palatino Linotype"/>
                        </a:rPr>
                        <a:t>length</a:t>
                      </a:r>
                      <a:r>
                        <a:rPr sz="2000" spc="-10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2000" dirty="0">
                          <a:latin typeface="Palatino Linotype"/>
                          <a:cs typeface="Palatino Linotype"/>
                        </a:rPr>
                        <a:t>including</a:t>
                      </a:r>
                      <a:r>
                        <a:rPr sz="2000" spc="-35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2000" dirty="0">
                          <a:latin typeface="Palatino Linotype"/>
                          <a:cs typeface="Palatino Linotype"/>
                        </a:rPr>
                        <a:t>the</a:t>
                      </a:r>
                      <a:r>
                        <a:rPr sz="2000" spc="-10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2000" dirty="0">
                          <a:latin typeface="Palatino Linotype"/>
                          <a:cs typeface="Palatino Linotype"/>
                        </a:rPr>
                        <a:t>null</a:t>
                      </a:r>
                      <a:r>
                        <a:rPr sz="2000" spc="-30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2000" spc="-10" dirty="0">
                          <a:latin typeface="Palatino Linotype"/>
                          <a:cs typeface="Palatino Linotype"/>
                        </a:rPr>
                        <a:t>string</a:t>
                      </a:r>
                      <a:endParaRPr sz="2000">
                        <a:latin typeface="Palatino Linotype"/>
                        <a:cs typeface="Palatino Linotype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2000" dirty="0">
                          <a:latin typeface="Palatino Linotype"/>
                          <a:cs typeface="Palatino Linotype"/>
                        </a:rPr>
                        <a:t>[Ex:</a:t>
                      </a:r>
                      <a:r>
                        <a:rPr sz="2000" spc="-20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2000" dirty="0">
                          <a:latin typeface="Palatino Linotype"/>
                          <a:cs typeface="Palatino Linotype"/>
                        </a:rPr>
                        <a:t>{</a:t>
                      </a:r>
                      <a:r>
                        <a:rPr sz="2000" spc="-15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2000" dirty="0">
                          <a:latin typeface="Palatino Linotype"/>
                          <a:cs typeface="Palatino Linotype"/>
                        </a:rPr>
                        <a:t>ε,</a:t>
                      </a:r>
                      <a:r>
                        <a:rPr sz="2000" spc="-20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2000" dirty="0">
                          <a:latin typeface="Palatino Linotype"/>
                          <a:cs typeface="Palatino Linotype"/>
                        </a:rPr>
                        <a:t>a,</a:t>
                      </a:r>
                      <a:r>
                        <a:rPr sz="2000" spc="-20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2000" dirty="0">
                          <a:latin typeface="Palatino Linotype"/>
                          <a:cs typeface="Palatino Linotype"/>
                        </a:rPr>
                        <a:t>b,</a:t>
                      </a:r>
                      <a:r>
                        <a:rPr sz="2000" spc="-10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2000" dirty="0">
                          <a:latin typeface="Palatino Linotype"/>
                          <a:cs typeface="Palatino Linotype"/>
                        </a:rPr>
                        <a:t>aa,</a:t>
                      </a:r>
                      <a:r>
                        <a:rPr sz="2000" spc="-25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2000" dirty="0">
                          <a:latin typeface="Palatino Linotype"/>
                          <a:cs typeface="Palatino Linotype"/>
                        </a:rPr>
                        <a:t>ab,</a:t>
                      </a:r>
                      <a:r>
                        <a:rPr sz="2000" spc="-20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2000" dirty="0">
                          <a:latin typeface="Palatino Linotype"/>
                          <a:cs typeface="Palatino Linotype"/>
                        </a:rPr>
                        <a:t>aaa,</a:t>
                      </a:r>
                      <a:r>
                        <a:rPr sz="2000" spc="-40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2000" dirty="0">
                          <a:latin typeface="Palatino Linotype"/>
                          <a:cs typeface="Palatino Linotype"/>
                        </a:rPr>
                        <a:t>ba,</a:t>
                      </a:r>
                      <a:r>
                        <a:rPr sz="2000" spc="-20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2000" dirty="0">
                          <a:latin typeface="Palatino Linotype"/>
                          <a:cs typeface="Palatino Linotype"/>
                        </a:rPr>
                        <a:t>bb,</a:t>
                      </a:r>
                      <a:r>
                        <a:rPr sz="2000" spc="15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2000" dirty="0">
                          <a:latin typeface="Palatino Linotype"/>
                          <a:cs typeface="Palatino Linotype"/>
                        </a:rPr>
                        <a:t>bab,</a:t>
                      </a:r>
                      <a:r>
                        <a:rPr sz="2000" spc="-5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2000" dirty="0">
                          <a:latin typeface="Palatino Linotype"/>
                          <a:cs typeface="Palatino Linotype"/>
                        </a:rPr>
                        <a:t>aab,</a:t>
                      </a:r>
                      <a:r>
                        <a:rPr sz="2000" spc="-20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2000" dirty="0">
                          <a:latin typeface="Palatino Linotype"/>
                          <a:cs typeface="Palatino Linotype"/>
                        </a:rPr>
                        <a:t>aaaa,</a:t>
                      </a:r>
                      <a:r>
                        <a:rPr sz="2000" spc="-45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2000" spc="-10" dirty="0">
                          <a:latin typeface="Palatino Linotype"/>
                          <a:cs typeface="Palatino Linotype"/>
                        </a:rPr>
                        <a:t>…….}]</a:t>
                      </a:r>
                      <a:endParaRPr sz="2000">
                        <a:latin typeface="Palatino Linotype"/>
                        <a:cs typeface="Palatino Linotype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dirty="0">
                          <a:latin typeface="Palatino Linotype"/>
                          <a:cs typeface="Palatino Linotype"/>
                        </a:rPr>
                        <a:t>0</a:t>
                      </a:r>
                      <a:r>
                        <a:rPr sz="2000" spc="-5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2000" dirty="0">
                          <a:latin typeface="Palatino Linotype"/>
                          <a:cs typeface="Palatino Linotype"/>
                        </a:rPr>
                        <a:t>+ </a:t>
                      </a:r>
                      <a:r>
                        <a:rPr sz="2000" spc="-25" dirty="0">
                          <a:latin typeface="Palatino Linotype"/>
                          <a:cs typeface="Palatino Linotype"/>
                        </a:rPr>
                        <a:t>1*</a:t>
                      </a:r>
                      <a:endParaRPr sz="2000">
                        <a:latin typeface="Palatino Linotype"/>
                        <a:cs typeface="Palatino Linotype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BEBE8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303720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dirty="0">
                          <a:latin typeface="Palatino Linotype"/>
                          <a:cs typeface="Palatino Linotype"/>
                        </a:rPr>
                        <a:t>String</a:t>
                      </a:r>
                      <a:r>
                        <a:rPr sz="2000" spc="-25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2000" dirty="0">
                          <a:latin typeface="Palatino Linotype"/>
                          <a:cs typeface="Palatino Linotype"/>
                        </a:rPr>
                        <a:t>consisting</a:t>
                      </a:r>
                      <a:r>
                        <a:rPr sz="2000" spc="-5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2000" dirty="0">
                          <a:latin typeface="Palatino Linotype"/>
                          <a:cs typeface="Palatino Linotype"/>
                        </a:rPr>
                        <a:t>of</a:t>
                      </a:r>
                      <a:r>
                        <a:rPr sz="2000" spc="-20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2000" dirty="0">
                          <a:latin typeface="Palatino Linotype"/>
                          <a:cs typeface="Palatino Linotype"/>
                        </a:rPr>
                        <a:t>0</a:t>
                      </a:r>
                      <a:r>
                        <a:rPr sz="2000" spc="-10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2000" dirty="0">
                          <a:latin typeface="Palatino Linotype"/>
                          <a:cs typeface="Palatino Linotype"/>
                        </a:rPr>
                        <a:t>or</a:t>
                      </a:r>
                      <a:r>
                        <a:rPr sz="2000" spc="-5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2000" dirty="0">
                          <a:latin typeface="Palatino Linotype"/>
                          <a:cs typeface="Palatino Linotype"/>
                        </a:rPr>
                        <a:t>any</a:t>
                      </a:r>
                      <a:r>
                        <a:rPr sz="2000" spc="-5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2000" dirty="0">
                          <a:latin typeface="Palatino Linotype"/>
                          <a:cs typeface="Palatino Linotype"/>
                        </a:rPr>
                        <a:t>number</a:t>
                      </a:r>
                      <a:r>
                        <a:rPr sz="2000" spc="-15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2000" dirty="0">
                          <a:latin typeface="Palatino Linotype"/>
                          <a:cs typeface="Palatino Linotype"/>
                        </a:rPr>
                        <a:t>of</a:t>
                      </a:r>
                      <a:r>
                        <a:rPr sz="2000" spc="-20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2000" spc="-35" dirty="0">
                          <a:latin typeface="Palatino Linotype"/>
                          <a:cs typeface="Palatino Linotype"/>
                        </a:rPr>
                        <a:t>1’s </a:t>
                      </a:r>
                      <a:r>
                        <a:rPr sz="2000" dirty="0">
                          <a:latin typeface="Palatino Linotype"/>
                          <a:cs typeface="Palatino Linotype"/>
                        </a:rPr>
                        <a:t>[Ex: {ε, 0,</a:t>
                      </a:r>
                      <a:r>
                        <a:rPr sz="2000" spc="-15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2000" dirty="0">
                          <a:latin typeface="Palatino Linotype"/>
                          <a:cs typeface="Palatino Linotype"/>
                        </a:rPr>
                        <a:t>1, 11,</a:t>
                      </a:r>
                      <a:r>
                        <a:rPr sz="2000" spc="-20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2000" dirty="0">
                          <a:latin typeface="Palatino Linotype"/>
                          <a:cs typeface="Palatino Linotype"/>
                        </a:rPr>
                        <a:t>111,</a:t>
                      </a:r>
                      <a:r>
                        <a:rPr sz="2000" spc="-20" dirty="0">
                          <a:latin typeface="Palatino Linotype"/>
                          <a:cs typeface="Palatino Linotype"/>
                        </a:rPr>
                        <a:t> …….}]</a:t>
                      </a:r>
                      <a:endParaRPr sz="2000">
                        <a:latin typeface="Palatino Linotype"/>
                        <a:cs typeface="Palatino Linotype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BEB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20"/>
              </a:lnSpc>
            </a:pPr>
            <a:fld id="{81D60167-4931-47E6-BA6A-407CBD079E47}" type="slidenum">
              <a:rPr spc="-25" dirty="0"/>
              <a:t>11</a:t>
            </a:fld>
            <a:endParaRPr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Regular</a:t>
            </a:r>
            <a:r>
              <a:rPr spc="-35" dirty="0"/>
              <a:t> </a:t>
            </a:r>
            <a:r>
              <a:rPr dirty="0"/>
              <a:t>Expression</a:t>
            </a:r>
            <a:r>
              <a:rPr spc="-40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Language</a:t>
            </a:r>
            <a:r>
              <a:rPr spc="-20" dirty="0"/>
              <a:t> </a:t>
            </a:r>
            <a:r>
              <a:rPr dirty="0"/>
              <a:t>–</a:t>
            </a:r>
            <a:r>
              <a:rPr spc="-20" dirty="0"/>
              <a:t> </a:t>
            </a:r>
            <a:r>
              <a:rPr spc="-10" dirty="0"/>
              <a:t>cont…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636587" y="1160525"/>
          <a:ext cx="10887075" cy="48640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86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00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6409">
                <a:tc>
                  <a:txBody>
                    <a:bodyPr/>
                    <a:lstStyle/>
                    <a:p>
                      <a:pPr marL="19431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Palatino Linotype"/>
                          <a:cs typeface="Palatino Linotype"/>
                        </a:rPr>
                        <a:t>Regular</a:t>
                      </a:r>
                      <a:r>
                        <a:rPr sz="2400" b="1" spc="-50" dirty="0">
                          <a:solidFill>
                            <a:srgbClr val="FFFFFF"/>
                          </a:solidFill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2400" b="1" spc="-10" dirty="0">
                          <a:solidFill>
                            <a:srgbClr val="FFFFFF"/>
                          </a:solidFill>
                          <a:latin typeface="Palatino Linotype"/>
                          <a:cs typeface="Palatino Linotype"/>
                        </a:rPr>
                        <a:t>Expression</a:t>
                      </a:r>
                      <a:endParaRPr sz="2400">
                        <a:latin typeface="Palatino Linotype"/>
                        <a:cs typeface="Palatino Linotype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2400" b="1" spc="-10" dirty="0">
                          <a:solidFill>
                            <a:srgbClr val="FFFFFF"/>
                          </a:solidFill>
                          <a:latin typeface="Palatino Linotype"/>
                          <a:cs typeface="Palatino Linotype"/>
                        </a:rPr>
                        <a:t>Language</a:t>
                      </a:r>
                      <a:endParaRPr sz="2400">
                        <a:latin typeface="Palatino Linotype"/>
                        <a:cs typeface="Palatino Linotype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640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dirty="0">
                          <a:latin typeface="Palatino Linotype"/>
                          <a:cs typeface="Palatino Linotype"/>
                        </a:rPr>
                        <a:t>0*</a:t>
                      </a:r>
                      <a:r>
                        <a:rPr sz="2000" spc="-10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2000" dirty="0">
                          <a:latin typeface="Palatino Linotype"/>
                          <a:cs typeface="Palatino Linotype"/>
                        </a:rPr>
                        <a:t>1 </a:t>
                      </a:r>
                      <a:r>
                        <a:rPr sz="2000" spc="-25" dirty="0">
                          <a:latin typeface="Palatino Linotype"/>
                          <a:cs typeface="Palatino Linotype"/>
                        </a:rPr>
                        <a:t>0*</a:t>
                      </a:r>
                      <a:endParaRPr sz="2000">
                        <a:latin typeface="Palatino Linotype"/>
                        <a:cs typeface="Palatino Linotype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BEB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dirty="0">
                          <a:latin typeface="Palatino Linotype"/>
                          <a:cs typeface="Palatino Linotype"/>
                        </a:rPr>
                        <a:t>String</a:t>
                      </a:r>
                      <a:r>
                        <a:rPr sz="2000" spc="-45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2000" dirty="0">
                          <a:latin typeface="Palatino Linotype"/>
                          <a:cs typeface="Palatino Linotype"/>
                        </a:rPr>
                        <a:t>with</a:t>
                      </a:r>
                      <a:r>
                        <a:rPr sz="2000" spc="-40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2000" dirty="0">
                          <a:latin typeface="Palatino Linotype"/>
                          <a:cs typeface="Palatino Linotype"/>
                        </a:rPr>
                        <a:t>exactly</a:t>
                      </a:r>
                      <a:r>
                        <a:rPr sz="2000" spc="-30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2000" dirty="0">
                          <a:latin typeface="Palatino Linotype"/>
                          <a:cs typeface="Palatino Linotype"/>
                        </a:rPr>
                        <a:t>one</a:t>
                      </a:r>
                      <a:r>
                        <a:rPr sz="2000" spc="-25" dirty="0">
                          <a:latin typeface="Palatino Linotype"/>
                          <a:cs typeface="Palatino Linotype"/>
                        </a:rPr>
                        <a:t> ‘1’</a:t>
                      </a:r>
                      <a:endParaRPr sz="2000">
                        <a:latin typeface="Palatino Linotype"/>
                        <a:cs typeface="Palatino Linotype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BEB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640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dirty="0">
                          <a:latin typeface="Palatino Linotype"/>
                          <a:cs typeface="Palatino Linotype"/>
                        </a:rPr>
                        <a:t>∑*</a:t>
                      </a:r>
                      <a:r>
                        <a:rPr sz="2000" spc="-20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2000" dirty="0">
                          <a:latin typeface="Palatino Linotype"/>
                          <a:cs typeface="Palatino Linotype"/>
                        </a:rPr>
                        <a:t>1 </a:t>
                      </a:r>
                      <a:r>
                        <a:rPr sz="2000" spc="-25" dirty="0">
                          <a:latin typeface="Palatino Linotype"/>
                          <a:cs typeface="Palatino Linotype"/>
                        </a:rPr>
                        <a:t>∑*</a:t>
                      </a:r>
                      <a:endParaRPr sz="2000">
                        <a:latin typeface="Palatino Linotype"/>
                        <a:cs typeface="Palatino Linotype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dirty="0">
                          <a:latin typeface="Palatino Linotype"/>
                          <a:cs typeface="Palatino Linotype"/>
                        </a:rPr>
                        <a:t>L</a:t>
                      </a:r>
                      <a:r>
                        <a:rPr sz="2000" spc="-75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2000" dirty="0">
                          <a:latin typeface="Palatino Linotype"/>
                          <a:cs typeface="Palatino Linotype"/>
                        </a:rPr>
                        <a:t>= {1,</a:t>
                      </a:r>
                      <a:r>
                        <a:rPr sz="2000" spc="-25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2000" dirty="0">
                          <a:latin typeface="Palatino Linotype"/>
                          <a:cs typeface="Palatino Linotype"/>
                        </a:rPr>
                        <a:t>01,</a:t>
                      </a:r>
                      <a:r>
                        <a:rPr sz="2000" spc="-15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2000" dirty="0">
                          <a:latin typeface="Palatino Linotype"/>
                          <a:cs typeface="Palatino Linotype"/>
                        </a:rPr>
                        <a:t>10,</a:t>
                      </a:r>
                      <a:r>
                        <a:rPr sz="2000" spc="-15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2000" dirty="0">
                          <a:latin typeface="Palatino Linotype"/>
                          <a:cs typeface="Palatino Linotype"/>
                        </a:rPr>
                        <a:t>010,</a:t>
                      </a:r>
                      <a:r>
                        <a:rPr sz="2000" spc="-10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2000" dirty="0">
                          <a:latin typeface="Palatino Linotype"/>
                          <a:cs typeface="Palatino Linotype"/>
                        </a:rPr>
                        <a:t>111,</a:t>
                      </a:r>
                      <a:r>
                        <a:rPr sz="2000" spc="-25" dirty="0">
                          <a:latin typeface="Palatino Linotype"/>
                          <a:cs typeface="Palatino Linotype"/>
                        </a:rPr>
                        <a:t> ….}</a:t>
                      </a:r>
                      <a:endParaRPr sz="2000">
                        <a:latin typeface="Palatino Linotype"/>
                        <a:cs typeface="Palatino Linotype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640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spc="-10" dirty="0">
                          <a:latin typeface="Palatino Linotype"/>
                          <a:cs typeface="Palatino Linotype"/>
                        </a:rPr>
                        <a:t>(01*)*</a:t>
                      </a:r>
                      <a:endParaRPr sz="2000">
                        <a:latin typeface="Palatino Linotype"/>
                        <a:cs typeface="Palatino Linotype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BEB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dirty="0">
                          <a:latin typeface="Palatino Linotype"/>
                          <a:cs typeface="Palatino Linotype"/>
                        </a:rPr>
                        <a:t>L</a:t>
                      </a:r>
                      <a:r>
                        <a:rPr sz="2000" spc="-75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2000" dirty="0">
                          <a:latin typeface="Palatino Linotype"/>
                          <a:cs typeface="Palatino Linotype"/>
                        </a:rPr>
                        <a:t>= {ε,</a:t>
                      </a:r>
                      <a:r>
                        <a:rPr sz="2000" spc="-20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2000" dirty="0">
                          <a:latin typeface="Palatino Linotype"/>
                          <a:cs typeface="Palatino Linotype"/>
                        </a:rPr>
                        <a:t>0, 01,</a:t>
                      </a:r>
                      <a:r>
                        <a:rPr sz="2000" spc="-15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2000" dirty="0">
                          <a:latin typeface="Palatino Linotype"/>
                          <a:cs typeface="Palatino Linotype"/>
                        </a:rPr>
                        <a:t>011,</a:t>
                      </a:r>
                      <a:r>
                        <a:rPr sz="2000" spc="-30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2000" dirty="0">
                          <a:latin typeface="Palatino Linotype"/>
                          <a:cs typeface="Palatino Linotype"/>
                        </a:rPr>
                        <a:t>….., 00,</a:t>
                      </a:r>
                      <a:r>
                        <a:rPr sz="2000" spc="-20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2000" dirty="0">
                          <a:latin typeface="Palatino Linotype"/>
                          <a:cs typeface="Palatino Linotype"/>
                        </a:rPr>
                        <a:t>001,</a:t>
                      </a:r>
                      <a:r>
                        <a:rPr sz="2000" spc="-25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2000" spc="-10" dirty="0">
                          <a:latin typeface="Palatino Linotype"/>
                          <a:cs typeface="Palatino Linotype"/>
                        </a:rPr>
                        <a:t>0011,….}</a:t>
                      </a:r>
                      <a:endParaRPr sz="2000">
                        <a:latin typeface="Palatino Linotype"/>
                        <a:cs typeface="Palatino Linotype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BEB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640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dirty="0">
                          <a:latin typeface="Palatino Linotype"/>
                          <a:cs typeface="Palatino Linotype"/>
                        </a:rPr>
                        <a:t>(∑</a:t>
                      </a:r>
                      <a:r>
                        <a:rPr sz="2000" spc="-10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2000" spc="-25" dirty="0">
                          <a:latin typeface="Palatino Linotype"/>
                          <a:cs typeface="Palatino Linotype"/>
                        </a:rPr>
                        <a:t>∑)*</a:t>
                      </a:r>
                      <a:endParaRPr sz="2000">
                        <a:latin typeface="Palatino Linotype"/>
                        <a:cs typeface="Palatino Linotype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dirty="0">
                          <a:latin typeface="Palatino Linotype"/>
                          <a:cs typeface="Palatino Linotype"/>
                        </a:rPr>
                        <a:t>L</a:t>
                      </a:r>
                      <a:r>
                        <a:rPr sz="2000" spc="-70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2000" dirty="0">
                          <a:latin typeface="Palatino Linotype"/>
                          <a:cs typeface="Palatino Linotype"/>
                        </a:rPr>
                        <a:t>= {ε,</a:t>
                      </a:r>
                      <a:r>
                        <a:rPr sz="2000" spc="-10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2000" dirty="0">
                          <a:latin typeface="Palatino Linotype"/>
                          <a:cs typeface="Palatino Linotype"/>
                        </a:rPr>
                        <a:t>00,</a:t>
                      </a:r>
                      <a:r>
                        <a:rPr sz="2000" spc="-15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2000" dirty="0">
                          <a:latin typeface="Palatino Linotype"/>
                          <a:cs typeface="Palatino Linotype"/>
                        </a:rPr>
                        <a:t>10,</a:t>
                      </a:r>
                      <a:r>
                        <a:rPr sz="2000" spc="-10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2000" dirty="0">
                          <a:latin typeface="Palatino Linotype"/>
                          <a:cs typeface="Palatino Linotype"/>
                        </a:rPr>
                        <a:t>01,</a:t>
                      </a:r>
                      <a:r>
                        <a:rPr sz="2000" spc="-10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2000" dirty="0">
                          <a:latin typeface="Palatino Linotype"/>
                          <a:cs typeface="Palatino Linotype"/>
                        </a:rPr>
                        <a:t>11,</a:t>
                      </a:r>
                      <a:r>
                        <a:rPr sz="2000" spc="-15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2000" dirty="0">
                          <a:latin typeface="Palatino Linotype"/>
                          <a:cs typeface="Palatino Linotype"/>
                        </a:rPr>
                        <a:t>0000,</a:t>
                      </a:r>
                      <a:r>
                        <a:rPr sz="2000" spc="-20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2000" dirty="0">
                          <a:latin typeface="Palatino Linotype"/>
                          <a:cs typeface="Palatino Linotype"/>
                        </a:rPr>
                        <a:t>1111,</a:t>
                      </a:r>
                      <a:r>
                        <a:rPr sz="2000" spc="-25" dirty="0">
                          <a:latin typeface="Palatino Linotype"/>
                          <a:cs typeface="Palatino Linotype"/>
                        </a:rPr>
                        <a:t> ….}</a:t>
                      </a:r>
                      <a:endParaRPr sz="2000">
                        <a:latin typeface="Palatino Linotype"/>
                        <a:cs typeface="Palatino Linotype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640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dirty="0">
                          <a:latin typeface="Palatino Linotype"/>
                          <a:cs typeface="Palatino Linotype"/>
                        </a:rPr>
                        <a:t>(0∑*0)</a:t>
                      </a:r>
                      <a:r>
                        <a:rPr sz="2000" spc="-40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2000" dirty="0">
                          <a:latin typeface="Palatino Linotype"/>
                          <a:cs typeface="Palatino Linotype"/>
                        </a:rPr>
                        <a:t>U</a:t>
                      </a:r>
                      <a:r>
                        <a:rPr sz="2000" spc="-10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2000" dirty="0">
                          <a:latin typeface="Palatino Linotype"/>
                          <a:cs typeface="Palatino Linotype"/>
                        </a:rPr>
                        <a:t>(1∑*1)</a:t>
                      </a:r>
                      <a:r>
                        <a:rPr sz="2000" spc="-40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2000" dirty="0">
                          <a:latin typeface="Palatino Linotype"/>
                          <a:cs typeface="Palatino Linotype"/>
                        </a:rPr>
                        <a:t>U</a:t>
                      </a:r>
                      <a:r>
                        <a:rPr sz="2000" spc="-5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2000" dirty="0">
                          <a:latin typeface="Palatino Linotype"/>
                          <a:cs typeface="Palatino Linotype"/>
                        </a:rPr>
                        <a:t>0 U</a:t>
                      </a:r>
                      <a:r>
                        <a:rPr sz="2000" spc="-10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2000" spc="-50" dirty="0">
                          <a:latin typeface="Palatino Linotype"/>
                          <a:cs typeface="Palatino Linotype"/>
                        </a:rPr>
                        <a:t>1</a:t>
                      </a:r>
                      <a:endParaRPr sz="2000">
                        <a:latin typeface="Palatino Linotype"/>
                        <a:cs typeface="Palatino Linotype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BEB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dirty="0">
                          <a:latin typeface="Palatino Linotype"/>
                          <a:cs typeface="Palatino Linotype"/>
                        </a:rPr>
                        <a:t>L</a:t>
                      </a:r>
                      <a:r>
                        <a:rPr sz="2000" spc="-65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2000" dirty="0">
                          <a:latin typeface="Palatino Linotype"/>
                          <a:cs typeface="Palatino Linotype"/>
                        </a:rPr>
                        <a:t>=</a:t>
                      </a:r>
                      <a:r>
                        <a:rPr sz="2000" spc="5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2000" dirty="0">
                          <a:latin typeface="Palatino Linotype"/>
                          <a:cs typeface="Palatino Linotype"/>
                        </a:rPr>
                        <a:t>{0,</a:t>
                      </a:r>
                      <a:r>
                        <a:rPr sz="2000" spc="-15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2000" dirty="0">
                          <a:latin typeface="Palatino Linotype"/>
                          <a:cs typeface="Palatino Linotype"/>
                        </a:rPr>
                        <a:t>1,</a:t>
                      </a:r>
                      <a:r>
                        <a:rPr sz="2000" spc="5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2000" dirty="0">
                          <a:latin typeface="Palatino Linotype"/>
                          <a:cs typeface="Palatino Linotype"/>
                        </a:rPr>
                        <a:t>00,</a:t>
                      </a:r>
                      <a:r>
                        <a:rPr sz="2000" spc="-10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2000" dirty="0">
                          <a:latin typeface="Palatino Linotype"/>
                          <a:cs typeface="Palatino Linotype"/>
                        </a:rPr>
                        <a:t>11,</a:t>
                      </a:r>
                      <a:r>
                        <a:rPr sz="2000" spc="-10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2000" dirty="0">
                          <a:latin typeface="Palatino Linotype"/>
                          <a:cs typeface="Palatino Linotype"/>
                        </a:rPr>
                        <a:t>010,</a:t>
                      </a:r>
                      <a:r>
                        <a:rPr sz="2000" spc="-20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2000" dirty="0">
                          <a:latin typeface="Palatino Linotype"/>
                          <a:cs typeface="Palatino Linotype"/>
                        </a:rPr>
                        <a:t>000,</a:t>
                      </a:r>
                      <a:r>
                        <a:rPr sz="2000" spc="-10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2000" dirty="0">
                          <a:latin typeface="Palatino Linotype"/>
                          <a:cs typeface="Palatino Linotype"/>
                        </a:rPr>
                        <a:t>0000,</a:t>
                      </a:r>
                      <a:r>
                        <a:rPr sz="2000" spc="-35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2000" dirty="0">
                          <a:latin typeface="Palatino Linotype"/>
                          <a:cs typeface="Palatino Linotype"/>
                        </a:rPr>
                        <a:t>0110,</a:t>
                      </a:r>
                      <a:r>
                        <a:rPr sz="2000" spc="-20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2000" dirty="0">
                          <a:latin typeface="Palatino Linotype"/>
                          <a:cs typeface="Palatino Linotype"/>
                        </a:rPr>
                        <a:t>……,</a:t>
                      </a:r>
                      <a:r>
                        <a:rPr sz="2000" spc="5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2000" dirty="0">
                          <a:latin typeface="Palatino Linotype"/>
                          <a:cs typeface="Palatino Linotype"/>
                        </a:rPr>
                        <a:t>101,</a:t>
                      </a:r>
                      <a:r>
                        <a:rPr sz="2000" spc="-20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2000" dirty="0">
                          <a:latin typeface="Palatino Linotype"/>
                          <a:cs typeface="Palatino Linotype"/>
                        </a:rPr>
                        <a:t>111,</a:t>
                      </a:r>
                      <a:r>
                        <a:rPr sz="2000" spc="-20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2000" dirty="0">
                          <a:latin typeface="Palatino Linotype"/>
                          <a:cs typeface="Palatino Linotype"/>
                        </a:rPr>
                        <a:t>1001,</a:t>
                      </a:r>
                      <a:r>
                        <a:rPr sz="2000" spc="-20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2000" dirty="0">
                          <a:latin typeface="Palatino Linotype"/>
                          <a:cs typeface="Palatino Linotype"/>
                        </a:rPr>
                        <a:t>1111,</a:t>
                      </a:r>
                      <a:r>
                        <a:rPr sz="2000" spc="-20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2000" spc="-25" dirty="0">
                          <a:latin typeface="Palatino Linotype"/>
                          <a:cs typeface="Palatino Linotype"/>
                        </a:rPr>
                        <a:t>….}</a:t>
                      </a:r>
                      <a:endParaRPr sz="2000">
                        <a:latin typeface="Palatino Linotype"/>
                        <a:cs typeface="Palatino Linotype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BEB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640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35"/>
                        </a:spcBef>
                        <a:tabLst>
                          <a:tab pos="493395" algn="l"/>
                        </a:tabLst>
                      </a:pPr>
                      <a:r>
                        <a:rPr sz="2000" spc="-25" dirty="0">
                          <a:latin typeface="Palatino Linotype"/>
                          <a:cs typeface="Palatino Linotype"/>
                        </a:rPr>
                        <a:t>1</a:t>
                      </a:r>
                      <a:r>
                        <a:rPr sz="1950" spc="-37" baseline="25641" dirty="0">
                          <a:latin typeface="Palatino Linotype"/>
                          <a:cs typeface="Palatino Linotype"/>
                        </a:rPr>
                        <a:t>+</a:t>
                      </a:r>
                      <a:r>
                        <a:rPr sz="1950" baseline="25641" dirty="0">
                          <a:latin typeface="Palatino Linotype"/>
                          <a:cs typeface="Palatino Linotype"/>
                        </a:rPr>
                        <a:t>	</a:t>
                      </a:r>
                      <a:r>
                        <a:rPr sz="2000" dirty="0">
                          <a:latin typeface="Palatino Linotype"/>
                          <a:cs typeface="Palatino Linotype"/>
                        </a:rPr>
                        <a:t>[≡</a:t>
                      </a:r>
                      <a:r>
                        <a:rPr sz="2000" spc="-15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2000" dirty="0">
                          <a:latin typeface="Palatino Linotype"/>
                          <a:cs typeface="Palatino Linotype"/>
                        </a:rPr>
                        <a:t>1.1*</a:t>
                      </a:r>
                      <a:r>
                        <a:rPr sz="2000" spc="-30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2000" dirty="0">
                          <a:latin typeface="Palatino Linotype"/>
                          <a:cs typeface="Palatino Linotype"/>
                        </a:rPr>
                        <a:t>(or)</a:t>
                      </a:r>
                      <a:r>
                        <a:rPr sz="2000" spc="-15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2000" spc="-20" dirty="0">
                          <a:latin typeface="Palatino Linotype"/>
                          <a:cs typeface="Palatino Linotype"/>
                        </a:rPr>
                        <a:t>1*.1]</a:t>
                      </a:r>
                      <a:endParaRPr sz="2000">
                        <a:latin typeface="Palatino Linotype"/>
                        <a:cs typeface="Palatino Linotype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dirty="0">
                          <a:latin typeface="Palatino Linotype"/>
                          <a:cs typeface="Palatino Linotype"/>
                        </a:rPr>
                        <a:t>L</a:t>
                      </a:r>
                      <a:r>
                        <a:rPr sz="2000" spc="-75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2000" dirty="0">
                          <a:latin typeface="Palatino Linotype"/>
                          <a:cs typeface="Palatino Linotype"/>
                        </a:rPr>
                        <a:t>= {1,</a:t>
                      </a:r>
                      <a:r>
                        <a:rPr sz="2000" spc="-30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2000" dirty="0">
                          <a:latin typeface="Palatino Linotype"/>
                          <a:cs typeface="Palatino Linotype"/>
                        </a:rPr>
                        <a:t>11,</a:t>
                      </a:r>
                      <a:r>
                        <a:rPr sz="2000" spc="-15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2000" dirty="0">
                          <a:latin typeface="Palatino Linotype"/>
                          <a:cs typeface="Palatino Linotype"/>
                        </a:rPr>
                        <a:t>111,</a:t>
                      </a:r>
                      <a:r>
                        <a:rPr sz="2000" spc="-15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2000" spc="-25" dirty="0">
                          <a:latin typeface="Palatino Linotype"/>
                          <a:cs typeface="Palatino Linotype"/>
                        </a:rPr>
                        <a:t>….}</a:t>
                      </a:r>
                      <a:endParaRPr sz="2000">
                        <a:latin typeface="Palatino Linotype"/>
                        <a:cs typeface="Palatino Linotype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640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dirty="0">
                          <a:latin typeface="Palatino Linotype"/>
                          <a:cs typeface="Palatino Linotype"/>
                        </a:rPr>
                        <a:t>(0</a:t>
                      </a:r>
                      <a:r>
                        <a:rPr sz="2000" spc="-15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2000" dirty="0">
                          <a:latin typeface="Palatino Linotype"/>
                          <a:cs typeface="Palatino Linotype"/>
                        </a:rPr>
                        <a:t>U</a:t>
                      </a:r>
                      <a:r>
                        <a:rPr sz="2000" spc="-10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2000" dirty="0">
                          <a:latin typeface="Palatino Linotype"/>
                          <a:cs typeface="Palatino Linotype"/>
                        </a:rPr>
                        <a:t>ε)</a:t>
                      </a:r>
                      <a:r>
                        <a:rPr sz="2000" spc="-10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2000" spc="-25" dirty="0">
                          <a:latin typeface="Palatino Linotype"/>
                          <a:cs typeface="Palatino Linotype"/>
                        </a:rPr>
                        <a:t>1*</a:t>
                      </a:r>
                      <a:endParaRPr sz="2000">
                        <a:latin typeface="Palatino Linotype"/>
                        <a:cs typeface="Palatino Linotype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BEB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dirty="0">
                          <a:latin typeface="Palatino Linotype"/>
                          <a:cs typeface="Palatino Linotype"/>
                        </a:rPr>
                        <a:t>L</a:t>
                      </a:r>
                      <a:r>
                        <a:rPr sz="2000" spc="-75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2000" dirty="0">
                          <a:latin typeface="Palatino Linotype"/>
                          <a:cs typeface="Palatino Linotype"/>
                        </a:rPr>
                        <a:t>=</a:t>
                      </a:r>
                      <a:r>
                        <a:rPr sz="2000" spc="-5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2000" dirty="0">
                          <a:latin typeface="Palatino Linotype"/>
                          <a:cs typeface="Palatino Linotype"/>
                        </a:rPr>
                        <a:t>{ε,</a:t>
                      </a:r>
                      <a:r>
                        <a:rPr sz="2000" spc="-20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2000" dirty="0">
                          <a:latin typeface="Palatino Linotype"/>
                          <a:cs typeface="Palatino Linotype"/>
                        </a:rPr>
                        <a:t>0,</a:t>
                      </a:r>
                      <a:r>
                        <a:rPr sz="2000" spc="-5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2000" dirty="0">
                          <a:latin typeface="Palatino Linotype"/>
                          <a:cs typeface="Palatino Linotype"/>
                        </a:rPr>
                        <a:t>1, 01,</a:t>
                      </a:r>
                      <a:r>
                        <a:rPr sz="2000" spc="-20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2000" dirty="0">
                          <a:latin typeface="Palatino Linotype"/>
                          <a:cs typeface="Palatino Linotype"/>
                        </a:rPr>
                        <a:t>11,</a:t>
                      </a:r>
                      <a:r>
                        <a:rPr sz="2000" spc="-20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2000" spc="-25" dirty="0">
                          <a:latin typeface="Palatino Linotype"/>
                          <a:cs typeface="Palatino Linotype"/>
                        </a:rPr>
                        <a:t>….}</a:t>
                      </a:r>
                      <a:endParaRPr sz="2000">
                        <a:latin typeface="Palatino Linotype"/>
                        <a:cs typeface="Palatino Linotype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BEB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8640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spc="-20" dirty="0">
                          <a:latin typeface="Palatino Linotype"/>
                          <a:cs typeface="Palatino Linotype"/>
                        </a:rPr>
                        <a:t>1*.ϕ</a:t>
                      </a:r>
                      <a:endParaRPr sz="2000">
                        <a:latin typeface="Palatino Linotype"/>
                        <a:cs typeface="Palatino Linotype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dirty="0">
                          <a:latin typeface="Palatino Linotype"/>
                          <a:cs typeface="Palatino Linotype"/>
                        </a:rPr>
                        <a:t>L</a:t>
                      </a:r>
                      <a:r>
                        <a:rPr sz="2000" spc="-85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2000" dirty="0">
                          <a:latin typeface="Palatino Linotype"/>
                          <a:cs typeface="Palatino Linotype"/>
                        </a:rPr>
                        <a:t>=</a:t>
                      </a:r>
                      <a:r>
                        <a:rPr sz="2000" spc="-10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2000" spc="-25" dirty="0">
                          <a:latin typeface="Palatino Linotype"/>
                          <a:cs typeface="Palatino Linotype"/>
                        </a:rPr>
                        <a:t>{ϕ}</a:t>
                      </a:r>
                      <a:endParaRPr sz="2000">
                        <a:latin typeface="Palatino Linotype"/>
                        <a:cs typeface="Palatino Linotype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8640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spc="-25" dirty="0">
                          <a:latin typeface="Palatino Linotype"/>
                          <a:cs typeface="Palatino Linotype"/>
                        </a:rPr>
                        <a:t>Φ*</a:t>
                      </a:r>
                      <a:endParaRPr sz="2000">
                        <a:latin typeface="Palatino Linotype"/>
                        <a:cs typeface="Palatino Linotype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BEB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dirty="0">
                          <a:latin typeface="Palatino Linotype"/>
                          <a:cs typeface="Palatino Linotype"/>
                        </a:rPr>
                        <a:t>L</a:t>
                      </a:r>
                      <a:r>
                        <a:rPr sz="2000" spc="-85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2000" dirty="0">
                          <a:latin typeface="Palatino Linotype"/>
                          <a:cs typeface="Palatino Linotype"/>
                        </a:rPr>
                        <a:t>=</a:t>
                      </a:r>
                      <a:r>
                        <a:rPr sz="2000" spc="-10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2000" spc="-25" dirty="0">
                          <a:latin typeface="Palatino Linotype"/>
                          <a:cs typeface="Palatino Linotype"/>
                        </a:rPr>
                        <a:t>{ε}</a:t>
                      </a:r>
                      <a:endParaRPr sz="2000">
                        <a:latin typeface="Palatino Linotype"/>
                        <a:cs typeface="Palatino Linotype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BEB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/>
              <a:t>Regular</a:t>
            </a:r>
            <a:r>
              <a:rPr spc="-35" dirty="0"/>
              <a:t> </a:t>
            </a:r>
            <a:r>
              <a:rPr dirty="0"/>
              <a:t>Expression</a:t>
            </a:r>
            <a:r>
              <a:rPr spc="-30" dirty="0"/>
              <a:t> </a:t>
            </a:r>
            <a:r>
              <a:rPr dirty="0"/>
              <a:t>to</a:t>
            </a:r>
            <a:r>
              <a:rPr spc="-5" dirty="0"/>
              <a:t> </a:t>
            </a:r>
            <a:r>
              <a:rPr dirty="0"/>
              <a:t>Language</a:t>
            </a:r>
            <a:r>
              <a:rPr spc="-50" dirty="0"/>
              <a:t> </a:t>
            </a:r>
            <a:r>
              <a:rPr dirty="0"/>
              <a:t>–</a:t>
            </a:r>
            <a:r>
              <a:rPr spc="-15" dirty="0"/>
              <a:t> </a:t>
            </a:r>
            <a:r>
              <a:rPr spc="-10" dirty="0"/>
              <a:t>cont…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27366" y="1168517"/>
            <a:ext cx="8656139" cy="5003409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20"/>
              </a:lnSpc>
            </a:pPr>
            <a:fld id="{81D60167-4931-47E6-BA6A-407CBD079E47}" type="slidenum">
              <a:rPr spc="-25" dirty="0"/>
              <a:t>12</a:t>
            </a:fld>
            <a:endParaRPr spc="-25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20"/>
              </a:lnSpc>
            </a:pPr>
            <a:fld id="{81D60167-4931-47E6-BA6A-407CBD079E47}" type="slidenum">
              <a:rPr spc="-25" dirty="0"/>
              <a:t>13</a:t>
            </a:fld>
            <a:endParaRPr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5244">
              <a:lnSpc>
                <a:spcPct val="100000"/>
              </a:lnSpc>
              <a:spcBef>
                <a:spcPts val="100"/>
              </a:spcBef>
            </a:pPr>
            <a:r>
              <a:rPr dirty="0"/>
              <a:t>Language</a:t>
            </a:r>
            <a:r>
              <a:rPr spc="-25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Regular</a:t>
            </a:r>
            <a:r>
              <a:rPr spc="-40" dirty="0"/>
              <a:t> </a:t>
            </a:r>
            <a:r>
              <a:rPr spc="-10" dirty="0"/>
              <a:t>Expression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1182401"/>
              </p:ext>
            </p:extLst>
          </p:nvPr>
        </p:nvGraphicFramePr>
        <p:xfrm>
          <a:off x="945591" y="1219200"/>
          <a:ext cx="10516234" cy="51695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048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11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899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400" b="1" spc="-10" dirty="0">
                          <a:solidFill>
                            <a:srgbClr val="FFFFFF"/>
                          </a:solidFill>
                          <a:latin typeface="Palatino Linotype"/>
                          <a:cs typeface="Palatino Linotype"/>
                        </a:rPr>
                        <a:t>Language</a:t>
                      </a:r>
                      <a:endParaRPr sz="2400">
                        <a:latin typeface="Palatino Linotype"/>
                        <a:cs typeface="Palatino Linotype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marL="394335" marR="385445" indent="211454">
                        <a:lnSpc>
                          <a:spcPct val="100000"/>
                        </a:lnSpc>
                        <a:spcBef>
                          <a:spcPts val="1655"/>
                        </a:spcBef>
                      </a:pPr>
                      <a:r>
                        <a:rPr sz="2400" b="1" spc="-10" dirty="0">
                          <a:solidFill>
                            <a:srgbClr val="FFFFFF"/>
                          </a:solidFill>
                          <a:latin typeface="Palatino Linotype"/>
                          <a:cs typeface="Palatino Linotype"/>
                        </a:rPr>
                        <a:t>Regular Expression</a:t>
                      </a:r>
                      <a:endParaRPr sz="2400">
                        <a:latin typeface="Palatino Linotype"/>
                        <a:cs typeface="Palatino Linotype"/>
                      </a:endParaRPr>
                    </a:p>
                  </a:txBody>
                  <a:tcPr marL="0" marR="0" marT="2101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358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dirty="0">
                          <a:latin typeface="Palatino Linotype"/>
                          <a:cs typeface="Palatino Linotype"/>
                        </a:rPr>
                        <a:t>Set</a:t>
                      </a:r>
                      <a:r>
                        <a:rPr sz="2400" spc="-30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2400" dirty="0">
                          <a:latin typeface="Palatino Linotype"/>
                          <a:cs typeface="Palatino Linotype"/>
                        </a:rPr>
                        <a:t>of</a:t>
                      </a:r>
                      <a:r>
                        <a:rPr sz="2400" spc="-35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2400" dirty="0">
                          <a:latin typeface="Palatino Linotype"/>
                          <a:cs typeface="Palatino Linotype"/>
                        </a:rPr>
                        <a:t>all</a:t>
                      </a:r>
                      <a:r>
                        <a:rPr sz="2400" spc="-40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2400" dirty="0">
                          <a:latin typeface="Palatino Linotype"/>
                          <a:cs typeface="Palatino Linotype"/>
                        </a:rPr>
                        <a:t>strings</a:t>
                      </a:r>
                      <a:r>
                        <a:rPr sz="2400" spc="-30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2400" dirty="0">
                          <a:latin typeface="Palatino Linotype"/>
                          <a:cs typeface="Palatino Linotype"/>
                        </a:rPr>
                        <a:t>of</a:t>
                      </a:r>
                      <a:r>
                        <a:rPr sz="2400" spc="-35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2400" dirty="0">
                          <a:latin typeface="Palatino Linotype"/>
                          <a:cs typeface="Palatino Linotype"/>
                        </a:rPr>
                        <a:t>Zero</a:t>
                      </a:r>
                      <a:r>
                        <a:rPr sz="2400" spc="-35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2400" dirty="0">
                          <a:latin typeface="Palatino Linotype"/>
                          <a:cs typeface="Palatino Linotype"/>
                        </a:rPr>
                        <a:t>or</a:t>
                      </a:r>
                      <a:r>
                        <a:rPr sz="2400" spc="-30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2400" dirty="0">
                          <a:latin typeface="Palatino Linotype"/>
                          <a:cs typeface="Palatino Linotype"/>
                        </a:rPr>
                        <a:t>more</a:t>
                      </a:r>
                      <a:r>
                        <a:rPr sz="2400" spc="-35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2400" spc="-25" dirty="0">
                          <a:latin typeface="Palatino Linotype"/>
                          <a:cs typeface="Palatino Linotype"/>
                        </a:rPr>
                        <a:t>a’s</a:t>
                      </a:r>
                      <a:endParaRPr sz="2400">
                        <a:latin typeface="Palatino Linotype"/>
                        <a:cs typeface="Palatino Linotype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BEB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spc="-25" dirty="0">
                          <a:latin typeface="Palatino Linotype"/>
                          <a:cs typeface="Palatino Linotype"/>
                        </a:rPr>
                        <a:t>a*</a:t>
                      </a:r>
                      <a:endParaRPr sz="2400">
                        <a:latin typeface="Palatino Linotype"/>
                        <a:cs typeface="Palatino Linotype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BEB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358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dirty="0">
                          <a:latin typeface="Palatino Linotype"/>
                          <a:cs typeface="Palatino Linotype"/>
                        </a:rPr>
                        <a:t>Set</a:t>
                      </a:r>
                      <a:r>
                        <a:rPr sz="2400" spc="-45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2400" dirty="0">
                          <a:latin typeface="Palatino Linotype"/>
                          <a:cs typeface="Palatino Linotype"/>
                        </a:rPr>
                        <a:t>of</a:t>
                      </a:r>
                      <a:r>
                        <a:rPr sz="2400" spc="-45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2400" dirty="0">
                          <a:latin typeface="Palatino Linotype"/>
                          <a:cs typeface="Palatino Linotype"/>
                        </a:rPr>
                        <a:t>all</a:t>
                      </a:r>
                      <a:r>
                        <a:rPr sz="2400" spc="-45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2400" dirty="0">
                          <a:latin typeface="Palatino Linotype"/>
                          <a:cs typeface="Palatino Linotype"/>
                        </a:rPr>
                        <a:t>strings</a:t>
                      </a:r>
                      <a:r>
                        <a:rPr sz="2400" spc="-35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2400" dirty="0">
                          <a:latin typeface="Palatino Linotype"/>
                          <a:cs typeface="Palatino Linotype"/>
                        </a:rPr>
                        <a:t>of</a:t>
                      </a:r>
                      <a:r>
                        <a:rPr sz="2400" spc="-45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2400" spc="-55" dirty="0">
                          <a:latin typeface="Palatino Linotype"/>
                          <a:cs typeface="Palatino Linotype"/>
                        </a:rPr>
                        <a:t>a’s </a:t>
                      </a:r>
                      <a:r>
                        <a:rPr sz="2400" dirty="0">
                          <a:latin typeface="Palatino Linotype"/>
                          <a:cs typeface="Palatino Linotype"/>
                        </a:rPr>
                        <a:t>and</a:t>
                      </a:r>
                      <a:r>
                        <a:rPr sz="2400" spc="-50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2400" spc="-60" dirty="0">
                          <a:latin typeface="Palatino Linotype"/>
                          <a:cs typeface="Palatino Linotype"/>
                        </a:rPr>
                        <a:t>b’s</a:t>
                      </a:r>
                      <a:r>
                        <a:rPr sz="2400" spc="-70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2400" dirty="0">
                          <a:latin typeface="Palatino Linotype"/>
                          <a:cs typeface="Palatino Linotype"/>
                        </a:rPr>
                        <a:t>of</a:t>
                      </a:r>
                      <a:r>
                        <a:rPr sz="2400" spc="-45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2400" dirty="0">
                          <a:latin typeface="Palatino Linotype"/>
                          <a:cs typeface="Palatino Linotype"/>
                        </a:rPr>
                        <a:t>length</a:t>
                      </a:r>
                      <a:r>
                        <a:rPr sz="2400" spc="-40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2400" spc="-25" dirty="0">
                          <a:latin typeface="Palatino Linotype"/>
                          <a:cs typeface="Palatino Linotype"/>
                        </a:rPr>
                        <a:t>two</a:t>
                      </a:r>
                      <a:endParaRPr sz="2400" dirty="0">
                        <a:latin typeface="Palatino Linotype"/>
                        <a:cs typeface="Palatino Linotype"/>
                      </a:endParaRPr>
                    </a:p>
                  </a:txBody>
                  <a:tcPr marL="0" marR="0" marT="266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dirty="0">
                          <a:latin typeface="Palatino Linotype"/>
                          <a:cs typeface="Palatino Linotype"/>
                        </a:rPr>
                        <a:t>(a+b)</a:t>
                      </a:r>
                      <a:r>
                        <a:rPr sz="2400" spc="-35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2400" spc="-20" dirty="0">
                          <a:latin typeface="Palatino Linotype"/>
                          <a:cs typeface="Palatino Linotype"/>
                        </a:rPr>
                        <a:t>(a+b)</a:t>
                      </a:r>
                      <a:endParaRPr sz="2400">
                        <a:latin typeface="Palatino Linotype"/>
                        <a:cs typeface="Palatino Linotype"/>
                      </a:endParaRPr>
                    </a:p>
                  </a:txBody>
                  <a:tcPr marL="0" marR="0" marT="266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548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dirty="0">
                          <a:latin typeface="Palatino Linotype"/>
                          <a:cs typeface="Palatino Linotype"/>
                        </a:rPr>
                        <a:t>Set</a:t>
                      </a:r>
                      <a:r>
                        <a:rPr sz="2400" spc="-50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2400" dirty="0">
                          <a:latin typeface="Palatino Linotype"/>
                          <a:cs typeface="Palatino Linotype"/>
                        </a:rPr>
                        <a:t>of</a:t>
                      </a:r>
                      <a:r>
                        <a:rPr sz="2400" spc="-45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2400" dirty="0">
                          <a:latin typeface="Palatino Linotype"/>
                          <a:cs typeface="Palatino Linotype"/>
                        </a:rPr>
                        <a:t>all</a:t>
                      </a:r>
                      <a:r>
                        <a:rPr sz="2400" spc="-40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2400" dirty="0">
                          <a:latin typeface="Palatino Linotype"/>
                          <a:cs typeface="Palatino Linotype"/>
                        </a:rPr>
                        <a:t>strings</a:t>
                      </a:r>
                      <a:r>
                        <a:rPr sz="2400" spc="-35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2400" dirty="0">
                          <a:latin typeface="Palatino Linotype"/>
                          <a:cs typeface="Palatino Linotype"/>
                        </a:rPr>
                        <a:t>over</a:t>
                      </a:r>
                      <a:r>
                        <a:rPr sz="2400" spc="-45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2400" dirty="0">
                          <a:latin typeface="Palatino Linotype"/>
                          <a:cs typeface="Palatino Linotype"/>
                        </a:rPr>
                        <a:t>{a,</a:t>
                      </a:r>
                      <a:r>
                        <a:rPr sz="2400" spc="-45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2400" dirty="0">
                          <a:latin typeface="Palatino Linotype"/>
                          <a:cs typeface="Palatino Linotype"/>
                        </a:rPr>
                        <a:t>b}</a:t>
                      </a:r>
                      <a:r>
                        <a:rPr sz="2400" spc="-45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2400" dirty="0">
                          <a:latin typeface="Palatino Linotype"/>
                          <a:cs typeface="Palatino Linotype"/>
                        </a:rPr>
                        <a:t>ending</a:t>
                      </a:r>
                      <a:r>
                        <a:rPr sz="2400" spc="-45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2400" dirty="0">
                          <a:latin typeface="Palatino Linotype"/>
                          <a:cs typeface="Palatino Linotype"/>
                        </a:rPr>
                        <a:t>with</a:t>
                      </a:r>
                      <a:r>
                        <a:rPr sz="2400" spc="-30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2400" spc="-10" dirty="0">
                          <a:latin typeface="Palatino Linotype"/>
                          <a:cs typeface="Palatino Linotype"/>
                        </a:rPr>
                        <a:t>‘aba’</a:t>
                      </a:r>
                      <a:endParaRPr sz="2400">
                        <a:latin typeface="Palatino Linotype"/>
                        <a:cs typeface="Palatino Linotype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BEB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dirty="0">
                          <a:latin typeface="Palatino Linotype"/>
                          <a:cs typeface="Palatino Linotype"/>
                        </a:rPr>
                        <a:t>(a+b)*</a:t>
                      </a:r>
                      <a:r>
                        <a:rPr sz="2400" spc="-50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2400" spc="-25" dirty="0">
                          <a:latin typeface="Palatino Linotype"/>
                          <a:cs typeface="Palatino Linotype"/>
                        </a:rPr>
                        <a:t>aba</a:t>
                      </a:r>
                      <a:endParaRPr sz="2400">
                        <a:latin typeface="Palatino Linotype"/>
                        <a:cs typeface="Palatino Linotype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BEB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358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dirty="0">
                          <a:latin typeface="Palatino Linotype"/>
                          <a:cs typeface="Palatino Linotype"/>
                        </a:rPr>
                        <a:t>Set</a:t>
                      </a:r>
                      <a:r>
                        <a:rPr sz="2400" spc="-45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2400" dirty="0">
                          <a:latin typeface="Palatino Linotype"/>
                          <a:cs typeface="Palatino Linotype"/>
                        </a:rPr>
                        <a:t>of</a:t>
                      </a:r>
                      <a:r>
                        <a:rPr sz="2400" spc="-50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2400" dirty="0">
                          <a:latin typeface="Palatino Linotype"/>
                          <a:cs typeface="Palatino Linotype"/>
                        </a:rPr>
                        <a:t>all</a:t>
                      </a:r>
                      <a:r>
                        <a:rPr sz="2400" spc="-45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2400" dirty="0">
                          <a:latin typeface="Palatino Linotype"/>
                          <a:cs typeface="Palatino Linotype"/>
                        </a:rPr>
                        <a:t>strings</a:t>
                      </a:r>
                      <a:r>
                        <a:rPr sz="2400" spc="-40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2400" dirty="0">
                          <a:latin typeface="Palatino Linotype"/>
                          <a:cs typeface="Palatino Linotype"/>
                        </a:rPr>
                        <a:t>over</a:t>
                      </a:r>
                      <a:r>
                        <a:rPr sz="2400" spc="-50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2400" dirty="0">
                          <a:latin typeface="Palatino Linotype"/>
                          <a:cs typeface="Palatino Linotype"/>
                        </a:rPr>
                        <a:t>{0,</a:t>
                      </a:r>
                      <a:r>
                        <a:rPr sz="2400" spc="-45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2400" dirty="0">
                          <a:latin typeface="Palatino Linotype"/>
                          <a:cs typeface="Palatino Linotype"/>
                        </a:rPr>
                        <a:t>1}</a:t>
                      </a:r>
                      <a:r>
                        <a:rPr sz="2400" spc="-60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2400" dirty="0">
                          <a:latin typeface="Palatino Linotype"/>
                          <a:cs typeface="Palatino Linotype"/>
                        </a:rPr>
                        <a:t>starting</a:t>
                      </a:r>
                      <a:r>
                        <a:rPr sz="2400" spc="-20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2400" dirty="0">
                          <a:latin typeface="Palatino Linotype"/>
                          <a:cs typeface="Palatino Linotype"/>
                        </a:rPr>
                        <a:t>and</a:t>
                      </a:r>
                      <a:r>
                        <a:rPr sz="2400" spc="-45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2400" dirty="0">
                          <a:latin typeface="Palatino Linotype"/>
                          <a:cs typeface="Palatino Linotype"/>
                        </a:rPr>
                        <a:t>ending</a:t>
                      </a:r>
                      <a:r>
                        <a:rPr sz="2400" spc="-40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2400" dirty="0">
                          <a:latin typeface="Palatino Linotype"/>
                          <a:cs typeface="Palatino Linotype"/>
                        </a:rPr>
                        <a:t>with</a:t>
                      </a:r>
                      <a:r>
                        <a:rPr sz="2400" spc="-50" dirty="0">
                          <a:latin typeface="Palatino Linotype"/>
                          <a:cs typeface="Palatino Linotype"/>
                        </a:rPr>
                        <a:t> 0</a:t>
                      </a:r>
                      <a:endParaRPr sz="2400">
                        <a:latin typeface="Palatino Linotype"/>
                        <a:cs typeface="Palatino Linotype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dirty="0">
                          <a:latin typeface="Palatino Linotype"/>
                          <a:cs typeface="Palatino Linotype"/>
                        </a:rPr>
                        <a:t>0</a:t>
                      </a:r>
                      <a:r>
                        <a:rPr sz="2400" spc="-30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2400" dirty="0">
                          <a:latin typeface="Palatino Linotype"/>
                          <a:cs typeface="Palatino Linotype"/>
                        </a:rPr>
                        <a:t>(0+1)*</a:t>
                      </a:r>
                      <a:r>
                        <a:rPr sz="2400" spc="-35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2400" spc="-50" dirty="0">
                          <a:latin typeface="Palatino Linotype"/>
                          <a:cs typeface="Palatino Linotype"/>
                        </a:rPr>
                        <a:t>0</a:t>
                      </a:r>
                      <a:endParaRPr sz="2400">
                        <a:latin typeface="Palatino Linotype"/>
                        <a:cs typeface="Palatino Linotype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6332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dirty="0">
                          <a:latin typeface="Palatino Linotype"/>
                          <a:cs typeface="Palatino Linotype"/>
                        </a:rPr>
                        <a:t>Set</a:t>
                      </a:r>
                      <a:r>
                        <a:rPr sz="2400" spc="-35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2400" dirty="0">
                          <a:latin typeface="Palatino Linotype"/>
                          <a:cs typeface="Palatino Linotype"/>
                        </a:rPr>
                        <a:t>of</a:t>
                      </a:r>
                      <a:r>
                        <a:rPr sz="2400" spc="-40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2400" dirty="0">
                          <a:latin typeface="Palatino Linotype"/>
                          <a:cs typeface="Palatino Linotype"/>
                        </a:rPr>
                        <a:t>all</a:t>
                      </a:r>
                      <a:r>
                        <a:rPr sz="2400" spc="-40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2400" dirty="0">
                          <a:latin typeface="Palatino Linotype"/>
                          <a:cs typeface="Palatino Linotype"/>
                        </a:rPr>
                        <a:t>strings</a:t>
                      </a:r>
                      <a:r>
                        <a:rPr sz="2400" spc="-30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2400" dirty="0">
                          <a:latin typeface="Palatino Linotype"/>
                          <a:cs typeface="Palatino Linotype"/>
                        </a:rPr>
                        <a:t>over</a:t>
                      </a:r>
                      <a:r>
                        <a:rPr sz="2400" spc="-35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2400" dirty="0">
                          <a:latin typeface="Palatino Linotype"/>
                          <a:cs typeface="Palatino Linotype"/>
                        </a:rPr>
                        <a:t>{a,</a:t>
                      </a:r>
                      <a:r>
                        <a:rPr sz="2400" spc="-40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2400" dirty="0">
                          <a:latin typeface="Palatino Linotype"/>
                          <a:cs typeface="Palatino Linotype"/>
                        </a:rPr>
                        <a:t>b,</a:t>
                      </a:r>
                      <a:r>
                        <a:rPr sz="2400" spc="-50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2400" dirty="0">
                          <a:latin typeface="Palatino Linotype"/>
                          <a:cs typeface="Palatino Linotype"/>
                        </a:rPr>
                        <a:t>c}</a:t>
                      </a:r>
                      <a:r>
                        <a:rPr sz="2400" spc="-35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2400" dirty="0">
                          <a:latin typeface="Palatino Linotype"/>
                          <a:cs typeface="Palatino Linotype"/>
                        </a:rPr>
                        <a:t>with</a:t>
                      </a:r>
                      <a:r>
                        <a:rPr sz="2400" spc="-45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2400" dirty="0">
                          <a:latin typeface="Palatino Linotype"/>
                          <a:cs typeface="Palatino Linotype"/>
                        </a:rPr>
                        <a:t>any</a:t>
                      </a:r>
                      <a:r>
                        <a:rPr sz="2400" spc="-30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2400" dirty="0">
                          <a:latin typeface="Palatino Linotype"/>
                          <a:cs typeface="Palatino Linotype"/>
                        </a:rPr>
                        <a:t>number</a:t>
                      </a:r>
                      <a:r>
                        <a:rPr sz="2400" spc="-40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2400" dirty="0">
                          <a:latin typeface="Palatino Linotype"/>
                          <a:cs typeface="Palatino Linotype"/>
                        </a:rPr>
                        <a:t>of</a:t>
                      </a:r>
                      <a:r>
                        <a:rPr sz="2400" spc="-35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2400" spc="-25" dirty="0">
                          <a:latin typeface="Palatino Linotype"/>
                          <a:cs typeface="Palatino Linotype"/>
                        </a:rPr>
                        <a:t>a’s</a:t>
                      </a:r>
                      <a:endParaRPr sz="2400">
                        <a:latin typeface="Palatino Linotype"/>
                        <a:cs typeface="Palatino Linotype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2400" dirty="0">
                          <a:latin typeface="Palatino Linotype"/>
                          <a:cs typeface="Palatino Linotype"/>
                        </a:rPr>
                        <a:t>followed</a:t>
                      </a:r>
                      <a:r>
                        <a:rPr sz="2400" spc="-60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2400" dirty="0">
                          <a:latin typeface="Palatino Linotype"/>
                          <a:cs typeface="Palatino Linotype"/>
                        </a:rPr>
                        <a:t>by</a:t>
                      </a:r>
                      <a:r>
                        <a:rPr sz="2400" spc="-65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2400" dirty="0">
                          <a:latin typeface="Palatino Linotype"/>
                          <a:cs typeface="Palatino Linotype"/>
                        </a:rPr>
                        <a:t>any</a:t>
                      </a:r>
                      <a:r>
                        <a:rPr sz="2400" spc="-55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2400" dirty="0">
                          <a:latin typeface="Palatino Linotype"/>
                          <a:cs typeface="Palatino Linotype"/>
                        </a:rPr>
                        <a:t>number</a:t>
                      </a:r>
                      <a:r>
                        <a:rPr sz="2400" spc="-60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2400" dirty="0">
                          <a:latin typeface="Palatino Linotype"/>
                          <a:cs typeface="Palatino Linotype"/>
                        </a:rPr>
                        <a:t>of</a:t>
                      </a:r>
                      <a:r>
                        <a:rPr sz="2400" spc="-55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2400" spc="-60" dirty="0">
                          <a:latin typeface="Palatino Linotype"/>
                          <a:cs typeface="Palatino Linotype"/>
                        </a:rPr>
                        <a:t>b’s</a:t>
                      </a:r>
                      <a:r>
                        <a:rPr sz="2400" spc="-80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2400" dirty="0">
                          <a:latin typeface="Palatino Linotype"/>
                          <a:cs typeface="Palatino Linotype"/>
                        </a:rPr>
                        <a:t>followed</a:t>
                      </a:r>
                      <a:r>
                        <a:rPr sz="2400" spc="-60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2400" dirty="0">
                          <a:latin typeface="Palatino Linotype"/>
                          <a:cs typeface="Palatino Linotype"/>
                        </a:rPr>
                        <a:t>any</a:t>
                      </a:r>
                      <a:r>
                        <a:rPr sz="2400" spc="-60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2400" dirty="0">
                          <a:latin typeface="Palatino Linotype"/>
                          <a:cs typeface="Palatino Linotype"/>
                        </a:rPr>
                        <a:t>number</a:t>
                      </a:r>
                      <a:r>
                        <a:rPr sz="2400" spc="-60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2400" dirty="0">
                          <a:latin typeface="Palatino Linotype"/>
                          <a:cs typeface="Palatino Linotype"/>
                        </a:rPr>
                        <a:t>of</a:t>
                      </a:r>
                      <a:r>
                        <a:rPr sz="2400" spc="-60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2400" spc="-25" dirty="0">
                          <a:latin typeface="Palatino Linotype"/>
                          <a:cs typeface="Palatino Linotype"/>
                        </a:rPr>
                        <a:t>c’s</a:t>
                      </a:r>
                      <a:endParaRPr sz="2400">
                        <a:latin typeface="Palatino Linotype"/>
                        <a:cs typeface="Palatino Linotype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BEB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dirty="0">
                          <a:latin typeface="Palatino Linotype"/>
                          <a:cs typeface="Palatino Linotype"/>
                        </a:rPr>
                        <a:t>a*</a:t>
                      </a:r>
                      <a:r>
                        <a:rPr sz="2400" spc="-25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2400" dirty="0">
                          <a:latin typeface="Palatino Linotype"/>
                          <a:cs typeface="Palatino Linotype"/>
                        </a:rPr>
                        <a:t>b*</a:t>
                      </a:r>
                      <a:r>
                        <a:rPr sz="2400" spc="-25" dirty="0">
                          <a:latin typeface="Palatino Linotype"/>
                          <a:cs typeface="Palatino Linotype"/>
                        </a:rPr>
                        <a:t> c*</a:t>
                      </a:r>
                      <a:endParaRPr sz="2400" dirty="0">
                        <a:latin typeface="Palatino Linotype"/>
                        <a:cs typeface="Palatino Linotype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BEB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20"/>
              </a:lnSpc>
            </a:pPr>
            <a:fld id="{81D60167-4931-47E6-BA6A-407CBD079E47}" type="slidenum">
              <a:rPr spc="-25" dirty="0"/>
              <a:t>14</a:t>
            </a:fld>
            <a:endParaRPr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8152"/>
            <a:ext cx="1023810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Language</a:t>
            </a:r>
            <a:r>
              <a:rPr spc="-3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Regular</a:t>
            </a:r>
            <a:r>
              <a:rPr spc="-35" dirty="0"/>
              <a:t> </a:t>
            </a:r>
            <a:r>
              <a:rPr dirty="0"/>
              <a:t>Expression</a:t>
            </a:r>
            <a:r>
              <a:rPr spc="-90" dirty="0"/>
              <a:t> </a:t>
            </a:r>
            <a:r>
              <a:rPr dirty="0"/>
              <a:t>–</a:t>
            </a:r>
            <a:r>
              <a:rPr spc="-20" dirty="0"/>
              <a:t> </a:t>
            </a:r>
            <a:r>
              <a:rPr spc="-10" dirty="0"/>
              <a:t>cont…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731837" y="1854073"/>
          <a:ext cx="10887709" cy="41617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77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105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20725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280"/>
                        </a:spcBef>
                      </a:pPr>
                      <a:r>
                        <a:rPr sz="2400" b="1" spc="-10" dirty="0">
                          <a:solidFill>
                            <a:srgbClr val="FFFFFF"/>
                          </a:solidFill>
                          <a:latin typeface="Palatino Linotype"/>
                          <a:cs typeface="Palatino Linotype"/>
                        </a:rPr>
                        <a:t>Language</a:t>
                      </a:r>
                      <a:endParaRPr sz="2400">
                        <a:latin typeface="Palatino Linotype"/>
                        <a:cs typeface="Palatino Linotype"/>
                      </a:endParaRPr>
                    </a:p>
                  </a:txBody>
                  <a:tcPr marL="0" marR="0" marT="289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marL="357505">
                        <a:lnSpc>
                          <a:spcPct val="100000"/>
                        </a:lnSpc>
                        <a:spcBef>
                          <a:spcPts val="2280"/>
                        </a:spcBef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Palatino Linotype"/>
                          <a:cs typeface="Palatino Linotype"/>
                        </a:rPr>
                        <a:t>Regular</a:t>
                      </a:r>
                      <a:r>
                        <a:rPr sz="2400" b="1" spc="-50" dirty="0">
                          <a:solidFill>
                            <a:srgbClr val="FFFFFF"/>
                          </a:solidFill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2400" b="1" spc="-10" dirty="0">
                          <a:solidFill>
                            <a:srgbClr val="FFFFFF"/>
                          </a:solidFill>
                          <a:latin typeface="Palatino Linotype"/>
                          <a:cs typeface="Palatino Linotype"/>
                        </a:rPr>
                        <a:t>Expression</a:t>
                      </a:r>
                      <a:endParaRPr sz="2400">
                        <a:latin typeface="Palatino Linotype"/>
                        <a:cs typeface="Palatino Linotype"/>
                      </a:endParaRPr>
                    </a:p>
                  </a:txBody>
                  <a:tcPr marL="0" marR="0" marT="289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29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dirty="0">
                          <a:latin typeface="Palatino Linotype"/>
                          <a:cs typeface="Palatino Linotype"/>
                        </a:rPr>
                        <a:t>Set</a:t>
                      </a:r>
                      <a:r>
                        <a:rPr sz="2400" spc="-35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2400" dirty="0">
                          <a:latin typeface="Palatino Linotype"/>
                          <a:cs typeface="Palatino Linotype"/>
                        </a:rPr>
                        <a:t>of</a:t>
                      </a:r>
                      <a:r>
                        <a:rPr sz="2400" spc="-35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2400" dirty="0">
                          <a:latin typeface="Palatino Linotype"/>
                          <a:cs typeface="Palatino Linotype"/>
                        </a:rPr>
                        <a:t>all</a:t>
                      </a:r>
                      <a:r>
                        <a:rPr sz="2400" spc="-40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2400" dirty="0">
                          <a:latin typeface="Palatino Linotype"/>
                          <a:cs typeface="Palatino Linotype"/>
                        </a:rPr>
                        <a:t>strings</a:t>
                      </a:r>
                      <a:r>
                        <a:rPr sz="2400" spc="-25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2400" dirty="0">
                          <a:latin typeface="Palatino Linotype"/>
                          <a:cs typeface="Palatino Linotype"/>
                        </a:rPr>
                        <a:t>over</a:t>
                      </a:r>
                      <a:r>
                        <a:rPr sz="2400" spc="-40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2400" dirty="0">
                          <a:latin typeface="Palatino Linotype"/>
                          <a:cs typeface="Palatino Linotype"/>
                        </a:rPr>
                        <a:t>{a,</a:t>
                      </a:r>
                      <a:r>
                        <a:rPr sz="2400" spc="-35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2400" dirty="0">
                          <a:latin typeface="Palatino Linotype"/>
                          <a:cs typeface="Palatino Linotype"/>
                        </a:rPr>
                        <a:t>b,</a:t>
                      </a:r>
                      <a:r>
                        <a:rPr sz="2400" spc="-50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2400" dirty="0">
                          <a:latin typeface="Palatino Linotype"/>
                          <a:cs typeface="Palatino Linotype"/>
                        </a:rPr>
                        <a:t>c}</a:t>
                      </a:r>
                      <a:r>
                        <a:rPr sz="2400" spc="-35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2400" dirty="0">
                          <a:latin typeface="Palatino Linotype"/>
                          <a:cs typeface="Palatino Linotype"/>
                        </a:rPr>
                        <a:t>with</a:t>
                      </a:r>
                      <a:r>
                        <a:rPr sz="2400" spc="-45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2400" dirty="0">
                          <a:latin typeface="Palatino Linotype"/>
                          <a:cs typeface="Palatino Linotype"/>
                        </a:rPr>
                        <a:t>at</a:t>
                      </a:r>
                      <a:r>
                        <a:rPr sz="2400" spc="-30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2400" dirty="0">
                          <a:latin typeface="Palatino Linotype"/>
                          <a:cs typeface="Palatino Linotype"/>
                        </a:rPr>
                        <a:t>least</a:t>
                      </a:r>
                      <a:r>
                        <a:rPr sz="2400" spc="-40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2400" dirty="0">
                          <a:latin typeface="Palatino Linotype"/>
                          <a:cs typeface="Palatino Linotype"/>
                        </a:rPr>
                        <a:t>one</a:t>
                      </a:r>
                      <a:r>
                        <a:rPr sz="2400" spc="-30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2400" spc="-25" dirty="0">
                          <a:latin typeface="Palatino Linotype"/>
                          <a:cs typeface="Palatino Linotype"/>
                        </a:rPr>
                        <a:t>‘a’</a:t>
                      </a:r>
                      <a:endParaRPr sz="2400">
                        <a:latin typeface="Palatino Linotype"/>
                        <a:cs typeface="Palatino Linotype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400" dirty="0">
                          <a:latin typeface="Palatino Linotype"/>
                          <a:cs typeface="Palatino Linotype"/>
                        </a:rPr>
                        <a:t>followed</a:t>
                      </a:r>
                      <a:r>
                        <a:rPr sz="2400" spc="-95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2400" dirty="0">
                          <a:latin typeface="Palatino Linotype"/>
                          <a:cs typeface="Palatino Linotype"/>
                        </a:rPr>
                        <a:t>by</a:t>
                      </a:r>
                      <a:r>
                        <a:rPr sz="2400" spc="-50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2400" dirty="0">
                          <a:latin typeface="Palatino Linotype"/>
                          <a:cs typeface="Palatino Linotype"/>
                        </a:rPr>
                        <a:t>at</a:t>
                      </a:r>
                      <a:r>
                        <a:rPr sz="2400" spc="-50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2400" dirty="0">
                          <a:latin typeface="Palatino Linotype"/>
                          <a:cs typeface="Palatino Linotype"/>
                        </a:rPr>
                        <a:t>least</a:t>
                      </a:r>
                      <a:r>
                        <a:rPr sz="2400" spc="-55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2400" dirty="0">
                          <a:latin typeface="Palatino Linotype"/>
                          <a:cs typeface="Palatino Linotype"/>
                        </a:rPr>
                        <a:t>one</a:t>
                      </a:r>
                      <a:r>
                        <a:rPr sz="2400" spc="-45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2400" dirty="0">
                          <a:latin typeface="Palatino Linotype"/>
                          <a:cs typeface="Palatino Linotype"/>
                        </a:rPr>
                        <a:t>‘b’</a:t>
                      </a:r>
                      <a:r>
                        <a:rPr sz="2400" spc="-175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2400" dirty="0">
                          <a:latin typeface="Palatino Linotype"/>
                          <a:cs typeface="Palatino Linotype"/>
                        </a:rPr>
                        <a:t>followed</a:t>
                      </a:r>
                      <a:r>
                        <a:rPr sz="2400" spc="-55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2400" dirty="0">
                          <a:latin typeface="Palatino Linotype"/>
                          <a:cs typeface="Palatino Linotype"/>
                        </a:rPr>
                        <a:t>at</a:t>
                      </a:r>
                      <a:r>
                        <a:rPr sz="2400" spc="-55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2400" dirty="0">
                          <a:latin typeface="Palatino Linotype"/>
                          <a:cs typeface="Palatino Linotype"/>
                        </a:rPr>
                        <a:t>least</a:t>
                      </a:r>
                      <a:r>
                        <a:rPr sz="2400" spc="-50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2400" dirty="0">
                          <a:latin typeface="Palatino Linotype"/>
                          <a:cs typeface="Palatino Linotype"/>
                        </a:rPr>
                        <a:t>one</a:t>
                      </a:r>
                      <a:r>
                        <a:rPr sz="2400" spc="-55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2400" spc="-25" dirty="0">
                          <a:latin typeface="Palatino Linotype"/>
                          <a:cs typeface="Palatino Linotype"/>
                        </a:rPr>
                        <a:t>‘c’</a:t>
                      </a:r>
                      <a:endParaRPr sz="2400">
                        <a:latin typeface="Palatino Linotype"/>
                        <a:cs typeface="Palatino Linotype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BEB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ts val="2370"/>
                        </a:lnSpc>
                      </a:pPr>
                      <a:r>
                        <a:rPr sz="3600" baseline="-16203" dirty="0">
                          <a:latin typeface="Palatino Linotype"/>
                          <a:cs typeface="Palatino Linotype"/>
                        </a:rPr>
                        <a:t>a</a:t>
                      </a:r>
                      <a:r>
                        <a:rPr sz="1600" dirty="0">
                          <a:latin typeface="Palatino Linotype"/>
                          <a:cs typeface="Palatino Linotype"/>
                        </a:rPr>
                        <a:t>+</a:t>
                      </a:r>
                      <a:r>
                        <a:rPr sz="1600" spc="195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3600" baseline="-16203" dirty="0">
                          <a:latin typeface="Palatino Linotype"/>
                          <a:cs typeface="Palatino Linotype"/>
                        </a:rPr>
                        <a:t>b</a:t>
                      </a:r>
                      <a:r>
                        <a:rPr sz="1600" dirty="0">
                          <a:latin typeface="Palatino Linotype"/>
                          <a:cs typeface="Palatino Linotype"/>
                        </a:rPr>
                        <a:t>+</a:t>
                      </a:r>
                      <a:r>
                        <a:rPr sz="1600" spc="-20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3600" spc="-37" baseline="-16203" dirty="0">
                          <a:latin typeface="Palatino Linotype"/>
                          <a:cs typeface="Palatino Linotype"/>
                        </a:rPr>
                        <a:t>c</a:t>
                      </a:r>
                      <a:r>
                        <a:rPr sz="1600" spc="-25" dirty="0">
                          <a:latin typeface="Palatino Linotype"/>
                          <a:cs typeface="Palatino Linotype"/>
                        </a:rPr>
                        <a:t>+</a:t>
                      </a:r>
                      <a:endParaRPr sz="1600">
                        <a:latin typeface="Palatino Linotype"/>
                        <a:cs typeface="Palatino Linotype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BEB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640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dirty="0">
                          <a:latin typeface="Palatino Linotype"/>
                          <a:cs typeface="Palatino Linotype"/>
                        </a:rPr>
                        <a:t>Set</a:t>
                      </a:r>
                      <a:r>
                        <a:rPr sz="2400" spc="-40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2400" dirty="0">
                          <a:latin typeface="Palatino Linotype"/>
                          <a:cs typeface="Palatino Linotype"/>
                        </a:rPr>
                        <a:t>of</a:t>
                      </a:r>
                      <a:r>
                        <a:rPr sz="2400" spc="-40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2400" dirty="0">
                          <a:latin typeface="Palatino Linotype"/>
                          <a:cs typeface="Palatino Linotype"/>
                        </a:rPr>
                        <a:t>all</a:t>
                      </a:r>
                      <a:r>
                        <a:rPr sz="2400" spc="-40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2400" dirty="0">
                          <a:latin typeface="Palatino Linotype"/>
                          <a:cs typeface="Palatino Linotype"/>
                        </a:rPr>
                        <a:t>strings</a:t>
                      </a:r>
                      <a:r>
                        <a:rPr sz="2400" spc="-35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2400" dirty="0">
                          <a:latin typeface="Palatino Linotype"/>
                          <a:cs typeface="Palatino Linotype"/>
                        </a:rPr>
                        <a:t>with</a:t>
                      </a:r>
                      <a:r>
                        <a:rPr sz="2400" spc="-30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2400" dirty="0">
                          <a:latin typeface="Palatino Linotype"/>
                          <a:cs typeface="Palatino Linotype"/>
                        </a:rPr>
                        <a:t>zero</a:t>
                      </a:r>
                      <a:r>
                        <a:rPr sz="2400" spc="-40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2400" dirty="0">
                          <a:latin typeface="Palatino Linotype"/>
                          <a:cs typeface="Palatino Linotype"/>
                        </a:rPr>
                        <a:t>or</a:t>
                      </a:r>
                      <a:r>
                        <a:rPr sz="2400" spc="-40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2400" dirty="0">
                          <a:latin typeface="Palatino Linotype"/>
                          <a:cs typeface="Palatino Linotype"/>
                        </a:rPr>
                        <a:t>more</a:t>
                      </a:r>
                      <a:r>
                        <a:rPr sz="2400" spc="-40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2400" dirty="0">
                          <a:latin typeface="Palatino Linotype"/>
                          <a:cs typeface="Palatino Linotype"/>
                        </a:rPr>
                        <a:t>instances</a:t>
                      </a:r>
                      <a:r>
                        <a:rPr sz="2400" spc="-40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2400" dirty="0">
                          <a:latin typeface="Palatino Linotype"/>
                          <a:cs typeface="Palatino Linotype"/>
                        </a:rPr>
                        <a:t>of</a:t>
                      </a:r>
                      <a:r>
                        <a:rPr sz="2400" spc="-30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2400" dirty="0">
                          <a:latin typeface="Palatino Linotype"/>
                          <a:cs typeface="Palatino Linotype"/>
                        </a:rPr>
                        <a:t>a</a:t>
                      </a:r>
                      <a:r>
                        <a:rPr sz="2400" spc="-40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2400" dirty="0">
                          <a:latin typeface="Palatino Linotype"/>
                          <a:cs typeface="Palatino Linotype"/>
                        </a:rPr>
                        <a:t>or</a:t>
                      </a:r>
                      <a:r>
                        <a:rPr sz="2400" spc="-40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2400" spc="-50" dirty="0">
                          <a:latin typeface="Palatino Linotype"/>
                          <a:cs typeface="Palatino Linotype"/>
                        </a:rPr>
                        <a:t>b</a:t>
                      </a:r>
                      <a:endParaRPr sz="2400">
                        <a:latin typeface="Palatino Linotype"/>
                        <a:cs typeface="Palatino Linotype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dirty="0">
                          <a:latin typeface="Palatino Linotype"/>
                          <a:cs typeface="Palatino Linotype"/>
                        </a:rPr>
                        <a:t>(a</a:t>
                      </a:r>
                      <a:r>
                        <a:rPr sz="2400" spc="-20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2400" dirty="0">
                          <a:latin typeface="Palatino Linotype"/>
                          <a:cs typeface="Palatino Linotype"/>
                        </a:rPr>
                        <a:t>+</a:t>
                      </a:r>
                      <a:r>
                        <a:rPr sz="2400" spc="-15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2400" dirty="0">
                          <a:latin typeface="Palatino Linotype"/>
                          <a:cs typeface="Palatino Linotype"/>
                        </a:rPr>
                        <a:t>b)*</a:t>
                      </a:r>
                      <a:r>
                        <a:rPr sz="2400" spc="-30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2400" dirty="0">
                          <a:latin typeface="Palatino Linotype"/>
                          <a:cs typeface="Palatino Linotype"/>
                        </a:rPr>
                        <a:t>or</a:t>
                      </a:r>
                      <a:r>
                        <a:rPr sz="2400" spc="-15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2400" dirty="0">
                          <a:latin typeface="Palatino Linotype"/>
                          <a:cs typeface="Palatino Linotype"/>
                        </a:rPr>
                        <a:t>(a*</a:t>
                      </a:r>
                      <a:r>
                        <a:rPr sz="2400" spc="-25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2400" spc="-20" dirty="0">
                          <a:latin typeface="Palatino Linotype"/>
                          <a:cs typeface="Palatino Linotype"/>
                        </a:rPr>
                        <a:t>b*)*</a:t>
                      </a:r>
                      <a:endParaRPr sz="2400">
                        <a:latin typeface="Palatino Linotype"/>
                        <a:cs typeface="Palatino Linotype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232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dirty="0">
                          <a:latin typeface="Palatino Linotype"/>
                          <a:cs typeface="Palatino Linotype"/>
                        </a:rPr>
                        <a:t>Set</a:t>
                      </a:r>
                      <a:r>
                        <a:rPr sz="2400" spc="-55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2400" dirty="0">
                          <a:latin typeface="Palatino Linotype"/>
                          <a:cs typeface="Palatino Linotype"/>
                        </a:rPr>
                        <a:t>containing</a:t>
                      </a:r>
                      <a:r>
                        <a:rPr sz="2400" spc="-40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2400" dirty="0">
                          <a:latin typeface="Palatino Linotype"/>
                          <a:cs typeface="Palatino Linotype"/>
                        </a:rPr>
                        <a:t>the</a:t>
                      </a:r>
                      <a:r>
                        <a:rPr sz="2400" spc="-45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2400" dirty="0">
                          <a:latin typeface="Palatino Linotype"/>
                          <a:cs typeface="Palatino Linotype"/>
                        </a:rPr>
                        <a:t>string</a:t>
                      </a:r>
                      <a:r>
                        <a:rPr sz="2400" spc="-45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2400" dirty="0">
                          <a:latin typeface="Palatino Linotype"/>
                          <a:cs typeface="Palatino Linotype"/>
                        </a:rPr>
                        <a:t>0</a:t>
                      </a:r>
                      <a:r>
                        <a:rPr sz="2400" spc="-60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2400" dirty="0">
                          <a:latin typeface="Palatino Linotype"/>
                          <a:cs typeface="Palatino Linotype"/>
                        </a:rPr>
                        <a:t>and</a:t>
                      </a:r>
                      <a:r>
                        <a:rPr sz="2400" spc="-50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2400" dirty="0">
                          <a:latin typeface="Palatino Linotype"/>
                          <a:cs typeface="Palatino Linotype"/>
                        </a:rPr>
                        <a:t>all</a:t>
                      </a:r>
                      <a:r>
                        <a:rPr sz="2400" spc="-65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2400" dirty="0">
                          <a:latin typeface="Palatino Linotype"/>
                          <a:cs typeface="Palatino Linotype"/>
                        </a:rPr>
                        <a:t>strings</a:t>
                      </a:r>
                      <a:r>
                        <a:rPr sz="2400" spc="-55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2400" dirty="0">
                          <a:latin typeface="Palatino Linotype"/>
                          <a:cs typeface="Palatino Linotype"/>
                        </a:rPr>
                        <a:t>consisting</a:t>
                      </a:r>
                      <a:r>
                        <a:rPr sz="2400" spc="-40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2400" spc="-25" dirty="0">
                          <a:latin typeface="Palatino Linotype"/>
                          <a:cs typeface="Palatino Linotype"/>
                        </a:rPr>
                        <a:t>of</a:t>
                      </a:r>
                      <a:endParaRPr sz="2400">
                        <a:latin typeface="Palatino Linotype"/>
                        <a:cs typeface="Palatino Linotype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2400" dirty="0">
                          <a:latin typeface="Palatino Linotype"/>
                          <a:cs typeface="Palatino Linotype"/>
                        </a:rPr>
                        <a:t>zero</a:t>
                      </a:r>
                      <a:r>
                        <a:rPr sz="2400" spc="-60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2400" dirty="0">
                          <a:latin typeface="Palatino Linotype"/>
                          <a:cs typeface="Palatino Linotype"/>
                        </a:rPr>
                        <a:t>or</a:t>
                      </a:r>
                      <a:r>
                        <a:rPr sz="2400" spc="-50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2400" dirty="0">
                          <a:latin typeface="Palatino Linotype"/>
                          <a:cs typeface="Palatino Linotype"/>
                        </a:rPr>
                        <a:t>more</a:t>
                      </a:r>
                      <a:r>
                        <a:rPr sz="2400" spc="-55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2400" spc="-60" dirty="0">
                          <a:latin typeface="Palatino Linotype"/>
                          <a:cs typeface="Palatino Linotype"/>
                        </a:rPr>
                        <a:t>0’s</a:t>
                      </a:r>
                      <a:r>
                        <a:rPr sz="2400" spc="-80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2400" dirty="0">
                          <a:latin typeface="Palatino Linotype"/>
                          <a:cs typeface="Palatino Linotype"/>
                        </a:rPr>
                        <a:t>followed</a:t>
                      </a:r>
                      <a:r>
                        <a:rPr sz="2400" spc="-45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2400" dirty="0">
                          <a:latin typeface="Palatino Linotype"/>
                          <a:cs typeface="Palatino Linotype"/>
                        </a:rPr>
                        <a:t>by</a:t>
                      </a:r>
                      <a:r>
                        <a:rPr sz="2400" spc="-65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2400" dirty="0">
                          <a:latin typeface="Palatino Linotype"/>
                          <a:cs typeface="Palatino Linotype"/>
                        </a:rPr>
                        <a:t>single</a:t>
                      </a:r>
                      <a:r>
                        <a:rPr sz="2400" spc="-55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2400" spc="-50" dirty="0">
                          <a:latin typeface="Palatino Linotype"/>
                          <a:cs typeface="Palatino Linotype"/>
                        </a:rPr>
                        <a:t>1</a:t>
                      </a:r>
                      <a:endParaRPr sz="2400">
                        <a:latin typeface="Palatino Linotype"/>
                        <a:cs typeface="Palatino Linotype"/>
                      </a:endParaRPr>
                    </a:p>
                  </a:txBody>
                  <a:tcPr marL="0" marR="0" marT="266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BEB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dirty="0">
                          <a:latin typeface="Palatino Linotype"/>
                          <a:cs typeface="Palatino Linotype"/>
                        </a:rPr>
                        <a:t>0 + </a:t>
                      </a:r>
                      <a:r>
                        <a:rPr sz="2400" spc="-25" dirty="0">
                          <a:latin typeface="Palatino Linotype"/>
                          <a:cs typeface="Palatino Linotype"/>
                        </a:rPr>
                        <a:t>0*1</a:t>
                      </a:r>
                      <a:endParaRPr sz="2400">
                        <a:latin typeface="Palatino Linotype"/>
                        <a:cs typeface="Palatino Linotype"/>
                      </a:endParaRPr>
                    </a:p>
                  </a:txBody>
                  <a:tcPr marL="0" marR="0" marT="266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BEB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640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dirty="0">
                          <a:latin typeface="Palatino Linotype"/>
                          <a:cs typeface="Palatino Linotype"/>
                        </a:rPr>
                        <a:t>Set</a:t>
                      </a:r>
                      <a:r>
                        <a:rPr sz="2400" spc="-40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2400" dirty="0">
                          <a:latin typeface="Palatino Linotype"/>
                          <a:cs typeface="Palatino Linotype"/>
                        </a:rPr>
                        <a:t>of</a:t>
                      </a:r>
                      <a:r>
                        <a:rPr sz="2400" spc="-45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2400" dirty="0">
                          <a:latin typeface="Palatino Linotype"/>
                          <a:cs typeface="Palatino Linotype"/>
                        </a:rPr>
                        <a:t>string</a:t>
                      </a:r>
                      <a:r>
                        <a:rPr sz="2400" spc="-45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2400" dirty="0">
                          <a:latin typeface="Palatino Linotype"/>
                          <a:cs typeface="Palatino Linotype"/>
                        </a:rPr>
                        <a:t>over</a:t>
                      </a:r>
                      <a:r>
                        <a:rPr sz="2400" spc="-45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2400" dirty="0">
                          <a:latin typeface="Palatino Linotype"/>
                          <a:cs typeface="Palatino Linotype"/>
                        </a:rPr>
                        <a:t>{1}</a:t>
                      </a:r>
                      <a:r>
                        <a:rPr sz="2400" spc="-40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2400" dirty="0">
                          <a:latin typeface="Palatino Linotype"/>
                          <a:cs typeface="Palatino Linotype"/>
                        </a:rPr>
                        <a:t>having</a:t>
                      </a:r>
                      <a:r>
                        <a:rPr sz="2400" spc="-35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2400" dirty="0">
                          <a:latin typeface="Palatino Linotype"/>
                          <a:cs typeface="Palatino Linotype"/>
                        </a:rPr>
                        <a:t>odd</a:t>
                      </a:r>
                      <a:r>
                        <a:rPr sz="2400" spc="-55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2400" dirty="0">
                          <a:latin typeface="Palatino Linotype"/>
                          <a:cs typeface="Palatino Linotype"/>
                        </a:rPr>
                        <a:t>length</a:t>
                      </a:r>
                      <a:r>
                        <a:rPr sz="2400" spc="-35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2400" dirty="0">
                          <a:latin typeface="Palatino Linotype"/>
                          <a:cs typeface="Palatino Linotype"/>
                        </a:rPr>
                        <a:t>of</a:t>
                      </a:r>
                      <a:r>
                        <a:rPr sz="2400" spc="-35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2400" spc="-50" dirty="0">
                          <a:latin typeface="Palatino Linotype"/>
                          <a:cs typeface="Palatino Linotype"/>
                        </a:rPr>
                        <a:t>1</a:t>
                      </a:r>
                      <a:endParaRPr sz="2400">
                        <a:latin typeface="Palatino Linotype"/>
                        <a:cs typeface="Palatino Linotype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dirty="0">
                          <a:latin typeface="Palatino Linotype"/>
                          <a:cs typeface="Palatino Linotype"/>
                        </a:rPr>
                        <a:t>1 </a:t>
                      </a:r>
                      <a:r>
                        <a:rPr sz="2400" spc="-10" dirty="0">
                          <a:latin typeface="Palatino Linotype"/>
                          <a:cs typeface="Palatino Linotype"/>
                        </a:rPr>
                        <a:t>(11)*</a:t>
                      </a:r>
                      <a:endParaRPr sz="2400">
                        <a:latin typeface="Palatino Linotype"/>
                        <a:cs typeface="Palatino Linotype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29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dirty="0">
                          <a:latin typeface="Palatino Linotype"/>
                          <a:cs typeface="Palatino Linotype"/>
                        </a:rPr>
                        <a:t>Set</a:t>
                      </a:r>
                      <a:r>
                        <a:rPr sz="2400" spc="-45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2400" dirty="0">
                          <a:latin typeface="Palatino Linotype"/>
                          <a:cs typeface="Palatino Linotype"/>
                        </a:rPr>
                        <a:t>of</a:t>
                      </a:r>
                      <a:r>
                        <a:rPr sz="2400" spc="-45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2400" dirty="0">
                          <a:latin typeface="Palatino Linotype"/>
                          <a:cs typeface="Palatino Linotype"/>
                        </a:rPr>
                        <a:t>strings</a:t>
                      </a:r>
                      <a:r>
                        <a:rPr sz="2400" spc="-35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2400" dirty="0">
                          <a:latin typeface="Palatino Linotype"/>
                          <a:cs typeface="Palatino Linotype"/>
                        </a:rPr>
                        <a:t>of</a:t>
                      </a:r>
                      <a:r>
                        <a:rPr sz="2400" spc="-45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2400" spc="-60" dirty="0">
                          <a:latin typeface="Palatino Linotype"/>
                          <a:cs typeface="Palatino Linotype"/>
                        </a:rPr>
                        <a:t>0’s</a:t>
                      </a:r>
                      <a:r>
                        <a:rPr sz="2400" spc="-65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2400" dirty="0">
                          <a:latin typeface="Palatino Linotype"/>
                          <a:cs typeface="Palatino Linotype"/>
                        </a:rPr>
                        <a:t>and</a:t>
                      </a:r>
                      <a:r>
                        <a:rPr sz="2400" spc="-55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2400" spc="-65" dirty="0">
                          <a:latin typeface="Palatino Linotype"/>
                          <a:cs typeface="Palatino Linotype"/>
                        </a:rPr>
                        <a:t>1’s</a:t>
                      </a:r>
                      <a:r>
                        <a:rPr sz="2400" spc="-70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2400" dirty="0">
                          <a:latin typeface="Palatino Linotype"/>
                          <a:cs typeface="Palatino Linotype"/>
                        </a:rPr>
                        <a:t>with</a:t>
                      </a:r>
                      <a:r>
                        <a:rPr sz="2400" spc="-20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2400" dirty="0">
                          <a:latin typeface="Palatino Linotype"/>
                          <a:cs typeface="Palatino Linotype"/>
                        </a:rPr>
                        <a:t>atleast</a:t>
                      </a:r>
                      <a:r>
                        <a:rPr sz="2400" spc="-35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2400" dirty="0">
                          <a:latin typeface="Palatino Linotype"/>
                          <a:cs typeface="Palatino Linotype"/>
                        </a:rPr>
                        <a:t>one</a:t>
                      </a:r>
                      <a:r>
                        <a:rPr sz="2400" spc="-45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2400" dirty="0">
                          <a:latin typeface="Palatino Linotype"/>
                          <a:cs typeface="Palatino Linotype"/>
                        </a:rPr>
                        <a:t>pair</a:t>
                      </a:r>
                      <a:r>
                        <a:rPr sz="2400" spc="-35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2400" dirty="0">
                          <a:latin typeface="Palatino Linotype"/>
                          <a:cs typeface="Palatino Linotype"/>
                        </a:rPr>
                        <a:t>of</a:t>
                      </a:r>
                      <a:r>
                        <a:rPr sz="2400" spc="-40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2400" spc="-50" dirty="0">
                          <a:latin typeface="Palatino Linotype"/>
                          <a:cs typeface="Palatino Linotype"/>
                        </a:rPr>
                        <a:t>3</a:t>
                      </a:r>
                      <a:endParaRPr sz="2400">
                        <a:latin typeface="Palatino Linotype"/>
                        <a:cs typeface="Palatino Linotype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2400" dirty="0">
                          <a:latin typeface="Palatino Linotype"/>
                          <a:cs typeface="Palatino Linotype"/>
                        </a:rPr>
                        <a:t>consecutive</a:t>
                      </a:r>
                      <a:r>
                        <a:rPr sz="2400" spc="-60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2400" spc="-25" dirty="0">
                          <a:latin typeface="Palatino Linotype"/>
                          <a:cs typeface="Palatino Linotype"/>
                        </a:rPr>
                        <a:t>1’s</a:t>
                      </a:r>
                      <a:endParaRPr sz="2400">
                        <a:latin typeface="Palatino Linotype"/>
                        <a:cs typeface="Palatino Linotype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BEB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dirty="0">
                          <a:latin typeface="Palatino Linotype"/>
                          <a:cs typeface="Palatino Linotype"/>
                        </a:rPr>
                        <a:t>(0+1)*</a:t>
                      </a:r>
                      <a:r>
                        <a:rPr sz="2400" spc="-40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2400" dirty="0">
                          <a:latin typeface="Palatino Linotype"/>
                          <a:cs typeface="Palatino Linotype"/>
                        </a:rPr>
                        <a:t>111</a:t>
                      </a:r>
                      <a:r>
                        <a:rPr sz="2400" spc="-30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2400" spc="-10" dirty="0">
                          <a:latin typeface="Palatino Linotype"/>
                          <a:cs typeface="Palatino Linotype"/>
                        </a:rPr>
                        <a:t>(0+1)*</a:t>
                      </a:r>
                      <a:endParaRPr sz="2400">
                        <a:latin typeface="Palatino Linotype"/>
                        <a:cs typeface="Palatino Linotype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BEB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81200" y="2667000"/>
            <a:ext cx="8915400" cy="53540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400" b="1" dirty="0">
                <a:latin typeface="Palatino Linotype"/>
                <a:cs typeface="Palatino Linotype"/>
              </a:rPr>
              <a:t>Problems</a:t>
            </a:r>
            <a:r>
              <a:rPr sz="3400" b="1" spc="-85" dirty="0">
                <a:latin typeface="Palatino Linotype"/>
                <a:cs typeface="Palatino Linotype"/>
              </a:rPr>
              <a:t> </a:t>
            </a:r>
            <a:r>
              <a:rPr sz="3400" b="1" dirty="0">
                <a:latin typeface="Palatino Linotype"/>
                <a:cs typeface="Palatino Linotype"/>
              </a:rPr>
              <a:t>on</a:t>
            </a:r>
            <a:r>
              <a:rPr sz="3400" b="1" spc="-100" dirty="0">
                <a:latin typeface="Palatino Linotype"/>
                <a:cs typeface="Palatino Linotype"/>
              </a:rPr>
              <a:t> </a:t>
            </a:r>
            <a:r>
              <a:rPr lang="en-IN" sz="3400" b="1" spc="-100" dirty="0"/>
              <a:t>Finding </a:t>
            </a:r>
            <a:r>
              <a:rPr sz="3400" b="1" dirty="0">
                <a:latin typeface="Palatino Linotype"/>
                <a:cs typeface="Palatino Linotype"/>
              </a:rPr>
              <a:t>Regular</a:t>
            </a:r>
            <a:r>
              <a:rPr sz="3400" b="1" spc="-75" dirty="0">
                <a:latin typeface="Palatino Linotype"/>
                <a:cs typeface="Palatino Linotype"/>
              </a:rPr>
              <a:t> </a:t>
            </a:r>
            <a:r>
              <a:rPr sz="3400" b="1" spc="-10" dirty="0">
                <a:latin typeface="Palatino Linotype"/>
                <a:cs typeface="Palatino Linotype"/>
              </a:rPr>
              <a:t>Expression</a:t>
            </a:r>
            <a:endParaRPr sz="3400" dirty="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C130A06E-BE8C-B215-B3D4-0419C20480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D1D45025-0B70-ECA6-0C37-0769A80030B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93190" y="334517"/>
            <a:ext cx="8198409" cy="53540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400" b="1" dirty="0">
                <a:latin typeface="Palatino Linotype"/>
                <a:cs typeface="Palatino Linotype"/>
              </a:rPr>
              <a:t>Problems</a:t>
            </a:r>
            <a:r>
              <a:rPr sz="3400" b="1" spc="-85" dirty="0">
                <a:latin typeface="Palatino Linotype"/>
                <a:cs typeface="Palatino Linotype"/>
              </a:rPr>
              <a:t> </a:t>
            </a:r>
            <a:r>
              <a:rPr sz="3400" b="1" dirty="0">
                <a:latin typeface="Palatino Linotype"/>
                <a:cs typeface="Palatino Linotype"/>
              </a:rPr>
              <a:t>on</a:t>
            </a:r>
            <a:r>
              <a:rPr sz="3400" b="1" spc="-100" dirty="0">
                <a:latin typeface="Palatino Linotype"/>
                <a:cs typeface="Palatino Linotype"/>
              </a:rPr>
              <a:t> </a:t>
            </a:r>
            <a:r>
              <a:rPr lang="en-IN" sz="3400" b="1" spc="-100" dirty="0"/>
              <a:t>Finding </a:t>
            </a:r>
            <a:r>
              <a:rPr sz="3400" b="1" dirty="0">
                <a:latin typeface="Palatino Linotype"/>
                <a:cs typeface="Palatino Linotype"/>
              </a:rPr>
              <a:t>Regular</a:t>
            </a:r>
            <a:r>
              <a:rPr sz="3400" b="1" spc="-75" dirty="0">
                <a:latin typeface="Palatino Linotype"/>
                <a:cs typeface="Palatino Linotype"/>
              </a:rPr>
              <a:t> </a:t>
            </a:r>
            <a:r>
              <a:rPr sz="3400" b="1" spc="-10" dirty="0">
                <a:latin typeface="Palatino Linotype"/>
                <a:cs typeface="Palatino Linotype"/>
              </a:rPr>
              <a:t>Expression</a:t>
            </a:r>
            <a:endParaRPr sz="3400" dirty="0">
              <a:latin typeface="Palatino Linotype"/>
              <a:cs typeface="Palatino Linotype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8564DBD9-81E7-B10F-B562-A250354A7077}"/>
              </a:ext>
            </a:extLst>
          </p:cNvPr>
          <p:cNvSpPr txBox="1"/>
          <p:nvPr/>
        </p:nvSpPr>
        <p:spPr>
          <a:xfrm>
            <a:off x="716991" y="986790"/>
            <a:ext cx="11080115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03885" indent="-514984" algn="just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603885" algn="l"/>
              </a:tabLst>
            </a:pPr>
            <a:r>
              <a:rPr lang="en-IN" sz="2400" dirty="0">
                <a:latin typeface="Palatino Linotype"/>
                <a:cs typeface="Palatino Linotype"/>
              </a:rPr>
              <a:t>Find the</a:t>
            </a:r>
            <a:r>
              <a:rPr lang="en-IN" sz="2400" spc="480" dirty="0">
                <a:latin typeface="Palatino Linotype"/>
                <a:cs typeface="Palatino Linotype"/>
              </a:rPr>
              <a:t> </a:t>
            </a:r>
            <a:r>
              <a:rPr lang="en-IN" sz="2400" dirty="0">
                <a:latin typeface="Palatino Linotype"/>
                <a:cs typeface="Palatino Linotype"/>
              </a:rPr>
              <a:t>regular</a:t>
            </a:r>
            <a:r>
              <a:rPr lang="en-IN" sz="2400" spc="480" dirty="0">
                <a:latin typeface="Palatino Linotype"/>
                <a:cs typeface="Palatino Linotype"/>
              </a:rPr>
              <a:t> </a:t>
            </a:r>
            <a:r>
              <a:rPr lang="en-IN" sz="2400" spc="-10" dirty="0">
                <a:latin typeface="Palatino Linotype"/>
                <a:cs typeface="Palatino Linotype"/>
              </a:rPr>
              <a:t>expression for </a:t>
            </a:r>
            <a:r>
              <a:rPr sz="2400" dirty="0">
                <a:latin typeface="Palatino Linotype"/>
                <a:cs typeface="Palatino Linotype"/>
              </a:rPr>
              <a:t>Languages</a:t>
            </a:r>
            <a:r>
              <a:rPr lang="en-IN" sz="2400" dirty="0">
                <a:latin typeface="Palatino Linotype"/>
                <a:cs typeface="Palatino Linotype"/>
              </a:rPr>
              <a:t> as </a:t>
            </a:r>
            <a:r>
              <a:rPr lang="en-US" sz="2400" b="1" i="1" dirty="0">
                <a:latin typeface="Palatino Linotype"/>
                <a:cs typeface="Palatino Linotype"/>
              </a:rPr>
              <a:t>the</a:t>
            </a:r>
            <a:r>
              <a:rPr lang="en-US" sz="2400" b="1" i="1" spc="-30" dirty="0">
                <a:latin typeface="Palatino Linotype"/>
                <a:cs typeface="Palatino Linotype"/>
              </a:rPr>
              <a:t> </a:t>
            </a:r>
            <a:r>
              <a:rPr lang="en-US" sz="2400" b="1" i="1" dirty="0">
                <a:latin typeface="Palatino Linotype"/>
                <a:cs typeface="Palatino Linotype"/>
              </a:rPr>
              <a:t>set</a:t>
            </a:r>
            <a:r>
              <a:rPr lang="en-US" sz="2400" b="1" i="1" spc="-30" dirty="0">
                <a:latin typeface="Palatino Linotype"/>
                <a:cs typeface="Palatino Linotype"/>
              </a:rPr>
              <a:t> </a:t>
            </a:r>
            <a:r>
              <a:rPr lang="en-US" sz="2400" b="1" i="1" dirty="0">
                <a:latin typeface="Palatino Linotype"/>
                <a:cs typeface="Palatino Linotype"/>
              </a:rPr>
              <a:t>of</a:t>
            </a:r>
            <a:r>
              <a:rPr lang="en-US" sz="2400" b="1" i="1" spc="-30" dirty="0">
                <a:latin typeface="Palatino Linotype"/>
                <a:cs typeface="Palatino Linotype"/>
              </a:rPr>
              <a:t> </a:t>
            </a:r>
            <a:r>
              <a:rPr lang="en-US" sz="2400" b="1" i="1" dirty="0">
                <a:latin typeface="Palatino Linotype"/>
                <a:cs typeface="Palatino Linotype"/>
              </a:rPr>
              <a:t>all</a:t>
            </a:r>
            <a:r>
              <a:rPr lang="en-US" sz="2400" b="1" i="1" spc="-25" dirty="0">
                <a:latin typeface="Palatino Linotype"/>
                <a:cs typeface="Palatino Linotype"/>
              </a:rPr>
              <a:t> </a:t>
            </a:r>
            <a:r>
              <a:rPr lang="en-US" sz="2400" b="1" i="1" dirty="0">
                <a:latin typeface="Palatino Linotype"/>
                <a:cs typeface="Palatino Linotype"/>
              </a:rPr>
              <a:t>strings</a:t>
            </a:r>
            <a:r>
              <a:rPr lang="en-US" sz="2400" b="1" i="1" spc="-40" dirty="0">
                <a:latin typeface="Palatino Linotype"/>
                <a:cs typeface="Palatino Linotype"/>
              </a:rPr>
              <a:t> </a:t>
            </a:r>
            <a:r>
              <a:rPr lang="en-US" sz="2400" b="1" i="1" dirty="0">
                <a:latin typeface="Palatino Linotype"/>
                <a:cs typeface="Palatino Linotype"/>
              </a:rPr>
              <a:t>containing</a:t>
            </a:r>
            <a:r>
              <a:rPr lang="en-US" sz="2400" b="1" i="1" spc="-20" dirty="0">
                <a:latin typeface="Palatino Linotype"/>
                <a:cs typeface="Palatino Linotype"/>
              </a:rPr>
              <a:t> </a:t>
            </a:r>
            <a:r>
              <a:rPr lang="en-US" sz="2400" b="1" i="1" dirty="0">
                <a:latin typeface="Palatino Linotype"/>
                <a:cs typeface="Palatino Linotype"/>
              </a:rPr>
              <a:t>at</a:t>
            </a:r>
            <a:r>
              <a:rPr lang="en-US" sz="2400" b="1" i="1" spc="-20" dirty="0">
                <a:latin typeface="Palatino Linotype"/>
                <a:cs typeface="Palatino Linotype"/>
              </a:rPr>
              <a:t> </a:t>
            </a:r>
            <a:r>
              <a:rPr lang="en-US" sz="2400" b="1" i="1" dirty="0">
                <a:latin typeface="Palatino Linotype"/>
                <a:cs typeface="Palatino Linotype"/>
              </a:rPr>
              <a:t>least</a:t>
            </a:r>
            <a:r>
              <a:rPr lang="en-US" sz="2400" b="1" i="1" spc="-40" dirty="0">
                <a:latin typeface="Palatino Linotype"/>
                <a:cs typeface="Palatino Linotype"/>
              </a:rPr>
              <a:t> </a:t>
            </a:r>
            <a:r>
              <a:rPr lang="en-US" sz="2400" b="1" i="1" dirty="0">
                <a:latin typeface="Palatino Linotype"/>
                <a:cs typeface="Palatino Linotype"/>
              </a:rPr>
              <a:t>two</a:t>
            </a:r>
            <a:r>
              <a:rPr lang="en-US" sz="2400" b="1" i="1" spc="-20" dirty="0">
                <a:latin typeface="Palatino Linotype"/>
                <a:cs typeface="Palatino Linotype"/>
              </a:rPr>
              <a:t> 0’s </a:t>
            </a:r>
            <a:r>
              <a:rPr sz="2400" dirty="0">
                <a:latin typeface="Palatino Linotype"/>
                <a:cs typeface="Palatino Linotype"/>
              </a:rPr>
              <a:t>over</a:t>
            </a:r>
            <a:r>
              <a:rPr sz="2400" spc="465" dirty="0">
                <a:latin typeface="Palatino Linotype"/>
                <a:cs typeface="Palatino Linotype"/>
              </a:rPr>
              <a:t> </a:t>
            </a:r>
            <a:r>
              <a:rPr sz="2400" dirty="0">
                <a:latin typeface="Palatino Linotype"/>
                <a:cs typeface="Palatino Linotype"/>
              </a:rPr>
              <a:t>the</a:t>
            </a:r>
            <a:r>
              <a:rPr sz="2400" spc="484" dirty="0">
                <a:latin typeface="Palatino Linotype"/>
                <a:cs typeface="Palatino Linotype"/>
              </a:rPr>
              <a:t> </a:t>
            </a:r>
            <a:r>
              <a:rPr sz="2400" dirty="0">
                <a:latin typeface="Palatino Linotype"/>
                <a:cs typeface="Palatino Linotype"/>
              </a:rPr>
              <a:t>alphabet</a:t>
            </a:r>
            <a:r>
              <a:rPr sz="2400" spc="459" dirty="0">
                <a:latin typeface="Palatino Linotype"/>
                <a:cs typeface="Palatino Linotype"/>
              </a:rPr>
              <a:t> </a:t>
            </a:r>
            <a:r>
              <a:rPr sz="2400" dirty="0">
                <a:latin typeface="Palatino Linotype"/>
                <a:cs typeface="Palatino Linotype"/>
              </a:rPr>
              <a:t>{0,1}</a:t>
            </a:r>
            <a:r>
              <a:rPr lang="en-IN" sz="2400" spc="470" dirty="0">
                <a:latin typeface="Palatino Linotype"/>
                <a:cs typeface="Palatino Linotype"/>
              </a:rPr>
              <a:t>.</a:t>
            </a:r>
            <a:endParaRPr sz="2400" dirty="0">
              <a:latin typeface="Palatino Linotype"/>
              <a:cs typeface="Palatino Linotype"/>
            </a:endParaRPr>
          </a:p>
          <a:p>
            <a:pPr marL="603885" algn="just">
              <a:lnSpc>
                <a:spcPct val="100000"/>
              </a:lnSpc>
            </a:pPr>
            <a:r>
              <a:rPr sz="2400" spc="-40" dirty="0">
                <a:latin typeface="Palatino Linotype"/>
                <a:cs typeface="Palatino Linotype"/>
              </a:rPr>
              <a:t> </a:t>
            </a:r>
            <a:endParaRPr sz="2400" dirty="0">
              <a:latin typeface="Palatino Linotype"/>
              <a:cs typeface="Palatino Linotype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BCB40E-31BA-4C68-9357-75B8B1B8B3B3}"/>
              </a:ext>
            </a:extLst>
          </p:cNvPr>
          <p:cNvSpPr txBox="1"/>
          <p:nvPr/>
        </p:nvSpPr>
        <p:spPr>
          <a:xfrm>
            <a:off x="2819400" y="1985490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400" b="1" i="1" dirty="0">
                <a:solidFill>
                  <a:srgbClr val="FF0000"/>
                </a:solidFill>
                <a:latin typeface="Palatino Linotype"/>
                <a:cs typeface="Palatino Linotype"/>
              </a:rPr>
              <a:t>(0+1)*0(0+1)*0(0+1)*</a:t>
            </a:r>
            <a:r>
              <a:rPr lang="en-IN" sz="2400" b="1" i="1" spc="-65" dirty="0">
                <a:solidFill>
                  <a:srgbClr val="FF0000"/>
                </a:solidFill>
                <a:latin typeface="Palatino Linotype"/>
                <a:cs typeface="Palatino Linotype"/>
              </a:rPr>
              <a:t> </a:t>
            </a:r>
            <a:endParaRPr lang="en-IN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31D5E4-6EBA-C1DB-936F-D158435CF6FD}"/>
              </a:ext>
            </a:extLst>
          </p:cNvPr>
          <p:cNvSpPr txBox="1"/>
          <p:nvPr/>
        </p:nvSpPr>
        <p:spPr>
          <a:xfrm>
            <a:off x="609600" y="2667000"/>
            <a:ext cx="1118750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03885" marR="108585" indent="-515620" algn="just">
              <a:lnSpc>
                <a:spcPct val="100000"/>
              </a:lnSpc>
              <a:spcBef>
                <a:spcPts val="994"/>
              </a:spcBef>
              <a:buAutoNum type="arabicPeriod" startAt="2"/>
              <a:tabLst>
                <a:tab pos="603885" algn="l"/>
              </a:tabLst>
            </a:pPr>
            <a:r>
              <a:rPr lang="en-US" sz="2400" dirty="0">
                <a:latin typeface="Palatino Linotype"/>
                <a:cs typeface="Palatino Linotype"/>
              </a:rPr>
              <a:t>Find the regular expression for the language accepting all the string containing any number of a's and b's is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B97F49-F6B4-B258-5F15-49C33380D207}"/>
              </a:ext>
            </a:extLst>
          </p:cNvPr>
          <p:cNvSpPr txBox="1"/>
          <p:nvPr/>
        </p:nvSpPr>
        <p:spPr>
          <a:xfrm>
            <a:off x="3209048" y="3595722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98500" algn="just">
              <a:lnSpc>
                <a:spcPct val="100000"/>
              </a:lnSpc>
              <a:spcBef>
                <a:spcPts val="994"/>
              </a:spcBef>
            </a:pPr>
            <a:r>
              <a:rPr lang="en-IN" sz="2400" b="1" i="1" dirty="0" err="1">
                <a:solidFill>
                  <a:srgbClr val="FF0000"/>
                </a:solidFill>
                <a:latin typeface="Palatino Linotype"/>
                <a:cs typeface="Palatino Linotype"/>
              </a:rPr>
              <a:t>r.e</a:t>
            </a:r>
            <a:r>
              <a:rPr lang="en-IN" sz="2400" b="1" i="1" dirty="0">
                <a:solidFill>
                  <a:srgbClr val="FF0000"/>
                </a:solidFill>
                <a:latin typeface="Palatino Linotype"/>
                <a:cs typeface="Palatino Linotype"/>
              </a:rPr>
              <a:t>.</a:t>
            </a:r>
            <a:r>
              <a:rPr lang="en-IN" sz="2400" b="1" i="1" spc="-10" dirty="0">
                <a:solidFill>
                  <a:srgbClr val="FF0000"/>
                </a:solidFill>
                <a:latin typeface="Palatino Linotype"/>
                <a:cs typeface="Palatino Linotype"/>
              </a:rPr>
              <a:t> </a:t>
            </a:r>
            <a:r>
              <a:rPr lang="en-IN" sz="2400" b="1" i="1" dirty="0">
                <a:solidFill>
                  <a:srgbClr val="FF0000"/>
                </a:solidFill>
                <a:latin typeface="Palatino Linotype"/>
                <a:cs typeface="Palatino Linotype"/>
              </a:rPr>
              <a:t>=</a:t>
            </a:r>
            <a:r>
              <a:rPr lang="en-IN" sz="2400" b="1" i="1" spc="-10" dirty="0">
                <a:solidFill>
                  <a:srgbClr val="FF0000"/>
                </a:solidFill>
                <a:latin typeface="Palatino Linotype"/>
                <a:cs typeface="Palatino Linotype"/>
              </a:rPr>
              <a:t> </a:t>
            </a:r>
            <a:r>
              <a:rPr lang="en-IN" sz="2400" b="1" i="1" dirty="0">
                <a:solidFill>
                  <a:srgbClr val="FF0000"/>
                </a:solidFill>
                <a:latin typeface="Palatino Linotype"/>
                <a:cs typeface="Palatino Linotype"/>
              </a:rPr>
              <a:t>(a</a:t>
            </a:r>
            <a:r>
              <a:rPr lang="en-IN" sz="2400" b="1" i="1" spc="-10" dirty="0">
                <a:solidFill>
                  <a:srgbClr val="FF0000"/>
                </a:solidFill>
                <a:latin typeface="Palatino Linotype"/>
                <a:cs typeface="Palatino Linotype"/>
              </a:rPr>
              <a:t> </a:t>
            </a:r>
            <a:r>
              <a:rPr lang="en-IN" sz="2400" b="1" i="1" dirty="0">
                <a:solidFill>
                  <a:srgbClr val="FF0000"/>
                </a:solidFill>
                <a:latin typeface="Palatino Linotype"/>
                <a:cs typeface="Palatino Linotype"/>
              </a:rPr>
              <a:t>+</a:t>
            </a:r>
            <a:r>
              <a:rPr lang="en-IN" sz="2400" b="1" i="1" spc="-10" dirty="0">
                <a:solidFill>
                  <a:srgbClr val="FF0000"/>
                </a:solidFill>
                <a:latin typeface="Palatino Linotype"/>
                <a:cs typeface="Palatino Linotype"/>
              </a:rPr>
              <a:t> </a:t>
            </a:r>
            <a:r>
              <a:rPr lang="en-IN" sz="2400" b="1" i="1" spc="-25" dirty="0">
                <a:solidFill>
                  <a:srgbClr val="FF0000"/>
                </a:solidFill>
                <a:latin typeface="Palatino Linotype"/>
                <a:cs typeface="Palatino Linotype"/>
              </a:rPr>
              <a:t>b)*</a:t>
            </a:r>
            <a:endParaRPr lang="en-IN" sz="2400" dirty="0">
              <a:latin typeface="Palatino Linotype"/>
              <a:cs typeface="Palatino Linotype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0401906-C30C-4D2C-7680-945D99E5510E}"/>
              </a:ext>
            </a:extLst>
          </p:cNvPr>
          <p:cNvSpPr txBox="1"/>
          <p:nvPr/>
        </p:nvSpPr>
        <p:spPr>
          <a:xfrm>
            <a:off x="793190" y="4343400"/>
            <a:ext cx="10103409" cy="8475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55600" marR="5080" indent="-342900" algn="just">
              <a:lnSpc>
                <a:spcPts val="3030"/>
              </a:lnSpc>
              <a:spcBef>
                <a:spcPts val="475"/>
              </a:spcBef>
              <a:tabLst>
                <a:tab pos="420370" algn="l"/>
              </a:tabLst>
            </a:pPr>
            <a:r>
              <a:rPr lang="en-US" sz="2400" dirty="0">
                <a:latin typeface="Palatino Linotype"/>
                <a:cs typeface="Palatino Linotype"/>
              </a:rPr>
              <a:t>3. Find the</a:t>
            </a:r>
            <a:r>
              <a:rPr lang="en-US" sz="2400" spc="390" dirty="0">
                <a:latin typeface="Palatino Linotype"/>
                <a:cs typeface="Palatino Linotype"/>
              </a:rPr>
              <a:t> </a:t>
            </a:r>
            <a:r>
              <a:rPr lang="en-US" sz="2400" dirty="0">
                <a:latin typeface="Palatino Linotype"/>
                <a:cs typeface="Palatino Linotype"/>
              </a:rPr>
              <a:t>regular</a:t>
            </a:r>
            <a:r>
              <a:rPr lang="en-US" sz="2400" spc="390" dirty="0">
                <a:latin typeface="Palatino Linotype"/>
                <a:cs typeface="Palatino Linotype"/>
              </a:rPr>
              <a:t> </a:t>
            </a:r>
            <a:r>
              <a:rPr lang="en-US" sz="2400" dirty="0">
                <a:latin typeface="Palatino Linotype"/>
                <a:cs typeface="Palatino Linotype"/>
              </a:rPr>
              <a:t>expression</a:t>
            </a:r>
            <a:r>
              <a:rPr lang="en-US" sz="2400" spc="385" dirty="0">
                <a:latin typeface="Palatino Linotype"/>
                <a:cs typeface="Palatino Linotype"/>
              </a:rPr>
              <a:t> </a:t>
            </a:r>
            <a:r>
              <a:rPr lang="en-US" sz="2400" dirty="0">
                <a:latin typeface="Palatino Linotype"/>
                <a:cs typeface="Palatino Linotype"/>
              </a:rPr>
              <a:t>for</a:t>
            </a:r>
            <a:r>
              <a:rPr lang="en-US" sz="2400" spc="385" dirty="0">
                <a:latin typeface="Palatino Linotype"/>
                <a:cs typeface="Palatino Linotype"/>
              </a:rPr>
              <a:t> </a:t>
            </a:r>
            <a:r>
              <a:rPr lang="en-US" sz="2400" dirty="0">
                <a:latin typeface="Palatino Linotype"/>
                <a:cs typeface="Palatino Linotype"/>
              </a:rPr>
              <a:t>the</a:t>
            </a:r>
            <a:r>
              <a:rPr lang="en-US" sz="2400" spc="395" dirty="0">
                <a:latin typeface="Palatino Linotype"/>
                <a:cs typeface="Palatino Linotype"/>
              </a:rPr>
              <a:t> </a:t>
            </a:r>
            <a:r>
              <a:rPr lang="en-US" sz="2400" dirty="0">
                <a:latin typeface="Palatino Linotype"/>
                <a:cs typeface="Palatino Linotype"/>
              </a:rPr>
              <a:t>language</a:t>
            </a:r>
            <a:r>
              <a:rPr lang="en-US" sz="2400" spc="385" dirty="0">
                <a:latin typeface="Palatino Linotype"/>
                <a:cs typeface="Palatino Linotype"/>
              </a:rPr>
              <a:t> </a:t>
            </a:r>
            <a:r>
              <a:rPr lang="en-US" sz="2400" dirty="0">
                <a:latin typeface="Palatino Linotype"/>
                <a:cs typeface="Palatino Linotype"/>
              </a:rPr>
              <a:t>accepting</a:t>
            </a:r>
            <a:r>
              <a:rPr lang="en-US" sz="2400" spc="390" dirty="0">
                <a:latin typeface="Palatino Linotype"/>
                <a:cs typeface="Palatino Linotype"/>
              </a:rPr>
              <a:t> </a:t>
            </a:r>
            <a:r>
              <a:rPr lang="en-US" sz="2400" dirty="0">
                <a:latin typeface="Palatino Linotype"/>
                <a:cs typeface="Palatino Linotype"/>
              </a:rPr>
              <a:t>all</a:t>
            </a:r>
            <a:r>
              <a:rPr lang="en-US" sz="2400" spc="390" dirty="0">
                <a:latin typeface="Palatino Linotype"/>
                <a:cs typeface="Palatino Linotype"/>
              </a:rPr>
              <a:t> </a:t>
            </a:r>
            <a:r>
              <a:rPr lang="en-US" sz="2400" dirty="0">
                <a:latin typeface="Palatino Linotype"/>
                <a:cs typeface="Palatino Linotype"/>
              </a:rPr>
              <a:t>the</a:t>
            </a:r>
            <a:r>
              <a:rPr lang="en-US" sz="2400" spc="390" dirty="0">
                <a:latin typeface="Palatino Linotype"/>
                <a:cs typeface="Palatino Linotype"/>
              </a:rPr>
              <a:t> </a:t>
            </a:r>
            <a:r>
              <a:rPr lang="en-US" sz="2400" spc="-10" dirty="0">
                <a:latin typeface="Palatino Linotype"/>
                <a:cs typeface="Palatino Linotype"/>
              </a:rPr>
              <a:t>string </a:t>
            </a:r>
            <a:r>
              <a:rPr lang="en-US" sz="2400" dirty="0">
                <a:latin typeface="Palatino Linotype"/>
                <a:cs typeface="Palatino Linotype"/>
              </a:rPr>
              <a:t>which</a:t>
            </a:r>
            <a:r>
              <a:rPr lang="en-US" sz="2400" spc="630" dirty="0">
                <a:latin typeface="Palatino Linotype"/>
                <a:cs typeface="Palatino Linotype"/>
              </a:rPr>
              <a:t> </a:t>
            </a:r>
            <a:r>
              <a:rPr lang="en-US" sz="2400" dirty="0">
                <a:latin typeface="Palatino Linotype"/>
                <a:cs typeface="Palatino Linotype"/>
              </a:rPr>
              <a:t>are</a:t>
            </a:r>
            <a:r>
              <a:rPr lang="en-US" sz="2400" spc="630" dirty="0">
                <a:latin typeface="Palatino Linotype"/>
                <a:cs typeface="Palatino Linotype"/>
              </a:rPr>
              <a:t> </a:t>
            </a:r>
            <a:r>
              <a:rPr lang="en-US" sz="2400" dirty="0">
                <a:latin typeface="Palatino Linotype"/>
                <a:cs typeface="Palatino Linotype"/>
              </a:rPr>
              <a:t>starting</a:t>
            </a:r>
            <a:r>
              <a:rPr lang="en-US" sz="2400" spc="630" dirty="0">
                <a:latin typeface="Palatino Linotype"/>
                <a:cs typeface="Palatino Linotype"/>
              </a:rPr>
              <a:t> </a:t>
            </a:r>
            <a:r>
              <a:rPr lang="en-US" sz="2400" dirty="0">
                <a:latin typeface="Palatino Linotype"/>
                <a:cs typeface="Palatino Linotype"/>
              </a:rPr>
              <a:t>with</a:t>
            </a:r>
            <a:r>
              <a:rPr lang="en-US" sz="2400" spc="630" dirty="0">
                <a:latin typeface="Palatino Linotype"/>
                <a:cs typeface="Palatino Linotype"/>
              </a:rPr>
              <a:t> </a:t>
            </a:r>
            <a:r>
              <a:rPr lang="en-US" sz="2400" dirty="0">
                <a:latin typeface="Palatino Linotype"/>
                <a:cs typeface="Palatino Linotype"/>
              </a:rPr>
              <a:t>1</a:t>
            </a:r>
            <a:r>
              <a:rPr lang="en-US" sz="2400" spc="650" dirty="0">
                <a:latin typeface="Palatino Linotype"/>
                <a:cs typeface="Palatino Linotype"/>
              </a:rPr>
              <a:t> </a:t>
            </a:r>
            <a:r>
              <a:rPr lang="en-US" sz="2400" dirty="0">
                <a:latin typeface="Palatino Linotype"/>
                <a:cs typeface="Palatino Linotype"/>
              </a:rPr>
              <a:t>and</a:t>
            </a:r>
            <a:r>
              <a:rPr lang="en-US" sz="2400" spc="630" dirty="0">
                <a:latin typeface="Palatino Linotype"/>
                <a:cs typeface="Palatino Linotype"/>
              </a:rPr>
              <a:t> </a:t>
            </a:r>
            <a:r>
              <a:rPr lang="en-US" sz="2400" dirty="0">
                <a:latin typeface="Palatino Linotype"/>
                <a:cs typeface="Palatino Linotype"/>
              </a:rPr>
              <a:t>ending</a:t>
            </a:r>
            <a:r>
              <a:rPr lang="en-US" sz="2400" spc="645" dirty="0">
                <a:latin typeface="Palatino Linotype"/>
                <a:cs typeface="Palatino Linotype"/>
              </a:rPr>
              <a:t> </a:t>
            </a:r>
            <a:r>
              <a:rPr lang="en-US" sz="2400" dirty="0">
                <a:latin typeface="Palatino Linotype"/>
                <a:cs typeface="Palatino Linotype"/>
              </a:rPr>
              <a:t>with</a:t>
            </a:r>
            <a:r>
              <a:rPr lang="en-US" sz="2400" spc="630" dirty="0">
                <a:latin typeface="Palatino Linotype"/>
                <a:cs typeface="Palatino Linotype"/>
              </a:rPr>
              <a:t> </a:t>
            </a:r>
            <a:r>
              <a:rPr lang="en-US" sz="2400" dirty="0">
                <a:latin typeface="Palatino Linotype"/>
                <a:cs typeface="Palatino Linotype"/>
              </a:rPr>
              <a:t>0,</a:t>
            </a:r>
            <a:r>
              <a:rPr lang="en-US" sz="2400" spc="630" dirty="0">
                <a:latin typeface="Palatino Linotype"/>
                <a:cs typeface="Palatino Linotype"/>
              </a:rPr>
              <a:t> </a:t>
            </a:r>
            <a:r>
              <a:rPr lang="en-US" sz="2400" dirty="0">
                <a:latin typeface="Palatino Linotype"/>
                <a:cs typeface="Palatino Linotype"/>
              </a:rPr>
              <a:t>over</a:t>
            </a:r>
            <a:r>
              <a:rPr lang="en-US" sz="2400" spc="635" dirty="0">
                <a:latin typeface="Palatino Linotype"/>
                <a:cs typeface="Palatino Linotype"/>
              </a:rPr>
              <a:t> </a:t>
            </a:r>
            <a:r>
              <a:rPr lang="en-US" sz="2400" dirty="0">
                <a:latin typeface="Palatino Linotype"/>
                <a:cs typeface="Palatino Linotype"/>
              </a:rPr>
              <a:t>∑</a:t>
            </a:r>
            <a:r>
              <a:rPr lang="en-US" sz="2400" spc="635" dirty="0">
                <a:latin typeface="Palatino Linotype"/>
                <a:cs typeface="Palatino Linotype"/>
              </a:rPr>
              <a:t> </a:t>
            </a:r>
            <a:r>
              <a:rPr lang="en-US" sz="2400" dirty="0">
                <a:latin typeface="Palatino Linotype"/>
                <a:cs typeface="Palatino Linotype"/>
              </a:rPr>
              <a:t>=</a:t>
            </a:r>
            <a:r>
              <a:rPr lang="en-US" sz="2400" spc="630" dirty="0">
                <a:latin typeface="Palatino Linotype"/>
                <a:cs typeface="Palatino Linotype"/>
              </a:rPr>
              <a:t> </a:t>
            </a:r>
            <a:r>
              <a:rPr lang="en-US" sz="2400" dirty="0">
                <a:latin typeface="Palatino Linotype"/>
                <a:cs typeface="Palatino Linotype"/>
              </a:rPr>
              <a:t>{0,</a:t>
            </a:r>
            <a:r>
              <a:rPr lang="en-US" sz="2400" spc="630" dirty="0">
                <a:latin typeface="Palatino Linotype"/>
                <a:cs typeface="Palatino Linotype"/>
              </a:rPr>
              <a:t> </a:t>
            </a:r>
            <a:r>
              <a:rPr lang="en-US" sz="2400" dirty="0">
                <a:latin typeface="Palatino Linotype"/>
                <a:cs typeface="Palatino Linotype"/>
              </a:rPr>
              <a:t>1}</a:t>
            </a:r>
            <a:r>
              <a:rPr lang="en-US" sz="2400" spc="635" dirty="0">
                <a:latin typeface="Palatino Linotype"/>
                <a:cs typeface="Palatino Linotype"/>
              </a:rPr>
              <a:t> </a:t>
            </a:r>
            <a:r>
              <a:rPr lang="en-US" sz="2400" b="1" i="1" spc="-25" dirty="0">
                <a:latin typeface="Palatino Linotype"/>
                <a:cs typeface="Palatino Linotype"/>
              </a:rPr>
              <a:t>is</a:t>
            </a:r>
            <a:endParaRPr lang="en-US" sz="2400" dirty="0">
              <a:latin typeface="Palatino Linotype"/>
              <a:cs typeface="Palatino Linotype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6E956EB-BB68-5E84-6DEB-A96130875786}"/>
              </a:ext>
            </a:extLst>
          </p:cNvPr>
          <p:cNvSpPr txBox="1"/>
          <p:nvPr/>
        </p:nvSpPr>
        <p:spPr>
          <a:xfrm>
            <a:off x="3209048" y="5502353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1" dirty="0">
                <a:solidFill>
                  <a:srgbClr val="FF0000"/>
                </a:solidFill>
                <a:latin typeface="Palatino Linotype"/>
                <a:cs typeface="Palatino Linotype"/>
              </a:rPr>
              <a:t>R</a:t>
            </a:r>
            <a:r>
              <a:rPr lang="en-US" sz="2400" b="1" i="1" spc="-25" dirty="0">
                <a:solidFill>
                  <a:srgbClr val="FF0000"/>
                </a:solidFill>
                <a:latin typeface="Palatino Linotype"/>
                <a:cs typeface="Palatino Linotype"/>
              </a:rPr>
              <a:t> </a:t>
            </a:r>
            <a:r>
              <a:rPr lang="en-US" sz="2400" b="1" i="1" dirty="0">
                <a:solidFill>
                  <a:srgbClr val="FF0000"/>
                </a:solidFill>
                <a:latin typeface="Palatino Linotype"/>
                <a:cs typeface="Palatino Linotype"/>
              </a:rPr>
              <a:t>=</a:t>
            </a:r>
            <a:r>
              <a:rPr lang="en-US" sz="2400" b="1" i="1" spc="-25" dirty="0">
                <a:solidFill>
                  <a:srgbClr val="FF0000"/>
                </a:solidFill>
                <a:latin typeface="Palatino Linotype"/>
                <a:cs typeface="Palatino Linotype"/>
              </a:rPr>
              <a:t> </a:t>
            </a:r>
            <a:r>
              <a:rPr lang="en-US" sz="2400" b="1" i="1" dirty="0">
                <a:solidFill>
                  <a:srgbClr val="FF0000"/>
                </a:solidFill>
                <a:latin typeface="Palatino Linotype"/>
                <a:cs typeface="Palatino Linotype"/>
              </a:rPr>
              <a:t>1</a:t>
            </a:r>
            <a:r>
              <a:rPr lang="en-US" sz="2400" b="1" i="1" spc="-25" dirty="0">
                <a:solidFill>
                  <a:srgbClr val="FF0000"/>
                </a:solidFill>
                <a:latin typeface="Palatino Linotype"/>
                <a:cs typeface="Palatino Linotype"/>
              </a:rPr>
              <a:t> </a:t>
            </a:r>
            <a:r>
              <a:rPr lang="en-US" sz="2400" b="1" i="1" dirty="0">
                <a:solidFill>
                  <a:srgbClr val="FF0000"/>
                </a:solidFill>
                <a:latin typeface="Palatino Linotype"/>
                <a:cs typeface="Palatino Linotype"/>
              </a:rPr>
              <a:t>(0+1)*</a:t>
            </a:r>
            <a:r>
              <a:rPr lang="en-US" sz="2400" b="1" i="1" spc="-35" dirty="0">
                <a:solidFill>
                  <a:srgbClr val="FF0000"/>
                </a:solidFill>
                <a:latin typeface="Palatino Linotype"/>
                <a:cs typeface="Palatino Linotype"/>
              </a:rPr>
              <a:t> </a:t>
            </a:r>
            <a:r>
              <a:rPr lang="en-US" sz="2400" b="1" i="1" spc="-50" dirty="0">
                <a:solidFill>
                  <a:srgbClr val="FF0000"/>
                </a:solidFill>
                <a:latin typeface="Palatino Linotype"/>
                <a:cs typeface="Palatino Linotype"/>
              </a:rPr>
              <a:t>0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382611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9" grpId="0"/>
      <p:bldP spid="11" grpId="0"/>
      <p:bldP spid="1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CDBC1C0E-E995-7BC3-4AFF-06D4E1D5FC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F0817C5C-B829-4889-4C4E-DE278189D26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93191" y="334517"/>
            <a:ext cx="6436360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400" b="1" dirty="0">
                <a:latin typeface="Palatino Linotype"/>
                <a:cs typeface="Palatino Linotype"/>
              </a:rPr>
              <a:t>Problems</a:t>
            </a:r>
            <a:r>
              <a:rPr sz="3400" b="1" spc="-85" dirty="0">
                <a:latin typeface="Palatino Linotype"/>
                <a:cs typeface="Palatino Linotype"/>
              </a:rPr>
              <a:t> </a:t>
            </a:r>
            <a:r>
              <a:rPr sz="3400" b="1" dirty="0">
                <a:latin typeface="Palatino Linotype"/>
                <a:cs typeface="Palatino Linotype"/>
              </a:rPr>
              <a:t>on</a:t>
            </a:r>
            <a:r>
              <a:rPr sz="3400" b="1" spc="-100" dirty="0">
                <a:latin typeface="Palatino Linotype"/>
                <a:cs typeface="Palatino Linotype"/>
              </a:rPr>
              <a:t> </a:t>
            </a:r>
            <a:r>
              <a:rPr sz="3400" b="1" dirty="0">
                <a:latin typeface="Palatino Linotype"/>
                <a:cs typeface="Palatino Linotype"/>
              </a:rPr>
              <a:t>Regular</a:t>
            </a:r>
            <a:r>
              <a:rPr sz="3400" b="1" spc="-75" dirty="0">
                <a:latin typeface="Palatino Linotype"/>
                <a:cs typeface="Palatino Linotype"/>
              </a:rPr>
              <a:t> </a:t>
            </a:r>
            <a:r>
              <a:rPr sz="3400" b="1" spc="-10" dirty="0">
                <a:latin typeface="Palatino Linotype"/>
                <a:cs typeface="Palatino Linotype"/>
              </a:rPr>
              <a:t>Expression</a:t>
            </a:r>
            <a:endParaRPr sz="3400" dirty="0">
              <a:latin typeface="Palatino Linotype"/>
              <a:cs typeface="Palatino Linotype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BA18FC91-A786-0F32-C209-8B0D52EBE1AB}"/>
              </a:ext>
            </a:extLst>
          </p:cNvPr>
          <p:cNvSpPr txBox="1"/>
          <p:nvPr/>
        </p:nvSpPr>
        <p:spPr>
          <a:xfrm>
            <a:off x="716991" y="986790"/>
            <a:ext cx="1108011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0"/>
              </a:spcBef>
              <a:tabLst>
                <a:tab pos="546100" algn="l"/>
              </a:tabLst>
            </a:pPr>
            <a:r>
              <a:rPr lang="en-US" sz="2400" dirty="0">
                <a:latin typeface="Palatino Linotype"/>
                <a:cs typeface="Palatino Linotype"/>
              </a:rPr>
              <a:t>4. Find RE for the set</a:t>
            </a:r>
            <a:r>
              <a:rPr lang="en-US" sz="2400" spc="-45" dirty="0">
                <a:latin typeface="Palatino Linotype"/>
                <a:cs typeface="Palatino Linotype"/>
              </a:rPr>
              <a:t> </a:t>
            </a:r>
            <a:r>
              <a:rPr lang="en-US" sz="2400" dirty="0">
                <a:latin typeface="Palatino Linotype"/>
                <a:cs typeface="Palatino Linotype"/>
              </a:rPr>
              <a:t>of</a:t>
            </a:r>
            <a:r>
              <a:rPr lang="en-US" sz="2400" spc="-50" dirty="0">
                <a:latin typeface="Palatino Linotype"/>
                <a:cs typeface="Palatino Linotype"/>
              </a:rPr>
              <a:t> </a:t>
            </a:r>
            <a:r>
              <a:rPr lang="en-US" sz="2400" dirty="0">
                <a:latin typeface="Palatino Linotype"/>
                <a:cs typeface="Palatino Linotype"/>
              </a:rPr>
              <a:t>all</a:t>
            </a:r>
            <a:r>
              <a:rPr lang="en-US" sz="2400" spc="-50" dirty="0">
                <a:latin typeface="Palatino Linotype"/>
                <a:cs typeface="Palatino Linotype"/>
              </a:rPr>
              <a:t> </a:t>
            </a:r>
            <a:r>
              <a:rPr lang="en-US" sz="2400" dirty="0">
                <a:latin typeface="Palatino Linotype"/>
                <a:cs typeface="Palatino Linotype"/>
              </a:rPr>
              <a:t>strings</a:t>
            </a:r>
            <a:r>
              <a:rPr lang="en-US" sz="2400" spc="-55" dirty="0">
                <a:latin typeface="Palatino Linotype"/>
                <a:cs typeface="Palatino Linotype"/>
              </a:rPr>
              <a:t> </a:t>
            </a:r>
            <a:r>
              <a:rPr lang="en-US" sz="2400" dirty="0">
                <a:latin typeface="Palatino Linotype"/>
                <a:cs typeface="Palatino Linotype"/>
              </a:rPr>
              <a:t>with</a:t>
            </a:r>
            <a:r>
              <a:rPr lang="en-US" sz="2400" spc="-55" dirty="0">
                <a:latin typeface="Palatino Linotype"/>
                <a:cs typeface="Palatino Linotype"/>
              </a:rPr>
              <a:t> </a:t>
            </a:r>
            <a:r>
              <a:rPr lang="en-US" sz="2400" dirty="0">
                <a:latin typeface="Palatino Linotype"/>
                <a:cs typeface="Palatino Linotype"/>
              </a:rPr>
              <a:t>exactly</a:t>
            </a:r>
            <a:r>
              <a:rPr lang="en-US" sz="2400" spc="-35" dirty="0">
                <a:latin typeface="Palatino Linotype"/>
                <a:cs typeface="Palatino Linotype"/>
              </a:rPr>
              <a:t> </a:t>
            </a:r>
            <a:r>
              <a:rPr lang="en-US" sz="2400" dirty="0">
                <a:latin typeface="Palatino Linotype"/>
                <a:cs typeface="Palatino Linotype"/>
              </a:rPr>
              <a:t>2</a:t>
            </a:r>
            <a:r>
              <a:rPr lang="en-US" sz="2400" spc="-50" dirty="0">
                <a:latin typeface="Palatino Linotype"/>
                <a:cs typeface="Palatino Linotype"/>
              </a:rPr>
              <a:t> </a:t>
            </a:r>
            <a:r>
              <a:rPr lang="en-US" sz="2400" spc="-60" dirty="0">
                <a:latin typeface="Palatino Linotype"/>
                <a:cs typeface="Palatino Linotype"/>
              </a:rPr>
              <a:t>a’s-</a:t>
            </a:r>
            <a:endParaRPr lang="en-US" sz="2400" dirty="0">
              <a:latin typeface="Palatino Linotype"/>
              <a:cs typeface="Palatino Linotype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236C00-EE82-5212-E5FF-8E514EE1E16C}"/>
              </a:ext>
            </a:extLst>
          </p:cNvPr>
          <p:cNvSpPr txBox="1"/>
          <p:nvPr/>
        </p:nvSpPr>
        <p:spPr>
          <a:xfrm>
            <a:off x="3200400" y="1513231"/>
            <a:ext cx="44196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400" b="1" i="1" dirty="0">
                <a:solidFill>
                  <a:srgbClr val="FF0000"/>
                </a:solidFill>
                <a:latin typeface="Palatino Linotype"/>
                <a:cs typeface="Palatino Linotype"/>
              </a:rPr>
              <a:t>b*ab*ab*</a:t>
            </a:r>
            <a:endParaRPr lang="en-IN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E4A3C1-8540-1888-308C-6ECC462A2E3F}"/>
              </a:ext>
            </a:extLst>
          </p:cNvPr>
          <p:cNvSpPr txBox="1"/>
          <p:nvPr/>
        </p:nvSpPr>
        <p:spPr>
          <a:xfrm>
            <a:off x="716991" y="2021839"/>
            <a:ext cx="1118750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675"/>
              </a:spcBef>
              <a:tabLst>
                <a:tab pos="546100" algn="l"/>
              </a:tabLst>
            </a:pPr>
            <a:r>
              <a:rPr lang="en-US" sz="2400" dirty="0">
                <a:latin typeface="Palatino Linotype"/>
                <a:cs typeface="Palatino Linotype"/>
              </a:rPr>
              <a:t>5. Find RE for the set</a:t>
            </a:r>
            <a:r>
              <a:rPr lang="en-US" sz="2400" spc="-25" dirty="0">
                <a:latin typeface="Palatino Linotype"/>
                <a:cs typeface="Palatino Linotype"/>
              </a:rPr>
              <a:t> </a:t>
            </a:r>
            <a:r>
              <a:rPr lang="en-US" sz="2400" dirty="0">
                <a:latin typeface="Palatino Linotype"/>
                <a:cs typeface="Palatino Linotype"/>
              </a:rPr>
              <a:t>of</a:t>
            </a:r>
            <a:r>
              <a:rPr lang="en-US" sz="2400" spc="-30" dirty="0">
                <a:latin typeface="Palatino Linotype"/>
                <a:cs typeface="Palatino Linotype"/>
              </a:rPr>
              <a:t> </a:t>
            </a:r>
            <a:r>
              <a:rPr lang="en-US" sz="2400" dirty="0">
                <a:latin typeface="Palatino Linotype"/>
                <a:cs typeface="Palatino Linotype"/>
              </a:rPr>
              <a:t>all</a:t>
            </a:r>
            <a:r>
              <a:rPr lang="en-US" sz="2400" spc="-30" dirty="0">
                <a:latin typeface="Palatino Linotype"/>
                <a:cs typeface="Palatino Linotype"/>
              </a:rPr>
              <a:t> </a:t>
            </a:r>
            <a:r>
              <a:rPr lang="en-US" sz="2400" dirty="0">
                <a:latin typeface="Palatino Linotype"/>
                <a:cs typeface="Palatino Linotype"/>
              </a:rPr>
              <a:t>strings</a:t>
            </a:r>
            <a:r>
              <a:rPr lang="en-US" sz="2400" spc="-35" dirty="0">
                <a:latin typeface="Palatino Linotype"/>
                <a:cs typeface="Palatino Linotype"/>
              </a:rPr>
              <a:t> </a:t>
            </a:r>
            <a:r>
              <a:rPr lang="en-US" sz="2400" dirty="0">
                <a:latin typeface="Palatino Linotype"/>
                <a:cs typeface="Palatino Linotype"/>
              </a:rPr>
              <a:t>with</a:t>
            </a:r>
            <a:r>
              <a:rPr lang="en-US" sz="2400" spc="-40" dirty="0">
                <a:latin typeface="Palatino Linotype"/>
                <a:cs typeface="Palatino Linotype"/>
              </a:rPr>
              <a:t> </a:t>
            </a:r>
            <a:r>
              <a:rPr lang="en-US" sz="2400" dirty="0" err="1">
                <a:latin typeface="Palatino Linotype"/>
                <a:cs typeface="Palatino Linotype"/>
              </a:rPr>
              <a:t>atleast</a:t>
            </a:r>
            <a:r>
              <a:rPr lang="en-US" sz="2400" spc="-40" dirty="0">
                <a:latin typeface="Palatino Linotype"/>
                <a:cs typeface="Palatino Linotype"/>
              </a:rPr>
              <a:t> </a:t>
            </a:r>
            <a:r>
              <a:rPr lang="en-US" sz="2400" dirty="0">
                <a:latin typeface="Palatino Linotype"/>
                <a:cs typeface="Palatino Linotype"/>
              </a:rPr>
              <a:t>2</a:t>
            </a:r>
            <a:r>
              <a:rPr lang="en-US" sz="2400" spc="-30" dirty="0">
                <a:latin typeface="Palatino Linotype"/>
                <a:cs typeface="Palatino Linotype"/>
              </a:rPr>
              <a:t> </a:t>
            </a:r>
            <a:r>
              <a:rPr lang="en-US" sz="2400" spc="-85" dirty="0">
                <a:latin typeface="Palatino Linotype"/>
                <a:cs typeface="Palatino Linotype"/>
              </a:rPr>
              <a:t>a’s</a:t>
            </a:r>
            <a:r>
              <a:rPr lang="en-US" sz="2400" spc="-30" dirty="0">
                <a:latin typeface="Palatino Linotype"/>
                <a:cs typeface="Palatino Linotype"/>
              </a:rPr>
              <a:t> </a:t>
            </a:r>
            <a:r>
              <a:rPr lang="en-US" sz="2400" dirty="0">
                <a:latin typeface="Palatino Linotype"/>
                <a:cs typeface="Palatino Linotype"/>
              </a:rPr>
              <a:t>–</a:t>
            </a:r>
            <a:r>
              <a:rPr lang="en-US" sz="2400" spc="-30" dirty="0">
                <a:latin typeface="Palatino Linotype"/>
                <a:cs typeface="Palatino Linotype"/>
              </a:rPr>
              <a:t> </a:t>
            </a:r>
            <a:endParaRPr lang="en-US" sz="2400" dirty="0">
              <a:latin typeface="Palatino Linotype"/>
              <a:cs typeface="Palatino Linotype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AC01E2F-136A-1392-88FB-63A8DBFB5C80}"/>
              </a:ext>
            </a:extLst>
          </p:cNvPr>
          <p:cNvSpPr txBox="1"/>
          <p:nvPr/>
        </p:nvSpPr>
        <p:spPr>
          <a:xfrm>
            <a:off x="4011371" y="2437014"/>
            <a:ext cx="353242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98500" algn="just">
              <a:lnSpc>
                <a:spcPct val="100000"/>
              </a:lnSpc>
              <a:spcBef>
                <a:spcPts val="994"/>
              </a:spcBef>
            </a:pPr>
            <a:r>
              <a:rPr lang="pt-BR" sz="2400" b="1" i="1" dirty="0">
                <a:solidFill>
                  <a:srgbClr val="FF0000"/>
                </a:solidFill>
                <a:latin typeface="Palatino Linotype"/>
                <a:cs typeface="Palatino Linotype"/>
              </a:rPr>
              <a:t>b*a b*a*(a+b)*</a:t>
            </a:r>
            <a:endParaRPr lang="en-IN" sz="2400" dirty="0">
              <a:latin typeface="Palatino Linotype"/>
              <a:cs typeface="Palatino Linotype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4977D52-3BCA-C303-7C48-F2453CD16553}"/>
              </a:ext>
            </a:extLst>
          </p:cNvPr>
          <p:cNvSpPr txBox="1"/>
          <p:nvPr/>
        </p:nvSpPr>
        <p:spPr>
          <a:xfrm>
            <a:off x="783031" y="3082444"/>
            <a:ext cx="10103409" cy="4628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55600" marR="5080" indent="-342900" algn="just">
              <a:lnSpc>
                <a:spcPts val="3030"/>
              </a:lnSpc>
              <a:spcBef>
                <a:spcPts val="475"/>
              </a:spcBef>
              <a:tabLst>
                <a:tab pos="420370" algn="l"/>
              </a:tabLst>
            </a:pPr>
            <a:r>
              <a:rPr lang="en-US" sz="2400" dirty="0">
                <a:latin typeface="Palatino Linotype"/>
                <a:cs typeface="Palatino Linotype"/>
              </a:rPr>
              <a:t>6. Find RE for the set</a:t>
            </a:r>
            <a:r>
              <a:rPr lang="en-US" sz="2400" spc="-35" dirty="0">
                <a:latin typeface="Palatino Linotype"/>
                <a:cs typeface="Palatino Linotype"/>
              </a:rPr>
              <a:t> </a:t>
            </a:r>
            <a:r>
              <a:rPr lang="en-US" sz="2400" dirty="0">
                <a:latin typeface="Palatino Linotype"/>
                <a:cs typeface="Palatino Linotype"/>
              </a:rPr>
              <a:t>of</a:t>
            </a:r>
            <a:r>
              <a:rPr lang="en-US" sz="2400" spc="-40" dirty="0">
                <a:latin typeface="Palatino Linotype"/>
                <a:cs typeface="Palatino Linotype"/>
              </a:rPr>
              <a:t> </a:t>
            </a:r>
            <a:r>
              <a:rPr lang="en-US" sz="2400" dirty="0">
                <a:latin typeface="Palatino Linotype"/>
                <a:cs typeface="Palatino Linotype"/>
              </a:rPr>
              <a:t>all</a:t>
            </a:r>
            <a:r>
              <a:rPr lang="en-US" sz="2400" spc="-35" dirty="0">
                <a:latin typeface="Palatino Linotype"/>
                <a:cs typeface="Palatino Linotype"/>
              </a:rPr>
              <a:t> </a:t>
            </a:r>
            <a:r>
              <a:rPr lang="en-US" sz="2400" dirty="0">
                <a:latin typeface="Palatino Linotype"/>
                <a:cs typeface="Palatino Linotype"/>
              </a:rPr>
              <a:t>strings</a:t>
            </a:r>
            <a:r>
              <a:rPr lang="en-US" sz="2400" spc="-45" dirty="0">
                <a:latin typeface="Palatino Linotype"/>
                <a:cs typeface="Palatino Linotype"/>
              </a:rPr>
              <a:t> </a:t>
            </a:r>
            <a:r>
              <a:rPr lang="en-US" sz="2400" dirty="0">
                <a:latin typeface="Palatino Linotype"/>
                <a:cs typeface="Palatino Linotype"/>
              </a:rPr>
              <a:t>with</a:t>
            </a:r>
            <a:r>
              <a:rPr lang="en-US" sz="2400" spc="-40" dirty="0">
                <a:latin typeface="Palatino Linotype"/>
                <a:cs typeface="Palatino Linotype"/>
              </a:rPr>
              <a:t> </a:t>
            </a:r>
            <a:r>
              <a:rPr lang="en-US" sz="2400" dirty="0" err="1">
                <a:latin typeface="Palatino Linotype"/>
                <a:cs typeface="Palatino Linotype"/>
              </a:rPr>
              <a:t>atmost</a:t>
            </a:r>
            <a:r>
              <a:rPr lang="en-US" sz="2400" spc="-30" dirty="0">
                <a:latin typeface="Palatino Linotype"/>
                <a:cs typeface="Palatino Linotype"/>
              </a:rPr>
              <a:t> </a:t>
            </a:r>
            <a:r>
              <a:rPr lang="en-US" sz="2400" dirty="0">
                <a:latin typeface="Palatino Linotype"/>
                <a:cs typeface="Palatino Linotype"/>
              </a:rPr>
              <a:t>2</a:t>
            </a:r>
            <a:r>
              <a:rPr lang="en-US" sz="2400" spc="-40" dirty="0">
                <a:latin typeface="Palatino Linotype"/>
                <a:cs typeface="Palatino Linotype"/>
              </a:rPr>
              <a:t> </a:t>
            </a:r>
            <a:r>
              <a:rPr lang="en-US" sz="2400" spc="-90" dirty="0">
                <a:latin typeface="Palatino Linotype"/>
                <a:cs typeface="Palatino Linotype"/>
              </a:rPr>
              <a:t>a’s</a:t>
            </a:r>
            <a:r>
              <a:rPr lang="en-US" sz="2400" spc="-50" dirty="0">
                <a:latin typeface="Palatino Linotype"/>
                <a:cs typeface="Palatino Linotype"/>
              </a:rPr>
              <a:t> </a:t>
            </a:r>
            <a:r>
              <a:rPr lang="en-US" sz="2400" dirty="0">
                <a:latin typeface="Palatino Linotype"/>
                <a:cs typeface="Palatino Linotype"/>
              </a:rPr>
              <a:t>–</a:t>
            </a:r>
            <a:r>
              <a:rPr lang="en-US" sz="2400" spc="-40" dirty="0">
                <a:latin typeface="Palatino Linotype"/>
                <a:cs typeface="Palatino Linotype"/>
              </a:rPr>
              <a:t> </a:t>
            </a:r>
            <a:endParaRPr lang="en-US" sz="2400" dirty="0">
              <a:latin typeface="Palatino Linotype"/>
              <a:cs typeface="Palatino Linotype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CBAA308-3603-7E77-B538-5FD21EDF785F}"/>
              </a:ext>
            </a:extLst>
          </p:cNvPr>
          <p:cNvSpPr txBox="1"/>
          <p:nvPr/>
        </p:nvSpPr>
        <p:spPr>
          <a:xfrm>
            <a:off x="4572000" y="3729028"/>
            <a:ext cx="33528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b="1" i="1" dirty="0">
                <a:solidFill>
                  <a:srgbClr val="FF0000"/>
                </a:solidFill>
                <a:latin typeface="Palatino Linotype"/>
                <a:cs typeface="Palatino Linotype"/>
              </a:rPr>
              <a:t>b*(ɛ+a)b*(ɛ+a)b*</a:t>
            </a:r>
          </a:p>
        </p:txBody>
      </p:sp>
    </p:spTree>
    <p:extLst>
      <p:ext uri="{BB962C8B-B14F-4D97-AF65-F5344CB8AC3E}">
        <p14:creationId xmlns:p14="http://schemas.microsoft.com/office/powerpoint/2010/main" val="2225638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9" grpId="0"/>
      <p:bldP spid="11" grpId="0"/>
      <p:bldP spid="1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F1FC00D4-584F-D401-7BB8-05CCC523D5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E4E0B573-C5DB-89B3-47B4-491E70A8795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93191" y="334517"/>
            <a:ext cx="6436360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400" b="1" dirty="0">
                <a:latin typeface="Palatino Linotype"/>
                <a:cs typeface="Palatino Linotype"/>
              </a:rPr>
              <a:t>Problems</a:t>
            </a:r>
            <a:r>
              <a:rPr sz="3400" b="1" spc="-85" dirty="0">
                <a:latin typeface="Palatino Linotype"/>
                <a:cs typeface="Palatino Linotype"/>
              </a:rPr>
              <a:t> </a:t>
            </a:r>
            <a:r>
              <a:rPr sz="3400" b="1" dirty="0">
                <a:latin typeface="Palatino Linotype"/>
                <a:cs typeface="Palatino Linotype"/>
              </a:rPr>
              <a:t>on</a:t>
            </a:r>
            <a:r>
              <a:rPr sz="3400" b="1" spc="-100" dirty="0">
                <a:latin typeface="Palatino Linotype"/>
                <a:cs typeface="Palatino Linotype"/>
              </a:rPr>
              <a:t> </a:t>
            </a:r>
            <a:r>
              <a:rPr sz="3400" b="1" dirty="0">
                <a:latin typeface="Palatino Linotype"/>
                <a:cs typeface="Palatino Linotype"/>
              </a:rPr>
              <a:t>Regular</a:t>
            </a:r>
            <a:r>
              <a:rPr sz="3400" b="1" spc="-75" dirty="0">
                <a:latin typeface="Palatino Linotype"/>
                <a:cs typeface="Palatino Linotype"/>
              </a:rPr>
              <a:t> </a:t>
            </a:r>
            <a:r>
              <a:rPr sz="3400" b="1" spc="-10" dirty="0">
                <a:latin typeface="Palatino Linotype"/>
                <a:cs typeface="Palatino Linotype"/>
              </a:rPr>
              <a:t>Expression</a:t>
            </a:r>
            <a:endParaRPr sz="3400" dirty="0">
              <a:latin typeface="Palatino Linotype"/>
              <a:cs typeface="Palatino Linotype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1E1A9480-00C7-EBB6-DEF0-51358B5CB560}"/>
              </a:ext>
            </a:extLst>
          </p:cNvPr>
          <p:cNvSpPr txBox="1"/>
          <p:nvPr/>
        </p:nvSpPr>
        <p:spPr>
          <a:xfrm>
            <a:off x="716991" y="986790"/>
            <a:ext cx="11080115" cy="582467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03885" marR="108585" indent="-515620" algn="just">
              <a:lnSpc>
                <a:spcPct val="100000"/>
              </a:lnSpc>
              <a:spcBef>
                <a:spcPts val="994"/>
              </a:spcBef>
              <a:buFont typeface="+mj-lt"/>
              <a:buAutoNum type="arabicPeriod"/>
              <a:tabLst>
                <a:tab pos="603885" algn="l"/>
              </a:tabLst>
            </a:pPr>
            <a:r>
              <a:rPr lang="en-US" sz="2400" dirty="0">
                <a:latin typeface="Palatino Linotype"/>
                <a:cs typeface="Palatino Linotype"/>
              </a:rPr>
              <a:t>Languages over the alphabet{0,1}is described by the regular expression (0+1)*0(0+1)*0(0+1)* is the set of all strings containing at least two 0’s.</a:t>
            </a:r>
            <a:endParaRPr lang="en-IN" sz="2400" dirty="0">
              <a:latin typeface="Palatino Linotype"/>
              <a:cs typeface="Palatino Linotype"/>
            </a:endParaRPr>
          </a:p>
          <a:p>
            <a:pPr marL="603885" marR="108585" indent="-515620" algn="just">
              <a:lnSpc>
                <a:spcPct val="100000"/>
              </a:lnSpc>
              <a:spcBef>
                <a:spcPts val="994"/>
              </a:spcBef>
              <a:buFont typeface="+mj-lt"/>
              <a:buAutoNum type="arabicPeriod"/>
              <a:tabLst>
                <a:tab pos="603885" algn="l"/>
              </a:tabLst>
            </a:pPr>
            <a:r>
              <a:rPr sz="2400" dirty="0">
                <a:latin typeface="Palatino Linotype"/>
                <a:cs typeface="Palatino Linotype"/>
              </a:rPr>
              <a:t>The</a:t>
            </a:r>
            <a:r>
              <a:rPr sz="2400" spc="440" dirty="0">
                <a:latin typeface="Palatino Linotype"/>
                <a:cs typeface="Palatino Linotype"/>
              </a:rPr>
              <a:t> </a:t>
            </a:r>
            <a:r>
              <a:rPr sz="2400" dirty="0">
                <a:latin typeface="Palatino Linotype"/>
                <a:cs typeface="Palatino Linotype"/>
              </a:rPr>
              <a:t>regular</a:t>
            </a:r>
            <a:r>
              <a:rPr sz="2400" spc="434" dirty="0">
                <a:latin typeface="Palatino Linotype"/>
                <a:cs typeface="Palatino Linotype"/>
              </a:rPr>
              <a:t> </a:t>
            </a:r>
            <a:r>
              <a:rPr sz="2400" dirty="0">
                <a:latin typeface="Palatino Linotype"/>
                <a:cs typeface="Palatino Linotype"/>
              </a:rPr>
              <a:t>expression</a:t>
            </a:r>
            <a:r>
              <a:rPr sz="2400" spc="440" dirty="0">
                <a:latin typeface="Palatino Linotype"/>
                <a:cs typeface="Palatino Linotype"/>
              </a:rPr>
              <a:t> </a:t>
            </a:r>
            <a:r>
              <a:rPr sz="2400" b="1" i="1" dirty="0">
                <a:solidFill>
                  <a:srgbClr val="FF0000"/>
                </a:solidFill>
                <a:latin typeface="Palatino Linotype"/>
                <a:cs typeface="Palatino Linotype"/>
              </a:rPr>
              <a:t>0*(10*)*</a:t>
            </a:r>
            <a:r>
              <a:rPr sz="2400" b="1" i="1" spc="434" dirty="0">
                <a:solidFill>
                  <a:srgbClr val="FF0000"/>
                </a:solidFill>
                <a:latin typeface="Palatino Linotype"/>
                <a:cs typeface="Palatino Linotype"/>
              </a:rPr>
              <a:t> </a:t>
            </a:r>
            <a:r>
              <a:rPr sz="2400" b="1" i="1" dirty="0">
                <a:solidFill>
                  <a:srgbClr val="FF0000"/>
                </a:solidFill>
                <a:latin typeface="Palatino Linotype"/>
                <a:cs typeface="Palatino Linotype"/>
              </a:rPr>
              <a:t>denoted</a:t>
            </a:r>
            <a:r>
              <a:rPr sz="2400" b="1" i="1" spc="450" dirty="0">
                <a:solidFill>
                  <a:srgbClr val="FF0000"/>
                </a:solidFill>
                <a:latin typeface="Palatino Linotype"/>
                <a:cs typeface="Palatino Linotype"/>
              </a:rPr>
              <a:t> </a:t>
            </a:r>
            <a:r>
              <a:rPr sz="2400" b="1" i="1" dirty="0">
                <a:solidFill>
                  <a:srgbClr val="FF0000"/>
                </a:solidFill>
                <a:latin typeface="Palatino Linotype"/>
                <a:cs typeface="Palatino Linotype"/>
              </a:rPr>
              <a:t>by</a:t>
            </a:r>
            <a:r>
              <a:rPr sz="2400" b="1" i="1" spc="440" dirty="0">
                <a:solidFill>
                  <a:srgbClr val="FF0000"/>
                </a:solidFill>
                <a:latin typeface="Palatino Linotype"/>
                <a:cs typeface="Palatino Linotype"/>
              </a:rPr>
              <a:t>  </a:t>
            </a:r>
            <a:r>
              <a:rPr sz="2400" b="1" i="1" dirty="0">
                <a:solidFill>
                  <a:srgbClr val="FF0000"/>
                </a:solidFill>
                <a:latin typeface="Palatino Linotype"/>
                <a:cs typeface="Palatino Linotype"/>
              </a:rPr>
              <a:t>(1*0)*1*</a:t>
            </a:r>
            <a:r>
              <a:rPr sz="2400" b="1" i="1" spc="430" dirty="0">
                <a:solidFill>
                  <a:srgbClr val="FF0000"/>
                </a:solidFill>
                <a:latin typeface="Palatino Linotype"/>
                <a:cs typeface="Palatino Linotype"/>
              </a:rPr>
              <a:t> </a:t>
            </a:r>
            <a:r>
              <a:rPr sz="2400" dirty="0">
                <a:latin typeface="Palatino Linotype"/>
                <a:cs typeface="Palatino Linotype"/>
              </a:rPr>
              <a:t>are</a:t>
            </a:r>
            <a:r>
              <a:rPr sz="2400" spc="440" dirty="0">
                <a:latin typeface="Palatino Linotype"/>
                <a:cs typeface="Palatino Linotype"/>
              </a:rPr>
              <a:t> </a:t>
            </a:r>
            <a:r>
              <a:rPr sz="2400" dirty="0">
                <a:latin typeface="Palatino Linotype"/>
                <a:cs typeface="Palatino Linotype"/>
              </a:rPr>
              <a:t>equivalent.</a:t>
            </a:r>
            <a:r>
              <a:rPr sz="2400" spc="445" dirty="0">
                <a:latin typeface="Palatino Linotype"/>
                <a:cs typeface="Palatino Linotype"/>
              </a:rPr>
              <a:t> </a:t>
            </a:r>
            <a:r>
              <a:rPr sz="2400" spc="-25" dirty="0">
                <a:latin typeface="Palatino Linotype"/>
                <a:cs typeface="Palatino Linotype"/>
              </a:rPr>
              <a:t>Two </a:t>
            </a:r>
            <a:r>
              <a:rPr sz="2400" dirty="0">
                <a:latin typeface="Palatino Linotype"/>
                <a:cs typeface="Palatino Linotype"/>
              </a:rPr>
              <a:t>regular</a:t>
            </a:r>
            <a:r>
              <a:rPr sz="2400" spc="70" dirty="0">
                <a:latin typeface="Palatino Linotype"/>
                <a:cs typeface="Palatino Linotype"/>
              </a:rPr>
              <a:t>  </a:t>
            </a:r>
            <a:r>
              <a:rPr sz="2400" dirty="0">
                <a:latin typeface="Palatino Linotype"/>
                <a:cs typeface="Palatino Linotype"/>
              </a:rPr>
              <a:t>expressions</a:t>
            </a:r>
            <a:r>
              <a:rPr sz="2400" spc="70" dirty="0">
                <a:latin typeface="Palatino Linotype"/>
                <a:cs typeface="Palatino Linotype"/>
              </a:rPr>
              <a:t>  </a:t>
            </a:r>
            <a:r>
              <a:rPr sz="2400" dirty="0">
                <a:latin typeface="Palatino Linotype"/>
                <a:cs typeface="Palatino Linotype"/>
              </a:rPr>
              <a:t>are</a:t>
            </a:r>
            <a:r>
              <a:rPr sz="2400" spc="70" dirty="0">
                <a:latin typeface="Palatino Linotype"/>
                <a:cs typeface="Palatino Linotype"/>
              </a:rPr>
              <a:t>  </a:t>
            </a:r>
            <a:r>
              <a:rPr sz="2400" dirty="0">
                <a:latin typeface="Palatino Linotype"/>
                <a:cs typeface="Palatino Linotype"/>
              </a:rPr>
              <a:t>equivalent</a:t>
            </a:r>
            <a:r>
              <a:rPr sz="2400" spc="75" dirty="0">
                <a:latin typeface="Palatino Linotype"/>
                <a:cs typeface="Palatino Linotype"/>
              </a:rPr>
              <a:t>  </a:t>
            </a:r>
            <a:r>
              <a:rPr sz="2400" dirty="0">
                <a:latin typeface="Palatino Linotype"/>
                <a:cs typeface="Palatino Linotype"/>
              </a:rPr>
              <a:t>if</a:t>
            </a:r>
            <a:r>
              <a:rPr sz="2400" spc="80" dirty="0">
                <a:latin typeface="Palatino Linotype"/>
                <a:cs typeface="Palatino Linotype"/>
              </a:rPr>
              <a:t>  </a:t>
            </a:r>
            <a:r>
              <a:rPr sz="2400" dirty="0">
                <a:latin typeface="Palatino Linotype"/>
                <a:cs typeface="Palatino Linotype"/>
              </a:rPr>
              <a:t>languages</a:t>
            </a:r>
            <a:r>
              <a:rPr sz="2400" spc="75" dirty="0">
                <a:latin typeface="Palatino Linotype"/>
                <a:cs typeface="Palatino Linotype"/>
              </a:rPr>
              <a:t>  </a:t>
            </a:r>
            <a:r>
              <a:rPr sz="2400" dirty="0">
                <a:latin typeface="Palatino Linotype"/>
                <a:cs typeface="Palatino Linotype"/>
              </a:rPr>
              <a:t>generated</a:t>
            </a:r>
            <a:r>
              <a:rPr sz="2400" spc="70" dirty="0">
                <a:latin typeface="Palatino Linotype"/>
                <a:cs typeface="Palatino Linotype"/>
              </a:rPr>
              <a:t>  </a:t>
            </a:r>
            <a:r>
              <a:rPr sz="2400" dirty="0">
                <a:latin typeface="Palatino Linotype"/>
                <a:cs typeface="Palatino Linotype"/>
              </a:rPr>
              <a:t>by</a:t>
            </a:r>
            <a:r>
              <a:rPr sz="2400" spc="75" dirty="0">
                <a:latin typeface="Palatino Linotype"/>
                <a:cs typeface="Palatino Linotype"/>
              </a:rPr>
              <a:t>  </a:t>
            </a:r>
            <a:r>
              <a:rPr sz="2400" dirty="0">
                <a:latin typeface="Palatino Linotype"/>
                <a:cs typeface="Palatino Linotype"/>
              </a:rPr>
              <a:t>them</a:t>
            </a:r>
            <a:r>
              <a:rPr sz="2400" spc="75" dirty="0">
                <a:latin typeface="Palatino Linotype"/>
                <a:cs typeface="Palatino Linotype"/>
              </a:rPr>
              <a:t>  </a:t>
            </a:r>
            <a:r>
              <a:rPr sz="2400" spc="-25" dirty="0">
                <a:latin typeface="Palatino Linotype"/>
                <a:cs typeface="Palatino Linotype"/>
              </a:rPr>
              <a:t>are </a:t>
            </a:r>
            <a:r>
              <a:rPr sz="2400" dirty="0">
                <a:latin typeface="Palatino Linotype"/>
                <a:cs typeface="Palatino Linotype"/>
              </a:rPr>
              <a:t>same.(using</a:t>
            </a:r>
            <a:r>
              <a:rPr sz="2400" spc="-95" dirty="0">
                <a:latin typeface="Palatino Linotype"/>
                <a:cs typeface="Palatino Linotype"/>
              </a:rPr>
              <a:t> </a:t>
            </a:r>
            <a:r>
              <a:rPr sz="2400" dirty="0">
                <a:latin typeface="Palatino Linotype"/>
                <a:cs typeface="Palatino Linotype"/>
              </a:rPr>
              <a:t>the</a:t>
            </a:r>
            <a:r>
              <a:rPr sz="2400" spc="-80" dirty="0">
                <a:latin typeface="Palatino Linotype"/>
                <a:cs typeface="Palatino Linotype"/>
              </a:rPr>
              <a:t> </a:t>
            </a:r>
            <a:r>
              <a:rPr sz="2400" spc="-10" dirty="0">
                <a:latin typeface="Palatino Linotype"/>
                <a:cs typeface="Palatino Linotype"/>
              </a:rPr>
              <a:t>identity)</a:t>
            </a:r>
            <a:endParaRPr sz="2400" dirty="0">
              <a:latin typeface="Palatino Linotype"/>
              <a:cs typeface="Palatino Linotype"/>
            </a:endParaRPr>
          </a:p>
          <a:p>
            <a:pPr marL="679450" indent="-590550" algn="just">
              <a:lnSpc>
                <a:spcPct val="100000"/>
              </a:lnSpc>
              <a:spcBef>
                <a:spcPts val="1010"/>
              </a:spcBef>
              <a:buFont typeface="+mj-lt"/>
              <a:buAutoNum type="arabicPeriod"/>
              <a:tabLst>
                <a:tab pos="679450" algn="l"/>
              </a:tabLst>
            </a:pPr>
            <a:r>
              <a:rPr sz="2400" dirty="0">
                <a:latin typeface="Palatino Linotype"/>
                <a:cs typeface="Palatino Linotype"/>
              </a:rPr>
              <a:t>The</a:t>
            </a:r>
            <a:r>
              <a:rPr sz="2400" spc="254" dirty="0">
                <a:latin typeface="Palatino Linotype"/>
                <a:cs typeface="Palatino Linotype"/>
              </a:rPr>
              <a:t> </a:t>
            </a:r>
            <a:r>
              <a:rPr sz="2400" dirty="0">
                <a:latin typeface="Palatino Linotype"/>
                <a:cs typeface="Palatino Linotype"/>
              </a:rPr>
              <a:t>regular</a:t>
            </a:r>
            <a:r>
              <a:rPr sz="2400" spc="254" dirty="0">
                <a:latin typeface="Palatino Linotype"/>
                <a:cs typeface="Palatino Linotype"/>
              </a:rPr>
              <a:t> </a:t>
            </a:r>
            <a:r>
              <a:rPr sz="2400" dirty="0">
                <a:latin typeface="Palatino Linotype"/>
                <a:cs typeface="Palatino Linotype"/>
              </a:rPr>
              <a:t>expression</a:t>
            </a:r>
            <a:r>
              <a:rPr sz="2400" spc="254" dirty="0">
                <a:latin typeface="Palatino Linotype"/>
                <a:cs typeface="Palatino Linotype"/>
              </a:rPr>
              <a:t> </a:t>
            </a:r>
            <a:r>
              <a:rPr sz="2400" dirty="0">
                <a:latin typeface="Palatino Linotype"/>
                <a:cs typeface="Palatino Linotype"/>
              </a:rPr>
              <a:t>for</a:t>
            </a:r>
            <a:r>
              <a:rPr sz="2400" spc="265" dirty="0">
                <a:latin typeface="Palatino Linotype"/>
                <a:cs typeface="Palatino Linotype"/>
              </a:rPr>
              <a:t> </a:t>
            </a:r>
            <a:r>
              <a:rPr sz="2400" dirty="0">
                <a:latin typeface="Palatino Linotype"/>
                <a:cs typeface="Palatino Linotype"/>
              </a:rPr>
              <a:t>the</a:t>
            </a:r>
            <a:r>
              <a:rPr sz="2400" spc="280" dirty="0">
                <a:latin typeface="Palatino Linotype"/>
                <a:cs typeface="Palatino Linotype"/>
              </a:rPr>
              <a:t> </a:t>
            </a:r>
            <a:r>
              <a:rPr sz="2400" dirty="0">
                <a:latin typeface="Palatino Linotype"/>
                <a:cs typeface="Palatino Linotype"/>
              </a:rPr>
              <a:t>language</a:t>
            </a:r>
            <a:r>
              <a:rPr sz="2400" spc="260" dirty="0">
                <a:latin typeface="Palatino Linotype"/>
                <a:cs typeface="Palatino Linotype"/>
              </a:rPr>
              <a:t> </a:t>
            </a:r>
            <a:r>
              <a:rPr sz="2400" dirty="0">
                <a:latin typeface="Palatino Linotype"/>
                <a:cs typeface="Palatino Linotype"/>
              </a:rPr>
              <a:t>accepting</a:t>
            </a:r>
            <a:r>
              <a:rPr sz="2400" spc="254" dirty="0">
                <a:latin typeface="Palatino Linotype"/>
                <a:cs typeface="Palatino Linotype"/>
              </a:rPr>
              <a:t> </a:t>
            </a:r>
            <a:r>
              <a:rPr sz="2400" dirty="0">
                <a:latin typeface="Palatino Linotype"/>
                <a:cs typeface="Palatino Linotype"/>
              </a:rPr>
              <a:t>all</a:t>
            </a:r>
            <a:r>
              <a:rPr sz="2400" spc="260" dirty="0">
                <a:latin typeface="Palatino Linotype"/>
                <a:cs typeface="Palatino Linotype"/>
              </a:rPr>
              <a:t> </a:t>
            </a:r>
            <a:r>
              <a:rPr sz="2400" dirty="0">
                <a:latin typeface="Palatino Linotype"/>
                <a:cs typeface="Palatino Linotype"/>
              </a:rPr>
              <a:t>combinations</a:t>
            </a:r>
            <a:r>
              <a:rPr sz="2400" spc="265" dirty="0">
                <a:latin typeface="Palatino Linotype"/>
                <a:cs typeface="Palatino Linotype"/>
              </a:rPr>
              <a:t> </a:t>
            </a:r>
            <a:r>
              <a:rPr sz="2400" dirty="0">
                <a:latin typeface="Palatino Linotype"/>
                <a:cs typeface="Palatino Linotype"/>
              </a:rPr>
              <a:t>of</a:t>
            </a:r>
            <a:r>
              <a:rPr sz="2400" spc="260" dirty="0">
                <a:latin typeface="Palatino Linotype"/>
                <a:cs typeface="Palatino Linotype"/>
              </a:rPr>
              <a:t> </a:t>
            </a:r>
            <a:r>
              <a:rPr sz="2400" spc="-20" dirty="0">
                <a:latin typeface="Palatino Linotype"/>
                <a:cs typeface="Palatino Linotype"/>
              </a:rPr>
              <a:t>a's,</a:t>
            </a:r>
            <a:endParaRPr sz="2400" dirty="0">
              <a:latin typeface="Palatino Linotype"/>
              <a:cs typeface="Palatino Linotype"/>
            </a:endParaRPr>
          </a:p>
          <a:p>
            <a:pPr marL="603885" algn="just">
              <a:lnSpc>
                <a:spcPct val="100000"/>
              </a:lnSpc>
            </a:pPr>
            <a:r>
              <a:rPr sz="2400" dirty="0">
                <a:latin typeface="Palatino Linotype"/>
                <a:cs typeface="Palatino Linotype"/>
              </a:rPr>
              <a:t>over</a:t>
            </a:r>
            <a:r>
              <a:rPr sz="2400" spc="-30" dirty="0">
                <a:latin typeface="Palatino Linotype"/>
                <a:cs typeface="Palatino Linotype"/>
              </a:rPr>
              <a:t> </a:t>
            </a:r>
            <a:r>
              <a:rPr sz="2400" dirty="0">
                <a:latin typeface="Palatino Linotype"/>
                <a:cs typeface="Palatino Linotype"/>
              </a:rPr>
              <a:t>the set</a:t>
            </a:r>
            <a:r>
              <a:rPr sz="2400" spc="-30" dirty="0">
                <a:latin typeface="Palatino Linotype"/>
                <a:cs typeface="Palatino Linotype"/>
              </a:rPr>
              <a:t> </a:t>
            </a:r>
            <a:r>
              <a:rPr sz="2400" dirty="0">
                <a:latin typeface="Palatino Linotype"/>
                <a:cs typeface="Palatino Linotype"/>
              </a:rPr>
              <a:t>∑</a:t>
            </a:r>
            <a:r>
              <a:rPr sz="2400" spc="-20" dirty="0">
                <a:latin typeface="Palatino Linotype"/>
                <a:cs typeface="Palatino Linotype"/>
              </a:rPr>
              <a:t> </a:t>
            </a:r>
            <a:r>
              <a:rPr sz="2400" dirty="0">
                <a:latin typeface="Palatino Linotype"/>
                <a:cs typeface="Palatino Linotype"/>
              </a:rPr>
              <a:t>=</a:t>
            </a:r>
            <a:r>
              <a:rPr sz="2400" spc="-20" dirty="0">
                <a:latin typeface="Palatino Linotype"/>
                <a:cs typeface="Palatino Linotype"/>
              </a:rPr>
              <a:t> </a:t>
            </a:r>
            <a:r>
              <a:rPr sz="2400" dirty="0">
                <a:latin typeface="Palatino Linotype"/>
                <a:cs typeface="Palatino Linotype"/>
              </a:rPr>
              <a:t>{a}</a:t>
            </a:r>
            <a:r>
              <a:rPr sz="2400" spc="-15" dirty="0">
                <a:latin typeface="Palatino Linotype"/>
                <a:cs typeface="Palatino Linotype"/>
              </a:rPr>
              <a:t> </a:t>
            </a:r>
            <a:r>
              <a:rPr sz="2400" b="1" i="1" dirty="0">
                <a:solidFill>
                  <a:srgbClr val="FF0000"/>
                </a:solidFill>
                <a:latin typeface="Palatino Linotype"/>
                <a:cs typeface="Palatino Linotype"/>
              </a:rPr>
              <a:t>is</a:t>
            </a:r>
            <a:r>
              <a:rPr sz="2400" b="1" i="1" spc="-30" dirty="0">
                <a:solidFill>
                  <a:srgbClr val="FF0000"/>
                </a:solidFill>
                <a:latin typeface="Palatino Linotype"/>
                <a:cs typeface="Palatino Linotype"/>
              </a:rPr>
              <a:t> </a:t>
            </a:r>
            <a:r>
              <a:rPr sz="2400" b="1" i="1" dirty="0">
                <a:solidFill>
                  <a:srgbClr val="FF0000"/>
                </a:solidFill>
                <a:latin typeface="Palatino Linotype"/>
                <a:cs typeface="Palatino Linotype"/>
              </a:rPr>
              <a:t>R</a:t>
            </a:r>
            <a:r>
              <a:rPr sz="2400" b="1" i="1" spc="-15" dirty="0">
                <a:solidFill>
                  <a:srgbClr val="FF0000"/>
                </a:solidFill>
                <a:latin typeface="Palatino Linotype"/>
                <a:cs typeface="Palatino Linotype"/>
              </a:rPr>
              <a:t> </a:t>
            </a:r>
            <a:r>
              <a:rPr sz="2400" b="1" i="1" dirty="0">
                <a:solidFill>
                  <a:srgbClr val="FF0000"/>
                </a:solidFill>
                <a:latin typeface="Palatino Linotype"/>
                <a:cs typeface="Palatino Linotype"/>
              </a:rPr>
              <a:t>=</a:t>
            </a:r>
            <a:r>
              <a:rPr sz="2400" b="1" i="1" spc="-20" dirty="0">
                <a:solidFill>
                  <a:srgbClr val="FF0000"/>
                </a:solidFill>
                <a:latin typeface="Palatino Linotype"/>
                <a:cs typeface="Palatino Linotype"/>
              </a:rPr>
              <a:t> </a:t>
            </a:r>
            <a:r>
              <a:rPr sz="2400" b="1" i="1" spc="-25" dirty="0">
                <a:solidFill>
                  <a:srgbClr val="FF0000"/>
                </a:solidFill>
                <a:latin typeface="Palatino Linotype"/>
                <a:cs typeface="Palatino Linotype"/>
              </a:rPr>
              <a:t>a*</a:t>
            </a:r>
            <a:endParaRPr lang="en-IN" sz="2400" b="1" i="1" spc="-25" dirty="0">
              <a:solidFill>
                <a:srgbClr val="FF0000"/>
              </a:solidFill>
              <a:latin typeface="Palatino Linotype"/>
              <a:cs typeface="Palatino Linotype"/>
            </a:endParaRPr>
          </a:p>
          <a:p>
            <a:pPr marL="603885" algn="just">
              <a:lnSpc>
                <a:spcPct val="100000"/>
              </a:lnSpc>
            </a:pPr>
            <a:endParaRPr lang="en-IN" sz="2400" b="1" i="1" spc="-25" dirty="0">
              <a:solidFill>
                <a:srgbClr val="FF0000"/>
              </a:solidFill>
              <a:latin typeface="Palatino Linotype"/>
              <a:cs typeface="Palatino Linotype"/>
            </a:endParaRPr>
          </a:p>
          <a:p>
            <a:pPr marL="603250" indent="-511175" algn="just">
              <a:lnSpc>
                <a:spcPct val="100000"/>
              </a:lnSpc>
            </a:pPr>
            <a:r>
              <a:rPr lang="en-IN" sz="2400" b="1" i="1" spc="-25" dirty="0">
                <a:solidFill>
                  <a:srgbClr val="FF0000"/>
                </a:solidFill>
                <a:latin typeface="Palatino Linotype"/>
                <a:cs typeface="Palatino Linotype"/>
              </a:rPr>
              <a:t>4. </a:t>
            </a:r>
            <a:r>
              <a:rPr sz="2400" dirty="0">
                <a:latin typeface="Palatino Linotype"/>
                <a:cs typeface="Palatino Linotype"/>
              </a:rPr>
              <a:t>The</a:t>
            </a:r>
            <a:r>
              <a:rPr sz="2400" spc="370" dirty="0">
                <a:latin typeface="Palatino Linotype"/>
                <a:cs typeface="Palatino Linotype"/>
              </a:rPr>
              <a:t> </a:t>
            </a:r>
            <a:r>
              <a:rPr sz="2400" dirty="0">
                <a:latin typeface="Palatino Linotype"/>
                <a:cs typeface="Palatino Linotype"/>
              </a:rPr>
              <a:t>regular</a:t>
            </a:r>
            <a:r>
              <a:rPr sz="2400" spc="365" dirty="0">
                <a:latin typeface="Palatino Linotype"/>
                <a:cs typeface="Palatino Linotype"/>
              </a:rPr>
              <a:t> </a:t>
            </a:r>
            <a:r>
              <a:rPr sz="2400" dirty="0">
                <a:latin typeface="Palatino Linotype"/>
                <a:cs typeface="Palatino Linotype"/>
              </a:rPr>
              <a:t>expression</a:t>
            </a:r>
            <a:r>
              <a:rPr sz="2400" spc="370" dirty="0">
                <a:latin typeface="Palatino Linotype"/>
                <a:cs typeface="Palatino Linotype"/>
              </a:rPr>
              <a:t> </a:t>
            </a:r>
            <a:r>
              <a:rPr sz="2400" dirty="0">
                <a:latin typeface="Palatino Linotype"/>
                <a:cs typeface="Palatino Linotype"/>
              </a:rPr>
              <a:t>for</a:t>
            </a:r>
            <a:r>
              <a:rPr sz="2400" spc="380" dirty="0">
                <a:latin typeface="Palatino Linotype"/>
                <a:cs typeface="Palatino Linotype"/>
              </a:rPr>
              <a:t> </a:t>
            </a:r>
            <a:r>
              <a:rPr sz="2400" dirty="0">
                <a:latin typeface="Palatino Linotype"/>
                <a:cs typeface="Palatino Linotype"/>
              </a:rPr>
              <a:t>the</a:t>
            </a:r>
            <a:r>
              <a:rPr sz="2400" spc="380" dirty="0">
                <a:latin typeface="Palatino Linotype"/>
                <a:cs typeface="Palatino Linotype"/>
              </a:rPr>
              <a:t> </a:t>
            </a:r>
            <a:r>
              <a:rPr sz="2400" dirty="0">
                <a:latin typeface="Palatino Linotype"/>
                <a:cs typeface="Palatino Linotype"/>
              </a:rPr>
              <a:t>language</a:t>
            </a:r>
            <a:r>
              <a:rPr sz="2400" spc="385" dirty="0">
                <a:latin typeface="Palatino Linotype"/>
                <a:cs typeface="Palatino Linotype"/>
              </a:rPr>
              <a:t> </a:t>
            </a:r>
            <a:r>
              <a:rPr sz="2400" dirty="0">
                <a:latin typeface="Palatino Linotype"/>
                <a:cs typeface="Palatino Linotype"/>
              </a:rPr>
              <a:t>accepting</a:t>
            </a:r>
            <a:r>
              <a:rPr sz="2400" spc="360" dirty="0">
                <a:latin typeface="Palatino Linotype"/>
                <a:cs typeface="Palatino Linotype"/>
              </a:rPr>
              <a:t> </a:t>
            </a:r>
            <a:r>
              <a:rPr sz="2400" dirty="0">
                <a:latin typeface="Palatino Linotype"/>
                <a:cs typeface="Palatino Linotype"/>
              </a:rPr>
              <a:t>all</a:t>
            </a:r>
            <a:r>
              <a:rPr sz="2400" spc="375" dirty="0">
                <a:latin typeface="Palatino Linotype"/>
                <a:cs typeface="Palatino Linotype"/>
              </a:rPr>
              <a:t> </a:t>
            </a:r>
            <a:r>
              <a:rPr sz="2400" dirty="0">
                <a:latin typeface="Palatino Linotype"/>
                <a:cs typeface="Palatino Linotype"/>
              </a:rPr>
              <a:t>combinations</a:t>
            </a:r>
            <a:r>
              <a:rPr sz="2400" spc="390" dirty="0">
                <a:latin typeface="Palatino Linotype"/>
                <a:cs typeface="Palatino Linotype"/>
              </a:rPr>
              <a:t> </a:t>
            </a:r>
            <a:r>
              <a:rPr sz="2400" dirty="0">
                <a:latin typeface="Palatino Linotype"/>
                <a:cs typeface="Palatino Linotype"/>
              </a:rPr>
              <a:t>of</a:t>
            </a:r>
            <a:r>
              <a:rPr sz="2400" spc="375" dirty="0">
                <a:latin typeface="Palatino Linotype"/>
                <a:cs typeface="Palatino Linotype"/>
              </a:rPr>
              <a:t> </a:t>
            </a:r>
            <a:r>
              <a:rPr sz="2400" spc="-25" dirty="0">
                <a:latin typeface="Palatino Linotype"/>
                <a:cs typeface="Palatino Linotype"/>
              </a:rPr>
              <a:t>a's </a:t>
            </a:r>
            <a:r>
              <a:rPr sz="2400" dirty="0">
                <a:latin typeface="Palatino Linotype"/>
                <a:cs typeface="Palatino Linotype"/>
              </a:rPr>
              <a:t>except</a:t>
            </a:r>
            <a:r>
              <a:rPr sz="2400" spc="-55" dirty="0">
                <a:latin typeface="Palatino Linotype"/>
                <a:cs typeface="Palatino Linotype"/>
              </a:rPr>
              <a:t> </a:t>
            </a:r>
            <a:r>
              <a:rPr sz="2400" dirty="0">
                <a:latin typeface="Palatino Linotype"/>
                <a:cs typeface="Palatino Linotype"/>
              </a:rPr>
              <a:t>the</a:t>
            </a:r>
            <a:r>
              <a:rPr sz="2400" spc="-45" dirty="0">
                <a:latin typeface="Palatino Linotype"/>
                <a:cs typeface="Palatino Linotype"/>
              </a:rPr>
              <a:t> </a:t>
            </a:r>
            <a:r>
              <a:rPr sz="2400" dirty="0">
                <a:latin typeface="Palatino Linotype"/>
                <a:cs typeface="Palatino Linotype"/>
              </a:rPr>
              <a:t>null</a:t>
            </a:r>
            <a:r>
              <a:rPr sz="2400" spc="-50" dirty="0">
                <a:latin typeface="Palatino Linotype"/>
                <a:cs typeface="Palatino Linotype"/>
              </a:rPr>
              <a:t> </a:t>
            </a:r>
            <a:r>
              <a:rPr sz="2400" dirty="0">
                <a:latin typeface="Palatino Linotype"/>
                <a:cs typeface="Palatino Linotype"/>
              </a:rPr>
              <a:t>string,</a:t>
            </a:r>
            <a:r>
              <a:rPr sz="2400" spc="-35" dirty="0">
                <a:latin typeface="Palatino Linotype"/>
                <a:cs typeface="Palatino Linotype"/>
              </a:rPr>
              <a:t> </a:t>
            </a:r>
            <a:r>
              <a:rPr sz="2400" dirty="0">
                <a:latin typeface="Palatino Linotype"/>
                <a:cs typeface="Palatino Linotype"/>
              </a:rPr>
              <a:t>over</a:t>
            </a:r>
            <a:r>
              <a:rPr sz="2400" spc="-60" dirty="0">
                <a:latin typeface="Palatino Linotype"/>
                <a:cs typeface="Palatino Linotype"/>
              </a:rPr>
              <a:t> </a:t>
            </a:r>
            <a:r>
              <a:rPr sz="2400" dirty="0">
                <a:latin typeface="Palatino Linotype"/>
                <a:cs typeface="Palatino Linotype"/>
              </a:rPr>
              <a:t>the</a:t>
            </a:r>
            <a:r>
              <a:rPr sz="2400" spc="-45" dirty="0">
                <a:latin typeface="Palatino Linotype"/>
                <a:cs typeface="Palatino Linotype"/>
              </a:rPr>
              <a:t> </a:t>
            </a:r>
            <a:r>
              <a:rPr sz="2400" spc="-25" dirty="0">
                <a:latin typeface="Palatino Linotype"/>
                <a:cs typeface="Palatino Linotype"/>
              </a:rPr>
              <a:t>set</a:t>
            </a:r>
            <a:endParaRPr sz="2400" dirty="0">
              <a:latin typeface="Palatino Linotype"/>
              <a:cs typeface="Palatino Linotype"/>
            </a:endParaRPr>
          </a:p>
          <a:p>
            <a:pPr marL="698500" algn="just">
              <a:lnSpc>
                <a:spcPct val="100000"/>
              </a:lnSpc>
              <a:spcBef>
                <a:spcPts val="1000"/>
              </a:spcBef>
            </a:pPr>
            <a:r>
              <a:rPr sz="2400" b="1" dirty="0">
                <a:solidFill>
                  <a:srgbClr val="FF0000"/>
                </a:solidFill>
                <a:latin typeface="Palatino Linotype"/>
                <a:cs typeface="Palatino Linotype"/>
              </a:rPr>
              <a:t>∑</a:t>
            </a:r>
            <a:r>
              <a:rPr sz="2400" b="1" spc="-5" dirty="0">
                <a:solidFill>
                  <a:srgbClr val="FF0000"/>
                </a:solidFill>
                <a:latin typeface="Palatino Linotype"/>
                <a:cs typeface="Palatino Linotype"/>
              </a:rPr>
              <a:t> </a:t>
            </a:r>
            <a:r>
              <a:rPr sz="2400" b="1" dirty="0">
                <a:solidFill>
                  <a:srgbClr val="FF0000"/>
                </a:solidFill>
                <a:latin typeface="Palatino Linotype"/>
                <a:cs typeface="Palatino Linotype"/>
              </a:rPr>
              <a:t>=</a:t>
            </a:r>
            <a:r>
              <a:rPr sz="2400" b="1" spc="-15" dirty="0">
                <a:solidFill>
                  <a:srgbClr val="FF0000"/>
                </a:solidFill>
                <a:latin typeface="Palatino Linotype"/>
                <a:cs typeface="Palatino Linotype"/>
              </a:rPr>
              <a:t> </a:t>
            </a:r>
            <a:r>
              <a:rPr sz="2400" b="1" dirty="0">
                <a:solidFill>
                  <a:srgbClr val="FF0000"/>
                </a:solidFill>
                <a:latin typeface="Palatino Linotype"/>
                <a:cs typeface="Palatino Linotype"/>
              </a:rPr>
              <a:t>{a} is</a:t>
            </a:r>
            <a:r>
              <a:rPr sz="2400" b="1" spc="-25" dirty="0">
                <a:solidFill>
                  <a:srgbClr val="FF0000"/>
                </a:solidFill>
                <a:latin typeface="Palatino Linotype"/>
                <a:cs typeface="Palatino Linotype"/>
              </a:rPr>
              <a:t> </a:t>
            </a:r>
            <a:r>
              <a:rPr sz="2400" b="1" i="1" dirty="0">
                <a:solidFill>
                  <a:srgbClr val="FF0000"/>
                </a:solidFill>
                <a:latin typeface="Palatino Linotype"/>
                <a:cs typeface="Palatino Linotype"/>
              </a:rPr>
              <a:t>R</a:t>
            </a:r>
            <a:r>
              <a:rPr sz="2400" b="1" i="1" spc="-5" dirty="0">
                <a:solidFill>
                  <a:srgbClr val="FF0000"/>
                </a:solidFill>
                <a:latin typeface="Palatino Linotype"/>
                <a:cs typeface="Palatino Linotype"/>
              </a:rPr>
              <a:t> </a:t>
            </a:r>
            <a:r>
              <a:rPr sz="2400" b="1" i="1" dirty="0">
                <a:solidFill>
                  <a:srgbClr val="FF0000"/>
                </a:solidFill>
                <a:latin typeface="Palatino Linotype"/>
                <a:cs typeface="Palatino Linotype"/>
              </a:rPr>
              <a:t>=</a:t>
            </a:r>
            <a:r>
              <a:rPr sz="2400" b="1" i="1" spc="-10" dirty="0">
                <a:solidFill>
                  <a:srgbClr val="FF0000"/>
                </a:solidFill>
                <a:latin typeface="Palatino Linotype"/>
                <a:cs typeface="Palatino Linotype"/>
              </a:rPr>
              <a:t> </a:t>
            </a:r>
            <a:r>
              <a:rPr sz="2400" b="1" i="1" spc="-25" dirty="0">
                <a:solidFill>
                  <a:srgbClr val="FF0000"/>
                </a:solidFill>
                <a:latin typeface="Palatino Linotype"/>
                <a:cs typeface="Palatino Linotype"/>
              </a:rPr>
              <a:t>a</a:t>
            </a:r>
            <a:r>
              <a:rPr sz="2400" b="1" i="1" spc="-37" baseline="24305" dirty="0">
                <a:solidFill>
                  <a:srgbClr val="FF0000"/>
                </a:solidFill>
                <a:latin typeface="Palatino Linotype"/>
                <a:cs typeface="Palatino Linotype"/>
              </a:rPr>
              <a:t>+</a:t>
            </a:r>
            <a:endParaRPr lang="en-IN" sz="2400" b="1" i="1" spc="-37" baseline="24305" dirty="0">
              <a:solidFill>
                <a:srgbClr val="FF0000"/>
              </a:solidFill>
              <a:latin typeface="Palatino Linotype"/>
              <a:cs typeface="Palatino Linotype"/>
            </a:endParaRPr>
          </a:p>
          <a:p>
            <a:pPr marL="447675" marR="108585" indent="-360363" algn="just">
              <a:lnSpc>
                <a:spcPct val="100000"/>
              </a:lnSpc>
              <a:spcBef>
                <a:spcPts val="1010"/>
              </a:spcBef>
              <a:tabLst>
                <a:tab pos="603885" algn="l"/>
              </a:tabLst>
            </a:pPr>
            <a:r>
              <a:rPr lang="en-US" sz="2400" dirty="0">
                <a:latin typeface="Palatino Linotype"/>
                <a:cs typeface="Palatino Linotype"/>
              </a:rPr>
              <a:t>5. The</a:t>
            </a:r>
            <a:r>
              <a:rPr lang="en-US" sz="2400" spc="215" dirty="0">
                <a:latin typeface="Palatino Linotype"/>
                <a:cs typeface="Palatino Linotype"/>
              </a:rPr>
              <a:t> </a:t>
            </a:r>
            <a:r>
              <a:rPr lang="en-US" sz="2400" dirty="0">
                <a:latin typeface="Palatino Linotype"/>
                <a:cs typeface="Palatino Linotype"/>
              </a:rPr>
              <a:t>regular</a:t>
            </a:r>
            <a:r>
              <a:rPr lang="en-US" sz="2400" spc="210" dirty="0">
                <a:latin typeface="Palatino Linotype"/>
                <a:cs typeface="Palatino Linotype"/>
              </a:rPr>
              <a:t> </a:t>
            </a:r>
            <a:r>
              <a:rPr lang="en-US" sz="2400" dirty="0">
                <a:latin typeface="Palatino Linotype"/>
                <a:cs typeface="Palatino Linotype"/>
              </a:rPr>
              <a:t>expression</a:t>
            </a:r>
            <a:r>
              <a:rPr lang="en-US" sz="2400" spc="204" dirty="0">
                <a:latin typeface="Palatino Linotype"/>
                <a:cs typeface="Palatino Linotype"/>
              </a:rPr>
              <a:t> </a:t>
            </a:r>
            <a:r>
              <a:rPr lang="en-US" sz="2400" dirty="0">
                <a:latin typeface="Palatino Linotype"/>
                <a:cs typeface="Palatino Linotype"/>
              </a:rPr>
              <a:t>for</a:t>
            </a:r>
            <a:r>
              <a:rPr lang="en-US" sz="2400" spc="210" dirty="0">
                <a:latin typeface="Palatino Linotype"/>
                <a:cs typeface="Palatino Linotype"/>
              </a:rPr>
              <a:t> </a:t>
            </a:r>
            <a:r>
              <a:rPr lang="en-US" sz="2400" dirty="0">
                <a:latin typeface="Palatino Linotype"/>
                <a:cs typeface="Palatino Linotype"/>
              </a:rPr>
              <a:t>the</a:t>
            </a:r>
            <a:r>
              <a:rPr lang="en-US" sz="2400" spc="215" dirty="0">
                <a:latin typeface="Palatino Linotype"/>
                <a:cs typeface="Palatino Linotype"/>
              </a:rPr>
              <a:t> </a:t>
            </a:r>
            <a:r>
              <a:rPr lang="en-US" sz="2400" dirty="0">
                <a:latin typeface="Palatino Linotype"/>
                <a:cs typeface="Palatino Linotype"/>
              </a:rPr>
              <a:t>language</a:t>
            </a:r>
            <a:r>
              <a:rPr lang="en-US" sz="2400" spc="220" dirty="0">
                <a:latin typeface="Palatino Linotype"/>
                <a:cs typeface="Palatino Linotype"/>
              </a:rPr>
              <a:t> </a:t>
            </a:r>
            <a:r>
              <a:rPr lang="en-US" sz="2400" dirty="0">
                <a:latin typeface="Palatino Linotype"/>
                <a:cs typeface="Palatino Linotype"/>
              </a:rPr>
              <a:t>accepting</a:t>
            </a:r>
            <a:r>
              <a:rPr lang="en-US" sz="2400" spc="210" dirty="0">
                <a:latin typeface="Palatino Linotype"/>
                <a:cs typeface="Palatino Linotype"/>
              </a:rPr>
              <a:t> </a:t>
            </a:r>
            <a:r>
              <a:rPr lang="en-US" sz="2400" dirty="0">
                <a:latin typeface="Palatino Linotype"/>
                <a:cs typeface="Palatino Linotype"/>
              </a:rPr>
              <a:t>all</a:t>
            </a:r>
            <a:r>
              <a:rPr lang="en-US" sz="2400" spc="210" dirty="0">
                <a:latin typeface="Palatino Linotype"/>
                <a:cs typeface="Palatino Linotype"/>
              </a:rPr>
              <a:t> </a:t>
            </a:r>
            <a:r>
              <a:rPr lang="en-US" sz="2400" dirty="0">
                <a:latin typeface="Palatino Linotype"/>
                <a:cs typeface="Palatino Linotype"/>
              </a:rPr>
              <a:t>the</a:t>
            </a:r>
            <a:r>
              <a:rPr lang="en-US" sz="2400" spc="210" dirty="0">
                <a:latin typeface="Palatino Linotype"/>
                <a:cs typeface="Palatino Linotype"/>
              </a:rPr>
              <a:t> </a:t>
            </a:r>
            <a:r>
              <a:rPr lang="en-US" sz="2400" dirty="0">
                <a:latin typeface="Palatino Linotype"/>
                <a:cs typeface="Palatino Linotype"/>
              </a:rPr>
              <a:t>string</a:t>
            </a:r>
            <a:r>
              <a:rPr lang="en-US" sz="2400" spc="215" dirty="0">
                <a:latin typeface="Palatino Linotype"/>
                <a:cs typeface="Palatino Linotype"/>
              </a:rPr>
              <a:t> </a:t>
            </a:r>
            <a:r>
              <a:rPr lang="en-US" sz="2400" spc="-10" dirty="0">
                <a:latin typeface="Palatino Linotype"/>
                <a:cs typeface="Palatino Linotype"/>
              </a:rPr>
              <a:t>containing  </a:t>
            </a:r>
            <a:r>
              <a:rPr lang="en-US" sz="2400" dirty="0">
                <a:latin typeface="Palatino Linotype"/>
                <a:cs typeface="Palatino Linotype"/>
              </a:rPr>
              <a:t>any</a:t>
            </a:r>
            <a:r>
              <a:rPr lang="en-US" sz="2400" spc="-25" dirty="0">
                <a:latin typeface="Palatino Linotype"/>
                <a:cs typeface="Palatino Linotype"/>
              </a:rPr>
              <a:t> </a:t>
            </a:r>
            <a:r>
              <a:rPr lang="en-US" sz="2400" dirty="0">
                <a:latin typeface="Palatino Linotype"/>
                <a:cs typeface="Palatino Linotype"/>
              </a:rPr>
              <a:t>number</a:t>
            </a:r>
            <a:r>
              <a:rPr lang="en-US" sz="2400" spc="-20" dirty="0">
                <a:latin typeface="Palatino Linotype"/>
                <a:cs typeface="Palatino Linotype"/>
              </a:rPr>
              <a:t> </a:t>
            </a:r>
            <a:r>
              <a:rPr lang="en-US" sz="2400" dirty="0">
                <a:latin typeface="Palatino Linotype"/>
                <a:cs typeface="Palatino Linotype"/>
              </a:rPr>
              <a:t>of</a:t>
            </a:r>
            <a:r>
              <a:rPr lang="en-US" sz="2400" spc="-25" dirty="0">
                <a:latin typeface="Palatino Linotype"/>
                <a:cs typeface="Palatino Linotype"/>
              </a:rPr>
              <a:t> </a:t>
            </a:r>
            <a:r>
              <a:rPr lang="en-US" sz="2400" dirty="0">
                <a:latin typeface="Palatino Linotype"/>
                <a:cs typeface="Palatino Linotype"/>
              </a:rPr>
              <a:t>a's</a:t>
            </a:r>
            <a:r>
              <a:rPr lang="en-US" sz="2400" spc="-35" dirty="0">
                <a:latin typeface="Palatino Linotype"/>
                <a:cs typeface="Palatino Linotype"/>
              </a:rPr>
              <a:t> </a:t>
            </a:r>
            <a:r>
              <a:rPr lang="en-US" sz="2400" dirty="0">
                <a:latin typeface="Palatino Linotype"/>
                <a:cs typeface="Palatino Linotype"/>
              </a:rPr>
              <a:t>and</a:t>
            </a:r>
            <a:r>
              <a:rPr lang="en-US" sz="2400" spc="-20" dirty="0">
                <a:latin typeface="Palatino Linotype"/>
                <a:cs typeface="Palatino Linotype"/>
              </a:rPr>
              <a:t> </a:t>
            </a:r>
            <a:r>
              <a:rPr lang="en-US" sz="2400" dirty="0">
                <a:latin typeface="Palatino Linotype"/>
                <a:cs typeface="Palatino Linotype"/>
              </a:rPr>
              <a:t>b's</a:t>
            </a:r>
            <a:r>
              <a:rPr lang="en-US" sz="2400" spc="-50" dirty="0">
                <a:latin typeface="Palatino Linotype"/>
                <a:cs typeface="Palatino Linotype"/>
              </a:rPr>
              <a:t> </a:t>
            </a:r>
            <a:r>
              <a:rPr lang="en-US" sz="2400" b="1" i="1" spc="-25" dirty="0">
                <a:solidFill>
                  <a:srgbClr val="FF0000"/>
                </a:solidFill>
                <a:latin typeface="Palatino Linotype"/>
                <a:cs typeface="Palatino Linotype"/>
              </a:rPr>
              <a:t>is</a:t>
            </a:r>
            <a:endParaRPr lang="en-US" sz="2400" dirty="0">
              <a:latin typeface="Palatino Linotype"/>
              <a:cs typeface="Palatino Linotype"/>
            </a:endParaRPr>
          </a:p>
          <a:p>
            <a:pPr marL="698500" algn="just">
              <a:lnSpc>
                <a:spcPct val="100000"/>
              </a:lnSpc>
              <a:spcBef>
                <a:spcPts val="994"/>
              </a:spcBef>
            </a:pPr>
            <a:r>
              <a:rPr lang="en-US" sz="2400" b="1" i="1" dirty="0" err="1">
                <a:solidFill>
                  <a:srgbClr val="FF0000"/>
                </a:solidFill>
                <a:latin typeface="Palatino Linotype"/>
                <a:cs typeface="Palatino Linotype"/>
              </a:rPr>
              <a:t>r.e</a:t>
            </a:r>
            <a:r>
              <a:rPr lang="en-US" sz="2400" b="1" i="1" dirty="0">
                <a:solidFill>
                  <a:srgbClr val="FF0000"/>
                </a:solidFill>
                <a:latin typeface="Palatino Linotype"/>
                <a:cs typeface="Palatino Linotype"/>
              </a:rPr>
              <a:t>.</a:t>
            </a:r>
            <a:r>
              <a:rPr lang="en-US" sz="2400" b="1" i="1" spc="-10" dirty="0">
                <a:solidFill>
                  <a:srgbClr val="FF0000"/>
                </a:solidFill>
                <a:latin typeface="Palatino Linotype"/>
                <a:cs typeface="Palatino Linotype"/>
              </a:rPr>
              <a:t> </a:t>
            </a:r>
            <a:r>
              <a:rPr lang="en-US" sz="2400" b="1" i="1" dirty="0">
                <a:solidFill>
                  <a:srgbClr val="FF0000"/>
                </a:solidFill>
                <a:latin typeface="Palatino Linotype"/>
                <a:cs typeface="Palatino Linotype"/>
              </a:rPr>
              <a:t>=</a:t>
            </a:r>
            <a:r>
              <a:rPr lang="en-US" sz="2400" b="1" i="1" spc="-10" dirty="0">
                <a:solidFill>
                  <a:srgbClr val="FF0000"/>
                </a:solidFill>
                <a:latin typeface="Palatino Linotype"/>
                <a:cs typeface="Palatino Linotype"/>
              </a:rPr>
              <a:t> </a:t>
            </a:r>
            <a:r>
              <a:rPr lang="en-US" sz="2400" b="1" i="1" dirty="0">
                <a:solidFill>
                  <a:srgbClr val="FF0000"/>
                </a:solidFill>
                <a:latin typeface="Palatino Linotype"/>
                <a:cs typeface="Palatino Linotype"/>
              </a:rPr>
              <a:t>(a</a:t>
            </a:r>
            <a:r>
              <a:rPr lang="en-US" sz="2400" b="1" i="1" spc="-10" dirty="0">
                <a:solidFill>
                  <a:srgbClr val="FF0000"/>
                </a:solidFill>
                <a:latin typeface="Palatino Linotype"/>
                <a:cs typeface="Palatino Linotype"/>
              </a:rPr>
              <a:t> </a:t>
            </a:r>
            <a:r>
              <a:rPr lang="en-US" sz="2400" b="1" i="1" dirty="0">
                <a:solidFill>
                  <a:srgbClr val="FF0000"/>
                </a:solidFill>
                <a:latin typeface="Palatino Linotype"/>
                <a:cs typeface="Palatino Linotype"/>
              </a:rPr>
              <a:t>+</a:t>
            </a:r>
            <a:r>
              <a:rPr lang="en-US" sz="2400" b="1" i="1" spc="-10" dirty="0">
                <a:solidFill>
                  <a:srgbClr val="FF0000"/>
                </a:solidFill>
                <a:latin typeface="Palatino Linotype"/>
                <a:cs typeface="Palatino Linotype"/>
              </a:rPr>
              <a:t> </a:t>
            </a:r>
            <a:r>
              <a:rPr lang="en-US" sz="2400" b="1" i="1" spc="-25" dirty="0">
                <a:solidFill>
                  <a:srgbClr val="FF0000"/>
                </a:solidFill>
                <a:latin typeface="Palatino Linotype"/>
                <a:cs typeface="Palatino Linotype"/>
              </a:rPr>
              <a:t>b)*</a:t>
            </a:r>
            <a:endParaRPr lang="en-US" sz="2400" dirty="0">
              <a:latin typeface="Palatino Linotype"/>
              <a:cs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12916874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43152" y="888949"/>
            <a:ext cx="10817225" cy="5311775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12700" marR="5080" indent="407670" algn="just">
              <a:lnSpc>
                <a:spcPts val="3030"/>
              </a:lnSpc>
              <a:spcBef>
                <a:spcPts val="475"/>
              </a:spcBef>
              <a:buFont typeface="Palatino Linotype"/>
              <a:buAutoNum type="arabicPeriod" startAt="7"/>
              <a:tabLst>
                <a:tab pos="420370" algn="l"/>
              </a:tabLst>
            </a:pPr>
            <a:r>
              <a:rPr sz="2800" dirty="0">
                <a:latin typeface="Palatino Linotype"/>
                <a:cs typeface="Palatino Linotype"/>
              </a:rPr>
              <a:t>The</a:t>
            </a:r>
            <a:r>
              <a:rPr sz="2800" spc="390" dirty="0">
                <a:latin typeface="Palatino Linotype"/>
                <a:cs typeface="Palatino Linotype"/>
              </a:rPr>
              <a:t> </a:t>
            </a:r>
            <a:r>
              <a:rPr sz="2800" dirty="0">
                <a:latin typeface="Palatino Linotype"/>
                <a:cs typeface="Palatino Linotype"/>
              </a:rPr>
              <a:t>regular</a:t>
            </a:r>
            <a:r>
              <a:rPr sz="2800" spc="390" dirty="0">
                <a:latin typeface="Palatino Linotype"/>
                <a:cs typeface="Palatino Linotype"/>
              </a:rPr>
              <a:t> </a:t>
            </a:r>
            <a:r>
              <a:rPr sz="2800" dirty="0">
                <a:latin typeface="Palatino Linotype"/>
                <a:cs typeface="Palatino Linotype"/>
              </a:rPr>
              <a:t>expression</a:t>
            </a:r>
            <a:r>
              <a:rPr sz="2800" spc="385" dirty="0">
                <a:latin typeface="Palatino Linotype"/>
                <a:cs typeface="Palatino Linotype"/>
              </a:rPr>
              <a:t> </a:t>
            </a:r>
            <a:r>
              <a:rPr sz="2800" dirty="0">
                <a:latin typeface="Palatino Linotype"/>
                <a:cs typeface="Palatino Linotype"/>
              </a:rPr>
              <a:t>for</a:t>
            </a:r>
            <a:r>
              <a:rPr sz="2800" spc="385" dirty="0">
                <a:latin typeface="Palatino Linotype"/>
                <a:cs typeface="Palatino Linotype"/>
              </a:rPr>
              <a:t> </a:t>
            </a:r>
            <a:r>
              <a:rPr sz="2800" dirty="0">
                <a:latin typeface="Palatino Linotype"/>
                <a:cs typeface="Palatino Linotype"/>
              </a:rPr>
              <a:t>the</a:t>
            </a:r>
            <a:r>
              <a:rPr sz="2800" spc="395" dirty="0">
                <a:latin typeface="Palatino Linotype"/>
                <a:cs typeface="Palatino Linotype"/>
              </a:rPr>
              <a:t> </a:t>
            </a:r>
            <a:r>
              <a:rPr sz="2800" dirty="0">
                <a:latin typeface="Palatino Linotype"/>
                <a:cs typeface="Palatino Linotype"/>
              </a:rPr>
              <a:t>language</a:t>
            </a:r>
            <a:r>
              <a:rPr sz="2800" spc="385" dirty="0">
                <a:latin typeface="Palatino Linotype"/>
                <a:cs typeface="Palatino Linotype"/>
              </a:rPr>
              <a:t> </a:t>
            </a:r>
            <a:r>
              <a:rPr sz="2800" dirty="0">
                <a:latin typeface="Palatino Linotype"/>
                <a:cs typeface="Palatino Linotype"/>
              </a:rPr>
              <a:t>accepting</a:t>
            </a:r>
            <a:r>
              <a:rPr sz="2800" spc="390" dirty="0">
                <a:latin typeface="Palatino Linotype"/>
                <a:cs typeface="Palatino Linotype"/>
              </a:rPr>
              <a:t> </a:t>
            </a:r>
            <a:r>
              <a:rPr sz="2800" dirty="0">
                <a:latin typeface="Palatino Linotype"/>
                <a:cs typeface="Palatino Linotype"/>
              </a:rPr>
              <a:t>all</a:t>
            </a:r>
            <a:r>
              <a:rPr sz="2800" spc="390" dirty="0">
                <a:latin typeface="Palatino Linotype"/>
                <a:cs typeface="Palatino Linotype"/>
              </a:rPr>
              <a:t> </a:t>
            </a:r>
            <a:r>
              <a:rPr sz="2800" dirty="0">
                <a:latin typeface="Palatino Linotype"/>
                <a:cs typeface="Palatino Linotype"/>
              </a:rPr>
              <a:t>the</a:t>
            </a:r>
            <a:r>
              <a:rPr sz="2800" spc="390" dirty="0">
                <a:latin typeface="Palatino Linotype"/>
                <a:cs typeface="Palatino Linotype"/>
              </a:rPr>
              <a:t> </a:t>
            </a:r>
            <a:r>
              <a:rPr sz="2800" spc="-10" dirty="0">
                <a:latin typeface="Palatino Linotype"/>
                <a:cs typeface="Palatino Linotype"/>
              </a:rPr>
              <a:t>string </a:t>
            </a:r>
            <a:r>
              <a:rPr sz="2800" dirty="0">
                <a:latin typeface="Palatino Linotype"/>
                <a:cs typeface="Palatino Linotype"/>
              </a:rPr>
              <a:t>which</a:t>
            </a:r>
            <a:r>
              <a:rPr sz="2800" spc="630" dirty="0">
                <a:latin typeface="Palatino Linotype"/>
                <a:cs typeface="Palatino Linotype"/>
              </a:rPr>
              <a:t> </a:t>
            </a:r>
            <a:r>
              <a:rPr sz="2800" dirty="0">
                <a:latin typeface="Palatino Linotype"/>
                <a:cs typeface="Palatino Linotype"/>
              </a:rPr>
              <a:t>are</a:t>
            </a:r>
            <a:r>
              <a:rPr sz="2800" spc="630" dirty="0">
                <a:latin typeface="Palatino Linotype"/>
                <a:cs typeface="Palatino Linotype"/>
              </a:rPr>
              <a:t> </a:t>
            </a:r>
            <a:r>
              <a:rPr sz="2800" dirty="0">
                <a:latin typeface="Palatino Linotype"/>
                <a:cs typeface="Palatino Linotype"/>
              </a:rPr>
              <a:t>starting</a:t>
            </a:r>
            <a:r>
              <a:rPr sz="2800" spc="630" dirty="0">
                <a:latin typeface="Palatino Linotype"/>
                <a:cs typeface="Palatino Linotype"/>
              </a:rPr>
              <a:t> </a:t>
            </a:r>
            <a:r>
              <a:rPr sz="2800" dirty="0">
                <a:latin typeface="Palatino Linotype"/>
                <a:cs typeface="Palatino Linotype"/>
              </a:rPr>
              <a:t>with</a:t>
            </a:r>
            <a:r>
              <a:rPr sz="2800" spc="630" dirty="0">
                <a:latin typeface="Palatino Linotype"/>
                <a:cs typeface="Palatino Linotype"/>
              </a:rPr>
              <a:t> </a:t>
            </a:r>
            <a:r>
              <a:rPr sz="2800" dirty="0">
                <a:latin typeface="Palatino Linotype"/>
                <a:cs typeface="Palatino Linotype"/>
              </a:rPr>
              <a:t>1</a:t>
            </a:r>
            <a:r>
              <a:rPr sz="2800" spc="650" dirty="0">
                <a:latin typeface="Palatino Linotype"/>
                <a:cs typeface="Palatino Linotype"/>
              </a:rPr>
              <a:t> </a:t>
            </a:r>
            <a:r>
              <a:rPr sz="2800" dirty="0">
                <a:latin typeface="Palatino Linotype"/>
                <a:cs typeface="Palatino Linotype"/>
              </a:rPr>
              <a:t>and</a:t>
            </a:r>
            <a:r>
              <a:rPr sz="2800" spc="630" dirty="0">
                <a:latin typeface="Palatino Linotype"/>
                <a:cs typeface="Palatino Linotype"/>
              </a:rPr>
              <a:t> </a:t>
            </a:r>
            <a:r>
              <a:rPr sz="2800" dirty="0">
                <a:latin typeface="Palatino Linotype"/>
                <a:cs typeface="Palatino Linotype"/>
              </a:rPr>
              <a:t>ending</a:t>
            </a:r>
            <a:r>
              <a:rPr sz="2800" spc="645" dirty="0">
                <a:latin typeface="Palatino Linotype"/>
                <a:cs typeface="Palatino Linotype"/>
              </a:rPr>
              <a:t> </a:t>
            </a:r>
            <a:r>
              <a:rPr sz="2800" dirty="0">
                <a:latin typeface="Palatino Linotype"/>
                <a:cs typeface="Palatino Linotype"/>
              </a:rPr>
              <a:t>with</a:t>
            </a:r>
            <a:r>
              <a:rPr sz="2800" spc="630" dirty="0">
                <a:latin typeface="Palatino Linotype"/>
                <a:cs typeface="Palatino Linotype"/>
              </a:rPr>
              <a:t> </a:t>
            </a:r>
            <a:r>
              <a:rPr sz="2800" dirty="0">
                <a:latin typeface="Palatino Linotype"/>
                <a:cs typeface="Palatino Linotype"/>
              </a:rPr>
              <a:t>0,</a:t>
            </a:r>
            <a:r>
              <a:rPr sz="2800" spc="630" dirty="0">
                <a:latin typeface="Palatino Linotype"/>
                <a:cs typeface="Palatino Linotype"/>
              </a:rPr>
              <a:t> </a:t>
            </a:r>
            <a:r>
              <a:rPr sz="2800" dirty="0">
                <a:latin typeface="Palatino Linotype"/>
                <a:cs typeface="Palatino Linotype"/>
              </a:rPr>
              <a:t>over</a:t>
            </a:r>
            <a:r>
              <a:rPr sz="2800" spc="635" dirty="0">
                <a:latin typeface="Palatino Linotype"/>
                <a:cs typeface="Palatino Linotype"/>
              </a:rPr>
              <a:t> </a:t>
            </a:r>
            <a:r>
              <a:rPr sz="2800" dirty="0">
                <a:latin typeface="Palatino Linotype"/>
                <a:cs typeface="Palatino Linotype"/>
              </a:rPr>
              <a:t>∑</a:t>
            </a:r>
            <a:r>
              <a:rPr sz="2800" spc="635" dirty="0">
                <a:latin typeface="Palatino Linotype"/>
                <a:cs typeface="Palatino Linotype"/>
              </a:rPr>
              <a:t> </a:t>
            </a:r>
            <a:r>
              <a:rPr sz="2800" dirty="0">
                <a:latin typeface="Palatino Linotype"/>
                <a:cs typeface="Palatino Linotype"/>
              </a:rPr>
              <a:t>=</a:t>
            </a:r>
            <a:r>
              <a:rPr sz="2800" spc="630" dirty="0">
                <a:latin typeface="Palatino Linotype"/>
                <a:cs typeface="Palatino Linotype"/>
              </a:rPr>
              <a:t> </a:t>
            </a:r>
            <a:r>
              <a:rPr sz="2800" dirty="0">
                <a:latin typeface="Palatino Linotype"/>
                <a:cs typeface="Palatino Linotype"/>
              </a:rPr>
              <a:t>{0,</a:t>
            </a:r>
            <a:r>
              <a:rPr sz="2800" spc="630" dirty="0">
                <a:latin typeface="Palatino Linotype"/>
                <a:cs typeface="Palatino Linotype"/>
              </a:rPr>
              <a:t> </a:t>
            </a:r>
            <a:r>
              <a:rPr sz="2800" dirty="0">
                <a:latin typeface="Palatino Linotype"/>
                <a:cs typeface="Palatino Linotype"/>
              </a:rPr>
              <a:t>1}</a:t>
            </a:r>
            <a:r>
              <a:rPr sz="2800" spc="635" dirty="0">
                <a:latin typeface="Palatino Linotype"/>
                <a:cs typeface="Palatino Linotype"/>
              </a:rPr>
              <a:t> </a:t>
            </a:r>
            <a:r>
              <a:rPr sz="2800" b="1" i="1" spc="-25" dirty="0">
                <a:latin typeface="Palatino Linotype"/>
                <a:cs typeface="Palatino Linotype"/>
              </a:rPr>
              <a:t>is </a:t>
            </a:r>
            <a:r>
              <a:rPr sz="2800" b="1" i="1" dirty="0">
                <a:solidFill>
                  <a:srgbClr val="FF0000"/>
                </a:solidFill>
                <a:latin typeface="Palatino Linotype"/>
                <a:cs typeface="Palatino Linotype"/>
              </a:rPr>
              <a:t>R</a:t>
            </a:r>
            <a:r>
              <a:rPr sz="2800" b="1" i="1" spc="-25" dirty="0">
                <a:solidFill>
                  <a:srgbClr val="FF0000"/>
                </a:solidFill>
                <a:latin typeface="Palatino Linotype"/>
                <a:cs typeface="Palatino Linotype"/>
              </a:rPr>
              <a:t> </a:t>
            </a:r>
            <a:r>
              <a:rPr sz="2800" b="1" i="1" dirty="0">
                <a:solidFill>
                  <a:srgbClr val="FF0000"/>
                </a:solidFill>
                <a:latin typeface="Palatino Linotype"/>
                <a:cs typeface="Palatino Linotype"/>
              </a:rPr>
              <a:t>=</a:t>
            </a:r>
            <a:r>
              <a:rPr sz="2800" b="1" i="1" spc="-25" dirty="0">
                <a:solidFill>
                  <a:srgbClr val="FF0000"/>
                </a:solidFill>
                <a:latin typeface="Palatino Linotype"/>
                <a:cs typeface="Palatino Linotype"/>
              </a:rPr>
              <a:t> </a:t>
            </a:r>
            <a:r>
              <a:rPr sz="2800" b="1" i="1" dirty="0">
                <a:solidFill>
                  <a:srgbClr val="FF0000"/>
                </a:solidFill>
                <a:latin typeface="Palatino Linotype"/>
                <a:cs typeface="Palatino Linotype"/>
              </a:rPr>
              <a:t>1</a:t>
            </a:r>
            <a:r>
              <a:rPr sz="2800" b="1" i="1" spc="-25" dirty="0">
                <a:solidFill>
                  <a:srgbClr val="FF0000"/>
                </a:solidFill>
                <a:latin typeface="Palatino Linotype"/>
                <a:cs typeface="Palatino Linotype"/>
              </a:rPr>
              <a:t> </a:t>
            </a:r>
            <a:r>
              <a:rPr sz="2800" b="1" i="1" dirty="0">
                <a:solidFill>
                  <a:srgbClr val="FF0000"/>
                </a:solidFill>
                <a:latin typeface="Palatino Linotype"/>
                <a:cs typeface="Palatino Linotype"/>
              </a:rPr>
              <a:t>(0+1)*</a:t>
            </a:r>
            <a:r>
              <a:rPr sz="2800" b="1" i="1" spc="-35" dirty="0">
                <a:solidFill>
                  <a:srgbClr val="FF0000"/>
                </a:solidFill>
                <a:latin typeface="Palatino Linotype"/>
                <a:cs typeface="Palatino Linotype"/>
              </a:rPr>
              <a:t> </a:t>
            </a:r>
            <a:r>
              <a:rPr sz="2800" b="1" i="1" spc="-50" dirty="0">
                <a:solidFill>
                  <a:srgbClr val="FF0000"/>
                </a:solidFill>
                <a:latin typeface="Palatino Linotype"/>
                <a:cs typeface="Palatino Linotype"/>
              </a:rPr>
              <a:t>0</a:t>
            </a:r>
            <a:endParaRPr sz="2800" dirty="0">
              <a:latin typeface="Palatino Linotype"/>
              <a:cs typeface="Palatino Linotype"/>
            </a:endParaRPr>
          </a:p>
          <a:p>
            <a:pPr marL="546100" indent="-533400">
              <a:lnSpc>
                <a:spcPct val="100000"/>
              </a:lnSpc>
              <a:spcBef>
                <a:spcPts val="600"/>
              </a:spcBef>
              <a:buAutoNum type="arabicPeriod" startAt="7"/>
              <a:tabLst>
                <a:tab pos="546100" algn="l"/>
              </a:tabLst>
            </a:pPr>
            <a:r>
              <a:rPr sz="2800" dirty="0">
                <a:latin typeface="Palatino Linotype"/>
                <a:cs typeface="Palatino Linotype"/>
              </a:rPr>
              <a:t>Set</a:t>
            </a:r>
            <a:r>
              <a:rPr sz="2800" spc="-45" dirty="0">
                <a:latin typeface="Palatino Linotype"/>
                <a:cs typeface="Palatino Linotype"/>
              </a:rPr>
              <a:t> </a:t>
            </a:r>
            <a:r>
              <a:rPr sz="2800" dirty="0">
                <a:latin typeface="Palatino Linotype"/>
                <a:cs typeface="Palatino Linotype"/>
              </a:rPr>
              <a:t>of</a:t>
            </a:r>
            <a:r>
              <a:rPr sz="2800" spc="-50" dirty="0">
                <a:latin typeface="Palatino Linotype"/>
                <a:cs typeface="Palatino Linotype"/>
              </a:rPr>
              <a:t> </a:t>
            </a:r>
            <a:r>
              <a:rPr sz="2800" dirty="0">
                <a:latin typeface="Palatino Linotype"/>
                <a:cs typeface="Palatino Linotype"/>
              </a:rPr>
              <a:t>all</a:t>
            </a:r>
            <a:r>
              <a:rPr sz="2800" spc="-50" dirty="0">
                <a:latin typeface="Palatino Linotype"/>
                <a:cs typeface="Palatino Linotype"/>
              </a:rPr>
              <a:t> </a:t>
            </a:r>
            <a:r>
              <a:rPr sz="2800" dirty="0">
                <a:latin typeface="Palatino Linotype"/>
                <a:cs typeface="Palatino Linotype"/>
              </a:rPr>
              <a:t>strings</a:t>
            </a:r>
            <a:r>
              <a:rPr sz="2800" spc="-55" dirty="0">
                <a:latin typeface="Palatino Linotype"/>
                <a:cs typeface="Palatino Linotype"/>
              </a:rPr>
              <a:t> </a:t>
            </a:r>
            <a:r>
              <a:rPr sz="2800" dirty="0">
                <a:latin typeface="Palatino Linotype"/>
                <a:cs typeface="Palatino Linotype"/>
              </a:rPr>
              <a:t>with</a:t>
            </a:r>
            <a:r>
              <a:rPr sz="2800" spc="-55" dirty="0">
                <a:latin typeface="Palatino Linotype"/>
                <a:cs typeface="Palatino Linotype"/>
              </a:rPr>
              <a:t> </a:t>
            </a:r>
            <a:r>
              <a:rPr sz="2800" dirty="0">
                <a:latin typeface="Palatino Linotype"/>
                <a:cs typeface="Palatino Linotype"/>
              </a:rPr>
              <a:t>exactly</a:t>
            </a:r>
            <a:r>
              <a:rPr sz="2800" spc="-35" dirty="0">
                <a:latin typeface="Palatino Linotype"/>
                <a:cs typeface="Palatino Linotype"/>
              </a:rPr>
              <a:t> </a:t>
            </a:r>
            <a:r>
              <a:rPr sz="2800" dirty="0">
                <a:latin typeface="Palatino Linotype"/>
                <a:cs typeface="Palatino Linotype"/>
              </a:rPr>
              <a:t>2</a:t>
            </a:r>
            <a:r>
              <a:rPr sz="2800" spc="-50" dirty="0">
                <a:latin typeface="Palatino Linotype"/>
                <a:cs typeface="Palatino Linotype"/>
              </a:rPr>
              <a:t> </a:t>
            </a:r>
            <a:r>
              <a:rPr sz="2800" spc="-60" dirty="0">
                <a:latin typeface="Palatino Linotype"/>
                <a:cs typeface="Palatino Linotype"/>
              </a:rPr>
              <a:t>a’s-</a:t>
            </a:r>
            <a:r>
              <a:rPr sz="2800" spc="-65" dirty="0">
                <a:latin typeface="Palatino Linotype"/>
                <a:cs typeface="Palatino Linotype"/>
              </a:rPr>
              <a:t> </a:t>
            </a:r>
            <a:r>
              <a:rPr sz="2800" b="1" i="1" spc="-10" dirty="0">
                <a:solidFill>
                  <a:srgbClr val="FF0000"/>
                </a:solidFill>
                <a:latin typeface="Palatino Linotype"/>
                <a:cs typeface="Palatino Linotype"/>
              </a:rPr>
              <a:t>b*ab*ab*</a:t>
            </a:r>
            <a:endParaRPr sz="2800" dirty="0">
              <a:latin typeface="Palatino Linotype"/>
              <a:cs typeface="Palatino Linotype"/>
            </a:endParaRPr>
          </a:p>
          <a:p>
            <a:pPr marL="546100" indent="-533400">
              <a:lnSpc>
                <a:spcPct val="100000"/>
              </a:lnSpc>
              <a:spcBef>
                <a:spcPts val="675"/>
              </a:spcBef>
              <a:buAutoNum type="arabicPeriod" startAt="7"/>
              <a:tabLst>
                <a:tab pos="546100" algn="l"/>
              </a:tabLst>
            </a:pPr>
            <a:r>
              <a:rPr sz="2800" dirty="0">
                <a:latin typeface="Palatino Linotype"/>
                <a:cs typeface="Palatino Linotype"/>
              </a:rPr>
              <a:t>Set</a:t>
            </a:r>
            <a:r>
              <a:rPr sz="2800" spc="-25" dirty="0">
                <a:latin typeface="Palatino Linotype"/>
                <a:cs typeface="Palatino Linotype"/>
              </a:rPr>
              <a:t> </a:t>
            </a:r>
            <a:r>
              <a:rPr sz="2800" dirty="0">
                <a:latin typeface="Palatino Linotype"/>
                <a:cs typeface="Palatino Linotype"/>
              </a:rPr>
              <a:t>of</a:t>
            </a:r>
            <a:r>
              <a:rPr sz="2800" spc="-30" dirty="0">
                <a:latin typeface="Palatino Linotype"/>
                <a:cs typeface="Palatino Linotype"/>
              </a:rPr>
              <a:t> </a:t>
            </a:r>
            <a:r>
              <a:rPr sz="2800" dirty="0">
                <a:latin typeface="Palatino Linotype"/>
                <a:cs typeface="Palatino Linotype"/>
              </a:rPr>
              <a:t>all</a:t>
            </a:r>
            <a:r>
              <a:rPr sz="2800" spc="-30" dirty="0">
                <a:latin typeface="Palatino Linotype"/>
                <a:cs typeface="Palatino Linotype"/>
              </a:rPr>
              <a:t> </a:t>
            </a:r>
            <a:r>
              <a:rPr sz="2800" dirty="0">
                <a:latin typeface="Palatino Linotype"/>
                <a:cs typeface="Palatino Linotype"/>
              </a:rPr>
              <a:t>strings</a:t>
            </a:r>
            <a:r>
              <a:rPr sz="2800" spc="-35" dirty="0">
                <a:latin typeface="Palatino Linotype"/>
                <a:cs typeface="Palatino Linotype"/>
              </a:rPr>
              <a:t> </a:t>
            </a:r>
            <a:r>
              <a:rPr sz="2800" dirty="0">
                <a:latin typeface="Palatino Linotype"/>
                <a:cs typeface="Palatino Linotype"/>
              </a:rPr>
              <a:t>with</a:t>
            </a:r>
            <a:r>
              <a:rPr sz="2800" spc="-40" dirty="0">
                <a:latin typeface="Palatino Linotype"/>
                <a:cs typeface="Palatino Linotype"/>
              </a:rPr>
              <a:t> </a:t>
            </a:r>
            <a:r>
              <a:rPr sz="2800" dirty="0">
                <a:latin typeface="Palatino Linotype"/>
                <a:cs typeface="Palatino Linotype"/>
              </a:rPr>
              <a:t>atleast</a:t>
            </a:r>
            <a:r>
              <a:rPr sz="2800" spc="-40" dirty="0">
                <a:latin typeface="Palatino Linotype"/>
                <a:cs typeface="Palatino Linotype"/>
              </a:rPr>
              <a:t> </a:t>
            </a:r>
            <a:r>
              <a:rPr sz="2800" dirty="0">
                <a:latin typeface="Palatino Linotype"/>
                <a:cs typeface="Palatino Linotype"/>
              </a:rPr>
              <a:t>2</a:t>
            </a:r>
            <a:r>
              <a:rPr sz="2800" spc="-30" dirty="0">
                <a:latin typeface="Palatino Linotype"/>
                <a:cs typeface="Palatino Linotype"/>
              </a:rPr>
              <a:t> </a:t>
            </a:r>
            <a:r>
              <a:rPr sz="2800" spc="-85" dirty="0">
                <a:latin typeface="Palatino Linotype"/>
                <a:cs typeface="Palatino Linotype"/>
              </a:rPr>
              <a:t>a’s</a:t>
            </a:r>
            <a:r>
              <a:rPr sz="2800" spc="-30" dirty="0">
                <a:latin typeface="Palatino Linotype"/>
                <a:cs typeface="Palatino Linotype"/>
              </a:rPr>
              <a:t> </a:t>
            </a:r>
            <a:r>
              <a:rPr sz="2800" dirty="0">
                <a:latin typeface="Palatino Linotype"/>
                <a:cs typeface="Palatino Linotype"/>
              </a:rPr>
              <a:t>–</a:t>
            </a:r>
            <a:r>
              <a:rPr sz="2800" spc="-30" dirty="0">
                <a:latin typeface="Palatino Linotype"/>
                <a:cs typeface="Palatino Linotype"/>
              </a:rPr>
              <a:t> </a:t>
            </a:r>
            <a:r>
              <a:rPr sz="2800" b="1" i="1" spc="-10" dirty="0">
                <a:solidFill>
                  <a:srgbClr val="FF0000"/>
                </a:solidFill>
                <a:latin typeface="Palatino Linotype"/>
                <a:cs typeface="Palatino Linotype"/>
              </a:rPr>
              <a:t>b*ab*a*(a+b)*</a:t>
            </a:r>
            <a:endParaRPr sz="2800" dirty="0">
              <a:latin typeface="Palatino Linotype"/>
              <a:cs typeface="Palatino Linotype"/>
            </a:endParaRPr>
          </a:p>
          <a:p>
            <a:pPr marL="545465" indent="-532765">
              <a:lnSpc>
                <a:spcPct val="100000"/>
              </a:lnSpc>
              <a:spcBef>
                <a:spcPts val="685"/>
              </a:spcBef>
              <a:buAutoNum type="arabicPeriod" startAt="7"/>
              <a:tabLst>
                <a:tab pos="545465" algn="l"/>
              </a:tabLst>
            </a:pPr>
            <a:r>
              <a:rPr sz="2800" dirty="0">
                <a:latin typeface="Palatino Linotype"/>
                <a:cs typeface="Palatino Linotype"/>
              </a:rPr>
              <a:t>Set</a:t>
            </a:r>
            <a:r>
              <a:rPr sz="2800" spc="-35" dirty="0">
                <a:latin typeface="Palatino Linotype"/>
                <a:cs typeface="Palatino Linotype"/>
              </a:rPr>
              <a:t> </a:t>
            </a:r>
            <a:r>
              <a:rPr sz="2800" dirty="0">
                <a:latin typeface="Palatino Linotype"/>
                <a:cs typeface="Palatino Linotype"/>
              </a:rPr>
              <a:t>of</a:t>
            </a:r>
            <a:r>
              <a:rPr sz="2800" spc="-40" dirty="0">
                <a:latin typeface="Palatino Linotype"/>
                <a:cs typeface="Palatino Linotype"/>
              </a:rPr>
              <a:t> </a:t>
            </a:r>
            <a:r>
              <a:rPr sz="2800" dirty="0">
                <a:latin typeface="Palatino Linotype"/>
                <a:cs typeface="Palatino Linotype"/>
              </a:rPr>
              <a:t>all</a:t>
            </a:r>
            <a:r>
              <a:rPr sz="2800" spc="-35" dirty="0">
                <a:latin typeface="Palatino Linotype"/>
                <a:cs typeface="Palatino Linotype"/>
              </a:rPr>
              <a:t> </a:t>
            </a:r>
            <a:r>
              <a:rPr sz="2800" dirty="0">
                <a:latin typeface="Palatino Linotype"/>
                <a:cs typeface="Palatino Linotype"/>
              </a:rPr>
              <a:t>strings</a:t>
            </a:r>
            <a:r>
              <a:rPr sz="2800" spc="-45" dirty="0">
                <a:latin typeface="Palatino Linotype"/>
                <a:cs typeface="Palatino Linotype"/>
              </a:rPr>
              <a:t> </a:t>
            </a:r>
            <a:r>
              <a:rPr sz="2800" dirty="0">
                <a:latin typeface="Palatino Linotype"/>
                <a:cs typeface="Palatino Linotype"/>
              </a:rPr>
              <a:t>with</a:t>
            </a:r>
            <a:r>
              <a:rPr sz="2800" spc="-40" dirty="0">
                <a:latin typeface="Palatino Linotype"/>
                <a:cs typeface="Palatino Linotype"/>
              </a:rPr>
              <a:t> </a:t>
            </a:r>
            <a:r>
              <a:rPr sz="2800" dirty="0">
                <a:latin typeface="Palatino Linotype"/>
                <a:cs typeface="Palatino Linotype"/>
              </a:rPr>
              <a:t>atmost</a:t>
            </a:r>
            <a:r>
              <a:rPr sz="2800" spc="-30" dirty="0">
                <a:latin typeface="Palatino Linotype"/>
                <a:cs typeface="Palatino Linotype"/>
              </a:rPr>
              <a:t> </a:t>
            </a:r>
            <a:r>
              <a:rPr sz="2800" dirty="0">
                <a:latin typeface="Palatino Linotype"/>
                <a:cs typeface="Palatino Linotype"/>
              </a:rPr>
              <a:t>2</a:t>
            </a:r>
            <a:r>
              <a:rPr sz="2800" spc="-40" dirty="0">
                <a:latin typeface="Palatino Linotype"/>
                <a:cs typeface="Palatino Linotype"/>
              </a:rPr>
              <a:t> </a:t>
            </a:r>
            <a:r>
              <a:rPr sz="2800" spc="-90" dirty="0">
                <a:latin typeface="Palatino Linotype"/>
                <a:cs typeface="Palatino Linotype"/>
              </a:rPr>
              <a:t>a’s</a:t>
            </a:r>
            <a:r>
              <a:rPr sz="2800" spc="-50" dirty="0">
                <a:latin typeface="Palatino Linotype"/>
                <a:cs typeface="Palatino Linotype"/>
              </a:rPr>
              <a:t> </a:t>
            </a:r>
            <a:r>
              <a:rPr sz="2800" dirty="0">
                <a:latin typeface="Palatino Linotype"/>
                <a:cs typeface="Palatino Linotype"/>
              </a:rPr>
              <a:t>–</a:t>
            </a:r>
            <a:r>
              <a:rPr sz="2800" spc="-40" dirty="0">
                <a:latin typeface="Palatino Linotype"/>
                <a:cs typeface="Palatino Linotype"/>
              </a:rPr>
              <a:t> </a:t>
            </a:r>
            <a:r>
              <a:rPr sz="2800" b="1" i="1" spc="-10" dirty="0">
                <a:solidFill>
                  <a:srgbClr val="FF0000"/>
                </a:solidFill>
                <a:latin typeface="Palatino Linotype"/>
                <a:cs typeface="Palatino Linotype"/>
              </a:rPr>
              <a:t>b*(</a:t>
            </a:r>
            <a:r>
              <a:rPr sz="2800" b="1" i="1" spc="-10" dirty="0">
                <a:solidFill>
                  <a:srgbClr val="FF0000"/>
                </a:solidFill>
                <a:latin typeface="Times New Roman"/>
                <a:cs typeface="Times New Roman"/>
              </a:rPr>
              <a:t>ɛ</a:t>
            </a:r>
            <a:r>
              <a:rPr sz="2800" b="1" i="1" spc="-10" dirty="0">
                <a:solidFill>
                  <a:srgbClr val="FF0000"/>
                </a:solidFill>
                <a:latin typeface="Palatino Linotype"/>
                <a:cs typeface="Palatino Linotype"/>
              </a:rPr>
              <a:t>+a)b*(</a:t>
            </a:r>
            <a:r>
              <a:rPr sz="2800" b="1" i="1" spc="-10" dirty="0">
                <a:solidFill>
                  <a:srgbClr val="FF0000"/>
                </a:solidFill>
                <a:latin typeface="Times New Roman"/>
                <a:cs typeface="Times New Roman"/>
              </a:rPr>
              <a:t>ɛ</a:t>
            </a:r>
            <a:r>
              <a:rPr sz="2800" b="1" i="1" spc="-10" dirty="0">
                <a:solidFill>
                  <a:srgbClr val="FF0000"/>
                </a:solidFill>
                <a:latin typeface="Palatino Linotype"/>
                <a:cs typeface="Palatino Linotype"/>
              </a:rPr>
              <a:t>+a)b*</a:t>
            </a:r>
            <a:endParaRPr sz="2800" dirty="0">
              <a:latin typeface="Palatino Linotype"/>
              <a:cs typeface="Palatino Linotype"/>
            </a:endParaRPr>
          </a:p>
          <a:p>
            <a:pPr marL="545465" indent="-532765">
              <a:lnSpc>
                <a:spcPct val="100000"/>
              </a:lnSpc>
              <a:spcBef>
                <a:spcPts val="635"/>
              </a:spcBef>
              <a:buAutoNum type="arabicPeriod" startAt="7"/>
              <a:tabLst>
                <a:tab pos="545465" algn="l"/>
              </a:tabLst>
            </a:pPr>
            <a:r>
              <a:rPr sz="2800" dirty="0">
                <a:latin typeface="Palatino Linotype"/>
                <a:cs typeface="Palatino Linotype"/>
              </a:rPr>
              <a:t>Set</a:t>
            </a:r>
            <a:r>
              <a:rPr sz="2800" spc="-45" dirty="0">
                <a:latin typeface="Palatino Linotype"/>
                <a:cs typeface="Palatino Linotype"/>
              </a:rPr>
              <a:t> </a:t>
            </a:r>
            <a:r>
              <a:rPr sz="2800" dirty="0">
                <a:latin typeface="Palatino Linotype"/>
                <a:cs typeface="Palatino Linotype"/>
              </a:rPr>
              <a:t>of</a:t>
            </a:r>
            <a:r>
              <a:rPr sz="2800" spc="-45" dirty="0">
                <a:latin typeface="Palatino Linotype"/>
                <a:cs typeface="Palatino Linotype"/>
              </a:rPr>
              <a:t> </a:t>
            </a:r>
            <a:r>
              <a:rPr sz="2800" dirty="0">
                <a:latin typeface="Palatino Linotype"/>
                <a:cs typeface="Palatino Linotype"/>
              </a:rPr>
              <a:t>all</a:t>
            </a:r>
            <a:r>
              <a:rPr sz="2800" spc="-35" dirty="0">
                <a:latin typeface="Palatino Linotype"/>
                <a:cs typeface="Palatino Linotype"/>
              </a:rPr>
              <a:t> </a:t>
            </a:r>
            <a:r>
              <a:rPr sz="2800" dirty="0">
                <a:latin typeface="Palatino Linotype"/>
                <a:cs typeface="Palatino Linotype"/>
              </a:rPr>
              <a:t>strings</a:t>
            </a:r>
            <a:r>
              <a:rPr sz="2800" spc="-50" dirty="0">
                <a:latin typeface="Palatino Linotype"/>
                <a:cs typeface="Palatino Linotype"/>
              </a:rPr>
              <a:t> </a:t>
            </a:r>
            <a:r>
              <a:rPr sz="2800" dirty="0">
                <a:latin typeface="Palatino Linotype"/>
                <a:cs typeface="Palatino Linotype"/>
              </a:rPr>
              <a:t>with</a:t>
            </a:r>
            <a:r>
              <a:rPr sz="2800" spc="-45" dirty="0">
                <a:latin typeface="Palatino Linotype"/>
                <a:cs typeface="Palatino Linotype"/>
              </a:rPr>
              <a:t> </a:t>
            </a:r>
            <a:r>
              <a:rPr sz="2800" dirty="0">
                <a:latin typeface="Palatino Linotype"/>
                <a:cs typeface="Palatino Linotype"/>
              </a:rPr>
              <a:t>number</a:t>
            </a:r>
            <a:r>
              <a:rPr sz="2800" spc="-50" dirty="0">
                <a:latin typeface="Palatino Linotype"/>
                <a:cs typeface="Palatino Linotype"/>
              </a:rPr>
              <a:t> </a:t>
            </a:r>
            <a:r>
              <a:rPr sz="2800" spc="-85" dirty="0">
                <a:latin typeface="Palatino Linotype"/>
                <a:cs typeface="Palatino Linotype"/>
              </a:rPr>
              <a:t>a’s</a:t>
            </a:r>
            <a:r>
              <a:rPr sz="2800" spc="-50" dirty="0">
                <a:latin typeface="Palatino Linotype"/>
                <a:cs typeface="Palatino Linotype"/>
              </a:rPr>
              <a:t> </a:t>
            </a:r>
            <a:r>
              <a:rPr sz="2800" dirty="0">
                <a:latin typeface="Palatino Linotype"/>
                <a:cs typeface="Palatino Linotype"/>
              </a:rPr>
              <a:t>are</a:t>
            </a:r>
            <a:r>
              <a:rPr sz="2800" spc="-50" dirty="0">
                <a:latin typeface="Palatino Linotype"/>
                <a:cs typeface="Palatino Linotype"/>
              </a:rPr>
              <a:t> </a:t>
            </a:r>
            <a:r>
              <a:rPr sz="2800" dirty="0">
                <a:latin typeface="Palatino Linotype"/>
                <a:cs typeface="Palatino Linotype"/>
              </a:rPr>
              <a:t>even</a:t>
            </a:r>
            <a:r>
              <a:rPr sz="2800" spc="-50" dirty="0">
                <a:latin typeface="Palatino Linotype"/>
                <a:cs typeface="Palatino Linotype"/>
              </a:rPr>
              <a:t> –</a:t>
            </a:r>
            <a:endParaRPr sz="2800" dirty="0">
              <a:latin typeface="Palatino Linotype"/>
              <a:cs typeface="Palatino Linotype"/>
            </a:endParaRPr>
          </a:p>
          <a:p>
            <a:pPr marL="927100">
              <a:lnSpc>
                <a:spcPct val="100000"/>
              </a:lnSpc>
              <a:spcBef>
                <a:spcPts val="675"/>
              </a:spcBef>
            </a:pPr>
            <a:r>
              <a:rPr sz="2800" b="1" i="1" dirty="0">
                <a:solidFill>
                  <a:srgbClr val="FF0000"/>
                </a:solidFill>
                <a:latin typeface="Palatino Linotype"/>
                <a:cs typeface="Palatino Linotype"/>
              </a:rPr>
              <a:t>(b*ab*ab*)*+b*</a:t>
            </a:r>
            <a:r>
              <a:rPr sz="2800" b="1" i="1" spc="-65" dirty="0">
                <a:solidFill>
                  <a:srgbClr val="FF0000"/>
                </a:solidFill>
                <a:latin typeface="Palatino Linotype"/>
                <a:cs typeface="Palatino Linotype"/>
              </a:rPr>
              <a:t> </a:t>
            </a:r>
            <a:r>
              <a:rPr sz="2800" b="1" i="1" dirty="0">
                <a:solidFill>
                  <a:srgbClr val="FF0000"/>
                </a:solidFill>
                <a:latin typeface="Palatino Linotype"/>
                <a:cs typeface="Palatino Linotype"/>
              </a:rPr>
              <a:t>or</a:t>
            </a:r>
            <a:r>
              <a:rPr sz="2800" b="1" i="1" spc="-70" dirty="0">
                <a:solidFill>
                  <a:srgbClr val="FF0000"/>
                </a:solidFill>
                <a:latin typeface="Palatino Linotype"/>
                <a:cs typeface="Palatino Linotype"/>
              </a:rPr>
              <a:t> </a:t>
            </a:r>
            <a:r>
              <a:rPr sz="2800" b="1" i="1" spc="-10" dirty="0">
                <a:solidFill>
                  <a:srgbClr val="FF0000"/>
                </a:solidFill>
                <a:latin typeface="Palatino Linotype"/>
                <a:cs typeface="Palatino Linotype"/>
              </a:rPr>
              <a:t>(b*ab*ab*)*b*</a:t>
            </a:r>
            <a:endParaRPr sz="2800" dirty="0">
              <a:latin typeface="Palatino Linotype"/>
              <a:cs typeface="Palatino Linotype"/>
            </a:endParaRPr>
          </a:p>
          <a:p>
            <a:pPr marL="545465" indent="-532765">
              <a:lnSpc>
                <a:spcPct val="100000"/>
              </a:lnSpc>
              <a:spcBef>
                <a:spcPts val="660"/>
              </a:spcBef>
              <a:buAutoNum type="arabicPeriod" startAt="12"/>
              <a:tabLst>
                <a:tab pos="545465" algn="l"/>
              </a:tabLst>
            </a:pPr>
            <a:r>
              <a:rPr sz="2800" dirty="0">
                <a:latin typeface="Palatino Linotype"/>
                <a:cs typeface="Palatino Linotype"/>
              </a:rPr>
              <a:t>Set</a:t>
            </a:r>
            <a:r>
              <a:rPr sz="2800" spc="-25" dirty="0">
                <a:latin typeface="Palatino Linotype"/>
                <a:cs typeface="Palatino Linotype"/>
              </a:rPr>
              <a:t> </a:t>
            </a:r>
            <a:r>
              <a:rPr sz="2800" dirty="0">
                <a:latin typeface="Palatino Linotype"/>
                <a:cs typeface="Palatino Linotype"/>
              </a:rPr>
              <a:t>of</a:t>
            </a:r>
            <a:r>
              <a:rPr sz="2800" spc="-30" dirty="0">
                <a:latin typeface="Palatino Linotype"/>
                <a:cs typeface="Palatino Linotype"/>
              </a:rPr>
              <a:t> </a:t>
            </a:r>
            <a:r>
              <a:rPr sz="2800" dirty="0">
                <a:latin typeface="Palatino Linotype"/>
                <a:cs typeface="Palatino Linotype"/>
              </a:rPr>
              <a:t>all</a:t>
            </a:r>
            <a:r>
              <a:rPr sz="2800" spc="-25" dirty="0">
                <a:latin typeface="Palatino Linotype"/>
                <a:cs typeface="Palatino Linotype"/>
              </a:rPr>
              <a:t> </a:t>
            </a:r>
            <a:r>
              <a:rPr sz="2800" dirty="0">
                <a:latin typeface="Palatino Linotype"/>
                <a:cs typeface="Palatino Linotype"/>
              </a:rPr>
              <a:t>strings</a:t>
            </a:r>
            <a:r>
              <a:rPr sz="2800" spc="-35" dirty="0">
                <a:latin typeface="Palatino Linotype"/>
                <a:cs typeface="Palatino Linotype"/>
              </a:rPr>
              <a:t> </a:t>
            </a:r>
            <a:r>
              <a:rPr sz="2800" dirty="0">
                <a:latin typeface="Palatino Linotype"/>
                <a:cs typeface="Palatino Linotype"/>
              </a:rPr>
              <a:t>that</a:t>
            </a:r>
            <a:r>
              <a:rPr sz="2800" spc="-35" dirty="0">
                <a:latin typeface="Palatino Linotype"/>
                <a:cs typeface="Palatino Linotype"/>
              </a:rPr>
              <a:t> </a:t>
            </a:r>
            <a:r>
              <a:rPr sz="2800" spc="-30" dirty="0">
                <a:latin typeface="Palatino Linotype"/>
                <a:cs typeface="Palatino Linotype"/>
              </a:rPr>
              <a:t>contain’s</a:t>
            </a:r>
            <a:r>
              <a:rPr sz="2800" spc="-55" dirty="0">
                <a:latin typeface="Palatino Linotype"/>
                <a:cs typeface="Palatino Linotype"/>
              </a:rPr>
              <a:t> </a:t>
            </a:r>
            <a:r>
              <a:rPr sz="2800" b="1" i="1" dirty="0">
                <a:latin typeface="Palatino Linotype"/>
                <a:cs typeface="Palatino Linotype"/>
              </a:rPr>
              <a:t>a</a:t>
            </a:r>
            <a:r>
              <a:rPr sz="2800" b="1" i="1" spc="-30" dirty="0">
                <a:latin typeface="Palatino Linotype"/>
                <a:cs typeface="Palatino Linotype"/>
              </a:rPr>
              <a:t> </a:t>
            </a:r>
            <a:r>
              <a:rPr sz="2800" dirty="0">
                <a:latin typeface="Palatino Linotype"/>
                <a:cs typeface="Palatino Linotype"/>
              </a:rPr>
              <a:t>–</a:t>
            </a:r>
            <a:r>
              <a:rPr sz="2800" spc="-30" dirty="0">
                <a:latin typeface="Palatino Linotype"/>
                <a:cs typeface="Palatino Linotype"/>
              </a:rPr>
              <a:t> </a:t>
            </a:r>
            <a:r>
              <a:rPr sz="2800" b="1" i="1" dirty="0">
                <a:solidFill>
                  <a:srgbClr val="FF0000"/>
                </a:solidFill>
                <a:latin typeface="Palatino Linotype"/>
                <a:cs typeface="Palatino Linotype"/>
              </a:rPr>
              <a:t>(a+b)*</a:t>
            </a:r>
            <a:r>
              <a:rPr sz="2800" b="1" i="1" spc="-30" dirty="0">
                <a:solidFill>
                  <a:srgbClr val="FF0000"/>
                </a:solidFill>
                <a:latin typeface="Palatino Linotype"/>
                <a:cs typeface="Palatino Linotype"/>
              </a:rPr>
              <a:t> </a:t>
            </a:r>
            <a:r>
              <a:rPr sz="2800" b="1" i="1" dirty="0">
                <a:solidFill>
                  <a:srgbClr val="FF0000"/>
                </a:solidFill>
                <a:latin typeface="Palatino Linotype"/>
                <a:cs typeface="Palatino Linotype"/>
              </a:rPr>
              <a:t>a</a:t>
            </a:r>
            <a:r>
              <a:rPr sz="2800" b="1" i="1" spc="-30" dirty="0">
                <a:solidFill>
                  <a:srgbClr val="FF0000"/>
                </a:solidFill>
                <a:latin typeface="Palatino Linotype"/>
                <a:cs typeface="Palatino Linotype"/>
              </a:rPr>
              <a:t> </a:t>
            </a:r>
            <a:r>
              <a:rPr sz="2800" b="1" i="1" spc="-10" dirty="0">
                <a:solidFill>
                  <a:srgbClr val="FF0000"/>
                </a:solidFill>
                <a:latin typeface="Palatino Linotype"/>
                <a:cs typeface="Palatino Linotype"/>
              </a:rPr>
              <a:t>(a+b)*</a:t>
            </a:r>
            <a:endParaRPr sz="2800" dirty="0">
              <a:latin typeface="Palatino Linotype"/>
              <a:cs typeface="Palatino Linotype"/>
            </a:endParaRPr>
          </a:p>
          <a:p>
            <a:pPr marL="545465" indent="-532765">
              <a:lnSpc>
                <a:spcPct val="100000"/>
              </a:lnSpc>
              <a:spcBef>
                <a:spcPts val="660"/>
              </a:spcBef>
              <a:buAutoNum type="arabicPeriod" startAt="12"/>
              <a:tabLst>
                <a:tab pos="545465" algn="l"/>
              </a:tabLst>
            </a:pPr>
            <a:r>
              <a:rPr sz="2800" dirty="0">
                <a:latin typeface="Palatino Linotype"/>
                <a:cs typeface="Palatino Linotype"/>
              </a:rPr>
              <a:t>Set</a:t>
            </a:r>
            <a:r>
              <a:rPr sz="2800" spc="-30" dirty="0">
                <a:latin typeface="Palatino Linotype"/>
                <a:cs typeface="Palatino Linotype"/>
              </a:rPr>
              <a:t> </a:t>
            </a:r>
            <a:r>
              <a:rPr sz="2800" dirty="0">
                <a:latin typeface="Palatino Linotype"/>
                <a:cs typeface="Palatino Linotype"/>
              </a:rPr>
              <a:t>of</a:t>
            </a:r>
            <a:r>
              <a:rPr sz="2800" spc="-40" dirty="0">
                <a:latin typeface="Palatino Linotype"/>
                <a:cs typeface="Palatino Linotype"/>
              </a:rPr>
              <a:t> </a:t>
            </a:r>
            <a:r>
              <a:rPr sz="2800" dirty="0">
                <a:latin typeface="Palatino Linotype"/>
                <a:cs typeface="Palatino Linotype"/>
              </a:rPr>
              <a:t>all</a:t>
            </a:r>
            <a:r>
              <a:rPr sz="2800" spc="-30" dirty="0">
                <a:latin typeface="Palatino Linotype"/>
                <a:cs typeface="Palatino Linotype"/>
              </a:rPr>
              <a:t> </a:t>
            </a:r>
            <a:r>
              <a:rPr sz="2800" dirty="0">
                <a:latin typeface="Palatino Linotype"/>
                <a:cs typeface="Palatino Linotype"/>
              </a:rPr>
              <a:t>strings</a:t>
            </a:r>
            <a:r>
              <a:rPr sz="2800" spc="-45" dirty="0">
                <a:latin typeface="Palatino Linotype"/>
                <a:cs typeface="Palatino Linotype"/>
              </a:rPr>
              <a:t> </a:t>
            </a:r>
            <a:r>
              <a:rPr sz="2800" dirty="0">
                <a:latin typeface="Palatino Linotype"/>
                <a:cs typeface="Palatino Linotype"/>
              </a:rPr>
              <a:t>that</a:t>
            </a:r>
            <a:r>
              <a:rPr sz="2800" spc="-40" dirty="0">
                <a:latin typeface="Palatino Linotype"/>
                <a:cs typeface="Palatino Linotype"/>
              </a:rPr>
              <a:t> </a:t>
            </a:r>
            <a:r>
              <a:rPr sz="2800" dirty="0">
                <a:latin typeface="Palatino Linotype"/>
                <a:cs typeface="Palatino Linotype"/>
              </a:rPr>
              <a:t>starts</a:t>
            </a:r>
            <a:r>
              <a:rPr sz="2800" spc="-55" dirty="0">
                <a:latin typeface="Palatino Linotype"/>
                <a:cs typeface="Palatino Linotype"/>
              </a:rPr>
              <a:t> </a:t>
            </a:r>
            <a:r>
              <a:rPr sz="2800" dirty="0">
                <a:latin typeface="Palatino Linotype"/>
                <a:cs typeface="Palatino Linotype"/>
              </a:rPr>
              <a:t>and</a:t>
            </a:r>
            <a:r>
              <a:rPr sz="2800" spc="-40" dirty="0">
                <a:latin typeface="Palatino Linotype"/>
                <a:cs typeface="Palatino Linotype"/>
              </a:rPr>
              <a:t> </a:t>
            </a:r>
            <a:r>
              <a:rPr sz="2800" dirty="0">
                <a:latin typeface="Palatino Linotype"/>
                <a:cs typeface="Palatino Linotype"/>
              </a:rPr>
              <a:t>ends</a:t>
            </a:r>
            <a:r>
              <a:rPr sz="2800" spc="-45" dirty="0">
                <a:latin typeface="Palatino Linotype"/>
                <a:cs typeface="Palatino Linotype"/>
              </a:rPr>
              <a:t> </a:t>
            </a:r>
            <a:r>
              <a:rPr sz="2800" dirty="0">
                <a:latin typeface="Palatino Linotype"/>
                <a:cs typeface="Palatino Linotype"/>
              </a:rPr>
              <a:t>with</a:t>
            </a:r>
            <a:r>
              <a:rPr sz="2800" spc="-40" dirty="0">
                <a:latin typeface="Palatino Linotype"/>
                <a:cs typeface="Palatino Linotype"/>
              </a:rPr>
              <a:t> </a:t>
            </a:r>
            <a:r>
              <a:rPr sz="2800" dirty="0">
                <a:latin typeface="Palatino Linotype"/>
                <a:cs typeface="Palatino Linotype"/>
              </a:rPr>
              <a:t>same</a:t>
            </a:r>
            <a:r>
              <a:rPr sz="2800" spc="-35" dirty="0">
                <a:latin typeface="Palatino Linotype"/>
                <a:cs typeface="Palatino Linotype"/>
              </a:rPr>
              <a:t> </a:t>
            </a:r>
            <a:r>
              <a:rPr sz="2800" dirty="0">
                <a:latin typeface="Palatino Linotype"/>
                <a:cs typeface="Palatino Linotype"/>
              </a:rPr>
              <a:t>symbol</a:t>
            </a:r>
            <a:r>
              <a:rPr sz="2800" spc="-30" dirty="0">
                <a:latin typeface="Palatino Linotype"/>
                <a:cs typeface="Palatino Linotype"/>
              </a:rPr>
              <a:t> </a:t>
            </a:r>
            <a:r>
              <a:rPr sz="2800" spc="-50" dirty="0">
                <a:latin typeface="Palatino Linotype"/>
                <a:cs typeface="Palatino Linotype"/>
              </a:rPr>
              <a:t>–</a:t>
            </a:r>
            <a:endParaRPr sz="2800" dirty="0">
              <a:latin typeface="Palatino Linotype"/>
              <a:cs typeface="Palatino Linotype"/>
            </a:endParaRPr>
          </a:p>
          <a:p>
            <a:pPr marL="546100">
              <a:lnSpc>
                <a:spcPct val="100000"/>
              </a:lnSpc>
              <a:spcBef>
                <a:spcPts val="685"/>
              </a:spcBef>
            </a:pPr>
            <a:r>
              <a:rPr sz="2800" b="1" i="1" dirty="0">
                <a:solidFill>
                  <a:srgbClr val="FF0000"/>
                </a:solidFill>
                <a:latin typeface="Palatino Linotype"/>
                <a:cs typeface="Palatino Linotype"/>
              </a:rPr>
              <a:t>a(a+b)*a</a:t>
            </a:r>
            <a:r>
              <a:rPr sz="2800" b="1" i="1" spc="-75" dirty="0">
                <a:solidFill>
                  <a:srgbClr val="FF0000"/>
                </a:solidFill>
                <a:latin typeface="Palatino Linotype"/>
                <a:cs typeface="Palatino Linotype"/>
              </a:rPr>
              <a:t> </a:t>
            </a:r>
            <a:r>
              <a:rPr sz="2800" b="1" i="1" dirty="0">
                <a:solidFill>
                  <a:srgbClr val="FF0000"/>
                </a:solidFill>
                <a:latin typeface="Palatino Linotype"/>
                <a:cs typeface="Palatino Linotype"/>
              </a:rPr>
              <a:t>+</a:t>
            </a:r>
            <a:r>
              <a:rPr sz="2800" b="1" i="1" spc="-70" dirty="0">
                <a:solidFill>
                  <a:srgbClr val="FF0000"/>
                </a:solidFill>
                <a:latin typeface="Palatino Linotype"/>
                <a:cs typeface="Palatino Linotype"/>
              </a:rPr>
              <a:t> </a:t>
            </a:r>
            <a:r>
              <a:rPr sz="2800" b="1" i="1" dirty="0">
                <a:solidFill>
                  <a:srgbClr val="FF0000"/>
                </a:solidFill>
                <a:latin typeface="Palatino Linotype"/>
                <a:cs typeface="Palatino Linotype"/>
              </a:rPr>
              <a:t>b(a+b)*b</a:t>
            </a:r>
            <a:r>
              <a:rPr sz="2800" b="1" i="1" spc="-70" dirty="0">
                <a:solidFill>
                  <a:srgbClr val="FF0000"/>
                </a:solidFill>
                <a:latin typeface="Palatino Linotype"/>
                <a:cs typeface="Palatino Linotype"/>
              </a:rPr>
              <a:t> </a:t>
            </a:r>
            <a:r>
              <a:rPr sz="2800" b="1" i="1" spc="-10" dirty="0">
                <a:solidFill>
                  <a:srgbClr val="FF0000"/>
                </a:solidFill>
                <a:latin typeface="Palatino Linotype"/>
                <a:cs typeface="Palatino Linotype"/>
              </a:rPr>
              <a:t>+(a+b+</a:t>
            </a:r>
            <a:r>
              <a:rPr sz="2800" b="1" i="1" spc="-10" dirty="0">
                <a:solidFill>
                  <a:srgbClr val="FF0000"/>
                </a:solidFill>
                <a:latin typeface="Times New Roman"/>
                <a:cs typeface="Times New Roman"/>
              </a:rPr>
              <a:t>ɛ</a:t>
            </a:r>
            <a:r>
              <a:rPr sz="2800" b="1" i="1" spc="-10" dirty="0">
                <a:solidFill>
                  <a:srgbClr val="FF0000"/>
                </a:solidFill>
                <a:latin typeface="Palatino Linotype"/>
                <a:cs typeface="Palatino Linotype"/>
              </a:rPr>
              <a:t>)</a:t>
            </a:r>
            <a:endParaRPr sz="2800" dirty="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144125" y="6477952"/>
            <a:ext cx="77470" cy="146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5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10076" y="921702"/>
            <a:ext cx="8486524" cy="1336263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IN" sz="4300" dirty="0">
                <a:latin typeface="Times New Roman"/>
                <a:cs typeface="Times New Roman"/>
              </a:rPr>
              <a:t>Module 3 – </a:t>
            </a:r>
            <a:br>
              <a:rPr lang="en-IN" sz="4300" dirty="0">
                <a:latin typeface="Times New Roman"/>
                <a:cs typeface="Times New Roman"/>
              </a:rPr>
            </a:br>
            <a:r>
              <a:rPr lang="en-US" sz="4300" dirty="0">
                <a:latin typeface="Times New Roman"/>
                <a:cs typeface="Times New Roman"/>
              </a:rPr>
              <a:t>Regular Expressions and Languages</a:t>
            </a:r>
            <a:endParaRPr sz="43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80842" y="5401865"/>
            <a:ext cx="8164195" cy="602729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12700" algn="ctr">
              <a:spcBef>
                <a:spcPts val="860"/>
              </a:spcBef>
            </a:pPr>
            <a:r>
              <a:rPr lang="en-US" sz="3200" b="1" dirty="0">
                <a:latin typeface="Times New Roman"/>
                <a:cs typeface="Times New Roman"/>
              </a:rPr>
              <a:t>Topic : Regular Expressions</a:t>
            </a:r>
          </a:p>
        </p:txBody>
      </p:sp>
      <p:sp>
        <p:nvSpPr>
          <p:cNvPr id="5" name="object 5"/>
          <p:cNvSpPr/>
          <p:nvPr/>
        </p:nvSpPr>
        <p:spPr>
          <a:xfrm>
            <a:off x="6962901" y="6480874"/>
            <a:ext cx="2933700" cy="387350"/>
          </a:xfrm>
          <a:custGeom>
            <a:avLst/>
            <a:gdLst/>
            <a:ahLst/>
            <a:cxnLst/>
            <a:rect l="l" t="t" r="r" b="b"/>
            <a:pathLst>
              <a:path w="2933700" h="387350">
                <a:moveTo>
                  <a:pt x="2933318" y="0"/>
                </a:moveTo>
                <a:lnTo>
                  <a:pt x="0" y="0"/>
                </a:lnTo>
                <a:lnTo>
                  <a:pt x="0" y="386867"/>
                </a:lnTo>
                <a:lnTo>
                  <a:pt x="2933318" y="386867"/>
                </a:lnTo>
                <a:lnTo>
                  <a:pt x="2933318" y="0"/>
                </a:lnTo>
                <a:close/>
              </a:path>
            </a:pathLst>
          </a:custGeom>
          <a:solidFill>
            <a:srgbClr val="6F2F9F">
              <a:alpha val="6901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8284209" y="0"/>
            <a:ext cx="2494280" cy="868680"/>
            <a:chOff x="6868159" y="0"/>
            <a:chExt cx="2494280" cy="86868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68159" y="0"/>
              <a:ext cx="2494279" cy="86867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13701" y="38"/>
              <a:ext cx="2347849" cy="724623"/>
            </a:xfrm>
            <a:prstGeom prst="rect">
              <a:avLst/>
            </a:prstGeom>
          </p:spPr>
        </p:pic>
      </p:grpSp>
      <p:sp>
        <p:nvSpPr>
          <p:cNvPr id="9" name="object 9"/>
          <p:cNvSpPr/>
          <p:nvPr/>
        </p:nvSpPr>
        <p:spPr>
          <a:xfrm>
            <a:off x="0" y="7971"/>
            <a:ext cx="4975860" cy="387350"/>
          </a:xfrm>
          <a:custGeom>
            <a:avLst/>
            <a:gdLst/>
            <a:ahLst/>
            <a:cxnLst/>
            <a:rect l="l" t="t" r="r" b="b"/>
            <a:pathLst>
              <a:path w="4975860" h="387350">
                <a:moveTo>
                  <a:pt x="4975606" y="0"/>
                </a:moveTo>
                <a:lnTo>
                  <a:pt x="0" y="0"/>
                </a:lnTo>
                <a:lnTo>
                  <a:pt x="0" y="386867"/>
                </a:lnTo>
                <a:lnTo>
                  <a:pt x="4975606" y="386867"/>
                </a:lnTo>
                <a:lnTo>
                  <a:pt x="4975606" y="0"/>
                </a:lnTo>
                <a:close/>
              </a:path>
            </a:pathLst>
          </a:custGeom>
          <a:solidFill>
            <a:srgbClr val="6F2F9F">
              <a:alpha val="6901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xfrm>
            <a:off x="7515225" y="6533897"/>
            <a:ext cx="825500" cy="281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b="0" i="0" kern="1200">
                <a:solidFill>
                  <a:schemeClr val="bg1"/>
                </a:solidFill>
                <a:latin typeface="Arial MT"/>
                <a:ea typeface="+mn-ea"/>
                <a:cs typeface="Arial M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2090"/>
              </a:lnSpc>
            </a:pPr>
            <a:r>
              <a:rPr lang="en-IN" spc="-5"/>
              <a:t>SCOPE</a:t>
            </a:r>
            <a:endParaRPr spc="-5" dirty="0"/>
          </a:p>
        </p:txBody>
      </p:sp>
      <p:sp>
        <p:nvSpPr>
          <p:cNvPr id="10" name="object 4">
            <a:extLst>
              <a:ext uri="{FF2B5EF4-FFF2-40B4-BE49-F238E27FC236}">
                <a16:creationId xmlns:a16="http://schemas.microsoft.com/office/drawing/2014/main" id="{6426A5CC-1E97-C057-CE2C-E7B34609C5CD}"/>
              </a:ext>
            </a:extLst>
          </p:cNvPr>
          <p:cNvSpPr txBox="1"/>
          <p:nvPr/>
        </p:nvSpPr>
        <p:spPr>
          <a:xfrm>
            <a:off x="834904" y="2556462"/>
            <a:ext cx="10856068" cy="1218282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12700" algn="just">
              <a:spcBef>
                <a:spcPts val="860"/>
              </a:spcBef>
            </a:pPr>
            <a:r>
              <a:rPr lang="en-US" sz="2400" dirty="0">
                <a:latin typeface="Times New Roman"/>
                <a:cs typeface="Times New Roman"/>
              </a:rPr>
              <a:t>Regular Expression - FA and Regular Expressions: FA to regular expression and regular expression to FA - Pattern matching and regular expressions - Regular grammar and FA -Pumping lemma for regular languages - Closure properties of regular languages</a:t>
            </a:r>
            <a:endParaRPr lang="en-IN" sz="2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1893" y="271018"/>
            <a:ext cx="11038205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dirty="0">
                <a:latin typeface="Palatino Linotype"/>
                <a:cs typeface="Palatino Linotype"/>
              </a:rPr>
              <a:t>13.</a:t>
            </a:r>
            <a:r>
              <a:rPr sz="2600" spc="110" dirty="0">
                <a:latin typeface="Palatino Linotype"/>
                <a:cs typeface="Palatino Linotype"/>
              </a:rPr>
              <a:t> </a:t>
            </a:r>
            <a:r>
              <a:rPr sz="2600" dirty="0">
                <a:latin typeface="Palatino Linotype"/>
                <a:cs typeface="Palatino Linotype"/>
              </a:rPr>
              <a:t>The</a:t>
            </a:r>
            <a:r>
              <a:rPr sz="2600" spc="20" dirty="0">
                <a:latin typeface="Palatino Linotype"/>
                <a:cs typeface="Palatino Linotype"/>
              </a:rPr>
              <a:t> </a:t>
            </a:r>
            <a:r>
              <a:rPr sz="2600" dirty="0">
                <a:latin typeface="Palatino Linotype"/>
                <a:cs typeface="Palatino Linotype"/>
              </a:rPr>
              <a:t>regular</a:t>
            </a:r>
            <a:r>
              <a:rPr sz="2600" spc="25" dirty="0">
                <a:latin typeface="Palatino Linotype"/>
                <a:cs typeface="Palatino Linotype"/>
              </a:rPr>
              <a:t> </a:t>
            </a:r>
            <a:r>
              <a:rPr sz="2600" dirty="0">
                <a:latin typeface="Palatino Linotype"/>
                <a:cs typeface="Palatino Linotype"/>
              </a:rPr>
              <a:t>expression</a:t>
            </a:r>
            <a:r>
              <a:rPr sz="2600" spc="15" dirty="0">
                <a:latin typeface="Palatino Linotype"/>
                <a:cs typeface="Palatino Linotype"/>
              </a:rPr>
              <a:t> </a:t>
            </a:r>
            <a:r>
              <a:rPr sz="2600" dirty="0">
                <a:latin typeface="Palatino Linotype"/>
                <a:cs typeface="Palatino Linotype"/>
              </a:rPr>
              <a:t>for</a:t>
            </a:r>
            <a:r>
              <a:rPr sz="2600" spc="25" dirty="0">
                <a:latin typeface="Palatino Linotype"/>
                <a:cs typeface="Palatino Linotype"/>
              </a:rPr>
              <a:t> </a:t>
            </a:r>
            <a:r>
              <a:rPr sz="2600" dirty="0">
                <a:latin typeface="Palatino Linotype"/>
                <a:cs typeface="Palatino Linotype"/>
              </a:rPr>
              <a:t>the</a:t>
            </a:r>
            <a:r>
              <a:rPr sz="2600" spc="15" dirty="0">
                <a:latin typeface="Palatino Linotype"/>
                <a:cs typeface="Palatino Linotype"/>
              </a:rPr>
              <a:t> </a:t>
            </a:r>
            <a:r>
              <a:rPr sz="2600" dirty="0">
                <a:latin typeface="Palatino Linotype"/>
                <a:cs typeface="Palatino Linotype"/>
              </a:rPr>
              <a:t>language</a:t>
            </a:r>
            <a:r>
              <a:rPr sz="2600" spc="15" dirty="0">
                <a:latin typeface="Palatino Linotype"/>
                <a:cs typeface="Palatino Linotype"/>
              </a:rPr>
              <a:t> </a:t>
            </a:r>
            <a:r>
              <a:rPr sz="2600" dirty="0">
                <a:latin typeface="Palatino Linotype"/>
                <a:cs typeface="Palatino Linotype"/>
              </a:rPr>
              <a:t>starting</a:t>
            </a:r>
            <a:r>
              <a:rPr sz="2600" spc="30" dirty="0">
                <a:latin typeface="Palatino Linotype"/>
                <a:cs typeface="Palatino Linotype"/>
              </a:rPr>
              <a:t> </a:t>
            </a:r>
            <a:r>
              <a:rPr sz="2600" dirty="0">
                <a:latin typeface="Palatino Linotype"/>
                <a:cs typeface="Palatino Linotype"/>
              </a:rPr>
              <a:t>and</a:t>
            </a:r>
            <a:r>
              <a:rPr sz="2600" spc="30" dirty="0">
                <a:latin typeface="Palatino Linotype"/>
                <a:cs typeface="Palatino Linotype"/>
              </a:rPr>
              <a:t> </a:t>
            </a:r>
            <a:r>
              <a:rPr sz="2600" dirty="0">
                <a:latin typeface="Palatino Linotype"/>
                <a:cs typeface="Palatino Linotype"/>
              </a:rPr>
              <a:t>ending</a:t>
            </a:r>
            <a:r>
              <a:rPr sz="2600" spc="15" dirty="0">
                <a:latin typeface="Palatino Linotype"/>
                <a:cs typeface="Palatino Linotype"/>
              </a:rPr>
              <a:t> </a:t>
            </a:r>
            <a:r>
              <a:rPr sz="2600" dirty="0">
                <a:latin typeface="Palatino Linotype"/>
                <a:cs typeface="Palatino Linotype"/>
              </a:rPr>
              <a:t>with</a:t>
            </a:r>
            <a:r>
              <a:rPr sz="2600" spc="25" dirty="0">
                <a:latin typeface="Palatino Linotype"/>
                <a:cs typeface="Palatino Linotype"/>
              </a:rPr>
              <a:t> </a:t>
            </a:r>
            <a:r>
              <a:rPr sz="2600" b="1" i="1" dirty="0">
                <a:latin typeface="Palatino Linotype"/>
                <a:cs typeface="Palatino Linotype"/>
              </a:rPr>
              <a:t>a</a:t>
            </a:r>
            <a:r>
              <a:rPr sz="2600" b="1" i="1" spc="15" dirty="0">
                <a:latin typeface="Palatino Linotype"/>
                <a:cs typeface="Palatino Linotype"/>
              </a:rPr>
              <a:t> </a:t>
            </a:r>
            <a:r>
              <a:rPr sz="2600" spc="-25" dirty="0">
                <a:latin typeface="Palatino Linotype"/>
                <a:cs typeface="Palatino Linotype"/>
              </a:rPr>
              <a:t>and</a:t>
            </a:r>
            <a:endParaRPr sz="2600">
              <a:latin typeface="Palatino Linotype"/>
              <a:cs typeface="Palatino Linotyp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7005" y="667257"/>
            <a:ext cx="10523855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551815" algn="l"/>
                <a:tab pos="2490470" algn="l"/>
                <a:tab pos="3229610" algn="l"/>
                <a:tab pos="4605020" algn="l"/>
                <a:tab pos="5325745" algn="l"/>
                <a:tab pos="7340600" algn="l"/>
                <a:tab pos="7813040" algn="l"/>
                <a:tab pos="8399780" algn="l"/>
                <a:tab pos="8867775" algn="l"/>
                <a:tab pos="10274300" algn="l"/>
              </a:tabLst>
            </a:pPr>
            <a:r>
              <a:rPr sz="2600" spc="-50" dirty="0">
                <a:latin typeface="Palatino Linotype"/>
                <a:cs typeface="Palatino Linotype"/>
              </a:rPr>
              <a:t>b</a:t>
            </a:r>
            <a:r>
              <a:rPr sz="2600" dirty="0">
                <a:latin typeface="Palatino Linotype"/>
                <a:cs typeface="Palatino Linotype"/>
              </a:rPr>
              <a:t>	</a:t>
            </a:r>
            <a:r>
              <a:rPr sz="2600" spc="-10" dirty="0">
                <a:latin typeface="Palatino Linotype"/>
                <a:cs typeface="Palatino Linotype"/>
              </a:rPr>
              <a:t>respectively</a:t>
            </a:r>
            <a:r>
              <a:rPr sz="2600" dirty="0">
                <a:latin typeface="Palatino Linotype"/>
                <a:cs typeface="Palatino Linotype"/>
              </a:rPr>
              <a:t>	</a:t>
            </a:r>
            <a:r>
              <a:rPr sz="2600" spc="-25" dirty="0">
                <a:latin typeface="Palatino Linotype"/>
                <a:cs typeface="Palatino Linotype"/>
              </a:rPr>
              <a:t>and</a:t>
            </a:r>
            <a:r>
              <a:rPr sz="2600" dirty="0">
                <a:latin typeface="Palatino Linotype"/>
                <a:cs typeface="Palatino Linotype"/>
              </a:rPr>
              <a:t>	</a:t>
            </a:r>
            <a:r>
              <a:rPr sz="2600" spc="-10" dirty="0">
                <a:latin typeface="Palatino Linotype"/>
                <a:cs typeface="Palatino Linotype"/>
              </a:rPr>
              <a:t>having</a:t>
            </a:r>
            <a:r>
              <a:rPr sz="2600" dirty="0">
                <a:latin typeface="Palatino Linotype"/>
                <a:cs typeface="Palatino Linotype"/>
              </a:rPr>
              <a:t>	</a:t>
            </a:r>
            <a:r>
              <a:rPr sz="2600" spc="-25" dirty="0">
                <a:latin typeface="Palatino Linotype"/>
                <a:cs typeface="Palatino Linotype"/>
              </a:rPr>
              <a:t>any</a:t>
            </a:r>
            <a:r>
              <a:rPr sz="2600" dirty="0">
                <a:latin typeface="Palatino Linotype"/>
                <a:cs typeface="Palatino Linotype"/>
              </a:rPr>
              <a:t>	</a:t>
            </a:r>
            <a:r>
              <a:rPr sz="2600" spc="-10" dirty="0">
                <a:latin typeface="Palatino Linotype"/>
                <a:cs typeface="Palatino Linotype"/>
              </a:rPr>
              <a:t>combination</a:t>
            </a:r>
            <a:r>
              <a:rPr sz="2600" dirty="0">
                <a:latin typeface="Palatino Linotype"/>
                <a:cs typeface="Palatino Linotype"/>
              </a:rPr>
              <a:t>	</a:t>
            </a:r>
            <a:r>
              <a:rPr sz="2600" b="1" i="1" spc="-25" dirty="0">
                <a:latin typeface="Palatino Linotype"/>
                <a:cs typeface="Palatino Linotype"/>
              </a:rPr>
              <a:t>of</a:t>
            </a:r>
            <a:r>
              <a:rPr sz="2600" b="1" i="1" dirty="0">
                <a:latin typeface="Palatino Linotype"/>
                <a:cs typeface="Palatino Linotype"/>
              </a:rPr>
              <a:t>	</a:t>
            </a:r>
            <a:r>
              <a:rPr sz="2600" b="1" i="1" spc="-25" dirty="0">
                <a:latin typeface="Palatino Linotype"/>
                <a:cs typeface="Palatino Linotype"/>
              </a:rPr>
              <a:t>b's</a:t>
            </a:r>
            <a:r>
              <a:rPr sz="2600" b="1" i="1" dirty="0">
                <a:latin typeface="Palatino Linotype"/>
                <a:cs typeface="Palatino Linotype"/>
              </a:rPr>
              <a:t>	</a:t>
            </a:r>
            <a:r>
              <a:rPr sz="2600" spc="-25" dirty="0">
                <a:latin typeface="Palatino Linotype"/>
                <a:cs typeface="Palatino Linotype"/>
              </a:rPr>
              <a:t>in</a:t>
            </a:r>
            <a:r>
              <a:rPr sz="2600" dirty="0">
                <a:latin typeface="Palatino Linotype"/>
                <a:cs typeface="Palatino Linotype"/>
              </a:rPr>
              <a:t>	</a:t>
            </a:r>
            <a:r>
              <a:rPr sz="2600" spc="-10" dirty="0">
                <a:latin typeface="Palatino Linotype"/>
                <a:cs typeface="Palatino Linotype"/>
              </a:rPr>
              <a:t>between</a:t>
            </a:r>
            <a:r>
              <a:rPr sz="2600" dirty="0">
                <a:latin typeface="Palatino Linotype"/>
                <a:cs typeface="Palatino Linotype"/>
              </a:rPr>
              <a:t>	</a:t>
            </a:r>
            <a:r>
              <a:rPr sz="2600" spc="-25" dirty="0">
                <a:latin typeface="Palatino Linotype"/>
                <a:cs typeface="Palatino Linotype"/>
              </a:rPr>
              <a:t>is</a:t>
            </a:r>
            <a:endParaRPr sz="2600">
              <a:latin typeface="Palatino Linotype"/>
              <a:cs typeface="Palatino Linotyp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21893" y="936513"/>
            <a:ext cx="11038205" cy="5274945"/>
          </a:xfrm>
          <a:prstGeom prst="rect">
            <a:avLst/>
          </a:prstGeom>
        </p:spPr>
        <p:txBody>
          <a:bodyPr vert="horz" wrap="square" lIns="0" tIns="139700" rIns="0" bIns="0" rtlCol="0">
            <a:spAutoFit/>
          </a:bodyPr>
          <a:lstStyle/>
          <a:p>
            <a:pPr marL="527685" algn="just">
              <a:lnSpc>
                <a:spcPct val="100000"/>
              </a:lnSpc>
              <a:spcBef>
                <a:spcPts val="1100"/>
              </a:spcBef>
            </a:pPr>
            <a:r>
              <a:rPr sz="2600" b="1" dirty="0">
                <a:solidFill>
                  <a:srgbClr val="FF0000"/>
                </a:solidFill>
                <a:latin typeface="Palatino Linotype"/>
                <a:cs typeface="Palatino Linotype"/>
              </a:rPr>
              <a:t>R</a:t>
            </a:r>
            <a:r>
              <a:rPr sz="2600" b="1" spc="-15" dirty="0">
                <a:solidFill>
                  <a:srgbClr val="FF0000"/>
                </a:solidFill>
                <a:latin typeface="Palatino Linotype"/>
                <a:cs typeface="Palatino Linotype"/>
              </a:rPr>
              <a:t> </a:t>
            </a:r>
            <a:r>
              <a:rPr sz="2600" b="1" dirty="0">
                <a:solidFill>
                  <a:srgbClr val="FF0000"/>
                </a:solidFill>
                <a:latin typeface="Palatino Linotype"/>
                <a:cs typeface="Palatino Linotype"/>
              </a:rPr>
              <a:t>= a</a:t>
            </a:r>
            <a:r>
              <a:rPr sz="2600" b="1" spc="-10" dirty="0">
                <a:solidFill>
                  <a:srgbClr val="FF0000"/>
                </a:solidFill>
                <a:latin typeface="Palatino Linotype"/>
                <a:cs typeface="Palatino Linotype"/>
              </a:rPr>
              <a:t> </a:t>
            </a:r>
            <a:r>
              <a:rPr sz="2600" b="1" dirty="0">
                <a:solidFill>
                  <a:srgbClr val="FF0000"/>
                </a:solidFill>
                <a:latin typeface="Palatino Linotype"/>
                <a:cs typeface="Palatino Linotype"/>
              </a:rPr>
              <a:t>b*</a:t>
            </a:r>
            <a:r>
              <a:rPr sz="2600" b="1" spc="-5" dirty="0">
                <a:solidFill>
                  <a:srgbClr val="FF0000"/>
                </a:solidFill>
                <a:latin typeface="Palatino Linotype"/>
                <a:cs typeface="Palatino Linotype"/>
              </a:rPr>
              <a:t> </a:t>
            </a:r>
            <a:r>
              <a:rPr sz="2600" b="1" spc="-50" dirty="0">
                <a:solidFill>
                  <a:srgbClr val="FF0000"/>
                </a:solidFill>
                <a:latin typeface="Palatino Linotype"/>
                <a:cs typeface="Palatino Linotype"/>
              </a:rPr>
              <a:t>b</a:t>
            </a:r>
            <a:endParaRPr sz="2600">
              <a:latin typeface="Palatino Linotype"/>
              <a:cs typeface="Palatino Linotype"/>
            </a:endParaRPr>
          </a:p>
          <a:p>
            <a:pPr marL="12700" marR="5080" indent="600075" algn="just">
              <a:lnSpc>
                <a:spcPct val="100000"/>
              </a:lnSpc>
              <a:spcBef>
                <a:spcPts val="1010"/>
              </a:spcBef>
              <a:buAutoNum type="arabicPeriod" startAt="14"/>
              <a:tabLst>
                <a:tab pos="612775" algn="l"/>
              </a:tabLst>
            </a:pPr>
            <a:r>
              <a:rPr sz="2600" dirty="0">
                <a:latin typeface="Palatino Linotype"/>
                <a:cs typeface="Palatino Linotype"/>
              </a:rPr>
              <a:t>The</a:t>
            </a:r>
            <a:r>
              <a:rPr sz="2600" spc="50" dirty="0">
                <a:latin typeface="Palatino Linotype"/>
                <a:cs typeface="Palatino Linotype"/>
              </a:rPr>
              <a:t> </a:t>
            </a:r>
            <a:r>
              <a:rPr sz="2600" dirty="0">
                <a:latin typeface="Palatino Linotype"/>
                <a:cs typeface="Palatino Linotype"/>
              </a:rPr>
              <a:t>regular</a:t>
            </a:r>
            <a:r>
              <a:rPr sz="2600" spc="65" dirty="0">
                <a:latin typeface="Palatino Linotype"/>
                <a:cs typeface="Palatino Linotype"/>
              </a:rPr>
              <a:t> </a:t>
            </a:r>
            <a:r>
              <a:rPr sz="2600" dirty="0">
                <a:latin typeface="Palatino Linotype"/>
                <a:cs typeface="Palatino Linotype"/>
              </a:rPr>
              <a:t>expression</a:t>
            </a:r>
            <a:r>
              <a:rPr sz="2600" spc="65" dirty="0">
                <a:latin typeface="Palatino Linotype"/>
                <a:cs typeface="Palatino Linotype"/>
              </a:rPr>
              <a:t> </a:t>
            </a:r>
            <a:r>
              <a:rPr sz="2600" dirty="0">
                <a:latin typeface="Palatino Linotype"/>
                <a:cs typeface="Palatino Linotype"/>
              </a:rPr>
              <a:t>for</a:t>
            </a:r>
            <a:r>
              <a:rPr sz="2600" spc="80" dirty="0">
                <a:latin typeface="Palatino Linotype"/>
                <a:cs typeface="Palatino Linotype"/>
              </a:rPr>
              <a:t> </a:t>
            </a:r>
            <a:r>
              <a:rPr sz="2600" dirty="0">
                <a:latin typeface="Palatino Linotype"/>
                <a:cs typeface="Palatino Linotype"/>
              </a:rPr>
              <a:t>the</a:t>
            </a:r>
            <a:r>
              <a:rPr sz="2600" spc="65" dirty="0">
                <a:latin typeface="Palatino Linotype"/>
                <a:cs typeface="Palatino Linotype"/>
              </a:rPr>
              <a:t> </a:t>
            </a:r>
            <a:r>
              <a:rPr sz="2600" dirty="0">
                <a:latin typeface="Palatino Linotype"/>
                <a:cs typeface="Palatino Linotype"/>
              </a:rPr>
              <a:t>language</a:t>
            </a:r>
            <a:r>
              <a:rPr sz="2600" spc="60" dirty="0">
                <a:latin typeface="Palatino Linotype"/>
                <a:cs typeface="Palatino Linotype"/>
              </a:rPr>
              <a:t> </a:t>
            </a:r>
            <a:r>
              <a:rPr sz="2600" dirty="0">
                <a:latin typeface="Palatino Linotype"/>
                <a:cs typeface="Palatino Linotype"/>
              </a:rPr>
              <a:t>starting</a:t>
            </a:r>
            <a:r>
              <a:rPr sz="2600" spc="70" dirty="0">
                <a:latin typeface="Palatino Linotype"/>
                <a:cs typeface="Palatino Linotype"/>
              </a:rPr>
              <a:t> </a:t>
            </a:r>
            <a:r>
              <a:rPr sz="2600" dirty="0">
                <a:latin typeface="Palatino Linotype"/>
                <a:cs typeface="Palatino Linotype"/>
              </a:rPr>
              <a:t>with</a:t>
            </a:r>
            <a:r>
              <a:rPr sz="2600" spc="60" dirty="0">
                <a:latin typeface="Palatino Linotype"/>
                <a:cs typeface="Palatino Linotype"/>
              </a:rPr>
              <a:t> </a:t>
            </a:r>
            <a:r>
              <a:rPr sz="2600" b="1" i="1" dirty="0">
                <a:latin typeface="Palatino Linotype"/>
                <a:cs typeface="Palatino Linotype"/>
              </a:rPr>
              <a:t>a</a:t>
            </a:r>
            <a:r>
              <a:rPr sz="2600" b="1" i="1" spc="75" dirty="0">
                <a:latin typeface="Palatino Linotype"/>
                <a:cs typeface="Palatino Linotype"/>
              </a:rPr>
              <a:t> </a:t>
            </a:r>
            <a:r>
              <a:rPr sz="2600" dirty="0">
                <a:latin typeface="Palatino Linotype"/>
                <a:cs typeface="Palatino Linotype"/>
              </a:rPr>
              <a:t>but</a:t>
            </a:r>
            <a:r>
              <a:rPr sz="2600" spc="70" dirty="0">
                <a:latin typeface="Palatino Linotype"/>
                <a:cs typeface="Palatino Linotype"/>
              </a:rPr>
              <a:t> </a:t>
            </a:r>
            <a:r>
              <a:rPr sz="2600" dirty="0">
                <a:latin typeface="Palatino Linotype"/>
                <a:cs typeface="Palatino Linotype"/>
              </a:rPr>
              <a:t>not</a:t>
            </a:r>
            <a:r>
              <a:rPr sz="2600" spc="70" dirty="0">
                <a:latin typeface="Palatino Linotype"/>
                <a:cs typeface="Palatino Linotype"/>
              </a:rPr>
              <a:t> </a:t>
            </a:r>
            <a:r>
              <a:rPr sz="2600" spc="-10" dirty="0">
                <a:latin typeface="Palatino Linotype"/>
                <a:cs typeface="Palatino Linotype"/>
              </a:rPr>
              <a:t>having </a:t>
            </a:r>
            <a:r>
              <a:rPr sz="2600" dirty="0">
                <a:latin typeface="Palatino Linotype"/>
                <a:cs typeface="Palatino Linotype"/>
              </a:rPr>
              <a:t>consecutive</a:t>
            </a:r>
            <a:r>
              <a:rPr sz="2600" spc="-25" dirty="0">
                <a:latin typeface="Palatino Linotype"/>
                <a:cs typeface="Palatino Linotype"/>
              </a:rPr>
              <a:t> </a:t>
            </a:r>
            <a:r>
              <a:rPr sz="2600" b="1" i="1" dirty="0">
                <a:latin typeface="Palatino Linotype"/>
                <a:cs typeface="Palatino Linotype"/>
              </a:rPr>
              <a:t>b</a:t>
            </a:r>
            <a:r>
              <a:rPr sz="2600" dirty="0">
                <a:latin typeface="Palatino Linotype"/>
                <a:cs typeface="Palatino Linotype"/>
              </a:rPr>
              <a:t>'s</a:t>
            </a:r>
            <a:r>
              <a:rPr sz="2600" spc="-20" dirty="0">
                <a:latin typeface="Palatino Linotype"/>
                <a:cs typeface="Palatino Linotype"/>
              </a:rPr>
              <a:t> </a:t>
            </a:r>
            <a:r>
              <a:rPr sz="2600" dirty="0">
                <a:latin typeface="Palatino Linotype"/>
                <a:cs typeface="Palatino Linotype"/>
              </a:rPr>
              <a:t>is</a:t>
            </a:r>
            <a:r>
              <a:rPr sz="2600" spc="-25" dirty="0">
                <a:latin typeface="Palatino Linotype"/>
                <a:cs typeface="Palatino Linotype"/>
              </a:rPr>
              <a:t> </a:t>
            </a:r>
            <a:r>
              <a:rPr sz="2600" b="1" dirty="0">
                <a:solidFill>
                  <a:srgbClr val="FF0000"/>
                </a:solidFill>
                <a:latin typeface="Palatino Linotype"/>
                <a:cs typeface="Palatino Linotype"/>
              </a:rPr>
              <a:t>R</a:t>
            </a:r>
            <a:r>
              <a:rPr sz="2600" b="1" spc="-30" dirty="0">
                <a:solidFill>
                  <a:srgbClr val="FF0000"/>
                </a:solidFill>
                <a:latin typeface="Palatino Linotype"/>
                <a:cs typeface="Palatino Linotype"/>
              </a:rPr>
              <a:t> </a:t>
            </a:r>
            <a:r>
              <a:rPr sz="2600" b="1" dirty="0">
                <a:solidFill>
                  <a:srgbClr val="FF0000"/>
                </a:solidFill>
                <a:latin typeface="Palatino Linotype"/>
                <a:cs typeface="Palatino Linotype"/>
              </a:rPr>
              <a:t>=</a:t>
            </a:r>
            <a:r>
              <a:rPr sz="2600" b="1" spc="-20" dirty="0">
                <a:solidFill>
                  <a:srgbClr val="FF0000"/>
                </a:solidFill>
                <a:latin typeface="Palatino Linotype"/>
                <a:cs typeface="Palatino Linotype"/>
              </a:rPr>
              <a:t> </a:t>
            </a:r>
            <a:r>
              <a:rPr sz="2600" b="1" dirty="0">
                <a:solidFill>
                  <a:srgbClr val="FF0000"/>
                </a:solidFill>
                <a:latin typeface="Palatino Linotype"/>
                <a:cs typeface="Palatino Linotype"/>
              </a:rPr>
              <a:t>{a</a:t>
            </a:r>
            <a:r>
              <a:rPr sz="2600" b="1" spc="-25" dirty="0">
                <a:solidFill>
                  <a:srgbClr val="FF0000"/>
                </a:solidFill>
                <a:latin typeface="Palatino Linotype"/>
                <a:cs typeface="Palatino Linotype"/>
              </a:rPr>
              <a:t> </a:t>
            </a:r>
            <a:r>
              <a:rPr sz="2600" b="1" dirty="0">
                <a:solidFill>
                  <a:srgbClr val="FF0000"/>
                </a:solidFill>
                <a:latin typeface="Palatino Linotype"/>
                <a:cs typeface="Palatino Linotype"/>
              </a:rPr>
              <a:t>+</a:t>
            </a:r>
            <a:r>
              <a:rPr sz="2600" b="1" spc="-20" dirty="0">
                <a:solidFill>
                  <a:srgbClr val="FF0000"/>
                </a:solidFill>
                <a:latin typeface="Palatino Linotype"/>
                <a:cs typeface="Palatino Linotype"/>
              </a:rPr>
              <a:t> ab}*</a:t>
            </a:r>
            <a:endParaRPr sz="2600">
              <a:latin typeface="Palatino Linotype"/>
              <a:cs typeface="Palatino Linotype"/>
            </a:endParaRPr>
          </a:p>
          <a:p>
            <a:pPr marL="12700" marR="5080" indent="580390" algn="just">
              <a:lnSpc>
                <a:spcPct val="100000"/>
              </a:lnSpc>
              <a:spcBef>
                <a:spcPts val="1000"/>
              </a:spcBef>
              <a:buAutoNum type="arabicPeriod" startAt="14"/>
              <a:tabLst>
                <a:tab pos="593090" algn="l"/>
              </a:tabLst>
            </a:pPr>
            <a:r>
              <a:rPr sz="2600" dirty="0">
                <a:latin typeface="Palatino Linotype"/>
                <a:cs typeface="Palatino Linotype"/>
              </a:rPr>
              <a:t>The</a:t>
            </a:r>
            <a:r>
              <a:rPr sz="2600" spc="630" dirty="0">
                <a:latin typeface="Palatino Linotype"/>
                <a:cs typeface="Palatino Linotype"/>
              </a:rPr>
              <a:t> </a:t>
            </a:r>
            <a:r>
              <a:rPr sz="2600" dirty="0">
                <a:latin typeface="Palatino Linotype"/>
                <a:cs typeface="Palatino Linotype"/>
              </a:rPr>
              <a:t>regular</a:t>
            </a:r>
            <a:r>
              <a:rPr sz="2600" spc="645" dirty="0">
                <a:latin typeface="Palatino Linotype"/>
                <a:cs typeface="Palatino Linotype"/>
              </a:rPr>
              <a:t> </a:t>
            </a:r>
            <a:r>
              <a:rPr sz="2600" dirty="0">
                <a:latin typeface="Palatino Linotype"/>
                <a:cs typeface="Palatino Linotype"/>
              </a:rPr>
              <a:t>expression</a:t>
            </a:r>
            <a:r>
              <a:rPr sz="2600" spc="635" dirty="0">
                <a:latin typeface="Palatino Linotype"/>
                <a:cs typeface="Palatino Linotype"/>
              </a:rPr>
              <a:t> </a:t>
            </a:r>
            <a:r>
              <a:rPr sz="2600" dirty="0">
                <a:latin typeface="Palatino Linotype"/>
                <a:cs typeface="Palatino Linotype"/>
              </a:rPr>
              <a:t>for  the</a:t>
            </a:r>
            <a:r>
              <a:rPr sz="2600" spc="640" dirty="0">
                <a:latin typeface="Palatino Linotype"/>
                <a:cs typeface="Palatino Linotype"/>
              </a:rPr>
              <a:t> </a:t>
            </a:r>
            <a:r>
              <a:rPr sz="2600" dirty="0">
                <a:latin typeface="Palatino Linotype"/>
                <a:cs typeface="Palatino Linotype"/>
              </a:rPr>
              <a:t>language</a:t>
            </a:r>
            <a:r>
              <a:rPr sz="2600" spc="635" dirty="0">
                <a:latin typeface="Palatino Linotype"/>
                <a:cs typeface="Palatino Linotype"/>
              </a:rPr>
              <a:t> </a:t>
            </a:r>
            <a:r>
              <a:rPr sz="2600" dirty="0">
                <a:latin typeface="Palatino Linotype"/>
                <a:cs typeface="Palatino Linotype"/>
              </a:rPr>
              <a:t>accepting</a:t>
            </a:r>
            <a:r>
              <a:rPr sz="2600" spc="640" dirty="0">
                <a:latin typeface="Palatino Linotype"/>
                <a:cs typeface="Palatino Linotype"/>
              </a:rPr>
              <a:t> </a:t>
            </a:r>
            <a:r>
              <a:rPr sz="2600" dirty="0">
                <a:latin typeface="Palatino Linotype"/>
                <a:cs typeface="Palatino Linotype"/>
              </a:rPr>
              <a:t>all  the  string</a:t>
            </a:r>
            <a:r>
              <a:rPr sz="2600" spc="645" dirty="0">
                <a:latin typeface="Palatino Linotype"/>
                <a:cs typeface="Palatino Linotype"/>
              </a:rPr>
              <a:t> </a:t>
            </a:r>
            <a:r>
              <a:rPr sz="2600" spc="-25" dirty="0">
                <a:latin typeface="Palatino Linotype"/>
                <a:cs typeface="Palatino Linotype"/>
              </a:rPr>
              <a:t>in </a:t>
            </a:r>
            <a:r>
              <a:rPr sz="2600" dirty="0">
                <a:latin typeface="Palatino Linotype"/>
                <a:cs typeface="Palatino Linotype"/>
              </a:rPr>
              <a:t>which</a:t>
            </a:r>
            <a:r>
              <a:rPr sz="2600" spc="500" dirty="0">
                <a:latin typeface="Palatino Linotype"/>
                <a:cs typeface="Palatino Linotype"/>
              </a:rPr>
              <a:t> </a:t>
            </a:r>
            <a:r>
              <a:rPr sz="2600" dirty="0">
                <a:latin typeface="Palatino Linotype"/>
                <a:cs typeface="Palatino Linotype"/>
              </a:rPr>
              <a:t>any</a:t>
            </a:r>
            <a:r>
              <a:rPr sz="2600" spc="509" dirty="0">
                <a:latin typeface="Palatino Linotype"/>
                <a:cs typeface="Palatino Linotype"/>
              </a:rPr>
              <a:t> </a:t>
            </a:r>
            <a:r>
              <a:rPr sz="2600" dirty="0">
                <a:latin typeface="Palatino Linotype"/>
                <a:cs typeface="Palatino Linotype"/>
              </a:rPr>
              <a:t>number</a:t>
            </a:r>
            <a:r>
              <a:rPr sz="2600" spc="495" dirty="0">
                <a:latin typeface="Palatino Linotype"/>
                <a:cs typeface="Palatino Linotype"/>
              </a:rPr>
              <a:t> </a:t>
            </a:r>
            <a:r>
              <a:rPr sz="2600" dirty="0">
                <a:latin typeface="Palatino Linotype"/>
                <a:cs typeface="Palatino Linotype"/>
              </a:rPr>
              <a:t>of</a:t>
            </a:r>
            <a:r>
              <a:rPr sz="2600" spc="505" dirty="0">
                <a:latin typeface="Palatino Linotype"/>
                <a:cs typeface="Palatino Linotype"/>
              </a:rPr>
              <a:t> </a:t>
            </a:r>
            <a:r>
              <a:rPr sz="2600" dirty="0">
                <a:latin typeface="Palatino Linotype"/>
                <a:cs typeface="Palatino Linotype"/>
              </a:rPr>
              <a:t>a's</a:t>
            </a:r>
            <a:r>
              <a:rPr sz="2600" spc="505" dirty="0">
                <a:latin typeface="Palatino Linotype"/>
                <a:cs typeface="Palatino Linotype"/>
              </a:rPr>
              <a:t> </a:t>
            </a:r>
            <a:r>
              <a:rPr sz="2600" dirty="0">
                <a:latin typeface="Palatino Linotype"/>
                <a:cs typeface="Palatino Linotype"/>
              </a:rPr>
              <a:t>is</a:t>
            </a:r>
            <a:r>
              <a:rPr sz="2600" spc="505" dirty="0">
                <a:latin typeface="Palatino Linotype"/>
                <a:cs typeface="Palatino Linotype"/>
              </a:rPr>
              <a:t> </a:t>
            </a:r>
            <a:r>
              <a:rPr sz="2600" dirty="0">
                <a:latin typeface="Palatino Linotype"/>
                <a:cs typeface="Palatino Linotype"/>
              </a:rPr>
              <a:t>followed</a:t>
            </a:r>
            <a:r>
              <a:rPr sz="2600" spc="525" dirty="0">
                <a:latin typeface="Palatino Linotype"/>
                <a:cs typeface="Palatino Linotype"/>
              </a:rPr>
              <a:t> </a:t>
            </a:r>
            <a:r>
              <a:rPr sz="2600" dirty="0">
                <a:latin typeface="Palatino Linotype"/>
                <a:cs typeface="Palatino Linotype"/>
              </a:rPr>
              <a:t>by</a:t>
            </a:r>
            <a:r>
              <a:rPr sz="2600" spc="505" dirty="0">
                <a:latin typeface="Palatino Linotype"/>
                <a:cs typeface="Palatino Linotype"/>
              </a:rPr>
              <a:t> </a:t>
            </a:r>
            <a:r>
              <a:rPr sz="2600" dirty="0">
                <a:latin typeface="Palatino Linotype"/>
                <a:cs typeface="Palatino Linotype"/>
              </a:rPr>
              <a:t>any</a:t>
            </a:r>
            <a:r>
              <a:rPr sz="2600" spc="515" dirty="0">
                <a:latin typeface="Palatino Linotype"/>
                <a:cs typeface="Palatino Linotype"/>
              </a:rPr>
              <a:t> </a:t>
            </a:r>
            <a:r>
              <a:rPr sz="2600" dirty="0">
                <a:latin typeface="Palatino Linotype"/>
                <a:cs typeface="Palatino Linotype"/>
              </a:rPr>
              <a:t>number</a:t>
            </a:r>
            <a:r>
              <a:rPr sz="2600" spc="505" dirty="0">
                <a:latin typeface="Palatino Linotype"/>
                <a:cs typeface="Palatino Linotype"/>
              </a:rPr>
              <a:t> </a:t>
            </a:r>
            <a:r>
              <a:rPr sz="2600" dirty="0">
                <a:latin typeface="Palatino Linotype"/>
                <a:cs typeface="Palatino Linotype"/>
              </a:rPr>
              <a:t>of</a:t>
            </a:r>
            <a:r>
              <a:rPr sz="2600" spc="500" dirty="0">
                <a:latin typeface="Palatino Linotype"/>
                <a:cs typeface="Palatino Linotype"/>
              </a:rPr>
              <a:t> </a:t>
            </a:r>
            <a:r>
              <a:rPr sz="2600" dirty="0">
                <a:latin typeface="Palatino Linotype"/>
                <a:cs typeface="Palatino Linotype"/>
              </a:rPr>
              <a:t>b's</a:t>
            </a:r>
            <a:r>
              <a:rPr sz="2600" spc="500" dirty="0">
                <a:latin typeface="Palatino Linotype"/>
                <a:cs typeface="Palatino Linotype"/>
              </a:rPr>
              <a:t> </a:t>
            </a:r>
            <a:r>
              <a:rPr sz="2600" dirty="0">
                <a:latin typeface="Palatino Linotype"/>
                <a:cs typeface="Palatino Linotype"/>
              </a:rPr>
              <a:t>is</a:t>
            </a:r>
            <a:r>
              <a:rPr sz="2600" spc="509" dirty="0">
                <a:latin typeface="Palatino Linotype"/>
                <a:cs typeface="Palatino Linotype"/>
              </a:rPr>
              <a:t> </a:t>
            </a:r>
            <a:r>
              <a:rPr sz="2600" spc="-10" dirty="0">
                <a:latin typeface="Palatino Linotype"/>
                <a:cs typeface="Palatino Linotype"/>
              </a:rPr>
              <a:t>followed </a:t>
            </a:r>
            <a:r>
              <a:rPr sz="2600" dirty="0">
                <a:latin typeface="Palatino Linotype"/>
                <a:cs typeface="Palatino Linotype"/>
              </a:rPr>
              <a:t>by</a:t>
            </a:r>
            <a:r>
              <a:rPr sz="2600" spc="-10" dirty="0">
                <a:latin typeface="Palatino Linotype"/>
                <a:cs typeface="Palatino Linotype"/>
              </a:rPr>
              <a:t> </a:t>
            </a:r>
            <a:r>
              <a:rPr sz="2600" dirty="0">
                <a:latin typeface="Palatino Linotype"/>
                <a:cs typeface="Palatino Linotype"/>
              </a:rPr>
              <a:t>any</a:t>
            </a:r>
            <a:r>
              <a:rPr sz="2600" spc="-15" dirty="0">
                <a:latin typeface="Palatino Linotype"/>
                <a:cs typeface="Palatino Linotype"/>
              </a:rPr>
              <a:t> </a:t>
            </a:r>
            <a:r>
              <a:rPr sz="2600" dirty="0">
                <a:latin typeface="Palatino Linotype"/>
                <a:cs typeface="Palatino Linotype"/>
              </a:rPr>
              <a:t>number</a:t>
            </a:r>
            <a:r>
              <a:rPr sz="2600" spc="-15" dirty="0">
                <a:latin typeface="Palatino Linotype"/>
                <a:cs typeface="Palatino Linotype"/>
              </a:rPr>
              <a:t> </a:t>
            </a:r>
            <a:r>
              <a:rPr sz="2600" dirty="0">
                <a:latin typeface="Palatino Linotype"/>
                <a:cs typeface="Palatino Linotype"/>
              </a:rPr>
              <a:t>of</a:t>
            </a:r>
            <a:r>
              <a:rPr sz="2600" spc="-10" dirty="0">
                <a:latin typeface="Palatino Linotype"/>
                <a:cs typeface="Palatino Linotype"/>
              </a:rPr>
              <a:t> </a:t>
            </a:r>
            <a:r>
              <a:rPr sz="2600" dirty="0">
                <a:latin typeface="Palatino Linotype"/>
                <a:cs typeface="Palatino Linotype"/>
              </a:rPr>
              <a:t>c's</a:t>
            </a:r>
            <a:r>
              <a:rPr sz="2600" spc="-15" dirty="0">
                <a:latin typeface="Palatino Linotype"/>
                <a:cs typeface="Palatino Linotype"/>
              </a:rPr>
              <a:t> </a:t>
            </a:r>
            <a:r>
              <a:rPr sz="2600" dirty="0">
                <a:latin typeface="Palatino Linotype"/>
                <a:cs typeface="Palatino Linotype"/>
              </a:rPr>
              <a:t>is</a:t>
            </a:r>
            <a:r>
              <a:rPr sz="2600" spc="-15" dirty="0">
                <a:latin typeface="Palatino Linotype"/>
                <a:cs typeface="Palatino Linotype"/>
              </a:rPr>
              <a:t> </a:t>
            </a:r>
            <a:r>
              <a:rPr sz="2600" b="1" i="1" dirty="0">
                <a:solidFill>
                  <a:srgbClr val="FF0000"/>
                </a:solidFill>
                <a:latin typeface="Palatino Linotype"/>
                <a:cs typeface="Palatino Linotype"/>
              </a:rPr>
              <a:t>R</a:t>
            </a:r>
            <a:r>
              <a:rPr sz="2600" b="1" i="1" spc="-5" dirty="0">
                <a:solidFill>
                  <a:srgbClr val="FF0000"/>
                </a:solidFill>
                <a:latin typeface="Palatino Linotype"/>
                <a:cs typeface="Palatino Linotype"/>
              </a:rPr>
              <a:t> </a:t>
            </a:r>
            <a:r>
              <a:rPr sz="2600" b="1" i="1" dirty="0">
                <a:solidFill>
                  <a:srgbClr val="FF0000"/>
                </a:solidFill>
                <a:latin typeface="Palatino Linotype"/>
                <a:cs typeface="Palatino Linotype"/>
              </a:rPr>
              <a:t>=</a:t>
            </a:r>
            <a:r>
              <a:rPr sz="2600" b="1" i="1" spc="-15" dirty="0">
                <a:solidFill>
                  <a:srgbClr val="FF0000"/>
                </a:solidFill>
                <a:latin typeface="Palatino Linotype"/>
                <a:cs typeface="Palatino Linotype"/>
              </a:rPr>
              <a:t> </a:t>
            </a:r>
            <a:r>
              <a:rPr sz="2600" b="1" i="1" dirty="0">
                <a:solidFill>
                  <a:srgbClr val="FF0000"/>
                </a:solidFill>
                <a:latin typeface="Palatino Linotype"/>
                <a:cs typeface="Palatino Linotype"/>
              </a:rPr>
              <a:t>a*</a:t>
            </a:r>
            <a:r>
              <a:rPr sz="2600" b="1" i="1" spc="-20" dirty="0">
                <a:solidFill>
                  <a:srgbClr val="FF0000"/>
                </a:solidFill>
                <a:latin typeface="Palatino Linotype"/>
                <a:cs typeface="Palatino Linotype"/>
              </a:rPr>
              <a:t> </a:t>
            </a:r>
            <a:r>
              <a:rPr sz="2600" b="1" i="1" dirty="0">
                <a:solidFill>
                  <a:srgbClr val="FF0000"/>
                </a:solidFill>
                <a:latin typeface="Palatino Linotype"/>
                <a:cs typeface="Palatino Linotype"/>
              </a:rPr>
              <a:t>b*</a:t>
            </a:r>
            <a:r>
              <a:rPr sz="2600" b="1" i="1" spc="-10" dirty="0">
                <a:solidFill>
                  <a:srgbClr val="FF0000"/>
                </a:solidFill>
                <a:latin typeface="Palatino Linotype"/>
                <a:cs typeface="Palatino Linotype"/>
              </a:rPr>
              <a:t> </a:t>
            </a:r>
            <a:r>
              <a:rPr sz="2600" b="1" i="1" spc="-25" dirty="0">
                <a:solidFill>
                  <a:srgbClr val="FF0000"/>
                </a:solidFill>
                <a:latin typeface="Palatino Linotype"/>
                <a:cs typeface="Palatino Linotype"/>
              </a:rPr>
              <a:t>c*</a:t>
            </a:r>
            <a:endParaRPr sz="2600">
              <a:latin typeface="Palatino Linotype"/>
              <a:cs typeface="Palatino Linotype"/>
            </a:endParaRPr>
          </a:p>
          <a:p>
            <a:pPr marL="527050" indent="-514350" algn="just">
              <a:lnSpc>
                <a:spcPct val="100000"/>
              </a:lnSpc>
              <a:spcBef>
                <a:spcPts val="994"/>
              </a:spcBef>
              <a:buAutoNum type="arabicPeriod" startAt="14"/>
              <a:tabLst>
                <a:tab pos="527050" algn="l"/>
              </a:tabLst>
            </a:pPr>
            <a:r>
              <a:rPr sz="2600" dirty="0">
                <a:latin typeface="Palatino Linotype"/>
                <a:cs typeface="Palatino Linotype"/>
              </a:rPr>
              <a:t>The</a:t>
            </a:r>
            <a:r>
              <a:rPr sz="2600" spc="10" dirty="0">
                <a:latin typeface="Palatino Linotype"/>
                <a:cs typeface="Palatino Linotype"/>
              </a:rPr>
              <a:t> </a:t>
            </a:r>
            <a:r>
              <a:rPr sz="2600" dirty="0">
                <a:latin typeface="Palatino Linotype"/>
                <a:cs typeface="Palatino Linotype"/>
              </a:rPr>
              <a:t>regular</a:t>
            </a:r>
            <a:r>
              <a:rPr sz="2600" spc="15" dirty="0">
                <a:latin typeface="Palatino Linotype"/>
                <a:cs typeface="Palatino Linotype"/>
              </a:rPr>
              <a:t> </a:t>
            </a:r>
            <a:r>
              <a:rPr sz="2600" dirty="0">
                <a:latin typeface="Palatino Linotype"/>
                <a:cs typeface="Palatino Linotype"/>
              </a:rPr>
              <a:t>expression for</a:t>
            </a:r>
            <a:r>
              <a:rPr sz="2600" spc="15" dirty="0">
                <a:latin typeface="Palatino Linotype"/>
                <a:cs typeface="Palatino Linotype"/>
              </a:rPr>
              <a:t> </a:t>
            </a:r>
            <a:r>
              <a:rPr sz="2600" dirty="0">
                <a:latin typeface="Palatino Linotype"/>
                <a:cs typeface="Palatino Linotype"/>
              </a:rPr>
              <a:t>the</a:t>
            </a:r>
            <a:r>
              <a:rPr sz="2600" spc="5" dirty="0">
                <a:latin typeface="Palatino Linotype"/>
                <a:cs typeface="Palatino Linotype"/>
              </a:rPr>
              <a:t> </a:t>
            </a:r>
            <a:r>
              <a:rPr sz="2600" dirty="0">
                <a:latin typeface="Palatino Linotype"/>
                <a:cs typeface="Palatino Linotype"/>
              </a:rPr>
              <a:t>language</a:t>
            </a:r>
            <a:r>
              <a:rPr sz="2600" spc="5" dirty="0">
                <a:latin typeface="Palatino Linotype"/>
                <a:cs typeface="Palatino Linotype"/>
              </a:rPr>
              <a:t> </a:t>
            </a:r>
            <a:r>
              <a:rPr sz="2600" dirty="0">
                <a:latin typeface="Palatino Linotype"/>
                <a:cs typeface="Palatino Linotype"/>
              </a:rPr>
              <a:t>over</a:t>
            </a:r>
            <a:r>
              <a:rPr sz="2600" spc="20" dirty="0">
                <a:latin typeface="Palatino Linotype"/>
                <a:cs typeface="Palatino Linotype"/>
              </a:rPr>
              <a:t> </a:t>
            </a:r>
            <a:r>
              <a:rPr sz="2600" dirty="0">
                <a:latin typeface="Palatino Linotype"/>
                <a:cs typeface="Palatino Linotype"/>
              </a:rPr>
              <a:t>∑</a:t>
            </a:r>
            <a:r>
              <a:rPr sz="2600" spc="10" dirty="0">
                <a:latin typeface="Palatino Linotype"/>
                <a:cs typeface="Palatino Linotype"/>
              </a:rPr>
              <a:t> </a:t>
            </a:r>
            <a:r>
              <a:rPr sz="2600" dirty="0">
                <a:latin typeface="Palatino Linotype"/>
                <a:cs typeface="Palatino Linotype"/>
              </a:rPr>
              <a:t>=</a:t>
            </a:r>
            <a:r>
              <a:rPr sz="2600" spc="20" dirty="0">
                <a:latin typeface="Palatino Linotype"/>
                <a:cs typeface="Palatino Linotype"/>
              </a:rPr>
              <a:t> </a:t>
            </a:r>
            <a:r>
              <a:rPr sz="2600" dirty="0">
                <a:latin typeface="Palatino Linotype"/>
                <a:cs typeface="Palatino Linotype"/>
              </a:rPr>
              <a:t>{0}</a:t>
            </a:r>
            <a:r>
              <a:rPr sz="2600" spc="10" dirty="0">
                <a:latin typeface="Palatino Linotype"/>
                <a:cs typeface="Palatino Linotype"/>
              </a:rPr>
              <a:t> </a:t>
            </a:r>
            <a:r>
              <a:rPr sz="2600" dirty="0">
                <a:latin typeface="Palatino Linotype"/>
                <a:cs typeface="Palatino Linotype"/>
              </a:rPr>
              <a:t>having</a:t>
            </a:r>
            <a:r>
              <a:rPr sz="2600" spc="5" dirty="0">
                <a:latin typeface="Palatino Linotype"/>
                <a:cs typeface="Palatino Linotype"/>
              </a:rPr>
              <a:t> </a:t>
            </a:r>
            <a:r>
              <a:rPr sz="2600" b="1" i="1" dirty="0">
                <a:latin typeface="Palatino Linotype"/>
                <a:cs typeface="Palatino Linotype"/>
              </a:rPr>
              <a:t>even</a:t>
            </a:r>
            <a:r>
              <a:rPr sz="2600" b="1" i="1" spc="15" dirty="0">
                <a:latin typeface="Palatino Linotype"/>
                <a:cs typeface="Palatino Linotype"/>
              </a:rPr>
              <a:t> </a:t>
            </a:r>
            <a:r>
              <a:rPr sz="2600" b="1" i="1" spc="-10" dirty="0">
                <a:latin typeface="Palatino Linotype"/>
                <a:cs typeface="Palatino Linotype"/>
              </a:rPr>
              <a:t>length</a:t>
            </a:r>
            <a:endParaRPr sz="2600">
              <a:latin typeface="Palatino Linotype"/>
              <a:cs typeface="Palatino Linotype"/>
            </a:endParaRPr>
          </a:p>
          <a:p>
            <a:pPr marL="527685" algn="just">
              <a:lnSpc>
                <a:spcPct val="100000"/>
              </a:lnSpc>
            </a:pPr>
            <a:r>
              <a:rPr sz="2600" dirty="0">
                <a:latin typeface="Palatino Linotype"/>
                <a:cs typeface="Palatino Linotype"/>
              </a:rPr>
              <a:t>of</a:t>
            </a:r>
            <a:r>
              <a:rPr sz="2600" spc="-5" dirty="0">
                <a:latin typeface="Palatino Linotype"/>
                <a:cs typeface="Palatino Linotype"/>
              </a:rPr>
              <a:t> </a:t>
            </a:r>
            <a:r>
              <a:rPr sz="2600" dirty="0">
                <a:latin typeface="Palatino Linotype"/>
                <a:cs typeface="Palatino Linotype"/>
              </a:rPr>
              <a:t>the</a:t>
            </a:r>
            <a:r>
              <a:rPr sz="2600" spc="-15" dirty="0">
                <a:latin typeface="Palatino Linotype"/>
                <a:cs typeface="Palatino Linotype"/>
              </a:rPr>
              <a:t> </a:t>
            </a:r>
            <a:r>
              <a:rPr sz="2600" dirty="0">
                <a:latin typeface="Palatino Linotype"/>
                <a:cs typeface="Palatino Linotype"/>
              </a:rPr>
              <a:t>string</a:t>
            </a:r>
            <a:r>
              <a:rPr sz="2600" spc="-5" dirty="0">
                <a:latin typeface="Palatino Linotype"/>
                <a:cs typeface="Palatino Linotype"/>
              </a:rPr>
              <a:t> </a:t>
            </a:r>
            <a:r>
              <a:rPr sz="2600" dirty="0">
                <a:latin typeface="Palatino Linotype"/>
                <a:cs typeface="Palatino Linotype"/>
              </a:rPr>
              <a:t>is</a:t>
            </a:r>
            <a:r>
              <a:rPr sz="2600" spc="-15" dirty="0">
                <a:latin typeface="Palatino Linotype"/>
                <a:cs typeface="Palatino Linotype"/>
              </a:rPr>
              <a:t> </a:t>
            </a:r>
            <a:r>
              <a:rPr sz="2600" b="1" i="1" dirty="0">
                <a:solidFill>
                  <a:srgbClr val="FF0000"/>
                </a:solidFill>
                <a:latin typeface="Palatino Linotype"/>
                <a:cs typeface="Palatino Linotype"/>
              </a:rPr>
              <a:t>R</a:t>
            </a:r>
            <a:r>
              <a:rPr sz="2600" b="1" i="1" spc="-25" dirty="0">
                <a:solidFill>
                  <a:srgbClr val="FF0000"/>
                </a:solidFill>
                <a:latin typeface="Palatino Linotype"/>
                <a:cs typeface="Palatino Linotype"/>
              </a:rPr>
              <a:t> </a:t>
            </a:r>
            <a:r>
              <a:rPr sz="2600" b="1" i="1" dirty="0">
                <a:solidFill>
                  <a:srgbClr val="FF0000"/>
                </a:solidFill>
                <a:latin typeface="Palatino Linotype"/>
                <a:cs typeface="Palatino Linotype"/>
              </a:rPr>
              <a:t>=</a:t>
            </a:r>
            <a:r>
              <a:rPr sz="2600" b="1" i="1" spc="-10" dirty="0">
                <a:solidFill>
                  <a:srgbClr val="FF0000"/>
                </a:solidFill>
                <a:latin typeface="Palatino Linotype"/>
                <a:cs typeface="Palatino Linotype"/>
              </a:rPr>
              <a:t> </a:t>
            </a:r>
            <a:r>
              <a:rPr sz="2600" b="1" i="1" spc="-20" dirty="0">
                <a:solidFill>
                  <a:srgbClr val="FF0000"/>
                </a:solidFill>
                <a:latin typeface="Palatino Linotype"/>
                <a:cs typeface="Palatino Linotype"/>
              </a:rPr>
              <a:t>(00)*</a:t>
            </a:r>
            <a:endParaRPr sz="2600">
              <a:latin typeface="Palatino Linotype"/>
              <a:cs typeface="Palatino Linotype"/>
            </a:endParaRPr>
          </a:p>
          <a:p>
            <a:pPr marL="525145" marR="323850" indent="-513080" algn="just">
              <a:lnSpc>
                <a:spcPct val="132000"/>
              </a:lnSpc>
              <a:spcBef>
                <a:spcPts val="10"/>
              </a:spcBef>
              <a:buAutoNum type="arabicPeriod" startAt="17"/>
              <a:tabLst>
                <a:tab pos="838200" algn="l"/>
              </a:tabLst>
            </a:pPr>
            <a:r>
              <a:rPr sz="2600" dirty="0">
                <a:latin typeface="Palatino Linotype"/>
                <a:cs typeface="Palatino Linotype"/>
              </a:rPr>
              <a:t>The</a:t>
            </a:r>
            <a:r>
              <a:rPr sz="2600" spc="-35" dirty="0">
                <a:latin typeface="Palatino Linotype"/>
                <a:cs typeface="Palatino Linotype"/>
              </a:rPr>
              <a:t> </a:t>
            </a:r>
            <a:r>
              <a:rPr sz="2600" dirty="0">
                <a:latin typeface="Palatino Linotype"/>
                <a:cs typeface="Palatino Linotype"/>
              </a:rPr>
              <a:t>regular</a:t>
            </a:r>
            <a:r>
              <a:rPr sz="2600" spc="-35" dirty="0">
                <a:latin typeface="Palatino Linotype"/>
                <a:cs typeface="Palatino Linotype"/>
              </a:rPr>
              <a:t> </a:t>
            </a:r>
            <a:r>
              <a:rPr sz="2600" dirty="0">
                <a:latin typeface="Palatino Linotype"/>
                <a:cs typeface="Palatino Linotype"/>
              </a:rPr>
              <a:t>expression</a:t>
            </a:r>
            <a:r>
              <a:rPr sz="2600" spc="-30" dirty="0">
                <a:latin typeface="Palatino Linotype"/>
                <a:cs typeface="Palatino Linotype"/>
              </a:rPr>
              <a:t> </a:t>
            </a:r>
            <a:r>
              <a:rPr sz="2600" dirty="0">
                <a:latin typeface="Palatino Linotype"/>
                <a:cs typeface="Palatino Linotype"/>
              </a:rPr>
              <a:t>for</a:t>
            </a:r>
            <a:r>
              <a:rPr sz="2600" spc="-25" dirty="0">
                <a:latin typeface="Palatino Linotype"/>
                <a:cs typeface="Palatino Linotype"/>
              </a:rPr>
              <a:t> </a:t>
            </a:r>
            <a:r>
              <a:rPr sz="2600" dirty="0">
                <a:latin typeface="Palatino Linotype"/>
                <a:cs typeface="Palatino Linotype"/>
              </a:rPr>
              <a:t>the</a:t>
            </a:r>
            <a:r>
              <a:rPr sz="2600" spc="-25" dirty="0">
                <a:latin typeface="Palatino Linotype"/>
                <a:cs typeface="Palatino Linotype"/>
              </a:rPr>
              <a:t> </a:t>
            </a:r>
            <a:r>
              <a:rPr sz="2600" dirty="0">
                <a:latin typeface="Palatino Linotype"/>
                <a:cs typeface="Palatino Linotype"/>
              </a:rPr>
              <a:t>language</a:t>
            </a:r>
            <a:r>
              <a:rPr sz="2600" spc="-30" dirty="0">
                <a:latin typeface="Palatino Linotype"/>
                <a:cs typeface="Palatino Linotype"/>
              </a:rPr>
              <a:t> </a:t>
            </a:r>
            <a:r>
              <a:rPr sz="2600" dirty="0">
                <a:latin typeface="Palatino Linotype"/>
                <a:cs typeface="Palatino Linotype"/>
              </a:rPr>
              <a:t>having</a:t>
            </a:r>
            <a:r>
              <a:rPr sz="2600" spc="-20" dirty="0">
                <a:latin typeface="Palatino Linotype"/>
                <a:cs typeface="Palatino Linotype"/>
              </a:rPr>
              <a:t> </a:t>
            </a:r>
            <a:r>
              <a:rPr sz="2600" dirty="0">
                <a:latin typeface="Palatino Linotype"/>
                <a:cs typeface="Palatino Linotype"/>
              </a:rPr>
              <a:t>a</a:t>
            </a:r>
            <a:r>
              <a:rPr sz="2600" spc="-30" dirty="0">
                <a:latin typeface="Palatino Linotype"/>
                <a:cs typeface="Palatino Linotype"/>
              </a:rPr>
              <a:t> </a:t>
            </a:r>
            <a:r>
              <a:rPr sz="2600" dirty="0">
                <a:latin typeface="Palatino Linotype"/>
                <a:cs typeface="Palatino Linotype"/>
              </a:rPr>
              <a:t>string</a:t>
            </a:r>
            <a:r>
              <a:rPr sz="2600" spc="-25" dirty="0">
                <a:latin typeface="Palatino Linotype"/>
                <a:cs typeface="Palatino Linotype"/>
              </a:rPr>
              <a:t> </a:t>
            </a:r>
            <a:r>
              <a:rPr sz="2600" dirty="0">
                <a:latin typeface="Palatino Linotype"/>
                <a:cs typeface="Palatino Linotype"/>
              </a:rPr>
              <a:t>which</a:t>
            </a:r>
            <a:r>
              <a:rPr sz="2600" spc="-30" dirty="0">
                <a:latin typeface="Palatino Linotype"/>
                <a:cs typeface="Palatino Linotype"/>
              </a:rPr>
              <a:t> </a:t>
            </a:r>
            <a:r>
              <a:rPr sz="2600" spc="-10" dirty="0">
                <a:latin typeface="Palatino Linotype"/>
                <a:cs typeface="Palatino Linotype"/>
              </a:rPr>
              <a:t>should 	</a:t>
            </a:r>
            <a:r>
              <a:rPr sz="2600" dirty="0">
                <a:latin typeface="Palatino Linotype"/>
                <a:cs typeface="Palatino Linotype"/>
              </a:rPr>
              <a:t>have</a:t>
            </a:r>
            <a:r>
              <a:rPr sz="2600" spc="-20" dirty="0">
                <a:latin typeface="Palatino Linotype"/>
                <a:cs typeface="Palatino Linotype"/>
              </a:rPr>
              <a:t> </a:t>
            </a:r>
            <a:r>
              <a:rPr sz="2600" b="1" i="1" dirty="0">
                <a:latin typeface="Palatino Linotype"/>
                <a:cs typeface="Palatino Linotype"/>
              </a:rPr>
              <a:t>atleast</a:t>
            </a:r>
            <a:r>
              <a:rPr sz="2600" b="1" i="1" spc="-20" dirty="0">
                <a:latin typeface="Palatino Linotype"/>
                <a:cs typeface="Palatino Linotype"/>
              </a:rPr>
              <a:t> </a:t>
            </a:r>
            <a:r>
              <a:rPr sz="2600" b="1" i="1" dirty="0">
                <a:latin typeface="Palatino Linotype"/>
                <a:cs typeface="Palatino Linotype"/>
              </a:rPr>
              <a:t>one</a:t>
            </a:r>
            <a:r>
              <a:rPr sz="2600" b="1" i="1" spc="-35" dirty="0">
                <a:latin typeface="Palatino Linotype"/>
                <a:cs typeface="Palatino Linotype"/>
              </a:rPr>
              <a:t> </a:t>
            </a:r>
            <a:r>
              <a:rPr sz="2600" b="1" i="1" dirty="0">
                <a:latin typeface="Palatino Linotype"/>
                <a:cs typeface="Palatino Linotype"/>
              </a:rPr>
              <a:t>0</a:t>
            </a:r>
            <a:r>
              <a:rPr sz="2600" b="1" i="1" spc="-10" dirty="0">
                <a:latin typeface="Palatino Linotype"/>
                <a:cs typeface="Palatino Linotype"/>
              </a:rPr>
              <a:t> </a:t>
            </a:r>
            <a:r>
              <a:rPr sz="2600" dirty="0">
                <a:latin typeface="Palatino Linotype"/>
                <a:cs typeface="Palatino Linotype"/>
              </a:rPr>
              <a:t>and</a:t>
            </a:r>
            <a:r>
              <a:rPr sz="2600" spc="-25" dirty="0">
                <a:latin typeface="Palatino Linotype"/>
                <a:cs typeface="Palatino Linotype"/>
              </a:rPr>
              <a:t> </a:t>
            </a:r>
            <a:r>
              <a:rPr sz="2600" b="1" i="1" dirty="0">
                <a:latin typeface="Palatino Linotype"/>
                <a:cs typeface="Palatino Linotype"/>
              </a:rPr>
              <a:t>alteast</a:t>
            </a:r>
            <a:r>
              <a:rPr sz="2600" b="1" i="1" spc="-20" dirty="0">
                <a:latin typeface="Palatino Linotype"/>
                <a:cs typeface="Palatino Linotype"/>
              </a:rPr>
              <a:t> </a:t>
            </a:r>
            <a:r>
              <a:rPr sz="2600" b="1" i="1" dirty="0">
                <a:latin typeface="Palatino Linotype"/>
                <a:cs typeface="Palatino Linotype"/>
              </a:rPr>
              <a:t>one</a:t>
            </a:r>
            <a:r>
              <a:rPr sz="2600" b="1" i="1" spc="-25" dirty="0">
                <a:latin typeface="Palatino Linotype"/>
                <a:cs typeface="Palatino Linotype"/>
              </a:rPr>
              <a:t> </a:t>
            </a:r>
            <a:r>
              <a:rPr sz="2600" b="1" i="1" dirty="0">
                <a:latin typeface="Palatino Linotype"/>
                <a:cs typeface="Palatino Linotype"/>
              </a:rPr>
              <a:t>1</a:t>
            </a:r>
            <a:r>
              <a:rPr sz="2600" b="1" i="1" spc="-20" dirty="0">
                <a:latin typeface="Palatino Linotype"/>
                <a:cs typeface="Palatino Linotype"/>
              </a:rPr>
              <a:t> </a:t>
            </a:r>
            <a:r>
              <a:rPr sz="2600" b="1" i="1" spc="-25" dirty="0">
                <a:latin typeface="Palatino Linotype"/>
                <a:cs typeface="Palatino Linotype"/>
              </a:rPr>
              <a:t>is</a:t>
            </a:r>
            <a:endParaRPr sz="2600">
              <a:latin typeface="Palatino Linotype"/>
              <a:cs typeface="Palatino Linotype"/>
            </a:endParaRPr>
          </a:p>
          <a:p>
            <a:pPr marL="927100" algn="just">
              <a:lnSpc>
                <a:spcPct val="100000"/>
              </a:lnSpc>
              <a:spcBef>
                <a:spcPts val="1000"/>
              </a:spcBef>
            </a:pPr>
            <a:r>
              <a:rPr sz="2600" b="1" i="1" dirty="0">
                <a:solidFill>
                  <a:srgbClr val="FF0000"/>
                </a:solidFill>
                <a:latin typeface="Palatino Linotype"/>
                <a:cs typeface="Palatino Linotype"/>
              </a:rPr>
              <a:t>R</a:t>
            </a:r>
            <a:r>
              <a:rPr sz="2600" b="1" i="1" spc="330" dirty="0">
                <a:solidFill>
                  <a:srgbClr val="FF0000"/>
                </a:solidFill>
                <a:latin typeface="Palatino Linotype"/>
                <a:cs typeface="Palatino Linotype"/>
              </a:rPr>
              <a:t> </a:t>
            </a:r>
            <a:r>
              <a:rPr sz="2600" b="1" i="1" dirty="0">
                <a:solidFill>
                  <a:srgbClr val="FF0000"/>
                </a:solidFill>
                <a:latin typeface="Palatino Linotype"/>
                <a:cs typeface="Palatino Linotype"/>
              </a:rPr>
              <a:t>=</a:t>
            </a:r>
            <a:r>
              <a:rPr sz="2600" b="1" i="1" spc="350" dirty="0">
                <a:solidFill>
                  <a:srgbClr val="FF0000"/>
                </a:solidFill>
                <a:latin typeface="Palatino Linotype"/>
                <a:cs typeface="Palatino Linotype"/>
              </a:rPr>
              <a:t> </a:t>
            </a:r>
            <a:r>
              <a:rPr sz="2600" b="1" i="1" dirty="0">
                <a:solidFill>
                  <a:srgbClr val="FF0000"/>
                </a:solidFill>
                <a:latin typeface="Palatino Linotype"/>
                <a:cs typeface="Palatino Linotype"/>
              </a:rPr>
              <a:t>[(0</a:t>
            </a:r>
            <a:r>
              <a:rPr sz="2600" b="1" i="1" spc="345" dirty="0">
                <a:solidFill>
                  <a:srgbClr val="FF0000"/>
                </a:solidFill>
                <a:latin typeface="Palatino Linotype"/>
                <a:cs typeface="Palatino Linotype"/>
              </a:rPr>
              <a:t> </a:t>
            </a:r>
            <a:r>
              <a:rPr sz="2600" b="1" i="1" dirty="0">
                <a:solidFill>
                  <a:srgbClr val="FF0000"/>
                </a:solidFill>
                <a:latin typeface="Palatino Linotype"/>
                <a:cs typeface="Palatino Linotype"/>
              </a:rPr>
              <a:t>+</a:t>
            </a:r>
            <a:r>
              <a:rPr sz="2600" b="1" i="1" spc="340" dirty="0">
                <a:solidFill>
                  <a:srgbClr val="FF0000"/>
                </a:solidFill>
                <a:latin typeface="Palatino Linotype"/>
                <a:cs typeface="Palatino Linotype"/>
              </a:rPr>
              <a:t> </a:t>
            </a:r>
            <a:r>
              <a:rPr sz="2600" b="1" i="1" dirty="0">
                <a:solidFill>
                  <a:srgbClr val="FF0000"/>
                </a:solidFill>
                <a:latin typeface="Palatino Linotype"/>
                <a:cs typeface="Palatino Linotype"/>
              </a:rPr>
              <a:t>1)*</a:t>
            </a:r>
            <a:r>
              <a:rPr sz="2600" b="1" i="1" spc="335" dirty="0">
                <a:solidFill>
                  <a:srgbClr val="FF0000"/>
                </a:solidFill>
                <a:latin typeface="Palatino Linotype"/>
                <a:cs typeface="Palatino Linotype"/>
              </a:rPr>
              <a:t> </a:t>
            </a:r>
            <a:r>
              <a:rPr sz="2600" b="1" i="1" dirty="0">
                <a:solidFill>
                  <a:srgbClr val="FF0000"/>
                </a:solidFill>
                <a:latin typeface="Palatino Linotype"/>
                <a:cs typeface="Palatino Linotype"/>
              </a:rPr>
              <a:t>0</a:t>
            </a:r>
            <a:r>
              <a:rPr sz="2600" b="1" i="1" spc="350" dirty="0">
                <a:solidFill>
                  <a:srgbClr val="FF0000"/>
                </a:solidFill>
                <a:latin typeface="Palatino Linotype"/>
                <a:cs typeface="Palatino Linotype"/>
              </a:rPr>
              <a:t> </a:t>
            </a:r>
            <a:r>
              <a:rPr sz="2600" b="1" i="1" dirty="0">
                <a:solidFill>
                  <a:srgbClr val="FF0000"/>
                </a:solidFill>
                <a:latin typeface="Palatino Linotype"/>
                <a:cs typeface="Palatino Linotype"/>
              </a:rPr>
              <a:t>(0</a:t>
            </a:r>
            <a:r>
              <a:rPr sz="2600" b="1" i="1" spc="350" dirty="0">
                <a:solidFill>
                  <a:srgbClr val="FF0000"/>
                </a:solidFill>
                <a:latin typeface="Palatino Linotype"/>
                <a:cs typeface="Palatino Linotype"/>
              </a:rPr>
              <a:t> </a:t>
            </a:r>
            <a:r>
              <a:rPr sz="2600" b="1" i="1" dirty="0">
                <a:solidFill>
                  <a:srgbClr val="FF0000"/>
                </a:solidFill>
                <a:latin typeface="Palatino Linotype"/>
                <a:cs typeface="Palatino Linotype"/>
              </a:rPr>
              <a:t>+</a:t>
            </a:r>
            <a:r>
              <a:rPr sz="2600" b="1" i="1" spc="335" dirty="0">
                <a:solidFill>
                  <a:srgbClr val="FF0000"/>
                </a:solidFill>
                <a:latin typeface="Palatino Linotype"/>
                <a:cs typeface="Palatino Linotype"/>
              </a:rPr>
              <a:t> </a:t>
            </a:r>
            <a:r>
              <a:rPr sz="2600" b="1" i="1" dirty="0">
                <a:solidFill>
                  <a:srgbClr val="FF0000"/>
                </a:solidFill>
                <a:latin typeface="Palatino Linotype"/>
                <a:cs typeface="Palatino Linotype"/>
              </a:rPr>
              <a:t>1)*</a:t>
            </a:r>
            <a:r>
              <a:rPr sz="2600" b="1" i="1" spc="340" dirty="0">
                <a:solidFill>
                  <a:srgbClr val="FF0000"/>
                </a:solidFill>
                <a:latin typeface="Palatino Linotype"/>
                <a:cs typeface="Palatino Linotype"/>
              </a:rPr>
              <a:t> </a:t>
            </a:r>
            <a:r>
              <a:rPr sz="2600" b="1" i="1" dirty="0">
                <a:solidFill>
                  <a:srgbClr val="FF0000"/>
                </a:solidFill>
                <a:latin typeface="Palatino Linotype"/>
                <a:cs typeface="Palatino Linotype"/>
              </a:rPr>
              <a:t>1</a:t>
            </a:r>
            <a:r>
              <a:rPr sz="2600" b="1" i="1" spc="350" dirty="0">
                <a:solidFill>
                  <a:srgbClr val="FF0000"/>
                </a:solidFill>
                <a:latin typeface="Palatino Linotype"/>
                <a:cs typeface="Palatino Linotype"/>
              </a:rPr>
              <a:t> </a:t>
            </a:r>
            <a:r>
              <a:rPr sz="2600" b="1" i="1" dirty="0">
                <a:solidFill>
                  <a:srgbClr val="FF0000"/>
                </a:solidFill>
                <a:latin typeface="Palatino Linotype"/>
                <a:cs typeface="Palatino Linotype"/>
              </a:rPr>
              <a:t>(0</a:t>
            </a:r>
            <a:r>
              <a:rPr sz="2600" b="1" i="1" spc="350" dirty="0">
                <a:solidFill>
                  <a:srgbClr val="FF0000"/>
                </a:solidFill>
                <a:latin typeface="Palatino Linotype"/>
                <a:cs typeface="Palatino Linotype"/>
              </a:rPr>
              <a:t> </a:t>
            </a:r>
            <a:r>
              <a:rPr sz="2600" b="1" i="1" dirty="0">
                <a:solidFill>
                  <a:srgbClr val="FF0000"/>
                </a:solidFill>
                <a:latin typeface="Palatino Linotype"/>
                <a:cs typeface="Palatino Linotype"/>
              </a:rPr>
              <a:t>+</a:t>
            </a:r>
            <a:r>
              <a:rPr sz="2600" b="1" i="1" spc="340" dirty="0">
                <a:solidFill>
                  <a:srgbClr val="FF0000"/>
                </a:solidFill>
                <a:latin typeface="Palatino Linotype"/>
                <a:cs typeface="Palatino Linotype"/>
              </a:rPr>
              <a:t> </a:t>
            </a:r>
            <a:r>
              <a:rPr sz="2600" b="1" i="1" dirty="0">
                <a:solidFill>
                  <a:srgbClr val="FF0000"/>
                </a:solidFill>
                <a:latin typeface="Palatino Linotype"/>
                <a:cs typeface="Palatino Linotype"/>
              </a:rPr>
              <a:t>1)*]</a:t>
            </a:r>
            <a:r>
              <a:rPr sz="2600" b="1" i="1" spc="330" dirty="0">
                <a:solidFill>
                  <a:srgbClr val="FF0000"/>
                </a:solidFill>
                <a:latin typeface="Palatino Linotype"/>
                <a:cs typeface="Palatino Linotype"/>
              </a:rPr>
              <a:t> </a:t>
            </a:r>
            <a:r>
              <a:rPr sz="2600" b="1" i="1" dirty="0">
                <a:solidFill>
                  <a:srgbClr val="FF0000"/>
                </a:solidFill>
                <a:latin typeface="Palatino Linotype"/>
                <a:cs typeface="Palatino Linotype"/>
              </a:rPr>
              <a:t>+</a:t>
            </a:r>
            <a:r>
              <a:rPr sz="2600" b="1" i="1" spc="350" dirty="0">
                <a:solidFill>
                  <a:srgbClr val="FF0000"/>
                </a:solidFill>
                <a:latin typeface="Palatino Linotype"/>
                <a:cs typeface="Palatino Linotype"/>
              </a:rPr>
              <a:t> </a:t>
            </a:r>
            <a:r>
              <a:rPr sz="2600" b="1" i="1" dirty="0">
                <a:solidFill>
                  <a:srgbClr val="FF0000"/>
                </a:solidFill>
                <a:latin typeface="Palatino Linotype"/>
                <a:cs typeface="Palatino Linotype"/>
              </a:rPr>
              <a:t>[(0</a:t>
            </a:r>
            <a:r>
              <a:rPr sz="2600" b="1" i="1" spc="345" dirty="0">
                <a:solidFill>
                  <a:srgbClr val="FF0000"/>
                </a:solidFill>
                <a:latin typeface="Palatino Linotype"/>
                <a:cs typeface="Palatino Linotype"/>
              </a:rPr>
              <a:t> </a:t>
            </a:r>
            <a:r>
              <a:rPr sz="2600" b="1" i="1" dirty="0">
                <a:solidFill>
                  <a:srgbClr val="FF0000"/>
                </a:solidFill>
                <a:latin typeface="Palatino Linotype"/>
                <a:cs typeface="Palatino Linotype"/>
              </a:rPr>
              <a:t>+</a:t>
            </a:r>
            <a:r>
              <a:rPr sz="2600" b="1" i="1" spc="350" dirty="0">
                <a:solidFill>
                  <a:srgbClr val="FF0000"/>
                </a:solidFill>
                <a:latin typeface="Palatino Linotype"/>
                <a:cs typeface="Palatino Linotype"/>
              </a:rPr>
              <a:t> </a:t>
            </a:r>
            <a:r>
              <a:rPr sz="2600" b="1" i="1" dirty="0">
                <a:solidFill>
                  <a:srgbClr val="FF0000"/>
                </a:solidFill>
                <a:latin typeface="Palatino Linotype"/>
                <a:cs typeface="Palatino Linotype"/>
              </a:rPr>
              <a:t>1)*</a:t>
            </a:r>
            <a:r>
              <a:rPr sz="2600" b="1" i="1" spc="335" dirty="0">
                <a:solidFill>
                  <a:srgbClr val="FF0000"/>
                </a:solidFill>
                <a:latin typeface="Palatino Linotype"/>
                <a:cs typeface="Palatino Linotype"/>
              </a:rPr>
              <a:t> </a:t>
            </a:r>
            <a:r>
              <a:rPr sz="2600" b="1" i="1" dirty="0">
                <a:solidFill>
                  <a:srgbClr val="FF0000"/>
                </a:solidFill>
                <a:latin typeface="Palatino Linotype"/>
                <a:cs typeface="Palatino Linotype"/>
              </a:rPr>
              <a:t>1</a:t>
            </a:r>
            <a:r>
              <a:rPr sz="2600" b="1" i="1" spc="350" dirty="0">
                <a:solidFill>
                  <a:srgbClr val="FF0000"/>
                </a:solidFill>
                <a:latin typeface="Palatino Linotype"/>
                <a:cs typeface="Palatino Linotype"/>
              </a:rPr>
              <a:t> </a:t>
            </a:r>
            <a:r>
              <a:rPr sz="2600" b="1" i="1" dirty="0">
                <a:solidFill>
                  <a:srgbClr val="FF0000"/>
                </a:solidFill>
                <a:latin typeface="Palatino Linotype"/>
                <a:cs typeface="Palatino Linotype"/>
              </a:rPr>
              <a:t>(0</a:t>
            </a:r>
            <a:r>
              <a:rPr sz="2600" b="1" i="1" spc="340" dirty="0">
                <a:solidFill>
                  <a:srgbClr val="FF0000"/>
                </a:solidFill>
                <a:latin typeface="Palatino Linotype"/>
                <a:cs typeface="Palatino Linotype"/>
              </a:rPr>
              <a:t> </a:t>
            </a:r>
            <a:r>
              <a:rPr sz="2600" b="1" i="1" dirty="0">
                <a:solidFill>
                  <a:srgbClr val="FF0000"/>
                </a:solidFill>
                <a:latin typeface="Palatino Linotype"/>
                <a:cs typeface="Palatino Linotype"/>
              </a:rPr>
              <a:t>+</a:t>
            </a:r>
            <a:r>
              <a:rPr sz="2600" b="1" i="1" spc="345" dirty="0">
                <a:solidFill>
                  <a:srgbClr val="FF0000"/>
                </a:solidFill>
                <a:latin typeface="Palatino Linotype"/>
                <a:cs typeface="Palatino Linotype"/>
              </a:rPr>
              <a:t> </a:t>
            </a:r>
            <a:r>
              <a:rPr sz="2600" b="1" i="1" dirty="0">
                <a:solidFill>
                  <a:srgbClr val="FF0000"/>
                </a:solidFill>
                <a:latin typeface="Palatino Linotype"/>
                <a:cs typeface="Palatino Linotype"/>
              </a:rPr>
              <a:t>1)*</a:t>
            </a:r>
            <a:r>
              <a:rPr sz="2600" b="1" i="1" spc="340" dirty="0">
                <a:solidFill>
                  <a:srgbClr val="FF0000"/>
                </a:solidFill>
                <a:latin typeface="Palatino Linotype"/>
                <a:cs typeface="Palatino Linotype"/>
              </a:rPr>
              <a:t> </a:t>
            </a:r>
            <a:r>
              <a:rPr sz="2600" b="1" i="1" dirty="0">
                <a:solidFill>
                  <a:srgbClr val="FF0000"/>
                </a:solidFill>
                <a:latin typeface="Palatino Linotype"/>
                <a:cs typeface="Palatino Linotype"/>
              </a:rPr>
              <a:t>0</a:t>
            </a:r>
            <a:r>
              <a:rPr sz="2600" b="1" i="1" spc="345" dirty="0">
                <a:solidFill>
                  <a:srgbClr val="FF0000"/>
                </a:solidFill>
                <a:latin typeface="Palatino Linotype"/>
                <a:cs typeface="Palatino Linotype"/>
              </a:rPr>
              <a:t> </a:t>
            </a:r>
            <a:r>
              <a:rPr sz="2600" b="1" i="1" dirty="0">
                <a:solidFill>
                  <a:srgbClr val="FF0000"/>
                </a:solidFill>
                <a:latin typeface="Palatino Linotype"/>
                <a:cs typeface="Palatino Linotype"/>
              </a:rPr>
              <a:t>(0</a:t>
            </a:r>
            <a:r>
              <a:rPr sz="2600" b="1" i="1" spc="340" dirty="0">
                <a:solidFill>
                  <a:srgbClr val="FF0000"/>
                </a:solidFill>
                <a:latin typeface="Palatino Linotype"/>
                <a:cs typeface="Palatino Linotype"/>
              </a:rPr>
              <a:t> </a:t>
            </a:r>
            <a:r>
              <a:rPr sz="2600" b="1" i="1" dirty="0">
                <a:solidFill>
                  <a:srgbClr val="FF0000"/>
                </a:solidFill>
                <a:latin typeface="Palatino Linotype"/>
                <a:cs typeface="Palatino Linotype"/>
              </a:rPr>
              <a:t>+</a:t>
            </a:r>
            <a:r>
              <a:rPr sz="2600" b="1" i="1" spc="350" dirty="0">
                <a:solidFill>
                  <a:srgbClr val="FF0000"/>
                </a:solidFill>
                <a:latin typeface="Palatino Linotype"/>
                <a:cs typeface="Palatino Linotype"/>
              </a:rPr>
              <a:t> </a:t>
            </a:r>
            <a:r>
              <a:rPr sz="2600" b="1" i="1" spc="-20" dirty="0">
                <a:solidFill>
                  <a:srgbClr val="FF0000"/>
                </a:solidFill>
                <a:latin typeface="Palatino Linotype"/>
                <a:cs typeface="Palatino Linotype"/>
              </a:rPr>
              <a:t>1)*]</a:t>
            </a:r>
            <a:endParaRPr sz="260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7555" y="586486"/>
            <a:ext cx="11160125" cy="57365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6350" indent="429259">
              <a:lnSpc>
                <a:spcPct val="100000"/>
              </a:lnSpc>
              <a:spcBef>
                <a:spcPts val="95"/>
              </a:spcBef>
              <a:buFont typeface="Palatino Linotype"/>
              <a:buAutoNum type="arabicPeriod" startAt="18"/>
              <a:tabLst>
                <a:tab pos="441959" algn="l"/>
              </a:tabLst>
            </a:pPr>
            <a:r>
              <a:rPr sz="2200" dirty="0">
                <a:latin typeface="Palatino Linotype"/>
                <a:cs typeface="Palatino Linotype"/>
              </a:rPr>
              <a:t>The</a:t>
            </a:r>
            <a:r>
              <a:rPr sz="2200" spc="30" dirty="0">
                <a:latin typeface="Palatino Linotype"/>
                <a:cs typeface="Palatino Linotype"/>
              </a:rPr>
              <a:t> </a:t>
            </a:r>
            <a:r>
              <a:rPr sz="2200" b="1" dirty="0">
                <a:latin typeface="Palatino Linotype"/>
                <a:cs typeface="Palatino Linotype"/>
              </a:rPr>
              <a:t>language</a:t>
            </a:r>
            <a:r>
              <a:rPr sz="2200" b="1" spc="45" dirty="0">
                <a:latin typeface="Palatino Linotype"/>
                <a:cs typeface="Palatino Linotype"/>
              </a:rPr>
              <a:t> </a:t>
            </a:r>
            <a:r>
              <a:rPr sz="2200" b="1" dirty="0">
                <a:latin typeface="Palatino Linotype"/>
                <a:cs typeface="Palatino Linotype"/>
              </a:rPr>
              <a:t>consists</a:t>
            </a:r>
            <a:r>
              <a:rPr sz="2200" b="1" spc="30" dirty="0">
                <a:latin typeface="Palatino Linotype"/>
                <a:cs typeface="Palatino Linotype"/>
              </a:rPr>
              <a:t> </a:t>
            </a:r>
            <a:r>
              <a:rPr sz="2200" b="1" dirty="0">
                <a:latin typeface="Palatino Linotype"/>
                <a:cs typeface="Palatino Linotype"/>
              </a:rPr>
              <a:t>of</a:t>
            </a:r>
            <a:r>
              <a:rPr sz="2200" b="1" spc="35" dirty="0">
                <a:latin typeface="Palatino Linotype"/>
                <a:cs typeface="Palatino Linotype"/>
              </a:rPr>
              <a:t> </a:t>
            </a:r>
            <a:r>
              <a:rPr sz="2200" b="1" dirty="0">
                <a:latin typeface="Palatino Linotype"/>
                <a:cs typeface="Palatino Linotype"/>
              </a:rPr>
              <a:t>the</a:t>
            </a:r>
            <a:r>
              <a:rPr sz="2200" b="1" spc="40" dirty="0">
                <a:latin typeface="Palatino Linotype"/>
                <a:cs typeface="Palatino Linotype"/>
              </a:rPr>
              <a:t> </a:t>
            </a:r>
            <a:r>
              <a:rPr sz="2200" b="1" dirty="0">
                <a:latin typeface="Palatino Linotype"/>
                <a:cs typeface="Palatino Linotype"/>
              </a:rPr>
              <a:t>string</a:t>
            </a:r>
            <a:r>
              <a:rPr sz="2200" b="1" spc="25" dirty="0">
                <a:latin typeface="Palatino Linotype"/>
                <a:cs typeface="Palatino Linotype"/>
              </a:rPr>
              <a:t> </a:t>
            </a:r>
            <a:r>
              <a:rPr sz="2200" b="1" dirty="0">
                <a:latin typeface="Palatino Linotype"/>
                <a:cs typeface="Palatino Linotype"/>
              </a:rPr>
              <a:t>in</a:t>
            </a:r>
            <a:r>
              <a:rPr sz="2200" b="1" spc="35" dirty="0">
                <a:latin typeface="Palatino Linotype"/>
                <a:cs typeface="Palatino Linotype"/>
              </a:rPr>
              <a:t> </a:t>
            </a:r>
            <a:r>
              <a:rPr sz="2200" b="1" dirty="0">
                <a:latin typeface="Palatino Linotype"/>
                <a:cs typeface="Palatino Linotype"/>
              </a:rPr>
              <a:t>which</a:t>
            </a:r>
            <a:r>
              <a:rPr sz="2200" b="1" spc="55" dirty="0">
                <a:latin typeface="Palatino Linotype"/>
                <a:cs typeface="Palatino Linotype"/>
              </a:rPr>
              <a:t> </a:t>
            </a:r>
            <a:r>
              <a:rPr sz="2200" b="1" dirty="0">
                <a:latin typeface="Palatino Linotype"/>
                <a:cs typeface="Palatino Linotype"/>
              </a:rPr>
              <a:t>a's</a:t>
            </a:r>
            <a:r>
              <a:rPr sz="2200" b="1" spc="20" dirty="0">
                <a:latin typeface="Palatino Linotype"/>
                <a:cs typeface="Palatino Linotype"/>
              </a:rPr>
              <a:t> </a:t>
            </a:r>
            <a:r>
              <a:rPr sz="2200" b="1" dirty="0">
                <a:latin typeface="Palatino Linotype"/>
                <a:cs typeface="Palatino Linotype"/>
              </a:rPr>
              <a:t>appear</a:t>
            </a:r>
            <a:r>
              <a:rPr sz="2200" b="1" spc="40" dirty="0">
                <a:latin typeface="Palatino Linotype"/>
                <a:cs typeface="Palatino Linotype"/>
              </a:rPr>
              <a:t> </a:t>
            </a:r>
            <a:r>
              <a:rPr sz="2200" b="1" dirty="0">
                <a:latin typeface="Palatino Linotype"/>
                <a:cs typeface="Palatino Linotype"/>
              </a:rPr>
              <a:t>triples,</a:t>
            </a:r>
            <a:r>
              <a:rPr sz="2200" b="1" spc="40" dirty="0">
                <a:latin typeface="Palatino Linotype"/>
                <a:cs typeface="Palatino Linotype"/>
              </a:rPr>
              <a:t> </a:t>
            </a:r>
            <a:r>
              <a:rPr sz="2200" dirty="0">
                <a:latin typeface="Palatino Linotype"/>
                <a:cs typeface="Palatino Linotype"/>
              </a:rPr>
              <a:t>there</a:t>
            </a:r>
            <a:r>
              <a:rPr sz="2200" spc="25" dirty="0">
                <a:latin typeface="Palatino Linotype"/>
                <a:cs typeface="Palatino Linotype"/>
              </a:rPr>
              <a:t> </a:t>
            </a:r>
            <a:r>
              <a:rPr sz="2200" dirty="0">
                <a:latin typeface="Palatino Linotype"/>
                <a:cs typeface="Palatino Linotype"/>
              </a:rPr>
              <a:t>is</a:t>
            </a:r>
            <a:r>
              <a:rPr sz="2200" spc="25" dirty="0">
                <a:latin typeface="Palatino Linotype"/>
                <a:cs typeface="Palatino Linotype"/>
              </a:rPr>
              <a:t> </a:t>
            </a:r>
            <a:r>
              <a:rPr sz="2200" dirty="0">
                <a:latin typeface="Palatino Linotype"/>
                <a:cs typeface="Palatino Linotype"/>
              </a:rPr>
              <a:t>no</a:t>
            </a:r>
            <a:r>
              <a:rPr sz="2200" spc="35" dirty="0">
                <a:latin typeface="Palatino Linotype"/>
                <a:cs typeface="Palatino Linotype"/>
              </a:rPr>
              <a:t> </a:t>
            </a:r>
            <a:r>
              <a:rPr sz="2200" spc="-10" dirty="0">
                <a:latin typeface="Palatino Linotype"/>
                <a:cs typeface="Palatino Linotype"/>
              </a:rPr>
              <a:t>restriction </a:t>
            </a:r>
            <a:r>
              <a:rPr sz="2200" dirty="0">
                <a:latin typeface="Palatino Linotype"/>
                <a:cs typeface="Palatino Linotype"/>
              </a:rPr>
              <a:t>on</a:t>
            </a:r>
            <a:r>
              <a:rPr sz="2200" spc="-35" dirty="0">
                <a:latin typeface="Palatino Linotype"/>
                <a:cs typeface="Palatino Linotype"/>
              </a:rPr>
              <a:t> </a:t>
            </a:r>
            <a:r>
              <a:rPr sz="2200" dirty="0">
                <a:latin typeface="Palatino Linotype"/>
                <a:cs typeface="Palatino Linotype"/>
              </a:rPr>
              <a:t>the</a:t>
            </a:r>
            <a:r>
              <a:rPr sz="2200" spc="-50" dirty="0">
                <a:latin typeface="Palatino Linotype"/>
                <a:cs typeface="Palatino Linotype"/>
              </a:rPr>
              <a:t> </a:t>
            </a:r>
            <a:r>
              <a:rPr sz="2200" dirty="0">
                <a:latin typeface="Palatino Linotype"/>
                <a:cs typeface="Palatino Linotype"/>
              </a:rPr>
              <a:t>number</a:t>
            </a:r>
            <a:r>
              <a:rPr sz="2200" spc="-35" dirty="0">
                <a:latin typeface="Palatino Linotype"/>
                <a:cs typeface="Palatino Linotype"/>
              </a:rPr>
              <a:t> </a:t>
            </a:r>
            <a:r>
              <a:rPr sz="2200" dirty="0">
                <a:latin typeface="Palatino Linotype"/>
                <a:cs typeface="Palatino Linotype"/>
              </a:rPr>
              <a:t>of</a:t>
            </a:r>
            <a:r>
              <a:rPr sz="2200" spc="-15" dirty="0">
                <a:latin typeface="Palatino Linotype"/>
                <a:cs typeface="Palatino Linotype"/>
              </a:rPr>
              <a:t> </a:t>
            </a:r>
            <a:r>
              <a:rPr sz="2200" dirty="0">
                <a:latin typeface="Palatino Linotype"/>
                <a:cs typeface="Palatino Linotype"/>
              </a:rPr>
              <a:t>b's</a:t>
            </a:r>
            <a:r>
              <a:rPr sz="2200" spc="-30" dirty="0">
                <a:latin typeface="Palatino Linotype"/>
                <a:cs typeface="Palatino Linotype"/>
              </a:rPr>
              <a:t> </a:t>
            </a:r>
            <a:r>
              <a:rPr sz="2200" dirty="0">
                <a:latin typeface="Palatino Linotype"/>
                <a:cs typeface="Palatino Linotype"/>
              </a:rPr>
              <a:t>is</a:t>
            </a:r>
            <a:r>
              <a:rPr sz="2200" spc="-25" dirty="0">
                <a:latin typeface="Palatino Linotype"/>
                <a:cs typeface="Palatino Linotype"/>
              </a:rPr>
              <a:t> </a:t>
            </a:r>
            <a:r>
              <a:rPr sz="2200" b="1" spc="-10" dirty="0">
                <a:solidFill>
                  <a:srgbClr val="FF0000"/>
                </a:solidFill>
                <a:latin typeface="Palatino Linotype"/>
                <a:cs typeface="Palatino Linotype"/>
              </a:rPr>
              <a:t>r.e.</a:t>
            </a:r>
            <a:r>
              <a:rPr sz="2200" b="1" spc="-40" dirty="0">
                <a:solidFill>
                  <a:srgbClr val="FF0000"/>
                </a:solidFill>
                <a:latin typeface="Palatino Linotype"/>
                <a:cs typeface="Palatino Linotype"/>
              </a:rPr>
              <a:t> </a:t>
            </a:r>
            <a:r>
              <a:rPr sz="2200" b="1" dirty="0">
                <a:solidFill>
                  <a:srgbClr val="FF0000"/>
                </a:solidFill>
                <a:latin typeface="Palatino Linotype"/>
                <a:cs typeface="Palatino Linotype"/>
              </a:rPr>
              <a:t>=</a:t>
            </a:r>
            <a:r>
              <a:rPr sz="2200" b="1" spc="-25" dirty="0">
                <a:solidFill>
                  <a:srgbClr val="FF0000"/>
                </a:solidFill>
                <a:latin typeface="Palatino Linotype"/>
                <a:cs typeface="Palatino Linotype"/>
              </a:rPr>
              <a:t> </a:t>
            </a:r>
            <a:r>
              <a:rPr sz="2200" b="1" dirty="0">
                <a:solidFill>
                  <a:srgbClr val="FF0000"/>
                </a:solidFill>
                <a:latin typeface="Palatino Linotype"/>
                <a:cs typeface="Palatino Linotype"/>
              </a:rPr>
              <a:t>(b*</a:t>
            </a:r>
            <a:r>
              <a:rPr sz="2200" b="1" spc="-20" dirty="0">
                <a:solidFill>
                  <a:srgbClr val="FF0000"/>
                </a:solidFill>
                <a:latin typeface="Palatino Linotype"/>
                <a:cs typeface="Palatino Linotype"/>
              </a:rPr>
              <a:t> </a:t>
            </a:r>
            <a:r>
              <a:rPr sz="2200" b="1" dirty="0">
                <a:solidFill>
                  <a:srgbClr val="FF0000"/>
                </a:solidFill>
                <a:latin typeface="Palatino Linotype"/>
                <a:cs typeface="Palatino Linotype"/>
              </a:rPr>
              <a:t>(aaa)*</a:t>
            </a:r>
            <a:r>
              <a:rPr sz="2200" b="1" spc="-30" dirty="0">
                <a:solidFill>
                  <a:srgbClr val="FF0000"/>
                </a:solidFill>
                <a:latin typeface="Palatino Linotype"/>
                <a:cs typeface="Palatino Linotype"/>
              </a:rPr>
              <a:t> </a:t>
            </a:r>
            <a:r>
              <a:rPr sz="2200" b="1" spc="-20" dirty="0">
                <a:solidFill>
                  <a:srgbClr val="FF0000"/>
                </a:solidFill>
                <a:latin typeface="Palatino Linotype"/>
                <a:cs typeface="Palatino Linotype"/>
              </a:rPr>
              <a:t>b*)*</a:t>
            </a:r>
            <a:endParaRPr sz="2200">
              <a:latin typeface="Palatino Linotype"/>
              <a:cs typeface="Palatino Linotype"/>
            </a:endParaRPr>
          </a:p>
          <a:p>
            <a:pPr marL="527685" indent="-514984">
              <a:lnSpc>
                <a:spcPct val="100000"/>
              </a:lnSpc>
              <a:spcBef>
                <a:spcPts val="1005"/>
              </a:spcBef>
              <a:buAutoNum type="arabicPeriod" startAt="18"/>
              <a:tabLst>
                <a:tab pos="527685" algn="l"/>
                <a:tab pos="9980295" algn="l"/>
              </a:tabLst>
            </a:pPr>
            <a:r>
              <a:rPr sz="2200" dirty="0">
                <a:latin typeface="Palatino Linotype"/>
                <a:cs typeface="Palatino Linotype"/>
              </a:rPr>
              <a:t>The</a:t>
            </a:r>
            <a:r>
              <a:rPr sz="2200" spc="135" dirty="0">
                <a:latin typeface="Palatino Linotype"/>
                <a:cs typeface="Palatino Linotype"/>
              </a:rPr>
              <a:t> </a:t>
            </a:r>
            <a:r>
              <a:rPr sz="2200" dirty="0">
                <a:latin typeface="Palatino Linotype"/>
                <a:cs typeface="Palatino Linotype"/>
              </a:rPr>
              <a:t>regular</a:t>
            </a:r>
            <a:r>
              <a:rPr sz="2200" spc="140" dirty="0">
                <a:latin typeface="Palatino Linotype"/>
                <a:cs typeface="Palatino Linotype"/>
              </a:rPr>
              <a:t> </a:t>
            </a:r>
            <a:r>
              <a:rPr sz="2200" dirty="0">
                <a:latin typeface="Palatino Linotype"/>
                <a:cs typeface="Palatino Linotype"/>
              </a:rPr>
              <a:t>expression</a:t>
            </a:r>
            <a:r>
              <a:rPr sz="2200" spc="135" dirty="0">
                <a:latin typeface="Palatino Linotype"/>
                <a:cs typeface="Palatino Linotype"/>
              </a:rPr>
              <a:t> </a:t>
            </a:r>
            <a:r>
              <a:rPr sz="2200" dirty="0">
                <a:latin typeface="Palatino Linotype"/>
                <a:cs typeface="Palatino Linotype"/>
              </a:rPr>
              <a:t>for</a:t>
            </a:r>
            <a:r>
              <a:rPr sz="2200" spc="125" dirty="0">
                <a:latin typeface="Palatino Linotype"/>
                <a:cs typeface="Palatino Linotype"/>
              </a:rPr>
              <a:t> </a:t>
            </a:r>
            <a:r>
              <a:rPr sz="2200" dirty="0">
                <a:latin typeface="Palatino Linotype"/>
                <a:cs typeface="Palatino Linotype"/>
              </a:rPr>
              <a:t>the</a:t>
            </a:r>
            <a:r>
              <a:rPr sz="2200" spc="135" dirty="0">
                <a:latin typeface="Palatino Linotype"/>
                <a:cs typeface="Palatino Linotype"/>
              </a:rPr>
              <a:t> </a:t>
            </a:r>
            <a:r>
              <a:rPr sz="2200" dirty="0">
                <a:latin typeface="Palatino Linotype"/>
                <a:cs typeface="Palatino Linotype"/>
              </a:rPr>
              <a:t>language</a:t>
            </a:r>
            <a:r>
              <a:rPr sz="2200" spc="135" dirty="0">
                <a:latin typeface="Palatino Linotype"/>
                <a:cs typeface="Palatino Linotype"/>
              </a:rPr>
              <a:t> </a:t>
            </a:r>
            <a:r>
              <a:rPr sz="2200" dirty="0">
                <a:latin typeface="Palatino Linotype"/>
                <a:cs typeface="Palatino Linotype"/>
              </a:rPr>
              <a:t>L</a:t>
            </a:r>
            <a:r>
              <a:rPr sz="2200" spc="50" dirty="0">
                <a:latin typeface="Palatino Linotype"/>
                <a:cs typeface="Palatino Linotype"/>
              </a:rPr>
              <a:t> </a:t>
            </a:r>
            <a:r>
              <a:rPr sz="2200" dirty="0">
                <a:latin typeface="Palatino Linotype"/>
                <a:cs typeface="Palatino Linotype"/>
              </a:rPr>
              <a:t>over</a:t>
            </a:r>
            <a:r>
              <a:rPr sz="2200" spc="140" dirty="0">
                <a:latin typeface="Palatino Linotype"/>
                <a:cs typeface="Palatino Linotype"/>
              </a:rPr>
              <a:t> </a:t>
            </a:r>
            <a:r>
              <a:rPr sz="2200" dirty="0">
                <a:latin typeface="Palatino Linotype"/>
                <a:cs typeface="Palatino Linotype"/>
              </a:rPr>
              <a:t>∑</a:t>
            </a:r>
            <a:r>
              <a:rPr sz="2200" spc="130" dirty="0">
                <a:latin typeface="Palatino Linotype"/>
                <a:cs typeface="Palatino Linotype"/>
              </a:rPr>
              <a:t> </a:t>
            </a:r>
            <a:r>
              <a:rPr sz="2200" dirty="0">
                <a:latin typeface="Palatino Linotype"/>
                <a:cs typeface="Palatino Linotype"/>
              </a:rPr>
              <a:t>=</a:t>
            </a:r>
            <a:r>
              <a:rPr sz="2200" spc="130" dirty="0">
                <a:latin typeface="Palatino Linotype"/>
                <a:cs typeface="Palatino Linotype"/>
              </a:rPr>
              <a:t> </a:t>
            </a:r>
            <a:r>
              <a:rPr sz="2200" dirty="0">
                <a:latin typeface="Palatino Linotype"/>
                <a:cs typeface="Palatino Linotype"/>
              </a:rPr>
              <a:t>{0,</a:t>
            </a:r>
            <a:r>
              <a:rPr sz="2200" spc="130" dirty="0">
                <a:latin typeface="Palatino Linotype"/>
                <a:cs typeface="Palatino Linotype"/>
              </a:rPr>
              <a:t> </a:t>
            </a:r>
            <a:r>
              <a:rPr sz="2200" dirty="0">
                <a:latin typeface="Palatino Linotype"/>
                <a:cs typeface="Palatino Linotype"/>
              </a:rPr>
              <a:t>1}</a:t>
            </a:r>
            <a:r>
              <a:rPr sz="2200" spc="125" dirty="0">
                <a:latin typeface="Palatino Linotype"/>
                <a:cs typeface="Palatino Linotype"/>
              </a:rPr>
              <a:t> </a:t>
            </a:r>
            <a:r>
              <a:rPr sz="2200" dirty="0">
                <a:latin typeface="Palatino Linotype"/>
                <a:cs typeface="Palatino Linotype"/>
              </a:rPr>
              <a:t>such</a:t>
            </a:r>
            <a:r>
              <a:rPr sz="2200" spc="130" dirty="0">
                <a:latin typeface="Palatino Linotype"/>
                <a:cs typeface="Palatino Linotype"/>
              </a:rPr>
              <a:t> </a:t>
            </a:r>
            <a:r>
              <a:rPr sz="2200" dirty="0">
                <a:latin typeface="Palatino Linotype"/>
                <a:cs typeface="Palatino Linotype"/>
              </a:rPr>
              <a:t>that</a:t>
            </a:r>
            <a:r>
              <a:rPr sz="2200" spc="135" dirty="0">
                <a:latin typeface="Palatino Linotype"/>
                <a:cs typeface="Palatino Linotype"/>
              </a:rPr>
              <a:t> </a:t>
            </a:r>
            <a:r>
              <a:rPr sz="2200" dirty="0">
                <a:latin typeface="Palatino Linotype"/>
                <a:cs typeface="Palatino Linotype"/>
              </a:rPr>
              <a:t>all</a:t>
            </a:r>
            <a:r>
              <a:rPr sz="2200" spc="125" dirty="0">
                <a:latin typeface="Palatino Linotype"/>
                <a:cs typeface="Palatino Linotype"/>
              </a:rPr>
              <a:t> </a:t>
            </a:r>
            <a:r>
              <a:rPr sz="2200" b="1" spc="-25" dirty="0">
                <a:latin typeface="Palatino Linotype"/>
                <a:cs typeface="Palatino Linotype"/>
              </a:rPr>
              <a:t>the</a:t>
            </a:r>
            <a:r>
              <a:rPr sz="2200" b="1" dirty="0">
                <a:latin typeface="Palatino Linotype"/>
                <a:cs typeface="Palatino Linotype"/>
              </a:rPr>
              <a:t>	string</a:t>
            </a:r>
            <a:r>
              <a:rPr sz="2200" b="1" spc="105" dirty="0">
                <a:latin typeface="Palatino Linotype"/>
                <a:cs typeface="Palatino Linotype"/>
              </a:rPr>
              <a:t> </a:t>
            </a:r>
            <a:r>
              <a:rPr sz="2200" b="1" spc="-25" dirty="0">
                <a:latin typeface="Palatino Linotype"/>
                <a:cs typeface="Palatino Linotype"/>
              </a:rPr>
              <a:t>do</a:t>
            </a:r>
            <a:endParaRPr sz="2200">
              <a:latin typeface="Palatino Linotype"/>
              <a:cs typeface="Palatino Linotype"/>
            </a:endParaRPr>
          </a:p>
          <a:p>
            <a:pPr marL="527685">
              <a:lnSpc>
                <a:spcPct val="100000"/>
              </a:lnSpc>
            </a:pPr>
            <a:r>
              <a:rPr sz="2200" b="1" dirty="0">
                <a:latin typeface="Palatino Linotype"/>
                <a:cs typeface="Palatino Linotype"/>
              </a:rPr>
              <a:t>not</a:t>
            </a:r>
            <a:r>
              <a:rPr sz="2200" b="1" spc="-15" dirty="0">
                <a:latin typeface="Palatino Linotype"/>
                <a:cs typeface="Palatino Linotype"/>
              </a:rPr>
              <a:t> </a:t>
            </a:r>
            <a:r>
              <a:rPr sz="2200" b="1" dirty="0">
                <a:latin typeface="Palatino Linotype"/>
                <a:cs typeface="Palatino Linotype"/>
              </a:rPr>
              <a:t>contain the</a:t>
            </a:r>
            <a:r>
              <a:rPr sz="2200" b="1" spc="-25" dirty="0">
                <a:latin typeface="Palatino Linotype"/>
                <a:cs typeface="Palatino Linotype"/>
              </a:rPr>
              <a:t> </a:t>
            </a:r>
            <a:r>
              <a:rPr sz="2200" b="1" dirty="0">
                <a:latin typeface="Palatino Linotype"/>
                <a:cs typeface="Palatino Linotype"/>
              </a:rPr>
              <a:t>substring 01</a:t>
            </a:r>
            <a:r>
              <a:rPr sz="2200" b="1" spc="-35" dirty="0">
                <a:latin typeface="Palatino Linotype"/>
                <a:cs typeface="Palatino Linotype"/>
              </a:rPr>
              <a:t> </a:t>
            </a:r>
            <a:r>
              <a:rPr sz="2200" dirty="0">
                <a:latin typeface="Palatino Linotype"/>
                <a:cs typeface="Palatino Linotype"/>
              </a:rPr>
              <a:t>is</a:t>
            </a:r>
            <a:r>
              <a:rPr sz="2200" spc="-25" dirty="0">
                <a:latin typeface="Palatino Linotype"/>
                <a:cs typeface="Palatino Linotype"/>
              </a:rPr>
              <a:t> </a:t>
            </a:r>
            <a:r>
              <a:rPr sz="2200" b="1" i="1" dirty="0">
                <a:solidFill>
                  <a:srgbClr val="FF0000"/>
                </a:solidFill>
                <a:latin typeface="Palatino Linotype"/>
                <a:cs typeface="Palatino Linotype"/>
              </a:rPr>
              <a:t>R</a:t>
            </a:r>
            <a:r>
              <a:rPr sz="2200" b="1" i="1" spc="-35" dirty="0">
                <a:solidFill>
                  <a:srgbClr val="FF0000"/>
                </a:solidFill>
                <a:latin typeface="Palatino Linotype"/>
                <a:cs typeface="Palatino Linotype"/>
              </a:rPr>
              <a:t> </a:t>
            </a:r>
            <a:r>
              <a:rPr sz="2200" b="1" i="1" dirty="0">
                <a:solidFill>
                  <a:srgbClr val="FF0000"/>
                </a:solidFill>
                <a:latin typeface="Palatino Linotype"/>
                <a:cs typeface="Palatino Linotype"/>
              </a:rPr>
              <a:t>=</a:t>
            </a:r>
            <a:r>
              <a:rPr sz="2200" b="1" i="1" spc="-20" dirty="0">
                <a:solidFill>
                  <a:srgbClr val="FF0000"/>
                </a:solidFill>
                <a:latin typeface="Palatino Linotype"/>
                <a:cs typeface="Palatino Linotype"/>
              </a:rPr>
              <a:t> </a:t>
            </a:r>
            <a:r>
              <a:rPr sz="2200" b="1" i="1" dirty="0">
                <a:solidFill>
                  <a:srgbClr val="FF0000"/>
                </a:solidFill>
                <a:latin typeface="Palatino Linotype"/>
                <a:cs typeface="Palatino Linotype"/>
              </a:rPr>
              <a:t>(1*</a:t>
            </a:r>
            <a:r>
              <a:rPr sz="2200" b="1" i="1" spc="-35" dirty="0">
                <a:solidFill>
                  <a:srgbClr val="FF0000"/>
                </a:solidFill>
                <a:latin typeface="Palatino Linotype"/>
                <a:cs typeface="Palatino Linotype"/>
              </a:rPr>
              <a:t> </a:t>
            </a:r>
            <a:r>
              <a:rPr sz="2200" b="1" i="1" dirty="0">
                <a:solidFill>
                  <a:srgbClr val="FF0000"/>
                </a:solidFill>
                <a:latin typeface="Palatino Linotype"/>
                <a:cs typeface="Palatino Linotype"/>
              </a:rPr>
              <a:t>0*</a:t>
            </a:r>
            <a:r>
              <a:rPr sz="2200" dirty="0">
                <a:solidFill>
                  <a:srgbClr val="FF0000"/>
                </a:solidFill>
                <a:latin typeface="Palatino Linotype"/>
                <a:cs typeface="Palatino Linotype"/>
              </a:rPr>
              <a:t>)</a:t>
            </a:r>
            <a:r>
              <a:rPr sz="2200" spc="-30" dirty="0">
                <a:solidFill>
                  <a:srgbClr val="FF0000"/>
                </a:solidFill>
                <a:latin typeface="Palatino Linotype"/>
                <a:cs typeface="Palatino Linotype"/>
              </a:rPr>
              <a:t> </a:t>
            </a:r>
            <a:r>
              <a:rPr sz="2200" dirty="0">
                <a:latin typeface="Palatino Linotype"/>
                <a:cs typeface="Palatino Linotype"/>
              </a:rPr>
              <a:t>(Since</a:t>
            </a:r>
            <a:r>
              <a:rPr sz="2200" spc="-35" dirty="0">
                <a:latin typeface="Palatino Linotype"/>
                <a:cs typeface="Palatino Linotype"/>
              </a:rPr>
              <a:t> </a:t>
            </a:r>
            <a:r>
              <a:rPr sz="2200" dirty="0">
                <a:latin typeface="Palatino Linotype"/>
                <a:cs typeface="Palatino Linotype"/>
              </a:rPr>
              <a:t>L</a:t>
            </a:r>
            <a:r>
              <a:rPr sz="2200" spc="-95" dirty="0">
                <a:latin typeface="Palatino Linotype"/>
                <a:cs typeface="Palatino Linotype"/>
              </a:rPr>
              <a:t> </a:t>
            </a:r>
            <a:r>
              <a:rPr sz="2200" dirty="0">
                <a:latin typeface="Palatino Linotype"/>
                <a:cs typeface="Palatino Linotype"/>
              </a:rPr>
              <a:t>=</a:t>
            </a:r>
            <a:r>
              <a:rPr sz="2200" spc="-35" dirty="0">
                <a:latin typeface="Palatino Linotype"/>
                <a:cs typeface="Palatino Linotype"/>
              </a:rPr>
              <a:t> </a:t>
            </a:r>
            <a:r>
              <a:rPr sz="2200" dirty="0">
                <a:latin typeface="Palatino Linotype"/>
                <a:cs typeface="Palatino Linotype"/>
              </a:rPr>
              <a:t>{ε,</a:t>
            </a:r>
            <a:r>
              <a:rPr sz="2200" spc="-20" dirty="0">
                <a:latin typeface="Palatino Linotype"/>
                <a:cs typeface="Palatino Linotype"/>
              </a:rPr>
              <a:t> </a:t>
            </a:r>
            <a:r>
              <a:rPr sz="2200" dirty="0">
                <a:latin typeface="Palatino Linotype"/>
                <a:cs typeface="Palatino Linotype"/>
              </a:rPr>
              <a:t>0,</a:t>
            </a:r>
            <a:r>
              <a:rPr sz="2200" spc="-40" dirty="0">
                <a:latin typeface="Palatino Linotype"/>
                <a:cs typeface="Palatino Linotype"/>
              </a:rPr>
              <a:t> </a:t>
            </a:r>
            <a:r>
              <a:rPr sz="2200" dirty="0">
                <a:latin typeface="Palatino Linotype"/>
                <a:cs typeface="Palatino Linotype"/>
              </a:rPr>
              <a:t>1,</a:t>
            </a:r>
            <a:r>
              <a:rPr sz="2200" spc="-25" dirty="0">
                <a:latin typeface="Palatino Linotype"/>
                <a:cs typeface="Palatino Linotype"/>
              </a:rPr>
              <a:t> </a:t>
            </a:r>
            <a:r>
              <a:rPr sz="2200" dirty="0">
                <a:latin typeface="Palatino Linotype"/>
                <a:cs typeface="Palatino Linotype"/>
              </a:rPr>
              <a:t>00,</a:t>
            </a:r>
            <a:r>
              <a:rPr sz="2200" spc="-40" dirty="0">
                <a:latin typeface="Palatino Linotype"/>
                <a:cs typeface="Palatino Linotype"/>
              </a:rPr>
              <a:t> </a:t>
            </a:r>
            <a:r>
              <a:rPr sz="2200" dirty="0">
                <a:latin typeface="Palatino Linotype"/>
                <a:cs typeface="Palatino Linotype"/>
              </a:rPr>
              <a:t>11,</a:t>
            </a:r>
            <a:r>
              <a:rPr sz="2200" spc="-35" dirty="0">
                <a:latin typeface="Palatino Linotype"/>
                <a:cs typeface="Palatino Linotype"/>
              </a:rPr>
              <a:t> </a:t>
            </a:r>
            <a:r>
              <a:rPr sz="2200" dirty="0">
                <a:latin typeface="Palatino Linotype"/>
                <a:cs typeface="Palatino Linotype"/>
              </a:rPr>
              <a:t>10,</a:t>
            </a:r>
            <a:r>
              <a:rPr sz="2200" spc="-40" dirty="0">
                <a:latin typeface="Palatino Linotype"/>
                <a:cs typeface="Palatino Linotype"/>
              </a:rPr>
              <a:t> </a:t>
            </a:r>
            <a:r>
              <a:rPr sz="2200" dirty="0">
                <a:latin typeface="Palatino Linotype"/>
                <a:cs typeface="Palatino Linotype"/>
              </a:rPr>
              <a:t>100,</a:t>
            </a:r>
            <a:r>
              <a:rPr sz="2200" spc="-45" dirty="0">
                <a:latin typeface="Palatino Linotype"/>
                <a:cs typeface="Palatino Linotype"/>
              </a:rPr>
              <a:t> </a:t>
            </a:r>
            <a:r>
              <a:rPr sz="2200" dirty="0">
                <a:latin typeface="Palatino Linotype"/>
                <a:cs typeface="Palatino Linotype"/>
              </a:rPr>
              <a:t>.....}</a:t>
            </a:r>
            <a:r>
              <a:rPr sz="2200" spc="-30" dirty="0">
                <a:latin typeface="Palatino Linotype"/>
                <a:cs typeface="Palatino Linotype"/>
              </a:rPr>
              <a:t> </a:t>
            </a:r>
            <a:r>
              <a:rPr sz="2200" spc="-50" dirty="0">
                <a:latin typeface="Palatino Linotype"/>
                <a:cs typeface="Palatino Linotype"/>
              </a:rPr>
              <a:t>)</a:t>
            </a:r>
            <a:endParaRPr sz="2200">
              <a:latin typeface="Palatino Linotype"/>
              <a:cs typeface="Palatino Linotype"/>
            </a:endParaRPr>
          </a:p>
          <a:p>
            <a:pPr marL="527685" marR="8255" indent="-515620">
              <a:lnSpc>
                <a:spcPct val="100000"/>
              </a:lnSpc>
              <a:spcBef>
                <a:spcPts val="1000"/>
              </a:spcBef>
              <a:buAutoNum type="arabicPeriod" startAt="20"/>
              <a:tabLst>
                <a:tab pos="527685" algn="l"/>
                <a:tab pos="597535" algn="l"/>
              </a:tabLst>
            </a:pPr>
            <a:r>
              <a:rPr sz="2200" dirty="0">
                <a:latin typeface="Palatino Linotype"/>
                <a:cs typeface="Palatino Linotype"/>
              </a:rPr>
              <a:t>	The</a:t>
            </a:r>
            <a:r>
              <a:rPr sz="2200" spc="290" dirty="0">
                <a:latin typeface="Palatino Linotype"/>
                <a:cs typeface="Palatino Linotype"/>
              </a:rPr>
              <a:t> </a:t>
            </a:r>
            <a:r>
              <a:rPr sz="2200" dirty="0">
                <a:latin typeface="Palatino Linotype"/>
                <a:cs typeface="Palatino Linotype"/>
              </a:rPr>
              <a:t>regular</a:t>
            </a:r>
            <a:r>
              <a:rPr sz="2200" spc="285" dirty="0">
                <a:latin typeface="Palatino Linotype"/>
                <a:cs typeface="Palatino Linotype"/>
              </a:rPr>
              <a:t> </a:t>
            </a:r>
            <a:r>
              <a:rPr sz="2200" dirty="0">
                <a:latin typeface="Palatino Linotype"/>
                <a:cs typeface="Palatino Linotype"/>
              </a:rPr>
              <a:t>expression</a:t>
            </a:r>
            <a:r>
              <a:rPr sz="2200" spc="290" dirty="0">
                <a:latin typeface="Palatino Linotype"/>
                <a:cs typeface="Palatino Linotype"/>
              </a:rPr>
              <a:t> </a:t>
            </a:r>
            <a:r>
              <a:rPr sz="2200" dirty="0">
                <a:latin typeface="Palatino Linotype"/>
                <a:cs typeface="Palatino Linotype"/>
              </a:rPr>
              <a:t>for</a:t>
            </a:r>
            <a:r>
              <a:rPr sz="2200" spc="280" dirty="0">
                <a:latin typeface="Palatino Linotype"/>
                <a:cs typeface="Palatino Linotype"/>
              </a:rPr>
              <a:t> </a:t>
            </a:r>
            <a:r>
              <a:rPr sz="2200" dirty="0">
                <a:latin typeface="Palatino Linotype"/>
                <a:cs typeface="Palatino Linotype"/>
              </a:rPr>
              <a:t>the</a:t>
            </a:r>
            <a:r>
              <a:rPr sz="2200" spc="285" dirty="0">
                <a:latin typeface="Palatino Linotype"/>
                <a:cs typeface="Palatino Linotype"/>
              </a:rPr>
              <a:t> </a:t>
            </a:r>
            <a:r>
              <a:rPr sz="2200" dirty="0">
                <a:latin typeface="Palatino Linotype"/>
                <a:cs typeface="Palatino Linotype"/>
              </a:rPr>
              <a:t>language</a:t>
            </a:r>
            <a:r>
              <a:rPr sz="2200" spc="290" dirty="0">
                <a:latin typeface="Palatino Linotype"/>
                <a:cs typeface="Palatino Linotype"/>
              </a:rPr>
              <a:t> </a:t>
            </a:r>
            <a:r>
              <a:rPr sz="2200" dirty="0">
                <a:latin typeface="Palatino Linotype"/>
                <a:cs typeface="Palatino Linotype"/>
              </a:rPr>
              <a:t>containing</a:t>
            </a:r>
            <a:r>
              <a:rPr sz="2200" spc="280" dirty="0">
                <a:latin typeface="Palatino Linotype"/>
                <a:cs typeface="Palatino Linotype"/>
              </a:rPr>
              <a:t> </a:t>
            </a:r>
            <a:r>
              <a:rPr sz="2200" dirty="0">
                <a:latin typeface="Palatino Linotype"/>
                <a:cs typeface="Palatino Linotype"/>
              </a:rPr>
              <a:t>the</a:t>
            </a:r>
            <a:r>
              <a:rPr sz="2200" spc="285" dirty="0">
                <a:latin typeface="Palatino Linotype"/>
                <a:cs typeface="Palatino Linotype"/>
              </a:rPr>
              <a:t> </a:t>
            </a:r>
            <a:r>
              <a:rPr sz="2200" dirty="0">
                <a:latin typeface="Palatino Linotype"/>
                <a:cs typeface="Palatino Linotype"/>
              </a:rPr>
              <a:t>string</a:t>
            </a:r>
            <a:r>
              <a:rPr sz="2200" spc="290" dirty="0">
                <a:latin typeface="Palatino Linotype"/>
                <a:cs typeface="Palatino Linotype"/>
              </a:rPr>
              <a:t> </a:t>
            </a:r>
            <a:r>
              <a:rPr sz="2200" dirty="0">
                <a:latin typeface="Palatino Linotype"/>
                <a:cs typeface="Palatino Linotype"/>
              </a:rPr>
              <a:t>over</a:t>
            </a:r>
            <a:r>
              <a:rPr sz="2200" spc="285" dirty="0">
                <a:latin typeface="Palatino Linotype"/>
                <a:cs typeface="Palatino Linotype"/>
              </a:rPr>
              <a:t> </a:t>
            </a:r>
            <a:r>
              <a:rPr sz="2200" dirty="0">
                <a:latin typeface="Palatino Linotype"/>
                <a:cs typeface="Palatino Linotype"/>
              </a:rPr>
              <a:t>{0,</a:t>
            </a:r>
            <a:r>
              <a:rPr sz="2200" spc="275" dirty="0">
                <a:latin typeface="Palatino Linotype"/>
                <a:cs typeface="Palatino Linotype"/>
              </a:rPr>
              <a:t> </a:t>
            </a:r>
            <a:r>
              <a:rPr sz="2200" dirty="0">
                <a:latin typeface="Palatino Linotype"/>
                <a:cs typeface="Palatino Linotype"/>
              </a:rPr>
              <a:t>1}</a:t>
            </a:r>
            <a:r>
              <a:rPr sz="2200" spc="285" dirty="0">
                <a:latin typeface="Palatino Linotype"/>
                <a:cs typeface="Palatino Linotype"/>
              </a:rPr>
              <a:t> </a:t>
            </a:r>
            <a:r>
              <a:rPr sz="2200" dirty="0">
                <a:latin typeface="Palatino Linotype"/>
                <a:cs typeface="Palatino Linotype"/>
              </a:rPr>
              <a:t>in</a:t>
            </a:r>
            <a:r>
              <a:rPr sz="2200" spc="290" dirty="0">
                <a:latin typeface="Palatino Linotype"/>
                <a:cs typeface="Palatino Linotype"/>
              </a:rPr>
              <a:t> </a:t>
            </a:r>
            <a:r>
              <a:rPr sz="2200" b="1" spc="-10" dirty="0">
                <a:latin typeface="Palatino Linotype"/>
                <a:cs typeface="Palatino Linotype"/>
              </a:rPr>
              <a:t>which </a:t>
            </a:r>
            <a:r>
              <a:rPr sz="2200" b="1" dirty="0">
                <a:latin typeface="Palatino Linotype"/>
                <a:cs typeface="Palatino Linotype"/>
              </a:rPr>
              <a:t>there</a:t>
            </a:r>
            <a:r>
              <a:rPr sz="2200" b="1" spc="-40" dirty="0">
                <a:latin typeface="Palatino Linotype"/>
                <a:cs typeface="Palatino Linotype"/>
              </a:rPr>
              <a:t> </a:t>
            </a:r>
            <a:r>
              <a:rPr sz="2200" b="1" dirty="0">
                <a:latin typeface="Palatino Linotype"/>
                <a:cs typeface="Palatino Linotype"/>
              </a:rPr>
              <a:t>are</a:t>
            </a:r>
            <a:r>
              <a:rPr sz="2200" b="1" spc="-45" dirty="0">
                <a:latin typeface="Palatino Linotype"/>
                <a:cs typeface="Palatino Linotype"/>
              </a:rPr>
              <a:t> </a:t>
            </a:r>
            <a:r>
              <a:rPr sz="2200" b="1" dirty="0">
                <a:latin typeface="Palatino Linotype"/>
                <a:cs typeface="Palatino Linotype"/>
              </a:rPr>
              <a:t>at</a:t>
            </a:r>
            <a:r>
              <a:rPr sz="2200" b="1" spc="-45" dirty="0">
                <a:latin typeface="Palatino Linotype"/>
                <a:cs typeface="Palatino Linotype"/>
              </a:rPr>
              <a:t> </a:t>
            </a:r>
            <a:r>
              <a:rPr sz="2200" b="1" dirty="0">
                <a:latin typeface="Palatino Linotype"/>
                <a:cs typeface="Palatino Linotype"/>
              </a:rPr>
              <a:t>least</a:t>
            </a:r>
            <a:r>
              <a:rPr sz="2200" b="1" spc="-35" dirty="0">
                <a:latin typeface="Palatino Linotype"/>
                <a:cs typeface="Palatino Linotype"/>
              </a:rPr>
              <a:t> </a:t>
            </a:r>
            <a:r>
              <a:rPr sz="2200" b="1" dirty="0">
                <a:latin typeface="Palatino Linotype"/>
                <a:cs typeface="Palatino Linotype"/>
              </a:rPr>
              <a:t>two</a:t>
            </a:r>
            <a:r>
              <a:rPr sz="2200" b="1" spc="-25" dirty="0">
                <a:latin typeface="Palatino Linotype"/>
                <a:cs typeface="Palatino Linotype"/>
              </a:rPr>
              <a:t> </a:t>
            </a:r>
            <a:r>
              <a:rPr sz="2200" b="1" dirty="0">
                <a:latin typeface="Palatino Linotype"/>
                <a:cs typeface="Palatino Linotype"/>
              </a:rPr>
              <a:t>occurrences</a:t>
            </a:r>
            <a:r>
              <a:rPr sz="2200" b="1" spc="-30" dirty="0">
                <a:latin typeface="Palatino Linotype"/>
                <a:cs typeface="Palatino Linotype"/>
              </a:rPr>
              <a:t> </a:t>
            </a:r>
            <a:r>
              <a:rPr sz="2200" b="1" dirty="0">
                <a:latin typeface="Palatino Linotype"/>
                <a:cs typeface="Palatino Linotype"/>
              </a:rPr>
              <a:t>of</a:t>
            </a:r>
            <a:r>
              <a:rPr sz="2200" b="1" spc="-55" dirty="0">
                <a:latin typeface="Palatino Linotype"/>
                <a:cs typeface="Palatino Linotype"/>
              </a:rPr>
              <a:t> </a:t>
            </a:r>
            <a:r>
              <a:rPr sz="2200" b="1" dirty="0">
                <a:latin typeface="Palatino Linotype"/>
                <a:cs typeface="Palatino Linotype"/>
              </a:rPr>
              <a:t>1's</a:t>
            </a:r>
            <a:r>
              <a:rPr sz="2200" b="1" spc="-45" dirty="0">
                <a:latin typeface="Palatino Linotype"/>
                <a:cs typeface="Palatino Linotype"/>
              </a:rPr>
              <a:t> </a:t>
            </a:r>
            <a:r>
              <a:rPr sz="2200" b="1" dirty="0">
                <a:latin typeface="Palatino Linotype"/>
                <a:cs typeface="Palatino Linotype"/>
              </a:rPr>
              <a:t>between</a:t>
            </a:r>
            <a:r>
              <a:rPr sz="2200" b="1" spc="-25" dirty="0">
                <a:latin typeface="Palatino Linotype"/>
                <a:cs typeface="Palatino Linotype"/>
              </a:rPr>
              <a:t> </a:t>
            </a:r>
            <a:r>
              <a:rPr sz="2200" b="1" dirty="0">
                <a:latin typeface="Palatino Linotype"/>
                <a:cs typeface="Palatino Linotype"/>
              </a:rPr>
              <a:t>two</a:t>
            </a:r>
            <a:r>
              <a:rPr sz="2200" b="1" spc="-20" dirty="0">
                <a:latin typeface="Palatino Linotype"/>
                <a:cs typeface="Palatino Linotype"/>
              </a:rPr>
              <a:t> </a:t>
            </a:r>
            <a:r>
              <a:rPr sz="2200" b="1" dirty="0">
                <a:latin typeface="Palatino Linotype"/>
                <a:cs typeface="Palatino Linotype"/>
              </a:rPr>
              <a:t>occurrences</a:t>
            </a:r>
            <a:r>
              <a:rPr sz="2200" b="1" spc="-35" dirty="0">
                <a:latin typeface="Palatino Linotype"/>
                <a:cs typeface="Palatino Linotype"/>
              </a:rPr>
              <a:t> </a:t>
            </a:r>
            <a:r>
              <a:rPr sz="2200" b="1" dirty="0">
                <a:latin typeface="Palatino Linotype"/>
                <a:cs typeface="Palatino Linotype"/>
              </a:rPr>
              <a:t>of</a:t>
            </a:r>
            <a:r>
              <a:rPr sz="2200" b="1" spc="-55" dirty="0">
                <a:latin typeface="Palatino Linotype"/>
                <a:cs typeface="Palatino Linotype"/>
              </a:rPr>
              <a:t> </a:t>
            </a:r>
            <a:r>
              <a:rPr sz="2200" b="1" spc="-20" dirty="0">
                <a:latin typeface="Palatino Linotype"/>
                <a:cs typeface="Palatino Linotype"/>
              </a:rPr>
              <a:t>0's</a:t>
            </a:r>
            <a:r>
              <a:rPr sz="2200" spc="-20" dirty="0">
                <a:latin typeface="Palatino Linotype"/>
                <a:cs typeface="Palatino Linotype"/>
              </a:rPr>
              <a:t>.</a:t>
            </a:r>
            <a:endParaRPr sz="2200">
              <a:latin typeface="Palatino Linotype"/>
              <a:cs typeface="Palatino Linotype"/>
            </a:endParaRPr>
          </a:p>
          <a:p>
            <a:pPr marL="571500">
              <a:lnSpc>
                <a:spcPct val="100000"/>
              </a:lnSpc>
              <a:spcBef>
                <a:spcPts val="994"/>
              </a:spcBef>
            </a:pPr>
            <a:r>
              <a:rPr sz="2200" b="1" dirty="0">
                <a:latin typeface="Palatino Linotype"/>
                <a:cs typeface="Palatino Linotype"/>
              </a:rPr>
              <a:t>Solution:</a:t>
            </a:r>
            <a:r>
              <a:rPr sz="2200" b="1" spc="-25" dirty="0">
                <a:latin typeface="Palatino Linotype"/>
                <a:cs typeface="Palatino Linotype"/>
              </a:rPr>
              <a:t> </a:t>
            </a:r>
            <a:r>
              <a:rPr sz="2200" b="1" u="sng" dirty="0">
                <a:uFill>
                  <a:solidFill>
                    <a:srgbClr val="000000"/>
                  </a:solidFill>
                </a:uFill>
                <a:latin typeface="Palatino Linotype"/>
                <a:cs typeface="Palatino Linotype"/>
              </a:rPr>
              <a:t>At</a:t>
            </a:r>
            <a:r>
              <a:rPr sz="2200" b="1" u="sng" spc="-30" dirty="0">
                <a:uFill>
                  <a:solidFill>
                    <a:srgbClr val="000000"/>
                  </a:solidFill>
                </a:uFill>
                <a:latin typeface="Palatino Linotype"/>
                <a:cs typeface="Palatino Linotype"/>
              </a:rPr>
              <a:t> </a:t>
            </a:r>
            <a:r>
              <a:rPr sz="2200" b="1" u="sng" dirty="0">
                <a:uFill>
                  <a:solidFill>
                    <a:srgbClr val="000000"/>
                  </a:solidFill>
                </a:uFill>
                <a:latin typeface="Palatino Linotype"/>
                <a:cs typeface="Palatino Linotype"/>
              </a:rPr>
              <a:t>least</a:t>
            </a:r>
            <a:r>
              <a:rPr sz="2200" b="1" u="sng" spc="-35" dirty="0">
                <a:uFill>
                  <a:solidFill>
                    <a:srgbClr val="000000"/>
                  </a:solidFill>
                </a:uFill>
                <a:latin typeface="Palatino Linotype"/>
                <a:cs typeface="Palatino Linotype"/>
              </a:rPr>
              <a:t> </a:t>
            </a:r>
            <a:r>
              <a:rPr sz="2200" b="1" dirty="0">
                <a:latin typeface="Palatino Linotype"/>
                <a:cs typeface="Palatino Linotype"/>
              </a:rPr>
              <a:t>two</a:t>
            </a:r>
            <a:r>
              <a:rPr sz="2200" b="1" spc="-40" dirty="0">
                <a:latin typeface="Palatino Linotype"/>
                <a:cs typeface="Palatino Linotype"/>
              </a:rPr>
              <a:t> </a:t>
            </a:r>
            <a:r>
              <a:rPr sz="2200" b="1" dirty="0">
                <a:latin typeface="Palatino Linotype"/>
                <a:cs typeface="Palatino Linotype"/>
              </a:rPr>
              <a:t>1's</a:t>
            </a:r>
            <a:r>
              <a:rPr sz="2200" b="1" spc="-50" dirty="0">
                <a:latin typeface="Palatino Linotype"/>
                <a:cs typeface="Palatino Linotype"/>
              </a:rPr>
              <a:t> </a:t>
            </a:r>
            <a:r>
              <a:rPr sz="2200" b="1" dirty="0">
                <a:latin typeface="Palatino Linotype"/>
                <a:cs typeface="Palatino Linotype"/>
              </a:rPr>
              <a:t>between</a:t>
            </a:r>
            <a:r>
              <a:rPr sz="2200" b="1" spc="-30" dirty="0">
                <a:latin typeface="Palatino Linotype"/>
                <a:cs typeface="Palatino Linotype"/>
              </a:rPr>
              <a:t> </a:t>
            </a:r>
            <a:r>
              <a:rPr sz="2200" b="1" dirty="0">
                <a:latin typeface="Palatino Linotype"/>
                <a:cs typeface="Palatino Linotype"/>
              </a:rPr>
              <a:t>two</a:t>
            </a:r>
            <a:r>
              <a:rPr sz="2200" b="1" spc="-30" dirty="0">
                <a:latin typeface="Palatino Linotype"/>
                <a:cs typeface="Palatino Linotype"/>
              </a:rPr>
              <a:t> </a:t>
            </a:r>
            <a:r>
              <a:rPr sz="2200" b="1" dirty="0">
                <a:latin typeface="Palatino Linotype"/>
                <a:cs typeface="Palatino Linotype"/>
              </a:rPr>
              <a:t>occurrences</a:t>
            </a:r>
            <a:r>
              <a:rPr sz="2200" b="1" spc="-40" dirty="0">
                <a:latin typeface="Palatino Linotype"/>
                <a:cs typeface="Palatino Linotype"/>
              </a:rPr>
              <a:t> </a:t>
            </a:r>
            <a:r>
              <a:rPr sz="2200" b="1" dirty="0">
                <a:latin typeface="Palatino Linotype"/>
                <a:cs typeface="Palatino Linotype"/>
              </a:rPr>
              <a:t>of</a:t>
            </a:r>
            <a:r>
              <a:rPr sz="2200" b="1" spc="-55" dirty="0">
                <a:latin typeface="Palatino Linotype"/>
                <a:cs typeface="Palatino Linotype"/>
              </a:rPr>
              <a:t> </a:t>
            </a:r>
            <a:r>
              <a:rPr sz="2200" b="1" dirty="0">
                <a:latin typeface="Palatino Linotype"/>
                <a:cs typeface="Palatino Linotype"/>
              </a:rPr>
              <a:t>0's</a:t>
            </a:r>
            <a:r>
              <a:rPr sz="2200" b="1" spc="-50" dirty="0">
                <a:latin typeface="Palatino Linotype"/>
                <a:cs typeface="Palatino Linotype"/>
              </a:rPr>
              <a:t> </a:t>
            </a:r>
            <a:r>
              <a:rPr sz="2200" spc="-25" dirty="0">
                <a:latin typeface="Palatino Linotype"/>
                <a:cs typeface="Palatino Linotype"/>
              </a:rPr>
              <a:t>can</a:t>
            </a:r>
            <a:endParaRPr sz="2200">
              <a:latin typeface="Palatino Linotype"/>
              <a:cs typeface="Palatino Linotype"/>
            </a:endParaRPr>
          </a:p>
          <a:p>
            <a:pPr marL="571500">
              <a:lnSpc>
                <a:spcPct val="100000"/>
              </a:lnSpc>
              <a:spcBef>
                <a:spcPts val="1010"/>
              </a:spcBef>
            </a:pPr>
            <a:r>
              <a:rPr sz="2200" dirty="0">
                <a:latin typeface="Palatino Linotype"/>
                <a:cs typeface="Palatino Linotype"/>
              </a:rPr>
              <a:t>be</a:t>
            </a:r>
            <a:r>
              <a:rPr sz="2200" spc="-15" dirty="0">
                <a:latin typeface="Palatino Linotype"/>
                <a:cs typeface="Palatino Linotype"/>
              </a:rPr>
              <a:t> </a:t>
            </a:r>
            <a:r>
              <a:rPr sz="2200" dirty="0">
                <a:latin typeface="Palatino Linotype"/>
                <a:cs typeface="Palatino Linotype"/>
              </a:rPr>
              <a:t>denoted</a:t>
            </a:r>
            <a:r>
              <a:rPr sz="2200" spc="-5" dirty="0">
                <a:latin typeface="Palatino Linotype"/>
                <a:cs typeface="Palatino Linotype"/>
              </a:rPr>
              <a:t> </a:t>
            </a:r>
            <a:r>
              <a:rPr sz="2200" dirty="0">
                <a:latin typeface="Palatino Linotype"/>
                <a:cs typeface="Palatino Linotype"/>
              </a:rPr>
              <a:t>by</a:t>
            </a:r>
            <a:r>
              <a:rPr sz="2200" spc="-15" dirty="0">
                <a:latin typeface="Palatino Linotype"/>
                <a:cs typeface="Palatino Linotype"/>
              </a:rPr>
              <a:t> </a:t>
            </a:r>
            <a:r>
              <a:rPr sz="2200" b="1" spc="-10" dirty="0">
                <a:solidFill>
                  <a:srgbClr val="FF0000"/>
                </a:solidFill>
                <a:latin typeface="Palatino Linotype"/>
                <a:cs typeface="Palatino Linotype"/>
              </a:rPr>
              <a:t>(0111*0)*.</a:t>
            </a:r>
            <a:endParaRPr sz="2200">
              <a:latin typeface="Palatino Linotype"/>
              <a:cs typeface="Palatino Linotype"/>
            </a:endParaRPr>
          </a:p>
          <a:p>
            <a:pPr marL="12700" marR="5080" indent="490220">
              <a:lnSpc>
                <a:spcPct val="100000"/>
              </a:lnSpc>
              <a:spcBef>
                <a:spcPts val="1000"/>
              </a:spcBef>
              <a:tabLst>
                <a:tab pos="398145" algn="l"/>
                <a:tab pos="10170795" algn="l"/>
              </a:tabLst>
            </a:pPr>
            <a:r>
              <a:rPr sz="2200" spc="-20" dirty="0">
                <a:latin typeface="Palatino Linotype"/>
                <a:cs typeface="Palatino Linotype"/>
              </a:rPr>
              <a:t>Similarly,</a:t>
            </a:r>
            <a:r>
              <a:rPr sz="2200" spc="30" dirty="0">
                <a:latin typeface="Palatino Linotype"/>
                <a:cs typeface="Palatino Linotype"/>
              </a:rPr>
              <a:t> </a:t>
            </a:r>
            <a:r>
              <a:rPr sz="2200" dirty="0">
                <a:latin typeface="Palatino Linotype"/>
                <a:cs typeface="Palatino Linotype"/>
              </a:rPr>
              <a:t>if</a:t>
            </a:r>
            <a:r>
              <a:rPr sz="2200" spc="30" dirty="0">
                <a:latin typeface="Palatino Linotype"/>
                <a:cs typeface="Palatino Linotype"/>
              </a:rPr>
              <a:t> </a:t>
            </a:r>
            <a:r>
              <a:rPr sz="2200" dirty="0">
                <a:latin typeface="Palatino Linotype"/>
                <a:cs typeface="Palatino Linotype"/>
              </a:rPr>
              <a:t>there</a:t>
            </a:r>
            <a:r>
              <a:rPr sz="2200" spc="35" dirty="0">
                <a:latin typeface="Palatino Linotype"/>
                <a:cs typeface="Palatino Linotype"/>
              </a:rPr>
              <a:t> </a:t>
            </a:r>
            <a:r>
              <a:rPr sz="2200" dirty="0">
                <a:latin typeface="Palatino Linotype"/>
                <a:cs typeface="Palatino Linotype"/>
              </a:rPr>
              <a:t>is</a:t>
            </a:r>
            <a:r>
              <a:rPr sz="2200" spc="35" dirty="0">
                <a:latin typeface="Palatino Linotype"/>
                <a:cs typeface="Palatino Linotype"/>
              </a:rPr>
              <a:t> </a:t>
            </a:r>
            <a:r>
              <a:rPr sz="2200" b="1" dirty="0">
                <a:latin typeface="Palatino Linotype"/>
                <a:cs typeface="Palatino Linotype"/>
              </a:rPr>
              <a:t>no</a:t>
            </a:r>
            <a:r>
              <a:rPr sz="2200" b="1" spc="30" dirty="0">
                <a:latin typeface="Palatino Linotype"/>
                <a:cs typeface="Palatino Linotype"/>
              </a:rPr>
              <a:t> </a:t>
            </a:r>
            <a:r>
              <a:rPr sz="2200" b="1" dirty="0">
                <a:latin typeface="Palatino Linotype"/>
                <a:cs typeface="Palatino Linotype"/>
              </a:rPr>
              <a:t>occurrence</a:t>
            </a:r>
            <a:r>
              <a:rPr sz="2200" b="1" spc="30" dirty="0">
                <a:latin typeface="Palatino Linotype"/>
                <a:cs typeface="Palatino Linotype"/>
              </a:rPr>
              <a:t> </a:t>
            </a:r>
            <a:r>
              <a:rPr sz="2200" b="1" dirty="0">
                <a:latin typeface="Palatino Linotype"/>
                <a:cs typeface="Palatino Linotype"/>
              </a:rPr>
              <a:t>of</a:t>
            </a:r>
            <a:r>
              <a:rPr sz="2200" b="1" spc="25" dirty="0">
                <a:latin typeface="Palatino Linotype"/>
                <a:cs typeface="Palatino Linotype"/>
              </a:rPr>
              <a:t> </a:t>
            </a:r>
            <a:r>
              <a:rPr sz="2200" b="1" dirty="0">
                <a:latin typeface="Palatino Linotype"/>
                <a:cs typeface="Palatino Linotype"/>
              </a:rPr>
              <a:t>0’s(zero</a:t>
            </a:r>
            <a:r>
              <a:rPr sz="2200" b="1" spc="35" dirty="0">
                <a:latin typeface="Palatino Linotype"/>
                <a:cs typeface="Palatino Linotype"/>
              </a:rPr>
              <a:t> </a:t>
            </a:r>
            <a:r>
              <a:rPr sz="2200" b="1" dirty="0">
                <a:latin typeface="Palatino Linotype"/>
                <a:cs typeface="Palatino Linotype"/>
              </a:rPr>
              <a:t>occurrenc</a:t>
            </a:r>
            <a:r>
              <a:rPr sz="2200" b="1" spc="40" dirty="0">
                <a:latin typeface="Palatino Linotype"/>
                <a:cs typeface="Palatino Linotype"/>
              </a:rPr>
              <a:t> </a:t>
            </a:r>
            <a:r>
              <a:rPr sz="2200" b="1" dirty="0">
                <a:latin typeface="Palatino Linotype"/>
                <a:cs typeface="Palatino Linotype"/>
              </a:rPr>
              <a:t>of</a:t>
            </a:r>
            <a:r>
              <a:rPr sz="2200" b="1" spc="25" dirty="0">
                <a:latin typeface="Palatino Linotype"/>
                <a:cs typeface="Palatino Linotype"/>
              </a:rPr>
              <a:t> </a:t>
            </a:r>
            <a:r>
              <a:rPr sz="2200" b="1" dirty="0">
                <a:latin typeface="Palatino Linotype"/>
                <a:cs typeface="Palatino Linotype"/>
              </a:rPr>
              <a:t>ZERO)</a:t>
            </a:r>
            <a:r>
              <a:rPr sz="2200" dirty="0">
                <a:latin typeface="Palatino Linotype"/>
                <a:cs typeface="Palatino Linotype"/>
              </a:rPr>
              <a:t>,</a:t>
            </a:r>
            <a:r>
              <a:rPr sz="2200" spc="30" dirty="0">
                <a:latin typeface="Palatino Linotype"/>
                <a:cs typeface="Palatino Linotype"/>
              </a:rPr>
              <a:t> </a:t>
            </a:r>
            <a:r>
              <a:rPr sz="2200" dirty="0">
                <a:latin typeface="Palatino Linotype"/>
                <a:cs typeface="Palatino Linotype"/>
              </a:rPr>
              <a:t>then</a:t>
            </a:r>
            <a:r>
              <a:rPr sz="2200" spc="35" dirty="0">
                <a:latin typeface="Palatino Linotype"/>
                <a:cs typeface="Palatino Linotype"/>
              </a:rPr>
              <a:t> </a:t>
            </a:r>
            <a:r>
              <a:rPr sz="2200" spc="-25" dirty="0">
                <a:latin typeface="Palatino Linotype"/>
                <a:cs typeface="Palatino Linotype"/>
              </a:rPr>
              <a:t>any</a:t>
            </a:r>
            <a:r>
              <a:rPr sz="2200" dirty="0">
                <a:latin typeface="Palatino Linotype"/>
                <a:cs typeface="Palatino Linotype"/>
              </a:rPr>
              <a:t>	</a:t>
            </a:r>
            <a:r>
              <a:rPr sz="2200" spc="-10" dirty="0">
                <a:latin typeface="Palatino Linotype"/>
                <a:cs typeface="Palatino Linotype"/>
              </a:rPr>
              <a:t>number </a:t>
            </a:r>
            <a:r>
              <a:rPr sz="2200" spc="-25" dirty="0">
                <a:latin typeface="Palatino Linotype"/>
                <a:cs typeface="Palatino Linotype"/>
              </a:rPr>
              <a:t>of</a:t>
            </a:r>
            <a:r>
              <a:rPr sz="2200" dirty="0">
                <a:latin typeface="Palatino Linotype"/>
                <a:cs typeface="Palatino Linotype"/>
              </a:rPr>
              <a:t>	1's</a:t>
            </a:r>
            <a:r>
              <a:rPr sz="2200" spc="-25" dirty="0">
                <a:latin typeface="Palatino Linotype"/>
                <a:cs typeface="Palatino Linotype"/>
              </a:rPr>
              <a:t> </a:t>
            </a:r>
            <a:r>
              <a:rPr sz="2200" dirty="0">
                <a:latin typeface="Palatino Linotype"/>
                <a:cs typeface="Palatino Linotype"/>
              </a:rPr>
              <a:t>are</a:t>
            </a:r>
            <a:r>
              <a:rPr sz="2200" spc="-25" dirty="0">
                <a:latin typeface="Palatino Linotype"/>
                <a:cs typeface="Palatino Linotype"/>
              </a:rPr>
              <a:t> </a:t>
            </a:r>
            <a:r>
              <a:rPr sz="2200" dirty="0">
                <a:latin typeface="Palatino Linotype"/>
                <a:cs typeface="Palatino Linotype"/>
              </a:rPr>
              <a:t>also</a:t>
            </a:r>
            <a:r>
              <a:rPr sz="2200" spc="-25" dirty="0">
                <a:latin typeface="Palatino Linotype"/>
                <a:cs typeface="Palatino Linotype"/>
              </a:rPr>
              <a:t> </a:t>
            </a:r>
            <a:r>
              <a:rPr sz="2200" spc="-10" dirty="0">
                <a:latin typeface="Palatino Linotype"/>
                <a:cs typeface="Palatino Linotype"/>
              </a:rPr>
              <a:t>allowed.</a:t>
            </a:r>
            <a:endParaRPr sz="2200">
              <a:latin typeface="Palatino Linotype"/>
              <a:cs typeface="Palatino Linotype"/>
            </a:endParaRPr>
          </a:p>
          <a:p>
            <a:pPr marL="1059180">
              <a:lnSpc>
                <a:spcPct val="100000"/>
              </a:lnSpc>
              <a:spcBef>
                <a:spcPts val="994"/>
              </a:spcBef>
            </a:pPr>
            <a:r>
              <a:rPr sz="2200" dirty="0">
                <a:latin typeface="Palatino Linotype"/>
                <a:cs typeface="Palatino Linotype"/>
              </a:rPr>
              <a:t>Hence</a:t>
            </a:r>
            <a:r>
              <a:rPr sz="2200" spc="-45" dirty="0">
                <a:latin typeface="Palatino Linotype"/>
                <a:cs typeface="Palatino Linotype"/>
              </a:rPr>
              <a:t> </a:t>
            </a:r>
            <a:r>
              <a:rPr sz="2200" b="1" dirty="0">
                <a:solidFill>
                  <a:srgbClr val="FF0000"/>
                </a:solidFill>
                <a:latin typeface="Palatino Linotype"/>
                <a:cs typeface="Palatino Linotype"/>
              </a:rPr>
              <a:t>the</a:t>
            </a:r>
            <a:r>
              <a:rPr sz="2200" b="1" spc="-25" dirty="0">
                <a:solidFill>
                  <a:srgbClr val="FF0000"/>
                </a:solidFill>
                <a:latin typeface="Palatino Linotype"/>
                <a:cs typeface="Palatino Linotype"/>
              </a:rPr>
              <a:t> </a:t>
            </a:r>
            <a:r>
              <a:rPr sz="2200" b="1" spc="-10" dirty="0">
                <a:solidFill>
                  <a:srgbClr val="FF0000"/>
                </a:solidFill>
                <a:latin typeface="Palatino Linotype"/>
                <a:cs typeface="Palatino Linotype"/>
              </a:rPr>
              <a:t>r.e.</a:t>
            </a:r>
            <a:r>
              <a:rPr sz="2200" b="1" spc="-45" dirty="0">
                <a:solidFill>
                  <a:srgbClr val="FF0000"/>
                </a:solidFill>
                <a:latin typeface="Palatino Linotype"/>
                <a:cs typeface="Palatino Linotype"/>
              </a:rPr>
              <a:t> </a:t>
            </a:r>
            <a:r>
              <a:rPr sz="2200" b="1" dirty="0">
                <a:solidFill>
                  <a:srgbClr val="FF0000"/>
                </a:solidFill>
                <a:latin typeface="Palatino Linotype"/>
                <a:cs typeface="Palatino Linotype"/>
              </a:rPr>
              <a:t>for</a:t>
            </a:r>
            <a:r>
              <a:rPr sz="2200" b="1" spc="-35" dirty="0">
                <a:solidFill>
                  <a:srgbClr val="FF0000"/>
                </a:solidFill>
                <a:latin typeface="Palatino Linotype"/>
                <a:cs typeface="Palatino Linotype"/>
              </a:rPr>
              <a:t> </a:t>
            </a:r>
            <a:r>
              <a:rPr sz="2200" b="1" dirty="0">
                <a:solidFill>
                  <a:srgbClr val="FF0000"/>
                </a:solidFill>
                <a:latin typeface="Palatino Linotype"/>
                <a:cs typeface="Palatino Linotype"/>
              </a:rPr>
              <a:t>required</a:t>
            </a:r>
            <a:r>
              <a:rPr sz="2200" b="1" spc="-15" dirty="0">
                <a:solidFill>
                  <a:srgbClr val="FF0000"/>
                </a:solidFill>
                <a:latin typeface="Palatino Linotype"/>
                <a:cs typeface="Palatino Linotype"/>
              </a:rPr>
              <a:t> </a:t>
            </a:r>
            <a:r>
              <a:rPr sz="2200" b="1" dirty="0">
                <a:solidFill>
                  <a:srgbClr val="FF0000"/>
                </a:solidFill>
                <a:latin typeface="Palatino Linotype"/>
                <a:cs typeface="Palatino Linotype"/>
              </a:rPr>
              <a:t>language</a:t>
            </a:r>
            <a:r>
              <a:rPr sz="2200" b="1" spc="-25" dirty="0">
                <a:solidFill>
                  <a:srgbClr val="FF0000"/>
                </a:solidFill>
                <a:latin typeface="Palatino Linotype"/>
                <a:cs typeface="Palatino Linotype"/>
              </a:rPr>
              <a:t> </a:t>
            </a:r>
            <a:r>
              <a:rPr sz="2200" b="1" dirty="0">
                <a:solidFill>
                  <a:srgbClr val="FF0000"/>
                </a:solidFill>
                <a:latin typeface="Palatino Linotype"/>
                <a:cs typeface="Palatino Linotype"/>
              </a:rPr>
              <a:t>is</a:t>
            </a:r>
            <a:r>
              <a:rPr sz="2200" b="1" spc="-25" dirty="0">
                <a:solidFill>
                  <a:srgbClr val="FF0000"/>
                </a:solidFill>
                <a:latin typeface="Palatino Linotype"/>
                <a:cs typeface="Palatino Linotype"/>
              </a:rPr>
              <a:t> </a:t>
            </a:r>
            <a:r>
              <a:rPr sz="2200" b="1" i="1" dirty="0">
                <a:solidFill>
                  <a:srgbClr val="FF0000"/>
                </a:solidFill>
                <a:latin typeface="Palatino Linotype"/>
                <a:cs typeface="Palatino Linotype"/>
              </a:rPr>
              <a:t>R</a:t>
            </a:r>
            <a:r>
              <a:rPr sz="2200" b="1" i="1" spc="-35" dirty="0">
                <a:solidFill>
                  <a:srgbClr val="FF0000"/>
                </a:solidFill>
                <a:latin typeface="Palatino Linotype"/>
                <a:cs typeface="Palatino Linotype"/>
              </a:rPr>
              <a:t> </a:t>
            </a:r>
            <a:r>
              <a:rPr sz="2200" b="1" i="1" dirty="0">
                <a:solidFill>
                  <a:srgbClr val="FF0000"/>
                </a:solidFill>
                <a:latin typeface="Palatino Linotype"/>
                <a:cs typeface="Palatino Linotype"/>
              </a:rPr>
              <a:t>=</a:t>
            </a:r>
            <a:r>
              <a:rPr sz="2200" b="1" i="1" spc="-40" dirty="0">
                <a:solidFill>
                  <a:srgbClr val="FF0000"/>
                </a:solidFill>
                <a:latin typeface="Palatino Linotype"/>
                <a:cs typeface="Palatino Linotype"/>
              </a:rPr>
              <a:t> </a:t>
            </a:r>
            <a:r>
              <a:rPr sz="2200" b="1" i="1" dirty="0">
                <a:solidFill>
                  <a:srgbClr val="FF0000"/>
                </a:solidFill>
                <a:latin typeface="Palatino Linotype"/>
                <a:cs typeface="Palatino Linotype"/>
              </a:rPr>
              <a:t>(1</a:t>
            </a:r>
            <a:r>
              <a:rPr sz="2200" b="1" i="1" spc="-30" dirty="0">
                <a:solidFill>
                  <a:srgbClr val="FF0000"/>
                </a:solidFill>
                <a:latin typeface="Palatino Linotype"/>
                <a:cs typeface="Palatino Linotype"/>
              </a:rPr>
              <a:t> </a:t>
            </a:r>
            <a:r>
              <a:rPr sz="2200" b="1" i="1" dirty="0">
                <a:solidFill>
                  <a:srgbClr val="FF0000"/>
                </a:solidFill>
                <a:latin typeface="Palatino Linotype"/>
                <a:cs typeface="Palatino Linotype"/>
              </a:rPr>
              <a:t>+</a:t>
            </a:r>
            <a:r>
              <a:rPr sz="2200" b="1" i="1" spc="-35" dirty="0">
                <a:solidFill>
                  <a:srgbClr val="FF0000"/>
                </a:solidFill>
                <a:latin typeface="Palatino Linotype"/>
                <a:cs typeface="Palatino Linotype"/>
              </a:rPr>
              <a:t> </a:t>
            </a:r>
            <a:r>
              <a:rPr sz="2200" b="1" i="1" spc="-10" dirty="0">
                <a:solidFill>
                  <a:srgbClr val="FF0000"/>
                </a:solidFill>
                <a:latin typeface="Palatino Linotype"/>
                <a:cs typeface="Palatino Linotype"/>
              </a:rPr>
              <a:t>(0111*0))*</a:t>
            </a:r>
            <a:endParaRPr sz="220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1675"/>
              </a:spcBef>
            </a:pPr>
            <a:endParaRPr sz="2200">
              <a:latin typeface="Palatino Linotype"/>
              <a:cs typeface="Palatino Linotype"/>
            </a:endParaRPr>
          </a:p>
          <a:p>
            <a:pPr marL="527685" marR="8890" indent="-515620">
              <a:lnSpc>
                <a:spcPct val="100000"/>
              </a:lnSpc>
              <a:spcBef>
                <a:spcPts val="5"/>
              </a:spcBef>
              <a:buAutoNum type="arabicPeriod" startAt="21"/>
              <a:tabLst>
                <a:tab pos="527685" algn="l"/>
                <a:tab pos="4251325" algn="l"/>
              </a:tabLst>
            </a:pPr>
            <a:r>
              <a:rPr sz="2200" dirty="0">
                <a:latin typeface="Palatino Linotype"/>
                <a:cs typeface="Palatino Linotype"/>
              </a:rPr>
              <a:t>The</a:t>
            </a:r>
            <a:r>
              <a:rPr sz="2200" spc="265" dirty="0">
                <a:latin typeface="Palatino Linotype"/>
                <a:cs typeface="Palatino Linotype"/>
              </a:rPr>
              <a:t> </a:t>
            </a:r>
            <a:r>
              <a:rPr sz="2200" dirty="0">
                <a:latin typeface="Palatino Linotype"/>
                <a:cs typeface="Palatino Linotype"/>
              </a:rPr>
              <a:t>regular</a:t>
            </a:r>
            <a:r>
              <a:rPr sz="2200" spc="265" dirty="0">
                <a:latin typeface="Palatino Linotype"/>
                <a:cs typeface="Palatino Linotype"/>
              </a:rPr>
              <a:t> </a:t>
            </a:r>
            <a:r>
              <a:rPr sz="2200" dirty="0">
                <a:latin typeface="Palatino Linotype"/>
                <a:cs typeface="Palatino Linotype"/>
              </a:rPr>
              <a:t>expression</a:t>
            </a:r>
            <a:r>
              <a:rPr sz="2200" spc="260" dirty="0">
                <a:latin typeface="Palatino Linotype"/>
                <a:cs typeface="Palatino Linotype"/>
              </a:rPr>
              <a:t> </a:t>
            </a:r>
            <a:r>
              <a:rPr sz="2200" dirty="0">
                <a:latin typeface="Palatino Linotype"/>
                <a:cs typeface="Palatino Linotype"/>
              </a:rPr>
              <a:t>for</a:t>
            </a:r>
            <a:r>
              <a:rPr sz="2200" spc="265" dirty="0">
                <a:latin typeface="Palatino Linotype"/>
                <a:cs typeface="Palatino Linotype"/>
              </a:rPr>
              <a:t> </a:t>
            </a:r>
            <a:r>
              <a:rPr sz="2200" dirty="0">
                <a:latin typeface="Palatino Linotype"/>
                <a:cs typeface="Palatino Linotype"/>
              </a:rPr>
              <a:t>the</a:t>
            </a:r>
            <a:r>
              <a:rPr sz="2200" spc="254" dirty="0">
                <a:latin typeface="Palatino Linotype"/>
                <a:cs typeface="Palatino Linotype"/>
              </a:rPr>
              <a:t> </a:t>
            </a:r>
            <a:r>
              <a:rPr sz="2200" dirty="0">
                <a:latin typeface="Palatino Linotype"/>
                <a:cs typeface="Palatino Linotype"/>
              </a:rPr>
              <a:t>language</a:t>
            </a:r>
            <a:r>
              <a:rPr sz="2200" spc="260" dirty="0">
                <a:latin typeface="Palatino Linotype"/>
                <a:cs typeface="Palatino Linotype"/>
              </a:rPr>
              <a:t> </a:t>
            </a:r>
            <a:r>
              <a:rPr sz="2200" b="1" dirty="0">
                <a:latin typeface="Palatino Linotype"/>
                <a:cs typeface="Palatino Linotype"/>
              </a:rPr>
              <a:t>containing</a:t>
            </a:r>
            <a:r>
              <a:rPr sz="2200" b="1" spc="265" dirty="0">
                <a:latin typeface="Palatino Linotype"/>
                <a:cs typeface="Palatino Linotype"/>
              </a:rPr>
              <a:t> </a:t>
            </a:r>
            <a:r>
              <a:rPr sz="2200" b="1" dirty="0">
                <a:latin typeface="Palatino Linotype"/>
                <a:cs typeface="Palatino Linotype"/>
              </a:rPr>
              <a:t>the</a:t>
            </a:r>
            <a:r>
              <a:rPr sz="2200" b="1" spc="265" dirty="0">
                <a:latin typeface="Palatino Linotype"/>
                <a:cs typeface="Palatino Linotype"/>
              </a:rPr>
              <a:t> </a:t>
            </a:r>
            <a:r>
              <a:rPr sz="2200" b="1" dirty="0">
                <a:latin typeface="Palatino Linotype"/>
                <a:cs typeface="Palatino Linotype"/>
              </a:rPr>
              <a:t>string</a:t>
            </a:r>
            <a:r>
              <a:rPr sz="2200" b="1" spc="270" dirty="0">
                <a:latin typeface="Palatino Linotype"/>
                <a:cs typeface="Palatino Linotype"/>
              </a:rPr>
              <a:t> </a:t>
            </a:r>
            <a:r>
              <a:rPr sz="2200" b="1" dirty="0">
                <a:latin typeface="Palatino Linotype"/>
                <a:cs typeface="Palatino Linotype"/>
              </a:rPr>
              <a:t>in</a:t>
            </a:r>
            <a:r>
              <a:rPr sz="2200" b="1" spc="285" dirty="0">
                <a:latin typeface="Palatino Linotype"/>
                <a:cs typeface="Palatino Linotype"/>
              </a:rPr>
              <a:t> </a:t>
            </a:r>
            <a:r>
              <a:rPr sz="2200" b="1" dirty="0">
                <a:latin typeface="Palatino Linotype"/>
                <a:cs typeface="Palatino Linotype"/>
              </a:rPr>
              <a:t>which</a:t>
            </a:r>
            <a:r>
              <a:rPr sz="2200" b="1" spc="260" dirty="0">
                <a:latin typeface="Palatino Linotype"/>
                <a:cs typeface="Palatino Linotype"/>
              </a:rPr>
              <a:t> </a:t>
            </a:r>
            <a:r>
              <a:rPr sz="2200" b="1" dirty="0">
                <a:latin typeface="Palatino Linotype"/>
                <a:cs typeface="Palatino Linotype"/>
              </a:rPr>
              <a:t>every</a:t>
            </a:r>
            <a:r>
              <a:rPr sz="2200" b="1" spc="265" dirty="0">
                <a:latin typeface="Palatino Linotype"/>
                <a:cs typeface="Palatino Linotype"/>
              </a:rPr>
              <a:t> </a:t>
            </a:r>
            <a:r>
              <a:rPr sz="2200" b="1" dirty="0">
                <a:latin typeface="Palatino Linotype"/>
                <a:cs typeface="Palatino Linotype"/>
              </a:rPr>
              <a:t>0</a:t>
            </a:r>
            <a:r>
              <a:rPr sz="2200" b="1" spc="260" dirty="0">
                <a:latin typeface="Palatino Linotype"/>
                <a:cs typeface="Palatino Linotype"/>
              </a:rPr>
              <a:t> </a:t>
            </a:r>
            <a:r>
              <a:rPr sz="2200" b="1" spc="-25" dirty="0">
                <a:latin typeface="Palatino Linotype"/>
                <a:cs typeface="Palatino Linotype"/>
              </a:rPr>
              <a:t>is </a:t>
            </a:r>
            <a:r>
              <a:rPr sz="2200" b="1" dirty="0">
                <a:latin typeface="Palatino Linotype"/>
                <a:cs typeface="Palatino Linotype"/>
              </a:rPr>
              <a:t>immediately</a:t>
            </a:r>
            <a:r>
              <a:rPr sz="2200" b="1" spc="-70" dirty="0">
                <a:latin typeface="Palatino Linotype"/>
                <a:cs typeface="Palatino Linotype"/>
              </a:rPr>
              <a:t> </a:t>
            </a:r>
            <a:r>
              <a:rPr sz="2200" b="1" dirty="0">
                <a:latin typeface="Palatino Linotype"/>
                <a:cs typeface="Palatino Linotype"/>
              </a:rPr>
              <a:t>followed</a:t>
            </a:r>
            <a:r>
              <a:rPr sz="2200" b="1" spc="-55" dirty="0">
                <a:latin typeface="Palatino Linotype"/>
                <a:cs typeface="Palatino Linotype"/>
              </a:rPr>
              <a:t> </a:t>
            </a:r>
            <a:r>
              <a:rPr sz="2200" b="1" dirty="0">
                <a:latin typeface="Palatino Linotype"/>
                <a:cs typeface="Palatino Linotype"/>
              </a:rPr>
              <a:t>by</a:t>
            </a:r>
            <a:r>
              <a:rPr sz="2200" b="1" spc="-65" dirty="0">
                <a:latin typeface="Palatino Linotype"/>
                <a:cs typeface="Palatino Linotype"/>
              </a:rPr>
              <a:t> </a:t>
            </a:r>
            <a:r>
              <a:rPr sz="2200" b="1" spc="-25" dirty="0">
                <a:latin typeface="Palatino Linotype"/>
                <a:cs typeface="Palatino Linotype"/>
              </a:rPr>
              <a:t>11</a:t>
            </a:r>
            <a:r>
              <a:rPr sz="2200" b="1" dirty="0">
                <a:latin typeface="Palatino Linotype"/>
                <a:cs typeface="Palatino Linotype"/>
              </a:rPr>
              <a:t>	</a:t>
            </a:r>
            <a:r>
              <a:rPr sz="2200" dirty="0">
                <a:latin typeface="Palatino Linotype"/>
                <a:cs typeface="Palatino Linotype"/>
              </a:rPr>
              <a:t>is</a:t>
            </a:r>
            <a:r>
              <a:rPr sz="2200" spc="-15" dirty="0">
                <a:latin typeface="Palatino Linotype"/>
                <a:cs typeface="Palatino Linotype"/>
              </a:rPr>
              <a:t> </a:t>
            </a:r>
            <a:r>
              <a:rPr sz="2200" b="1" dirty="0">
                <a:solidFill>
                  <a:srgbClr val="FF0000"/>
                </a:solidFill>
                <a:latin typeface="Palatino Linotype"/>
                <a:cs typeface="Palatino Linotype"/>
              </a:rPr>
              <a:t>R</a:t>
            </a:r>
            <a:r>
              <a:rPr sz="2200" b="1" spc="-15" dirty="0">
                <a:solidFill>
                  <a:srgbClr val="FF0000"/>
                </a:solidFill>
                <a:latin typeface="Palatino Linotype"/>
                <a:cs typeface="Palatino Linotype"/>
              </a:rPr>
              <a:t> </a:t>
            </a:r>
            <a:r>
              <a:rPr sz="2200" b="1" dirty="0">
                <a:solidFill>
                  <a:srgbClr val="FF0000"/>
                </a:solidFill>
                <a:latin typeface="Palatino Linotype"/>
                <a:cs typeface="Palatino Linotype"/>
              </a:rPr>
              <a:t>=</a:t>
            </a:r>
            <a:r>
              <a:rPr sz="2200" b="1" spc="-20" dirty="0">
                <a:solidFill>
                  <a:srgbClr val="FF0000"/>
                </a:solidFill>
                <a:latin typeface="Palatino Linotype"/>
                <a:cs typeface="Palatino Linotype"/>
              </a:rPr>
              <a:t> </a:t>
            </a:r>
            <a:r>
              <a:rPr sz="2200" b="1" dirty="0">
                <a:solidFill>
                  <a:srgbClr val="FF0000"/>
                </a:solidFill>
                <a:latin typeface="Palatino Linotype"/>
                <a:cs typeface="Palatino Linotype"/>
              </a:rPr>
              <a:t>(011</a:t>
            </a:r>
            <a:r>
              <a:rPr sz="2200" b="1" spc="-15" dirty="0">
                <a:solidFill>
                  <a:srgbClr val="FF0000"/>
                </a:solidFill>
                <a:latin typeface="Palatino Linotype"/>
                <a:cs typeface="Palatino Linotype"/>
              </a:rPr>
              <a:t> </a:t>
            </a:r>
            <a:r>
              <a:rPr sz="2200" b="1" dirty="0">
                <a:solidFill>
                  <a:srgbClr val="FF0000"/>
                </a:solidFill>
                <a:latin typeface="Palatino Linotype"/>
                <a:cs typeface="Palatino Linotype"/>
              </a:rPr>
              <a:t>+</a:t>
            </a:r>
            <a:r>
              <a:rPr sz="2200" b="1" spc="-20" dirty="0">
                <a:solidFill>
                  <a:srgbClr val="FF0000"/>
                </a:solidFill>
                <a:latin typeface="Palatino Linotype"/>
                <a:cs typeface="Palatino Linotype"/>
              </a:rPr>
              <a:t> </a:t>
            </a:r>
            <a:r>
              <a:rPr sz="2200" b="1" spc="-25" dirty="0">
                <a:solidFill>
                  <a:srgbClr val="FF0000"/>
                </a:solidFill>
                <a:latin typeface="Palatino Linotype"/>
                <a:cs typeface="Palatino Linotype"/>
              </a:rPr>
              <a:t>1)*</a:t>
            </a:r>
            <a:endParaRPr sz="220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62355" y="812063"/>
            <a:ext cx="8709660" cy="3092450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583565" indent="-532765">
              <a:lnSpc>
                <a:spcPct val="100000"/>
              </a:lnSpc>
              <a:spcBef>
                <a:spcPts val="760"/>
              </a:spcBef>
              <a:buFont typeface="Palatino Linotype"/>
              <a:buAutoNum type="arabicPeriod" startAt="22"/>
              <a:tabLst>
                <a:tab pos="583565" algn="l"/>
              </a:tabLst>
            </a:pPr>
            <a:r>
              <a:rPr sz="2800" dirty="0">
                <a:latin typeface="Palatino Linotype"/>
                <a:cs typeface="Palatino Linotype"/>
              </a:rPr>
              <a:t>The</a:t>
            </a:r>
            <a:r>
              <a:rPr sz="2800" spc="-40" dirty="0">
                <a:latin typeface="Palatino Linotype"/>
                <a:cs typeface="Palatino Linotype"/>
              </a:rPr>
              <a:t> </a:t>
            </a:r>
            <a:r>
              <a:rPr sz="2800" dirty="0">
                <a:latin typeface="Palatino Linotype"/>
                <a:cs typeface="Palatino Linotype"/>
              </a:rPr>
              <a:t>set</a:t>
            </a:r>
            <a:r>
              <a:rPr sz="2800" spc="-30" dirty="0">
                <a:latin typeface="Palatino Linotype"/>
                <a:cs typeface="Palatino Linotype"/>
              </a:rPr>
              <a:t> </a:t>
            </a:r>
            <a:r>
              <a:rPr sz="2800" dirty="0">
                <a:latin typeface="Palatino Linotype"/>
                <a:cs typeface="Palatino Linotype"/>
              </a:rPr>
              <a:t>of</a:t>
            </a:r>
            <a:r>
              <a:rPr sz="2800" spc="-35" dirty="0">
                <a:latin typeface="Palatino Linotype"/>
                <a:cs typeface="Palatino Linotype"/>
              </a:rPr>
              <a:t> </a:t>
            </a:r>
            <a:r>
              <a:rPr sz="2800" dirty="0">
                <a:latin typeface="Palatino Linotype"/>
                <a:cs typeface="Palatino Linotype"/>
              </a:rPr>
              <a:t>strings</a:t>
            </a:r>
            <a:r>
              <a:rPr sz="2800" spc="-30" dirty="0">
                <a:latin typeface="Palatino Linotype"/>
                <a:cs typeface="Palatino Linotype"/>
              </a:rPr>
              <a:t> </a:t>
            </a:r>
            <a:r>
              <a:rPr sz="2800" dirty="0">
                <a:latin typeface="Palatino Linotype"/>
                <a:cs typeface="Palatino Linotype"/>
              </a:rPr>
              <a:t>that</a:t>
            </a:r>
            <a:r>
              <a:rPr sz="2800" spc="-50" dirty="0">
                <a:latin typeface="Palatino Linotype"/>
                <a:cs typeface="Palatino Linotype"/>
              </a:rPr>
              <a:t> </a:t>
            </a:r>
            <a:r>
              <a:rPr sz="2800" dirty="0">
                <a:latin typeface="Palatino Linotype"/>
                <a:cs typeface="Palatino Linotype"/>
              </a:rPr>
              <a:t>alternate</a:t>
            </a:r>
            <a:r>
              <a:rPr sz="2800" spc="-45" dirty="0">
                <a:latin typeface="Palatino Linotype"/>
                <a:cs typeface="Palatino Linotype"/>
              </a:rPr>
              <a:t> </a:t>
            </a:r>
            <a:r>
              <a:rPr sz="2800" spc="-90" dirty="0">
                <a:latin typeface="Palatino Linotype"/>
                <a:cs typeface="Palatino Linotype"/>
              </a:rPr>
              <a:t>0’s</a:t>
            </a:r>
            <a:r>
              <a:rPr sz="2800" spc="-45" dirty="0">
                <a:latin typeface="Palatino Linotype"/>
                <a:cs typeface="Palatino Linotype"/>
              </a:rPr>
              <a:t> </a:t>
            </a:r>
            <a:r>
              <a:rPr sz="2800" dirty="0">
                <a:latin typeface="Palatino Linotype"/>
                <a:cs typeface="Palatino Linotype"/>
              </a:rPr>
              <a:t>and</a:t>
            </a:r>
            <a:r>
              <a:rPr sz="2800" spc="-40" dirty="0">
                <a:latin typeface="Palatino Linotype"/>
                <a:cs typeface="Palatino Linotype"/>
              </a:rPr>
              <a:t> </a:t>
            </a:r>
            <a:r>
              <a:rPr sz="2800" spc="-25" dirty="0">
                <a:latin typeface="Palatino Linotype"/>
                <a:cs typeface="Palatino Linotype"/>
              </a:rPr>
              <a:t>1’s</a:t>
            </a:r>
            <a:endParaRPr sz="2800">
              <a:latin typeface="Palatino Linotype"/>
              <a:cs typeface="Palatino Linotype"/>
            </a:endParaRPr>
          </a:p>
          <a:p>
            <a:pPr marL="1443355" lvl="1" indent="-592455">
              <a:lnSpc>
                <a:spcPct val="100000"/>
              </a:lnSpc>
              <a:spcBef>
                <a:spcPts val="660"/>
              </a:spcBef>
              <a:buSzPct val="138461"/>
              <a:buFont typeface="Palatino Linotype"/>
              <a:buAutoNum type="arabicParenBoth"/>
              <a:tabLst>
                <a:tab pos="1443355" algn="l"/>
              </a:tabLst>
            </a:pPr>
            <a:r>
              <a:rPr sz="2925" baseline="24216" dirty="0">
                <a:solidFill>
                  <a:srgbClr val="FF0000"/>
                </a:solidFill>
                <a:latin typeface="Cambria Math"/>
                <a:cs typeface="Cambria Math"/>
              </a:rPr>
              <a:t>∗</a:t>
            </a:r>
            <a:r>
              <a:rPr sz="2800" b="1" i="1" dirty="0">
                <a:solidFill>
                  <a:srgbClr val="FF0000"/>
                </a:solidFill>
                <a:latin typeface="Palatino Linotype"/>
                <a:cs typeface="Palatino Linotype"/>
              </a:rPr>
              <a:t>+</a:t>
            </a:r>
            <a:r>
              <a:rPr sz="2800" b="1" i="1" spc="-100" dirty="0">
                <a:solidFill>
                  <a:srgbClr val="FF0000"/>
                </a:solidFill>
                <a:latin typeface="Palatino Linotype"/>
                <a:cs typeface="Palatino Linotype"/>
              </a:rPr>
              <a:t> </a:t>
            </a:r>
            <a:r>
              <a:rPr sz="2800" b="1" i="1" dirty="0">
                <a:solidFill>
                  <a:srgbClr val="FF0000"/>
                </a:solidFill>
                <a:latin typeface="Palatino Linotype"/>
                <a:cs typeface="Palatino Linotype"/>
              </a:rPr>
              <a:t>1(01)</a:t>
            </a:r>
            <a:r>
              <a:rPr sz="2925" baseline="24216" dirty="0">
                <a:solidFill>
                  <a:srgbClr val="FF0000"/>
                </a:solidFill>
                <a:latin typeface="Cambria Math"/>
                <a:cs typeface="Cambria Math"/>
              </a:rPr>
              <a:t>∗</a:t>
            </a:r>
            <a:r>
              <a:rPr sz="2800" b="1" i="1" dirty="0">
                <a:solidFill>
                  <a:srgbClr val="FF0000"/>
                </a:solidFill>
                <a:latin typeface="Palatino Linotype"/>
                <a:cs typeface="Palatino Linotype"/>
              </a:rPr>
              <a:t>+</a:t>
            </a:r>
            <a:r>
              <a:rPr sz="2800" b="1" i="1" spc="-110" dirty="0">
                <a:solidFill>
                  <a:srgbClr val="FF0000"/>
                </a:solidFill>
                <a:latin typeface="Palatino Linotype"/>
                <a:cs typeface="Palatino Linotype"/>
              </a:rPr>
              <a:t> </a:t>
            </a:r>
            <a:r>
              <a:rPr sz="2800" b="1" i="1" dirty="0">
                <a:solidFill>
                  <a:srgbClr val="FF0000"/>
                </a:solidFill>
                <a:latin typeface="Palatino Linotype"/>
                <a:cs typeface="Palatino Linotype"/>
              </a:rPr>
              <a:t>(01)</a:t>
            </a:r>
            <a:r>
              <a:rPr sz="2925" baseline="24216" dirty="0">
                <a:solidFill>
                  <a:srgbClr val="FF0000"/>
                </a:solidFill>
                <a:latin typeface="Cambria Math"/>
                <a:cs typeface="Cambria Math"/>
              </a:rPr>
              <a:t>∗</a:t>
            </a:r>
            <a:r>
              <a:rPr sz="2800" b="1" i="1" dirty="0">
                <a:solidFill>
                  <a:srgbClr val="FF0000"/>
                </a:solidFill>
                <a:latin typeface="Palatino Linotype"/>
                <a:cs typeface="Palatino Linotype"/>
              </a:rPr>
              <a:t>0+</a:t>
            </a:r>
            <a:r>
              <a:rPr sz="2800" b="1" i="1" spc="-114" dirty="0">
                <a:solidFill>
                  <a:srgbClr val="FF0000"/>
                </a:solidFill>
                <a:latin typeface="Palatino Linotype"/>
                <a:cs typeface="Palatino Linotype"/>
              </a:rPr>
              <a:t> </a:t>
            </a:r>
            <a:r>
              <a:rPr sz="2800" b="1" i="1" spc="-10" dirty="0">
                <a:solidFill>
                  <a:srgbClr val="FF0000"/>
                </a:solidFill>
                <a:latin typeface="Palatino Linotype"/>
                <a:cs typeface="Palatino Linotype"/>
              </a:rPr>
              <a:t>1(01)</a:t>
            </a:r>
            <a:r>
              <a:rPr sz="2925" spc="-15" baseline="24216" dirty="0">
                <a:solidFill>
                  <a:srgbClr val="FF0000"/>
                </a:solidFill>
                <a:latin typeface="Cambria Math"/>
                <a:cs typeface="Cambria Math"/>
              </a:rPr>
              <a:t>∗</a:t>
            </a:r>
            <a:r>
              <a:rPr sz="2800" b="1" i="1" spc="-10" dirty="0">
                <a:solidFill>
                  <a:srgbClr val="FF0000"/>
                </a:solidFill>
                <a:latin typeface="Palatino Linotype"/>
                <a:cs typeface="Palatino Linotype"/>
              </a:rPr>
              <a:t>0</a:t>
            </a:r>
            <a:endParaRPr sz="2800">
              <a:latin typeface="Palatino Linotype"/>
              <a:cs typeface="Palatino Linotype"/>
            </a:endParaRPr>
          </a:p>
          <a:p>
            <a:pPr marL="672465" indent="-621665">
              <a:lnSpc>
                <a:spcPct val="100000"/>
              </a:lnSpc>
              <a:spcBef>
                <a:spcPts val="670"/>
              </a:spcBef>
              <a:buAutoNum type="arabicPeriod" startAt="22"/>
              <a:tabLst>
                <a:tab pos="672465" algn="l"/>
              </a:tabLst>
            </a:pPr>
            <a:r>
              <a:rPr sz="2800" dirty="0">
                <a:latin typeface="Palatino Linotype"/>
                <a:cs typeface="Palatino Linotype"/>
              </a:rPr>
              <a:t>Set</a:t>
            </a:r>
            <a:r>
              <a:rPr sz="2800" spc="-55" dirty="0">
                <a:latin typeface="Palatino Linotype"/>
                <a:cs typeface="Palatino Linotype"/>
              </a:rPr>
              <a:t> </a:t>
            </a:r>
            <a:r>
              <a:rPr sz="2800" dirty="0">
                <a:latin typeface="Palatino Linotype"/>
                <a:cs typeface="Palatino Linotype"/>
              </a:rPr>
              <a:t>of</a:t>
            </a:r>
            <a:r>
              <a:rPr sz="2800" spc="-50" dirty="0">
                <a:latin typeface="Palatino Linotype"/>
                <a:cs typeface="Palatino Linotype"/>
              </a:rPr>
              <a:t> </a:t>
            </a:r>
            <a:r>
              <a:rPr sz="2800" dirty="0">
                <a:latin typeface="Palatino Linotype"/>
                <a:cs typeface="Palatino Linotype"/>
              </a:rPr>
              <a:t>strings</a:t>
            </a:r>
            <a:r>
              <a:rPr sz="2800" spc="-70" dirty="0">
                <a:latin typeface="Palatino Linotype"/>
                <a:cs typeface="Palatino Linotype"/>
              </a:rPr>
              <a:t> </a:t>
            </a:r>
            <a:r>
              <a:rPr sz="2800" dirty="0">
                <a:latin typeface="Palatino Linotype"/>
                <a:cs typeface="Palatino Linotype"/>
              </a:rPr>
              <a:t>of</a:t>
            </a:r>
            <a:r>
              <a:rPr sz="2800" spc="-60" dirty="0">
                <a:latin typeface="Palatino Linotype"/>
                <a:cs typeface="Palatino Linotype"/>
              </a:rPr>
              <a:t> </a:t>
            </a:r>
            <a:r>
              <a:rPr sz="2800" dirty="0">
                <a:latin typeface="Palatino Linotype"/>
                <a:cs typeface="Palatino Linotype"/>
              </a:rPr>
              <a:t>odd</a:t>
            </a:r>
            <a:r>
              <a:rPr sz="2800" spc="-45" dirty="0">
                <a:latin typeface="Palatino Linotype"/>
                <a:cs typeface="Palatino Linotype"/>
              </a:rPr>
              <a:t> </a:t>
            </a:r>
            <a:r>
              <a:rPr sz="2800" dirty="0">
                <a:latin typeface="Palatino Linotype"/>
                <a:cs typeface="Palatino Linotype"/>
              </a:rPr>
              <a:t>length-</a:t>
            </a:r>
            <a:r>
              <a:rPr sz="2800" spc="-75" dirty="0">
                <a:latin typeface="Palatino Linotype"/>
                <a:cs typeface="Palatino Linotype"/>
              </a:rPr>
              <a:t> </a:t>
            </a:r>
            <a:r>
              <a:rPr sz="2800" b="1" i="1" dirty="0">
                <a:solidFill>
                  <a:srgbClr val="FF0000"/>
                </a:solidFill>
                <a:latin typeface="Palatino Linotype"/>
                <a:cs typeface="Palatino Linotype"/>
              </a:rPr>
              <a:t>((a+b)(a+b))*</a:t>
            </a:r>
            <a:r>
              <a:rPr sz="2800" b="1" i="1" spc="-60" dirty="0">
                <a:solidFill>
                  <a:srgbClr val="FF0000"/>
                </a:solidFill>
                <a:latin typeface="Palatino Linotype"/>
                <a:cs typeface="Palatino Linotype"/>
              </a:rPr>
              <a:t> </a:t>
            </a:r>
            <a:r>
              <a:rPr sz="2800" b="1" i="1" spc="-10" dirty="0">
                <a:solidFill>
                  <a:srgbClr val="FF0000"/>
                </a:solidFill>
                <a:latin typeface="Palatino Linotype"/>
                <a:cs typeface="Palatino Linotype"/>
              </a:rPr>
              <a:t>(a+b)</a:t>
            </a:r>
            <a:endParaRPr sz="2800">
              <a:latin typeface="Palatino Linotype"/>
              <a:cs typeface="Palatino Linotype"/>
            </a:endParaRPr>
          </a:p>
          <a:p>
            <a:pPr marL="672465" indent="-621665">
              <a:lnSpc>
                <a:spcPct val="100000"/>
              </a:lnSpc>
              <a:spcBef>
                <a:spcPts val="665"/>
              </a:spcBef>
              <a:buAutoNum type="arabicPeriod" startAt="22"/>
              <a:tabLst>
                <a:tab pos="672465" algn="l"/>
              </a:tabLst>
            </a:pPr>
            <a:r>
              <a:rPr sz="2800" dirty="0">
                <a:latin typeface="Palatino Linotype"/>
                <a:cs typeface="Palatino Linotype"/>
              </a:rPr>
              <a:t>Set</a:t>
            </a:r>
            <a:r>
              <a:rPr sz="2800" spc="-45" dirty="0">
                <a:latin typeface="Palatino Linotype"/>
                <a:cs typeface="Palatino Linotype"/>
              </a:rPr>
              <a:t> </a:t>
            </a:r>
            <a:r>
              <a:rPr sz="2800" dirty="0">
                <a:latin typeface="Palatino Linotype"/>
                <a:cs typeface="Palatino Linotype"/>
              </a:rPr>
              <a:t>of</a:t>
            </a:r>
            <a:r>
              <a:rPr sz="2800" spc="-35" dirty="0">
                <a:latin typeface="Palatino Linotype"/>
                <a:cs typeface="Palatino Linotype"/>
              </a:rPr>
              <a:t> </a:t>
            </a:r>
            <a:r>
              <a:rPr sz="2800" dirty="0">
                <a:latin typeface="Palatino Linotype"/>
                <a:cs typeface="Palatino Linotype"/>
              </a:rPr>
              <a:t>strings</a:t>
            </a:r>
            <a:r>
              <a:rPr sz="2800" spc="-55" dirty="0">
                <a:latin typeface="Palatino Linotype"/>
                <a:cs typeface="Palatino Linotype"/>
              </a:rPr>
              <a:t> </a:t>
            </a:r>
            <a:r>
              <a:rPr sz="2800" dirty="0">
                <a:latin typeface="Palatino Linotype"/>
                <a:cs typeface="Palatino Linotype"/>
              </a:rPr>
              <a:t>whose</a:t>
            </a:r>
            <a:r>
              <a:rPr sz="2800" spc="-50" dirty="0">
                <a:latin typeface="Palatino Linotype"/>
                <a:cs typeface="Palatino Linotype"/>
              </a:rPr>
              <a:t> </a:t>
            </a:r>
            <a:r>
              <a:rPr sz="2800" dirty="0">
                <a:latin typeface="Palatino Linotype"/>
                <a:cs typeface="Palatino Linotype"/>
              </a:rPr>
              <a:t>length</a:t>
            </a:r>
            <a:r>
              <a:rPr sz="2800" spc="-50" dirty="0">
                <a:latin typeface="Palatino Linotype"/>
                <a:cs typeface="Palatino Linotype"/>
              </a:rPr>
              <a:t> </a:t>
            </a:r>
            <a:r>
              <a:rPr sz="2800" dirty="0">
                <a:latin typeface="Palatino Linotype"/>
                <a:cs typeface="Palatino Linotype"/>
              </a:rPr>
              <a:t>divisible</a:t>
            </a:r>
            <a:r>
              <a:rPr sz="2800" spc="-60" dirty="0">
                <a:latin typeface="Palatino Linotype"/>
                <a:cs typeface="Palatino Linotype"/>
              </a:rPr>
              <a:t> </a:t>
            </a:r>
            <a:r>
              <a:rPr sz="2800" dirty="0">
                <a:latin typeface="Palatino Linotype"/>
                <a:cs typeface="Palatino Linotype"/>
              </a:rPr>
              <a:t>by</a:t>
            </a:r>
            <a:r>
              <a:rPr sz="2800" spc="-40" dirty="0">
                <a:latin typeface="Palatino Linotype"/>
                <a:cs typeface="Palatino Linotype"/>
              </a:rPr>
              <a:t> </a:t>
            </a:r>
            <a:r>
              <a:rPr sz="2800" dirty="0">
                <a:latin typeface="Palatino Linotype"/>
                <a:cs typeface="Palatino Linotype"/>
              </a:rPr>
              <a:t>3</a:t>
            </a:r>
            <a:r>
              <a:rPr sz="2800" spc="-50" dirty="0">
                <a:latin typeface="Palatino Linotype"/>
                <a:cs typeface="Palatino Linotype"/>
              </a:rPr>
              <a:t> –</a:t>
            </a:r>
            <a:endParaRPr sz="2800">
              <a:latin typeface="Palatino Linotype"/>
              <a:cs typeface="Palatino Linotype"/>
            </a:endParaRPr>
          </a:p>
          <a:p>
            <a:pPr marL="1651000">
              <a:lnSpc>
                <a:spcPct val="100000"/>
              </a:lnSpc>
              <a:spcBef>
                <a:spcPts val="660"/>
              </a:spcBef>
            </a:pPr>
            <a:r>
              <a:rPr sz="2800" b="1" i="1" dirty="0">
                <a:solidFill>
                  <a:srgbClr val="FF0000"/>
                </a:solidFill>
                <a:latin typeface="Palatino Linotype"/>
                <a:cs typeface="Palatino Linotype"/>
              </a:rPr>
              <a:t>(</a:t>
            </a:r>
            <a:r>
              <a:rPr sz="2800" b="1" i="1" spc="-45" dirty="0">
                <a:solidFill>
                  <a:srgbClr val="FF0000"/>
                </a:solidFill>
                <a:latin typeface="Palatino Linotype"/>
                <a:cs typeface="Palatino Linotype"/>
              </a:rPr>
              <a:t> </a:t>
            </a:r>
            <a:r>
              <a:rPr sz="2800" b="1" i="1" dirty="0">
                <a:solidFill>
                  <a:srgbClr val="FF0000"/>
                </a:solidFill>
                <a:latin typeface="Palatino Linotype"/>
                <a:cs typeface="Palatino Linotype"/>
              </a:rPr>
              <a:t>(a+b)</a:t>
            </a:r>
            <a:r>
              <a:rPr sz="2800" b="1" i="1" spc="-30" dirty="0">
                <a:solidFill>
                  <a:srgbClr val="FF0000"/>
                </a:solidFill>
                <a:latin typeface="Palatino Linotype"/>
                <a:cs typeface="Palatino Linotype"/>
              </a:rPr>
              <a:t> </a:t>
            </a:r>
            <a:r>
              <a:rPr sz="2800" b="1" i="1" dirty="0">
                <a:solidFill>
                  <a:srgbClr val="FF0000"/>
                </a:solidFill>
                <a:latin typeface="Palatino Linotype"/>
                <a:cs typeface="Palatino Linotype"/>
              </a:rPr>
              <a:t>(a+b)</a:t>
            </a:r>
            <a:r>
              <a:rPr sz="2800" b="1" i="1" spc="-45" dirty="0">
                <a:solidFill>
                  <a:srgbClr val="FF0000"/>
                </a:solidFill>
                <a:latin typeface="Palatino Linotype"/>
                <a:cs typeface="Palatino Linotype"/>
              </a:rPr>
              <a:t> </a:t>
            </a:r>
            <a:r>
              <a:rPr sz="2800" b="1" i="1" spc="-10" dirty="0">
                <a:solidFill>
                  <a:srgbClr val="FF0000"/>
                </a:solidFill>
                <a:latin typeface="Palatino Linotype"/>
                <a:cs typeface="Palatino Linotype"/>
              </a:rPr>
              <a:t>(a+b))*</a:t>
            </a:r>
            <a:endParaRPr sz="2800">
              <a:latin typeface="Palatino Linotype"/>
              <a:cs typeface="Palatino Linotype"/>
            </a:endParaRPr>
          </a:p>
          <a:p>
            <a:pPr marL="405765">
              <a:lnSpc>
                <a:spcPct val="100000"/>
              </a:lnSpc>
              <a:spcBef>
                <a:spcPts val="670"/>
              </a:spcBef>
              <a:tabLst>
                <a:tab pos="1551940" algn="l"/>
                <a:tab pos="3807460" algn="l"/>
              </a:tabLst>
            </a:pPr>
            <a:r>
              <a:rPr sz="2800" b="1" i="1" dirty="0">
                <a:solidFill>
                  <a:srgbClr val="C00000"/>
                </a:solidFill>
                <a:latin typeface="Palatino Linotype"/>
                <a:cs typeface="Palatino Linotype"/>
              </a:rPr>
              <a:t>If</a:t>
            </a:r>
            <a:r>
              <a:rPr sz="2800" b="1" i="1" spc="-30" dirty="0">
                <a:solidFill>
                  <a:srgbClr val="C00000"/>
                </a:solidFill>
                <a:latin typeface="Palatino Linotype"/>
                <a:cs typeface="Palatino Linotype"/>
              </a:rPr>
              <a:t> </a:t>
            </a:r>
            <a:r>
              <a:rPr sz="2800" b="1" i="1" dirty="0">
                <a:solidFill>
                  <a:srgbClr val="C00000"/>
                </a:solidFill>
                <a:latin typeface="Palatino Linotype"/>
                <a:cs typeface="Palatino Linotype"/>
              </a:rPr>
              <a:t>it</a:t>
            </a:r>
            <a:r>
              <a:rPr sz="2800" b="1" i="1" spc="-25" dirty="0">
                <a:solidFill>
                  <a:srgbClr val="C00000"/>
                </a:solidFill>
                <a:latin typeface="Palatino Linotype"/>
                <a:cs typeface="Palatino Linotype"/>
              </a:rPr>
              <a:t> is</a:t>
            </a:r>
            <a:r>
              <a:rPr sz="2800" b="1" i="1" dirty="0">
                <a:solidFill>
                  <a:srgbClr val="C00000"/>
                </a:solidFill>
                <a:latin typeface="Palatino Linotype"/>
                <a:cs typeface="Palatino Linotype"/>
              </a:rPr>
              <a:t>	2</a:t>
            </a:r>
            <a:r>
              <a:rPr sz="2800" b="1" i="1" spc="-40" dirty="0">
                <a:solidFill>
                  <a:srgbClr val="C00000"/>
                </a:solidFill>
                <a:latin typeface="Palatino Linotype"/>
                <a:cs typeface="Palatino Linotype"/>
              </a:rPr>
              <a:t> </a:t>
            </a:r>
            <a:r>
              <a:rPr sz="2800" b="1" i="1" dirty="0">
                <a:solidFill>
                  <a:srgbClr val="C00000"/>
                </a:solidFill>
                <a:latin typeface="Palatino Linotype"/>
                <a:cs typeface="Palatino Linotype"/>
              </a:rPr>
              <a:t>mod</a:t>
            </a:r>
            <a:r>
              <a:rPr sz="2800" b="1" i="1" spc="-20" dirty="0">
                <a:solidFill>
                  <a:srgbClr val="C00000"/>
                </a:solidFill>
                <a:latin typeface="Palatino Linotype"/>
                <a:cs typeface="Palatino Linotype"/>
              </a:rPr>
              <a:t> </a:t>
            </a:r>
            <a:r>
              <a:rPr sz="2800" b="1" i="1" dirty="0">
                <a:solidFill>
                  <a:srgbClr val="C00000"/>
                </a:solidFill>
                <a:latin typeface="Palatino Linotype"/>
                <a:cs typeface="Palatino Linotype"/>
              </a:rPr>
              <a:t>3=2</a:t>
            </a:r>
            <a:r>
              <a:rPr sz="2800" b="1" i="1" spc="-55" dirty="0">
                <a:solidFill>
                  <a:srgbClr val="C00000"/>
                </a:solidFill>
                <a:latin typeface="Palatino Linotype"/>
                <a:cs typeface="Palatino Linotype"/>
              </a:rPr>
              <a:t> </a:t>
            </a:r>
            <a:r>
              <a:rPr sz="2800" b="1" i="1" dirty="0">
                <a:solidFill>
                  <a:srgbClr val="FF0000"/>
                </a:solidFill>
                <a:latin typeface="Palatino Linotype"/>
                <a:cs typeface="Palatino Linotype"/>
              </a:rPr>
              <a:t>-</a:t>
            </a:r>
            <a:r>
              <a:rPr sz="2800" b="1" i="1" spc="-50" dirty="0">
                <a:solidFill>
                  <a:srgbClr val="FF0000"/>
                </a:solidFill>
                <a:latin typeface="Palatino Linotype"/>
                <a:cs typeface="Palatino Linotype"/>
              </a:rPr>
              <a:t>&gt;</a:t>
            </a:r>
            <a:r>
              <a:rPr sz="2800" b="1" i="1" dirty="0">
                <a:solidFill>
                  <a:srgbClr val="FF0000"/>
                </a:solidFill>
                <a:latin typeface="Palatino Linotype"/>
                <a:cs typeface="Palatino Linotype"/>
              </a:rPr>
              <a:t>	(</a:t>
            </a:r>
            <a:r>
              <a:rPr sz="2800" b="1" i="1" spc="-60" dirty="0">
                <a:solidFill>
                  <a:srgbClr val="FF0000"/>
                </a:solidFill>
                <a:latin typeface="Palatino Linotype"/>
                <a:cs typeface="Palatino Linotype"/>
              </a:rPr>
              <a:t> </a:t>
            </a:r>
            <a:r>
              <a:rPr sz="2800" b="1" i="1" dirty="0">
                <a:solidFill>
                  <a:srgbClr val="FF0000"/>
                </a:solidFill>
                <a:latin typeface="Palatino Linotype"/>
                <a:cs typeface="Palatino Linotype"/>
              </a:rPr>
              <a:t>(a+b)</a:t>
            </a:r>
            <a:r>
              <a:rPr sz="2800" b="1" i="1" spc="-55" dirty="0">
                <a:solidFill>
                  <a:srgbClr val="FF0000"/>
                </a:solidFill>
                <a:latin typeface="Palatino Linotype"/>
                <a:cs typeface="Palatino Linotype"/>
              </a:rPr>
              <a:t> </a:t>
            </a:r>
            <a:r>
              <a:rPr sz="2800" b="1" i="1" dirty="0">
                <a:solidFill>
                  <a:srgbClr val="FF0000"/>
                </a:solidFill>
                <a:latin typeface="Palatino Linotype"/>
                <a:cs typeface="Palatino Linotype"/>
              </a:rPr>
              <a:t>(a+b)</a:t>
            </a:r>
            <a:r>
              <a:rPr sz="2800" b="1" i="1" spc="-60" dirty="0">
                <a:solidFill>
                  <a:srgbClr val="FF0000"/>
                </a:solidFill>
                <a:latin typeface="Palatino Linotype"/>
                <a:cs typeface="Palatino Linotype"/>
              </a:rPr>
              <a:t> </a:t>
            </a:r>
            <a:r>
              <a:rPr sz="2800" b="1" i="1" dirty="0">
                <a:solidFill>
                  <a:srgbClr val="FF0000"/>
                </a:solidFill>
                <a:latin typeface="Palatino Linotype"/>
                <a:cs typeface="Palatino Linotype"/>
              </a:rPr>
              <a:t>(a+b))*</a:t>
            </a:r>
            <a:r>
              <a:rPr sz="2800" b="1" i="1" spc="-55" dirty="0">
                <a:solidFill>
                  <a:srgbClr val="FF0000"/>
                </a:solidFill>
                <a:latin typeface="Palatino Linotype"/>
                <a:cs typeface="Palatino Linotype"/>
              </a:rPr>
              <a:t> </a:t>
            </a:r>
            <a:r>
              <a:rPr sz="2800" b="1" i="1" dirty="0">
                <a:solidFill>
                  <a:srgbClr val="FF0000"/>
                </a:solidFill>
                <a:latin typeface="Palatino Linotype"/>
                <a:cs typeface="Palatino Linotype"/>
              </a:rPr>
              <a:t>(a+b)</a:t>
            </a:r>
            <a:r>
              <a:rPr sz="2800" b="1" i="1" spc="-60" dirty="0">
                <a:solidFill>
                  <a:srgbClr val="FF0000"/>
                </a:solidFill>
                <a:latin typeface="Palatino Linotype"/>
                <a:cs typeface="Palatino Linotype"/>
              </a:rPr>
              <a:t> </a:t>
            </a:r>
            <a:r>
              <a:rPr sz="2800" b="1" i="1" spc="-10" dirty="0">
                <a:solidFill>
                  <a:srgbClr val="FF0000"/>
                </a:solidFill>
                <a:latin typeface="Palatino Linotype"/>
                <a:cs typeface="Palatino Linotype"/>
              </a:rPr>
              <a:t>(a+b)</a:t>
            </a:r>
            <a:endParaRPr sz="280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ACF7D9-F434-7787-A80F-078C5A6415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64295605-6B06-8E2D-B0AC-CA5425E869E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2667000"/>
            <a:ext cx="10591800" cy="105862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sz="3400" b="1" dirty="0">
                <a:latin typeface="Palatino Linotype"/>
                <a:cs typeface="Palatino Linotype"/>
              </a:rPr>
              <a:t>Problems</a:t>
            </a:r>
            <a:r>
              <a:rPr sz="3400" b="1" spc="-85" dirty="0">
                <a:latin typeface="Palatino Linotype"/>
                <a:cs typeface="Palatino Linotype"/>
              </a:rPr>
              <a:t> </a:t>
            </a:r>
            <a:r>
              <a:rPr sz="3400" b="1" dirty="0">
                <a:latin typeface="Palatino Linotype"/>
                <a:cs typeface="Palatino Linotype"/>
              </a:rPr>
              <a:t>on</a:t>
            </a:r>
            <a:r>
              <a:rPr sz="3400" b="1" spc="-100" dirty="0">
                <a:latin typeface="Palatino Linotype"/>
                <a:cs typeface="Palatino Linotype"/>
              </a:rPr>
              <a:t> </a:t>
            </a:r>
            <a:r>
              <a:rPr lang="en-IN" sz="3400" b="1" spc="-100" dirty="0"/>
              <a:t>Finding </a:t>
            </a:r>
            <a:r>
              <a:rPr lang="en-US" sz="3400" b="1" dirty="0">
                <a:latin typeface="Palatino Linotype"/>
                <a:cs typeface="Palatino Linotype"/>
              </a:rPr>
              <a:t>Languages associated with regular expressions</a:t>
            </a:r>
            <a:endParaRPr sz="3400" dirty="0">
              <a:latin typeface="Palatino Linotype"/>
              <a:cs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13763623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36116" y="181102"/>
            <a:ext cx="7823200" cy="1183640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2700" marR="5080">
              <a:lnSpc>
                <a:spcPts val="4320"/>
              </a:lnSpc>
              <a:spcBef>
                <a:spcPts val="640"/>
              </a:spcBef>
            </a:pPr>
            <a:r>
              <a:rPr sz="4000" dirty="0"/>
              <a:t>Languages</a:t>
            </a:r>
            <a:r>
              <a:rPr sz="4000" spc="-130" dirty="0"/>
              <a:t> </a:t>
            </a:r>
            <a:r>
              <a:rPr sz="4000" dirty="0"/>
              <a:t>associated</a:t>
            </a:r>
            <a:r>
              <a:rPr sz="4000" spc="-130" dirty="0"/>
              <a:t> </a:t>
            </a:r>
            <a:r>
              <a:rPr sz="4000" dirty="0"/>
              <a:t>with</a:t>
            </a:r>
            <a:r>
              <a:rPr sz="4000" spc="-130" dirty="0"/>
              <a:t> </a:t>
            </a:r>
            <a:r>
              <a:rPr sz="4000" spc="-10" dirty="0"/>
              <a:t>regular expressions</a:t>
            </a:r>
            <a:endParaRPr sz="4000" dirty="0"/>
          </a:p>
        </p:txBody>
      </p:sp>
      <p:sp>
        <p:nvSpPr>
          <p:cNvPr id="3" name="object 3"/>
          <p:cNvSpPr txBox="1"/>
          <p:nvPr/>
        </p:nvSpPr>
        <p:spPr>
          <a:xfrm>
            <a:off x="1243380" y="1639337"/>
            <a:ext cx="8696325" cy="4167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7050" marR="1007744" indent="-514350">
              <a:lnSpc>
                <a:spcPct val="119600"/>
              </a:lnSpc>
              <a:spcBef>
                <a:spcPts val="100"/>
              </a:spcBef>
              <a:buAutoNum type="arabicPeriod"/>
            </a:pPr>
            <a:r>
              <a:rPr sz="2800" dirty="0">
                <a:latin typeface="Palatino Linotype"/>
                <a:cs typeface="Palatino Linotype"/>
              </a:rPr>
              <a:t>Exhibit</a:t>
            </a:r>
            <a:r>
              <a:rPr sz="2800" spc="-30" dirty="0">
                <a:latin typeface="Palatino Linotype"/>
                <a:cs typeface="Palatino Linotype"/>
              </a:rPr>
              <a:t> </a:t>
            </a:r>
            <a:r>
              <a:rPr sz="2800" dirty="0">
                <a:latin typeface="Palatino Linotype"/>
                <a:cs typeface="Palatino Linotype"/>
              </a:rPr>
              <a:t>the</a:t>
            </a:r>
            <a:r>
              <a:rPr sz="2800" spc="-40" dirty="0">
                <a:latin typeface="Palatino Linotype"/>
                <a:cs typeface="Palatino Linotype"/>
              </a:rPr>
              <a:t> </a:t>
            </a:r>
            <a:r>
              <a:rPr sz="2800" dirty="0">
                <a:latin typeface="Palatino Linotype"/>
                <a:cs typeface="Palatino Linotype"/>
              </a:rPr>
              <a:t>language</a:t>
            </a:r>
            <a:r>
              <a:rPr sz="2800" spc="-55" dirty="0">
                <a:latin typeface="Palatino Linotype"/>
                <a:cs typeface="Palatino Linotype"/>
              </a:rPr>
              <a:t> </a:t>
            </a:r>
            <a:r>
              <a:rPr sz="2800" dirty="0">
                <a:latin typeface="Palatino Linotype"/>
                <a:cs typeface="Palatino Linotype"/>
              </a:rPr>
              <a:t>L(a*</a:t>
            </a:r>
            <a:r>
              <a:rPr sz="2800" spc="-20" dirty="0">
                <a:latin typeface="Palatino Linotype"/>
                <a:cs typeface="Palatino Linotype"/>
              </a:rPr>
              <a:t> </a:t>
            </a:r>
            <a:r>
              <a:rPr sz="2800" dirty="0">
                <a:latin typeface="Palatino Linotype"/>
                <a:cs typeface="Palatino Linotype"/>
              </a:rPr>
              <a:t>.</a:t>
            </a:r>
            <a:r>
              <a:rPr sz="2800" spc="-35" dirty="0">
                <a:latin typeface="Palatino Linotype"/>
                <a:cs typeface="Palatino Linotype"/>
              </a:rPr>
              <a:t> </a:t>
            </a:r>
            <a:r>
              <a:rPr sz="2800" dirty="0">
                <a:latin typeface="Palatino Linotype"/>
                <a:cs typeface="Palatino Linotype"/>
              </a:rPr>
              <a:t>(a</a:t>
            </a:r>
            <a:r>
              <a:rPr sz="2800" spc="-35" dirty="0">
                <a:latin typeface="Palatino Linotype"/>
                <a:cs typeface="Palatino Linotype"/>
              </a:rPr>
              <a:t> </a:t>
            </a:r>
            <a:r>
              <a:rPr sz="2800" dirty="0">
                <a:latin typeface="Palatino Linotype"/>
                <a:cs typeface="Palatino Linotype"/>
              </a:rPr>
              <a:t>+</a:t>
            </a:r>
            <a:r>
              <a:rPr sz="2800" spc="-35" dirty="0">
                <a:latin typeface="Palatino Linotype"/>
                <a:cs typeface="Palatino Linotype"/>
              </a:rPr>
              <a:t> </a:t>
            </a:r>
            <a:r>
              <a:rPr sz="2800" dirty="0">
                <a:latin typeface="Palatino Linotype"/>
                <a:cs typeface="Palatino Linotype"/>
              </a:rPr>
              <a:t>b))</a:t>
            </a:r>
            <a:r>
              <a:rPr sz="2800" spc="-35" dirty="0">
                <a:latin typeface="Palatino Linotype"/>
                <a:cs typeface="Palatino Linotype"/>
              </a:rPr>
              <a:t> </a:t>
            </a:r>
            <a:r>
              <a:rPr sz="2800" dirty="0">
                <a:latin typeface="Palatino Linotype"/>
                <a:cs typeface="Palatino Linotype"/>
              </a:rPr>
              <a:t>in</a:t>
            </a:r>
            <a:r>
              <a:rPr sz="2800" spc="-35" dirty="0">
                <a:latin typeface="Palatino Linotype"/>
                <a:cs typeface="Palatino Linotype"/>
              </a:rPr>
              <a:t> </a:t>
            </a:r>
            <a:r>
              <a:rPr sz="2800" dirty="0">
                <a:latin typeface="Palatino Linotype"/>
                <a:cs typeface="Palatino Linotype"/>
              </a:rPr>
              <a:t>set</a:t>
            </a:r>
            <a:r>
              <a:rPr sz="2800" spc="-35" dirty="0">
                <a:latin typeface="Palatino Linotype"/>
                <a:cs typeface="Palatino Linotype"/>
              </a:rPr>
              <a:t> </a:t>
            </a:r>
            <a:r>
              <a:rPr sz="2800" spc="-10" dirty="0">
                <a:latin typeface="Palatino Linotype"/>
                <a:cs typeface="Palatino Linotype"/>
              </a:rPr>
              <a:t>notation </a:t>
            </a:r>
            <a:endParaRPr lang="en-IN" sz="2800" spc="-10" dirty="0">
              <a:latin typeface="Palatino Linotype"/>
              <a:cs typeface="Palatino Linotype"/>
            </a:endParaRPr>
          </a:p>
          <a:p>
            <a:pPr marL="12700" marR="1007744">
              <a:lnSpc>
                <a:spcPct val="119600"/>
              </a:lnSpc>
              <a:spcBef>
                <a:spcPts val="100"/>
              </a:spcBef>
            </a:pPr>
            <a:r>
              <a:rPr lang="en-IN" sz="2800" spc="-10" dirty="0">
                <a:latin typeface="Palatino Linotype"/>
                <a:cs typeface="Palatino Linotype"/>
              </a:rPr>
              <a:t> </a:t>
            </a:r>
            <a:r>
              <a:rPr sz="2800" dirty="0">
                <a:latin typeface="Palatino Linotype"/>
                <a:cs typeface="Palatino Linotype"/>
              </a:rPr>
              <a:t>L(a*</a:t>
            </a:r>
            <a:r>
              <a:rPr sz="2800" spc="-30" dirty="0">
                <a:latin typeface="Palatino Linotype"/>
                <a:cs typeface="Palatino Linotype"/>
              </a:rPr>
              <a:t> </a:t>
            </a:r>
            <a:r>
              <a:rPr sz="2800" dirty="0">
                <a:latin typeface="Palatino Linotype"/>
                <a:cs typeface="Palatino Linotype"/>
              </a:rPr>
              <a:t>.</a:t>
            </a:r>
            <a:r>
              <a:rPr sz="2800" spc="-25" dirty="0">
                <a:latin typeface="Palatino Linotype"/>
                <a:cs typeface="Palatino Linotype"/>
              </a:rPr>
              <a:t> </a:t>
            </a:r>
            <a:r>
              <a:rPr sz="2800" dirty="0">
                <a:latin typeface="Palatino Linotype"/>
                <a:cs typeface="Palatino Linotype"/>
              </a:rPr>
              <a:t>(a</a:t>
            </a:r>
            <a:r>
              <a:rPr sz="2800" spc="-30" dirty="0">
                <a:latin typeface="Palatino Linotype"/>
                <a:cs typeface="Palatino Linotype"/>
              </a:rPr>
              <a:t> </a:t>
            </a:r>
            <a:r>
              <a:rPr sz="2800" dirty="0">
                <a:latin typeface="Palatino Linotype"/>
                <a:cs typeface="Palatino Linotype"/>
              </a:rPr>
              <a:t>+</a:t>
            </a:r>
            <a:r>
              <a:rPr sz="2800" spc="-25" dirty="0">
                <a:latin typeface="Palatino Linotype"/>
                <a:cs typeface="Palatino Linotype"/>
              </a:rPr>
              <a:t> </a:t>
            </a:r>
            <a:r>
              <a:rPr sz="2800" dirty="0">
                <a:latin typeface="Palatino Linotype"/>
                <a:cs typeface="Palatino Linotype"/>
              </a:rPr>
              <a:t>b))</a:t>
            </a:r>
            <a:r>
              <a:rPr sz="2800" spc="-10" dirty="0">
                <a:latin typeface="Palatino Linotype"/>
                <a:cs typeface="Palatino Linotype"/>
              </a:rPr>
              <a:t> </a:t>
            </a:r>
            <a:r>
              <a:rPr sz="2800" dirty="0">
                <a:latin typeface="Palatino Linotype"/>
                <a:cs typeface="Palatino Linotype"/>
              </a:rPr>
              <a:t>=</a:t>
            </a:r>
            <a:r>
              <a:rPr sz="2800" spc="-30" dirty="0">
                <a:latin typeface="Palatino Linotype"/>
                <a:cs typeface="Palatino Linotype"/>
              </a:rPr>
              <a:t> </a:t>
            </a:r>
            <a:r>
              <a:rPr sz="2800" dirty="0">
                <a:latin typeface="Palatino Linotype"/>
                <a:cs typeface="Palatino Linotype"/>
              </a:rPr>
              <a:t>L(a*)</a:t>
            </a:r>
            <a:r>
              <a:rPr sz="2800" spc="-10" dirty="0">
                <a:latin typeface="Palatino Linotype"/>
                <a:cs typeface="Palatino Linotype"/>
              </a:rPr>
              <a:t> </a:t>
            </a:r>
            <a:r>
              <a:rPr sz="2800" dirty="0">
                <a:latin typeface="Palatino Linotype"/>
                <a:cs typeface="Palatino Linotype"/>
              </a:rPr>
              <a:t>.</a:t>
            </a:r>
            <a:r>
              <a:rPr sz="2800" spc="-35" dirty="0">
                <a:latin typeface="Palatino Linotype"/>
                <a:cs typeface="Palatino Linotype"/>
              </a:rPr>
              <a:t> </a:t>
            </a:r>
            <a:r>
              <a:rPr sz="2800" dirty="0">
                <a:latin typeface="Palatino Linotype"/>
                <a:cs typeface="Palatino Linotype"/>
              </a:rPr>
              <a:t>L(</a:t>
            </a:r>
            <a:r>
              <a:rPr sz="2800" spc="-20" dirty="0">
                <a:latin typeface="Palatino Linotype"/>
                <a:cs typeface="Palatino Linotype"/>
              </a:rPr>
              <a:t> </a:t>
            </a:r>
            <a:r>
              <a:rPr sz="2800" dirty="0">
                <a:latin typeface="Palatino Linotype"/>
                <a:cs typeface="Palatino Linotype"/>
              </a:rPr>
              <a:t>(a</a:t>
            </a:r>
            <a:r>
              <a:rPr sz="2800" spc="-15" dirty="0">
                <a:latin typeface="Palatino Linotype"/>
                <a:cs typeface="Palatino Linotype"/>
              </a:rPr>
              <a:t> </a:t>
            </a:r>
            <a:r>
              <a:rPr sz="2800" dirty="0">
                <a:latin typeface="Palatino Linotype"/>
                <a:cs typeface="Palatino Linotype"/>
              </a:rPr>
              <a:t>+</a:t>
            </a:r>
            <a:r>
              <a:rPr sz="2800" spc="-30" dirty="0">
                <a:latin typeface="Palatino Linotype"/>
                <a:cs typeface="Palatino Linotype"/>
              </a:rPr>
              <a:t> </a:t>
            </a:r>
            <a:r>
              <a:rPr sz="2800" spc="-25" dirty="0">
                <a:latin typeface="Palatino Linotype"/>
                <a:cs typeface="Palatino Linotype"/>
              </a:rPr>
              <a:t>b))</a:t>
            </a:r>
            <a:endParaRPr sz="2800" dirty="0">
              <a:latin typeface="Palatino Linotype"/>
              <a:cs typeface="Palatino Linotype"/>
            </a:endParaRPr>
          </a:p>
          <a:p>
            <a:pPr marL="2146300">
              <a:lnSpc>
                <a:spcPct val="100000"/>
              </a:lnSpc>
              <a:spcBef>
                <a:spcPts val="675"/>
              </a:spcBef>
            </a:pPr>
            <a:r>
              <a:rPr sz="2800" dirty="0">
                <a:latin typeface="Palatino Linotype"/>
                <a:cs typeface="Palatino Linotype"/>
              </a:rPr>
              <a:t>=</a:t>
            </a:r>
            <a:r>
              <a:rPr sz="2800" spc="-35" dirty="0">
                <a:latin typeface="Palatino Linotype"/>
                <a:cs typeface="Palatino Linotype"/>
              </a:rPr>
              <a:t> </a:t>
            </a:r>
            <a:r>
              <a:rPr sz="2800" dirty="0">
                <a:latin typeface="Palatino Linotype"/>
                <a:cs typeface="Palatino Linotype"/>
              </a:rPr>
              <a:t>(L(a))*.</a:t>
            </a:r>
            <a:r>
              <a:rPr sz="2800" spc="-25" dirty="0">
                <a:latin typeface="Palatino Linotype"/>
                <a:cs typeface="Palatino Linotype"/>
              </a:rPr>
              <a:t> </a:t>
            </a:r>
            <a:r>
              <a:rPr sz="2800" dirty="0">
                <a:latin typeface="Palatino Linotype"/>
                <a:cs typeface="Palatino Linotype"/>
              </a:rPr>
              <a:t>L(a</a:t>
            </a:r>
            <a:r>
              <a:rPr sz="2800" spc="-20" dirty="0">
                <a:latin typeface="Palatino Linotype"/>
                <a:cs typeface="Palatino Linotype"/>
              </a:rPr>
              <a:t> </a:t>
            </a:r>
            <a:r>
              <a:rPr sz="2800" dirty="0">
                <a:latin typeface="Palatino Linotype"/>
                <a:cs typeface="Palatino Linotype"/>
              </a:rPr>
              <a:t>+</a:t>
            </a:r>
            <a:r>
              <a:rPr sz="2800" spc="-30" dirty="0">
                <a:latin typeface="Palatino Linotype"/>
                <a:cs typeface="Palatino Linotype"/>
              </a:rPr>
              <a:t> </a:t>
            </a:r>
            <a:r>
              <a:rPr sz="2800" spc="-25" dirty="0">
                <a:latin typeface="Palatino Linotype"/>
                <a:cs typeface="Palatino Linotype"/>
              </a:rPr>
              <a:t>b))</a:t>
            </a:r>
            <a:endParaRPr sz="2800" dirty="0">
              <a:latin typeface="Palatino Linotype"/>
              <a:cs typeface="Palatino Linotype"/>
            </a:endParaRPr>
          </a:p>
          <a:p>
            <a:pPr marL="2146300">
              <a:lnSpc>
                <a:spcPct val="100000"/>
              </a:lnSpc>
              <a:spcBef>
                <a:spcPts val="660"/>
              </a:spcBef>
            </a:pPr>
            <a:r>
              <a:rPr sz="2800" dirty="0">
                <a:latin typeface="Palatino Linotype"/>
                <a:cs typeface="Palatino Linotype"/>
              </a:rPr>
              <a:t>=</a:t>
            </a:r>
            <a:r>
              <a:rPr sz="2800" spc="-35" dirty="0">
                <a:latin typeface="Palatino Linotype"/>
                <a:cs typeface="Palatino Linotype"/>
              </a:rPr>
              <a:t> </a:t>
            </a:r>
            <a:r>
              <a:rPr sz="2800" dirty="0">
                <a:latin typeface="Palatino Linotype"/>
                <a:cs typeface="Palatino Linotype"/>
              </a:rPr>
              <a:t>(L(a))*.</a:t>
            </a:r>
            <a:r>
              <a:rPr sz="2800" spc="-25" dirty="0">
                <a:latin typeface="Palatino Linotype"/>
                <a:cs typeface="Palatino Linotype"/>
              </a:rPr>
              <a:t> </a:t>
            </a:r>
            <a:r>
              <a:rPr sz="2800" dirty="0">
                <a:latin typeface="Palatino Linotype"/>
                <a:cs typeface="Palatino Linotype"/>
              </a:rPr>
              <a:t>L(a)</a:t>
            </a:r>
            <a:r>
              <a:rPr sz="2800" spc="-10" dirty="0">
                <a:latin typeface="Palatino Linotype"/>
                <a:cs typeface="Palatino Linotype"/>
              </a:rPr>
              <a:t> </a:t>
            </a:r>
            <a:r>
              <a:rPr sz="2800" dirty="0">
                <a:latin typeface="Palatino Linotype"/>
                <a:cs typeface="Palatino Linotype"/>
              </a:rPr>
              <a:t>U</a:t>
            </a:r>
            <a:r>
              <a:rPr sz="2800" spc="-25" dirty="0">
                <a:latin typeface="Palatino Linotype"/>
                <a:cs typeface="Palatino Linotype"/>
              </a:rPr>
              <a:t> </a:t>
            </a:r>
            <a:r>
              <a:rPr sz="2800" spc="-20" dirty="0">
                <a:latin typeface="Palatino Linotype"/>
                <a:cs typeface="Palatino Linotype"/>
              </a:rPr>
              <a:t>L(b)</a:t>
            </a:r>
            <a:endParaRPr sz="2800" dirty="0">
              <a:latin typeface="Palatino Linotype"/>
              <a:cs typeface="Palatino Linotype"/>
            </a:endParaRPr>
          </a:p>
          <a:p>
            <a:pPr marL="2146300">
              <a:lnSpc>
                <a:spcPct val="100000"/>
              </a:lnSpc>
              <a:spcBef>
                <a:spcPts val="660"/>
              </a:spcBef>
            </a:pPr>
            <a:r>
              <a:rPr sz="2800" dirty="0">
                <a:latin typeface="Palatino Linotype"/>
                <a:cs typeface="Palatino Linotype"/>
              </a:rPr>
              <a:t>=</a:t>
            </a:r>
            <a:r>
              <a:rPr sz="2800" spc="-15" dirty="0">
                <a:latin typeface="Palatino Linotype"/>
                <a:cs typeface="Palatino Linotype"/>
              </a:rPr>
              <a:t> </a:t>
            </a:r>
            <a:r>
              <a:rPr sz="2800" dirty="0">
                <a:latin typeface="Palatino Linotype"/>
                <a:cs typeface="Palatino Linotype"/>
              </a:rPr>
              <a:t>{</a:t>
            </a:r>
            <a:r>
              <a:rPr sz="2800" spc="-10" dirty="0">
                <a:latin typeface="Palatino Linotype"/>
                <a:cs typeface="Palatino Linotype"/>
              </a:rPr>
              <a:t> </a:t>
            </a:r>
            <a:r>
              <a:rPr sz="2800" dirty="0">
                <a:latin typeface="Palatino Linotype"/>
                <a:cs typeface="Palatino Linotype"/>
              </a:rPr>
              <a:t>a</a:t>
            </a:r>
            <a:r>
              <a:rPr sz="2800" spc="-15" dirty="0">
                <a:latin typeface="Palatino Linotype"/>
                <a:cs typeface="Palatino Linotype"/>
              </a:rPr>
              <a:t> </a:t>
            </a:r>
            <a:r>
              <a:rPr sz="2800" dirty="0">
                <a:latin typeface="Palatino Linotype"/>
                <a:cs typeface="Palatino Linotype"/>
              </a:rPr>
              <a:t>}*.</a:t>
            </a:r>
            <a:r>
              <a:rPr sz="2800" spc="-10" dirty="0">
                <a:latin typeface="Palatino Linotype"/>
                <a:cs typeface="Palatino Linotype"/>
              </a:rPr>
              <a:t> </a:t>
            </a:r>
            <a:r>
              <a:rPr sz="2800" dirty="0">
                <a:latin typeface="Palatino Linotype"/>
                <a:cs typeface="Palatino Linotype"/>
              </a:rPr>
              <a:t>{</a:t>
            </a:r>
            <a:r>
              <a:rPr sz="2800" spc="-15" dirty="0">
                <a:latin typeface="Palatino Linotype"/>
                <a:cs typeface="Palatino Linotype"/>
              </a:rPr>
              <a:t> </a:t>
            </a:r>
            <a:r>
              <a:rPr sz="2800" dirty="0">
                <a:latin typeface="Palatino Linotype"/>
                <a:cs typeface="Palatino Linotype"/>
              </a:rPr>
              <a:t>a</a:t>
            </a:r>
            <a:r>
              <a:rPr sz="2800" spc="-10" dirty="0">
                <a:latin typeface="Palatino Linotype"/>
                <a:cs typeface="Palatino Linotype"/>
              </a:rPr>
              <a:t> </a:t>
            </a:r>
            <a:r>
              <a:rPr sz="2800" dirty="0">
                <a:latin typeface="Palatino Linotype"/>
                <a:cs typeface="Palatino Linotype"/>
              </a:rPr>
              <a:t>}</a:t>
            </a:r>
            <a:r>
              <a:rPr sz="2800" spc="-5" dirty="0">
                <a:latin typeface="Palatino Linotype"/>
                <a:cs typeface="Palatino Linotype"/>
              </a:rPr>
              <a:t> </a:t>
            </a:r>
            <a:r>
              <a:rPr sz="2800" dirty="0">
                <a:latin typeface="Palatino Linotype"/>
                <a:cs typeface="Palatino Linotype"/>
              </a:rPr>
              <a:t>U</a:t>
            </a:r>
            <a:r>
              <a:rPr sz="2800" spc="-20" dirty="0">
                <a:latin typeface="Palatino Linotype"/>
                <a:cs typeface="Palatino Linotype"/>
              </a:rPr>
              <a:t> </a:t>
            </a:r>
            <a:r>
              <a:rPr sz="2800" dirty="0">
                <a:latin typeface="Palatino Linotype"/>
                <a:cs typeface="Palatino Linotype"/>
              </a:rPr>
              <a:t>{</a:t>
            </a:r>
            <a:r>
              <a:rPr sz="2800" spc="-5" dirty="0">
                <a:latin typeface="Palatino Linotype"/>
                <a:cs typeface="Palatino Linotype"/>
              </a:rPr>
              <a:t> </a:t>
            </a:r>
            <a:r>
              <a:rPr sz="2800" dirty="0">
                <a:latin typeface="Palatino Linotype"/>
                <a:cs typeface="Palatino Linotype"/>
              </a:rPr>
              <a:t>b</a:t>
            </a:r>
            <a:r>
              <a:rPr sz="2800" spc="-15" dirty="0">
                <a:latin typeface="Palatino Linotype"/>
                <a:cs typeface="Palatino Linotype"/>
              </a:rPr>
              <a:t> </a:t>
            </a:r>
            <a:r>
              <a:rPr sz="2800" spc="-50" dirty="0">
                <a:latin typeface="Palatino Linotype"/>
                <a:cs typeface="Palatino Linotype"/>
              </a:rPr>
              <a:t>}</a:t>
            </a:r>
            <a:endParaRPr sz="2800" dirty="0">
              <a:latin typeface="Palatino Linotype"/>
              <a:cs typeface="Palatino Linotype"/>
            </a:endParaRPr>
          </a:p>
          <a:p>
            <a:pPr marL="2146300">
              <a:lnSpc>
                <a:spcPct val="100000"/>
              </a:lnSpc>
              <a:spcBef>
                <a:spcPts val="695"/>
              </a:spcBef>
              <a:tabLst>
                <a:tab pos="4999355" algn="l"/>
              </a:tabLst>
            </a:pPr>
            <a:r>
              <a:rPr sz="2800" dirty="0">
                <a:latin typeface="Palatino Linotype"/>
                <a:cs typeface="Palatino Linotype"/>
              </a:rPr>
              <a:t>=</a:t>
            </a:r>
            <a:r>
              <a:rPr sz="2800" spc="-25" dirty="0">
                <a:latin typeface="Palatino Linotype"/>
                <a:cs typeface="Palatino Linotype"/>
              </a:rPr>
              <a:t> </a:t>
            </a:r>
            <a:r>
              <a:rPr sz="2800" dirty="0">
                <a:latin typeface="Palatino Linotype"/>
                <a:cs typeface="Palatino Linotype"/>
              </a:rPr>
              <a:t>{</a:t>
            </a:r>
            <a:r>
              <a:rPr sz="2800" dirty="0">
                <a:latin typeface="Symbol"/>
                <a:cs typeface="Symbol"/>
              </a:rPr>
              <a:t></a:t>
            </a:r>
            <a:r>
              <a:rPr sz="2800" dirty="0">
                <a:latin typeface="Palatino Linotype"/>
                <a:cs typeface="Palatino Linotype"/>
              </a:rPr>
              <a:t>,</a:t>
            </a:r>
            <a:r>
              <a:rPr sz="2800" spc="-20" dirty="0">
                <a:latin typeface="Palatino Linotype"/>
                <a:cs typeface="Palatino Linotype"/>
              </a:rPr>
              <a:t> </a:t>
            </a:r>
            <a:r>
              <a:rPr sz="2800" dirty="0">
                <a:latin typeface="Palatino Linotype"/>
                <a:cs typeface="Palatino Linotype"/>
              </a:rPr>
              <a:t>a,</a:t>
            </a:r>
            <a:r>
              <a:rPr sz="2800" spc="-30" dirty="0">
                <a:latin typeface="Palatino Linotype"/>
                <a:cs typeface="Palatino Linotype"/>
              </a:rPr>
              <a:t> </a:t>
            </a:r>
            <a:r>
              <a:rPr sz="2800" dirty="0">
                <a:latin typeface="Palatino Linotype"/>
                <a:cs typeface="Palatino Linotype"/>
              </a:rPr>
              <a:t>aa,</a:t>
            </a:r>
            <a:r>
              <a:rPr sz="2800" spc="-30" dirty="0">
                <a:latin typeface="Palatino Linotype"/>
                <a:cs typeface="Palatino Linotype"/>
              </a:rPr>
              <a:t> </a:t>
            </a:r>
            <a:r>
              <a:rPr sz="2800" dirty="0">
                <a:latin typeface="Palatino Linotype"/>
                <a:cs typeface="Palatino Linotype"/>
              </a:rPr>
              <a:t>aaa,.</a:t>
            </a:r>
            <a:r>
              <a:rPr sz="2800" spc="-35" dirty="0">
                <a:latin typeface="Palatino Linotype"/>
                <a:cs typeface="Palatino Linotype"/>
              </a:rPr>
              <a:t> </a:t>
            </a:r>
            <a:r>
              <a:rPr sz="2800" dirty="0">
                <a:latin typeface="Palatino Linotype"/>
                <a:cs typeface="Palatino Linotype"/>
              </a:rPr>
              <a:t>.</a:t>
            </a:r>
            <a:r>
              <a:rPr sz="2800" spc="-15" dirty="0">
                <a:latin typeface="Palatino Linotype"/>
                <a:cs typeface="Palatino Linotype"/>
              </a:rPr>
              <a:t> </a:t>
            </a:r>
            <a:r>
              <a:rPr sz="2800" spc="-50" dirty="0">
                <a:latin typeface="Palatino Linotype"/>
                <a:cs typeface="Palatino Linotype"/>
              </a:rPr>
              <a:t>.</a:t>
            </a:r>
            <a:r>
              <a:rPr sz="2800" dirty="0">
                <a:latin typeface="Palatino Linotype"/>
                <a:cs typeface="Palatino Linotype"/>
              </a:rPr>
              <a:t>	}.</a:t>
            </a:r>
            <a:r>
              <a:rPr sz="2800" spc="-10" dirty="0">
                <a:latin typeface="Palatino Linotype"/>
                <a:cs typeface="Palatino Linotype"/>
              </a:rPr>
              <a:t> </a:t>
            </a:r>
            <a:r>
              <a:rPr sz="2800" dirty="0">
                <a:latin typeface="Palatino Linotype"/>
                <a:cs typeface="Palatino Linotype"/>
              </a:rPr>
              <a:t>{</a:t>
            </a:r>
            <a:r>
              <a:rPr sz="2800" spc="-15" dirty="0">
                <a:latin typeface="Palatino Linotype"/>
                <a:cs typeface="Palatino Linotype"/>
              </a:rPr>
              <a:t> </a:t>
            </a:r>
            <a:r>
              <a:rPr sz="2800" dirty="0">
                <a:latin typeface="Palatino Linotype"/>
                <a:cs typeface="Palatino Linotype"/>
              </a:rPr>
              <a:t>a,</a:t>
            </a:r>
            <a:r>
              <a:rPr sz="2800" spc="-25" dirty="0">
                <a:latin typeface="Palatino Linotype"/>
                <a:cs typeface="Palatino Linotype"/>
              </a:rPr>
              <a:t> b}</a:t>
            </a:r>
            <a:endParaRPr sz="2800" dirty="0">
              <a:latin typeface="Palatino Linotype"/>
              <a:cs typeface="Palatino Linotype"/>
            </a:endParaRPr>
          </a:p>
          <a:p>
            <a:pPr marL="2146300">
              <a:lnSpc>
                <a:spcPct val="100000"/>
              </a:lnSpc>
              <a:spcBef>
                <a:spcPts val="635"/>
              </a:spcBef>
            </a:pPr>
            <a:r>
              <a:rPr sz="2800" dirty="0">
                <a:latin typeface="Palatino Linotype"/>
                <a:cs typeface="Palatino Linotype"/>
              </a:rPr>
              <a:t>=</a:t>
            </a:r>
            <a:r>
              <a:rPr sz="2800" spc="-30" dirty="0">
                <a:latin typeface="Palatino Linotype"/>
                <a:cs typeface="Palatino Linotype"/>
              </a:rPr>
              <a:t> </a:t>
            </a:r>
            <a:r>
              <a:rPr sz="2800" dirty="0">
                <a:solidFill>
                  <a:srgbClr val="0000CC"/>
                </a:solidFill>
                <a:latin typeface="Palatino Linotype"/>
                <a:cs typeface="Palatino Linotype"/>
              </a:rPr>
              <a:t>{a,</a:t>
            </a:r>
            <a:r>
              <a:rPr sz="2800" spc="-35" dirty="0">
                <a:solidFill>
                  <a:srgbClr val="0000CC"/>
                </a:solidFill>
                <a:latin typeface="Palatino Linotype"/>
                <a:cs typeface="Palatino Linotype"/>
              </a:rPr>
              <a:t> </a:t>
            </a:r>
            <a:r>
              <a:rPr sz="2800" dirty="0">
                <a:solidFill>
                  <a:srgbClr val="0000CC"/>
                </a:solidFill>
                <a:latin typeface="Palatino Linotype"/>
                <a:cs typeface="Palatino Linotype"/>
              </a:rPr>
              <a:t>aa,</a:t>
            </a:r>
            <a:r>
              <a:rPr sz="2800" spc="-40" dirty="0">
                <a:solidFill>
                  <a:srgbClr val="0000CC"/>
                </a:solidFill>
                <a:latin typeface="Palatino Linotype"/>
                <a:cs typeface="Palatino Linotype"/>
              </a:rPr>
              <a:t> </a:t>
            </a:r>
            <a:r>
              <a:rPr sz="2800" dirty="0">
                <a:solidFill>
                  <a:srgbClr val="0000CC"/>
                </a:solidFill>
                <a:latin typeface="Palatino Linotype"/>
                <a:cs typeface="Palatino Linotype"/>
              </a:rPr>
              <a:t>aaa,</a:t>
            </a:r>
            <a:r>
              <a:rPr sz="2800" spc="-35" dirty="0">
                <a:solidFill>
                  <a:srgbClr val="0000CC"/>
                </a:solidFill>
                <a:latin typeface="Palatino Linotype"/>
                <a:cs typeface="Palatino Linotype"/>
              </a:rPr>
              <a:t> </a:t>
            </a:r>
            <a:r>
              <a:rPr sz="2800" dirty="0">
                <a:solidFill>
                  <a:srgbClr val="0000CC"/>
                </a:solidFill>
                <a:latin typeface="Palatino Linotype"/>
                <a:cs typeface="Palatino Linotype"/>
              </a:rPr>
              <a:t>aaaa,.</a:t>
            </a:r>
            <a:r>
              <a:rPr sz="2800" spc="-35" dirty="0">
                <a:solidFill>
                  <a:srgbClr val="0000CC"/>
                </a:solidFill>
                <a:latin typeface="Palatino Linotype"/>
                <a:cs typeface="Palatino Linotype"/>
              </a:rPr>
              <a:t> </a:t>
            </a:r>
            <a:r>
              <a:rPr sz="2800" dirty="0">
                <a:solidFill>
                  <a:srgbClr val="0000CC"/>
                </a:solidFill>
                <a:latin typeface="Palatino Linotype"/>
                <a:cs typeface="Palatino Linotype"/>
              </a:rPr>
              <a:t>.</a:t>
            </a:r>
            <a:r>
              <a:rPr sz="2800" spc="-40" dirty="0">
                <a:solidFill>
                  <a:srgbClr val="0000CC"/>
                </a:solidFill>
                <a:latin typeface="Palatino Linotype"/>
                <a:cs typeface="Palatino Linotype"/>
              </a:rPr>
              <a:t> </a:t>
            </a:r>
            <a:r>
              <a:rPr sz="2800" dirty="0">
                <a:solidFill>
                  <a:srgbClr val="0000CC"/>
                </a:solidFill>
                <a:latin typeface="Palatino Linotype"/>
                <a:cs typeface="Palatino Linotype"/>
              </a:rPr>
              <a:t>.</a:t>
            </a:r>
            <a:r>
              <a:rPr sz="2800" spc="-20" dirty="0">
                <a:solidFill>
                  <a:srgbClr val="0000CC"/>
                </a:solidFill>
                <a:latin typeface="Palatino Linotype"/>
                <a:cs typeface="Palatino Linotype"/>
              </a:rPr>
              <a:t> </a:t>
            </a:r>
            <a:r>
              <a:rPr sz="2800" dirty="0">
                <a:solidFill>
                  <a:srgbClr val="0000CC"/>
                </a:solidFill>
                <a:latin typeface="Palatino Linotype"/>
                <a:cs typeface="Palatino Linotype"/>
              </a:rPr>
              <a:t>,b,</a:t>
            </a:r>
            <a:r>
              <a:rPr sz="2800" spc="-25" dirty="0">
                <a:solidFill>
                  <a:srgbClr val="0000CC"/>
                </a:solidFill>
                <a:latin typeface="Palatino Linotype"/>
                <a:cs typeface="Palatino Linotype"/>
              </a:rPr>
              <a:t> </a:t>
            </a:r>
            <a:r>
              <a:rPr sz="2800" dirty="0">
                <a:solidFill>
                  <a:srgbClr val="0000CC"/>
                </a:solidFill>
                <a:latin typeface="Palatino Linotype"/>
                <a:cs typeface="Palatino Linotype"/>
              </a:rPr>
              <a:t>ab,</a:t>
            </a:r>
            <a:r>
              <a:rPr sz="2800" spc="-15" dirty="0">
                <a:solidFill>
                  <a:srgbClr val="0000CC"/>
                </a:solidFill>
                <a:latin typeface="Palatino Linotype"/>
                <a:cs typeface="Palatino Linotype"/>
              </a:rPr>
              <a:t> </a:t>
            </a:r>
            <a:r>
              <a:rPr sz="2800" dirty="0">
                <a:solidFill>
                  <a:srgbClr val="0000CC"/>
                </a:solidFill>
                <a:latin typeface="Palatino Linotype"/>
                <a:cs typeface="Palatino Linotype"/>
              </a:rPr>
              <a:t>aab,</a:t>
            </a:r>
            <a:r>
              <a:rPr sz="2800" spc="-35" dirty="0">
                <a:solidFill>
                  <a:srgbClr val="0000CC"/>
                </a:solidFill>
                <a:latin typeface="Palatino Linotype"/>
                <a:cs typeface="Palatino Linotype"/>
              </a:rPr>
              <a:t> </a:t>
            </a:r>
            <a:r>
              <a:rPr sz="2800" dirty="0">
                <a:solidFill>
                  <a:srgbClr val="0000CC"/>
                </a:solidFill>
                <a:latin typeface="Palatino Linotype"/>
                <a:cs typeface="Palatino Linotype"/>
              </a:rPr>
              <a:t>aaab,.</a:t>
            </a:r>
            <a:r>
              <a:rPr sz="2800" spc="-40" dirty="0">
                <a:solidFill>
                  <a:srgbClr val="0000CC"/>
                </a:solidFill>
                <a:latin typeface="Palatino Linotype"/>
                <a:cs typeface="Palatino Linotype"/>
              </a:rPr>
              <a:t> </a:t>
            </a:r>
            <a:r>
              <a:rPr sz="2800" dirty="0">
                <a:solidFill>
                  <a:srgbClr val="0000CC"/>
                </a:solidFill>
                <a:latin typeface="Palatino Linotype"/>
                <a:cs typeface="Palatino Linotype"/>
              </a:rPr>
              <a:t>.</a:t>
            </a:r>
            <a:r>
              <a:rPr sz="2800" spc="-20" dirty="0">
                <a:solidFill>
                  <a:srgbClr val="0000CC"/>
                </a:solidFill>
                <a:latin typeface="Palatino Linotype"/>
                <a:cs typeface="Palatino Linotype"/>
              </a:rPr>
              <a:t> </a:t>
            </a:r>
            <a:r>
              <a:rPr sz="2800" dirty="0">
                <a:solidFill>
                  <a:srgbClr val="0000CC"/>
                </a:solidFill>
                <a:latin typeface="Palatino Linotype"/>
                <a:cs typeface="Palatino Linotype"/>
              </a:rPr>
              <a:t>.</a:t>
            </a:r>
            <a:r>
              <a:rPr sz="2800" spc="-35" dirty="0">
                <a:solidFill>
                  <a:srgbClr val="0000CC"/>
                </a:solidFill>
                <a:latin typeface="Palatino Linotype"/>
                <a:cs typeface="Palatino Linotype"/>
              </a:rPr>
              <a:t> </a:t>
            </a:r>
            <a:r>
              <a:rPr sz="2800" spc="-50" dirty="0">
                <a:solidFill>
                  <a:srgbClr val="0000CC"/>
                </a:solidFill>
                <a:latin typeface="Palatino Linotype"/>
                <a:cs typeface="Palatino Linotype"/>
              </a:rPr>
              <a:t>}</a:t>
            </a:r>
            <a:endParaRPr sz="2800" dirty="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0214" y="181102"/>
            <a:ext cx="7829550" cy="1183640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2700" marR="5080">
              <a:lnSpc>
                <a:spcPts val="4320"/>
              </a:lnSpc>
              <a:spcBef>
                <a:spcPts val="640"/>
              </a:spcBef>
            </a:pPr>
            <a:r>
              <a:rPr sz="4000" dirty="0"/>
              <a:t>Languages</a:t>
            </a:r>
            <a:r>
              <a:rPr sz="4000" spc="-125" dirty="0"/>
              <a:t> </a:t>
            </a:r>
            <a:r>
              <a:rPr sz="4000" dirty="0"/>
              <a:t>associated</a:t>
            </a:r>
            <a:r>
              <a:rPr sz="4000" spc="-125" dirty="0"/>
              <a:t> </a:t>
            </a:r>
            <a:r>
              <a:rPr sz="4000" dirty="0"/>
              <a:t>with</a:t>
            </a:r>
            <a:r>
              <a:rPr sz="4000" spc="-125" dirty="0"/>
              <a:t> </a:t>
            </a:r>
            <a:r>
              <a:rPr sz="4000" spc="-10" dirty="0"/>
              <a:t>regular expressions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750214" y="1657380"/>
            <a:ext cx="9931298" cy="4864100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94615">
              <a:lnSpc>
                <a:spcPct val="100000"/>
              </a:lnSpc>
              <a:spcBef>
                <a:spcPts val="800"/>
              </a:spcBef>
            </a:pPr>
            <a:r>
              <a:rPr lang="en-IN" sz="2600" dirty="0">
                <a:latin typeface="Palatino Linotype"/>
                <a:cs typeface="Palatino Linotype"/>
              </a:rPr>
              <a:t>2. </a:t>
            </a:r>
            <a:r>
              <a:rPr sz="2600" dirty="0">
                <a:latin typeface="Palatino Linotype"/>
                <a:cs typeface="Palatino Linotype"/>
              </a:rPr>
              <a:t>r</a:t>
            </a:r>
            <a:r>
              <a:rPr sz="2600" spc="-10" dirty="0">
                <a:latin typeface="Palatino Linotype"/>
                <a:cs typeface="Palatino Linotype"/>
              </a:rPr>
              <a:t> </a:t>
            </a:r>
            <a:r>
              <a:rPr sz="2600" dirty="0">
                <a:latin typeface="Palatino Linotype"/>
                <a:cs typeface="Palatino Linotype"/>
              </a:rPr>
              <a:t>=</a:t>
            </a:r>
            <a:r>
              <a:rPr sz="2600" spc="-15" dirty="0">
                <a:latin typeface="Palatino Linotype"/>
                <a:cs typeface="Palatino Linotype"/>
              </a:rPr>
              <a:t> </a:t>
            </a:r>
            <a:r>
              <a:rPr sz="2600" dirty="0">
                <a:latin typeface="Palatino Linotype"/>
                <a:cs typeface="Palatino Linotype"/>
              </a:rPr>
              <a:t>(a</a:t>
            </a:r>
            <a:r>
              <a:rPr sz="2600" spc="-10" dirty="0">
                <a:latin typeface="Palatino Linotype"/>
                <a:cs typeface="Palatino Linotype"/>
              </a:rPr>
              <a:t> </a:t>
            </a:r>
            <a:r>
              <a:rPr sz="2600" dirty="0">
                <a:latin typeface="Palatino Linotype"/>
                <a:cs typeface="Palatino Linotype"/>
              </a:rPr>
              <a:t>+</a:t>
            </a:r>
            <a:r>
              <a:rPr sz="2600" spc="-15" dirty="0">
                <a:latin typeface="Palatino Linotype"/>
                <a:cs typeface="Palatino Linotype"/>
              </a:rPr>
              <a:t> </a:t>
            </a:r>
            <a:r>
              <a:rPr sz="2600" dirty="0">
                <a:latin typeface="Palatino Linotype"/>
                <a:cs typeface="Palatino Linotype"/>
              </a:rPr>
              <a:t>b)*. (a</a:t>
            </a:r>
            <a:r>
              <a:rPr sz="2600" spc="-20" dirty="0">
                <a:latin typeface="Palatino Linotype"/>
                <a:cs typeface="Palatino Linotype"/>
              </a:rPr>
              <a:t> </a:t>
            </a:r>
            <a:r>
              <a:rPr sz="2600" dirty="0">
                <a:latin typeface="Palatino Linotype"/>
                <a:cs typeface="Palatino Linotype"/>
              </a:rPr>
              <a:t>+</a:t>
            </a:r>
            <a:r>
              <a:rPr sz="2600" spc="-15" dirty="0">
                <a:latin typeface="Palatino Linotype"/>
                <a:cs typeface="Palatino Linotype"/>
              </a:rPr>
              <a:t> </a:t>
            </a:r>
            <a:r>
              <a:rPr sz="2600" dirty="0">
                <a:latin typeface="Palatino Linotype"/>
                <a:cs typeface="Palatino Linotype"/>
              </a:rPr>
              <a:t>bb),</a:t>
            </a:r>
            <a:r>
              <a:rPr sz="2600" spc="-20" dirty="0">
                <a:latin typeface="Palatino Linotype"/>
                <a:cs typeface="Palatino Linotype"/>
              </a:rPr>
              <a:t> </a:t>
            </a:r>
            <a:r>
              <a:rPr sz="2600" dirty="0">
                <a:latin typeface="Palatino Linotype"/>
                <a:cs typeface="Palatino Linotype"/>
              </a:rPr>
              <a:t>find</a:t>
            </a:r>
            <a:r>
              <a:rPr sz="2600" spc="-5" dirty="0">
                <a:latin typeface="Palatino Linotype"/>
                <a:cs typeface="Palatino Linotype"/>
              </a:rPr>
              <a:t> </a:t>
            </a:r>
            <a:r>
              <a:rPr sz="2600" spc="-20" dirty="0">
                <a:latin typeface="Palatino Linotype"/>
                <a:cs typeface="Palatino Linotype"/>
              </a:rPr>
              <a:t>L(r)</a:t>
            </a:r>
            <a:endParaRPr sz="2600" dirty="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695"/>
              </a:spcBef>
            </a:pPr>
            <a:r>
              <a:rPr lang="en-IN" sz="2600" dirty="0">
                <a:latin typeface="Palatino Linotype"/>
                <a:cs typeface="Palatino Linotype"/>
              </a:rPr>
              <a:t>   </a:t>
            </a:r>
            <a:r>
              <a:rPr sz="2600" dirty="0">
                <a:latin typeface="Palatino Linotype"/>
                <a:cs typeface="Palatino Linotype"/>
              </a:rPr>
              <a:t>L(r)</a:t>
            </a:r>
            <a:r>
              <a:rPr sz="2600" spc="-25" dirty="0">
                <a:latin typeface="Palatino Linotype"/>
                <a:cs typeface="Palatino Linotype"/>
              </a:rPr>
              <a:t> </a:t>
            </a:r>
            <a:r>
              <a:rPr sz="2600" dirty="0">
                <a:latin typeface="Palatino Linotype"/>
                <a:cs typeface="Palatino Linotype"/>
              </a:rPr>
              <a:t>=</a:t>
            </a:r>
            <a:r>
              <a:rPr sz="2600" spc="-15" dirty="0">
                <a:latin typeface="Palatino Linotype"/>
                <a:cs typeface="Palatino Linotype"/>
              </a:rPr>
              <a:t> </a:t>
            </a:r>
            <a:r>
              <a:rPr sz="2600" dirty="0">
                <a:latin typeface="Palatino Linotype"/>
                <a:cs typeface="Palatino Linotype"/>
              </a:rPr>
              <a:t>L((a</a:t>
            </a:r>
            <a:r>
              <a:rPr sz="2600" spc="-15" dirty="0">
                <a:latin typeface="Palatino Linotype"/>
                <a:cs typeface="Palatino Linotype"/>
              </a:rPr>
              <a:t> </a:t>
            </a:r>
            <a:r>
              <a:rPr sz="2600" dirty="0">
                <a:latin typeface="Palatino Linotype"/>
                <a:cs typeface="Palatino Linotype"/>
              </a:rPr>
              <a:t>+</a:t>
            </a:r>
            <a:r>
              <a:rPr sz="2600" spc="-10" dirty="0">
                <a:latin typeface="Palatino Linotype"/>
                <a:cs typeface="Palatino Linotype"/>
              </a:rPr>
              <a:t> </a:t>
            </a:r>
            <a:r>
              <a:rPr sz="2600" dirty="0">
                <a:latin typeface="Palatino Linotype"/>
                <a:cs typeface="Palatino Linotype"/>
              </a:rPr>
              <a:t>b)*. (a</a:t>
            </a:r>
            <a:r>
              <a:rPr sz="2600" spc="-15" dirty="0">
                <a:latin typeface="Palatino Linotype"/>
                <a:cs typeface="Palatino Linotype"/>
              </a:rPr>
              <a:t> </a:t>
            </a:r>
            <a:r>
              <a:rPr sz="2600" dirty="0">
                <a:latin typeface="Palatino Linotype"/>
                <a:cs typeface="Palatino Linotype"/>
              </a:rPr>
              <a:t>+</a:t>
            </a:r>
            <a:r>
              <a:rPr sz="2600" spc="-10" dirty="0">
                <a:latin typeface="Palatino Linotype"/>
                <a:cs typeface="Palatino Linotype"/>
              </a:rPr>
              <a:t> </a:t>
            </a:r>
            <a:r>
              <a:rPr sz="2600" spc="-20" dirty="0">
                <a:latin typeface="Palatino Linotype"/>
                <a:cs typeface="Palatino Linotype"/>
              </a:rPr>
              <a:t>bb))</a:t>
            </a:r>
            <a:endParaRPr sz="2600" dirty="0">
              <a:latin typeface="Palatino Linotype"/>
              <a:cs typeface="Palatino Linotype"/>
            </a:endParaRPr>
          </a:p>
          <a:p>
            <a:pPr marL="590550">
              <a:lnSpc>
                <a:spcPct val="100000"/>
              </a:lnSpc>
              <a:spcBef>
                <a:spcPts val="685"/>
              </a:spcBef>
              <a:tabLst>
                <a:tab pos="2531745" algn="l"/>
              </a:tabLst>
            </a:pPr>
            <a:r>
              <a:rPr sz="2600" dirty="0">
                <a:latin typeface="Palatino Linotype"/>
                <a:cs typeface="Palatino Linotype"/>
              </a:rPr>
              <a:t>= L((a</a:t>
            </a:r>
            <a:r>
              <a:rPr sz="2600" spc="-25" dirty="0">
                <a:latin typeface="Palatino Linotype"/>
                <a:cs typeface="Palatino Linotype"/>
              </a:rPr>
              <a:t> </a:t>
            </a:r>
            <a:r>
              <a:rPr sz="2600" dirty="0">
                <a:latin typeface="Palatino Linotype"/>
                <a:cs typeface="Palatino Linotype"/>
              </a:rPr>
              <a:t>+ </a:t>
            </a:r>
            <a:r>
              <a:rPr sz="2600" spc="-10" dirty="0">
                <a:latin typeface="Palatino Linotype"/>
                <a:cs typeface="Palatino Linotype"/>
              </a:rPr>
              <a:t>b)*).</a:t>
            </a:r>
            <a:r>
              <a:rPr sz="2600" dirty="0">
                <a:latin typeface="Palatino Linotype"/>
                <a:cs typeface="Palatino Linotype"/>
              </a:rPr>
              <a:t>	L(a</a:t>
            </a:r>
            <a:r>
              <a:rPr sz="2600" spc="-5" dirty="0">
                <a:latin typeface="Palatino Linotype"/>
                <a:cs typeface="Palatino Linotype"/>
              </a:rPr>
              <a:t> </a:t>
            </a:r>
            <a:r>
              <a:rPr sz="2600" dirty="0">
                <a:latin typeface="Palatino Linotype"/>
                <a:cs typeface="Palatino Linotype"/>
              </a:rPr>
              <a:t>+</a:t>
            </a:r>
            <a:r>
              <a:rPr sz="2600" spc="-10" dirty="0">
                <a:latin typeface="Palatino Linotype"/>
                <a:cs typeface="Palatino Linotype"/>
              </a:rPr>
              <a:t> </a:t>
            </a:r>
            <a:r>
              <a:rPr sz="2600" spc="-25" dirty="0">
                <a:latin typeface="Palatino Linotype"/>
                <a:cs typeface="Palatino Linotype"/>
              </a:rPr>
              <a:t>bb)</a:t>
            </a:r>
            <a:endParaRPr sz="2600" dirty="0">
              <a:latin typeface="Palatino Linotype"/>
              <a:cs typeface="Palatino Linotype"/>
            </a:endParaRPr>
          </a:p>
          <a:p>
            <a:pPr marL="590550">
              <a:lnSpc>
                <a:spcPct val="100000"/>
              </a:lnSpc>
              <a:spcBef>
                <a:spcPts val="685"/>
              </a:spcBef>
              <a:tabLst>
                <a:tab pos="2531745" algn="l"/>
              </a:tabLst>
            </a:pPr>
            <a:r>
              <a:rPr sz="2600" dirty="0">
                <a:latin typeface="Palatino Linotype"/>
                <a:cs typeface="Palatino Linotype"/>
              </a:rPr>
              <a:t>= (L(a</a:t>
            </a:r>
            <a:r>
              <a:rPr sz="2600" spc="-30" dirty="0">
                <a:latin typeface="Palatino Linotype"/>
                <a:cs typeface="Palatino Linotype"/>
              </a:rPr>
              <a:t> </a:t>
            </a:r>
            <a:r>
              <a:rPr sz="2600" dirty="0">
                <a:latin typeface="Palatino Linotype"/>
                <a:cs typeface="Palatino Linotype"/>
              </a:rPr>
              <a:t>+ </a:t>
            </a:r>
            <a:r>
              <a:rPr sz="2600" spc="-20" dirty="0">
                <a:latin typeface="Palatino Linotype"/>
                <a:cs typeface="Palatino Linotype"/>
              </a:rPr>
              <a:t>b))*.</a:t>
            </a:r>
            <a:r>
              <a:rPr sz="2600" dirty="0">
                <a:latin typeface="Palatino Linotype"/>
                <a:cs typeface="Palatino Linotype"/>
              </a:rPr>
              <a:t>	L(a</a:t>
            </a:r>
            <a:r>
              <a:rPr sz="2600" spc="-10" dirty="0">
                <a:latin typeface="Palatino Linotype"/>
                <a:cs typeface="Palatino Linotype"/>
              </a:rPr>
              <a:t> </a:t>
            </a:r>
            <a:r>
              <a:rPr sz="2600" dirty="0">
                <a:latin typeface="Palatino Linotype"/>
                <a:cs typeface="Palatino Linotype"/>
              </a:rPr>
              <a:t>+</a:t>
            </a:r>
            <a:r>
              <a:rPr sz="2600" spc="-10" dirty="0">
                <a:latin typeface="Palatino Linotype"/>
                <a:cs typeface="Palatino Linotype"/>
              </a:rPr>
              <a:t> </a:t>
            </a:r>
            <a:r>
              <a:rPr sz="2600" spc="-25" dirty="0">
                <a:latin typeface="Palatino Linotype"/>
                <a:cs typeface="Palatino Linotype"/>
              </a:rPr>
              <a:t>bb)</a:t>
            </a:r>
            <a:endParaRPr sz="2600" dirty="0">
              <a:latin typeface="Palatino Linotype"/>
              <a:cs typeface="Palatino Linotype"/>
            </a:endParaRPr>
          </a:p>
          <a:p>
            <a:pPr marL="590550">
              <a:lnSpc>
                <a:spcPct val="100000"/>
              </a:lnSpc>
              <a:spcBef>
                <a:spcPts val="695"/>
              </a:spcBef>
            </a:pPr>
            <a:r>
              <a:rPr sz="2600" dirty="0">
                <a:latin typeface="Palatino Linotype"/>
                <a:cs typeface="Palatino Linotype"/>
              </a:rPr>
              <a:t>=</a:t>
            </a:r>
            <a:r>
              <a:rPr sz="2600" spc="-15" dirty="0">
                <a:latin typeface="Palatino Linotype"/>
                <a:cs typeface="Palatino Linotype"/>
              </a:rPr>
              <a:t> </a:t>
            </a:r>
            <a:r>
              <a:rPr sz="2600" dirty="0">
                <a:latin typeface="Palatino Linotype"/>
                <a:cs typeface="Palatino Linotype"/>
              </a:rPr>
              <a:t>(L(a)</a:t>
            </a:r>
            <a:r>
              <a:rPr sz="2600" spc="-25" dirty="0">
                <a:latin typeface="Palatino Linotype"/>
                <a:cs typeface="Palatino Linotype"/>
              </a:rPr>
              <a:t> </a:t>
            </a:r>
            <a:r>
              <a:rPr sz="2600" dirty="0">
                <a:latin typeface="Palatino Linotype"/>
                <a:cs typeface="Palatino Linotype"/>
              </a:rPr>
              <a:t>U</a:t>
            </a:r>
            <a:r>
              <a:rPr sz="2600" spc="-5" dirty="0">
                <a:latin typeface="Palatino Linotype"/>
                <a:cs typeface="Palatino Linotype"/>
              </a:rPr>
              <a:t> </a:t>
            </a:r>
            <a:r>
              <a:rPr sz="2600" dirty="0">
                <a:latin typeface="Palatino Linotype"/>
                <a:cs typeface="Palatino Linotype"/>
              </a:rPr>
              <a:t>L(b))*</a:t>
            </a:r>
            <a:r>
              <a:rPr sz="2600" spc="-25" dirty="0">
                <a:latin typeface="Palatino Linotype"/>
                <a:cs typeface="Palatino Linotype"/>
              </a:rPr>
              <a:t> </a:t>
            </a:r>
            <a:r>
              <a:rPr sz="2600" dirty="0">
                <a:latin typeface="Palatino Linotype"/>
                <a:cs typeface="Palatino Linotype"/>
              </a:rPr>
              <a:t>. L(a)</a:t>
            </a:r>
            <a:r>
              <a:rPr sz="2600" spc="-30" dirty="0">
                <a:latin typeface="Palatino Linotype"/>
                <a:cs typeface="Palatino Linotype"/>
              </a:rPr>
              <a:t> </a:t>
            </a:r>
            <a:r>
              <a:rPr sz="2600" dirty="0">
                <a:latin typeface="Palatino Linotype"/>
                <a:cs typeface="Palatino Linotype"/>
              </a:rPr>
              <a:t>U </a:t>
            </a:r>
            <a:r>
              <a:rPr sz="2600" spc="-10" dirty="0">
                <a:latin typeface="Palatino Linotype"/>
                <a:cs typeface="Palatino Linotype"/>
              </a:rPr>
              <a:t>L(bb)</a:t>
            </a:r>
            <a:endParaRPr sz="2600" dirty="0">
              <a:latin typeface="Palatino Linotype"/>
              <a:cs typeface="Palatino Linotype"/>
            </a:endParaRPr>
          </a:p>
          <a:p>
            <a:pPr marL="590550">
              <a:lnSpc>
                <a:spcPct val="100000"/>
              </a:lnSpc>
              <a:spcBef>
                <a:spcPts val="685"/>
              </a:spcBef>
            </a:pPr>
            <a:r>
              <a:rPr sz="2600" dirty="0">
                <a:latin typeface="Palatino Linotype"/>
                <a:cs typeface="Palatino Linotype"/>
              </a:rPr>
              <a:t>=</a:t>
            </a:r>
            <a:r>
              <a:rPr sz="2600" spc="-5" dirty="0">
                <a:latin typeface="Palatino Linotype"/>
                <a:cs typeface="Palatino Linotype"/>
              </a:rPr>
              <a:t> </a:t>
            </a:r>
            <a:r>
              <a:rPr sz="2600" dirty="0">
                <a:latin typeface="Palatino Linotype"/>
                <a:cs typeface="Palatino Linotype"/>
              </a:rPr>
              <a:t>{a,</a:t>
            </a:r>
            <a:r>
              <a:rPr sz="2600" spc="-15" dirty="0">
                <a:latin typeface="Palatino Linotype"/>
                <a:cs typeface="Palatino Linotype"/>
              </a:rPr>
              <a:t> </a:t>
            </a:r>
            <a:r>
              <a:rPr sz="2600" dirty="0">
                <a:latin typeface="Palatino Linotype"/>
                <a:cs typeface="Palatino Linotype"/>
              </a:rPr>
              <a:t>b}*</a:t>
            </a:r>
            <a:r>
              <a:rPr sz="2600" spc="-15" dirty="0">
                <a:latin typeface="Palatino Linotype"/>
                <a:cs typeface="Palatino Linotype"/>
              </a:rPr>
              <a:t> </a:t>
            </a:r>
            <a:r>
              <a:rPr sz="2600" dirty="0">
                <a:latin typeface="Palatino Linotype"/>
                <a:cs typeface="Palatino Linotype"/>
              </a:rPr>
              <a:t>. {a}</a:t>
            </a:r>
            <a:r>
              <a:rPr sz="2600" spc="-15" dirty="0">
                <a:latin typeface="Palatino Linotype"/>
                <a:cs typeface="Palatino Linotype"/>
              </a:rPr>
              <a:t> </a:t>
            </a:r>
            <a:r>
              <a:rPr sz="2600" dirty="0">
                <a:latin typeface="Palatino Linotype"/>
                <a:cs typeface="Palatino Linotype"/>
              </a:rPr>
              <a:t>U </a:t>
            </a:r>
            <a:r>
              <a:rPr sz="2600" spc="-10" dirty="0">
                <a:latin typeface="Palatino Linotype"/>
                <a:cs typeface="Palatino Linotype"/>
              </a:rPr>
              <a:t>{b}.{b}</a:t>
            </a:r>
            <a:endParaRPr sz="2600" dirty="0">
              <a:latin typeface="Palatino Linotype"/>
              <a:cs typeface="Palatino Linotype"/>
            </a:endParaRPr>
          </a:p>
          <a:p>
            <a:pPr marL="590550">
              <a:lnSpc>
                <a:spcPct val="100000"/>
              </a:lnSpc>
              <a:spcBef>
                <a:spcPts val="685"/>
              </a:spcBef>
            </a:pPr>
            <a:r>
              <a:rPr sz="2600" dirty="0">
                <a:latin typeface="Palatino Linotype"/>
                <a:cs typeface="Palatino Linotype"/>
              </a:rPr>
              <a:t>=</a:t>
            </a:r>
            <a:r>
              <a:rPr sz="2600" spc="-5" dirty="0">
                <a:latin typeface="Palatino Linotype"/>
                <a:cs typeface="Palatino Linotype"/>
              </a:rPr>
              <a:t> </a:t>
            </a:r>
            <a:r>
              <a:rPr sz="2600" dirty="0">
                <a:latin typeface="Palatino Linotype"/>
                <a:cs typeface="Palatino Linotype"/>
              </a:rPr>
              <a:t>{a,</a:t>
            </a:r>
            <a:r>
              <a:rPr sz="2600" spc="-15" dirty="0">
                <a:latin typeface="Palatino Linotype"/>
                <a:cs typeface="Palatino Linotype"/>
              </a:rPr>
              <a:t> </a:t>
            </a:r>
            <a:r>
              <a:rPr sz="2600" dirty="0">
                <a:latin typeface="Palatino Linotype"/>
                <a:cs typeface="Palatino Linotype"/>
              </a:rPr>
              <a:t>b}*</a:t>
            </a:r>
            <a:r>
              <a:rPr sz="2600" spc="-15" dirty="0">
                <a:latin typeface="Palatino Linotype"/>
                <a:cs typeface="Palatino Linotype"/>
              </a:rPr>
              <a:t> </a:t>
            </a:r>
            <a:r>
              <a:rPr sz="2600" dirty="0">
                <a:latin typeface="Palatino Linotype"/>
                <a:cs typeface="Palatino Linotype"/>
              </a:rPr>
              <a:t>. {a}</a:t>
            </a:r>
            <a:r>
              <a:rPr sz="2600" spc="-15" dirty="0">
                <a:latin typeface="Palatino Linotype"/>
                <a:cs typeface="Palatino Linotype"/>
              </a:rPr>
              <a:t> </a:t>
            </a:r>
            <a:r>
              <a:rPr sz="2600" dirty="0">
                <a:latin typeface="Palatino Linotype"/>
                <a:cs typeface="Palatino Linotype"/>
              </a:rPr>
              <a:t>U </a:t>
            </a:r>
            <a:r>
              <a:rPr sz="2600" spc="-20" dirty="0">
                <a:latin typeface="Palatino Linotype"/>
                <a:cs typeface="Palatino Linotype"/>
              </a:rPr>
              <a:t>{bb}</a:t>
            </a:r>
            <a:endParaRPr sz="2600" dirty="0">
              <a:latin typeface="Palatino Linotype"/>
              <a:cs typeface="Palatino Linotype"/>
            </a:endParaRPr>
          </a:p>
          <a:p>
            <a:pPr marL="590550">
              <a:lnSpc>
                <a:spcPct val="100000"/>
              </a:lnSpc>
              <a:spcBef>
                <a:spcPts val="700"/>
              </a:spcBef>
            </a:pPr>
            <a:r>
              <a:rPr sz="2600" dirty="0">
                <a:latin typeface="Palatino Linotype"/>
                <a:cs typeface="Palatino Linotype"/>
              </a:rPr>
              <a:t>=</a:t>
            </a:r>
            <a:r>
              <a:rPr sz="2600" spc="-15" dirty="0">
                <a:latin typeface="Palatino Linotype"/>
                <a:cs typeface="Palatino Linotype"/>
              </a:rPr>
              <a:t> </a:t>
            </a:r>
            <a:r>
              <a:rPr sz="2600" dirty="0">
                <a:latin typeface="Palatino Linotype"/>
                <a:cs typeface="Palatino Linotype"/>
              </a:rPr>
              <a:t>{a,</a:t>
            </a:r>
            <a:r>
              <a:rPr sz="2600" spc="-15" dirty="0">
                <a:latin typeface="Palatino Linotype"/>
                <a:cs typeface="Palatino Linotype"/>
              </a:rPr>
              <a:t> </a:t>
            </a:r>
            <a:r>
              <a:rPr sz="2600" dirty="0">
                <a:latin typeface="Palatino Linotype"/>
                <a:cs typeface="Palatino Linotype"/>
              </a:rPr>
              <a:t>b}*</a:t>
            </a:r>
            <a:r>
              <a:rPr sz="2600" spc="-20" dirty="0">
                <a:latin typeface="Palatino Linotype"/>
                <a:cs typeface="Palatino Linotype"/>
              </a:rPr>
              <a:t> </a:t>
            </a:r>
            <a:r>
              <a:rPr sz="2600" dirty="0">
                <a:latin typeface="Palatino Linotype"/>
                <a:cs typeface="Palatino Linotype"/>
              </a:rPr>
              <a:t>.</a:t>
            </a:r>
            <a:r>
              <a:rPr sz="2600" spc="5" dirty="0">
                <a:latin typeface="Palatino Linotype"/>
                <a:cs typeface="Palatino Linotype"/>
              </a:rPr>
              <a:t> </a:t>
            </a:r>
            <a:r>
              <a:rPr sz="2600" dirty="0">
                <a:latin typeface="Palatino Linotype"/>
                <a:cs typeface="Palatino Linotype"/>
              </a:rPr>
              <a:t>{a,</a:t>
            </a:r>
            <a:r>
              <a:rPr sz="2600" spc="-15" dirty="0">
                <a:latin typeface="Palatino Linotype"/>
                <a:cs typeface="Palatino Linotype"/>
              </a:rPr>
              <a:t> </a:t>
            </a:r>
            <a:r>
              <a:rPr sz="2600" spc="-25" dirty="0">
                <a:latin typeface="Palatino Linotype"/>
                <a:cs typeface="Palatino Linotype"/>
              </a:rPr>
              <a:t>bb}</a:t>
            </a:r>
            <a:endParaRPr sz="2600" dirty="0">
              <a:latin typeface="Palatino Linotype"/>
              <a:cs typeface="Palatino Linotype"/>
            </a:endParaRPr>
          </a:p>
          <a:p>
            <a:pPr marL="590550">
              <a:lnSpc>
                <a:spcPct val="100000"/>
              </a:lnSpc>
              <a:spcBef>
                <a:spcPts val="705"/>
              </a:spcBef>
            </a:pPr>
            <a:r>
              <a:rPr sz="2600" dirty="0">
                <a:latin typeface="Palatino Linotype"/>
                <a:cs typeface="Palatino Linotype"/>
              </a:rPr>
              <a:t>= {</a:t>
            </a:r>
            <a:r>
              <a:rPr sz="2600" dirty="0">
                <a:latin typeface="Symbol"/>
                <a:cs typeface="Symbol"/>
              </a:rPr>
              <a:t></a:t>
            </a:r>
            <a:r>
              <a:rPr sz="2600" dirty="0">
                <a:latin typeface="Palatino Linotype"/>
                <a:cs typeface="Palatino Linotype"/>
              </a:rPr>
              <a:t>,</a:t>
            </a:r>
            <a:r>
              <a:rPr sz="2600" spc="-5" dirty="0">
                <a:latin typeface="Palatino Linotype"/>
                <a:cs typeface="Palatino Linotype"/>
              </a:rPr>
              <a:t> </a:t>
            </a:r>
            <a:r>
              <a:rPr sz="2600" dirty="0">
                <a:latin typeface="Palatino Linotype"/>
                <a:cs typeface="Palatino Linotype"/>
              </a:rPr>
              <a:t>a,</a:t>
            </a:r>
            <a:r>
              <a:rPr sz="2600" spc="-20" dirty="0">
                <a:latin typeface="Palatino Linotype"/>
                <a:cs typeface="Palatino Linotype"/>
              </a:rPr>
              <a:t> </a:t>
            </a:r>
            <a:r>
              <a:rPr sz="2600" dirty="0">
                <a:latin typeface="Palatino Linotype"/>
                <a:cs typeface="Palatino Linotype"/>
              </a:rPr>
              <a:t>b,</a:t>
            </a:r>
            <a:r>
              <a:rPr sz="2600" spc="-10" dirty="0">
                <a:latin typeface="Palatino Linotype"/>
                <a:cs typeface="Palatino Linotype"/>
              </a:rPr>
              <a:t> </a:t>
            </a:r>
            <a:r>
              <a:rPr sz="2600" dirty="0">
                <a:latin typeface="Palatino Linotype"/>
                <a:cs typeface="Palatino Linotype"/>
              </a:rPr>
              <a:t>aa,</a:t>
            </a:r>
            <a:r>
              <a:rPr sz="2600" spc="-20" dirty="0">
                <a:latin typeface="Palatino Linotype"/>
                <a:cs typeface="Palatino Linotype"/>
              </a:rPr>
              <a:t> </a:t>
            </a:r>
            <a:r>
              <a:rPr sz="2600" dirty="0">
                <a:latin typeface="Palatino Linotype"/>
                <a:cs typeface="Palatino Linotype"/>
              </a:rPr>
              <a:t>ab,</a:t>
            </a:r>
            <a:r>
              <a:rPr sz="2600" spc="-5" dirty="0">
                <a:latin typeface="Palatino Linotype"/>
                <a:cs typeface="Palatino Linotype"/>
              </a:rPr>
              <a:t> </a:t>
            </a:r>
            <a:r>
              <a:rPr sz="2600" dirty="0">
                <a:latin typeface="Palatino Linotype"/>
                <a:cs typeface="Palatino Linotype"/>
              </a:rPr>
              <a:t>ba,</a:t>
            </a:r>
            <a:r>
              <a:rPr sz="2600" spc="-20" dirty="0">
                <a:latin typeface="Palatino Linotype"/>
                <a:cs typeface="Palatino Linotype"/>
              </a:rPr>
              <a:t> </a:t>
            </a:r>
            <a:r>
              <a:rPr sz="2600" dirty="0">
                <a:latin typeface="Palatino Linotype"/>
                <a:cs typeface="Palatino Linotype"/>
              </a:rPr>
              <a:t>bb,.</a:t>
            </a:r>
            <a:r>
              <a:rPr sz="2600" spc="-5" dirty="0">
                <a:latin typeface="Palatino Linotype"/>
                <a:cs typeface="Palatino Linotype"/>
              </a:rPr>
              <a:t> </a:t>
            </a:r>
            <a:r>
              <a:rPr sz="2600" dirty="0">
                <a:latin typeface="Palatino Linotype"/>
                <a:cs typeface="Palatino Linotype"/>
              </a:rPr>
              <a:t>.</a:t>
            </a:r>
            <a:r>
              <a:rPr sz="2600" spc="5" dirty="0">
                <a:latin typeface="Palatino Linotype"/>
                <a:cs typeface="Palatino Linotype"/>
              </a:rPr>
              <a:t> </a:t>
            </a:r>
            <a:r>
              <a:rPr sz="2600" dirty="0">
                <a:latin typeface="Palatino Linotype"/>
                <a:cs typeface="Palatino Linotype"/>
              </a:rPr>
              <a:t>.}</a:t>
            </a:r>
            <a:r>
              <a:rPr sz="2600" spc="-10" dirty="0">
                <a:latin typeface="Palatino Linotype"/>
                <a:cs typeface="Palatino Linotype"/>
              </a:rPr>
              <a:t> </a:t>
            </a:r>
            <a:r>
              <a:rPr sz="2600" dirty="0">
                <a:latin typeface="Palatino Linotype"/>
                <a:cs typeface="Palatino Linotype"/>
              </a:rPr>
              <a:t>.</a:t>
            </a:r>
            <a:r>
              <a:rPr sz="2600" spc="-5" dirty="0">
                <a:latin typeface="Palatino Linotype"/>
                <a:cs typeface="Palatino Linotype"/>
              </a:rPr>
              <a:t> </a:t>
            </a:r>
            <a:r>
              <a:rPr sz="2600" dirty="0">
                <a:latin typeface="Palatino Linotype"/>
                <a:cs typeface="Palatino Linotype"/>
              </a:rPr>
              <a:t>{a,</a:t>
            </a:r>
            <a:r>
              <a:rPr sz="2600" spc="5" dirty="0">
                <a:latin typeface="Palatino Linotype"/>
                <a:cs typeface="Palatino Linotype"/>
              </a:rPr>
              <a:t> </a:t>
            </a:r>
            <a:r>
              <a:rPr sz="2600" spc="-25" dirty="0">
                <a:latin typeface="Palatino Linotype"/>
                <a:cs typeface="Palatino Linotype"/>
              </a:rPr>
              <a:t>bb}</a:t>
            </a:r>
            <a:endParaRPr sz="2600" dirty="0">
              <a:latin typeface="Palatino Linotype"/>
              <a:cs typeface="Palatino Linotype"/>
            </a:endParaRPr>
          </a:p>
          <a:p>
            <a:pPr marL="590550">
              <a:lnSpc>
                <a:spcPct val="100000"/>
              </a:lnSpc>
              <a:spcBef>
                <a:spcPts val="660"/>
              </a:spcBef>
            </a:pPr>
            <a:r>
              <a:rPr sz="2600" dirty="0">
                <a:latin typeface="Palatino Linotype"/>
                <a:cs typeface="Palatino Linotype"/>
              </a:rPr>
              <a:t>= </a:t>
            </a:r>
            <a:r>
              <a:rPr sz="2600" dirty="0">
                <a:solidFill>
                  <a:srgbClr val="000099"/>
                </a:solidFill>
                <a:latin typeface="Palatino Linotype"/>
                <a:cs typeface="Palatino Linotype"/>
              </a:rPr>
              <a:t>{a,</a:t>
            </a:r>
            <a:r>
              <a:rPr sz="2600" spc="-20" dirty="0">
                <a:solidFill>
                  <a:srgbClr val="000099"/>
                </a:solidFill>
                <a:latin typeface="Palatino Linotype"/>
                <a:cs typeface="Palatino Linotype"/>
              </a:rPr>
              <a:t> </a:t>
            </a:r>
            <a:r>
              <a:rPr sz="2600" dirty="0">
                <a:solidFill>
                  <a:srgbClr val="000099"/>
                </a:solidFill>
                <a:latin typeface="Palatino Linotype"/>
                <a:cs typeface="Palatino Linotype"/>
              </a:rPr>
              <a:t>aa,</a:t>
            </a:r>
            <a:r>
              <a:rPr sz="2600" spc="-20" dirty="0">
                <a:solidFill>
                  <a:srgbClr val="000099"/>
                </a:solidFill>
                <a:latin typeface="Palatino Linotype"/>
                <a:cs typeface="Palatino Linotype"/>
              </a:rPr>
              <a:t> </a:t>
            </a:r>
            <a:r>
              <a:rPr sz="2600" dirty="0">
                <a:solidFill>
                  <a:srgbClr val="000099"/>
                </a:solidFill>
                <a:latin typeface="Palatino Linotype"/>
                <a:cs typeface="Palatino Linotype"/>
              </a:rPr>
              <a:t>ba,</a:t>
            </a:r>
            <a:r>
              <a:rPr sz="2600" spc="-5" dirty="0">
                <a:solidFill>
                  <a:srgbClr val="000099"/>
                </a:solidFill>
                <a:latin typeface="Palatino Linotype"/>
                <a:cs typeface="Palatino Linotype"/>
              </a:rPr>
              <a:t> </a:t>
            </a:r>
            <a:r>
              <a:rPr sz="2600" dirty="0">
                <a:solidFill>
                  <a:srgbClr val="000099"/>
                </a:solidFill>
                <a:latin typeface="Palatino Linotype"/>
                <a:cs typeface="Palatino Linotype"/>
              </a:rPr>
              <a:t>aaa,</a:t>
            </a:r>
            <a:r>
              <a:rPr sz="2600" spc="-30" dirty="0">
                <a:solidFill>
                  <a:srgbClr val="000099"/>
                </a:solidFill>
                <a:latin typeface="Palatino Linotype"/>
                <a:cs typeface="Palatino Linotype"/>
              </a:rPr>
              <a:t> </a:t>
            </a:r>
            <a:r>
              <a:rPr sz="2600" dirty="0">
                <a:solidFill>
                  <a:srgbClr val="000099"/>
                </a:solidFill>
                <a:latin typeface="Palatino Linotype"/>
                <a:cs typeface="Palatino Linotype"/>
              </a:rPr>
              <a:t>aba,</a:t>
            </a:r>
            <a:r>
              <a:rPr sz="2600" spc="-15" dirty="0">
                <a:solidFill>
                  <a:srgbClr val="000099"/>
                </a:solidFill>
                <a:latin typeface="Palatino Linotype"/>
                <a:cs typeface="Palatino Linotype"/>
              </a:rPr>
              <a:t> </a:t>
            </a:r>
            <a:r>
              <a:rPr sz="2600" dirty="0">
                <a:solidFill>
                  <a:srgbClr val="000099"/>
                </a:solidFill>
                <a:latin typeface="Palatino Linotype"/>
                <a:cs typeface="Palatino Linotype"/>
              </a:rPr>
              <a:t>baa,</a:t>
            </a:r>
            <a:r>
              <a:rPr sz="2600" spc="-20" dirty="0">
                <a:solidFill>
                  <a:srgbClr val="000099"/>
                </a:solidFill>
                <a:latin typeface="Palatino Linotype"/>
                <a:cs typeface="Palatino Linotype"/>
              </a:rPr>
              <a:t> </a:t>
            </a:r>
            <a:r>
              <a:rPr sz="2600" dirty="0">
                <a:solidFill>
                  <a:srgbClr val="000099"/>
                </a:solidFill>
                <a:latin typeface="Palatino Linotype"/>
                <a:cs typeface="Palatino Linotype"/>
              </a:rPr>
              <a:t>bba,.</a:t>
            </a:r>
            <a:r>
              <a:rPr sz="2600" spc="-15" dirty="0">
                <a:solidFill>
                  <a:srgbClr val="000099"/>
                </a:solidFill>
                <a:latin typeface="Palatino Linotype"/>
                <a:cs typeface="Palatino Linotype"/>
              </a:rPr>
              <a:t> </a:t>
            </a:r>
            <a:r>
              <a:rPr sz="2600" dirty="0">
                <a:solidFill>
                  <a:srgbClr val="000099"/>
                </a:solidFill>
                <a:latin typeface="Palatino Linotype"/>
                <a:cs typeface="Palatino Linotype"/>
              </a:rPr>
              <a:t>.</a:t>
            </a:r>
            <a:r>
              <a:rPr sz="2600" spc="-5" dirty="0">
                <a:solidFill>
                  <a:srgbClr val="000099"/>
                </a:solidFill>
                <a:latin typeface="Palatino Linotype"/>
                <a:cs typeface="Palatino Linotype"/>
              </a:rPr>
              <a:t> </a:t>
            </a:r>
            <a:r>
              <a:rPr sz="2600" dirty="0">
                <a:solidFill>
                  <a:srgbClr val="000099"/>
                </a:solidFill>
                <a:latin typeface="Palatino Linotype"/>
                <a:cs typeface="Palatino Linotype"/>
              </a:rPr>
              <a:t>.,bb, abb,</a:t>
            </a:r>
            <a:r>
              <a:rPr sz="2600" spc="-15" dirty="0">
                <a:solidFill>
                  <a:srgbClr val="000099"/>
                </a:solidFill>
                <a:latin typeface="Palatino Linotype"/>
                <a:cs typeface="Palatino Linotype"/>
              </a:rPr>
              <a:t> </a:t>
            </a:r>
            <a:r>
              <a:rPr sz="2600" dirty="0">
                <a:solidFill>
                  <a:srgbClr val="000099"/>
                </a:solidFill>
                <a:latin typeface="Palatino Linotype"/>
                <a:cs typeface="Palatino Linotype"/>
              </a:rPr>
              <a:t>bbb,</a:t>
            </a:r>
            <a:r>
              <a:rPr sz="2600" spc="-5" dirty="0">
                <a:solidFill>
                  <a:srgbClr val="000099"/>
                </a:solidFill>
                <a:latin typeface="Palatino Linotype"/>
                <a:cs typeface="Palatino Linotype"/>
              </a:rPr>
              <a:t> </a:t>
            </a:r>
            <a:r>
              <a:rPr sz="2600" dirty="0">
                <a:solidFill>
                  <a:srgbClr val="000099"/>
                </a:solidFill>
                <a:latin typeface="Palatino Linotype"/>
                <a:cs typeface="Palatino Linotype"/>
              </a:rPr>
              <a:t>aabb,</a:t>
            </a:r>
            <a:r>
              <a:rPr sz="2600" spc="-30" dirty="0">
                <a:solidFill>
                  <a:srgbClr val="000099"/>
                </a:solidFill>
                <a:latin typeface="Palatino Linotype"/>
                <a:cs typeface="Palatino Linotype"/>
              </a:rPr>
              <a:t> </a:t>
            </a:r>
            <a:r>
              <a:rPr sz="2600" dirty="0">
                <a:solidFill>
                  <a:srgbClr val="000099"/>
                </a:solidFill>
                <a:latin typeface="Palatino Linotype"/>
                <a:cs typeface="Palatino Linotype"/>
              </a:rPr>
              <a:t>abbb,</a:t>
            </a:r>
            <a:r>
              <a:rPr sz="2600" spc="-20" dirty="0">
                <a:solidFill>
                  <a:srgbClr val="000099"/>
                </a:solidFill>
                <a:latin typeface="Palatino Linotype"/>
                <a:cs typeface="Palatino Linotype"/>
              </a:rPr>
              <a:t> </a:t>
            </a:r>
            <a:r>
              <a:rPr sz="2600" dirty="0">
                <a:solidFill>
                  <a:srgbClr val="000099"/>
                </a:solidFill>
                <a:latin typeface="Palatino Linotype"/>
                <a:cs typeface="Palatino Linotype"/>
              </a:rPr>
              <a:t>.</a:t>
            </a:r>
            <a:r>
              <a:rPr sz="2600" spc="5" dirty="0">
                <a:solidFill>
                  <a:srgbClr val="000099"/>
                </a:solidFill>
                <a:latin typeface="Palatino Linotype"/>
                <a:cs typeface="Palatino Linotype"/>
              </a:rPr>
              <a:t> </a:t>
            </a:r>
            <a:r>
              <a:rPr sz="2600" dirty="0">
                <a:solidFill>
                  <a:srgbClr val="000099"/>
                </a:solidFill>
                <a:latin typeface="Palatino Linotype"/>
                <a:cs typeface="Palatino Linotype"/>
              </a:rPr>
              <a:t>. </a:t>
            </a:r>
            <a:r>
              <a:rPr sz="2600" spc="-25" dirty="0">
                <a:solidFill>
                  <a:srgbClr val="000099"/>
                </a:solidFill>
                <a:latin typeface="Palatino Linotype"/>
                <a:cs typeface="Palatino Linotype"/>
              </a:rPr>
              <a:t>.}</a:t>
            </a:r>
            <a:endParaRPr sz="2600" dirty="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9137" y="417957"/>
            <a:ext cx="243395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Examples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35152" y="1057986"/>
            <a:ext cx="11565890" cy="5193665"/>
          </a:xfrm>
          <a:prstGeom prst="rect">
            <a:avLst/>
          </a:prstGeom>
        </p:spPr>
        <p:txBody>
          <a:bodyPr vert="horz" wrap="square" lIns="0" tIns="207010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1630"/>
              </a:spcBef>
            </a:pPr>
            <a:r>
              <a:rPr sz="2200" dirty="0">
                <a:latin typeface="Palatino Linotype"/>
                <a:cs typeface="Palatino Linotype"/>
              </a:rPr>
              <a:t>Describe</a:t>
            </a:r>
            <a:r>
              <a:rPr sz="2200" spc="-35" dirty="0">
                <a:latin typeface="Palatino Linotype"/>
                <a:cs typeface="Palatino Linotype"/>
              </a:rPr>
              <a:t> </a:t>
            </a:r>
            <a:r>
              <a:rPr sz="2200" dirty="0">
                <a:latin typeface="Palatino Linotype"/>
                <a:cs typeface="Palatino Linotype"/>
              </a:rPr>
              <a:t>the</a:t>
            </a:r>
            <a:r>
              <a:rPr sz="2200" spc="-65" dirty="0">
                <a:latin typeface="Palatino Linotype"/>
                <a:cs typeface="Palatino Linotype"/>
              </a:rPr>
              <a:t> </a:t>
            </a:r>
            <a:r>
              <a:rPr sz="2200" dirty="0">
                <a:latin typeface="Palatino Linotype"/>
                <a:cs typeface="Palatino Linotype"/>
              </a:rPr>
              <a:t>following</a:t>
            </a:r>
            <a:r>
              <a:rPr sz="2200" spc="-35" dirty="0">
                <a:latin typeface="Palatino Linotype"/>
                <a:cs typeface="Palatino Linotype"/>
              </a:rPr>
              <a:t> </a:t>
            </a:r>
            <a:r>
              <a:rPr sz="2200" dirty="0">
                <a:latin typeface="Palatino Linotype"/>
                <a:cs typeface="Palatino Linotype"/>
              </a:rPr>
              <a:t>sets</a:t>
            </a:r>
            <a:r>
              <a:rPr sz="2200" spc="-55" dirty="0">
                <a:latin typeface="Palatino Linotype"/>
                <a:cs typeface="Palatino Linotype"/>
              </a:rPr>
              <a:t> </a:t>
            </a:r>
            <a:r>
              <a:rPr sz="2200" dirty="0">
                <a:latin typeface="Palatino Linotype"/>
                <a:cs typeface="Palatino Linotype"/>
              </a:rPr>
              <a:t>by</a:t>
            </a:r>
            <a:r>
              <a:rPr sz="2200" spc="-45" dirty="0">
                <a:latin typeface="Palatino Linotype"/>
                <a:cs typeface="Palatino Linotype"/>
              </a:rPr>
              <a:t> </a:t>
            </a:r>
            <a:r>
              <a:rPr sz="2200" dirty="0">
                <a:latin typeface="Palatino Linotype"/>
                <a:cs typeface="Palatino Linotype"/>
              </a:rPr>
              <a:t>regular</a:t>
            </a:r>
            <a:r>
              <a:rPr sz="2200" spc="-30" dirty="0">
                <a:latin typeface="Palatino Linotype"/>
                <a:cs typeface="Palatino Linotype"/>
              </a:rPr>
              <a:t> </a:t>
            </a:r>
            <a:r>
              <a:rPr sz="2200" spc="-10" dirty="0">
                <a:latin typeface="Palatino Linotype"/>
                <a:cs typeface="Palatino Linotype"/>
              </a:rPr>
              <a:t>expressions</a:t>
            </a:r>
            <a:endParaRPr sz="2200">
              <a:latin typeface="Palatino Linotype"/>
              <a:cs typeface="Palatino Linotype"/>
            </a:endParaRPr>
          </a:p>
          <a:p>
            <a:pPr marL="448945" indent="-385445">
              <a:lnSpc>
                <a:spcPct val="100000"/>
              </a:lnSpc>
              <a:spcBef>
                <a:spcPts val="1525"/>
              </a:spcBef>
              <a:buAutoNum type="arabicParenR"/>
              <a:tabLst>
                <a:tab pos="448945" algn="l"/>
              </a:tabLst>
            </a:pPr>
            <a:r>
              <a:rPr sz="2200" dirty="0">
                <a:latin typeface="Palatino Linotype"/>
                <a:cs typeface="Palatino Linotype"/>
              </a:rPr>
              <a:t>L</a:t>
            </a:r>
            <a:r>
              <a:rPr sz="2175" baseline="-21072" dirty="0">
                <a:latin typeface="Palatino Linotype"/>
                <a:cs typeface="Palatino Linotype"/>
              </a:rPr>
              <a:t>1</a:t>
            </a:r>
            <a:r>
              <a:rPr sz="2175" spc="247" baseline="-21072" dirty="0">
                <a:latin typeface="Palatino Linotype"/>
                <a:cs typeface="Palatino Linotype"/>
              </a:rPr>
              <a:t> </a:t>
            </a:r>
            <a:r>
              <a:rPr sz="2200" dirty="0">
                <a:latin typeface="Palatino Linotype"/>
                <a:cs typeface="Palatino Linotype"/>
              </a:rPr>
              <a:t>=</a:t>
            </a:r>
            <a:r>
              <a:rPr sz="2200" spc="-35" dirty="0">
                <a:latin typeface="Palatino Linotype"/>
                <a:cs typeface="Palatino Linotype"/>
              </a:rPr>
              <a:t> </a:t>
            </a:r>
            <a:r>
              <a:rPr sz="2200" dirty="0">
                <a:latin typeface="Palatino Linotype"/>
                <a:cs typeface="Palatino Linotype"/>
              </a:rPr>
              <a:t>the</a:t>
            </a:r>
            <a:r>
              <a:rPr sz="2200" spc="-50" dirty="0">
                <a:latin typeface="Palatino Linotype"/>
                <a:cs typeface="Palatino Linotype"/>
              </a:rPr>
              <a:t> </a:t>
            </a:r>
            <a:r>
              <a:rPr sz="2200" dirty="0">
                <a:latin typeface="Palatino Linotype"/>
                <a:cs typeface="Palatino Linotype"/>
              </a:rPr>
              <a:t>set</a:t>
            </a:r>
            <a:r>
              <a:rPr sz="2200" spc="-40" dirty="0">
                <a:latin typeface="Palatino Linotype"/>
                <a:cs typeface="Palatino Linotype"/>
              </a:rPr>
              <a:t> </a:t>
            </a:r>
            <a:r>
              <a:rPr sz="2200" dirty="0">
                <a:latin typeface="Palatino Linotype"/>
                <a:cs typeface="Palatino Linotype"/>
              </a:rPr>
              <a:t>of</a:t>
            </a:r>
            <a:r>
              <a:rPr sz="2200" spc="-30" dirty="0">
                <a:latin typeface="Palatino Linotype"/>
                <a:cs typeface="Palatino Linotype"/>
              </a:rPr>
              <a:t> </a:t>
            </a:r>
            <a:r>
              <a:rPr sz="2200" dirty="0">
                <a:latin typeface="Palatino Linotype"/>
                <a:cs typeface="Palatino Linotype"/>
              </a:rPr>
              <a:t>all</a:t>
            </a:r>
            <a:r>
              <a:rPr sz="2200" spc="-30" dirty="0">
                <a:latin typeface="Palatino Linotype"/>
                <a:cs typeface="Palatino Linotype"/>
              </a:rPr>
              <a:t> </a:t>
            </a:r>
            <a:r>
              <a:rPr sz="2200" dirty="0">
                <a:latin typeface="Palatino Linotype"/>
                <a:cs typeface="Palatino Linotype"/>
              </a:rPr>
              <a:t>strings</a:t>
            </a:r>
            <a:r>
              <a:rPr sz="2200" spc="-20" dirty="0">
                <a:latin typeface="Palatino Linotype"/>
                <a:cs typeface="Palatino Linotype"/>
              </a:rPr>
              <a:t> </a:t>
            </a:r>
            <a:r>
              <a:rPr sz="2200" dirty="0">
                <a:latin typeface="Palatino Linotype"/>
                <a:cs typeface="Palatino Linotype"/>
              </a:rPr>
              <a:t>of</a:t>
            </a:r>
            <a:r>
              <a:rPr sz="2200" spc="-25" dirty="0">
                <a:latin typeface="Palatino Linotype"/>
                <a:cs typeface="Palatino Linotype"/>
              </a:rPr>
              <a:t> </a:t>
            </a:r>
            <a:r>
              <a:rPr sz="2200" spc="-60" dirty="0">
                <a:latin typeface="Palatino Linotype"/>
                <a:cs typeface="Palatino Linotype"/>
              </a:rPr>
              <a:t>0’s</a:t>
            </a:r>
            <a:r>
              <a:rPr sz="2200" spc="-25" dirty="0">
                <a:latin typeface="Palatino Linotype"/>
                <a:cs typeface="Palatino Linotype"/>
              </a:rPr>
              <a:t> </a:t>
            </a:r>
            <a:r>
              <a:rPr sz="2200" dirty="0">
                <a:latin typeface="Palatino Linotype"/>
                <a:cs typeface="Palatino Linotype"/>
              </a:rPr>
              <a:t>and</a:t>
            </a:r>
            <a:r>
              <a:rPr sz="2200" spc="-40" dirty="0">
                <a:latin typeface="Palatino Linotype"/>
                <a:cs typeface="Palatino Linotype"/>
              </a:rPr>
              <a:t> </a:t>
            </a:r>
            <a:r>
              <a:rPr sz="2200" spc="-60" dirty="0">
                <a:latin typeface="Palatino Linotype"/>
                <a:cs typeface="Palatino Linotype"/>
              </a:rPr>
              <a:t>1’s</a:t>
            </a:r>
            <a:r>
              <a:rPr sz="2200" spc="-25" dirty="0">
                <a:latin typeface="Palatino Linotype"/>
                <a:cs typeface="Palatino Linotype"/>
              </a:rPr>
              <a:t> </a:t>
            </a:r>
            <a:r>
              <a:rPr sz="2200" dirty="0">
                <a:latin typeface="Palatino Linotype"/>
                <a:cs typeface="Palatino Linotype"/>
              </a:rPr>
              <a:t>ending</a:t>
            </a:r>
            <a:r>
              <a:rPr sz="2200" spc="-30" dirty="0">
                <a:latin typeface="Palatino Linotype"/>
                <a:cs typeface="Palatino Linotype"/>
              </a:rPr>
              <a:t> </a:t>
            </a:r>
            <a:r>
              <a:rPr sz="2200" dirty="0">
                <a:latin typeface="Palatino Linotype"/>
                <a:cs typeface="Palatino Linotype"/>
              </a:rPr>
              <a:t>with</a:t>
            </a:r>
            <a:r>
              <a:rPr sz="2200" spc="-30" dirty="0">
                <a:latin typeface="Palatino Linotype"/>
                <a:cs typeface="Palatino Linotype"/>
              </a:rPr>
              <a:t> </a:t>
            </a:r>
            <a:r>
              <a:rPr sz="2200" dirty="0">
                <a:latin typeface="Palatino Linotype"/>
                <a:cs typeface="Palatino Linotype"/>
              </a:rPr>
              <a:t>00-</a:t>
            </a:r>
            <a:r>
              <a:rPr sz="2200" spc="-40" dirty="0">
                <a:latin typeface="Palatino Linotype"/>
                <a:cs typeface="Palatino Linotype"/>
              </a:rPr>
              <a:t> </a:t>
            </a:r>
            <a:r>
              <a:rPr sz="2200" b="1" dirty="0">
                <a:solidFill>
                  <a:srgbClr val="FF0000"/>
                </a:solidFill>
                <a:latin typeface="Palatino Linotype"/>
                <a:cs typeface="Palatino Linotype"/>
              </a:rPr>
              <a:t>(0</a:t>
            </a:r>
            <a:r>
              <a:rPr sz="2200" b="1" spc="-25" dirty="0">
                <a:solidFill>
                  <a:srgbClr val="FF0000"/>
                </a:solidFill>
                <a:latin typeface="Palatino Linotype"/>
                <a:cs typeface="Palatino Linotype"/>
              </a:rPr>
              <a:t> </a:t>
            </a:r>
            <a:r>
              <a:rPr sz="2200" b="1" dirty="0">
                <a:solidFill>
                  <a:srgbClr val="FF0000"/>
                </a:solidFill>
                <a:latin typeface="Palatino Linotype"/>
                <a:cs typeface="Palatino Linotype"/>
              </a:rPr>
              <a:t>+</a:t>
            </a:r>
            <a:r>
              <a:rPr sz="2200" b="1" spc="-25" dirty="0">
                <a:solidFill>
                  <a:srgbClr val="FF0000"/>
                </a:solidFill>
                <a:latin typeface="Palatino Linotype"/>
                <a:cs typeface="Palatino Linotype"/>
              </a:rPr>
              <a:t> </a:t>
            </a:r>
            <a:r>
              <a:rPr sz="2200" b="1" spc="-10" dirty="0">
                <a:solidFill>
                  <a:srgbClr val="FF0000"/>
                </a:solidFill>
                <a:latin typeface="Palatino Linotype"/>
                <a:cs typeface="Palatino Linotype"/>
              </a:rPr>
              <a:t>1)*00</a:t>
            </a:r>
            <a:endParaRPr sz="2200">
              <a:latin typeface="Palatino Linotype"/>
              <a:cs typeface="Palatino Linotype"/>
            </a:endParaRPr>
          </a:p>
          <a:p>
            <a:pPr marL="448945" indent="-385445">
              <a:lnSpc>
                <a:spcPct val="100000"/>
              </a:lnSpc>
              <a:spcBef>
                <a:spcPts val="1535"/>
              </a:spcBef>
              <a:buAutoNum type="arabicParenR"/>
              <a:tabLst>
                <a:tab pos="448945" algn="l"/>
              </a:tabLst>
            </a:pPr>
            <a:r>
              <a:rPr sz="2200" dirty="0">
                <a:latin typeface="Palatino Linotype"/>
                <a:cs typeface="Palatino Linotype"/>
              </a:rPr>
              <a:t>L</a:t>
            </a:r>
            <a:r>
              <a:rPr sz="2175" baseline="-21072" dirty="0">
                <a:latin typeface="Palatino Linotype"/>
                <a:cs typeface="Palatino Linotype"/>
              </a:rPr>
              <a:t>2</a:t>
            </a:r>
            <a:r>
              <a:rPr sz="2175" spc="247" baseline="-21072" dirty="0">
                <a:latin typeface="Palatino Linotype"/>
                <a:cs typeface="Palatino Linotype"/>
              </a:rPr>
              <a:t> </a:t>
            </a:r>
            <a:r>
              <a:rPr sz="2200" dirty="0">
                <a:latin typeface="Palatino Linotype"/>
                <a:cs typeface="Palatino Linotype"/>
              </a:rPr>
              <a:t>=</a:t>
            </a:r>
            <a:r>
              <a:rPr sz="2200" spc="-30" dirty="0">
                <a:latin typeface="Palatino Linotype"/>
                <a:cs typeface="Palatino Linotype"/>
              </a:rPr>
              <a:t> </a:t>
            </a:r>
            <a:r>
              <a:rPr sz="2200" dirty="0">
                <a:latin typeface="Palatino Linotype"/>
                <a:cs typeface="Palatino Linotype"/>
              </a:rPr>
              <a:t>the</a:t>
            </a:r>
            <a:r>
              <a:rPr sz="2200" spc="-50" dirty="0">
                <a:latin typeface="Palatino Linotype"/>
                <a:cs typeface="Palatino Linotype"/>
              </a:rPr>
              <a:t> </a:t>
            </a:r>
            <a:r>
              <a:rPr sz="2200" dirty="0">
                <a:latin typeface="Palatino Linotype"/>
                <a:cs typeface="Palatino Linotype"/>
              </a:rPr>
              <a:t>set</a:t>
            </a:r>
            <a:r>
              <a:rPr sz="2200" spc="-35" dirty="0">
                <a:latin typeface="Palatino Linotype"/>
                <a:cs typeface="Palatino Linotype"/>
              </a:rPr>
              <a:t> </a:t>
            </a:r>
            <a:r>
              <a:rPr sz="2200" dirty="0">
                <a:latin typeface="Palatino Linotype"/>
                <a:cs typeface="Palatino Linotype"/>
              </a:rPr>
              <a:t>of</a:t>
            </a:r>
            <a:r>
              <a:rPr sz="2200" spc="-25" dirty="0">
                <a:latin typeface="Palatino Linotype"/>
                <a:cs typeface="Palatino Linotype"/>
              </a:rPr>
              <a:t> </a:t>
            </a:r>
            <a:r>
              <a:rPr sz="2200" dirty="0">
                <a:latin typeface="Palatino Linotype"/>
                <a:cs typeface="Palatino Linotype"/>
              </a:rPr>
              <a:t>all</a:t>
            </a:r>
            <a:r>
              <a:rPr sz="2200" spc="-30" dirty="0">
                <a:latin typeface="Palatino Linotype"/>
                <a:cs typeface="Palatino Linotype"/>
              </a:rPr>
              <a:t> </a:t>
            </a:r>
            <a:r>
              <a:rPr sz="2200" dirty="0">
                <a:latin typeface="Palatino Linotype"/>
                <a:cs typeface="Palatino Linotype"/>
              </a:rPr>
              <a:t>strings</a:t>
            </a:r>
            <a:r>
              <a:rPr sz="2200" spc="-15" dirty="0">
                <a:latin typeface="Palatino Linotype"/>
                <a:cs typeface="Palatino Linotype"/>
              </a:rPr>
              <a:t> </a:t>
            </a:r>
            <a:r>
              <a:rPr sz="2200" dirty="0">
                <a:latin typeface="Palatino Linotype"/>
                <a:cs typeface="Palatino Linotype"/>
              </a:rPr>
              <a:t>of</a:t>
            </a:r>
            <a:r>
              <a:rPr sz="2200" spc="-30" dirty="0">
                <a:latin typeface="Palatino Linotype"/>
                <a:cs typeface="Palatino Linotype"/>
              </a:rPr>
              <a:t> </a:t>
            </a:r>
            <a:r>
              <a:rPr sz="2200" spc="-60" dirty="0">
                <a:latin typeface="Palatino Linotype"/>
                <a:cs typeface="Palatino Linotype"/>
              </a:rPr>
              <a:t>0’s</a:t>
            </a:r>
            <a:r>
              <a:rPr sz="2200" spc="-20" dirty="0">
                <a:latin typeface="Palatino Linotype"/>
                <a:cs typeface="Palatino Linotype"/>
              </a:rPr>
              <a:t> </a:t>
            </a:r>
            <a:r>
              <a:rPr sz="2200" dirty="0">
                <a:latin typeface="Palatino Linotype"/>
                <a:cs typeface="Palatino Linotype"/>
              </a:rPr>
              <a:t>and</a:t>
            </a:r>
            <a:r>
              <a:rPr sz="2200" spc="-35" dirty="0">
                <a:latin typeface="Palatino Linotype"/>
                <a:cs typeface="Palatino Linotype"/>
              </a:rPr>
              <a:t> </a:t>
            </a:r>
            <a:r>
              <a:rPr sz="2200" spc="-60" dirty="0">
                <a:latin typeface="Palatino Linotype"/>
                <a:cs typeface="Palatino Linotype"/>
              </a:rPr>
              <a:t>1’s</a:t>
            </a:r>
            <a:r>
              <a:rPr sz="2200" spc="-25" dirty="0">
                <a:latin typeface="Palatino Linotype"/>
                <a:cs typeface="Palatino Linotype"/>
              </a:rPr>
              <a:t> </a:t>
            </a:r>
            <a:r>
              <a:rPr sz="2200" dirty="0">
                <a:latin typeface="Palatino Linotype"/>
                <a:cs typeface="Palatino Linotype"/>
              </a:rPr>
              <a:t>and</a:t>
            </a:r>
            <a:r>
              <a:rPr sz="2200" spc="-20" dirty="0">
                <a:latin typeface="Palatino Linotype"/>
                <a:cs typeface="Palatino Linotype"/>
              </a:rPr>
              <a:t> </a:t>
            </a:r>
            <a:r>
              <a:rPr sz="2200" dirty="0">
                <a:latin typeface="Palatino Linotype"/>
                <a:cs typeface="Palatino Linotype"/>
              </a:rPr>
              <a:t>beginning</a:t>
            </a:r>
            <a:r>
              <a:rPr sz="2200" spc="-55" dirty="0">
                <a:latin typeface="Palatino Linotype"/>
                <a:cs typeface="Palatino Linotype"/>
              </a:rPr>
              <a:t> </a:t>
            </a:r>
            <a:r>
              <a:rPr sz="2200" dirty="0">
                <a:latin typeface="Palatino Linotype"/>
                <a:cs typeface="Palatino Linotype"/>
              </a:rPr>
              <a:t>with</a:t>
            </a:r>
            <a:r>
              <a:rPr sz="2200" spc="-30" dirty="0">
                <a:latin typeface="Palatino Linotype"/>
                <a:cs typeface="Palatino Linotype"/>
              </a:rPr>
              <a:t> </a:t>
            </a:r>
            <a:r>
              <a:rPr sz="2200" dirty="0">
                <a:latin typeface="Palatino Linotype"/>
                <a:cs typeface="Palatino Linotype"/>
              </a:rPr>
              <a:t>0</a:t>
            </a:r>
            <a:r>
              <a:rPr sz="2200" spc="-30" dirty="0">
                <a:latin typeface="Palatino Linotype"/>
                <a:cs typeface="Palatino Linotype"/>
              </a:rPr>
              <a:t> </a:t>
            </a:r>
            <a:r>
              <a:rPr sz="2200" dirty="0">
                <a:latin typeface="Palatino Linotype"/>
                <a:cs typeface="Palatino Linotype"/>
              </a:rPr>
              <a:t>and</a:t>
            </a:r>
            <a:r>
              <a:rPr sz="2200" spc="-25" dirty="0">
                <a:latin typeface="Palatino Linotype"/>
                <a:cs typeface="Palatino Linotype"/>
              </a:rPr>
              <a:t> </a:t>
            </a:r>
            <a:r>
              <a:rPr sz="2200" dirty="0">
                <a:latin typeface="Palatino Linotype"/>
                <a:cs typeface="Palatino Linotype"/>
              </a:rPr>
              <a:t>ending</a:t>
            </a:r>
            <a:r>
              <a:rPr sz="2200" spc="-40" dirty="0">
                <a:latin typeface="Palatino Linotype"/>
                <a:cs typeface="Palatino Linotype"/>
              </a:rPr>
              <a:t> </a:t>
            </a:r>
            <a:r>
              <a:rPr sz="2200" dirty="0">
                <a:latin typeface="Palatino Linotype"/>
                <a:cs typeface="Palatino Linotype"/>
              </a:rPr>
              <a:t>with</a:t>
            </a:r>
            <a:r>
              <a:rPr sz="2200" spc="-25" dirty="0">
                <a:latin typeface="Palatino Linotype"/>
                <a:cs typeface="Palatino Linotype"/>
              </a:rPr>
              <a:t> </a:t>
            </a:r>
            <a:r>
              <a:rPr sz="2200" dirty="0">
                <a:latin typeface="Palatino Linotype"/>
                <a:cs typeface="Palatino Linotype"/>
              </a:rPr>
              <a:t>1</a:t>
            </a:r>
            <a:r>
              <a:rPr sz="2200" spc="-35" dirty="0">
                <a:latin typeface="Palatino Linotype"/>
                <a:cs typeface="Palatino Linotype"/>
              </a:rPr>
              <a:t> </a:t>
            </a:r>
            <a:r>
              <a:rPr sz="2200" dirty="0">
                <a:latin typeface="Palatino Linotype"/>
                <a:cs typeface="Palatino Linotype"/>
              </a:rPr>
              <a:t>-</a:t>
            </a:r>
            <a:r>
              <a:rPr sz="2200" spc="-15" dirty="0">
                <a:latin typeface="Palatino Linotype"/>
                <a:cs typeface="Palatino Linotype"/>
              </a:rPr>
              <a:t> </a:t>
            </a:r>
            <a:r>
              <a:rPr sz="2200" dirty="0">
                <a:solidFill>
                  <a:srgbClr val="FF0000"/>
                </a:solidFill>
                <a:latin typeface="Palatino Linotype"/>
                <a:cs typeface="Palatino Linotype"/>
              </a:rPr>
              <a:t>0(0</a:t>
            </a:r>
            <a:r>
              <a:rPr sz="2200" spc="-35" dirty="0">
                <a:solidFill>
                  <a:srgbClr val="FF0000"/>
                </a:solidFill>
                <a:latin typeface="Palatino Linotype"/>
                <a:cs typeface="Palatino Linotype"/>
              </a:rPr>
              <a:t> </a:t>
            </a:r>
            <a:r>
              <a:rPr sz="2200" dirty="0">
                <a:solidFill>
                  <a:srgbClr val="FF0000"/>
                </a:solidFill>
                <a:latin typeface="Palatino Linotype"/>
                <a:cs typeface="Palatino Linotype"/>
              </a:rPr>
              <a:t>+</a:t>
            </a:r>
            <a:r>
              <a:rPr sz="2200" spc="-20" dirty="0">
                <a:solidFill>
                  <a:srgbClr val="FF0000"/>
                </a:solidFill>
                <a:latin typeface="Palatino Linotype"/>
                <a:cs typeface="Palatino Linotype"/>
              </a:rPr>
              <a:t> 1)*1</a:t>
            </a:r>
            <a:endParaRPr sz="2200">
              <a:latin typeface="Palatino Linotype"/>
              <a:cs typeface="Palatino Linotype"/>
            </a:endParaRPr>
          </a:p>
          <a:p>
            <a:pPr marL="494665" indent="-431165">
              <a:lnSpc>
                <a:spcPct val="100000"/>
              </a:lnSpc>
              <a:spcBef>
                <a:spcPts val="1525"/>
              </a:spcBef>
              <a:buAutoNum type="arabicParenR"/>
              <a:tabLst>
                <a:tab pos="494665" algn="l"/>
              </a:tabLst>
            </a:pPr>
            <a:r>
              <a:rPr sz="2200" dirty="0">
                <a:latin typeface="Palatino Linotype"/>
                <a:cs typeface="Palatino Linotype"/>
              </a:rPr>
              <a:t>L</a:t>
            </a:r>
            <a:r>
              <a:rPr sz="2175" baseline="-21072" dirty="0">
                <a:latin typeface="Palatino Linotype"/>
                <a:cs typeface="Palatino Linotype"/>
              </a:rPr>
              <a:t>3</a:t>
            </a:r>
            <a:r>
              <a:rPr sz="2175" spc="270" baseline="-21072" dirty="0">
                <a:latin typeface="Palatino Linotype"/>
                <a:cs typeface="Palatino Linotype"/>
              </a:rPr>
              <a:t> </a:t>
            </a:r>
            <a:r>
              <a:rPr sz="2200" dirty="0">
                <a:latin typeface="Palatino Linotype"/>
                <a:cs typeface="Palatino Linotype"/>
              </a:rPr>
              <a:t>=</a:t>
            </a:r>
            <a:r>
              <a:rPr sz="2200" spc="-15" dirty="0">
                <a:latin typeface="Palatino Linotype"/>
                <a:cs typeface="Palatino Linotype"/>
              </a:rPr>
              <a:t> </a:t>
            </a:r>
            <a:r>
              <a:rPr sz="2200" dirty="0">
                <a:latin typeface="Palatino Linotype"/>
                <a:cs typeface="Palatino Linotype"/>
              </a:rPr>
              <a:t>{</a:t>
            </a:r>
            <a:r>
              <a:rPr sz="2200" dirty="0">
                <a:latin typeface="Symbol"/>
                <a:cs typeface="Symbol"/>
              </a:rPr>
              <a:t></a:t>
            </a:r>
            <a:r>
              <a:rPr sz="2200" dirty="0">
                <a:latin typeface="Palatino Linotype"/>
                <a:cs typeface="Palatino Linotype"/>
              </a:rPr>
              <a:t>,</a:t>
            </a:r>
            <a:r>
              <a:rPr sz="2200" spc="-5" dirty="0">
                <a:latin typeface="Palatino Linotype"/>
                <a:cs typeface="Palatino Linotype"/>
              </a:rPr>
              <a:t> </a:t>
            </a:r>
            <a:r>
              <a:rPr sz="2200" dirty="0">
                <a:latin typeface="Palatino Linotype"/>
                <a:cs typeface="Palatino Linotype"/>
              </a:rPr>
              <a:t>aa,</a:t>
            </a:r>
            <a:r>
              <a:rPr sz="2200" spc="-20" dirty="0">
                <a:latin typeface="Palatino Linotype"/>
                <a:cs typeface="Palatino Linotype"/>
              </a:rPr>
              <a:t> </a:t>
            </a:r>
            <a:r>
              <a:rPr sz="2200" dirty="0">
                <a:latin typeface="Palatino Linotype"/>
                <a:cs typeface="Palatino Linotype"/>
              </a:rPr>
              <a:t>aaaa,</a:t>
            </a:r>
            <a:r>
              <a:rPr sz="2200" spc="-35" dirty="0">
                <a:latin typeface="Palatino Linotype"/>
                <a:cs typeface="Palatino Linotype"/>
              </a:rPr>
              <a:t> </a:t>
            </a:r>
            <a:r>
              <a:rPr sz="2200" dirty="0">
                <a:latin typeface="Palatino Linotype"/>
                <a:cs typeface="Palatino Linotype"/>
              </a:rPr>
              <a:t>.</a:t>
            </a:r>
            <a:r>
              <a:rPr sz="2200" spc="-15" dirty="0">
                <a:latin typeface="Palatino Linotype"/>
                <a:cs typeface="Palatino Linotype"/>
              </a:rPr>
              <a:t> </a:t>
            </a:r>
            <a:r>
              <a:rPr sz="2200" dirty="0">
                <a:latin typeface="Palatino Linotype"/>
                <a:cs typeface="Palatino Linotype"/>
              </a:rPr>
              <a:t>.</a:t>
            </a:r>
            <a:r>
              <a:rPr sz="2200" spc="-15" dirty="0">
                <a:latin typeface="Palatino Linotype"/>
                <a:cs typeface="Palatino Linotype"/>
              </a:rPr>
              <a:t> </a:t>
            </a:r>
            <a:r>
              <a:rPr sz="2200" dirty="0">
                <a:latin typeface="Palatino Linotype"/>
                <a:cs typeface="Palatino Linotype"/>
              </a:rPr>
              <a:t>.</a:t>
            </a:r>
            <a:r>
              <a:rPr sz="2200" spc="-25" dirty="0">
                <a:latin typeface="Palatino Linotype"/>
                <a:cs typeface="Palatino Linotype"/>
              </a:rPr>
              <a:t> </a:t>
            </a:r>
            <a:r>
              <a:rPr sz="2200" dirty="0">
                <a:latin typeface="Palatino Linotype"/>
                <a:cs typeface="Palatino Linotype"/>
              </a:rPr>
              <a:t>}</a:t>
            </a:r>
            <a:r>
              <a:rPr sz="2200" spc="-15" dirty="0">
                <a:latin typeface="Palatino Linotype"/>
                <a:cs typeface="Palatino Linotype"/>
              </a:rPr>
              <a:t> </a:t>
            </a:r>
            <a:r>
              <a:rPr sz="2200" dirty="0">
                <a:latin typeface="Palatino Linotype"/>
                <a:cs typeface="Palatino Linotype"/>
              </a:rPr>
              <a:t>- </a:t>
            </a:r>
            <a:r>
              <a:rPr sz="2200" spc="-10" dirty="0">
                <a:solidFill>
                  <a:srgbClr val="FF0000"/>
                </a:solidFill>
                <a:latin typeface="Palatino Linotype"/>
                <a:cs typeface="Palatino Linotype"/>
              </a:rPr>
              <a:t>(aa)*</a:t>
            </a:r>
            <a:endParaRPr sz="2200">
              <a:latin typeface="Palatino Linotype"/>
              <a:cs typeface="Palatino Linotype"/>
            </a:endParaRPr>
          </a:p>
          <a:p>
            <a:pPr marL="448945" indent="-385445">
              <a:lnSpc>
                <a:spcPct val="100000"/>
              </a:lnSpc>
              <a:spcBef>
                <a:spcPts val="1525"/>
              </a:spcBef>
              <a:buAutoNum type="arabicParenR"/>
              <a:tabLst>
                <a:tab pos="448945" algn="l"/>
              </a:tabLst>
            </a:pPr>
            <a:r>
              <a:rPr sz="2200" dirty="0">
                <a:latin typeface="Palatino Linotype"/>
                <a:cs typeface="Palatino Linotype"/>
              </a:rPr>
              <a:t>The</a:t>
            </a:r>
            <a:r>
              <a:rPr sz="2200" spc="-35" dirty="0">
                <a:latin typeface="Palatino Linotype"/>
                <a:cs typeface="Palatino Linotype"/>
              </a:rPr>
              <a:t> </a:t>
            </a:r>
            <a:r>
              <a:rPr sz="2200" dirty="0">
                <a:latin typeface="Palatino Linotype"/>
                <a:cs typeface="Palatino Linotype"/>
              </a:rPr>
              <a:t>set</a:t>
            </a:r>
            <a:r>
              <a:rPr sz="2200" spc="-40" dirty="0">
                <a:latin typeface="Palatino Linotype"/>
                <a:cs typeface="Palatino Linotype"/>
              </a:rPr>
              <a:t> </a:t>
            </a:r>
            <a:r>
              <a:rPr sz="2200" dirty="0">
                <a:latin typeface="Palatino Linotype"/>
                <a:cs typeface="Palatino Linotype"/>
              </a:rPr>
              <a:t>of</a:t>
            </a:r>
            <a:r>
              <a:rPr sz="2200" spc="-30" dirty="0">
                <a:latin typeface="Palatino Linotype"/>
                <a:cs typeface="Palatino Linotype"/>
              </a:rPr>
              <a:t> </a:t>
            </a:r>
            <a:r>
              <a:rPr sz="2200" dirty="0">
                <a:latin typeface="Palatino Linotype"/>
                <a:cs typeface="Palatino Linotype"/>
              </a:rPr>
              <a:t>all</a:t>
            </a:r>
            <a:r>
              <a:rPr sz="2200" spc="-30" dirty="0">
                <a:latin typeface="Palatino Linotype"/>
                <a:cs typeface="Palatino Linotype"/>
              </a:rPr>
              <a:t> </a:t>
            </a:r>
            <a:r>
              <a:rPr sz="2200" dirty="0">
                <a:latin typeface="Palatino Linotype"/>
                <a:cs typeface="Palatino Linotype"/>
              </a:rPr>
              <a:t>strings</a:t>
            </a:r>
            <a:r>
              <a:rPr sz="2200" spc="-20" dirty="0">
                <a:latin typeface="Palatino Linotype"/>
                <a:cs typeface="Palatino Linotype"/>
              </a:rPr>
              <a:t> </a:t>
            </a:r>
            <a:r>
              <a:rPr sz="2200" dirty="0">
                <a:latin typeface="Palatino Linotype"/>
                <a:cs typeface="Palatino Linotype"/>
              </a:rPr>
              <a:t>of</a:t>
            </a:r>
            <a:r>
              <a:rPr sz="2200" spc="-25" dirty="0">
                <a:latin typeface="Palatino Linotype"/>
                <a:cs typeface="Palatino Linotype"/>
              </a:rPr>
              <a:t> </a:t>
            </a:r>
            <a:r>
              <a:rPr sz="2200" spc="-60" dirty="0">
                <a:latin typeface="Palatino Linotype"/>
                <a:cs typeface="Palatino Linotype"/>
              </a:rPr>
              <a:t>0’s</a:t>
            </a:r>
            <a:r>
              <a:rPr sz="2200" spc="-30" dirty="0">
                <a:latin typeface="Palatino Linotype"/>
                <a:cs typeface="Palatino Linotype"/>
              </a:rPr>
              <a:t> </a:t>
            </a:r>
            <a:r>
              <a:rPr sz="2200" dirty="0">
                <a:latin typeface="Palatino Linotype"/>
                <a:cs typeface="Palatino Linotype"/>
              </a:rPr>
              <a:t>and</a:t>
            </a:r>
            <a:r>
              <a:rPr sz="2200" spc="-40" dirty="0">
                <a:latin typeface="Palatino Linotype"/>
                <a:cs typeface="Palatino Linotype"/>
              </a:rPr>
              <a:t> </a:t>
            </a:r>
            <a:r>
              <a:rPr sz="2200" spc="-60" dirty="0">
                <a:latin typeface="Palatino Linotype"/>
                <a:cs typeface="Palatino Linotype"/>
              </a:rPr>
              <a:t>1’s</a:t>
            </a:r>
            <a:r>
              <a:rPr sz="2200" spc="-25" dirty="0">
                <a:latin typeface="Palatino Linotype"/>
                <a:cs typeface="Palatino Linotype"/>
              </a:rPr>
              <a:t> </a:t>
            </a:r>
            <a:r>
              <a:rPr sz="2200" dirty="0">
                <a:latin typeface="Palatino Linotype"/>
                <a:cs typeface="Palatino Linotype"/>
              </a:rPr>
              <a:t>with</a:t>
            </a:r>
            <a:r>
              <a:rPr sz="2200" spc="-30" dirty="0">
                <a:latin typeface="Palatino Linotype"/>
                <a:cs typeface="Palatino Linotype"/>
              </a:rPr>
              <a:t> </a:t>
            </a:r>
            <a:r>
              <a:rPr sz="2200" dirty="0">
                <a:latin typeface="Palatino Linotype"/>
                <a:cs typeface="Palatino Linotype"/>
              </a:rPr>
              <a:t>at</a:t>
            </a:r>
            <a:r>
              <a:rPr sz="2200" spc="-40" dirty="0">
                <a:latin typeface="Palatino Linotype"/>
                <a:cs typeface="Palatino Linotype"/>
              </a:rPr>
              <a:t> </a:t>
            </a:r>
            <a:r>
              <a:rPr sz="2200" dirty="0">
                <a:latin typeface="Palatino Linotype"/>
                <a:cs typeface="Palatino Linotype"/>
              </a:rPr>
              <a:t>least</a:t>
            </a:r>
            <a:r>
              <a:rPr sz="2200" spc="-55" dirty="0">
                <a:latin typeface="Palatino Linotype"/>
                <a:cs typeface="Palatino Linotype"/>
              </a:rPr>
              <a:t> </a:t>
            </a:r>
            <a:r>
              <a:rPr sz="2200" dirty="0">
                <a:latin typeface="Palatino Linotype"/>
                <a:cs typeface="Palatino Linotype"/>
              </a:rPr>
              <a:t>two</a:t>
            </a:r>
            <a:r>
              <a:rPr sz="2200" spc="-30" dirty="0">
                <a:latin typeface="Palatino Linotype"/>
                <a:cs typeface="Palatino Linotype"/>
              </a:rPr>
              <a:t> </a:t>
            </a:r>
            <a:r>
              <a:rPr sz="2200" dirty="0">
                <a:latin typeface="Palatino Linotype"/>
                <a:cs typeface="Palatino Linotype"/>
              </a:rPr>
              <a:t>consecutive</a:t>
            </a:r>
            <a:r>
              <a:rPr sz="2200" spc="-50" dirty="0">
                <a:latin typeface="Palatino Linotype"/>
                <a:cs typeface="Palatino Linotype"/>
              </a:rPr>
              <a:t> </a:t>
            </a:r>
            <a:r>
              <a:rPr sz="2200" dirty="0">
                <a:latin typeface="Palatino Linotype"/>
                <a:cs typeface="Palatino Linotype"/>
              </a:rPr>
              <a:t>zeros</a:t>
            </a:r>
            <a:r>
              <a:rPr sz="2200" spc="-25" dirty="0">
                <a:latin typeface="Palatino Linotype"/>
                <a:cs typeface="Palatino Linotype"/>
              </a:rPr>
              <a:t> </a:t>
            </a:r>
            <a:r>
              <a:rPr sz="2200" dirty="0">
                <a:latin typeface="Palatino Linotype"/>
                <a:cs typeface="Palatino Linotype"/>
              </a:rPr>
              <a:t>-</a:t>
            </a:r>
            <a:r>
              <a:rPr sz="2200" spc="-20" dirty="0">
                <a:latin typeface="Palatino Linotype"/>
                <a:cs typeface="Palatino Linotype"/>
              </a:rPr>
              <a:t> </a:t>
            </a:r>
            <a:r>
              <a:rPr sz="2200" dirty="0">
                <a:solidFill>
                  <a:srgbClr val="FF0000"/>
                </a:solidFill>
                <a:latin typeface="Palatino Linotype"/>
                <a:cs typeface="Palatino Linotype"/>
              </a:rPr>
              <a:t>(0</a:t>
            </a:r>
            <a:r>
              <a:rPr sz="2200" spc="-30" dirty="0">
                <a:solidFill>
                  <a:srgbClr val="FF0000"/>
                </a:solidFill>
                <a:latin typeface="Palatino Linotype"/>
                <a:cs typeface="Palatino Linotype"/>
              </a:rPr>
              <a:t> </a:t>
            </a:r>
            <a:r>
              <a:rPr sz="2200" dirty="0">
                <a:solidFill>
                  <a:srgbClr val="FF0000"/>
                </a:solidFill>
                <a:latin typeface="Palatino Linotype"/>
                <a:cs typeface="Palatino Linotype"/>
              </a:rPr>
              <a:t>+</a:t>
            </a:r>
            <a:r>
              <a:rPr sz="2200" spc="-35" dirty="0">
                <a:solidFill>
                  <a:srgbClr val="FF0000"/>
                </a:solidFill>
                <a:latin typeface="Palatino Linotype"/>
                <a:cs typeface="Palatino Linotype"/>
              </a:rPr>
              <a:t> </a:t>
            </a:r>
            <a:r>
              <a:rPr sz="2200" dirty="0">
                <a:solidFill>
                  <a:srgbClr val="FF0000"/>
                </a:solidFill>
                <a:latin typeface="Palatino Linotype"/>
                <a:cs typeface="Palatino Linotype"/>
              </a:rPr>
              <a:t>1)*00(0</a:t>
            </a:r>
            <a:r>
              <a:rPr sz="2200" spc="-35" dirty="0">
                <a:solidFill>
                  <a:srgbClr val="FF0000"/>
                </a:solidFill>
                <a:latin typeface="Palatino Linotype"/>
                <a:cs typeface="Palatino Linotype"/>
              </a:rPr>
              <a:t> </a:t>
            </a:r>
            <a:r>
              <a:rPr sz="2200" dirty="0">
                <a:solidFill>
                  <a:srgbClr val="FF0000"/>
                </a:solidFill>
                <a:latin typeface="Palatino Linotype"/>
                <a:cs typeface="Palatino Linotype"/>
              </a:rPr>
              <a:t>+</a:t>
            </a:r>
            <a:r>
              <a:rPr sz="2200" spc="-25" dirty="0">
                <a:solidFill>
                  <a:srgbClr val="FF0000"/>
                </a:solidFill>
                <a:latin typeface="Palatino Linotype"/>
                <a:cs typeface="Palatino Linotype"/>
              </a:rPr>
              <a:t> 1)*</a:t>
            </a:r>
            <a:endParaRPr sz="2200">
              <a:latin typeface="Palatino Linotype"/>
              <a:cs typeface="Palatino Linotype"/>
            </a:endParaRPr>
          </a:p>
          <a:p>
            <a:pPr marL="448945" indent="-385445">
              <a:lnSpc>
                <a:spcPct val="100000"/>
              </a:lnSpc>
              <a:spcBef>
                <a:spcPts val="1540"/>
              </a:spcBef>
              <a:buAutoNum type="arabicParenR"/>
              <a:tabLst>
                <a:tab pos="448945" algn="l"/>
                <a:tab pos="8565515" algn="l"/>
              </a:tabLst>
            </a:pPr>
            <a:r>
              <a:rPr sz="2200" dirty="0">
                <a:latin typeface="Palatino Linotype"/>
                <a:cs typeface="Palatino Linotype"/>
              </a:rPr>
              <a:t>The</a:t>
            </a:r>
            <a:r>
              <a:rPr sz="2200" spc="-35" dirty="0">
                <a:latin typeface="Palatino Linotype"/>
                <a:cs typeface="Palatino Linotype"/>
              </a:rPr>
              <a:t> </a:t>
            </a:r>
            <a:r>
              <a:rPr sz="2200" dirty="0">
                <a:latin typeface="Palatino Linotype"/>
                <a:cs typeface="Palatino Linotype"/>
              </a:rPr>
              <a:t>set</a:t>
            </a:r>
            <a:r>
              <a:rPr sz="2200" spc="-45" dirty="0">
                <a:latin typeface="Palatino Linotype"/>
                <a:cs typeface="Palatino Linotype"/>
              </a:rPr>
              <a:t> </a:t>
            </a:r>
            <a:r>
              <a:rPr sz="2200" dirty="0">
                <a:latin typeface="Palatino Linotype"/>
                <a:cs typeface="Palatino Linotype"/>
              </a:rPr>
              <a:t>of</a:t>
            </a:r>
            <a:r>
              <a:rPr sz="2200" spc="-35" dirty="0">
                <a:latin typeface="Palatino Linotype"/>
                <a:cs typeface="Palatino Linotype"/>
              </a:rPr>
              <a:t> </a:t>
            </a:r>
            <a:r>
              <a:rPr sz="2200" dirty="0">
                <a:latin typeface="Palatino Linotype"/>
                <a:cs typeface="Palatino Linotype"/>
              </a:rPr>
              <a:t>all</a:t>
            </a:r>
            <a:r>
              <a:rPr sz="2200" spc="-30" dirty="0">
                <a:latin typeface="Palatino Linotype"/>
                <a:cs typeface="Palatino Linotype"/>
              </a:rPr>
              <a:t> </a:t>
            </a:r>
            <a:r>
              <a:rPr sz="2200" dirty="0">
                <a:latin typeface="Palatino Linotype"/>
                <a:cs typeface="Palatino Linotype"/>
              </a:rPr>
              <a:t>strings</a:t>
            </a:r>
            <a:r>
              <a:rPr sz="2200" spc="-25" dirty="0">
                <a:latin typeface="Palatino Linotype"/>
                <a:cs typeface="Palatino Linotype"/>
              </a:rPr>
              <a:t> </a:t>
            </a:r>
            <a:r>
              <a:rPr sz="2200" dirty="0">
                <a:latin typeface="Palatino Linotype"/>
                <a:cs typeface="Palatino Linotype"/>
              </a:rPr>
              <a:t>of</a:t>
            </a:r>
            <a:r>
              <a:rPr sz="2200" spc="-30" dirty="0">
                <a:latin typeface="Palatino Linotype"/>
                <a:cs typeface="Palatino Linotype"/>
              </a:rPr>
              <a:t> </a:t>
            </a:r>
            <a:r>
              <a:rPr sz="2200" spc="-60" dirty="0">
                <a:latin typeface="Palatino Linotype"/>
                <a:cs typeface="Palatino Linotype"/>
              </a:rPr>
              <a:t>a’s</a:t>
            </a:r>
            <a:r>
              <a:rPr sz="2200" spc="-30" dirty="0">
                <a:latin typeface="Palatino Linotype"/>
                <a:cs typeface="Palatino Linotype"/>
              </a:rPr>
              <a:t> </a:t>
            </a:r>
            <a:r>
              <a:rPr sz="2200" dirty="0">
                <a:latin typeface="Palatino Linotype"/>
                <a:cs typeface="Palatino Linotype"/>
              </a:rPr>
              <a:t>and</a:t>
            </a:r>
            <a:r>
              <a:rPr sz="2200" spc="-45" dirty="0">
                <a:latin typeface="Palatino Linotype"/>
                <a:cs typeface="Palatino Linotype"/>
              </a:rPr>
              <a:t> </a:t>
            </a:r>
            <a:r>
              <a:rPr sz="2200" spc="-55" dirty="0">
                <a:latin typeface="Palatino Linotype"/>
                <a:cs typeface="Palatino Linotype"/>
              </a:rPr>
              <a:t>b’s</a:t>
            </a:r>
            <a:r>
              <a:rPr sz="2200" spc="-20" dirty="0">
                <a:latin typeface="Palatino Linotype"/>
                <a:cs typeface="Palatino Linotype"/>
              </a:rPr>
              <a:t> </a:t>
            </a:r>
            <a:r>
              <a:rPr sz="2200" dirty="0">
                <a:latin typeface="Palatino Linotype"/>
                <a:cs typeface="Palatino Linotype"/>
              </a:rPr>
              <a:t>whose</a:t>
            </a:r>
            <a:r>
              <a:rPr sz="2200" spc="-40" dirty="0">
                <a:latin typeface="Palatino Linotype"/>
                <a:cs typeface="Palatino Linotype"/>
              </a:rPr>
              <a:t> </a:t>
            </a:r>
            <a:r>
              <a:rPr sz="2200" dirty="0">
                <a:latin typeface="Palatino Linotype"/>
                <a:cs typeface="Palatino Linotype"/>
              </a:rPr>
              <a:t>length</a:t>
            </a:r>
            <a:r>
              <a:rPr sz="2200" spc="-55" dirty="0">
                <a:latin typeface="Palatino Linotype"/>
                <a:cs typeface="Palatino Linotype"/>
              </a:rPr>
              <a:t> </a:t>
            </a:r>
            <a:r>
              <a:rPr sz="2200" dirty="0">
                <a:latin typeface="Palatino Linotype"/>
                <a:cs typeface="Palatino Linotype"/>
              </a:rPr>
              <a:t>is</a:t>
            </a:r>
            <a:r>
              <a:rPr sz="2200" spc="-30" dirty="0">
                <a:latin typeface="Palatino Linotype"/>
                <a:cs typeface="Palatino Linotype"/>
              </a:rPr>
              <a:t> </a:t>
            </a:r>
            <a:r>
              <a:rPr sz="2200" dirty="0">
                <a:latin typeface="Palatino Linotype"/>
                <a:cs typeface="Palatino Linotype"/>
              </a:rPr>
              <a:t>divisible</a:t>
            </a:r>
            <a:r>
              <a:rPr sz="2200" spc="-20" dirty="0">
                <a:latin typeface="Palatino Linotype"/>
                <a:cs typeface="Palatino Linotype"/>
              </a:rPr>
              <a:t> </a:t>
            </a:r>
            <a:r>
              <a:rPr sz="2200" dirty="0">
                <a:latin typeface="Palatino Linotype"/>
                <a:cs typeface="Palatino Linotype"/>
              </a:rPr>
              <a:t>by</a:t>
            </a:r>
            <a:r>
              <a:rPr sz="2200" spc="-30" dirty="0">
                <a:latin typeface="Palatino Linotype"/>
                <a:cs typeface="Palatino Linotype"/>
              </a:rPr>
              <a:t> </a:t>
            </a:r>
            <a:r>
              <a:rPr sz="2200" dirty="0">
                <a:latin typeface="Palatino Linotype"/>
                <a:cs typeface="Palatino Linotype"/>
              </a:rPr>
              <a:t>6</a:t>
            </a:r>
            <a:r>
              <a:rPr sz="2200" spc="-35" dirty="0">
                <a:latin typeface="Palatino Linotype"/>
                <a:cs typeface="Palatino Linotype"/>
              </a:rPr>
              <a:t> </a:t>
            </a:r>
            <a:r>
              <a:rPr sz="2200" spc="-50" dirty="0">
                <a:latin typeface="Palatino Linotype"/>
                <a:cs typeface="Palatino Linotype"/>
              </a:rPr>
              <a:t>-</a:t>
            </a:r>
            <a:r>
              <a:rPr sz="2200" dirty="0">
                <a:latin typeface="Palatino Linotype"/>
                <a:cs typeface="Palatino Linotype"/>
              </a:rPr>
              <a:t>	</a:t>
            </a:r>
            <a:r>
              <a:rPr sz="2200" dirty="0">
                <a:solidFill>
                  <a:srgbClr val="FF0000"/>
                </a:solidFill>
                <a:latin typeface="Palatino Linotype"/>
                <a:cs typeface="Palatino Linotype"/>
              </a:rPr>
              <a:t>[(a +</a:t>
            </a:r>
            <a:r>
              <a:rPr sz="2200" spc="-25" dirty="0">
                <a:solidFill>
                  <a:srgbClr val="FF0000"/>
                </a:solidFill>
                <a:latin typeface="Palatino Linotype"/>
                <a:cs typeface="Palatino Linotype"/>
              </a:rPr>
              <a:t> </a:t>
            </a:r>
            <a:r>
              <a:rPr sz="2200" spc="-10" dirty="0">
                <a:solidFill>
                  <a:srgbClr val="FF0000"/>
                </a:solidFill>
                <a:latin typeface="Palatino Linotype"/>
                <a:cs typeface="Palatino Linotype"/>
              </a:rPr>
              <a:t>b)</a:t>
            </a:r>
            <a:r>
              <a:rPr sz="2175" spc="-15" baseline="24904" dirty="0">
                <a:solidFill>
                  <a:srgbClr val="FF0000"/>
                </a:solidFill>
                <a:latin typeface="Palatino Linotype"/>
                <a:cs typeface="Palatino Linotype"/>
              </a:rPr>
              <a:t>6</a:t>
            </a:r>
            <a:r>
              <a:rPr sz="2200" spc="-10" dirty="0">
                <a:solidFill>
                  <a:srgbClr val="FF0000"/>
                </a:solidFill>
                <a:latin typeface="Palatino Linotype"/>
                <a:cs typeface="Palatino Linotype"/>
              </a:rPr>
              <a:t>]*</a:t>
            </a:r>
            <a:endParaRPr sz="2200">
              <a:latin typeface="Palatino Linotype"/>
              <a:cs typeface="Palatino Linotype"/>
            </a:endParaRPr>
          </a:p>
          <a:p>
            <a:pPr marL="494665" indent="-431165">
              <a:lnSpc>
                <a:spcPct val="100000"/>
              </a:lnSpc>
              <a:spcBef>
                <a:spcPts val="1520"/>
              </a:spcBef>
              <a:buAutoNum type="arabicParenR"/>
              <a:tabLst>
                <a:tab pos="494665" algn="l"/>
              </a:tabLst>
            </a:pPr>
            <a:r>
              <a:rPr sz="2200" dirty="0">
                <a:latin typeface="Palatino Linotype"/>
                <a:cs typeface="Palatino Linotype"/>
              </a:rPr>
              <a:t>The</a:t>
            </a:r>
            <a:r>
              <a:rPr sz="2200" spc="-30" dirty="0">
                <a:latin typeface="Palatino Linotype"/>
                <a:cs typeface="Palatino Linotype"/>
              </a:rPr>
              <a:t> </a:t>
            </a:r>
            <a:r>
              <a:rPr sz="2200" dirty="0">
                <a:latin typeface="Palatino Linotype"/>
                <a:cs typeface="Palatino Linotype"/>
              </a:rPr>
              <a:t>set</a:t>
            </a:r>
            <a:r>
              <a:rPr sz="2200" spc="-30" dirty="0">
                <a:latin typeface="Palatino Linotype"/>
                <a:cs typeface="Palatino Linotype"/>
              </a:rPr>
              <a:t> </a:t>
            </a:r>
            <a:r>
              <a:rPr sz="2200" dirty="0">
                <a:latin typeface="Palatino Linotype"/>
                <a:cs typeface="Palatino Linotype"/>
              </a:rPr>
              <a:t>of</a:t>
            </a:r>
            <a:r>
              <a:rPr sz="2200" spc="-25" dirty="0">
                <a:latin typeface="Palatino Linotype"/>
                <a:cs typeface="Palatino Linotype"/>
              </a:rPr>
              <a:t> </a:t>
            </a:r>
            <a:r>
              <a:rPr sz="2200" dirty="0">
                <a:latin typeface="Palatino Linotype"/>
                <a:cs typeface="Palatino Linotype"/>
              </a:rPr>
              <a:t>all</a:t>
            </a:r>
            <a:r>
              <a:rPr sz="2200" spc="-30" dirty="0">
                <a:latin typeface="Palatino Linotype"/>
                <a:cs typeface="Palatino Linotype"/>
              </a:rPr>
              <a:t> </a:t>
            </a:r>
            <a:r>
              <a:rPr sz="2200" dirty="0">
                <a:latin typeface="Palatino Linotype"/>
                <a:cs typeface="Palatino Linotype"/>
              </a:rPr>
              <a:t>strings</a:t>
            </a:r>
            <a:r>
              <a:rPr sz="2200" spc="-5" dirty="0">
                <a:latin typeface="Palatino Linotype"/>
                <a:cs typeface="Palatino Linotype"/>
              </a:rPr>
              <a:t> </a:t>
            </a:r>
            <a:r>
              <a:rPr sz="2200" dirty="0">
                <a:latin typeface="Palatino Linotype"/>
                <a:cs typeface="Palatino Linotype"/>
              </a:rPr>
              <a:t>of</a:t>
            </a:r>
            <a:r>
              <a:rPr sz="2200" spc="-25" dirty="0">
                <a:latin typeface="Palatino Linotype"/>
                <a:cs typeface="Palatino Linotype"/>
              </a:rPr>
              <a:t> </a:t>
            </a:r>
            <a:r>
              <a:rPr sz="2200" spc="-60" dirty="0">
                <a:latin typeface="Palatino Linotype"/>
                <a:cs typeface="Palatino Linotype"/>
              </a:rPr>
              <a:t>a’s</a:t>
            </a:r>
            <a:r>
              <a:rPr sz="2200" spc="-15" dirty="0">
                <a:latin typeface="Palatino Linotype"/>
                <a:cs typeface="Palatino Linotype"/>
              </a:rPr>
              <a:t> </a:t>
            </a:r>
            <a:r>
              <a:rPr sz="2200" dirty="0">
                <a:latin typeface="Palatino Linotype"/>
                <a:cs typeface="Palatino Linotype"/>
              </a:rPr>
              <a:t>and</a:t>
            </a:r>
            <a:r>
              <a:rPr sz="2200" spc="-25" dirty="0">
                <a:latin typeface="Palatino Linotype"/>
                <a:cs typeface="Palatino Linotype"/>
              </a:rPr>
              <a:t> </a:t>
            </a:r>
            <a:r>
              <a:rPr sz="2200" spc="-70" dirty="0">
                <a:latin typeface="Palatino Linotype"/>
                <a:cs typeface="Palatino Linotype"/>
              </a:rPr>
              <a:t>b’s</a:t>
            </a:r>
            <a:r>
              <a:rPr sz="2200" spc="-20" dirty="0">
                <a:latin typeface="Palatino Linotype"/>
                <a:cs typeface="Palatino Linotype"/>
              </a:rPr>
              <a:t> </a:t>
            </a:r>
            <a:r>
              <a:rPr sz="2200" dirty="0">
                <a:latin typeface="Palatino Linotype"/>
                <a:cs typeface="Palatino Linotype"/>
              </a:rPr>
              <a:t>whose</a:t>
            </a:r>
            <a:r>
              <a:rPr sz="2200" spc="-30" dirty="0">
                <a:latin typeface="Palatino Linotype"/>
                <a:cs typeface="Palatino Linotype"/>
              </a:rPr>
              <a:t> </a:t>
            </a:r>
            <a:r>
              <a:rPr sz="2200" dirty="0">
                <a:latin typeface="Palatino Linotype"/>
                <a:cs typeface="Palatino Linotype"/>
              </a:rPr>
              <a:t>5</a:t>
            </a:r>
            <a:r>
              <a:rPr sz="2175" baseline="24904" dirty="0">
                <a:latin typeface="Palatino Linotype"/>
                <a:cs typeface="Palatino Linotype"/>
              </a:rPr>
              <a:t>th</a:t>
            </a:r>
            <a:r>
              <a:rPr sz="2175" spc="232" baseline="24904" dirty="0">
                <a:latin typeface="Palatino Linotype"/>
                <a:cs typeface="Palatino Linotype"/>
              </a:rPr>
              <a:t> </a:t>
            </a:r>
            <a:r>
              <a:rPr sz="2200" dirty="0">
                <a:latin typeface="Palatino Linotype"/>
                <a:cs typeface="Palatino Linotype"/>
              </a:rPr>
              <a:t>last</a:t>
            </a:r>
            <a:r>
              <a:rPr sz="2200" spc="-30" dirty="0">
                <a:latin typeface="Palatino Linotype"/>
                <a:cs typeface="Palatino Linotype"/>
              </a:rPr>
              <a:t> </a:t>
            </a:r>
            <a:r>
              <a:rPr sz="2200" dirty="0">
                <a:latin typeface="Palatino Linotype"/>
                <a:cs typeface="Palatino Linotype"/>
              </a:rPr>
              <a:t>symbol</a:t>
            </a:r>
            <a:r>
              <a:rPr sz="2200" spc="-40" dirty="0">
                <a:latin typeface="Palatino Linotype"/>
                <a:cs typeface="Palatino Linotype"/>
              </a:rPr>
              <a:t> </a:t>
            </a:r>
            <a:r>
              <a:rPr sz="2200" dirty="0">
                <a:latin typeface="Palatino Linotype"/>
                <a:cs typeface="Palatino Linotype"/>
              </a:rPr>
              <a:t>is</a:t>
            </a:r>
            <a:r>
              <a:rPr sz="2200" spc="-20" dirty="0">
                <a:latin typeface="Palatino Linotype"/>
                <a:cs typeface="Palatino Linotype"/>
              </a:rPr>
              <a:t> </a:t>
            </a:r>
            <a:r>
              <a:rPr sz="2200" dirty="0">
                <a:latin typeface="Palatino Linotype"/>
                <a:cs typeface="Palatino Linotype"/>
              </a:rPr>
              <a:t>b</a:t>
            </a:r>
            <a:r>
              <a:rPr sz="2200" spc="-25" dirty="0">
                <a:latin typeface="Palatino Linotype"/>
                <a:cs typeface="Palatino Linotype"/>
              </a:rPr>
              <a:t> </a:t>
            </a:r>
            <a:r>
              <a:rPr sz="2200" dirty="0">
                <a:latin typeface="Palatino Linotype"/>
                <a:cs typeface="Palatino Linotype"/>
              </a:rPr>
              <a:t>-</a:t>
            </a:r>
            <a:r>
              <a:rPr sz="2200" spc="-10" dirty="0">
                <a:latin typeface="Palatino Linotype"/>
                <a:cs typeface="Palatino Linotype"/>
              </a:rPr>
              <a:t> </a:t>
            </a:r>
            <a:r>
              <a:rPr sz="2200" dirty="0">
                <a:solidFill>
                  <a:srgbClr val="FF0000"/>
                </a:solidFill>
                <a:latin typeface="Palatino Linotype"/>
                <a:cs typeface="Palatino Linotype"/>
              </a:rPr>
              <a:t>(a</a:t>
            </a:r>
            <a:r>
              <a:rPr sz="2200" spc="-20" dirty="0">
                <a:solidFill>
                  <a:srgbClr val="FF0000"/>
                </a:solidFill>
                <a:latin typeface="Palatino Linotype"/>
                <a:cs typeface="Palatino Linotype"/>
              </a:rPr>
              <a:t> </a:t>
            </a:r>
            <a:r>
              <a:rPr sz="2200" dirty="0">
                <a:solidFill>
                  <a:srgbClr val="FF0000"/>
                </a:solidFill>
                <a:latin typeface="Palatino Linotype"/>
                <a:cs typeface="Palatino Linotype"/>
              </a:rPr>
              <a:t>+</a:t>
            </a:r>
            <a:r>
              <a:rPr sz="2200" spc="-30" dirty="0">
                <a:solidFill>
                  <a:srgbClr val="FF0000"/>
                </a:solidFill>
                <a:latin typeface="Palatino Linotype"/>
                <a:cs typeface="Palatino Linotype"/>
              </a:rPr>
              <a:t> </a:t>
            </a:r>
            <a:r>
              <a:rPr sz="2200" dirty="0">
                <a:solidFill>
                  <a:srgbClr val="FF0000"/>
                </a:solidFill>
                <a:latin typeface="Palatino Linotype"/>
                <a:cs typeface="Palatino Linotype"/>
              </a:rPr>
              <a:t>b)</a:t>
            </a:r>
            <a:r>
              <a:rPr sz="2175" baseline="24904" dirty="0">
                <a:solidFill>
                  <a:srgbClr val="FF0000"/>
                </a:solidFill>
                <a:latin typeface="Palatino Linotype"/>
                <a:cs typeface="Palatino Linotype"/>
              </a:rPr>
              <a:t>4</a:t>
            </a:r>
            <a:r>
              <a:rPr sz="2175" spc="-15" baseline="24904" dirty="0">
                <a:solidFill>
                  <a:srgbClr val="FF0000"/>
                </a:solidFill>
                <a:latin typeface="Palatino Linotype"/>
                <a:cs typeface="Palatino Linotype"/>
              </a:rPr>
              <a:t> </a:t>
            </a:r>
            <a:r>
              <a:rPr sz="2200" dirty="0">
                <a:solidFill>
                  <a:srgbClr val="FF0000"/>
                </a:solidFill>
                <a:latin typeface="Palatino Linotype"/>
                <a:cs typeface="Palatino Linotype"/>
              </a:rPr>
              <a:t>b</a:t>
            </a:r>
            <a:r>
              <a:rPr sz="2200" spc="-30" dirty="0">
                <a:solidFill>
                  <a:srgbClr val="FF0000"/>
                </a:solidFill>
                <a:latin typeface="Palatino Linotype"/>
                <a:cs typeface="Palatino Linotype"/>
              </a:rPr>
              <a:t> </a:t>
            </a:r>
            <a:r>
              <a:rPr sz="2200" dirty="0">
                <a:solidFill>
                  <a:srgbClr val="FF0000"/>
                </a:solidFill>
                <a:latin typeface="Palatino Linotype"/>
                <a:cs typeface="Palatino Linotype"/>
              </a:rPr>
              <a:t>(a</a:t>
            </a:r>
            <a:r>
              <a:rPr sz="2200" spc="-15" dirty="0">
                <a:solidFill>
                  <a:srgbClr val="FF0000"/>
                </a:solidFill>
                <a:latin typeface="Palatino Linotype"/>
                <a:cs typeface="Palatino Linotype"/>
              </a:rPr>
              <a:t> </a:t>
            </a:r>
            <a:r>
              <a:rPr sz="2200" dirty="0">
                <a:solidFill>
                  <a:srgbClr val="FF0000"/>
                </a:solidFill>
                <a:latin typeface="Palatino Linotype"/>
                <a:cs typeface="Palatino Linotype"/>
              </a:rPr>
              <a:t>+</a:t>
            </a:r>
            <a:r>
              <a:rPr sz="2200" spc="-20" dirty="0">
                <a:solidFill>
                  <a:srgbClr val="FF0000"/>
                </a:solidFill>
                <a:latin typeface="Palatino Linotype"/>
                <a:cs typeface="Palatino Linotype"/>
              </a:rPr>
              <a:t> </a:t>
            </a:r>
            <a:r>
              <a:rPr sz="2200" spc="-25" dirty="0">
                <a:solidFill>
                  <a:srgbClr val="FF0000"/>
                </a:solidFill>
                <a:latin typeface="Palatino Linotype"/>
                <a:cs typeface="Palatino Linotype"/>
              </a:rPr>
              <a:t>b)*</a:t>
            </a:r>
            <a:endParaRPr sz="2200">
              <a:latin typeface="Palatino Linotype"/>
              <a:cs typeface="Palatino Linotype"/>
            </a:endParaRPr>
          </a:p>
          <a:p>
            <a:pPr marL="448945" indent="-385445">
              <a:lnSpc>
                <a:spcPct val="100000"/>
              </a:lnSpc>
              <a:spcBef>
                <a:spcPts val="1530"/>
              </a:spcBef>
              <a:buAutoNum type="arabicParenR"/>
              <a:tabLst>
                <a:tab pos="448945" algn="l"/>
              </a:tabLst>
            </a:pPr>
            <a:r>
              <a:rPr sz="2200" dirty="0">
                <a:latin typeface="Palatino Linotype"/>
                <a:cs typeface="Palatino Linotype"/>
              </a:rPr>
              <a:t>The</a:t>
            </a:r>
            <a:r>
              <a:rPr sz="2200" spc="370" dirty="0">
                <a:latin typeface="Palatino Linotype"/>
                <a:cs typeface="Palatino Linotype"/>
              </a:rPr>
              <a:t> </a:t>
            </a:r>
            <a:r>
              <a:rPr sz="2200" dirty="0">
                <a:latin typeface="Palatino Linotype"/>
                <a:cs typeface="Palatino Linotype"/>
              </a:rPr>
              <a:t>expression</a:t>
            </a:r>
            <a:r>
              <a:rPr sz="2200" spc="370" dirty="0">
                <a:latin typeface="Palatino Linotype"/>
                <a:cs typeface="Palatino Linotype"/>
              </a:rPr>
              <a:t> </a:t>
            </a:r>
            <a:r>
              <a:rPr sz="2200" dirty="0">
                <a:latin typeface="Palatino Linotype"/>
                <a:cs typeface="Palatino Linotype"/>
              </a:rPr>
              <a:t>r</a:t>
            </a:r>
            <a:r>
              <a:rPr sz="2200" spc="355" dirty="0">
                <a:latin typeface="Palatino Linotype"/>
                <a:cs typeface="Palatino Linotype"/>
              </a:rPr>
              <a:t> </a:t>
            </a:r>
            <a:r>
              <a:rPr sz="2200" dirty="0">
                <a:latin typeface="Palatino Linotype"/>
                <a:cs typeface="Palatino Linotype"/>
              </a:rPr>
              <a:t>=</a:t>
            </a:r>
            <a:r>
              <a:rPr sz="2200" spc="370" dirty="0">
                <a:latin typeface="Palatino Linotype"/>
                <a:cs typeface="Palatino Linotype"/>
              </a:rPr>
              <a:t> </a:t>
            </a:r>
            <a:r>
              <a:rPr sz="2200" dirty="0">
                <a:latin typeface="Palatino Linotype"/>
                <a:cs typeface="Palatino Linotype"/>
              </a:rPr>
              <a:t>(aa)*</a:t>
            </a:r>
            <a:r>
              <a:rPr sz="2200" spc="370" dirty="0">
                <a:latin typeface="Palatino Linotype"/>
                <a:cs typeface="Palatino Linotype"/>
              </a:rPr>
              <a:t> </a:t>
            </a:r>
            <a:r>
              <a:rPr sz="2200" dirty="0">
                <a:latin typeface="Palatino Linotype"/>
                <a:cs typeface="Palatino Linotype"/>
              </a:rPr>
              <a:t>(bb)*b</a:t>
            </a:r>
            <a:r>
              <a:rPr sz="2200" spc="355" dirty="0">
                <a:latin typeface="Palatino Linotype"/>
                <a:cs typeface="Palatino Linotype"/>
              </a:rPr>
              <a:t> </a:t>
            </a:r>
            <a:r>
              <a:rPr sz="2200" dirty="0">
                <a:latin typeface="Palatino Linotype"/>
                <a:cs typeface="Palatino Linotype"/>
              </a:rPr>
              <a:t>denotes</a:t>
            </a:r>
            <a:r>
              <a:rPr sz="2200" spc="385" dirty="0">
                <a:latin typeface="Palatino Linotype"/>
                <a:cs typeface="Palatino Linotype"/>
              </a:rPr>
              <a:t> </a:t>
            </a:r>
            <a:r>
              <a:rPr sz="2200" dirty="0">
                <a:latin typeface="Palatino Linotype"/>
                <a:cs typeface="Palatino Linotype"/>
              </a:rPr>
              <a:t>the</a:t>
            </a:r>
            <a:r>
              <a:rPr sz="2200" spc="360" dirty="0">
                <a:latin typeface="Palatino Linotype"/>
                <a:cs typeface="Palatino Linotype"/>
              </a:rPr>
              <a:t> </a:t>
            </a:r>
            <a:r>
              <a:rPr sz="2200" dirty="0">
                <a:latin typeface="Palatino Linotype"/>
                <a:cs typeface="Palatino Linotype"/>
              </a:rPr>
              <a:t>set</a:t>
            </a:r>
            <a:r>
              <a:rPr sz="2200" spc="365" dirty="0">
                <a:latin typeface="Palatino Linotype"/>
                <a:cs typeface="Palatino Linotype"/>
              </a:rPr>
              <a:t> </a:t>
            </a:r>
            <a:r>
              <a:rPr sz="2200" dirty="0">
                <a:latin typeface="Palatino Linotype"/>
                <a:cs typeface="Palatino Linotype"/>
              </a:rPr>
              <a:t>of</a:t>
            </a:r>
            <a:r>
              <a:rPr sz="2200" spc="365" dirty="0">
                <a:latin typeface="Palatino Linotype"/>
                <a:cs typeface="Palatino Linotype"/>
              </a:rPr>
              <a:t> </a:t>
            </a:r>
            <a:r>
              <a:rPr sz="2200" dirty="0">
                <a:latin typeface="Palatino Linotype"/>
                <a:cs typeface="Palatino Linotype"/>
              </a:rPr>
              <a:t>strings</a:t>
            </a:r>
            <a:r>
              <a:rPr sz="2200" spc="370" dirty="0">
                <a:latin typeface="Palatino Linotype"/>
                <a:cs typeface="Palatino Linotype"/>
              </a:rPr>
              <a:t> </a:t>
            </a:r>
            <a:r>
              <a:rPr sz="2200" dirty="0">
                <a:latin typeface="Palatino Linotype"/>
                <a:cs typeface="Palatino Linotype"/>
              </a:rPr>
              <a:t>with</a:t>
            </a:r>
            <a:r>
              <a:rPr sz="2200" spc="375" dirty="0">
                <a:latin typeface="Palatino Linotype"/>
                <a:cs typeface="Palatino Linotype"/>
              </a:rPr>
              <a:t> </a:t>
            </a:r>
            <a:r>
              <a:rPr sz="2200" dirty="0">
                <a:latin typeface="Palatino Linotype"/>
                <a:cs typeface="Palatino Linotype"/>
              </a:rPr>
              <a:t>an</a:t>
            </a:r>
            <a:r>
              <a:rPr sz="2200" spc="355" dirty="0">
                <a:latin typeface="Palatino Linotype"/>
                <a:cs typeface="Palatino Linotype"/>
              </a:rPr>
              <a:t> </a:t>
            </a:r>
            <a:r>
              <a:rPr sz="2200" dirty="0">
                <a:latin typeface="Palatino Linotype"/>
                <a:cs typeface="Palatino Linotype"/>
              </a:rPr>
              <a:t>even</a:t>
            </a:r>
            <a:r>
              <a:rPr sz="2200" spc="375" dirty="0">
                <a:latin typeface="Palatino Linotype"/>
                <a:cs typeface="Palatino Linotype"/>
              </a:rPr>
              <a:t> </a:t>
            </a:r>
            <a:r>
              <a:rPr sz="2200" dirty="0">
                <a:latin typeface="Palatino Linotype"/>
                <a:cs typeface="Palatino Linotype"/>
              </a:rPr>
              <a:t>number</a:t>
            </a:r>
            <a:r>
              <a:rPr sz="2200" spc="360" dirty="0">
                <a:latin typeface="Palatino Linotype"/>
                <a:cs typeface="Palatino Linotype"/>
              </a:rPr>
              <a:t> </a:t>
            </a:r>
            <a:r>
              <a:rPr sz="2200" dirty="0">
                <a:latin typeface="Palatino Linotype"/>
                <a:cs typeface="Palatino Linotype"/>
              </a:rPr>
              <a:t>of</a:t>
            </a:r>
            <a:r>
              <a:rPr sz="2200" spc="365" dirty="0">
                <a:latin typeface="Palatino Linotype"/>
                <a:cs typeface="Palatino Linotype"/>
              </a:rPr>
              <a:t> </a:t>
            </a:r>
            <a:r>
              <a:rPr sz="2200" spc="-25" dirty="0">
                <a:latin typeface="Palatino Linotype"/>
                <a:cs typeface="Palatino Linotype"/>
              </a:rPr>
              <a:t>a’s</a:t>
            </a:r>
            <a:endParaRPr sz="2200">
              <a:latin typeface="Palatino Linotype"/>
              <a:cs typeface="Palatino Linotype"/>
            </a:endParaRPr>
          </a:p>
          <a:p>
            <a:pPr marL="448945">
              <a:lnSpc>
                <a:spcPct val="100000"/>
              </a:lnSpc>
              <a:spcBef>
                <a:spcPts val="525"/>
              </a:spcBef>
              <a:tabLst>
                <a:tab pos="6838315" algn="l"/>
              </a:tabLst>
            </a:pPr>
            <a:r>
              <a:rPr sz="2200" dirty="0">
                <a:latin typeface="Palatino Linotype"/>
                <a:cs typeface="Palatino Linotype"/>
              </a:rPr>
              <a:t>followed</a:t>
            </a:r>
            <a:r>
              <a:rPr sz="2200" spc="-20" dirty="0">
                <a:latin typeface="Palatino Linotype"/>
                <a:cs typeface="Palatino Linotype"/>
              </a:rPr>
              <a:t> </a:t>
            </a:r>
            <a:r>
              <a:rPr sz="2200" dirty="0">
                <a:latin typeface="Palatino Linotype"/>
                <a:cs typeface="Palatino Linotype"/>
              </a:rPr>
              <a:t>by</a:t>
            </a:r>
            <a:r>
              <a:rPr sz="2200" spc="-40" dirty="0">
                <a:latin typeface="Palatino Linotype"/>
                <a:cs typeface="Palatino Linotype"/>
              </a:rPr>
              <a:t> </a:t>
            </a:r>
            <a:r>
              <a:rPr sz="2200" dirty="0">
                <a:latin typeface="Palatino Linotype"/>
                <a:cs typeface="Palatino Linotype"/>
              </a:rPr>
              <a:t>an</a:t>
            </a:r>
            <a:r>
              <a:rPr sz="2200" spc="-40" dirty="0">
                <a:latin typeface="Palatino Linotype"/>
                <a:cs typeface="Palatino Linotype"/>
              </a:rPr>
              <a:t> </a:t>
            </a:r>
            <a:r>
              <a:rPr sz="2200" dirty="0">
                <a:latin typeface="Palatino Linotype"/>
                <a:cs typeface="Palatino Linotype"/>
              </a:rPr>
              <a:t>odd</a:t>
            </a:r>
            <a:r>
              <a:rPr sz="2200" spc="-20" dirty="0">
                <a:latin typeface="Palatino Linotype"/>
                <a:cs typeface="Palatino Linotype"/>
              </a:rPr>
              <a:t> </a:t>
            </a:r>
            <a:r>
              <a:rPr sz="2200" dirty="0">
                <a:latin typeface="Palatino Linotype"/>
                <a:cs typeface="Palatino Linotype"/>
              </a:rPr>
              <a:t>number</a:t>
            </a:r>
            <a:r>
              <a:rPr sz="2200" spc="-35" dirty="0">
                <a:latin typeface="Palatino Linotype"/>
                <a:cs typeface="Palatino Linotype"/>
              </a:rPr>
              <a:t> </a:t>
            </a:r>
            <a:r>
              <a:rPr sz="2200" dirty="0">
                <a:latin typeface="Palatino Linotype"/>
                <a:cs typeface="Palatino Linotype"/>
              </a:rPr>
              <a:t>of</a:t>
            </a:r>
            <a:r>
              <a:rPr sz="2200" spc="-35" dirty="0">
                <a:latin typeface="Palatino Linotype"/>
                <a:cs typeface="Palatino Linotype"/>
              </a:rPr>
              <a:t> </a:t>
            </a:r>
            <a:r>
              <a:rPr sz="2200" spc="-60" dirty="0">
                <a:latin typeface="Palatino Linotype"/>
                <a:cs typeface="Palatino Linotype"/>
              </a:rPr>
              <a:t>b’s</a:t>
            </a:r>
            <a:r>
              <a:rPr sz="2200" spc="-30" dirty="0">
                <a:latin typeface="Palatino Linotype"/>
                <a:cs typeface="Palatino Linotype"/>
              </a:rPr>
              <a:t> </a:t>
            </a:r>
            <a:r>
              <a:rPr sz="2200" dirty="0">
                <a:latin typeface="Palatino Linotype"/>
                <a:cs typeface="Palatino Linotype"/>
              </a:rPr>
              <a:t>-</a:t>
            </a:r>
            <a:r>
              <a:rPr sz="2200" spc="-35" dirty="0">
                <a:latin typeface="Palatino Linotype"/>
                <a:cs typeface="Palatino Linotype"/>
              </a:rPr>
              <a:t> </a:t>
            </a:r>
            <a:r>
              <a:rPr sz="2200" dirty="0">
                <a:solidFill>
                  <a:srgbClr val="FF0000"/>
                </a:solidFill>
                <a:latin typeface="Palatino Linotype"/>
                <a:cs typeface="Palatino Linotype"/>
              </a:rPr>
              <a:t>L(r)</a:t>
            </a:r>
            <a:r>
              <a:rPr sz="2200" spc="-5" dirty="0">
                <a:solidFill>
                  <a:srgbClr val="FF0000"/>
                </a:solidFill>
                <a:latin typeface="Palatino Linotype"/>
                <a:cs typeface="Palatino Linotype"/>
              </a:rPr>
              <a:t> </a:t>
            </a:r>
            <a:r>
              <a:rPr sz="2200" dirty="0">
                <a:solidFill>
                  <a:srgbClr val="FF0000"/>
                </a:solidFill>
                <a:latin typeface="Palatino Linotype"/>
                <a:cs typeface="Palatino Linotype"/>
              </a:rPr>
              <a:t>=</a:t>
            </a:r>
            <a:r>
              <a:rPr sz="2200" spc="-40" dirty="0">
                <a:solidFill>
                  <a:srgbClr val="FF0000"/>
                </a:solidFill>
                <a:latin typeface="Palatino Linotype"/>
                <a:cs typeface="Palatino Linotype"/>
              </a:rPr>
              <a:t> </a:t>
            </a:r>
            <a:r>
              <a:rPr sz="2200" dirty="0">
                <a:solidFill>
                  <a:srgbClr val="FF0000"/>
                </a:solidFill>
                <a:latin typeface="Palatino Linotype"/>
                <a:cs typeface="Palatino Linotype"/>
              </a:rPr>
              <a:t>{a</a:t>
            </a:r>
            <a:r>
              <a:rPr sz="2175" baseline="24904" dirty="0">
                <a:solidFill>
                  <a:srgbClr val="FF0000"/>
                </a:solidFill>
                <a:latin typeface="Palatino Linotype"/>
                <a:cs typeface="Palatino Linotype"/>
              </a:rPr>
              <a:t>2n</a:t>
            </a:r>
            <a:r>
              <a:rPr sz="2175" spc="232" baseline="24904" dirty="0">
                <a:solidFill>
                  <a:srgbClr val="FF0000"/>
                </a:solidFill>
                <a:latin typeface="Palatino Linotype"/>
                <a:cs typeface="Palatino Linotype"/>
              </a:rPr>
              <a:t> </a:t>
            </a:r>
            <a:r>
              <a:rPr sz="2200" spc="-10" dirty="0">
                <a:solidFill>
                  <a:srgbClr val="FF0000"/>
                </a:solidFill>
                <a:latin typeface="Palatino Linotype"/>
                <a:cs typeface="Palatino Linotype"/>
              </a:rPr>
              <a:t>b</a:t>
            </a:r>
            <a:r>
              <a:rPr sz="2175" spc="-15" baseline="24904" dirty="0">
                <a:solidFill>
                  <a:srgbClr val="FF0000"/>
                </a:solidFill>
                <a:latin typeface="Palatino Linotype"/>
                <a:cs typeface="Palatino Linotype"/>
              </a:rPr>
              <a:t>2m+1</a:t>
            </a:r>
            <a:r>
              <a:rPr sz="2175" baseline="24904" dirty="0">
                <a:solidFill>
                  <a:srgbClr val="FF0000"/>
                </a:solidFill>
                <a:latin typeface="Palatino Linotype"/>
                <a:cs typeface="Palatino Linotype"/>
              </a:rPr>
              <a:t>	</a:t>
            </a:r>
            <a:r>
              <a:rPr sz="2200" dirty="0">
                <a:solidFill>
                  <a:srgbClr val="FF0000"/>
                </a:solidFill>
                <a:latin typeface="Palatino Linotype"/>
                <a:cs typeface="Palatino Linotype"/>
              </a:rPr>
              <a:t>/</a:t>
            </a:r>
            <a:r>
              <a:rPr sz="2200" spc="-20" dirty="0">
                <a:solidFill>
                  <a:srgbClr val="FF0000"/>
                </a:solidFill>
                <a:latin typeface="Palatino Linotype"/>
                <a:cs typeface="Palatino Linotype"/>
              </a:rPr>
              <a:t> </a:t>
            </a:r>
            <a:r>
              <a:rPr sz="2200" dirty="0">
                <a:solidFill>
                  <a:srgbClr val="FF0000"/>
                </a:solidFill>
                <a:latin typeface="Palatino Linotype"/>
                <a:cs typeface="Palatino Linotype"/>
              </a:rPr>
              <a:t>n</a:t>
            </a:r>
            <a:r>
              <a:rPr sz="2200" spc="-10" dirty="0">
                <a:solidFill>
                  <a:srgbClr val="FF0000"/>
                </a:solidFill>
                <a:latin typeface="Palatino Linotype"/>
                <a:cs typeface="Palatino Linotype"/>
              </a:rPr>
              <a:t> </a:t>
            </a:r>
            <a:r>
              <a:rPr sz="2200" dirty="0">
                <a:solidFill>
                  <a:srgbClr val="FF0000"/>
                </a:solidFill>
                <a:latin typeface="Palatino Linotype"/>
                <a:cs typeface="Palatino Linotype"/>
              </a:rPr>
              <a:t>≥ 0</a:t>
            </a:r>
            <a:r>
              <a:rPr sz="2200" spc="-10" dirty="0">
                <a:solidFill>
                  <a:srgbClr val="FF0000"/>
                </a:solidFill>
                <a:latin typeface="Palatino Linotype"/>
                <a:cs typeface="Palatino Linotype"/>
              </a:rPr>
              <a:t> </a:t>
            </a:r>
            <a:r>
              <a:rPr sz="2200" dirty="0">
                <a:solidFill>
                  <a:srgbClr val="FF0000"/>
                </a:solidFill>
                <a:latin typeface="Palatino Linotype"/>
                <a:cs typeface="Palatino Linotype"/>
              </a:rPr>
              <a:t>,</a:t>
            </a:r>
            <a:r>
              <a:rPr sz="2200" spc="-5" dirty="0">
                <a:solidFill>
                  <a:srgbClr val="FF0000"/>
                </a:solidFill>
                <a:latin typeface="Palatino Linotype"/>
                <a:cs typeface="Palatino Linotype"/>
              </a:rPr>
              <a:t> </a:t>
            </a:r>
            <a:r>
              <a:rPr sz="2200" dirty="0">
                <a:solidFill>
                  <a:srgbClr val="FF0000"/>
                </a:solidFill>
                <a:latin typeface="Palatino Linotype"/>
                <a:cs typeface="Palatino Linotype"/>
              </a:rPr>
              <a:t>m</a:t>
            </a:r>
            <a:r>
              <a:rPr sz="2200" spc="-10" dirty="0">
                <a:solidFill>
                  <a:srgbClr val="FF0000"/>
                </a:solidFill>
                <a:latin typeface="Palatino Linotype"/>
                <a:cs typeface="Palatino Linotype"/>
              </a:rPr>
              <a:t> </a:t>
            </a:r>
            <a:r>
              <a:rPr sz="2200" dirty="0">
                <a:solidFill>
                  <a:srgbClr val="FF0000"/>
                </a:solidFill>
                <a:latin typeface="Palatino Linotype"/>
                <a:cs typeface="Palatino Linotype"/>
              </a:rPr>
              <a:t>≥</a:t>
            </a:r>
            <a:r>
              <a:rPr sz="2200" spc="-10" dirty="0">
                <a:solidFill>
                  <a:srgbClr val="FF0000"/>
                </a:solidFill>
                <a:latin typeface="Palatino Linotype"/>
                <a:cs typeface="Palatino Linotype"/>
              </a:rPr>
              <a:t> </a:t>
            </a:r>
            <a:r>
              <a:rPr sz="2200" dirty="0">
                <a:solidFill>
                  <a:srgbClr val="FF0000"/>
                </a:solidFill>
                <a:latin typeface="Palatino Linotype"/>
                <a:cs typeface="Palatino Linotype"/>
              </a:rPr>
              <a:t>0 </a:t>
            </a:r>
            <a:r>
              <a:rPr sz="2200" spc="-50" dirty="0">
                <a:solidFill>
                  <a:srgbClr val="FF0000"/>
                </a:solidFill>
                <a:latin typeface="Palatino Linotype"/>
                <a:cs typeface="Palatino Linotype"/>
              </a:rPr>
              <a:t>}</a:t>
            </a:r>
            <a:endParaRPr sz="2200">
              <a:latin typeface="Palatino Linotype"/>
              <a:cs typeface="Palatino Linotype"/>
            </a:endParaRPr>
          </a:p>
          <a:p>
            <a:pPr marL="518795" indent="-455295">
              <a:lnSpc>
                <a:spcPct val="100000"/>
              </a:lnSpc>
              <a:spcBef>
                <a:spcPts val="1535"/>
              </a:spcBef>
              <a:buAutoNum type="arabicParenR" startAt="8"/>
              <a:tabLst>
                <a:tab pos="518795" algn="l"/>
                <a:tab pos="1933575" algn="l"/>
                <a:tab pos="4154170" algn="l"/>
              </a:tabLst>
            </a:pPr>
            <a:r>
              <a:rPr sz="2200" dirty="0">
                <a:latin typeface="Palatino Linotype"/>
                <a:cs typeface="Palatino Linotype"/>
              </a:rPr>
              <a:t>L</a:t>
            </a:r>
            <a:r>
              <a:rPr sz="2175" baseline="-21072" dirty="0">
                <a:latin typeface="Palatino Linotype"/>
                <a:cs typeface="Palatino Linotype"/>
              </a:rPr>
              <a:t>4</a:t>
            </a:r>
            <a:r>
              <a:rPr sz="2175" spc="277" baseline="-21072" dirty="0">
                <a:latin typeface="Palatino Linotype"/>
                <a:cs typeface="Palatino Linotype"/>
              </a:rPr>
              <a:t> </a:t>
            </a:r>
            <a:r>
              <a:rPr sz="2200" dirty="0">
                <a:latin typeface="Palatino Linotype"/>
                <a:cs typeface="Palatino Linotype"/>
              </a:rPr>
              <a:t>=</a:t>
            </a:r>
            <a:r>
              <a:rPr sz="2200" spc="-25" dirty="0">
                <a:latin typeface="Palatino Linotype"/>
                <a:cs typeface="Palatino Linotype"/>
              </a:rPr>
              <a:t> </a:t>
            </a:r>
            <a:r>
              <a:rPr sz="2200" dirty="0">
                <a:latin typeface="Palatino Linotype"/>
                <a:cs typeface="Palatino Linotype"/>
              </a:rPr>
              <a:t>{a</a:t>
            </a:r>
            <a:r>
              <a:rPr sz="2175" baseline="24904" dirty="0">
                <a:latin typeface="Palatino Linotype"/>
                <a:cs typeface="Palatino Linotype"/>
              </a:rPr>
              <a:t>n</a:t>
            </a:r>
            <a:r>
              <a:rPr sz="2175" spc="254" baseline="24904" dirty="0">
                <a:latin typeface="Palatino Linotype"/>
                <a:cs typeface="Palatino Linotype"/>
              </a:rPr>
              <a:t> </a:t>
            </a:r>
            <a:r>
              <a:rPr sz="2200" spc="-25" dirty="0">
                <a:latin typeface="Palatino Linotype"/>
                <a:cs typeface="Palatino Linotype"/>
              </a:rPr>
              <a:t>b</a:t>
            </a:r>
            <a:r>
              <a:rPr sz="2175" spc="-37" baseline="24904" dirty="0">
                <a:latin typeface="Palatino Linotype"/>
                <a:cs typeface="Palatino Linotype"/>
              </a:rPr>
              <a:t>m</a:t>
            </a:r>
            <a:r>
              <a:rPr sz="2175" baseline="24904" dirty="0">
                <a:latin typeface="Palatino Linotype"/>
                <a:cs typeface="Palatino Linotype"/>
              </a:rPr>
              <a:t>	</a:t>
            </a:r>
            <a:r>
              <a:rPr sz="2200" dirty="0">
                <a:latin typeface="Palatino Linotype"/>
                <a:cs typeface="Palatino Linotype"/>
              </a:rPr>
              <a:t>/</a:t>
            </a:r>
            <a:r>
              <a:rPr sz="2200" spc="-20" dirty="0">
                <a:latin typeface="Palatino Linotype"/>
                <a:cs typeface="Palatino Linotype"/>
              </a:rPr>
              <a:t> </a:t>
            </a:r>
            <a:r>
              <a:rPr sz="2200" dirty="0">
                <a:latin typeface="Palatino Linotype"/>
                <a:cs typeface="Palatino Linotype"/>
              </a:rPr>
              <a:t>n</a:t>
            </a:r>
            <a:r>
              <a:rPr sz="2200" spc="-15" dirty="0">
                <a:latin typeface="Palatino Linotype"/>
                <a:cs typeface="Palatino Linotype"/>
              </a:rPr>
              <a:t> </a:t>
            </a:r>
            <a:r>
              <a:rPr sz="2200" dirty="0">
                <a:latin typeface="Palatino Linotype"/>
                <a:cs typeface="Palatino Linotype"/>
              </a:rPr>
              <a:t>≥</a:t>
            </a:r>
            <a:r>
              <a:rPr sz="2200" spc="-5" dirty="0">
                <a:latin typeface="Palatino Linotype"/>
                <a:cs typeface="Palatino Linotype"/>
              </a:rPr>
              <a:t> </a:t>
            </a:r>
            <a:r>
              <a:rPr sz="2200" dirty="0">
                <a:latin typeface="Palatino Linotype"/>
                <a:cs typeface="Palatino Linotype"/>
              </a:rPr>
              <a:t>4</a:t>
            </a:r>
            <a:r>
              <a:rPr sz="2200" spc="-15" dirty="0">
                <a:latin typeface="Palatino Linotype"/>
                <a:cs typeface="Palatino Linotype"/>
              </a:rPr>
              <a:t> </a:t>
            </a:r>
            <a:r>
              <a:rPr sz="2200" dirty="0">
                <a:latin typeface="Palatino Linotype"/>
                <a:cs typeface="Palatino Linotype"/>
              </a:rPr>
              <a:t>,</a:t>
            </a:r>
            <a:r>
              <a:rPr sz="2200" spc="-10" dirty="0">
                <a:latin typeface="Palatino Linotype"/>
                <a:cs typeface="Palatino Linotype"/>
              </a:rPr>
              <a:t> </a:t>
            </a:r>
            <a:r>
              <a:rPr sz="2200" dirty="0">
                <a:latin typeface="Palatino Linotype"/>
                <a:cs typeface="Palatino Linotype"/>
              </a:rPr>
              <a:t>m</a:t>
            </a:r>
            <a:r>
              <a:rPr sz="2200" spc="-10" dirty="0">
                <a:latin typeface="Palatino Linotype"/>
                <a:cs typeface="Palatino Linotype"/>
              </a:rPr>
              <a:t> </a:t>
            </a:r>
            <a:r>
              <a:rPr sz="2200" dirty="0">
                <a:latin typeface="Palatino Linotype"/>
                <a:cs typeface="Palatino Linotype"/>
              </a:rPr>
              <a:t>≤ 3}</a:t>
            </a:r>
            <a:r>
              <a:rPr sz="2200" spc="-10" dirty="0">
                <a:latin typeface="Palatino Linotype"/>
                <a:cs typeface="Palatino Linotype"/>
              </a:rPr>
              <a:t> </a:t>
            </a:r>
            <a:r>
              <a:rPr sz="2200" spc="-50" dirty="0">
                <a:latin typeface="Palatino Linotype"/>
                <a:cs typeface="Palatino Linotype"/>
              </a:rPr>
              <a:t>-</a:t>
            </a:r>
            <a:r>
              <a:rPr sz="2200" dirty="0">
                <a:latin typeface="Palatino Linotype"/>
                <a:cs typeface="Palatino Linotype"/>
              </a:rPr>
              <a:t>	</a:t>
            </a:r>
            <a:r>
              <a:rPr sz="2200" dirty="0">
                <a:solidFill>
                  <a:srgbClr val="FF0000"/>
                </a:solidFill>
                <a:latin typeface="Palatino Linotype"/>
                <a:cs typeface="Palatino Linotype"/>
              </a:rPr>
              <a:t>aaaaa*(b</a:t>
            </a:r>
            <a:r>
              <a:rPr sz="2200" spc="-45" dirty="0">
                <a:solidFill>
                  <a:srgbClr val="FF0000"/>
                </a:solidFill>
                <a:latin typeface="Palatino Linotype"/>
                <a:cs typeface="Palatino Linotype"/>
              </a:rPr>
              <a:t> </a:t>
            </a:r>
            <a:r>
              <a:rPr sz="2200" dirty="0">
                <a:solidFill>
                  <a:srgbClr val="FF0000"/>
                </a:solidFill>
                <a:latin typeface="Palatino Linotype"/>
                <a:cs typeface="Palatino Linotype"/>
              </a:rPr>
              <a:t>+</a:t>
            </a:r>
            <a:r>
              <a:rPr sz="2200" spc="-35" dirty="0">
                <a:solidFill>
                  <a:srgbClr val="FF0000"/>
                </a:solidFill>
                <a:latin typeface="Palatino Linotype"/>
                <a:cs typeface="Palatino Linotype"/>
              </a:rPr>
              <a:t> </a:t>
            </a:r>
            <a:r>
              <a:rPr sz="2200" dirty="0">
                <a:solidFill>
                  <a:srgbClr val="FF0000"/>
                </a:solidFill>
                <a:latin typeface="Palatino Linotype"/>
                <a:cs typeface="Palatino Linotype"/>
              </a:rPr>
              <a:t>bb</a:t>
            </a:r>
            <a:r>
              <a:rPr sz="2200" spc="-25" dirty="0">
                <a:solidFill>
                  <a:srgbClr val="FF0000"/>
                </a:solidFill>
                <a:latin typeface="Palatino Linotype"/>
                <a:cs typeface="Palatino Linotype"/>
              </a:rPr>
              <a:t> </a:t>
            </a:r>
            <a:r>
              <a:rPr sz="2200" dirty="0">
                <a:solidFill>
                  <a:srgbClr val="FF0000"/>
                </a:solidFill>
                <a:latin typeface="Palatino Linotype"/>
                <a:cs typeface="Palatino Linotype"/>
              </a:rPr>
              <a:t>+</a:t>
            </a:r>
            <a:r>
              <a:rPr sz="2200" spc="-20" dirty="0">
                <a:solidFill>
                  <a:srgbClr val="FF0000"/>
                </a:solidFill>
                <a:latin typeface="Palatino Linotype"/>
                <a:cs typeface="Palatino Linotype"/>
              </a:rPr>
              <a:t> bbb)</a:t>
            </a:r>
            <a:endParaRPr sz="220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0">
              <a:lnSpc>
                <a:spcPts val="1220"/>
              </a:lnSpc>
            </a:pPr>
            <a:fld id="{81D60167-4931-47E6-BA6A-407CBD079E47}" type="slidenum">
              <a:rPr spc="-50" dirty="0"/>
              <a:t>3</a:t>
            </a:fld>
            <a:endParaRPr spc="-5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/>
              <a:t>Regular</a:t>
            </a:r>
            <a:r>
              <a:rPr spc="-30" dirty="0"/>
              <a:t> </a:t>
            </a:r>
            <a:r>
              <a:rPr dirty="0"/>
              <a:t>Expressions</a:t>
            </a:r>
            <a:r>
              <a:rPr spc="-50" dirty="0"/>
              <a:t> </a:t>
            </a:r>
            <a:r>
              <a:rPr spc="-10" dirty="0"/>
              <a:t>(REs)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113815"/>
            <a:ext cx="10358755" cy="2453640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760"/>
              </a:spcBef>
              <a:buFont typeface="Arial MT"/>
              <a:buChar char="•"/>
              <a:tabLst>
                <a:tab pos="240665" algn="l"/>
              </a:tabLst>
            </a:pPr>
            <a:r>
              <a:rPr sz="2800" dirty="0">
                <a:latin typeface="Palatino Linotype"/>
                <a:cs typeface="Palatino Linotype"/>
              </a:rPr>
              <a:t>Used</a:t>
            </a:r>
            <a:r>
              <a:rPr sz="2800" spc="-25" dirty="0">
                <a:latin typeface="Palatino Linotype"/>
                <a:cs typeface="Palatino Linotype"/>
              </a:rPr>
              <a:t> </a:t>
            </a:r>
            <a:r>
              <a:rPr sz="2800" dirty="0">
                <a:latin typeface="Palatino Linotype"/>
                <a:cs typeface="Palatino Linotype"/>
              </a:rPr>
              <a:t>to</a:t>
            </a:r>
            <a:r>
              <a:rPr sz="2800" spc="-35" dirty="0">
                <a:latin typeface="Palatino Linotype"/>
                <a:cs typeface="Palatino Linotype"/>
              </a:rPr>
              <a:t> </a:t>
            </a:r>
            <a:r>
              <a:rPr sz="2800" dirty="0">
                <a:latin typeface="Palatino Linotype"/>
                <a:cs typeface="Palatino Linotype"/>
              </a:rPr>
              <a:t>describe</a:t>
            </a:r>
            <a:r>
              <a:rPr sz="2800" spc="-20" dirty="0">
                <a:latin typeface="Palatino Linotype"/>
                <a:cs typeface="Palatino Linotype"/>
              </a:rPr>
              <a:t> </a:t>
            </a:r>
            <a:r>
              <a:rPr sz="2800" dirty="0">
                <a:latin typeface="Palatino Linotype"/>
                <a:cs typeface="Palatino Linotype"/>
              </a:rPr>
              <a:t>about</a:t>
            </a:r>
            <a:r>
              <a:rPr sz="2800" spc="-35" dirty="0">
                <a:latin typeface="Palatino Linotype"/>
                <a:cs typeface="Palatino Linotype"/>
              </a:rPr>
              <a:t> </a:t>
            </a:r>
            <a:r>
              <a:rPr sz="2800" dirty="0">
                <a:latin typeface="Palatino Linotype"/>
                <a:cs typeface="Palatino Linotype"/>
              </a:rPr>
              <a:t>the</a:t>
            </a:r>
            <a:r>
              <a:rPr sz="2800" spc="-35" dirty="0">
                <a:latin typeface="Palatino Linotype"/>
                <a:cs typeface="Palatino Linotype"/>
              </a:rPr>
              <a:t> </a:t>
            </a:r>
            <a:r>
              <a:rPr sz="2800" dirty="0">
                <a:solidFill>
                  <a:srgbClr val="000099"/>
                </a:solidFill>
                <a:latin typeface="Palatino Linotype"/>
                <a:cs typeface="Palatino Linotype"/>
              </a:rPr>
              <a:t>structure</a:t>
            </a:r>
            <a:r>
              <a:rPr sz="2800" spc="-45" dirty="0">
                <a:solidFill>
                  <a:srgbClr val="000099"/>
                </a:solidFill>
                <a:latin typeface="Palatino Linotype"/>
                <a:cs typeface="Palatino Linotype"/>
              </a:rPr>
              <a:t> </a:t>
            </a:r>
            <a:r>
              <a:rPr sz="2800" dirty="0">
                <a:solidFill>
                  <a:srgbClr val="000099"/>
                </a:solidFill>
                <a:latin typeface="Palatino Linotype"/>
                <a:cs typeface="Palatino Linotype"/>
              </a:rPr>
              <a:t>of</a:t>
            </a:r>
            <a:r>
              <a:rPr sz="2800" spc="-15" dirty="0">
                <a:solidFill>
                  <a:srgbClr val="000099"/>
                </a:solidFill>
                <a:latin typeface="Palatino Linotype"/>
                <a:cs typeface="Palatino Linotype"/>
              </a:rPr>
              <a:t> </a:t>
            </a:r>
            <a:r>
              <a:rPr sz="2800" spc="-20" dirty="0">
                <a:solidFill>
                  <a:srgbClr val="000099"/>
                </a:solidFill>
                <a:latin typeface="Palatino Linotype"/>
                <a:cs typeface="Palatino Linotype"/>
              </a:rPr>
              <a:t>data</a:t>
            </a:r>
            <a:endParaRPr sz="2800" dirty="0">
              <a:latin typeface="Palatino Linotype"/>
              <a:cs typeface="Palatino Linotype"/>
            </a:endParaRPr>
          </a:p>
          <a:p>
            <a:pPr marL="240665" indent="-227965">
              <a:lnSpc>
                <a:spcPct val="100000"/>
              </a:lnSpc>
              <a:spcBef>
                <a:spcPts val="660"/>
              </a:spcBef>
              <a:buFont typeface="Arial MT"/>
              <a:buChar char="•"/>
              <a:tabLst>
                <a:tab pos="240665" algn="l"/>
              </a:tabLst>
            </a:pPr>
            <a:r>
              <a:rPr sz="2800" dirty="0">
                <a:solidFill>
                  <a:srgbClr val="FF0000"/>
                </a:solidFill>
                <a:latin typeface="Palatino Linotype"/>
                <a:cs typeface="Palatino Linotype"/>
              </a:rPr>
              <a:t>Method</a:t>
            </a:r>
            <a:r>
              <a:rPr sz="2800" spc="-35" dirty="0">
                <a:solidFill>
                  <a:srgbClr val="FF0000"/>
                </a:solidFill>
                <a:latin typeface="Palatino Linotype"/>
                <a:cs typeface="Palatino Linotype"/>
              </a:rPr>
              <a:t> </a:t>
            </a:r>
            <a:r>
              <a:rPr sz="2800" dirty="0">
                <a:solidFill>
                  <a:srgbClr val="FF0000"/>
                </a:solidFill>
                <a:latin typeface="Palatino Linotype"/>
                <a:cs typeface="Palatino Linotype"/>
              </a:rPr>
              <a:t>to</a:t>
            </a:r>
            <a:r>
              <a:rPr sz="2800" spc="-40" dirty="0">
                <a:solidFill>
                  <a:srgbClr val="FF0000"/>
                </a:solidFill>
                <a:latin typeface="Palatino Linotype"/>
                <a:cs typeface="Palatino Linotype"/>
              </a:rPr>
              <a:t> </a:t>
            </a:r>
            <a:r>
              <a:rPr sz="2800" dirty="0">
                <a:solidFill>
                  <a:srgbClr val="FF0000"/>
                </a:solidFill>
                <a:latin typeface="Palatino Linotype"/>
                <a:cs typeface="Palatino Linotype"/>
              </a:rPr>
              <a:t>describe</a:t>
            </a:r>
            <a:r>
              <a:rPr sz="2800" spc="-30" dirty="0">
                <a:solidFill>
                  <a:srgbClr val="FF0000"/>
                </a:solidFill>
                <a:latin typeface="Palatino Linotype"/>
                <a:cs typeface="Palatino Linotype"/>
              </a:rPr>
              <a:t> </a:t>
            </a:r>
            <a:r>
              <a:rPr sz="2800" spc="-10" dirty="0">
                <a:solidFill>
                  <a:srgbClr val="FF0000"/>
                </a:solidFill>
                <a:latin typeface="Palatino Linotype"/>
                <a:cs typeface="Palatino Linotype"/>
              </a:rPr>
              <a:t>languages</a:t>
            </a:r>
            <a:endParaRPr sz="2800" dirty="0">
              <a:latin typeface="Palatino Linotype"/>
              <a:cs typeface="Palatino Linotype"/>
            </a:endParaRPr>
          </a:p>
          <a:p>
            <a:pPr marL="240665" indent="-227965">
              <a:lnSpc>
                <a:spcPct val="100000"/>
              </a:lnSpc>
              <a:spcBef>
                <a:spcPts val="670"/>
              </a:spcBef>
              <a:buFont typeface="Arial MT"/>
              <a:buChar char="•"/>
              <a:tabLst>
                <a:tab pos="240665" algn="l"/>
              </a:tabLst>
            </a:pPr>
            <a:r>
              <a:rPr sz="2800" dirty="0">
                <a:latin typeface="Palatino Linotype"/>
                <a:cs typeface="Palatino Linotype"/>
              </a:rPr>
              <a:t>REs</a:t>
            </a:r>
            <a:r>
              <a:rPr sz="2800" spc="-40" dirty="0">
                <a:latin typeface="Palatino Linotype"/>
                <a:cs typeface="Palatino Linotype"/>
              </a:rPr>
              <a:t> </a:t>
            </a:r>
            <a:r>
              <a:rPr sz="2800" dirty="0">
                <a:latin typeface="Palatino Linotype"/>
                <a:cs typeface="Palatino Linotype"/>
              </a:rPr>
              <a:t>gives</a:t>
            </a:r>
            <a:r>
              <a:rPr sz="2800" spc="-45" dirty="0">
                <a:latin typeface="Palatino Linotype"/>
                <a:cs typeface="Palatino Linotype"/>
              </a:rPr>
              <a:t> </a:t>
            </a:r>
            <a:r>
              <a:rPr sz="2800" dirty="0">
                <a:latin typeface="Palatino Linotype"/>
                <a:cs typeface="Palatino Linotype"/>
              </a:rPr>
              <a:t>the</a:t>
            </a:r>
            <a:r>
              <a:rPr sz="2800" spc="-55" dirty="0">
                <a:latin typeface="Palatino Linotype"/>
                <a:cs typeface="Palatino Linotype"/>
              </a:rPr>
              <a:t> </a:t>
            </a:r>
            <a:r>
              <a:rPr sz="2800" dirty="0">
                <a:latin typeface="Palatino Linotype"/>
                <a:cs typeface="Palatino Linotype"/>
              </a:rPr>
              <a:t>declarative</a:t>
            </a:r>
            <a:r>
              <a:rPr sz="2800" spc="-75" dirty="0">
                <a:latin typeface="Palatino Linotype"/>
                <a:cs typeface="Palatino Linotype"/>
              </a:rPr>
              <a:t> </a:t>
            </a:r>
            <a:r>
              <a:rPr sz="2800" dirty="0">
                <a:latin typeface="Palatino Linotype"/>
                <a:cs typeface="Palatino Linotype"/>
              </a:rPr>
              <a:t>ways</a:t>
            </a:r>
            <a:r>
              <a:rPr sz="2800" spc="-30" dirty="0">
                <a:latin typeface="Palatino Linotype"/>
                <a:cs typeface="Palatino Linotype"/>
              </a:rPr>
              <a:t> </a:t>
            </a:r>
            <a:r>
              <a:rPr sz="2800" dirty="0">
                <a:latin typeface="Palatino Linotype"/>
                <a:cs typeface="Palatino Linotype"/>
              </a:rPr>
              <a:t>to</a:t>
            </a:r>
            <a:r>
              <a:rPr sz="2800" spc="-55" dirty="0">
                <a:latin typeface="Palatino Linotype"/>
                <a:cs typeface="Palatino Linotype"/>
              </a:rPr>
              <a:t> </a:t>
            </a:r>
            <a:r>
              <a:rPr sz="2800" dirty="0">
                <a:solidFill>
                  <a:srgbClr val="FF0000"/>
                </a:solidFill>
                <a:latin typeface="Palatino Linotype"/>
                <a:cs typeface="Palatino Linotype"/>
              </a:rPr>
              <a:t>express</a:t>
            </a:r>
            <a:r>
              <a:rPr sz="2800" spc="-35" dirty="0">
                <a:solidFill>
                  <a:srgbClr val="FF0000"/>
                </a:solidFill>
                <a:latin typeface="Palatino Linotype"/>
                <a:cs typeface="Palatino Linotype"/>
              </a:rPr>
              <a:t> </a:t>
            </a:r>
            <a:r>
              <a:rPr sz="2800" dirty="0">
                <a:solidFill>
                  <a:srgbClr val="FF0000"/>
                </a:solidFill>
                <a:latin typeface="Palatino Linotype"/>
                <a:cs typeface="Palatino Linotype"/>
              </a:rPr>
              <a:t>/</a:t>
            </a:r>
            <a:r>
              <a:rPr sz="2800" spc="-45" dirty="0">
                <a:solidFill>
                  <a:srgbClr val="FF0000"/>
                </a:solidFill>
                <a:latin typeface="Palatino Linotype"/>
                <a:cs typeface="Palatino Linotype"/>
              </a:rPr>
              <a:t> </a:t>
            </a:r>
            <a:r>
              <a:rPr sz="2800" dirty="0">
                <a:solidFill>
                  <a:srgbClr val="FF0000"/>
                </a:solidFill>
                <a:latin typeface="Palatino Linotype"/>
                <a:cs typeface="Palatino Linotype"/>
              </a:rPr>
              <a:t>represent</a:t>
            </a:r>
            <a:r>
              <a:rPr sz="2800" spc="-70" dirty="0">
                <a:solidFill>
                  <a:srgbClr val="FF0000"/>
                </a:solidFill>
                <a:latin typeface="Palatino Linotype"/>
                <a:cs typeface="Palatino Linotype"/>
              </a:rPr>
              <a:t> </a:t>
            </a:r>
            <a:r>
              <a:rPr sz="2800" dirty="0">
                <a:solidFill>
                  <a:srgbClr val="FF0000"/>
                </a:solidFill>
                <a:latin typeface="Palatino Linotype"/>
                <a:cs typeface="Palatino Linotype"/>
              </a:rPr>
              <a:t>the</a:t>
            </a:r>
            <a:r>
              <a:rPr sz="2800" spc="-55" dirty="0">
                <a:solidFill>
                  <a:srgbClr val="FF0000"/>
                </a:solidFill>
                <a:latin typeface="Palatino Linotype"/>
                <a:cs typeface="Palatino Linotype"/>
              </a:rPr>
              <a:t> </a:t>
            </a:r>
            <a:r>
              <a:rPr sz="2800" spc="-10" dirty="0">
                <a:solidFill>
                  <a:srgbClr val="FF0000"/>
                </a:solidFill>
                <a:latin typeface="Palatino Linotype"/>
                <a:cs typeface="Palatino Linotype"/>
              </a:rPr>
              <a:t>strings</a:t>
            </a:r>
            <a:endParaRPr sz="2800" dirty="0">
              <a:latin typeface="Palatino Linotype"/>
              <a:cs typeface="Palatino Linotype"/>
            </a:endParaRPr>
          </a:p>
          <a:p>
            <a:pPr marL="239395" marR="5080" indent="-227329">
              <a:lnSpc>
                <a:spcPts val="3030"/>
              </a:lnSpc>
              <a:spcBef>
                <a:spcPts val="103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dirty="0">
                <a:latin typeface="Palatino Linotype"/>
                <a:cs typeface="Palatino Linotype"/>
              </a:rPr>
              <a:t>REs</a:t>
            </a:r>
            <a:r>
              <a:rPr sz="2800" spc="160" dirty="0">
                <a:latin typeface="Palatino Linotype"/>
                <a:cs typeface="Palatino Linotype"/>
              </a:rPr>
              <a:t> </a:t>
            </a:r>
            <a:r>
              <a:rPr sz="2800" dirty="0">
                <a:latin typeface="Palatino Linotype"/>
                <a:cs typeface="Palatino Linotype"/>
              </a:rPr>
              <a:t>serve</a:t>
            </a:r>
            <a:r>
              <a:rPr sz="2800" spc="165" dirty="0">
                <a:latin typeface="Palatino Linotype"/>
                <a:cs typeface="Palatino Linotype"/>
              </a:rPr>
              <a:t> </a:t>
            </a:r>
            <a:r>
              <a:rPr sz="2800" dirty="0">
                <a:latin typeface="Palatino Linotype"/>
                <a:cs typeface="Palatino Linotype"/>
              </a:rPr>
              <a:t>as</a:t>
            </a:r>
            <a:r>
              <a:rPr sz="2800" spc="165" dirty="0">
                <a:latin typeface="Palatino Linotype"/>
                <a:cs typeface="Palatino Linotype"/>
              </a:rPr>
              <a:t> </a:t>
            </a:r>
            <a:r>
              <a:rPr sz="2800" dirty="0">
                <a:latin typeface="Palatino Linotype"/>
                <a:cs typeface="Palatino Linotype"/>
              </a:rPr>
              <a:t>the</a:t>
            </a:r>
            <a:r>
              <a:rPr sz="2800" spc="165" dirty="0">
                <a:latin typeface="Palatino Linotype"/>
                <a:cs typeface="Palatino Linotype"/>
              </a:rPr>
              <a:t> </a:t>
            </a:r>
            <a:r>
              <a:rPr sz="2800" dirty="0">
                <a:solidFill>
                  <a:srgbClr val="FF0000"/>
                </a:solidFill>
                <a:latin typeface="Palatino Linotype"/>
                <a:cs typeface="Palatino Linotype"/>
              </a:rPr>
              <a:t>input</a:t>
            </a:r>
            <a:r>
              <a:rPr sz="2800" spc="165" dirty="0">
                <a:solidFill>
                  <a:srgbClr val="FF0000"/>
                </a:solidFill>
                <a:latin typeface="Palatino Linotype"/>
                <a:cs typeface="Palatino Linotype"/>
              </a:rPr>
              <a:t> </a:t>
            </a:r>
            <a:r>
              <a:rPr sz="2800" dirty="0">
                <a:solidFill>
                  <a:srgbClr val="FF0000"/>
                </a:solidFill>
                <a:latin typeface="Palatino Linotype"/>
                <a:cs typeface="Palatino Linotype"/>
              </a:rPr>
              <a:t>language</a:t>
            </a:r>
            <a:r>
              <a:rPr sz="2800" spc="175" dirty="0">
                <a:solidFill>
                  <a:srgbClr val="FF0000"/>
                </a:solidFill>
                <a:latin typeface="Palatino Linotype"/>
                <a:cs typeface="Palatino Linotype"/>
              </a:rPr>
              <a:t> </a:t>
            </a:r>
            <a:r>
              <a:rPr sz="2800" dirty="0">
                <a:solidFill>
                  <a:srgbClr val="FF0000"/>
                </a:solidFill>
                <a:latin typeface="Palatino Linotype"/>
                <a:cs typeface="Palatino Linotype"/>
              </a:rPr>
              <a:t>for</a:t>
            </a:r>
            <a:r>
              <a:rPr sz="2800" spc="145" dirty="0">
                <a:solidFill>
                  <a:srgbClr val="FF0000"/>
                </a:solidFill>
                <a:latin typeface="Palatino Linotype"/>
                <a:cs typeface="Palatino Linotype"/>
              </a:rPr>
              <a:t> </a:t>
            </a:r>
            <a:r>
              <a:rPr sz="2800" dirty="0">
                <a:solidFill>
                  <a:srgbClr val="FF0000"/>
                </a:solidFill>
                <a:latin typeface="Palatino Linotype"/>
                <a:cs typeface="Palatino Linotype"/>
              </a:rPr>
              <a:t>many</a:t>
            </a:r>
            <a:r>
              <a:rPr sz="2800" spc="170" dirty="0">
                <a:solidFill>
                  <a:srgbClr val="FF0000"/>
                </a:solidFill>
                <a:latin typeface="Palatino Linotype"/>
                <a:cs typeface="Palatino Linotype"/>
              </a:rPr>
              <a:t> </a:t>
            </a:r>
            <a:r>
              <a:rPr sz="2800" dirty="0">
                <a:solidFill>
                  <a:srgbClr val="FF0000"/>
                </a:solidFill>
                <a:latin typeface="Palatino Linotype"/>
                <a:cs typeface="Palatino Linotype"/>
              </a:rPr>
              <a:t>systems</a:t>
            </a:r>
            <a:r>
              <a:rPr sz="2800" spc="170" dirty="0">
                <a:solidFill>
                  <a:srgbClr val="FF0000"/>
                </a:solidFill>
                <a:latin typeface="Palatino Linotype"/>
                <a:cs typeface="Palatino Linotype"/>
              </a:rPr>
              <a:t> </a:t>
            </a:r>
            <a:r>
              <a:rPr sz="2800" dirty="0">
                <a:latin typeface="Palatino Linotype"/>
                <a:cs typeface="Palatino Linotype"/>
              </a:rPr>
              <a:t>that</a:t>
            </a:r>
            <a:r>
              <a:rPr sz="2800" spc="155" dirty="0">
                <a:latin typeface="Palatino Linotype"/>
                <a:cs typeface="Palatino Linotype"/>
              </a:rPr>
              <a:t> </a:t>
            </a:r>
            <a:r>
              <a:rPr sz="2800" spc="-10" dirty="0">
                <a:latin typeface="Palatino Linotype"/>
                <a:cs typeface="Palatino Linotype"/>
              </a:rPr>
              <a:t>process 	strings</a:t>
            </a:r>
            <a:endParaRPr sz="2800" dirty="0">
              <a:latin typeface="Palatino Linotype"/>
              <a:cs typeface="Palatino Linotyp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6939" y="3626358"/>
            <a:ext cx="103587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40665" algn="l"/>
                <a:tab pos="1801495" algn="l"/>
                <a:tab pos="3683000" algn="l"/>
                <a:tab pos="4121785" algn="l"/>
                <a:tab pos="6151880" algn="l"/>
                <a:tab pos="7674609" algn="l"/>
                <a:tab pos="8389620" algn="l"/>
                <a:tab pos="9201785" algn="l"/>
              </a:tabLst>
            </a:pPr>
            <a:r>
              <a:rPr sz="2800" spc="-10" dirty="0">
                <a:solidFill>
                  <a:srgbClr val="000099"/>
                </a:solidFill>
                <a:latin typeface="Palatino Linotype"/>
                <a:cs typeface="Palatino Linotype"/>
              </a:rPr>
              <a:t>Regular</a:t>
            </a:r>
            <a:r>
              <a:rPr sz="2800" dirty="0">
                <a:solidFill>
                  <a:srgbClr val="000099"/>
                </a:solidFill>
                <a:latin typeface="Palatino Linotype"/>
                <a:cs typeface="Palatino Linotype"/>
              </a:rPr>
              <a:t>	</a:t>
            </a:r>
            <a:r>
              <a:rPr sz="2800" spc="-10" dirty="0">
                <a:solidFill>
                  <a:srgbClr val="000099"/>
                </a:solidFill>
                <a:latin typeface="Palatino Linotype"/>
                <a:cs typeface="Palatino Linotype"/>
              </a:rPr>
              <a:t>Language</a:t>
            </a:r>
            <a:r>
              <a:rPr sz="2800" dirty="0">
                <a:solidFill>
                  <a:srgbClr val="000099"/>
                </a:solidFill>
                <a:latin typeface="Palatino Linotype"/>
                <a:cs typeface="Palatino Linotype"/>
              </a:rPr>
              <a:t>	</a:t>
            </a:r>
            <a:r>
              <a:rPr sz="2800" spc="-50" dirty="0">
                <a:latin typeface="Palatino Linotype"/>
                <a:cs typeface="Palatino Linotype"/>
              </a:rPr>
              <a:t>-</a:t>
            </a:r>
            <a:r>
              <a:rPr sz="2800" dirty="0">
                <a:latin typeface="Palatino Linotype"/>
                <a:cs typeface="Palatino Linotype"/>
              </a:rPr>
              <a:t>	</a:t>
            </a:r>
            <a:r>
              <a:rPr sz="2800" spc="-10" dirty="0">
                <a:latin typeface="Palatino Linotype"/>
                <a:cs typeface="Palatino Linotype"/>
              </a:rPr>
              <a:t>Languages</a:t>
            </a:r>
            <a:r>
              <a:rPr sz="2800" dirty="0">
                <a:latin typeface="Palatino Linotype"/>
                <a:cs typeface="Palatino Linotype"/>
              </a:rPr>
              <a:t>	</a:t>
            </a:r>
            <a:r>
              <a:rPr sz="2800" spc="-10" dirty="0">
                <a:latin typeface="Palatino Linotype"/>
                <a:cs typeface="Palatino Linotype"/>
              </a:rPr>
              <a:t>defined</a:t>
            </a:r>
            <a:r>
              <a:rPr sz="2800" dirty="0">
                <a:latin typeface="Palatino Linotype"/>
                <a:cs typeface="Palatino Linotype"/>
              </a:rPr>
              <a:t>	</a:t>
            </a:r>
            <a:r>
              <a:rPr sz="2800" spc="-25" dirty="0">
                <a:latin typeface="Palatino Linotype"/>
                <a:cs typeface="Palatino Linotype"/>
              </a:rPr>
              <a:t>by</a:t>
            </a:r>
            <a:r>
              <a:rPr sz="2800" dirty="0">
                <a:latin typeface="Palatino Linotype"/>
                <a:cs typeface="Palatino Linotype"/>
              </a:rPr>
              <a:t>	</a:t>
            </a:r>
            <a:r>
              <a:rPr sz="2800" spc="-25" dirty="0">
                <a:latin typeface="Palatino Linotype"/>
                <a:cs typeface="Palatino Linotype"/>
              </a:rPr>
              <a:t>the</a:t>
            </a:r>
            <a:r>
              <a:rPr sz="2800" dirty="0">
                <a:latin typeface="Palatino Linotype"/>
                <a:cs typeface="Palatino Linotype"/>
              </a:rPr>
              <a:t>	</a:t>
            </a:r>
            <a:r>
              <a:rPr sz="2800" spc="-10" dirty="0">
                <a:latin typeface="Palatino Linotype"/>
                <a:cs typeface="Palatino Linotype"/>
              </a:rPr>
              <a:t>regular</a:t>
            </a:r>
            <a:endParaRPr sz="2800">
              <a:latin typeface="Palatino Linotype"/>
              <a:cs typeface="Palatino Linotyp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6939" y="3923880"/>
            <a:ext cx="10356215" cy="2168525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241300">
              <a:lnSpc>
                <a:spcPct val="100000"/>
              </a:lnSpc>
              <a:spcBef>
                <a:spcPts val="775"/>
              </a:spcBef>
            </a:pPr>
            <a:r>
              <a:rPr sz="2800" spc="-10" dirty="0">
                <a:latin typeface="Palatino Linotype"/>
                <a:cs typeface="Palatino Linotype"/>
              </a:rPr>
              <a:t>expression</a:t>
            </a:r>
            <a:endParaRPr sz="2800" dirty="0">
              <a:latin typeface="Palatino Linotype"/>
              <a:cs typeface="Palatino Linotype"/>
            </a:endParaRPr>
          </a:p>
          <a:p>
            <a:pPr marL="240665" indent="-227965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240665" algn="l"/>
              </a:tabLst>
            </a:pPr>
            <a:r>
              <a:rPr sz="2800" spc="-10" dirty="0">
                <a:solidFill>
                  <a:srgbClr val="000099"/>
                </a:solidFill>
                <a:latin typeface="Palatino Linotype"/>
                <a:cs typeface="Palatino Linotype"/>
              </a:rPr>
              <a:t>Example</a:t>
            </a:r>
            <a:r>
              <a:rPr sz="2800" spc="-10" dirty="0">
                <a:latin typeface="Palatino Linotype"/>
                <a:cs typeface="Palatino Linotype"/>
              </a:rPr>
              <a:t>:</a:t>
            </a:r>
            <a:endParaRPr sz="2800" dirty="0">
              <a:latin typeface="Palatino Linotype"/>
              <a:cs typeface="Palatino Linotype"/>
            </a:endParaRPr>
          </a:p>
          <a:p>
            <a:pPr marL="697230" lvl="1" indent="-227329">
              <a:lnSpc>
                <a:spcPct val="100000"/>
              </a:lnSpc>
              <a:spcBef>
                <a:spcPts val="229"/>
              </a:spcBef>
              <a:buFont typeface="Arial MT"/>
              <a:buChar char="•"/>
              <a:tabLst>
                <a:tab pos="697230" algn="l"/>
              </a:tabLst>
            </a:pPr>
            <a:r>
              <a:rPr sz="2400" dirty="0">
                <a:solidFill>
                  <a:srgbClr val="FF0000"/>
                </a:solidFill>
                <a:latin typeface="Palatino Linotype"/>
                <a:cs typeface="Palatino Linotype"/>
              </a:rPr>
              <a:t>Search</a:t>
            </a:r>
            <a:r>
              <a:rPr sz="2400" spc="-60" dirty="0">
                <a:solidFill>
                  <a:srgbClr val="FF0000"/>
                </a:solidFill>
                <a:latin typeface="Palatino Linotype"/>
                <a:cs typeface="Palatino Linotype"/>
              </a:rPr>
              <a:t> </a:t>
            </a:r>
            <a:r>
              <a:rPr sz="2400" dirty="0">
                <a:solidFill>
                  <a:srgbClr val="FF0000"/>
                </a:solidFill>
                <a:latin typeface="Palatino Linotype"/>
                <a:cs typeface="Palatino Linotype"/>
              </a:rPr>
              <a:t>Commands</a:t>
            </a:r>
            <a:r>
              <a:rPr sz="2400" spc="-45" dirty="0">
                <a:solidFill>
                  <a:srgbClr val="FF0000"/>
                </a:solidFill>
                <a:latin typeface="Palatino Linotype"/>
                <a:cs typeface="Palatino Linotype"/>
              </a:rPr>
              <a:t> </a:t>
            </a:r>
            <a:r>
              <a:rPr sz="2400" dirty="0">
                <a:latin typeface="Palatino Linotype"/>
                <a:cs typeface="Palatino Linotype"/>
              </a:rPr>
              <a:t>–</a:t>
            </a:r>
            <a:r>
              <a:rPr sz="2400" spc="-60" dirty="0">
                <a:latin typeface="Palatino Linotype"/>
                <a:cs typeface="Palatino Linotype"/>
              </a:rPr>
              <a:t> </a:t>
            </a:r>
            <a:r>
              <a:rPr sz="2400" dirty="0">
                <a:latin typeface="Palatino Linotype"/>
                <a:cs typeface="Palatino Linotype"/>
              </a:rPr>
              <a:t>UNIX</a:t>
            </a:r>
            <a:r>
              <a:rPr sz="2400" spc="-70" dirty="0">
                <a:latin typeface="Palatino Linotype"/>
                <a:cs typeface="Palatino Linotype"/>
              </a:rPr>
              <a:t> </a:t>
            </a:r>
            <a:r>
              <a:rPr sz="2400" spc="-20" dirty="0">
                <a:latin typeface="Palatino Linotype"/>
                <a:cs typeface="Palatino Linotype"/>
              </a:rPr>
              <a:t>grep</a:t>
            </a:r>
            <a:endParaRPr sz="2400" dirty="0">
              <a:latin typeface="Palatino Linotype"/>
              <a:cs typeface="Palatino Linotype"/>
            </a:endParaRPr>
          </a:p>
          <a:p>
            <a:pPr marL="697230" marR="5080" lvl="1" indent="-227329">
              <a:lnSpc>
                <a:spcPts val="2590"/>
              </a:lnSpc>
              <a:spcBef>
                <a:spcPts val="545"/>
              </a:spcBef>
              <a:buFont typeface="Arial MT"/>
              <a:buChar char="•"/>
              <a:tabLst>
                <a:tab pos="698500" algn="l"/>
              </a:tabLst>
            </a:pPr>
            <a:r>
              <a:rPr sz="2400" dirty="0">
                <a:solidFill>
                  <a:srgbClr val="FF0000"/>
                </a:solidFill>
                <a:latin typeface="Palatino Linotype"/>
                <a:cs typeface="Palatino Linotype"/>
              </a:rPr>
              <a:t>Lexical</a:t>
            </a:r>
            <a:r>
              <a:rPr sz="2400" spc="280" dirty="0">
                <a:solidFill>
                  <a:srgbClr val="FF0000"/>
                </a:solidFill>
                <a:latin typeface="Palatino Linotype"/>
                <a:cs typeface="Palatino Linotype"/>
              </a:rPr>
              <a:t> </a:t>
            </a:r>
            <a:r>
              <a:rPr sz="2400" dirty="0">
                <a:solidFill>
                  <a:srgbClr val="FF0000"/>
                </a:solidFill>
                <a:latin typeface="Palatino Linotype"/>
                <a:cs typeface="Palatino Linotype"/>
              </a:rPr>
              <a:t>Analyzer</a:t>
            </a:r>
            <a:r>
              <a:rPr sz="2400" spc="290" dirty="0">
                <a:solidFill>
                  <a:srgbClr val="FF0000"/>
                </a:solidFill>
                <a:latin typeface="Palatino Linotype"/>
                <a:cs typeface="Palatino Linotype"/>
              </a:rPr>
              <a:t> </a:t>
            </a:r>
            <a:r>
              <a:rPr sz="2400" dirty="0">
                <a:solidFill>
                  <a:srgbClr val="FF0000"/>
                </a:solidFill>
                <a:latin typeface="Palatino Linotype"/>
                <a:cs typeface="Palatino Linotype"/>
              </a:rPr>
              <a:t>generators</a:t>
            </a:r>
            <a:r>
              <a:rPr sz="2400" spc="290" dirty="0">
                <a:solidFill>
                  <a:srgbClr val="FF0000"/>
                </a:solidFill>
                <a:latin typeface="Palatino Linotype"/>
                <a:cs typeface="Palatino Linotype"/>
              </a:rPr>
              <a:t> </a:t>
            </a:r>
            <a:r>
              <a:rPr sz="2400" dirty="0">
                <a:latin typeface="Palatino Linotype"/>
                <a:cs typeface="Palatino Linotype"/>
              </a:rPr>
              <a:t>–</a:t>
            </a:r>
            <a:r>
              <a:rPr sz="2400" spc="290" dirty="0">
                <a:latin typeface="Palatino Linotype"/>
                <a:cs typeface="Palatino Linotype"/>
              </a:rPr>
              <a:t> </a:t>
            </a:r>
            <a:r>
              <a:rPr sz="2400" dirty="0">
                <a:latin typeface="Palatino Linotype"/>
                <a:cs typeface="Palatino Linotype"/>
              </a:rPr>
              <a:t>breaks</a:t>
            </a:r>
            <a:r>
              <a:rPr sz="2400" spc="285" dirty="0">
                <a:latin typeface="Palatino Linotype"/>
                <a:cs typeface="Palatino Linotype"/>
              </a:rPr>
              <a:t> </a:t>
            </a:r>
            <a:r>
              <a:rPr sz="2400" dirty="0">
                <a:latin typeface="Palatino Linotype"/>
                <a:cs typeface="Palatino Linotype"/>
              </a:rPr>
              <a:t>the</a:t>
            </a:r>
            <a:r>
              <a:rPr sz="2400" spc="290" dirty="0">
                <a:latin typeface="Palatino Linotype"/>
                <a:cs typeface="Palatino Linotype"/>
              </a:rPr>
              <a:t> </a:t>
            </a:r>
            <a:r>
              <a:rPr sz="2400" dirty="0">
                <a:latin typeface="Palatino Linotype"/>
                <a:cs typeface="Palatino Linotype"/>
              </a:rPr>
              <a:t>source</a:t>
            </a:r>
            <a:r>
              <a:rPr sz="2400" spc="295" dirty="0">
                <a:latin typeface="Palatino Linotype"/>
                <a:cs typeface="Palatino Linotype"/>
              </a:rPr>
              <a:t> </a:t>
            </a:r>
            <a:r>
              <a:rPr sz="2400" dirty="0">
                <a:latin typeface="Palatino Linotype"/>
                <a:cs typeface="Palatino Linotype"/>
              </a:rPr>
              <a:t>program</a:t>
            </a:r>
            <a:r>
              <a:rPr sz="2400" spc="295" dirty="0">
                <a:latin typeface="Palatino Linotype"/>
                <a:cs typeface="Palatino Linotype"/>
              </a:rPr>
              <a:t> </a:t>
            </a:r>
            <a:r>
              <a:rPr sz="2400" dirty="0">
                <a:latin typeface="Palatino Linotype"/>
                <a:cs typeface="Palatino Linotype"/>
              </a:rPr>
              <a:t>into</a:t>
            </a:r>
            <a:r>
              <a:rPr sz="2400" spc="285" dirty="0">
                <a:latin typeface="Palatino Linotype"/>
                <a:cs typeface="Palatino Linotype"/>
              </a:rPr>
              <a:t> </a:t>
            </a:r>
            <a:r>
              <a:rPr sz="2400" spc="-10" dirty="0">
                <a:latin typeface="Palatino Linotype"/>
                <a:cs typeface="Palatino Linotype"/>
              </a:rPr>
              <a:t>logical 	</a:t>
            </a:r>
            <a:r>
              <a:rPr sz="2400" dirty="0">
                <a:latin typeface="Palatino Linotype"/>
                <a:cs typeface="Palatino Linotype"/>
              </a:rPr>
              <a:t>units</a:t>
            </a:r>
            <a:r>
              <a:rPr sz="2400" spc="-20" dirty="0">
                <a:latin typeface="Palatino Linotype"/>
                <a:cs typeface="Palatino Linotype"/>
              </a:rPr>
              <a:t> </a:t>
            </a:r>
            <a:r>
              <a:rPr sz="2400" dirty="0">
                <a:latin typeface="Palatino Linotype"/>
                <a:cs typeface="Palatino Linotype"/>
              </a:rPr>
              <a:t>called</a:t>
            </a:r>
            <a:r>
              <a:rPr sz="2400" spc="-45" dirty="0">
                <a:latin typeface="Palatino Linotype"/>
                <a:cs typeface="Palatino Linotype"/>
              </a:rPr>
              <a:t> </a:t>
            </a:r>
            <a:r>
              <a:rPr sz="2400" spc="-10" dirty="0">
                <a:solidFill>
                  <a:srgbClr val="000099"/>
                </a:solidFill>
                <a:latin typeface="Palatino Linotype"/>
                <a:cs typeface="Palatino Linotype"/>
              </a:rPr>
              <a:t>tokens</a:t>
            </a:r>
            <a:endParaRPr sz="2400" dirty="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0">
              <a:lnSpc>
                <a:spcPts val="1220"/>
              </a:lnSpc>
            </a:pPr>
            <a:fld id="{81D60167-4931-47E6-BA6A-407CBD079E47}" type="slidenum">
              <a:rPr spc="-50" dirty="0"/>
              <a:t>4</a:t>
            </a:fld>
            <a:endParaRPr spc="-5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8152"/>
            <a:ext cx="464629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Operations</a:t>
            </a:r>
            <a:r>
              <a:rPr spc="-90" dirty="0"/>
              <a:t> </a:t>
            </a:r>
            <a:r>
              <a:rPr dirty="0"/>
              <a:t>on</a:t>
            </a:r>
            <a:r>
              <a:rPr spc="-50" dirty="0"/>
              <a:t> </a:t>
            </a:r>
            <a:r>
              <a:rPr spc="-25" dirty="0"/>
              <a:t>REs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418815"/>
            <a:ext cx="10360025" cy="4695825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527685" indent="-514984">
              <a:lnSpc>
                <a:spcPct val="100000"/>
              </a:lnSpc>
              <a:spcBef>
                <a:spcPts val="705"/>
              </a:spcBef>
              <a:buAutoNum type="arabicPeriod"/>
              <a:tabLst>
                <a:tab pos="527685" algn="l"/>
              </a:tabLst>
            </a:pPr>
            <a:r>
              <a:rPr sz="2800" dirty="0">
                <a:solidFill>
                  <a:srgbClr val="000099"/>
                </a:solidFill>
                <a:latin typeface="Palatino Linotype"/>
                <a:cs typeface="Palatino Linotype"/>
              </a:rPr>
              <a:t>Union</a:t>
            </a:r>
            <a:r>
              <a:rPr sz="2800" spc="-40" dirty="0">
                <a:solidFill>
                  <a:srgbClr val="000099"/>
                </a:solidFill>
                <a:latin typeface="Palatino Linotype"/>
                <a:cs typeface="Palatino Linotype"/>
              </a:rPr>
              <a:t> </a:t>
            </a:r>
            <a:r>
              <a:rPr sz="2800" spc="-20" dirty="0">
                <a:solidFill>
                  <a:srgbClr val="000099"/>
                </a:solidFill>
                <a:latin typeface="Palatino Linotype"/>
                <a:cs typeface="Palatino Linotype"/>
              </a:rPr>
              <a:t>(U):</a:t>
            </a:r>
            <a:endParaRPr sz="2800">
              <a:latin typeface="Palatino Linotype"/>
              <a:cs typeface="Palatino Linotype"/>
            </a:endParaRPr>
          </a:p>
          <a:p>
            <a:pPr marL="697230" marR="8890" lvl="1" indent="-227329">
              <a:lnSpc>
                <a:spcPct val="100000"/>
              </a:lnSpc>
              <a:spcBef>
                <a:spcPts val="525"/>
              </a:spcBef>
              <a:buFont typeface="Arial MT"/>
              <a:buChar char="•"/>
              <a:tabLst>
                <a:tab pos="698500" algn="l"/>
                <a:tab pos="1344295" algn="l"/>
                <a:tab pos="2275840" algn="l"/>
                <a:tab pos="2679700" algn="l"/>
                <a:tab pos="3330575" algn="l"/>
                <a:tab pos="4836160" algn="l"/>
                <a:tab pos="5798185" algn="l"/>
                <a:tab pos="6297930" algn="l"/>
                <a:tab pos="7541895" algn="l"/>
                <a:tab pos="8227695" algn="l"/>
                <a:tab pos="8651875" algn="l"/>
                <a:tab pos="9004935" algn="l"/>
                <a:tab pos="9564370" algn="l"/>
                <a:tab pos="10075545" algn="l"/>
              </a:tabLst>
            </a:pPr>
            <a:r>
              <a:rPr sz="2400" spc="-25" dirty="0">
                <a:latin typeface="Palatino Linotype"/>
                <a:cs typeface="Palatino Linotype"/>
              </a:rPr>
              <a:t>The</a:t>
            </a:r>
            <a:r>
              <a:rPr sz="2400" dirty="0">
                <a:latin typeface="Palatino Linotype"/>
                <a:cs typeface="Palatino Linotype"/>
              </a:rPr>
              <a:t>	</a:t>
            </a:r>
            <a:r>
              <a:rPr sz="2400" spc="-20" dirty="0">
                <a:latin typeface="Palatino Linotype"/>
                <a:cs typeface="Palatino Linotype"/>
              </a:rPr>
              <a:t>union</a:t>
            </a:r>
            <a:r>
              <a:rPr sz="2400" dirty="0">
                <a:latin typeface="Palatino Linotype"/>
                <a:cs typeface="Palatino Linotype"/>
              </a:rPr>
              <a:t>	</a:t>
            </a:r>
            <a:r>
              <a:rPr sz="2400" spc="-25" dirty="0">
                <a:latin typeface="Palatino Linotype"/>
                <a:cs typeface="Palatino Linotype"/>
              </a:rPr>
              <a:t>of</a:t>
            </a:r>
            <a:r>
              <a:rPr sz="2400" dirty="0">
                <a:latin typeface="Palatino Linotype"/>
                <a:cs typeface="Palatino Linotype"/>
              </a:rPr>
              <a:t>	</a:t>
            </a:r>
            <a:r>
              <a:rPr sz="2400" spc="-25" dirty="0">
                <a:latin typeface="Palatino Linotype"/>
                <a:cs typeface="Palatino Linotype"/>
              </a:rPr>
              <a:t>two</a:t>
            </a:r>
            <a:r>
              <a:rPr sz="2400" dirty="0">
                <a:latin typeface="Palatino Linotype"/>
                <a:cs typeface="Palatino Linotype"/>
              </a:rPr>
              <a:t>	</a:t>
            </a:r>
            <a:r>
              <a:rPr sz="2400" spc="-10" dirty="0">
                <a:latin typeface="Palatino Linotype"/>
                <a:cs typeface="Palatino Linotype"/>
              </a:rPr>
              <a:t>languages</a:t>
            </a:r>
            <a:r>
              <a:rPr sz="2400" dirty="0">
                <a:latin typeface="Palatino Linotype"/>
                <a:cs typeface="Palatino Linotype"/>
              </a:rPr>
              <a:t>	L</a:t>
            </a:r>
            <a:r>
              <a:rPr sz="2400" spc="380" dirty="0">
                <a:latin typeface="Palatino Linotype"/>
                <a:cs typeface="Palatino Linotype"/>
              </a:rPr>
              <a:t> </a:t>
            </a:r>
            <a:r>
              <a:rPr sz="2400" spc="-25" dirty="0">
                <a:latin typeface="Palatino Linotype"/>
                <a:cs typeface="Palatino Linotype"/>
              </a:rPr>
              <a:t>and</a:t>
            </a:r>
            <a:r>
              <a:rPr sz="2400" dirty="0">
                <a:latin typeface="Palatino Linotype"/>
                <a:cs typeface="Palatino Linotype"/>
              </a:rPr>
              <a:t>	</a:t>
            </a:r>
            <a:r>
              <a:rPr sz="2400" spc="-25" dirty="0">
                <a:latin typeface="Palatino Linotype"/>
                <a:cs typeface="Palatino Linotype"/>
              </a:rPr>
              <a:t>M,</a:t>
            </a:r>
            <a:r>
              <a:rPr sz="2400" dirty="0">
                <a:latin typeface="Palatino Linotype"/>
                <a:cs typeface="Palatino Linotype"/>
              </a:rPr>
              <a:t>	</a:t>
            </a:r>
            <a:r>
              <a:rPr sz="2400" spc="-10" dirty="0">
                <a:latin typeface="Palatino Linotype"/>
                <a:cs typeface="Palatino Linotype"/>
              </a:rPr>
              <a:t>denoted</a:t>
            </a:r>
            <a:r>
              <a:rPr sz="2400" dirty="0">
                <a:latin typeface="Palatino Linotype"/>
                <a:cs typeface="Palatino Linotype"/>
              </a:rPr>
              <a:t>	L</a:t>
            </a:r>
            <a:r>
              <a:rPr sz="2400" spc="380" dirty="0">
                <a:latin typeface="Palatino Linotype"/>
                <a:cs typeface="Palatino Linotype"/>
              </a:rPr>
              <a:t> </a:t>
            </a:r>
            <a:r>
              <a:rPr sz="2400" spc="-50" dirty="0">
                <a:latin typeface="Palatino Linotype"/>
                <a:cs typeface="Palatino Linotype"/>
              </a:rPr>
              <a:t>U</a:t>
            </a:r>
            <a:r>
              <a:rPr sz="2400" dirty="0">
                <a:latin typeface="Palatino Linotype"/>
                <a:cs typeface="Palatino Linotype"/>
              </a:rPr>
              <a:t>	</a:t>
            </a:r>
            <a:r>
              <a:rPr sz="2400" spc="-50" dirty="0">
                <a:latin typeface="Palatino Linotype"/>
                <a:cs typeface="Palatino Linotype"/>
              </a:rPr>
              <a:t>M</a:t>
            </a:r>
            <a:r>
              <a:rPr sz="2400" dirty="0">
                <a:latin typeface="Palatino Linotype"/>
                <a:cs typeface="Palatino Linotype"/>
              </a:rPr>
              <a:t>	</a:t>
            </a:r>
            <a:r>
              <a:rPr sz="2400" spc="-25" dirty="0">
                <a:latin typeface="Palatino Linotype"/>
                <a:cs typeface="Palatino Linotype"/>
              </a:rPr>
              <a:t>is</a:t>
            </a:r>
            <a:r>
              <a:rPr sz="2400" dirty="0">
                <a:latin typeface="Palatino Linotype"/>
                <a:cs typeface="Palatino Linotype"/>
              </a:rPr>
              <a:t>	</a:t>
            </a:r>
            <a:r>
              <a:rPr sz="2400" spc="-25" dirty="0">
                <a:solidFill>
                  <a:srgbClr val="FF0000"/>
                </a:solidFill>
                <a:latin typeface="Palatino Linotype"/>
                <a:cs typeface="Palatino Linotype"/>
              </a:rPr>
              <a:t>the</a:t>
            </a:r>
            <a:r>
              <a:rPr sz="2400" dirty="0">
                <a:solidFill>
                  <a:srgbClr val="FF0000"/>
                </a:solidFill>
                <a:latin typeface="Palatino Linotype"/>
                <a:cs typeface="Palatino Linotype"/>
              </a:rPr>
              <a:t>	</a:t>
            </a:r>
            <a:r>
              <a:rPr sz="2400" spc="-25" dirty="0">
                <a:solidFill>
                  <a:srgbClr val="FF0000"/>
                </a:solidFill>
                <a:latin typeface="Palatino Linotype"/>
                <a:cs typeface="Palatino Linotype"/>
              </a:rPr>
              <a:t>set</a:t>
            </a:r>
            <a:r>
              <a:rPr sz="2400" dirty="0">
                <a:solidFill>
                  <a:srgbClr val="FF0000"/>
                </a:solidFill>
                <a:latin typeface="Palatino Linotype"/>
                <a:cs typeface="Palatino Linotype"/>
              </a:rPr>
              <a:t>	</a:t>
            </a:r>
            <a:r>
              <a:rPr sz="2400" spc="-25" dirty="0">
                <a:solidFill>
                  <a:srgbClr val="FF0000"/>
                </a:solidFill>
                <a:latin typeface="Palatino Linotype"/>
                <a:cs typeface="Palatino Linotype"/>
              </a:rPr>
              <a:t>of 	</a:t>
            </a:r>
            <a:r>
              <a:rPr sz="2400" dirty="0">
                <a:solidFill>
                  <a:srgbClr val="FF0000"/>
                </a:solidFill>
                <a:latin typeface="Palatino Linotype"/>
                <a:cs typeface="Palatino Linotype"/>
              </a:rPr>
              <a:t>strings</a:t>
            </a:r>
            <a:r>
              <a:rPr sz="2400" spc="-35" dirty="0">
                <a:solidFill>
                  <a:srgbClr val="FF0000"/>
                </a:solidFill>
                <a:latin typeface="Palatino Linotype"/>
                <a:cs typeface="Palatino Linotype"/>
              </a:rPr>
              <a:t> </a:t>
            </a:r>
            <a:r>
              <a:rPr sz="2400" dirty="0">
                <a:solidFill>
                  <a:srgbClr val="FF0000"/>
                </a:solidFill>
                <a:latin typeface="Palatino Linotype"/>
                <a:cs typeface="Palatino Linotype"/>
              </a:rPr>
              <a:t>that</a:t>
            </a:r>
            <a:r>
              <a:rPr sz="2400" spc="-20" dirty="0">
                <a:solidFill>
                  <a:srgbClr val="FF0000"/>
                </a:solidFill>
                <a:latin typeface="Palatino Linotype"/>
                <a:cs typeface="Palatino Linotype"/>
              </a:rPr>
              <a:t> </a:t>
            </a:r>
            <a:r>
              <a:rPr sz="2400" dirty="0">
                <a:solidFill>
                  <a:srgbClr val="FF0000"/>
                </a:solidFill>
                <a:latin typeface="Palatino Linotype"/>
                <a:cs typeface="Palatino Linotype"/>
              </a:rPr>
              <a:t>are</a:t>
            </a:r>
            <a:r>
              <a:rPr sz="2400" spc="-35" dirty="0">
                <a:solidFill>
                  <a:srgbClr val="FF0000"/>
                </a:solidFill>
                <a:latin typeface="Palatino Linotype"/>
                <a:cs typeface="Palatino Linotype"/>
              </a:rPr>
              <a:t> </a:t>
            </a:r>
            <a:r>
              <a:rPr sz="2400" dirty="0">
                <a:solidFill>
                  <a:srgbClr val="FF0000"/>
                </a:solidFill>
                <a:latin typeface="Palatino Linotype"/>
                <a:cs typeface="Palatino Linotype"/>
              </a:rPr>
              <a:t>in</a:t>
            </a:r>
            <a:r>
              <a:rPr sz="2400" spc="-35" dirty="0">
                <a:solidFill>
                  <a:srgbClr val="FF0000"/>
                </a:solidFill>
                <a:latin typeface="Palatino Linotype"/>
                <a:cs typeface="Palatino Linotype"/>
              </a:rPr>
              <a:t> </a:t>
            </a:r>
            <a:r>
              <a:rPr sz="2400" dirty="0">
                <a:solidFill>
                  <a:srgbClr val="FF0000"/>
                </a:solidFill>
                <a:latin typeface="Palatino Linotype"/>
                <a:cs typeface="Palatino Linotype"/>
              </a:rPr>
              <a:t>either</a:t>
            </a:r>
            <a:r>
              <a:rPr sz="2400" spc="-35" dirty="0">
                <a:solidFill>
                  <a:srgbClr val="FF0000"/>
                </a:solidFill>
                <a:latin typeface="Palatino Linotype"/>
                <a:cs typeface="Palatino Linotype"/>
              </a:rPr>
              <a:t> </a:t>
            </a:r>
            <a:r>
              <a:rPr sz="2400" dirty="0">
                <a:solidFill>
                  <a:srgbClr val="FF0000"/>
                </a:solidFill>
                <a:latin typeface="Palatino Linotype"/>
                <a:cs typeface="Palatino Linotype"/>
              </a:rPr>
              <a:t>L</a:t>
            </a:r>
            <a:r>
              <a:rPr sz="2400" spc="-125" dirty="0">
                <a:solidFill>
                  <a:srgbClr val="FF0000"/>
                </a:solidFill>
                <a:latin typeface="Palatino Linotype"/>
                <a:cs typeface="Palatino Linotype"/>
              </a:rPr>
              <a:t> </a:t>
            </a:r>
            <a:r>
              <a:rPr sz="2400" dirty="0">
                <a:solidFill>
                  <a:srgbClr val="FF0000"/>
                </a:solidFill>
                <a:latin typeface="Palatino Linotype"/>
                <a:cs typeface="Palatino Linotype"/>
              </a:rPr>
              <a:t>or</a:t>
            </a:r>
            <a:r>
              <a:rPr sz="2400" spc="-40" dirty="0">
                <a:solidFill>
                  <a:srgbClr val="FF0000"/>
                </a:solidFill>
                <a:latin typeface="Palatino Linotype"/>
                <a:cs typeface="Palatino Linotype"/>
              </a:rPr>
              <a:t> </a:t>
            </a:r>
            <a:r>
              <a:rPr sz="2400" dirty="0">
                <a:solidFill>
                  <a:srgbClr val="FF0000"/>
                </a:solidFill>
                <a:latin typeface="Palatino Linotype"/>
                <a:cs typeface="Palatino Linotype"/>
              </a:rPr>
              <a:t>M</a:t>
            </a:r>
            <a:r>
              <a:rPr sz="2400" spc="-30" dirty="0">
                <a:solidFill>
                  <a:srgbClr val="FF0000"/>
                </a:solidFill>
                <a:latin typeface="Palatino Linotype"/>
                <a:cs typeface="Palatino Linotype"/>
              </a:rPr>
              <a:t> </a:t>
            </a:r>
            <a:r>
              <a:rPr sz="2400" dirty="0">
                <a:solidFill>
                  <a:srgbClr val="FF0000"/>
                </a:solidFill>
                <a:latin typeface="Palatino Linotype"/>
                <a:cs typeface="Palatino Linotype"/>
              </a:rPr>
              <a:t>or</a:t>
            </a:r>
            <a:r>
              <a:rPr sz="2400" spc="-30" dirty="0">
                <a:solidFill>
                  <a:srgbClr val="FF0000"/>
                </a:solidFill>
                <a:latin typeface="Palatino Linotype"/>
                <a:cs typeface="Palatino Linotype"/>
              </a:rPr>
              <a:t> </a:t>
            </a:r>
            <a:r>
              <a:rPr sz="2400" spc="-20" dirty="0">
                <a:solidFill>
                  <a:srgbClr val="FF0000"/>
                </a:solidFill>
                <a:latin typeface="Palatino Linotype"/>
                <a:cs typeface="Palatino Linotype"/>
              </a:rPr>
              <a:t>both</a:t>
            </a:r>
            <a:endParaRPr sz="2400">
              <a:latin typeface="Palatino Linotype"/>
              <a:cs typeface="Palatino Linotype"/>
            </a:endParaRPr>
          </a:p>
          <a:p>
            <a:pPr marL="697230" lvl="1" indent="-227329">
              <a:lnSpc>
                <a:spcPct val="100000"/>
              </a:lnSpc>
              <a:spcBef>
                <a:spcPts val="525"/>
              </a:spcBef>
              <a:buFont typeface="Arial MT"/>
              <a:buChar char="•"/>
              <a:tabLst>
                <a:tab pos="697230" algn="l"/>
              </a:tabLst>
            </a:pPr>
            <a:r>
              <a:rPr sz="2400" dirty="0">
                <a:latin typeface="Palatino Linotype"/>
                <a:cs typeface="Palatino Linotype"/>
              </a:rPr>
              <a:t>Ex:</a:t>
            </a:r>
            <a:r>
              <a:rPr sz="2400" spc="-10" dirty="0">
                <a:latin typeface="Palatino Linotype"/>
                <a:cs typeface="Palatino Linotype"/>
              </a:rPr>
              <a:t> </a:t>
            </a:r>
            <a:r>
              <a:rPr sz="2400" dirty="0">
                <a:latin typeface="Palatino Linotype"/>
                <a:cs typeface="Palatino Linotype"/>
              </a:rPr>
              <a:t>L</a:t>
            </a:r>
            <a:r>
              <a:rPr sz="2400" spc="-100" dirty="0">
                <a:latin typeface="Palatino Linotype"/>
                <a:cs typeface="Palatino Linotype"/>
              </a:rPr>
              <a:t> </a:t>
            </a:r>
            <a:r>
              <a:rPr sz="2400" dirty="0">
                <a:latin typeface="Palatino Linotype"/>
                <a:cs typeface="Palatino Linotype"/>
              </a:rPr>
              <a:t>=</a:t>
            </a:r>
            <a:r>
              <a:rPr sz="2400" spc="-5" dirty="0">
                <a:latin typeface="Palatino Linotype"/>
                <a:cs typeface="Palatino Linotype"/>
              </a:rPr>
              <a:t> </a:t>
            </a:r>
            <a:r>
              <a:rPr sz="2400" dirty="0">
                <a:latin typeface="Palatino Linotype"/>
                <a:cs typeface="Palatino Linotype"/>
              </a:rPr>
              <a:t>{001,</a:t>
            </a:r>
            <a:r>
              <a:rPr sz="2400" spc="-5" dirty="0">
                <a:latin typeface="Palatino Linotype"/>
                <a:cs typeface="Palatino Linotype"/>
              </a:rPr>
              <a:t> </a:t>
            </a:r>
            <a:r>
              <a:rPr sz="2400" dirty="0">
                <a:latin typeface="Palatino Linotype"/>
                <a:cs typeface="Palatino Linotype"/>
              </a:rPr>
              <a:t>10,</a:t>
            </a:r>
            <a:r>
              <a:rPr sz="2400" spc="-5" dirty="0">
                <a:latin typeface="Palatino Linotype"/>
                <a:cs typeface="Palatino Linotype"/>
              </a:rPr>
              <a:t> </a:t>
            </a:r>
            <a:r>
              <a:rPr sz="2400" dirty="0">
                <a:latin typeface="Palatino Linotype"/>
                <a:cs typeface="Palatino Linotype"/>
              </a:rPr>
              <a:t>11}</a:t>
            </a:r>
            <a:r>
              <a:rPr sz="2400" spc="-5" dirty="0">
                <a:latin typeface="Palatino Linotype"/>
                <a:cs typeface="Palatino Linotype"/>
              </a:rPr>
              <a:t> </a:t>
            </a:r>
            <a:r>
              <a:rPr sz="2400" dirty="0">
                <a:latin typeface="Palatino Linotype"/>
                <a:cs typeface="Palatino Linotype"/>
              </a:rPr>
              <a:t>and</a:t>
            </a:r>
            <a:r>
              <a:rPr sz="2400" spc="-15" dirty="0">
                <a:latin typeface="Palatino Linotype"/>
                <a:cs typeface="Palatino Linotype"/>
              </a:rPr>
              <a:t> </a:t>
            </a:r>
            <a:r>
              <a:rPr sz="2400" dirty="0">
                <a:latin typeface="Palatino Linotype"/>
                <a:cs typeface="Palatino Linotype"/>
              </a:rPr>
              <a:t>M =</a:t>
            </a:r>
            <a:r>
              <a:rPr sz="2400" spc="-5" dirty="0">
                <a:latin typeface="Palatino Linotype"/>
                <a:cs typeface="Palatino Linotype"/>
              </a:rPr>
              <a:t> </a:t>
            </a:r>
            <a:r>
              <a:rPr sz="2400" dirty="0">
                <a:latin typeface="Palatino Linotype"/>
                <a:cs typeface="Palatino Linotype"/>
              </a:rPr>
              <a:t>{</a:t>
            </a:r>
            <a:r>
              <a:rPr sz="2400" dirty="0">
                <a:latin typeface="Symbol"/>
                <a:cs typeface="Symbol"/>
              </a:rPr>
              <a:t></a:t>
            </a:r>
            <a:r>
              <a:rPr sz="2400" dirty="0">
                <a:latin typeface="Palatino Linotype"/>
                <a:cs typeface="Palatino Linotype"/>
              </a:rPr>
              <a:t>,</a:t>
            </a:r>
            <a:r>
              <a:rPr sz="2400" spc="-20" dirty="0">
                <a:latin typeface="Palatino Linotype"/>
                <a:cs typeface="Palatino Linotype"/>
              </a:rPr>
              <a:t> </a:t>
            </a:r>
            <a:r>
              <a:rPr sz="2400" dirty="0">
                <a:latin typeface="Palatino Linotype"/>
                <a:cs typeface="Palatino Linotype"/>
              </a:rPr>
              <a:t>001}</a:t>
            </a:r>
            <a:r>
              <a:rPr sz="2400" spc="-5" dirty="0">
                <a:latin typeface="Palatino Linotype"/>
                <a:cs typeface="Palatino Linotype"/>
              </a:rPr>
              <a:t> </a:t>
            </a:r>
            <a:r>
              <a:rPr sz="2400" dirty="0">
                <a:latin typeface="Palatino Linotype"/>
                <a:cs typeface="Palatino Linotype"/>
              </a:rPr>
              <a:t>and</a:t>
            </a:r>
            <a:r>
              <a:rPr sz="2400" spc="-15" dirty="0">
                <a:latin typeface="Palatino Linotype"/>
                <a:cs typeface="Palatino Linotype"/>
              </a:rPr>
              <a:t> </a:t>
            </a:r>
            <a:r>
              <a:rPr sz="2400" dirty="0">
                <a:latin typeface="Palatino Linotype"/>
                <a:cs typeface="Palatino Linotype"/>
              </a:rPr>
              <a:t>L</a:t>
            </a:r>
            <a:r>
              <a:rPr sz="2400" spc="-90" dirty="0">
                <a:latin typeface="Palatino Linotype"/>
                <a:cs typeface="Palatino Linotype"/>
              </a:rPr>
              <a:t> </a:t>
            </a:r>
            <a:r>
              <a:rPr sz="2400" dirty="0">
                <a:latin typeface="Palatino Linotype"/>
                <a:cs typeface="Palatino Linotype"/>
              </a:rPr>
              <a:t>U</a:t>
            </a:r>
            <a:r>
              <a:rPr sz="2400" spc="-15" dirty="0">
                <a:latin typeface="Palatino Linotype"/>
                <a:cs typeface="Palatino Linotype"/>
              </a:rPr>
              <a:t> </a:t>
            </a:r>
            <a:r>
              <a:rPr sz="2400" dirty="0">
                <a:latin typeface="Palatino Linotype"/>
                <a:cs typeface="Palatino Linotype"/>
              </a:rPr>
              <a:t>M =</a:t>
            </a:r>
            <a:r>
              <a:rPr sz="2400" spc="-5" dirty="0">
                <a:latin typeface="Palatino Linotype"/>
                <a:cs typeface="Palatino Linotype"/>
              </a:rPr>
              <a:t> </a:t>
            </a:r>
            <a:r>
              <a:rPr sz="2400" dirty="0">
                <a:latin typeface="Palatino Linotype"/>
                <a:cs typeface="Palatino Linotype"/>
              </a:rPr>
              <a:t>{</a:t>
            </a:r>
            <a:r>
              <a:rPr sz="2400" dirty="0">
                <a:latin typeface="Symbol"/>
                <a:cs typeface="Symbol"/>
              </a:rPr>
              <a:t></a:t>
            </a:r>
            <a:r>
              <a:rPr sz="2400" dirty="0">
                <a:latin typeface="Palatino Linotype"/>
                <a:cs typeface="Palatino Linotype"/>
              </a:rPr>
              <a:t>,</a:t>
            </a:r>
            <a:r>
              <a:rPr sz="2400" spc="-20" dirty="0">
                <a:latin typeface="Palatino Linotype"/>
                <a:cs typeface="Palatino Linotype"/>
              </a:rPr>
              <a:t> </a:t>
            </a:r>
            <a:r>
              <a:rPr sz="2400" dirty="0">
                <a:latin typeface="Palatino Linotype"/>
                <a:cs typeface="Palatino Linotype"/>
              </a:rPr>
              <a:t>10,</a:t>
            </a:r>
            <a:r>
              <a:rPr sz="2400" spc="-5" dirty="0">
                <a:latin typeface="Palatino Linotype"/>
                <a:cs typeface="Palatino Linotype"/>
              </a:rPr>
              <a:t> </a:t>
            </a:r>
            <a:r>
              <a:rPr sz="2400" dirty="0">
                <a:latin typeface="Palatino Linotype"/>
                <a:cs typeface="Palatino Linotype"/>
              </a:rPr>
              <a:t>11,</a:t>
            </a:r>
            <a:r>
              <a:rPr sz="2400" spc="-5" dirty="0">
                <a:latin typeface="Palatino Linotype"/>
                <a:cs typeface="Palatino Linotype"/>
              </a:rPr>
              <a:t> </a:t>
            </a:r>
            <a:r>
              <a:rPr sz="2400" spc="-20" dirty="0">
                <a:latin typeface="Palatino Linotype"/>
                <a:cs typeface="Palatino Linotype"/>
              </a:rPr>
              <a:t>001}</a:t>
            </a:r>
            <a:endParaRPr sz="2400">
              <a:latin typeface="Palatino Linotype"/>
              <a:cs typeface="Palatino Linotype"/>
            </a:endParaRPr>
          </a:p>
          <a:p>
            <a:pPr lvl="1">
              <a:lnSpc>
                <a:spcPct val="100000"/>
              </a:lnSpc>
              <a:spcBef>
                <a:spcPts val="1090"/>
              </a:spcBef>
              <a:buFont typeface="Arial MT"/>
              <a:buChar char="•"/>
            </a:pPr>
            <a:endParaRPr sz="2400">
              <a:latin typeface="Palatino Linotype"/>
              <a:cs typeface="Palatino Linotype"/>
            </a:endParaRPr>
          </a:p>
          <a:p>
            <a:pPr marL="527685" indent="-514984" algn="just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527685" algn="l"/>
              </a:tabLst>
            </a:pPr>
            <a:r>
              <a:rPr sz="2800" dirty="0">
                <a:solidFill>
                  <a:srgbClr val="000099"/>
                </a:solidFill>
                <a:latin typeface="Palatino Linotype"/>
                <a:cs typeface="Palatino Linotype"/>
              </a:rPr>
              <a:t>Concatenation</a:t>
            </a:r>
            <a:r>
              <a:rPr sz="2800" spc="-85" dirty="0">
                <a:solidFill>
                  <a:srgbClr val="000099"/>
                </a:solidFill>
                <a:latin typeface="Palatino Linotype"/>
                <a:cs typeface="Palatino Linotype"/>
              </a:rPr>
              <a:t> </a:t>
            </a:r>
            <a:r>
              <a:rPr sz="2800" spc="-20" dirty="0">
                <a:solidFill>
                  <a:srgbClr val="000099"/>
                </a:solidFill>
                <a:latin typeface="Palatino Linotype"/>
                <a:cs typeface="Palatino Linotype"/>
              </a:rPr>
              <a:t>(.):</a:t>
            </a:r>
            <a:endParaRPr sz="2800">
              <a:latin typeface="Palatino Linotype"/>
              <a:cs typeface="Palatino Linotype"/>
            </a:endParaRPr>
          </a:p>
          <a:p>
            <a:pPr marL="697230" marR="5715" lvl="1" indent="-227329" algn="just">
              <a:lnSpc>
                <a:spcPct val="100000"/>
              </a:lnSpc>
              <a:spcBef>
                <a:spcPts val="530"/>
              </a:spcBef>
              <a:buFont typeface="Arial MT"/>
              <a:buChar char="•"/>
              <a:tabLst>
                <a:tab pos="698500" algn="l"/>
              </a:tabLst>
            </a:pPr>
            <a:r>
              <a:rPr sz="2400" dirty="0">
                <a:latin typeface="Palatino Linotype"/>
                <a:cs typeface="Palatino Linotype"/>
              </a:rPr>
              <a:t>The</a:t>
            </a:r>
            <a:r>
              <a:rPr sz="2400" spc="-10" dirty="0">
                <a:latin typeface="Palatino Linotype"/>
                <a:cs typeface="Palatino Linotype"/>
              </a:rPr>
              <a:t> </a:t>
            </a:r>
            <a:r>
              <a:rPr sz="2400" dirty="0">
                <a:latin typeface="Palatino Linotype"/>
                <a:cs typeface="Palatino Linotype"/>
              </a:rPr>
              <a:t>concatenation</a:t>
            </a:r>
            <a:r>
              <a:rPr sz="2400" spc="5" dirty="0">
                <a:latin typeface="Palatino Linotype"/>
                <a:cs typeface="Palatino Linotype"/>
              </a:rPr>
              <a:t> </a:t>
            </a:r>
            <a:r>
              <a:rPr sz="2400" dirty="0">
                <a:latin typeface="Palatino Linotype"/>
                <a:cs typeface="Palatino Linotype"/>
              </a:rPr>
              <a:t>of</a:t>
            </a:r>
            <a:r>
              <a:rPr sz="2400" spc="-5" dirty="0">
                <a:latin typeface="Palatino Linotype"/>
                <a:cs typeface="Palatino Linotype"/>
              </a:rPr>
              <a:t> </a:t>
            </a:r>
            <a:r>
              <a:rPr sz="2400" dirty="0">
                <a:latin typeface="Palatino Linotype"/>
                <a:cs typeface="Palatino Linotype"/>
              </a:rPr>
              <a:t>languages L</a:t>
            </a:r>
            <a:r>
              <a:rPr sz="2400" spc="-85" dirty="0">
                <a:latin typeface="Palatino Linotype"/>
                <a:cs typeface="Palatino Linotype"/>
              </a:rPr>
              <a:t> </a:t>
            </a:r>
            <a:r>
              <a:rPr sz="2400" dirty="0">
                <a:latin typeface="Palatino Linotype"/>
                <a:cs typeface="Palatino Linotype"/>
              </a:rPr>
              <a:t>and</a:t>
            </a:r>
            <a:r>
              <a:rPr sz="2400" spc="-20" dirty="0">
                <a:latin typeface="Palatino Linotype"/>
                <a:cs typeface="Palatino Linotype"/>
              </a:rPr>
              <a:t> </a:t>
            </a:r>
            <a:r>
              <a:rPr sz="2400" dirty="0">
                <a:latin typeface="Palatino Linotype"/>
                <a:cs typeface="Palatino Linotype"/>
              </a:rPr>
              <a:t>M is</a:t>
            </a:r>
            <a:r>
              <a:rPr sz="2400" spc="-10" dirty="0">
                <a:latin typeface="Palatino Linotype"/>
                <a:cs typeface="Palatino Linotype"/>
              </a:rPr>
              <a:t> </a:t>
            </a:r>
            <a:r>
              <a:rPr sz="2400" dirty="0">
                <a:latin typeface="Palatino Linotype"/>
                <a:cs typeface="Palatino Linotype"/>
              </a:rPr>
              <a:t>the</a:t>
            </a:r>
            <a:r>
              <a:rPr sz="2400" spc="-5" dirty="0">
                <a:latin typeface="Palatino Linotype"/>
                <a:cs typeface="Palatino Linotype"/>
              </a:rPr>
              <a:t> </a:t>
            </a:r>
            <a:r>
              <a:rPr sz="2400" dirty="0">
                <a:solidFill>
                  <a:srgbClr val="FF0000"/>
                </a:solidFill>
                <a:latin typeface="Palatino Linotype"/>
                <a:cs typeface="Palatino Linotype"/>
              </a:rPr>
              <a:t>set</a:t>
            </a:r>
            <a:r>
              <a:rPr sz="2400" spc="-10" dirty="0">
                <a:solidFill>
                  <a:srgbClr val="FF0000"/>
                </a:solidFill>
                <a:latin typeface="Palatino Linotype"/>
                <a:cs typeface="Palatino Linotype"/>
              </a:rPr>
              <a:t> </a:t>
            </a:r>
            <a:r>
              <a:rPr sz="2400" dirty="0">
                <a:solidFill>
                  <a:srgbClr val="FF0000"/>
                </a:solidFill>
                <a:latin typeface="Palatino Linotype"/>
                <a:cs typeface="Palatino Linotype"/>
              </a:rPr>
              <a:t>of</a:t>
            </a:r>
            <a:r>
              <a:rPr sz="2400" spc="-5" dirty="0">
                <a:solidFill>
                  <a:srgbClr val="FF0000"/>
                </a:solidFill>
                <a:latin typeface="Palatino Linotype"/>
                <a:cs typeface="Palatino Linotype"/>
              </a:rPr>
              <a:t> </a:t>
            </a:r>
            <a:r>
              <a:rPr sz="2400" dirty="0">
                <a:solidFill>
                  <a:srgbClr val="FF0000"/>
                </a:solidFill>
                <a:latin typeface="Palatino Linotype"/>
                <a:cs typeface="Palatino Linotype"/>
              </a:rPr>
              <a:t>strings</a:t>
            </a:r>
            <a:r>
              <a:rPr sz="2400" spc="5" dirty="0">
                <a:solidFill>
                  <a:srgbClr val="FF0000"/>
                </a:solidFill>
                <a:latin typeface="Palatino Linotype"/>
                <a:cs typeface="Palatino Linotype"/>
              </a:rPr>
              <a:t> </a:t>
            </a:r>
            <a:r>
              <a:rPr sz="2400" dirty="0">
                <a:solidFill>
                  <a:srgbClr val="FF0000"/>
                </a:solidFill>
                <a:latin typeface="Palatino Linotype"/>
                <a:cs typeface="Palatino Linotype"/>
              </a:rPr>
              <a:t>that</a:t>
            </a:r>
            <a:r>
              <a:rPr sz="2400" spc="-5" dirty="0">
                <a:solidFill>
                  <a:srgbClr val="FF0000"/>
                </a:solidFill>
                <a:latin typeface="Palatino Linotype"/>
                <a:cs typeface="Palatino Linotype"/>
              </a:rPr>
              <a:t> </a:t>
            </a:r>
            <a:r>
              <a:rPr sz="2400" dirty="0">
                <a:solidFill>
                  <a:srgbClr val="FF0000"/>
                </a:solidFill>
                <a:latin typeface="Palatino Linotype"/>
                <a:cs typeface="Palatino Linotype"/>
              </a:rPr>
              <a:t>can</a:t>
            </a:r>
            <a:r>
              <a:rPr sz="2400" spc="-10" dirty="0">
                <a:solidFill>
                  <a:srgbClr val="FF0000"/>
                </a:solidFill>
                <a:latin typeface="Palatino Linotype"/>
                <a:cs typeface="Palatino Linotype"/>
              </a:rPr>
              <a:t> </a:t>
            </a:r>
            <a:r>
              <a:rPr sz="2400" spc="-25" dirty="0">
                <a:solidFill>
                  <a:srgbClr val="FF0000"/>
                </a:solidFill>
                <a:latin typeface="Palatino Linotype"/>
                <a:cs typeface="Palatino Linotype"/>
              </a:rPr>
              <a:t>be 	</a:t>
            </a:r>
            <a:r>
              <a:rPr sz="2400" dirty="0">
                <a:solidFill>
                  <a:srgbClr val="FF0000"/>
                </a:solidFill>
                <a:latin typeface="Palatino Linotype"/>
                <a:cs typeface="Palatino Linotype"/>
              </a:rPr>
              <a:t>formed</a:t>
            </a:r>
            <a:r>
              <a:rPr sz="2400" spc="505" dirty="0">
                <a:solidFill>
                  <a:srgbClr val="FF0000"/>
                </a:solidFill>
                <a:latin typeface="Palatino Linotype"/>
                <a:cs typeface="Palatino Linotype"/>
              </a:rPr>
              <a:t> </a:t>
            </a:r>
            <a:r>
              <a:rPr sz="2400" dirty="0">
                <a:solidFill>
                  <a:srgbClr val="FF0000"/>
                </a:solidFill>
                <a:latin typeface="Palatino Linotype"/>
                <a:cs typeface="Palatino Linotype"/>
              </a:rPr>
              <a:t>by</a:t>
            </a:r>
            <a:r>
              <a:rPr sz="2400" spc="505" dirty="0">
                <a:solidFill>
                  <a:srgbClr val="FF0000"/>
                </a:solidFill>
                <a:latin typeface="Palatino Linotype"/>
                <a:cs typeface="Palatino Linotype"/>
              </a:rPr>
              <a:t> </a:t>
            </a:r>
            <a:r>
              <a:rPr sz="2400" dirty="0">
                <a:solidFill>
                  <a:srgbClr val="FF0000"/>
                </a:solidFill>
                <a:latin typeface="Palatino Linotype"/>
                <a:cs typeface="Palatino Linotype"/>
              </a:rPr>
              <a:t>taking</a:t>
            </a:r>
            <a:r>
              <a:rPr sz="2400" spc="520" dirty="0">
                <a:solidFill>
                  <a:srgbClr val="FF0000"/>
                </a:solidFill>
                <a:latin typeface="Palatino Linotype"/>
                <a:cs typeface="Palatino Linotype"/>
              </a:rPr>
              <a:t> </a:t>
            </a:r>
            <a:r>
              <a:rPr sz="2400" dirty="0">
                <a:solidFill>
                  <a:srgbClr val="FF0000"/>
                </a:solidFill>
                <a:latin typeface="Palatino Linotype"/>
                <a:cs typeface="Palatino Linotype"/>
              </a:rPr>
              <a:t>in</a:t>
            </a:r>
            <a:r>
              <a:rPr sz="2400" spc="509" dirty="0">
                <a:solidFill>
                  <a:srgbClr val="FF0000"/>
                </a:solidFill>
                <a:latin typeface="Palatino Linotype"/>
                <a:cs typeface="Palatino Linotype"/>
              </a:rPr>
              <a:t> </a:t>
            </a:r>
            <a:r>
              <a:rPr sz="2400" dirty="0">
                <a:solidFill>
                  <a:srgbClr val="FF0000"/>
                </a:solidFill>
                <a:latin typeface="Palatino Linotype"/>
                <a:cs typeface="Palatino Linotype"/>
              </a:rPr>
              <a:t>any</a:t>
            </a:r>
            <a:r>
              <a:rPr sz="2400" spc="505" dirty="0">
                <a:solidFill>
                  <a:srgbClr val="FF0000"/>
                </a:solidFill>
                <a:latin typeface="Palatino Linotype"/>
                <a:cs typeface="Palatino Linotype"/>
              </a:rPr>
              <a:t> </a:t>
            </a:r>
            <a:r>
              <a:rPr sz="2400" dirty="0">
                <a:solidFill>
                  <a:srgbClr val="FF0000"/>
                </a:solidFill>
                <a:latin typeface="Palatino Linotype"/>
                <a:cs typeface="Palatino Linotype"/>
              </a:rPr>
              <a:t>string</a:t>
            </a:r>
            <a:r>
              <a:rPr sz="2400" spc="520" dirty="0">
                <a:solidFill>
                  <a:srgbClr val="FF0000"/>
                </a:solidFill>
                <a:latin typeface="Palatino Linotype"/>
                <a:cs typeface="Palatino Linotype"/>
              </a:rPr>
              <a:t> </a:t>
            </a:r>
            <a:r>
              <a:rPr sz="2400" dirty="0">
                <a:solidFill>
                  <a:srgbClr val="FF0000"/>
                </a:solidFill>
                <a:latin typeface="Palatino Linotype"/>
                <a:cs typeface="Palatino Linotype"/>
              </a:rPr>
              <a:t>in</a:t>
            </a:r>
            <a:r>
              <a:rPr sz="2400" spc="505" dirty="0">
                <a:solidFill>
                  <a:srgbClr val="FF0000"/>
                </a:solidFill>
                <a:latin typeface="Palatino Linotype"/>
                <a:cs typeface="Palatino Linotype"/>
              </a:rPr>
              <a:t> </a:t>
            </a:r>
            <a:r>
              <a:rPr sz="2400" dirty="0">
                <a:solidFill>
                  <a:srgbClr val="FF0000"/>
                </a:solidFill>
                <a:latin typeface="Palatino Linotype"/>
                <a:cs typeface="Palatino Linotype"/>
              </a:rPr>
              <a:t>L</a:t>
            </a:r>
            <a:r>
              <a:rPr sz="2400" spc="425" dirty="0">
                <a:solidFill>
                  <a:srgbClr val="FF0000"/>
                </a:solidFill>
                <a:latin typeface="Palatino Linotype"/>
                <a:cs typeface="Palatino Linotype"/>
              </a:rPr>
              <a:t> </a:t>
            </a:r>
            <a:r>
              <a:rPr sz="2400" dirty="0">
                <a:solidFill>
                  <a:srgbClr val="FF0000"/>
                </a:solidFill>
                <a:latin typeface="Palatino Linotype"/>
                <a:cs typeface="Palatino Linotype"/>
              </a:rPr>
              <a:t>and</a:t>
            </a:r>
            <a:r>
              <a:rPr sz="2400" spc="509" dirty="0">
                <a:solidFill>
                  <a:srgbClr val="FF0000"/>
                </a:solidFill>
                <a:latin typeface="Palatino Linotype"/>
                <a:cs typeface="Palatino Linotype"/>
              </a:rPr>
              <a:t> </a:t>
            </a:r>
            <a:r>
              <a:rPr sz="2400" dirty="0">
                <a:solidFill>
                  <a:srgbClr val="FF0000"/>
                </a:solidFill>
                <a:latin typeface="Palatino Linotype"/>
                <a:cs typeface="Palatino Linotype"/>
              </a:rPr>
              <a:t>concatenating</a:t>
            </a:r>
            <a:r>
              <a:rPr sz="2400" spc="520" dirty="0">
                <a:solidFill>
                  <a:srgbClr val="FF0000"/>
                </a:solidFill>
                <a:latin typeface="Palatino Linotype"/>
                <a:cs typeface="Palatino Linotype"/>
              </a:rPr>
              <a:t> </a:t>
            </a:r>
            <a:r>
              <a:rPr sz="2400" dirty="0">
                <a:solidFill>
                  <a:srgbClr val="FF0000"/>
                </a:solidFill>
                <a:latin typeface="Palatino Linotype"/>
                <a:cs typeface="Palatino Linotype"/>
              </a:rPr>
              <a:t>it</a:t>
            </a:r>
            <a:r>
              <a:rPr sz="2400" spc="500" dirty="0">
                <a:solidFill>
                  <a:srgbClr val="FF0000"/>
                </a:solidFill>
                <a:latin typeface="Palatino Linotype"/>
                <a:cs typeface="Palatino Linotype"/>
              </a:rPr>
              <a:t> </a:t>
            </a:r>
            <a:r>
              <a:rPr sz="2400" dirty="0">
                <a:solidFill>
                  <a:srgbClr val="FF0000"/>
                </a:solidFill>
                <a:latin typeface="Palatino Linotype"/>
                <a:cs typeface="Palatino Linotype"/>
              </a:rPr>
              <a:t>with</a:t>
            </a:r>
            <a:r>
              <a:rPr sz="2400" spc="505" dirty="0">
                <a:solidFill>
                  <a:srgbClr val="FF0000"/>
                </a:solidFill>
                <a:latin typeface="Palatino Linotype"/>
                <a:cs typeface="Palatino Linotype"/>
              </a:rPr>
              <a:t> </a:t>
            </a:r>
            <a:r>
              <a:rPr sz="2400" spc="-25" dirty="0">
                <a:solidFill>
                  <a:srgbClr val="FF0000"/>
                </a:solidFill>
                <a:latin typeface="Palatino Linotype"/>
                <a:cs typeface="Palatino Linotype"/>
              </a:rPr>
              <a:t>any 	</a:t>
            </a:r>
            <a:r>
              <a:rPr sz="2400" dirty="0">
                <a:solidFill>
                  <a:srgbClr val="FF0000"/>
                </a:solidFill>
                <a:latin typeface="Palatino Linotype"/>
                <a:cs typeface="Palatino Linotype"/>
              </a:rPr>
              <a:t>string</a:t>
            </a:r>
            <a:r>
              <a:rPr sz="2400" spc="-45" dirty="0">
                <a:solidFill>
                  <a:srgbClr val="FF0000"/>
                </a:solidFill>
                <a:latin typeface="Palatino Linotype"/>
                <a:cs typeface="Palatino Linotype"/>
              </a:rPr>
              <a:t> </a:t>
            </a:r>
            <a:r>
              <a:rPr sz="2400" dirty="0">
                <a:solidFill>
                  <a:srgbClr val="FF0000"/>
                </a:solidFill>
                <a:latin typeface="Palatino Linotype"/>
                <a:cs typeface="Palatino Linotype"/>
              </a:rPr>
              <a:t>in</a:t>
            </a:r>
            <a:r>
              <a:rPr sz="2400" spc="-55" dirty="0">
                <a:solidFill>
                  <a:srgbClr val="FF0000"/>
                </a:solidFill>
                <a:latin typeface="Palatino Linotype"/>
                <a:cs typeface="Palatino Linotype"/>
              </a:rPr>
              <a:t> </a:t>
            </a:r>
            <a:r>
              <a:rPr sz="2400" spc="-50" dirty="0">
                <a:solidFill>
                  <a:srgbClr val="FF0000"/>
                </a:solidFill>
                <a:latin typeface="Palatino Linotype"/>
                <a:cs typeface="Palatino Linotype"/>
              </a:rPr>
              <a:t>M</a:t>
            </a:r>
            <a:endParaRPr sz="2400">
              <a:latin typeface="Palatino Linotype"/>
              <a:cs typeface="Palatino Linotype"/>
            </a:endParaRPr>
          </a:p>
          <a:p>
            <a:pPr marL="697230" lvl="1" indent="-227329">
              <a:lnSpc>
                <a:spcPts val="2860"/>
              </a:lnSpc>
              <a:spcBef>
                <a:spcPts val="530"/>
              </a:spcBef>
              <a:buFont typeface="Arial MT"/>
              <a:buChar char="•"/>
              <a:tabLst>
                <a:tab pos="697230" algn="l"/>
              </a:tabLst>
            </a:pPr>
            <a:r>
              <a:rPr sz="2400" dirty="0">
                <a:latin typeface="Palatino Linotype"/>
                <a:cs typeface="Palatino Linotype"/>
              </a:rPr>
              <a:t>Ex:</a:t>
            </a:r>
            <a:r>
              <a:rPr sz="2400" spc="240" dirty="0">
                <a:latin typeface="Palatino Linotype"/>
                <a:cs typeface="Palatino Linotype"/>
              </a:rPr>
              <a:t> </a:t>
            </a:r>
            <a:r>
              <a:rPr sz="2400" dirty="0">
                <a:latin typeface="Palatino Linotype"/>
                <a:cs typeface="Palatino Linotype"/>
              </a:rPr>
              <a:t>L</a:t>
            </a:r>
            <a:r>
              <a:rPr sz="2400" spc="160" dirty="0">
                <a:latin typeface="Palatino Linotype"/>
                <a:cs typeface="Palatino Linotype"/>
              </a:rPr>
              <a:t> </a:t>
            </a:r>
            <a:r>
              <a:rPr sz="2400" dirty="0">
                <a:latin typeface="Palatino Linotype"/>
                <a:cs typeface="Palatino Linotype"/>
              </a:rPr>
              <a:t>=</a:t>
            </a:r>
            <a:r>
              <a:rPr sz="2400" spc="245" dirty="0">
                <a:latin typeface="Palatino Linotype"/>
                <a:cs typeface="Palatino Linotype"/>
              </a:rPr>
              <a:t> </a:t>
            </a:r>
            <a:r>
              <a:rPr sz="2400" dirty="0">
                <a:latin typeface="Palatino Linotype"/>
                <a:cs typeface="Palatino Linotype"/>
              </a:rPr>
              <a:t>{001,</a:t>
            </a:r>
            <a:r>
              <a:rPr sz="2400" spc="245" dirty="0">
                <a:latin typeface="Palatino Linotype"/>
                <a:cs typeface="Palatino Linotype"/>
              </a:rPr>
              <a:t> </a:t>
            </a:r>
            <a:r>
              <a:rPr sz="2400" dirty="0">
                <a:latin typeface="Palatino Linotype"/>
                <a:cs typeface="Palatino Linotype"/>
              </a:rPr>
              <a:t>10,</a:t>
            </a:r>
            <a:r>
              <a:rPr sz="2400" spc="245" dirty="0">
                <a:latin typeface="Palatino Linotype"/>
                <a:cs typeface="Palatino Linotype"/>
              </a:rPr>
              <a:t> </a:t>
            </a:r>
            <a:r>
              <a:rPr sz="2400" dirty="0">
                <a:latin typeface="Palatino Linotype"/>
                <a:cs typeface="Palatino Linotype"/>
              </a:rPr>
              <a:t>11}</a:t>
            </a:r>
            <a:r>
              <a:rPr sz="2400" spc="250" dirty="0">
                <a:latin typeface="Palatino Linotype"/>
                <a:cs typeface="Palatino Linotype"/>
              </a:rPr>
              <a:t> </a:t>
            </a:r>
            <a:r>
              <a:rPr sz="2400" dirty="0">
                <a:latin typeface="Palatino Linotype"/>
                <a:cs typeface="Palatino Linotype"/>
              </a:rPr>
              <a:t>and</a:t>
            </a:r>
            <a:r>
              <a:rPr sz="2400" spc="229" dirty="0">
                <a:latin typeface="Palatino Linotype"/>
                <a:cs typeface="Palatino Linotype"/>
              </a:rPr>
              <a:t> </a:t>
            </a:r>
            <a:r>
              <a:rPr sz="2400" dirty="0">
                <a:latin typeface="Palatino Linotype"/>
                <a:cs typeface="Palatino Linotype"/>
              </a:rPr>
              <a:t>M</a:t>
            </a:r>
            <a:r>
              <a:rPr sz="2400" spc="245" dirty="0">
                <a:latin typeface="Palatino Linotype"/>
                <a:cs typeface="Palatino Linotype"/>
              </a:rPr>
              <a:t> </a:t>
            </a:r>
            <a:r>
              <a:rPr sz="2400" dirty="0">
                <a:latin typeface="Palatino Linotype"/>
                <a:cs typeface="Palatino Linotype"/>
              </a:rPr>
              <a:t>=</a:t>
            </a:r>
            <a:r>
              <a:rPr sz="2400" spc="245" dirty="0">
                <a:latin typeface="Palatino Linotype"/>
                <a:cs typeface="Palatino Linotype"/>
              </a:rPr>
              <a:t> </a:t>
            </a:r>
            <a:r>
              <a:rPr sz="2400" dirty="0">
                <a:latin typeface="Palatino Linotype"/>
                <a:cs typeface="Palatino Linotype"/>
              </a:rPr>
              <a:t>{</a:t>
            </a:r>
            <a:r>
              <a:rPr sz="2400" dirty="0">
                <a:latin typeface="Symbol"/>
                <a:cs typeface="Symbol"/>
              </a:rPr>
              <a:t></a:t>
            </a:r>
            <a:r>
              <a:rPr sz="2400" dirty="0">
                <a:latin typeface="Palatino Linotype"/>
                <a:cs typeface="Palatino Linotype"/>
              </a:rPr>
              <a:t>,</a:t>
            </a:r>
            <a:r>
              <a:rPr sz="2400" spc="245" dirty="0">
                <a:latin typeface="Palatino Linotype"/>
                <a:cs typeface="Palatino Linotype"/>
              </a:rPr>
              <a:t> </a:t>
            </a:r>
            <a:r>
              <a:rPr sz="2400" dirty="0">
                <a:latin typeface="Palatino Linotype"/>
                <a:cs typeface="Palatino Linotype"/>
              </a:rPr>
              <a:t>001}</a:t>
            </a:r>
            <a:r>
              <a:rPr sz="2400" spc="250" dirty="0">
                <a:latin typeface="Palatino Linotype"/>
                <a:cs typeface="Palatino Linotype"/>
              </a:rPr>
              <a:t> </a:t>
            </a:r>
            <a:r>
              <a:rPr sz="2400" dirty="0">
                <a:latin typeface="Palatino Linotype"/>
                <a:cs typeface="Palatino Linotype"/>
              </a:rPr>
              <a:t>and</a:t>
            </a:r>
            <a:r>
              <a:rPr sz="2400" spc="235" dirty="0">
                <a:latin typeface="Palatino Linotype"/>
                <a:cs typeface="Palatino Linotype"/>
              </a:rPr>
              <a:t> </a:t>
            </a:r>
            <a:r>
              <a:rPr sz="2400" dirty="0">
                <a:latin typeface="Palatino Linotype"/>
                <a:cs typeface="Palatino Linotype"/>
              </a:rPr>
              <a:t>L</a:t>
            </a:r>
            <a:r>
              <a:rPr sz="2400" spc="155" dirty="0">
                <a:latin typeface="Palatino Linotype"/>
                <a:cs typeface="Palatino Linotype"/>
              </a:rPr>
              <a:t> </a:t>
            </a:r>
            <a:r>
              <a:rPr sz="2400" dirty="0">
                <a:latin typeface="Palatino Linotype"/>
                <a:cs typeface="Palatino Linotype"/>
              </a:rPr>
              <a:t>.</a:t>
            </a:r>
            <a:r>
              <a:rPr sz="2400" spc="245" dirty="0">
                <a:latin typeface="Palatino Linotype"/>
                <a:cs typeface="Palatino Linotype"/>
              </a:rPr>
              <a:t> </a:t>
            </a:r>
            <a:r>
              <a:rPr sz="2400" dirty="0">
                <a:latin typeface="Palatino Linotype"/>
                <a:cs typeface="Palatino Linotype"/>
              </a:rPr>
              <a:t>M</a:t>
            </a:r>
            <a:r>
              <a:rPr sz="2400" spc="245" dirty="0">
                <a:latin typeface="Palatino Linotype"/>
                <a:cs typeface="Palatino Linotype"/>
              </a:rPr>
              <a:t> </a:t>
            </a:r>
            <a:r>
              <a:rPr sz="2400" dirty="0">
                <a:latin typeface="Palatino Linotype"/>
                <a:cs typeface="Palatino Linotype"/>
              </a:rPr>
              <a:t>=</a:t>
            </a:r>
            <a:r>
              <a:rPr sz="2400" spc="245" dirty="0">
                <a:latin typeface="Palatino Linotype"/>
                <a:cs typeface="Palatino Linotype"/>
              </a:rPr>
              <a:t> </a:t>
            </a:r>
            <a:r>
              <a:rPr sz="2400" dirty="0">
                <a:latin typeface="Palatino Linotype"/>
                <a:cs typeface="Palatino Linotype"/>
              </a:rPr>
              <a:t>{001,</a:t>
            </a:r>
            <a:r>
              <a:rPr sz="2400" spc="245" dirty="0">
                <a:latin typeface="Palatino Linotype"/>
                <a:cs typeface="Palatino Linotype"/>
              </a:rPr>
              <a:t> </a:t>
            </a:r>
            <a:r>
              <a:rPr sz="2400" dirty="0">
                <a:latin typeface="Palatino Linotype"/>
                <a:cs typeface="Palatino Linotype"/>
              </a:rPr>
              <a:t>10,</a:t>
            </a:r>
            <a:r>
              <a:rPr sz="2400" spc="245" dirty="0">
                <a:latin typeface="Palatino Linotype"/>
                <a:cs typeface="Palatino Linotype"/>
              </a:rPr>
              <a:t> </a:t>
            </a:r>
            <a:r>
              <a:rPr sz="2400" dirty="0">
                <a:latin typeface="Palatino Linotype"/>
                <a:cs typeface="Palatino Linotype"/>
              </a:rPr>
              <a:t>11,</a:t>
            </a:r>
            <a:r>
              <a:rPr sz="2400" spc="240" dirty="0">
                <a:latin typeface="Palatino Linotype"/>
                <a:cs typeface="Palatino Linotype"/>
              </a:rPr>
              <a:t> </a:t>
            </a:r>
            <a:r>
              <a:rPr sz="2400" spc="-10" dirty="0">
                <a:latin typeface="Palatino Linotype"/>
                <a:cs typeface="Palatino Linotype"/>
              </a:rPr>
              <a:t>001001,</a:t>
            </a:r>
            <a:endParaRPr sz="2400">
              <a:latin typeface="Palatino Linotype"/>
              <a:cs typeface="Palatino Linotype"/>
            </a:endParaRPr>
          </a:p>
          <a:p>
            <a:pPr marL="698500">
              <a:lnSpc>
                <a:spcPts val="2860"/>
              </a:lnSpc>
            </a:pPr>
            <a:r>
              <a:rPr sz="2400" dirty="0">
                <a:latin typeface="Palatino Linotype"/>
                <a:cs typeface="Palatino Linotype"/>
              </a:rPr>
              <a:t>10001, </a:t>
            </a:r>
            <a:r>
              <a:rPr sz="2400" spc="-10" dirty="0">
                <a:latin typeface="Palatino Linotype"/>
                <a:cs typeface="Palatino Linotype"/>
              </a:rPr>
              <a:t>11001}</a:t>
            </a:r>
            <a:endParaRPr sz="240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0">
              <a:lnSpc>
                <a:spcPts val="1220"/>
              </a:lnSpc>
            </a:pPr>
            <a:fld id="{81D60167-4931-47E6-BA6A-407CBD079E47}" type="slidenum">
              <a:rPr spc="-50" dirty="0"/>
              <a:t>5</a:t>
            </a:fld>
            <a:endParaRPr spc="-5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243332"/>
            <a:ext cx="6750684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115560" algn="l"/>
              </a:tabLst>
            </a:pPr>
            <a:r>
              <a:rPr dirty="0"/>
              <a:t>Operations</a:t>
            </a:r>
            <a:r>
              <a:rPr spc="-45" dirty="0"/>
              <a:t> </a:t>
            </a:r>
            <a:r>
              <a:rPr dirty="0"/>
              <a:t>on</a:t>
            </a:r>
            <a:r>
              <a:rPr spc="-20" dirty="0"/>
              <a:t> </a:t>
            </a:r>
            <a:r>
              <a:rPr dirty="0"/>
              <a:t>Res</a:t>
            </a:r>
            <a:r>
              <a:rPr spc="-40" dirty="0"/>
              <a:t> </a:t>
            </a:r>
            <a:r>
              <a:rPr spc="-50" dirty="0"/>
              <a:t>–</a:t>
            </a:r>
            <a:r>
              <a:rPr dirty="0"/>
              <a:t>	</a:t>
            </a:r>
            <a:r>
              <a:rPr spc="-10" dirty="0"/>
              <a:t>cont…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91539" y="1237087"/>
            <a:ext cx="10420985" cy="4848225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553085" indent="-514984" algn="just">
              <a:lnSpc>
                <a:spcPct val="100000"/>
              </a:lnSpc>
              <a:spcBef>
                <a:spcPts val="365"/>
              </a:spcBef>
              <a:buAutoNum type="arabicPeriod" startAt="3"/>
              <a:tabLst>
                <a:tab pos="553085" algn="l"/>
              </a:tabLst>
            </a:pPr>
            <a:r>
              <a:rPr sz="2800" dirty="0">
                <a:solidFill>
                  <a:srgbClr val="000099"/>
                </a:solidFill>
                <a:latin typeface="Palatino Linotype"/>
                <a:cs typeface="Palatino Linotype"/>
              </a:rPr>
              <a:t>Closure</a:t>
            </a:r>
            <a:r>
              <a:rPr sz="2800" spc="-10" dirty="0">
                <a:solidFill>
                  <a:srgbClr val="000099"/>
                </a:solidFill>
                <a:latin typeface="Palatino Linotype"/>
                <a:cs typeface="Palatino Linotype"/>
              </a:rPr>
              <a:t> </a:t>
            </a:r>
            <a:r>
              <a:rPr sz="2800" spc="-20" dirty="0">
                <a:latin typeface="Palatino Linotype"/>
                <a:cs typeface="Palatino Linotype"/>
              </a:rPr>
              <a:t>(*):</a:t>
            </a:r>
            <a:endParaRPr sz="2800">
              <a:latin typeface="Palatino Linotype"/>
              <a:cs typeface="Palatino Linotype"/>
            </a:endParaRPr>
          </a:p>
          <a:p>
            <a:pPr marL="722630" marR="43180" lvl="1" indent="-227329" algn="just">
              <a:lnSpc>
                <a:spcPct val="90000"/>
              </a:lnSpc>
              <a:spcBef>
                <a:spcPts val="520"/>
              </a:spcBef>
              <a:buFont typeface="Arial MT"/>
              <a:buChar char="•"/>
              <a:tabLst>
                <a:tab pos="723900" algn="l"/>
              </a:tabLst>
            </a:pPr>
            <a:r>
              <a:rPr sz="2400" dirty="0">
                <a:latin typeface="Palatino Linotype"/>
                <a:cs typeface="Palatino Linotype"/>
              </a:rPr>
              <a:t>Represents</a:t>
            </a:r>
            <a:r>
              <a:rPr sz="2400" spc="330" dirty="0">
                <a:latin typeface="Palatino Linotype"/>
                <a:cs typeface="Palatino Linotype"/>
              </a:rPr>
              <a:t> </a:t>
            </a:r>
            <a:r>
              <a:rPr sz="2400" dirty="0">
                <a:latin typeface="Palatino Linotype"/>
                <a:cs typeface="Palatino Linotype"/>
              </a:rPr>
              <a:t>the</a:t>
            </a:r>
            <a:r>
              <a:rPr sz="2400" spc="330" dirty="0">
                <a:latin typeface="Palatino Linotype"/>
                <a:cs typeface="Palatino Linotype"/>
              </a:rPr>
              <a:t> </a:t>
            </a:r>
            <a:r>
              <a:rPr sz="2400" dirty="0">
                <a:solidFill>
                  <a:srgbClr val="FF0000"/>
                </a:solidFill>
                <a:latin typeface="Palatino Linotype"/>
                <a:cs typeface="Palatino Linotype"/>
              </a:rPr>
              <a:t>set</a:t>
            </a:r>
            <a:r>
              <a:rPr sz="2400" spc="335" dirty="0">
                <a:solidFill>
                  <a:srgbClr val="FF0000"/>
                </a:solidFill>
                <a:latin typeface="Palatino Linotype"/>
                <a:cs typeface="Palatino Linotype"/>
              </a:rPr>
              <a:t> </a:t>
            </a:r>
            <a:r>
              <a:rPr sz="2400" dirty="0">
                <a:solidFill>
                  <a:srgbClr val="FF0000"/>
                </a:solidFill>
                <a:latin typeface="Palatino Linotype"/>
                <a:cs typeface="Palatino Linotype"/>
              </a:rPr>
              <a:t>of</a:t>
            </a:r>
            <a:r>
              <a:rPr sz="2400" spc="355" dirty="0">
                <a:solidFill>
                  <a:srgbClr val="FF0000"/>
                </a:solidFill>
                <a:latin typeface="Palatino Linotype"/>
                <a:cs typeface="Palatino Linotype"/>
              </a:rPr>
              <a:t> </a:t>
            </a:r>
            <a:r>
              <a:rPr sz="2400" dirty="0">
                <a:solidFill>
                  <a:srgbClr val="FF0000"/>
                </a:solidFill>
                <a:latin typeface="Palatino Linotype"/>
                <a:cs typeface="Palatino Linotype"/>
              </a:rPr>
              <a:t>those</a:t>
            </a:r>
            <a:r>
              <a:rPr sz="2400" spc="340" dirty="0">
                <a:solidFill>
                  <a:srgbClr val="FF0000"/>
                </a:solidFill>
                <a:latin typeface="Palatino Linotype"/>
                <a:cs typeface="Palatino Linotype"/>
              </a:rPr>
              <a:t> </a:t>
            </a:r>
            <a:r>
              <a:rPr sz="2400" dirty="0">
                <a:solidFill>
                  <a:srgbClr val="FF0000"/>
                </a:solidFill>
                <a:latin typeface="Palatino Linotype"/>
                <a:cs typeface="Palatino Linotype"/>
              </a:rPr>
              <a:t>strings</a:t>
            </a:r>
            <a:r>
              <a:rPr sz="2400" spc="335" dirty="0">
                <a:solidFill>
                  <a:srgbClr val="FF0000"/>
                </a:solidFill>
                <a:latin typeface="Palatino Linotype"/>
                <a:cs typeface="Palatino Linotype"/>
              </a:rPr>
              <a:t> </a:t>
            </a:r>
            <a:r>
              <a:rPr sz="2400" dirty="0">
                <a:solidFill>
                  <a:srgbClr val="FF0000"/>
                </a:solidFill>
                <a:latin typeface="Palatino Linotype"/>
                <a:cs typeface="Palatino Linotype"/>
              </a:rPr>
              <a:t>that</a:t>
            </a:r>
            <a:r>
              <a:rPr sz="2400" spc="335" dirty="0">
                <a:solidFill>
                  <a:srgbClr val="FF0000"/>
                </a:solidFill>
                <a:latin typeface="Palatino Linotype"/>
                <a:cs typeface="Palatino Linotype"/>
              </a:rPr>
              <a:t> </a:t>
            </a:r>
            <a:r>
              <a:rPr sz="2400" dirty="0">
                <a:solidFill>
                  <a:srgbClr val="FF0000"/>
                </a:solidFill>
                <a:latin typeface="Palatino Linotype"/>
                <a:cs typeface="Palatino Linotype"/>
              </a:rPr>
              <a:t>can</a:t>
            </a:r>
            <a:r>
              <a:rPr sz="2400" spc="345" dirty="0">
                <a:solidFill>
                  <a:srgbClr val="FF0000"/>
                </a:solidFill>
                <a:latin typeface="Palatino Linotype"/>
                <a:cs typeface="Palatino Linotype"/>
              </a:rPr>
              <a:t> </a:t>
            </a:r>
            <a:r>
              <a:rPr sz="2400" dirty="0">
                <a:solidFill>
                  <a:srgbClr val="FF0000"/>
                </a:solidFill>
                <a:latin typeface="Palatino Linotype"/>
                <a:cs typeface="Palatino Linotype"/>
              </a:rPr>
              <a:t>be</a:t>
            </a:r>
            <a:r>
              <a:rPr sz="2400" spc="340" dirty="0">
                <a:solidFill>
                  <a:srgbClr val="FF0000"/>
                </a:solidFill>
                <a:latin typeface="Palatino Linotype"/>
                <a:cs typeface="Palatino Linotype"/>
              </a:rPr>
              <a:t> </a:t>
            </a:r>
            <a:r>
              <a:rPr sz="2400" dirty="0">
                <a:solidFill>
                  <a:srgbClr val="FF0000"/>
                </a:solidFill>
                <a:latin typeface="Palatino Linotype"/>
                <a:cs typeface="Palatino Linotype"/>
              </a:rPr>
              <a:t>formed</a:t>
            </a:r>
            <a:r>
              <a:rPr sz="2400" spc="330" dirty="0">
                <a:solidFill>
                  <a:srgbClr val="FF0000"/>
                </a:solidFill>
                <a:latin typeface="Palatino Linotype"/>
                <a:cs typeface="Palatino Linotype"/>
              </a:rPr>
              <a:t> </a:t>
            </a:r>
            <a:r>
              <a:rPr sz="2400" dirty="0">
                <a:solidFill>
                  <a:srgbClr val="FF0000"/>
                </a:solidFill>
                <a:latin typeface="Palatino Linotype"/>
                <a:cs typeface="Palatino Linotype"/>
              </a:rPr>
              <a:t>by</a:t>
            </a:r>
            <a:r>
              <a:rPr sz="2400" spc="335" dirty="0">
                <a:solidFill>
                  <a:srgbClr val="FF0000"/>
                </a:solidFill>
                <a:latin typeface="Palatino Linotype"/>
                <a:cs typeface="Palatino Linotype"/>
              </a:rPr>
              <a:t> </a:t>
            </a:r>
            <a:r>
              <a:rPr sz="2400" dirty="0">
                <a:solidFill>
                  <a:srgbClr val="FF0000"/>
                </a:solidFill>
                <a:latin typeface="Palatino Linotype"/>
                <a:cs typeface="Palatino Linotype"/>
              </a:rPr>
              <a:t>taking</a:t>
            </a:r>
            <a:r>
              <a:rPr sz="2400" spc="350" dirty="0">
                <a:solidFill>
                  <a:srgbClr val="FF0000"/>
                </a:solidFill>
                <a:latin typeface="Palatino Linotype"/>
                <a:cs typeface="Palatino Linotype"/>
              </a:rPr>
              <a:t> </a:t>
            </a:r>
            <a:r>
              <a:rPr sz="2400" spc="-25" dirty="0">
                <a:solidFill>
                  <a:srgbClr val="FF0000"/>
                </a:solidFill>
                <a:latin typeface="Palatino Linotype"/>
                <a:cs typeface="Palatino Linotype"/>
              </a:rPr>
              <a:t>any 	</a:t>
            </a:r>
            <a:r>
              <a:rPr sz="2400" dirty="0">
                <a:solidFill>
                  <a:srgbClr val="FF0000"/>
                </a:solidFill>
                <a:latin typeface="Palatino Linotype"/>
                <a:cs typeface="Palatino Linotype"/>
              </a:rPr>
              <a:t>number</a:t>
            </a:r>
            <a:r>
              <a:rPr sz="2400" spc="-45" dirty="0">
                <a:solidFill>
                  <a:srgbClr val="FF0000"/>
                </a:solidFill>
                <a:latin typeface="Palatino Linotype"/>
                <a:cs typeface="Palatino Linotype"/>
              </a:rPr>
              <a:t> </a:t>
            </a:r>
            <a:r>
              <a:rPr sz="2400" dirty="0">
                <a:solidFill>
                  <a:srgbClr val="FF0000"/>
                </a:solidFill>
                <a:latin typeface="Palatino Linotype"/>
                <a:cs typeface="Palatino Linotype"/>
              </a:rPr>
              <a:t>of</a:t>
            </a:r>
            <a:r>
              <a:rPr sz="2400" spc="-45" dirty="0">
                <a:solidFill>
                  <a:srgbClr val="FF0000"/>
                </a:solidFill>
                <a:latin typeface="Palatino Linotype"/>
                <a:cs typeface="Palatino Linotype"/>
              </a:rPr>
              <a:t> </a:t>
            </a:r>
            <a:r>
              <a:rPr sz="2400" dirty="0">
                <a:solidFill>
                  <a:srgbClr val="FF0000"/>
                </a:solidFill>
                <a:latin typeface="Palatino Linotype"/>
                <a:cs typeface="Palatino Linotype"/>
              </a:rPr>
              <a:t>strings</a:t>
            </a:r>
            <a:r>
              <a:rPr sz="2400" spc="-40" dirty="0">
                <a:solidFill>
                  <a:srgbClr val="FF0000"/>
                </a:solidFill>
                <a:latin typeface="Palatino Linotype"/>
                <a:cs typeface="Palatino Linotype"/>
              </a:rPr>
              <a:t> </a:t>
            </a:r>
            <a:r>
              <a:rPr sz="2400" dirty="0">
                <a:solidFill>
                  <a:srgbClr val="FF0000"/>
                </a:solidFill>
                <a:latin typeface="Palatino Linotype"/>
                <a:cs typeface="Palatino Linotype"/>
              </a:rPr>
              <a:t>from</a:t>
            </a:r>
            <a:r>
              <a:rPr sz="2400" spc="-45" dirty="0">
                <a:solidFill>
                  <a:srgbClr val="FF0000"/>
                </a:solidFill>
                <a:latin typeface="Palatino Linotype"/>
                <a:cs typeface="Palatino Linotype"/>
              </a:rPr>
              <a:t> </a:t>
            </a:r>
            <a:r>
              <a:rPr sz="2400" dirty="0">
                <a:solidFill>
                  <a:srgbClr val="FF0000"/>
                </a:solidFill>
                <a:latin typeface="Palatino Linotype"/>
                <a:cs typeface="Palatino Linotype"/>
              </a:rPr>
              <a:t>L,</a:t>
            </a:r>
            <a:r>
              <a:rPr sz="2400" spc="-50" dirty="0">
                <a:solidFill>
                  <a:srgbClr val="FF0000"/>
                </a:solidFill>
                <a:latin typeface="Palatino Linotype"/>
                <a:cs typeface="Palatino Linotype"/>
              </a:rPr>
              <a:t> </a:t>
            </a:r>
            <a:r>
              <a:rPr sz="2400" dirty="0">
                <a:solidFill>
                  <a:srgbClr val="FF0000"/>
                </a:solidFill>
                <a:latin typeface="Palatino Linotype"/>
                <a:cs typeface="Palatino Linotype"/>
              </a:rPr>
              <a:t>(possibly</a:t>
            </a:r>
            <a:r>
              <a:rPr sz="2400" spc="-45" dirty="0">
                <a:solidFill>
                  <a:srgbClr val="FF0000"/>
                </a:solidFill>
                <a:latin typeface="Palatino Linotype"/>
                <a:cs typeface="Palatino Linotype"/>
              </a:rPr>
              <a:t> </a:t>
            </a:r>
            <a:r>
              <a:rPr sz="2400" dirty="0">
                <a:solidFill>
                  <a:srgbClr val="FF0000"/>
                </a:solidFill>
                <a:latin typeface="Palatino Linotype"/>
                <a:cs typeface="Palatino Linotype"/>
              </a:rPr>
              <a:t>with</a:t>
            </a:r>
            <a:r>
              <a:rPr sz="2400" spc="-55" dirty="0">
                <a:solidFill>
                  <a:srgbClr val="FF0000"/>
                </a:solidFill>
                <a:latin typeface="Palatino Linotype"/>
                <a:cs typeface="Palatino Linotype"/>
              </a:rPr>
              <a:t> </a:t>
            </a:r>
            <a:r>
              <a:rPr sz="2400" dirty="0">
                <a:solidFill>
                  <a:srgbClr val="FF0000"/>
                </a:solidFill>
                <a:latin typeface="Palatino Linotype"/>
                <a:cs typeface="Palatino Linotype"/>
              </a:rPr>
              <a:t>repetitions)</a:t>
            </a:r>
            <a:r>
              <a:rPr sz="2400" spc="-40" dirty="0">
                <a:solidFill>
                  <a:srgbClr val="FF0000"/>
                </a:solidFill>
                <a:latin typeface="Palatino Linotype"/>
                <a:cs typeface="Palatino Linotype"/>
              </a:rPr>
              <a:t> </a:t>
            </a:r>
            <a:r>
              <a:rPr sz="2400" dirty="0">
                <a:solidFill>
                  <a:srgbClr val="FF0000"/>
                </a:solidFill>
                <a:latin typeface="Palatino Linotype"/>
                <a:cs typeface="Palatino Linotype"/>
              </a:rPr>
              <a:t>and</a:t>
            </a:r>
            <a:r>
              <a:rPr sz="2400" spc="-60" dirty="0">
                <a:solidFill>
                  <a:srgbClr val="FF0000"/>
                </a:solidFill>
                <a:latin typeface="Palatino Linotype"/>
                <a:cs typeface="Palatino Linotype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Palatino Linotype"/>
                <a:cs typeface="Palatino Linotype"/>
              </a:rPr>
              <a:t>concatenating 	</a:t>
            </a:r>
            <a:r>
              <a:rPr sz="2400" dirty="0">
                <a:solidFill>
                  <a:srgbClr val="FF0000"/>
                </a:solidFill>
                <a:latin typeface="Palatino Linotype"/>
                <a:cs typeface="Palatino Linotype"/>
              </a:rPr>
              <a:t>all</a:t>
            </a:r>
            <a:r>
              <a:rPr sz="2400" spc="-25" dirty="0">
                <a:solidFill>
                  <a:srgbClr val="FF0000"/>
                </a:solidFill>
                <a:latin typeface="Palatino Linotype"/>
                <a:cs typeface="Palatino Linotype"/>
              </a:rPr>
              <a:t> </a:t>
            </a:r>
            <a:r>
              <a:rPr sz="2400" dirty="0">
                <a:solidFill>
                  <a:srgbClr val="FF0000"/>
                </a:solidFill>
                <a:latin typeface="Palatino Linotype"/>
                <a:cs typeface="Palatino Linotype"/>
              </a:rPr>
              <a:t>of</a:t>
            </a:r>
            <a:r>
              <a:rPr sz="2400" spc="-20" dirty="0">
                <a:solidFill>
                  <a:srgbClr val="FF0000"/>
                </a:solidFill>
                <a:latin typeface="Palatino Linotype"/>
                <a:cs typeface="Palatino Linotype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Palatino Linotype"/>
                <a:cs typeface="Palatino Linotype"/>
              </a:rPr>
              <a:t>them</a:t>
            </a:r>
            <a:r>
              <a:rPr sz="2400" spc="-10" dirty="0">
                <a:latin typeface="Palatino Linotype"/>
                <a:cs typeface="Palatino Linotype"/>
              </a:rPr>
              <a:t>.</a:t>
            </a:r>
            <a:endParaRPr sz="2400">
              <a:latin typeface="Palatino Linotype"/>
              <a:cs typeface="Palatino Linotype"/>
            </a:endParaRPr>
          </a:p>
          <a:p>
            <a:pPr marL="722630" lvl="1" indent="-227329" algn="just">
              <a:lnSpc>
                <a:spcPct val="100000"/>
              </a:lnSpc>
              <a:spcBef>
                <a:spcPts val="215"/>
              </a:spcBef>
              <a:buFont typeface="Arial MT"/>
              <a:buChar char="•"/>
              <a:tabLst>
                <a:tab pos="722630" algn="l"/>
              </a:tabLst>
            </a:pPr>
            <a:r>
              <a:rPr sz="2400" dirty="0">
                <a:latin typeface="Palatino Linotype"/>
                <a:cs typeface="Palatino Linotype"/>
              </a:rPr>
              <a:t>Ex1:</a:t>
            </a:r>
            <a:r>
              <a:rPr sz="2400" spc="-25" dirty="0">
                <a:latin typeface="Palatino Linotype"/>
                <a:cs typeface="Palatino Linotype"/>
              </a:rPr>
              <a:t> </a:t>
            </a:r>
            <a:r>
              <a:rPr sz="2400" dirty="0">
                <a:latin typeface="Palatino Linotype"/>
                <a:cs typeface="Palatino Linotype"/>
              </a:rPr>
              <a:t>L</a:t>
            </a:r>
            <a:r>
              <a:rPr sz="2400" spc="-114" dirty="0">
                <a:latin typeface="Palatino Linotype"/>
                <a:cs typeface="Palatino Linotype"/>
              </a:rPr>
              <a:t> </a:t>
            </a:r>
            <a:r>
              <a:rPr sz="2400" dirty="0">
                <a:latin typeface="Palatino Linotype"/>
                <a:cs typeface="Palatino Linotype"/>
              </a:rPr>
              <a:t>=</a:t>
            </a:r>
            <a:r>
              <a:rPr sz="2400" spc="-25" dirty="0">
                <a:latin typeface="Palatino Linotype"/>
                <a:cs typeface="Palatino Linotype"/>
              </a:rPr>
              <a:t> </a:t>
            </a:r>
            <a:r>
              <a:rPr sz="2400" dirty="0">
                <a:latin typeface="Palatino Linotype"/>
                <a:cs typeface="Palatino Linotype"/>
              </a:rPr>
              <a:t>{0,</a:t>
            </a:r>
            <a:r>
              <a:rPr sz="2400" spc="-20" dirty="0">
                <a:latin typeface="Palatino Linotype"/>
                <a:cs typeface="Palatino Linotype"/>
              </a:rPr>
              <a:t> </a:t>
            </a:r>
            <a:r>
              <a:rPr sz="2400" dirty="0">
                <a:latin typeface="Palatino Linotype"/>
                <a:cs typeface="Palatino Linotype"/>
              </a:rPr>
              <a:t>1},</a:t>
            </a:r>
            <a:r>
              <a:rPr sz="2400" spc="-20" dirty="0">
                <a:latin typeface="Palatino Linotype"/>
                <a:cs typeface="Palatino Linotype"/>
              </a:rPr>
              <a:t> </a:t>
            </a:r>
            <a:r>
              <a:rPr sz="2400" dirty="0">
                <a:latin typeface="Palatino Linotype"/>
                <a:cs typeface="Palatino Linotype"/>
              </a:rPr>
              <a:t>the</a:t>
            </a:r>
            <a:r>
              <a:rPr sz="2400" spc="-15" dirty="0">
                <a:latin typeface="Palatino Linotype"/>
                <a:cs typeface="Palatino Linotype"/>
              </a:rPr>
              <a:t> </a:t>
            </a:r>
            <a:r>
              <a:rPr sz="2400" dirty="0">
                <a:latin typeface="Palatino Linotype"/>
                <a:cs typeface="Palatino Linotype"/>
              </a:rPr>
              <a:t>L*</a:t>
            </a:r>
            <a:r>
              <a:rPr sz="2400" spc="-20" dirty="0">
                <a:latin typeface="Palatino Linotype"/>
                <a:cs typeface="Palatino Linotype"/>
              </a:rPr>
              <a:t> </a:t>
            </a:r>
            <a:r>
              <a:rPr sz="2400" dirty="0">
                <a:latin typeface="Palatino Linotype"/>
                <a:cs typeface="Palatino Linotype"/>
              </a:rPr>
              <a:t>is</a:t>
            </a:r>
            <a:r>
              <a:rPr sz="2400" spc="-20" dirty="0">
                <a:latin typeface="Palatino Linotype"/>
                <a:cs typeface="Palatino Linotype"/>
              </a:rPr>
              <a:t> </a:t>
            </a:r>
            <a:r>
              <a:rPr sz="2400" dirty="0">
                <a:latin typeface="Palatino Linotype"/>
                <a:cs typeface="Palatino Linotype"/>
              </a:rPr>
              <a:t>all</a:t>
            </a:r>
            <a:r>
              <a:rPr sz="2400" spc="-30" dirty="0">
                <a:latin typeface="Palatino Linotype"/>
                <a:cs typeface="Palatino Linotype"/>
              </a:rPr>
              <a:t> </a:t>
            </a:r>
            <a:r>
              <a:rPr sz="2400" dirty="0">
                <a:latin typeface="Palatino Linotype"/>
                <a:cs typeface="Palatino Linotype"/>
              </a:rPr>
              <a:t>strings</a:t>
            </a:r>
            <a:r>
              <a:rPr sz="2400" spc="-10" dirty="0">
                <a:latin typeface="Palatino Linotype"/>
                <a:cs typeface="Palatino Linotype"/>
              </a:rPr>
              <a:t> </a:t>
            </a:r>
            <a:r>
              <a:rPr sz="2400" dirty="0">
                <a:latin typeface="Palatino Linotype"/>
                <a:cs typeface="Palatino Linotype"/>
              </a:rPr>
              <a:t>of</a:t>
            </a:r>
            <a:r>
              <a:rPr sz="2400" spc="-15" dirty="0">
                <a:latin typeface="Palatino Linotype"/>
                <a:cs typeface="Palatino Linotype"/>
              </a:rPr>
              <a:t> </a:t>
            </a:r>
            <a:r>
              <a:rPr sz="2400" spc="-65" dirty="0">
                <a:latin typeface="Palatino Linotype"/>
                <a:cs typeface="Palatino Linotype"/>
              </a:rPr>
              <a:t>0’s</a:t>
            </a:r>
            <a:r>
              <a:rPr sz="2400" spc="-45" dirty="0">
                <a:latin typeface="Palatino Linotype"/>
                <a:cs typeface="Palatino Linotype"/>
              </a:rPr>
              <a:t> </a:t>
            </a:r>
            <a:r>
              <a:rPr sz="2400" dirty="0">
                <a:latin typeface="Palatino Linotype"/>
                <a:cs typeface="Palatino Linotype"/>
              </a:rPr>
              <a:t>and</a:t>
            </a:r>
            <a:r>
              <a:rPr sz="2400" spc="-25" dirty="0">
                <a:latin typeface="Palatino Linotype"/>
                <a:cs typeface="Palatino Linotype"/>
              </a:rPr>
              <a:t> 1’s</a:t>
            </a:r>
            <a:endParaRPr sz="2400">
              <a:latin typeface="Palatino Linotype"/>
              <a:cs typeface="Palatino Linotype"/>
            </a:endParaRPr>
          </a:p>
          <a:p>
            <a:pPr marL="722630" lvl="1" indent="-227329" algn="just">
              <a:lnSpc>
                <a:spcPts val="2735"/>
              </a:lnSpc>
              <a:spcBef>
                <a:spcPts val="215"/>
              </a:spcBef>
              <a:buFont typeface="Arial MT"/>
              <a:buChar char="•"/>
              <a:tabLst>
                <a:tab pos="722630" algn="l"/>
              </a:tabLst>
            </a:pPr>
            <a:r>
              <a:rPr sz="2400" dirty="0">
                <a:latin typeface="Palatino Linotype"/>
                <a:cs typeface="Palatino Linotype"/>
              </a:rPr>
              <a:t>Ex2:</a:t>
            </a:r>
            <a:r>
              <a:rPr sz="2400" spc="145" dirty="0">
                <a:latin typeface="Palatino Linotype"/>
                <a:cs typeface="Palatino Linotype"/>
              </a:rPr>
              <a:t> </a:t>
            </a:r>
            <a:r>
              <a:rPr sz="2400" dirty="0">
                <a:latin typeface="Palatino Linotype"/>
                <a:cs typeface="Palatino Linotype"/>
              </a:rPr>
              <a:t>L</a:t>
            </a:r>
            <a:r>
              <a:rPr sz="2400" spc="70" dirty="0">
                <a:latin typeface="Palatino Linotype"/>
                <a:cs typeface="Palatino Linotype"/>
              </a:rPr>
              <a:t> </a:t>
            </a:r>
            <a:r>
              <a:rPr sz="2400" dirty="0">
                <a:latin typeface="Palatino Linotype"/>
                <a:cs typeface="Palatino Linotype"/>
              </a:rPr>
              <a:t>=</a:t>
            </a:r>
            <a:r>
              <a:rPr sz="2400" spc="150" dirty="0">
                <a:latin typeface="Palatino Linotype"/>
                <a:cs typeface="Palatino Linotype"/>
              </a:rPr>
              <a:t> </a:t>
            </a:r>
            <a:r>
              <a:rPr sz="2400" dirty="0">
                <a:latin typeface="Palatino Linotype"/>
                <a:cs typeface="Palatino Linotype"/>
              </a:rPr>
              <a:t>{0,</a:t>
            </a:r>
            <a:r>
              <a:rPr sz="2400" spc="150" dirty="0">
                <a:latin typeface="Palatino Linotype"/>
                <a:cs typeface="Palatino Linotype"/>
              </a:rPr>
              <a:t> </a:t>
            </a:r>
            <a:r>
              <a:rPr sz="2400" dirty="0">
                <a:latin typeface="Palatino Linotype"/>
                <a:cs typeface="Palatino Linotype"/>
              </a:rPr>
              <a:t>11},</a:t>
            </a:r>
            <a:r>
              <a:rPr sz="2400" spc="150" dirty="0">
                <a:latin typeface="Palatino Linotype"/>
                <a:cs typeface="Palatino Linotype"/>
              </a:rPr>
              <a:t> </a:t>
            </a:r>
            <a:r>
              <a:rPr sz="2400" dirty="0">
                <a:latin typeface="Palatino Linotype"/>
                <a:cs typeface="Palatino Linotype"/>
              </a:rPr>
              <a:t>the</a:t>
            </a:r>
            <a:r>
              <a:rPr sz="2400" spc="150" dirty="0">
                <a:latin typeface="Palatino Linotype"/>
                <a:cs typeface="Palatino Linotype"/>
              </a:rPr>
              <a:t> </a:t>
            </a:r>
            <a:r>
              <a:rPr sz="2400" dirty="0">
                <a:latin typeface="Palatino Linotype"/>
                <a:cs typeface="Palatino Linotype"/>
              </a:rPr>
              <a:t>L*</a:t>
            </a:r>
            <a:r>
              <a:rPr sz="2400" spc="160" dirty="0">
                <a:latin typeface="Palatino Linotype"/>
                <a:cs typeface="Palatino Linotype"/>
              </a:rPr>
              <a:t> </a:t>
            </a:r>
            <a:r>
              <a:rPr sz="2400" dirty="0">
                <a:latin typeface="Palatino Linotype"/>
                <a:cs typeface="Palatino Linotype"/>
              </a:rPr>
              <a:t>consists</a:t>
            </a:r>
            <a:r>
              <a:rPr sz="2400" spc="150" dirty="0">
                <a:latin typeface="Palatino Linotype"/>
                <a:cs typeface="Palatino Linotype"/>
              </a:rPr>
              <a:t> </a:t>
            </a:r>
            <a:r>
              <a:rPr sz="2400" dirty="0">
                <a:latin typeface="Palatino Linotype"/>
                <a:cs typeface="Palatino Linotype"/>
              </a:rPr>
              <a:t>of</a:t>
            </a:r>
            <a:r>
              <a:rPr sz="2400" spc="170" dirty="0">
                <a:latin typeface="Palatino Linotype"/>
                <a:cs typeface="Palatino Linotype"/>
              </a:rPr>
              <a:t> </a:t>
            </a:r>
            <a:r>
              <a:rPr sz="2400" dirty="0">
                <a:latin typeface="Palatino Linotype"/>
                <a:cs typeface="Palatino Linotype"/>
              </a:rPr>
              <a:t>those</a:t>
            </a:r>
            <a:r>
              <a:rPr sz="2400" spc="155" dirty="0">
                <a:latin typeface="Palatino Linotype"/>
                <a:cs typeface="Palatino Linotype"/>
              </a:rPr>
              <a:t> </a:t>
            </a:r>
            <a:r>
              <a:rPr sz="2400" dirty="0">
                <a:latin typeface="Palatino Linotype"/>
                <a:cs typeface="Palatino Linotype"/>
              </a:rPr>
              <a:t>strings</a:t>
            </a:r>
            <a:r>
              <a:rPr sz="2400" spc="145" dirty="0">
                <a:latin typeface="Palatino Linotype"/>
                <a:cs typeface="Palatino Linotype"/>
              </a:rPr>
              <a:t> </a:t>
            </a:r>
            <a:r>
              <a:rPr sz="2400" dirty="0">
                <a:latin typeface="Palatino Linotype"/>
                <a:cs typeface="Palatino Linotype"/>
              </a:rPr>
              <a:t>of</a:t>
            </a:r>
            <a:r>
              <a:rPr sz="2400" spc="155" dirty="0">
                <a:latin typeface="Palatino Linotype"/>
                <a:cs typeface="Palatino Linotype"/>
              </a:rPr>
              <a:t> </a:t>
            </a:r>
            <a:r>
              <a:rPr sz="2400" dirty="0">
                <a:latin typeface="Palatino Linotype"/>
                <a:cs typeface="Palatino Linotype"/>
              </a:rPr>
              <a:t>0’s</a:t>
            </a:r>
            <a:r>
              <a:rPr sz="2400" spc="155" dirty="0">
                <a:latin typeface="Palatino Linotype"/>
                <a:cs typeface="Palatino Linotype"/>
              </a:rPr>
              <a:t> </a:t>
            </a:r>
            <a:r>
              <a:rPr sz="2400" dirty="0">
                <a:latin typeface="Palatino Linotype"/>
                <a:cs typeface="Palatino Linotype"/>
              </a:rPr>
              <a:t>and</a:t>
            </a:r>
            <a:r>
              <a:rPr sz="2400" spc="150" dirty="0">
                <a:latin typeface="Palatino Linotype"/>
                <a:cs typeface="Palatino Linotype"/>
              </a:rPr>
              <a:t> </a:t>
            </a:r>
            <a:r>
              <a:rPr sz="2400" dirty="0">
                <a:latin typeface="Palatino Linotype"/>
                <a:cs typeface="Palatino Linotype"/>
              </a:rPr>
              <a:t>1’s</a:t>
            </a:r>
            <a:r>
              <a:rPr sz="2400" spc="155" dirty="0">
                <a:latin typeface="Palatino Linotype"/>
                <a:cs typeface="Palatino Linotype"/>
              </a:rPr>
              <a:t> </a:t>
            </a:r>
            <a:r>
              <a:rPr sz="2400" dirty="0">
                <a:latin typeface="Palatino Linotype"/>
                <a:cs typeface="Palatino Linotype"/>
              </a:rPr>
              <a:t>such</a:t>
            </a:r>
            <a:r>
              <a:rPr sz="2400" spc="150" dirty="0">
                <a:latin typeface="Palatino Linotype"/>
                <a:cs typeface="Palatino Linotype"/>
              </a:rPr>
              <a:t> </a:t>
            </a:r>
            <a:r>
              <a:rPr sz="2400" spc="-20" dirty="0">
                <a:latin typeface="Palatino Linotype"/>
                <a:cs typeface="Palatino Linotype"/>
              </a:rPr>
              <a:t>that</a:t>
            </a:r>
            <a:endParaRPr sz="2400">
              <a:latin typeface="Palatino Linotype"/>
              <a:cs typeface="Palatino Linotype"/>
            </a:endParaRPr>
          </a:p>
          <a:p>
            <a:pPr marL="723900" algn="just">
              <a:lnSpc>
                <a:spcPts val="2735"/>
              </a:lnSpc>
            </a:pPr>
            <a:r>
              <a:rPr sz="2400" dirty="0">
                <a:latin typeface="Palatino Linotype"/>
                <a:cs typeface="Palatino Linotype"/>
              </a:rPr>
              <a:t>the</a:t>
            </a:r>
            <a:r>
              <a:rPr sz="2400" spc="-20" dirty="0">
                <a:latin typeface="Palatino Linotype"/>
                <a:cs typeface="Palatino Linotype"/>
              </a:rPr>
              <a:t> </a:t>
            </a:r>
            <a:r>
              <a:rPr sz="2400" spc="-65" dirty="0">
                <a:latin typeface="Palatino Linotype"/>
                <a:cs typeface="Palatino Linotype"/>
              </a:rPr>
              <a:t>1’s</a:t>
            </a:r>
            <a:r>
              <a:rPr sz="2400" spc="-50" dirty="0">
                <a:latin typeface="Palatino Linotype"/>
                <a:cs typeface="Palatino Linotype"/>
              </a:rPr>
              <a:t> </a:t>
            </a:r>
            <a:r>
              <a:rPr sz="2400" dirty="0">
                <a:latin typeface="Palatino Linotype"/>
                <a:cs typeface="Palatino Linotype"/>
              </a:rPr>
              <a:t>come</a:t>
            </a:r>
            <a:r>
              <a:rPr sz="2400" spc="-20" dirty="0">
                <a:latin typeface="Palatino Linotype"/>
                <a:cs typeface="Palatino Linotype"/>
              </a:rPr>
              <a:t> </a:t>
            </a:r>
            <a:r>
              <a:rPr sz="2400" dirty="0">
                <a:latin typeface="Palatino Linotype"/>
                <a:cs typeface="Palatino Linotype"/>
              </a:rPr>
              <a:t>in</a:t>
            </a:r>
            <a:r>
              <a:rPr sz="2400" spc="-20" dirty="0">
                <a:latin typeface="Palatino Linotype"/>
                <a:cs typeface="Palatino Linotype"/>
              </a:rPr>
              <a:t> </a:t>
            </a:r>
            <a:r>
              <a:rPr sz="2400" dirty="0">
                <a:latin typeface="Palatino Linotype"/>
                <a:cs typeface="Palatino Linotype"/>
              </a:rPr>
              <a:t>pairs</a:t>
            </a:r>
            <a:r>
              <a:rPr sz="2400" spc="-30" dirty="0">
                <a:latin typeface="Palatino Linotype"/>
                <a:cs typeface="Palatino Linotype"/>
              </a:rPr>
              <a:t> </a:t>
            </a:r>
            <a:r>
              <a:rPr sz="2400" dirty="0">
                <a:latin typeface="Palatino Linotype"/>
                <a:cs typeface="Palatino Linotype"/>
              </a:rPr>
              <a:t>{011,</a:t>
            </a:r>
            <a:r>
              <a:rPr sz="2400" spc="-40" dirty="0">
                <a:latin typeface="Palatino Linotype"/>
                <a:cs typeface="Palatino Linotype"/>
              </a:rPr>
              <a:t> </a:t>
            </a:r>
            <a:r>
              <a:rPr sz="2400" dirty="0">
                <a:latin typeface="Palatino Linotype"/>
                <a:cs typeface="Palatino Linotype"/>
              </a:rPr>
              <a:t>11110,</a:t>
            </a:r>
            <a:r>
              <a:rPr sz="2400" spc="-25" dirty="0">
                <a:latin typeface="Palatino Linotype"/>
                <a:cs typeface="Palatino Linotype"/>
              </a:rPr>
              <a:t> </a:t>
            </a:r>
            <a:r>
              <a:rPr sz="2400" dirty="0">
                <a:latin typeface="Palatino Linotype"/>
                <a:cs typeface="Palatino Linotype"/>
              </a:rPr>
              <a:t>…}</a:t>
            </a:r>
            <a:r>
              <a:rPr sz="2400" spc="-30" dirty="0">
                <a:latin typeface="Palatino Linotype"/>
                <a:cs typeface="Palatino Linotype"/>
              </a:rPr>
              <a:t> </a:t>
            </a:r>
            <a:r>
              <a:rPr sz="2400" dirty="0">
                <a:latin typeface="Palatino Linotype"/>
                <a:cs typeface="Palatino Linotype"/>
              </a:rPr>
              <a:t>but</a:t>
            </a:r>
            <a:r>
              <a:rPr sz="2400" spc="-30" dirty="0">
                <a:latin typeface="Palatino Linotype"/>
                <a:cs typeface="Palatino Linotype"/>
              </a:rPr>
              <a:t> </a:t>
            </a:r>
            <a:r>
              <a:rPr sz="2400" dirty="0">
                <a:latin typeface="Palatino Linotype"/>
                <a:cs typeface="Palatino Linotype"/>
              </a:rPr>
              <a:t>not</a:t>
            </a:r>
            <a:r>
              <a:rPr sz="2400" spc="-5" dirty="0">
                <a:latin typeface="Palatino Linotype"/>
                <a:cs typeface="Palatino Linotype"/>
              </a:rPr>
              <a:t> </a:t>
            </a:r>
            <a:r>
              <a:rPr sz="2400" dirty="0">
                <a:latin typeface="Palatino Linotype"/>
                <a:cs typeface="Palatino Linotype"/>
              </a:rPr>
              <a:t>{01011,</a:t>
            </a:r>
            <a:r>
              <a:rPr sz="2400" spc="-45" dirty="0">
                <a:latin typeface="Palatino Linotype"/>
                <a:cs typeface="Palatino Linotype"/>
              </a:rPr>
              <a:t> </a:t>
            </a:r>
            <a:r>
              <a:rPr sz="2400" spc="-10" dirty="0">
                <a:latin typeface="Palatino Linotype"/>
                <a:cs typeface="Palatino Linotype"/>
              </a:rPr>
              <a:t>1010}</a:t>
            </a:r>
            <a:endParaRPr sz="2400">
              <a:latin typeface="Palatino Linotype"/>
              <a:cs typeface="Palatino Linotype"/>
            </a:endParaRPr>
          </a:p>
          <a:p>
            <a:pPr marL="952500" marR="8272780">
              <a:lnSpc>
                <a:spcPts val="2900"/>
              </a:lnSpc>
              <a:spcBef>
                <a:spcPts val="130"/>
              </a:spcBef>
            </a:pPr>
            <a:r>
              <a:rPr sz="2200" dirty="0">
                <a:solidFill>
                  <a:srgbClr val="000099"/>
                </a:solidFill>
                <a:latin typeface="Palatino Linotype"/>
                <a:cs typeface="Palatino Linotype"/>
              </a:rPr>
              <a:t>L</a:t>
            </a:r>
            <a:r>
              <a:rPr sz="2200" spc="-85" dirty="0">
                <a:solidFill>
                  <a:srgbClr val="000099"/>
                </a:solidFill>
                <a:latin typeface="Palatino Linotype"/>
                <a:cs typeface="Palatino Linotype"/>
              </a:rPr>
              <a:t> </a:t>
            </a:r>
            <a:r>
              <a:rPr sz="2200" dirty="0">
                <a:solidFill>
                  <a:srgbClr val="000099"/>
                </a:solidFill>
                <a:latin typeface="Palatino Linotype"/>
                <a:cs typeface="Palatino Linotype"/>
              </a:rPr>
              <a:t>=</a:t>
            </a:r>
            <a:r>
              <a:rPr sz="2200" spc="-20" dirty="0">
                <a:solidFill>
                  <a:srgbClr val="000099"/>
                </a:solidFill>
                <a:latin typeface="Palatino Linotype"/>
                <a:cs typeface="Palatino Linotype"/>
              </a:rPr>
              <a:t> </a:t>
            </a:r>
            <a:r>
              <a:rPr sz="2200" dirty="0">
                <a:solidFill>
                  <a:srgbClr val="000099"/>
                </a:solidFill>
                <a:latin typeface="Palatino Linotype"/>
                <a:cs typeface="Palatino Linotype"/>
              </a:rPr>
              <a:t>{0,</a:t>
            </a:r>
            <a:r>
              <a:rPr sz="2200" spc="-10" dirty="0">
                <a:solidFill>
                  <a:srgbClr val="000099"/>
                </a:solidFill>
                <a:latin typeface="Palatino Linotype"/>
                <a:cs typeface="Palatino Linotype"/>
              </a:rPr>
              <a:t> </a:t>
            </a:r>
            <a:r>
              <a:rPr sz="2200" spc="-25" dirty="0">
                <a:solidFill>
                  <a:srgbClr val="000099"/>
                </a:solidFill>
                <a:latin typeface="Palatino Linotype"/>
                <a:cs typeface="Palatino Linotype"/>
              </a:rPr>
              <a:t>11} </a:t>
            </a:r>
            <a:r>
              <a:rPr sz="2200" dirty="0">
                <a:solidFill>
                  <a:srgbClr val="000099"/>
                </a:solidFill>
                <a:latin typeface="Palatino Linotype"/>
                <a:cs typeface="Palatino Linotype"/>
              </a:rPr>
              <a:t>L</a:t>
            </a:r>
            <a:r>
              <a:rPr sz="2175" baseline="24904" dirty="0">
                <a:solidFill>
                  <a:srgbClr val="000099"/>
                </a:solidFill>
                <a:latin typeface="Palatino Linotype"/>
                <a:cs typeface="Palatino Linotype"/>
              </a:rPr>
              <a:t>0</a:t>
            </a:r>
            <a:r>
              <a:rPr sz="2175" spc="270" baseline="24904" dirty="0">
                <a:solidFill>
                  <a:srgbClr val="000099"/>
                </a:solidFill>
                <a:latin typeface="Palatino Linotype"/>
                <a:cs typeface="Palatino Linotype"/>
              </a:rPr>
              <a:t> </a:t>
            </a:r>
            <a:r>
              <a:rPr sz="2200" dirty="0">
                <a:solidFill>
                  <a:srgbClr val="000099"/>
                </a:solidFill>
                <a:latin typeface="Palatino Linotype"/>
                <a:cs typeface="Palatino Linotype"/>
              </a:rPr>
              <a:t>=</a:t>
            </a:r>
            <a:r>
              <a:rPr sz="2200" spc="-15" dirty="0">
                <a:solidFill>
                  <a:srgbClr val="000099"/>
                </a:solidFill>
                <a:latin typeface="Palatino Linotype"/>
                <a:cs typeface="Palatino Linotype"/>
              </a:rPr>
              <a:t> </a:t>
            </a:r>
            <a:r>
              <a:rPr sz="2200" spc="-25" dirty="0">
                <a:solidFill>
                  <a:srgbClr val="000099"/>
                </a:solidFill>
                <a:latin typeface="Palatino Linotype"/>
                <a:cs typeface="Palatino Linotype"/>
              </a:rPr>
              <a:t>{</a:t>
            </a:r>
            <a:r>
              <a:rPr sz="2200" spc="-25" dirty="0">
                <a:solidFill>
                  <a:srgbClr val="000099"/>
                </a:solidFill>
                <a:latin typeface="Symbol"/>
                <a:cs typeface="Symbol"/>
              </a:rPr>
              <a:t></a:t>
            </a:r>
            <a:r>
              <a:rPr sz="2200" spc="-25" dirty="0">
                <a:solidFill>
                  <a:srgbClr val="000099"/>
                </a:solidFill>
                <a:latin typeface="Palatino Linotype"/>
                <a:cs typeface="Palatino Linotype"/>
              </a:rPr>
              <a:t>}</a:t>
            </a:r>
            <a:endParaRPr sz="2200">
              <a:latin typeface="Palatino Linotype"/>
              <a:cs typeface="Palatino Linotype"/>
            </a:endParaRPr>
          </a:p>
          <a:p>
            <a:pPr marL="952500">
              <a:lnSpc>
                <a:spcPct val="100000"/>
              </a:lnSpc>
              <a:spcBef>
                <a:spcPts val="65"/>
              </a:spcBef>
            </a:pPr>
            <a:r>
              <a:rPr sz="2200" dirty="0">
                <a:solidFill>
                  <a:srgbClr val="000099"/>
                </a:solidFill>
                <a:latin typeface="Palatino Linotype"/>
                <a:cs typeface="Palatino Linotype"/>
              </a:rPr>
              <a:t>L</a:t>
            </a:r>
            <a:r>
              <a:rPr sz="2175" baseline="24904" dirty="0">
                <a:solidFill>
                  <a:srgbClr val="000099"/>
                </a:solidFill>
                <a:latin typeface="Palatino Linotype"/>
                <a:cs typeface="Palatino Linotype"/>
              </a:rPr>
              <a:t>1</a:t>
            </a:r>
            <a:r>
              <a:rPr sz="2175" spc="270" baseline="24904" dirty="0">
                <a:solidFill>
                  <a:srgbClr val="000099"/>
                </a:solidFill>
                <a:latin typeface="Palatino Linotype"/>
                <a:cs typeface="Palatino Linotype"/>
              </a:rPr>
              <a:t> </a:t>
            </a:r>
            <a:r>
              <a:rPr sz="2200" dirty="0">
                <a:solidFill>
                  <a:srgbClr val="000099"/>
                </a:solidFill>
                <a:latin typeface="Palatino Linotype"/>
                <a:cs typeface="Palatino Linotype"/>
              </a:rPr>
              <a:t>=</a:t>
            </a:r>
            <a:r>
              <a:rPr sz="2200" spc="-20" dirty="0">
                <a:solidFill>
                  <a:srgbClr val="000099"/>
                </a:solidFill>
                <a:latin typeface="Palatino Linotype"/>
                <a:cs typeface="Palatino Linotype"/>
              </a:rPr>
              <a:t> </a:t>
            </a:r>
            <a:r>
              <a:rPr sz="2200" dirty="0">
                <a:solidFill>
                  <a:srgbClr val="000099"/>
                </a:solidFill>
                <a:latin typeface="Palatino Linotype"/>
                <a:cs typeface="Palatino Linotype"/>
              </a:rPr>
              <a:t>{0,</a:t>
            </a:r>
            <a:r>
              <a:rPr sz="2200" spc="-10" dirty="0">
                <a:solidFill>
                  <a:srgbClr val="000099"/>
                </a:solidFill>
                <a:latin typeface="Palatino Linotype"/>
                <a:cs typeface="Palatino Linotype"/>
              </a:rPr>
              <a:t> </a:t>
            </a:r>
            <a:r>
              <a:rPr sz="2200" spc="-25" dirty="0">
                <a:solidFill>
                  <a:srgbClr val="000099"/>
                </a:solidFill>
                <a:latin typeface="Palatino Linotype"/>
                <a:cs typeface="Palatino Linotype"/>
              </a:rPr>
              <a:t>11}</a:t>
            </a:r>
            <a:endParaRPr sz="2200">
              <a:latin typeface="Palatino Linotype"/>
              <a:cs typeface="Palatino Linotype"/>
            </a:endParaRPr>
          </a:p>
          <a:p>
            <a:pPr marL="952500">
              <a:lnSpc>
                <a:spcPct val="100000"/>
              </a:lnSpc>
              <a:spcBef>
                <a:spcPts val="240"/>
              </a:spcBef>
            </a:pPr>
            <a:r>
              <a:rPr sz="2200" dirty="0">
                <a:solidFill>
                  <a:srgbClr val="000099"/>
                </a:solidFill>
                <a:latin typeface="Palatino Linotype"/>
                <a:cs typeface="Palatino Linotype"/>
              </a:rPr>
              <a:t>L</a:t>
            </a:r>
            <a:r>
              <a:rPr sz="2175" baseline="24904" dirty="0">
                <a:solidFill>
                  <a:srgbClr val="000099"/>
                </a:solidFill>
                <a:latin typeface="Palatino Linotype"/>
                <a:cs typeface="Palatino Linotype"/>
              </a:rPr>
              <a:t>2</a:t>
            </a:r>
            <a:r>
              <a:rPr sz="2175" spc="254" baseline="24904" dirty="0">
                <a:solidFill>
                  <a:srgbClr val="000099"/>
                </a:solidFill>
                <a:latin typeface="Palatino Linotype"/>
                <a:cs typeface="Palatino Linotype"/>
              </a:rPr>
              <a:t> </a:t>
            </a:r>
            <a:r>
              <a:rPr sz="2200" dirty="0">
                <a:solidFill>
                  <a:srgbClr val="000099"/>
                </a:solidFill>
                <a:latin typeface="Palatino Linotype"/>
                <a:cs typeface="Palatino Linotype"/>
              </a:rPr>
              <a:t>=</a:t>
            </a:r>
            <a:r>
              <a:rPr sz="2200" spc="-25" dirty="0">
                <a:solidFill>
                  <a:srgbClr val="000099"/>
                </a:solidFill>
                <a:latin typeface="Palatino Linotype"/>
                <a:cs typeface="Palatino Linotype"/>
              </a:rPr>
              <a:t> </a:t>
            </a:r>
            <a:r>
              <a:rPr sz="2200" dirty="0">
                <a:solidFill>
                  <a:srgbClr val="000099"/>
                </a:solidFill>
                <a:latin typeface="Palatino Linotype"/>
                <a:cs typeface="Palatino Linotype"/>
              </a:rPr>
              <a:t>L</a:t>
            </a:r>
            <a:r>
              <a:rPr sz="2200" spc="-90" dirty="0">
                <a:solidFill>
                  <a:srgbClr val="000099"/>
                </a:solidFill>
                <a:latin typeface="Palatino Linotype"/>
                <a:cs typeface="Palatino Linotype"/>
              </a:rPr>
              <a:t> </a:t>
            </a:r>
            <a:r>
              <a:rPr sz="2200" dirty="0">
                <a:solidFill>
                  <a:srgbClr val="000099"/>
                </a:solidFill>
                <a:latin typeface="Palatino Linotype"/>
                <a:cs typeface="Palatino Linotype"/>
              </a:rPr>
              <a:t>.</a:t>
            </a:r>
            <a:r>
              <a:rPr sz="2200" spc="-30" dirty="0">
                <a:solidFill>
                  <a:srgbClr val="000099"/>
                </a:solidFill>
                <a:latin typeface="Palatino Linotype"/>
                <a:cs typeface="Palatino Linotype"/>
              </a:rPr>
              <a:t> </a:t>
            </a:r>
            <a:r>
              <a:rPr sz="2200" dirty="0">
                <a:solidFill>
                  <a:srgbClr val="000099"/>
                </a:solidFill>
                <a:latin typeface="Palatino Linotype"/>
                <a:cs typeface="Palatino Linotype"/>
              </a:rPr>
              <a:t>L</a:t>
            </a:r>
            <a:r>
              <a:rPr sz="2200" spc="-85" dirty="0">
                <a:solidFill>
                  <a:srgbClr val="000099"/>
                </a:solidFill>
                <a:latin typeface="Palatino Linotype"/>
                <a:cs typeface="Palatino Linotype"/>
              </a:rPr>
              <a:t> </a:t>
            </a:r>
            <a:r>
              <a:rPr sz="2200" dirty="0">
                <a:solidFill>
                  <a:srgbClr val="000099"/>
                </a:solidFill>
                <a:latin typeface="Palatino Linotype"/>
                <a:cs typeface="Palatino Linotype"/>
              </a:rPr>
              <a:t>=</a:t>
            </a:r>
            <a:r>
              <a:rPr sz="2200" spc="-15" dirty="0">
                <a:solidFill>
                  <a:srgbClr val="000099"/>
                </a:solidFill>
                <a:latin typeface="Palatino Linotype"/>
                <a:cs typeface="Palatino Linotype"/>
              </a:rPr>
              <a:t> </a:t>
            </a:r>
            <a:r>
              <a:rPr sz="2200" dirty="0">
                <a:solidFill>
                  <a:srgbClr val="000099"/>
                </a:solidFill>
                <a:latin typeface="Palatino Linotype"/>
                <a:cs typeface="Palatino Linotype"/>
              </a:rPr>
              <a:t>{00,</a:t>
            </a:r>
            <a:r>
              <a:rPr sz="2200" spc="-30" dirty="0">
                <a:solidFill>
                  <a:srgbClr val="000099"/>
                </a:solidFill>
                <a:latin typeface="Palatino Linotype"/>
                <a:cs typeface="Palatino Linotype"/>
              </a:rPr>
              <a:t> </a:t>
            </a:r>
            <a:r>
              <a:rPr sz="2200" dirty="0">
                <a:solidFill>
                  <a:srgbClr val="000099"/>
                </a:solidFill>
                <a:latin typeface="Palatino Linotype"/>
                <a:cs typeface="Palatino Linotype"/>
              </a:rPr>
              <a:t>011,</a:t>
            </a:r>
            <a:r>
              <a:rPr sz="2200" spc="-30" dirty="0">
                <a:solidFill>
                  <a:srgbClr val="000099"/>
                </a:solidFill>
                <a:latin typeface="Palatino Linotype"/>
                <a:cs typeface="Palatino Linotype"/>
              </a:rPr>
              <a:t> </a:t>
            </a:r>
            <a:r>
              <a:rPr sz="2200" dirty="0">
                <a:solidFill>
                  <a:srgbClr val="000099"/>
                </a:solidFill>
                <a:latin typeface="Palatino Linotype"/>
                <a:cs typeface="Palatino Linotype"/>
              </a:rPr>
              <a:t>110,</a:t>
            </a:r>
            <a:r>
              <a:rPr sz="2200" spc="-40" dirty="0">
                <a:solidFill>
                  <a:srgbClr val="000099"/>
                </a:solidFill>
                <a:latin typeface="Palatino Linotype"/>
                <a:cs typeface="Palatino Linotype"/>
              </a:rPr>
              <a:t> </a:t>
            </a:r>
            <a:r>
              <a:rPr sz="2200" spc="-10" dirty="0">
                <a:solidFill>
                  <a:srgbClr val="000099"/>
                </a:solidFill>
                <a:latin typeface="Palatino Linotype"/>
                <a:cs typeface="Palatino Linotype"/>
              </a:rPr>
              <a:t>1111}</a:t>
            </a:r>
            <a:endParaRPr sz="2200">
              <a:latin typeface="Palatino Linotype"/>
              <a:cs typeface="Palatino Linotype"/>
            </a:endParaRPr>
          </a:p>
          <a:p>
            <a:pPr marL="952500" marR="822325">
              <a:lnSpc>
                <a:spcPct val="108600"/>
              </a:lnSpc>
              <a:spcBef>
                <a:spcPts val="15"/>
              </a:spcBef>
            </a:pPr>
            <a:r>
              <a:rPr sz="2200" dirty="0">
                <a:solidFill>
                  <a:srgbClr val="000099"/>
                </a:solidFill>
                <a:latin typeface="Palatino Linotype"/>
                <a:cs typeface="Palatino Linotype"/>
              </a:rPr>
              <a:t>L</a:t>
            </a:r>
            <a:r>
              <a:rPr sz="2175" baseline="24904" dirty="0">
                <a:solidFill>
                  <a:srgbClr val="000099"/>
                </a:solidFill>
                <a:latin typeface="Palatino Linotype"/>
                <a:cs typeface="Palatino Linotype"/>
              </a:rPr>
              <a:t>3</a:t>
            </a:r>
            <a:r>
              <a:rPr sz="2175" spc="254" baseline="24904" dirty="0">
                <a:solidFill>
                  <a:srgbClr val="000099"/>
                </a:solidFill>
                <a:latin typeface="Palatino Linotype"/>
                <a:cs typeface="Palatino Linotype"/>
              </a:rPr>
              <a:t> </a:t>
            </a:r>
            <a:r>
              <a:rPr sz="2200" dirty="0">
                <a:solidFill>
                  <a:srgbClr val="000099"/>
                </a:solidFill>
                <a:latin typeface="Palatino Linotype"/>
                <a:cs typeface="Palatino Linotype"/>
              </a:rPr>
              <a:t>=</a:t>
            </a:r>
            <a:r>
              <a:rPr sz="2200" spc="-25" dirty="0">
                <a:solidFill>
                  <a:srgbClr val="000099"/>
                </a:solidFill>
                <a:latin typeface="Palatino Linotype"/>
                <a:cs typeface="Palatino Linotype"/>
              </a:rPr>
              <a:t> </a:t>
            </a:r>
            <a:r>
              <a:rPr sz="2200" dirty="0">
                <a:solidFill>
                  <a:srgbClr val="000099"/>
                </a:solidFill>
                <a:latin typeface="Palatino Linotype"/>
                <a:cs typeface="Palatino Linotype"/>
              </a:rPr>
              <a:t>L.</a:t>
            </a:r>
            <a:r>
              <a:rPr sz="2200" spc="-20" dirty="0">
                <a:solidFill>
                  <a:srgbClr val="000099"/>
                </a:solidFill>
                <a:latin typeface="Palatino Linotype"/>
                <a:cs typeface="Palatino Linotype"/>
              </a:rPr>
              <a:t> </a:t>
            </a:r>
            <a:r>
              <a:rPr sz="2200" dirty="0">
                <a:solidFill>
                  <a:srgbClr val="000099"/>
                </a:solidFill>
                <a:latin typeface="Palatino Linotype"/>
                <a:cs typeface="Palatino Linotype"/>
              </a:rPr>
              <a:t>L</a:t>
            </a:r>
            <a:r>
              <a:rPr sz="2175" baseline="24904" dirty="0">
                <a:solidFill>
                  <a:srgbClr val="000099"/>
                </a:solidFill>
                <a:latin typeface="Palatino Linotype"/>
                <a:cs typeface="Palatino Linotype"/>
              </a:rPr>
              <a:t>2</a:t>
            </a:r>
            <a:r>
              <a:rPr sz="2175" spc="262" baseline="24904" dirty="0">
                <a:solidFill>
                  <a:srgbClr val="000099"/>
                </a:solidFill>
                <a:latin typeface="Palatino Linotype"/>
                <a:cs typeface="Palatino Linotype"/>
              </a:rPr>
              <a:t> </a:t>
            </a:r>
            <a:r>
              <a:rPr sz="2200" dirty="0">
                <a:solidFill>
                  <a:srgbClr val="000099"/>
                </a:solidFill>
                <a:latin typeface="Palatino Linotype"/>
                <a:cs typeface="Palatino Linotype"/>
              </a:rPr>
              <a:t>or</a:t>
            </a:r>
            <a:r>
              <a:rPr sz="2200" spc="-10" dirty="0">
                <a:solidFill>
                  <a:srgbClr val="000099"/>
                </a:solidFill>
                <a:latin typeface="Palatino Linotype"/>
                <a:cs typeface="Palatino Linotype"/>
              </a:rPr>
              <a:t> </a:t>
            </a:r>
            <a:r>
              <a:rPr sz="2200" dirty="0">
                <a:solidFill>
                  <a:srgbClr val="000099"/>
                </a:solidFill>
                <a:latin typeface="Palatino Linotype"/>
                <a:cs typeface="Palatino Linotype"/>
              </a:rPr>
              <a:t>L</a:t>
            </a:r>
            <a:r>
              <a:rPr sz="2175" baseline="24904" dirty="0">
                <a:solidFill>
                  <a:srgbClr val="000099"/>
                </a:solidFill>
                <a:latin typeface="Palatino Linotype"/>
                <a:cs typeface="Palatino Linotype"/>
              </a:rPr>
              <a:t>2</a:t>
            </a:r>
            <a:r>
              <a:rPr sz="2175" spc="254" baseline="24904" dirty="0">
                <a:solidFill>
                  <a:srgbClr val="000099"/>
                </a:solidFill>
                <a:latin typeface="Palatino Linotype"/>
                <a:cs typeface="Palatino Linotype"/>
              </a:rPr>
              <a:t> </a:t>
            </a:r>
            <a:r>
              <a:rPr sz="2200" dirty="0">
                <a:solidFill>
                  <a:srgbClr val="000099"/>
                </a:solidFill>
                <a:latin typeface="Palatino Linotype"/>
                <a:cs typeface="Palatino Linotype"/>
              </a:rPr>
              <a:t>.</a:t>
            </a:r>
            <a:r>
              <a:rPr sz="2200" spc="-30" dirty="0">
                <a:solidFill>
                  <a:srgbClr val="000099"/>
                </a:solidFill>
                <a:latin typeface="Palatino Linotype"/>
                <a:cs typeface="Palatino Linotype"/>
              </a:rPr>
              <a:t> </a:t>
            </a:r>
            <a:r>
              <a:rPr sz="2200" dirty="0">
                <a:solidFill>
                  <a:srgbClr val="000099"/>
                </a:solidFill>
                <a:latin typeface="Palatino Linotype"/>
                <a:cs typeface="Palatino Linotype"/>
              </a:rPr>
              <a:t>L</a:t>
            </a:r>
            <a:r>
              <a:rPr sz="2200" spc="-90" dirty="0">
                <a:solidFill>
                  <a:srgbClr val="000099"/>
                </a:solidFill>
                <a:latin typeface="Palatino Linotype"/>
                <a:cs typeface="Palatino Linotype"/>
              </a:rPr>
              <a:t> </a:t>
            </a:r>
            <a:r>
              <a:rPr sz="2200" dirty="0">
                <a:solidFill>
                  <a:srgbClr val="000099"/>
                </a:solidFill>
                <a:latin typeface="Palatino Linotype"/>
                <a:cs typeface="Palatino Linotype"/>
              </a:rPr>
              <a:t>=</a:t>
            </a:r>
            <a:r>
              <a:rPr sz="2200" spc="-15" dirty="0">
                <a:solidFill>
                  <a:srgbClr val="000099"/>
                </a:solidFill>
                <a:latin typeface="Palatino Linotype"/>
                <a:cs typeface="Palatino Linotype"/>
              </a:rPr>
              <a:t> </a:t>
            </a:r>
            <a:r>
              <a:rPr sz="2200" dirty="0">
                <a:solidFill>
                  <a:srgbClr val="000099"/>
                </a:solidFill>
                <a:latin typeface="Palatino Linotype"/>
                <a:cs typeface="Palatino Linotype"/>
              </a:rPr>
              <a:t>{000,</a:t>
            </a:r>
            <a:r>
              <a:rPr sz="2200" spc="-35" dirty="0">
                <a:solidFill>
                  <a:srgbClr val="000099"/>
                </a:solidFill>
                <a:latin typeface="Palatino Linotype"/>
                <a:cs typeface="Palatino Linotype"/>
              </a:rPr>
              <a:t> </a:t>
            </a:r>
            <a:r>
              <a:rPr sz="2200" dirty="0">
                <a:solidFill>
                  <a:srgbClr val="000099"/>
                </a:solidFill>
                <a:latin typeface="Palatino Linotype"/>
                <a:cs typeface="Palatino Linotype"/>
              </a:rPr>
              <a:t>0011,</a:t>
            </a:r>
            <a:r>
              <a:rPr sz="2200" spc="-40" dirty="0">
                <a:solidFill>
                  <a:srgbClr val="000099"/>
                </a:solidFill>
                <a:latin typeface="Palatino Linotype"/>
                <a:cs typeface="Palatino Linotype"/>
              </a:rPr>
              <a:t> </a:t>
            </a:r>
            <a:r>
              <a:rPr sz="2200" dirty="0">
                <a:solidFill>
                  <a:srgbClr val="000099"/>
                </a:solidFill>
                <a:latin typeface="Palatino Linotype"/>
                <a:cs typeface="Palatino Linotype"/>
              </a:rPr>
              <a:t>0110,</a:t>
            </a:r>
            <a:r>
              <a:rPr sz="2200" spc="-40" dirty="0">
                <a:solidFill>
                  <a:srgbClr val="000099"/>
                </a:solidFill>
                <a:latin typeface="Palatino Linotype"/>
                <a:cs typeface="Palatino Linotype"/>
              </a:rPr>
              <a:t> </a:t>
            </a:r>
            <a:r>
              <a:rPr sz="2200" dirty="0">
                <a:solidFill>
                  <a:srgbClr val="000099"/>
                </a:solidFill>
                <a:latin typeface="Palatino Linotype"/>
                <a:cs typeface="Palatino Linotype"/>
              </a:rPr>
              <a:t>01111,</a:t>
            </a:r>
            <a:r>
              <a:rPr sz="2200" spc="-40" dirty="0">
                <a:solidFill>
                  <a:srgbClr val="000099"/>
                </a:solidFill>
                <a:latin typeface="Palatino Linotype"/>
                <a:cs typeface="Palatino Linotype"/>
              </a:rPr>
              <a:t> </a:t>
            </a:r>
            <a:r>
              <a:rPr sz="2200" dirty="0">
                <a:solidFill>
                  <a:srgbClr val="000099"/>
                </a:solidFill>
                <a:latin typeface="Palatino Linotype"/>
                <a:cs typeface="Palatino Linotype"/>
              </a:rPr>
              <a:t>1100,</a:t>
            </a:r>
            <a:r>
              <a:rPr sz="2200" spc="-35" dirty="0">
                <a:solidFill>
                  <a:srgbClr val="000099"/>
                </a:solidFill>
                <a:latin typeface="Palatino Linotype"/>
                <a:cs typeface="Palatino Linotype"/>
              </a:rPr>
              <a:t> </a:t>
            </a:r>
            <a:r>
              <a:rPr sz="2200" dirty="0">
                <a:solidFill>
                  <a:srgbClr val="000099"/>
                </a:solidFill>
                <a:latin typeface="Palatino Linotype"/>
                <a:cs typeface="Palatino Linotype"/>
              </a:rPr>
              <a:t>11011,</a:t>
            </a:r>
            <a:r>
              <a:rPr sz="2200" spc="-40" dirty="0">
                <a:solidFill>
                  <a:srgbClr val="000099"/>
                </a:solidFill>
                <a:latin typeface="Palatino Linotype"/>
                <a:cs typeface="Palatino Linotype"/>
              </a:rPr>
              <a:t> </a:t>
            </a:r>
            <a:r>
              <a:rPr sz="2200" dirty="0">
                <a:solidFill>
                  <a:srgbClr val="000099"/>
                </a:solidFill>
                <a:latin typeface="Palatino Linotype"/>
                <a:cs typeface="Palatino Linotype"/>
              </a:rPr>
              <a:t>11110,</a:t>
            </a:r>
            <a:r>
              <a:rPr sz="2200" spc="-40" dirty="0">
                <a:solidFill>
                  <a:srgbClr val="000099"/>
                </a:solidFill>
                <a:latin typeface="Palatino Linotype"/>
                <a:cs typeface="Palatino Linotype"/>
              </a:rPr>
              <a:t> </a:t>
            </a:r>
            <a:r>
              <a:rPr sz="2200" spc="-10" dirty="0">
                <a:solidFill>
                  <a:srgbClr val="000099"/>
                </a:solidFill>
                <a:latin typeface="Palatino Linotype"/>
                <a:cs typeface="Palatino Linotype"/>
              </a:rPr>
              <a:t>111111} </a:t>
            </a:r>
            <a:r>
              <a:rPr sz="2200" dirty="0">
                <a:solidFill>
                  <a:srgbClr val="000099"/>
                </a:solidFill>
                <a:latin typeface="Palatino Linotype"/>
                <a:cs typeface="Palatino Linotype"/>
              </a:rPr>
              <a:t>L*</a:t>
            </a:r>
            <a:r>
              <a:rPr sz="2200" spc="-20" dirty="0">
                <a:solidFill>
                  <a:srgbClr val="000099"/>
                </a:solidFill>
                <a:latin typeface="Palatino Linotype"/>
                <a:cs typeface="Palatino Linotype"/>
              </a:rPr>
              <a:t> </a:t>
            </a:r>
            <a:r>
              <a:rPr sz="2200" dirty="0">
                <a:solidFill>
                  <a:srgbClr val="000099"/>
                </a:solidFill>
                <a:latin typeface="Palatino Linotype"/>
                <a:cs typeface="Palatino Linotype"/>
              </a:rPr>
              <a:t>=</a:t>
            </a:r>
            <a:r>
              <a:rPr sz="2200" spc="-10" dirty="0">
                <a:solidFill>
                  <a:srgbClr val="000099"/>
                </a:solidFill>
                <a:latin typeface="Palatino Linotype"/>
                <a:cs typeface="Palatino Linotype"/>
              </a:rPr>
              <a:t> </a:t>
            </a:r>
            <a:r>
              <a:rPr sz="2200" dirty="0">
                <a:solidFill>
                  <a:srgbClr val="000099"/>
                </a:solidFill>
                <a:latin typeface="Palatino Linotype"/>
                <a:cs typeface="Palatino Linotype"/>
              </a:rPr>
              <a:t>L</a:t>
            </a:r>
            <a:r>
              <a:rPr sz="2175" baseline="24904" dirty="0">
                <a:solidFill>
                  <a:srgbClr val="000099"/>
                </a:solidFill>
                <a:latin typeface="Palatino Linotype"/>
                <a:cs typeface="Palatino Linotype"/>
              </a:rPr>
              <a:t>0</a:t>
            </a:r>
            <a:r>
              <a:rPr sz="2175" spc="254" baseline="24904" dirty="0">
                <a:solidFill>
                  <a:srgbClr val="000099"/>
                </a:solidFill>
                <a:latin typeface="Palatino Linotype"/>
                <a:cs typeface="Palatino Linotype"/>
              </a:rPr>
              <a:t> </a:t>
            </a:r>
            <a:r>
              <a:rPr sz="2200" dirty="0">
                <a:solidFill>
                  <a:srgbClr val="000099"/>
                </a:solidFill>
                <a:latin typeface="Palatino Linotype"/>
                <a:cs typeface="Palatino Linotype"/>
              </a:rPr>
              <a:t>U</a:t>
            </a:r>
            <a:r>
              <a:rPr sz="2200" spc="-10" dirty="0">
                <a:solidFill>
                  <a:srgbClr val="000099"/>
                </a:solidFill>
                <a:latin typeface="Palatino Linotype"/>
                <a:cs typeface="Palatino Linotype"/>
              </a:rPr>
              <a:t> </a:t>
            </a:r>
            <a:r>
              <a:rPr sz="2200" dirty="0">
                <a:solidFill>
                  <a:srgbClr val="000099"/>
                </a:solidFill>
                <a:latin typeface="Palatino Linotype"/>
                <a:cs typeface="Palatino Linotype"/>
              </a:rPr>
              <a:t>L</a:t>
            </a:r>
            <a:r>
              <a:rPr sz="2175" baseline="24904" dirty="0">
                <a:solidFill>
                  <a:srgbClr val="000099"/>
                </a:solidFill>
                <a:latin typeface="Palatino Linotype"/>
                <a:cs typeface="Palatino Linotype"/>
              </a:rPr>
              <a:t>1</a:t>
            </a:r>
            <a:r>
              <a:rPr sz="2175" spc="270" baseline="24904" dirty="0">
                <a:solidFill>
                  <a:srgbClr val="000099"/>
                </a:solidFill>
                <a:latin typeface="Palatino Linotype"/>
                <a:cs typeface="Palatino Linotype"/>
              </a:rPr>
              <a:t> </a:t>
            </a:r>
            <a:r>
              <a:rPr sz="2200" dirty="0">
                <a:solidFill>
                  <a:srgbClr val="000099"/>
                </a:solidFill>
                <a:latin typeface="Palatino Linotype"/>
                <a:cs typeface="Palatino Linotype"/>
              </a:rPr>
              <a:t>U</a:t>
            </a:r>
            <a:r>
              <a:rPr sz="2200" spc="-15" dirty="0">
                <a:solidFill>
                  <a:srgbClr val="000099"/>
                </a:solidFill>
                <a:latin typeface="Palatino Linotype"/>
                <a:cs typeface="Palatino Linotype"/>
              </a:rPr>
              <a:t> </a:t>
            </a:r>
            <a:r>
              <a:rPr sz="2200" dirty="0">
                <a:solidFill>
                  <a:srgbClr val="000099"/>
                </a:solidFill>
                <a:latin typeface="Palatino Linotype"/>
                <a:cs typeface="Palatino Linotype"/>
              </a:rPr>
              <a:t>L</a:t>
            </a:r>
            <a:r>
              <a:rPr sz="2175" baseline="24904" dirty="0">
                <a:solidFill>
                  <a:srgbClr val="000099"/>
                </a:solidFill>
                <a:latin typeface="Palatino Linotype"/>
                <a:cs typeface="Palatino Linotype"/>
              </a:rPr>
              <a:t>2</a:t>
            </a:r>
            <a:r>
              <a:rPr sz="2175" spc="270" baseline="24904" dirty="0">
                <a:solidFill>
                  <a:srgbClr val="000099"/>
                </a:solidFill>
                <a:latin typeface="Palatino Linotype"/>
                <a:cs typeface="Palatino Linotype"/>
              </a:rPr>
              <a:t> </a:t>
            </a:r>
            <a:r>
              <a:rPr sz="2200" dirty="0">
                <a:solidFill>
                  <a:srgbClr val="000099"/>
                </a:solidFill>
                <a:latin typeface="Palatino Linotype"/>
                <a:cs typeface="Palatino Linotype"/>
              </a:rPr>
              <a:t>U</a:t>
            </a:r>
            <a:r>
              <a:rPr sz="2200" spc="-10" dirty="0">
                <a:solidFill>
                  <a:srgbClr val="000099"/>
                </a:solidFill>
                <a:latin typeface="Palatino Linotype"/>
                <a:cs typeface="Palatino Linotype"/>
              </a:rPr>
              <a:t> </a:t>
            </a:r>
            <a:r>
              <a:rPr sz="2200" spc="-25" dirty="0">
                <a:solidFill>
                  <a:srgbClr val="000099"/>
                </a:solidFill>
                <a:latin typeface="Palatino Linotype"/>
                <a:cs typeface="Palatino Linotype"/>
              </a:rPr>
              <a:t>…….</a:t>
            </a:r>
            <a:endParaRPr sz="220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0">
              <a:lnSpc>
                <a:spcPts val="1220"/>
              </a:lnSpc>
            </a:pPr>
            <a:fld id="{81D60167-4931-47E6-BA6A-407CBD079E47}" type="slidenum">
              <a:rPr spc="-50" dirty="0"/>
              <a:t>6</a:t>
            </a:fld>
            <a:endParaRPr spc="-5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275">
              <a:lnSpc>
                <a:spcPct val="100000"/>
              </a:lnSpc>
              <a:spcBef>
                <a:spcPts val="100"/>
              </a:spcBef>
            </a:pPr>
            <a:r>
              <a:rPr dirty="0"/>
              <a:t>Building</a:t>
            </a:r>
            <a:r>
              <a:rPr spc="-70" dirty="0"/>
              <a:t> </a:t>
            </a:r>
            <a:r>
              <a:rPr dirty="0"/>
              <a:t>Regular</a:t>
            </a:r>
            <a:r>
              <a:rPr spc="-50" dirty="0"/>
              <a:t> </a:t>
            </a:r>
            <a:r>
              <a:rPr spc="-10" dirty="0"/>
              <a:t>Expressions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74242" y="1599387"/>
            <a:ext cx="10358755" cy="43853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0029" indent="-227329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40029" algn="l"/>
              </a:tabLst>
            </a:pPr>
            <a:r>
              <a:rPr sz="2800" dirty="0">
                <a:latin typeface="Palatino Linotype"/>
                <a:cs typeface="Palatino Linotype"/>
              </a:rPr>
              <a:t>The</a:t>
            </a:r>
            <a:r>
              <a:rPr sz="2800" spc="-50" dirty="0">
                <a:latin typeface="Palatino Linotype"/>
                <a:cs typeface="Palatino Linotype"/>
              </a:rPr>
              <a:t> </a:t>
            </a:r>
            <a:r>
              <a:rPr sz="2800" dirty="0">
                <a:latin typeface="Palatino Linotype"/>
                <a:cs typeface="Palatino Linotype"/>
              </a:rPr>
              <a:t>language</a:t>
            </a:r>
            <a:r>
              <a:rPr sz="2800" spc="-50" dirty="0">
                <a:latin typeface="Palatino Linotype"/>
                <a:cs typeface="Palatino Linotype"/>
              </a:rPr>
              <a:t> </a:t>
            </a:r>
            <a:r>
              <a:rPr sz="2800" dirty="0">
                <a:latin typeface="Palatino Linotype"/>
                <a:cs typeface="Palatino Linotype"/>
              </a:rPr>
              <a:t>L(E)</a:t>
            </a:r>
            <a:r>
              <a:rPr sz="2800" spc="-25" dirty="0">
                <a:latin typeface="Palatino Linotype"/>
                <a:cs typeface="Palatino Linotype"/>
              </a:rPr>
              <a:t> </a:t>
            </a:r>
            <a:r>
              <a:rPr sz="2800" dirty="0">
                <a:latin typeface="Palatino Linotype"/>
                <a:cs typeface="Palatino Linotype"/>
              </a:rPr>
              <a:t>is</a:t>
            </a:r>
            <a:r>
              <a:rPr sz="2800" spc="-45" dirty="0">
                <a:latin typeface="Palatino Linotype"/>
                <a:cs typeface="Palatino Linotype"/>
              </a:rPr>
              <a:t> </a:t>
            </a:r>
            <a:r>
              <a:rPr sz="2800" dirty="0">
                <a:latin typeface="Palatino Linotype"/>
                <a:cs typeface="Palatino Linotype"/>
              </a:rPr>
              <a:t>described</a:t>
            </a:r>
            <a:r>
              <a:rPr sz="2800" spc="-50" dirty="0">
                <a:latin typeface="Palatino Linotype"/>
                <a:cs typeface="Palatino Linotype"/>
              </a:rPr>
              <a:t> </a:t>
            </a:r>
            <a:r>
              <a:rPr sz="2800" dirty="0">
                <a:latin typeface="Palatino Linotype"/>
                <a:cs typeface="Palatino Linotype"/>
              </a:rPr>
              <a:t>by</a:t>
            </a:r>
            <a:r>
              <a:rPr sz="2800" spc="-45" dirty="0">
                <a:latin typeface="Palatino Linotype"/>
                <a:cs typeface="Palatino Linotype"/>
              </a:rPr>
              <a:t> </a:t>
            </a:r>
            <a:r>
              <a:rPr sz="2800" dirty="0">
                <a:latin typeface="Palatino Linotype"/>
                <a:cs typeface="Palatino Linotype"/>
              </a:rPr>
              <a:t>Regular</a:t>
            </a:r>
            <a:r>
              <a:rPr sz="2800" spc="-45" dirty="0">
                <a:latin typeface="Palatino Linotype"/>
                <a:cs typeface="Palatino Linotype"/>
              </a:rPr>
              <a:t> </a:t>
            </a:r>
            <a:r>
              <a:rPr sz="2800" dirty="0">
                <a:latin typeface="Palatino Linotype"/>
                <a:cs typeface="Palatino Linotype"/>
              </a:rPr>
              <a:t>Expression,</a:t>
            </a:r>
            <a:r>
              <a:rPr sz="2800" spc="-30" dirty="0">
                <a:latin typeface="Palatino Linotype"/>
                <a:cs typeface="Palatino Linotype"/>
              </a:rPr>
              <a:t> </a:t>
            </a:r>
            <a:r>
              <a:rPr sz="2800" spc="-50" dirty="0">
                <a:latin typeface="Palatino Linotype"/>
                <a:cs typeface="Palatino Linotype"/>
              </a:rPr>
              <a:t>E</a:t>
            </a:r>
            <a:endParaRPr sz="2800">
              <a:latin typeface="Palatino Linotype"/>
              <a:cs typeface="Palatino Linotype"/>
            </a:endParaRPr>
          </a:p>
          <a:p>
            <a:pPr marL="240029" indent="-227329">
              <a:lnSpc>
                <a:spcPct val="100000"/>
              </a:lnSpc>
              <a:spcBef>
                <a:spcPts val="2680"/>
              </a:spcBef>
              <a:buFont typeface="Arial MT"/>
              <a:buChar char="•"/>
              <a:tabLst>
                <a:tab pos="240029" algn="l"/>
              </a:tabLst>
            </a:pPr>
            <a:r>
              <a:rPr sz="2800" dirty="0">
                <a:latin typeface="Palatino Linotype"/>
                <a:cs typeface="Palatino Linotype"/>
              </a:rPr>
              <a:t>REs</a:t>
            </a:r>
            <a:r>
              <a:rPr sz="2800" spc="-40" dirty="0">
                <a:latin typeface="Palatino Linotype"/>
                <a:cs typeface="Palatino Linotype"/>
              </a:rPr>
              <a:t> </a:t>
            </a:r>
            <a:r>
              <a:rPr sz="2800" dirty="0">
                <a:latin typeface="Palatino Linotype"/>
                <a:cs typeface="Palatino Linotype"/>
              </a:rPr>
              <a:t>can</a:t>
            </a:r>
            <a:r>
              <a:rPr sz="2800" spc="-50" dirty="0">
                <a:latin typeface="Palatino Linotype"/>
                <a:cs typeface="Palatino Linotype"/>
              </a:rPr>
              <a:t> </a:t>
            </a:r>
            <a:r>
              <a:rPr sz="2800" dirty="0">
                <a:latin typeface="Palatino Linotype"/>
                <a:cs typeface="Palatino Linotype"/>
              </a:rPr>
              <a:t>be</a:t>
            </a:r>
            <a:r>
              <a:rPr sz="2800" spc="-50" dirty="0">
                <a:latin typeface="Palatino Linotype"/>
                <a:cs typeface="Palatino Linotype"/>
              </a:rPr>
              <a:t> </a:t>
            </a:r>
            <a:r>
              <a:rPr sz="2800" dirty="0">
                <a:latin typeface="Palatino Linotype"/>
                <a:cs typeface="Palatino Linotype"/>
              </a:rPr>
              <a:t>described</a:t>
            </a:r>
            <a:r>
              <a:rPr sz="2800" spc="-55" dirty="0">
                <a:latin typeface="Palatino Linotype"/>
                <a:cs typeface="Palatino Linotype"/>
              </a:rPr>
              <a:t> </a:t>
            </a:r>
            <a:r>
              <a:rPr sz="2800" dirty="0">
                <a:latin typeface="Palatino Linotype"/>
                <a:cs typeface="Palatino Linotype"/>
              </a:rPr>
              <a:t>recursively</a:t>
            </a:r>
            <a:r>
              <a:rPr sz="2800" spc="-85" dirty="0">
                <a:latin typeface="Palatino Linotype"/>
                <a:cs typeface="Palatino Linotype"/>
              </a:rPr>
              <a:t> </a:t>
            </a:r>
            <a:r>
              <a:rPr sz="2800" dirty="0">
                <a:latin typeface="Palatino Linotype"/>
                <a:cs typeface="Palatino Linotype"/>
              </a:rPr>
              <a:t>as</a:t>
            </a:r>
            <a:r>
              <a:rPr sz="2800" spc="-55" dirty="0">
                <a:latin typeface="Palatino Linotype"/>
                <a:cs typeface="Palatino Linotype"/>
              </a:rPr>
              <a:t> </a:t>
            </a:r>
            <a:r>
              <a:rPr sz="2800" spc="-10" dirty="0">
                <a:latin typeface="Palatino Linotype"/>
                <a:cs typeface="Palatino Linotype"/>
              </a:rPr>
              <a:t>follows:</a:t>
            </a:r>
            <a:endParaRPr sz="2800">
              <a:latin typeface="Palatino Linotype"/>
              <a:cs typeface="Palatino Linotype"/>
            </a:endParaRPr>
          </a:p>
          <a:p>
            <a:pPr marL="240029" indent="-227329">
              <a:lnSpc>
                <a:spcPct val="100000"/>
              </a:lnSpc>
              <a:spcBef>
                <a:spcPts val="2690"/>
              </a:spcBef>
              <a:buFont typeface="Arial MT"/>
              <a:buChar char="•"/>
              <a:tabLst>
                <a:tab pos="240029" algn="l"/>
              </a:tabLst>
            </a:pPr>
            <a:r>
              <a:rPr sz="2800" dirty="0">
                <a:solidFill>
                  <a:srgbClr val="FF0000"/>
                </a:solidFill>
                <a:latin typeface="Palatino Linotype"/>
                <a:cs typeface="Palatino Linotype"/>
              </a:rPr>
              <a:t>Basis</a:t>
            </a:r>
            <a:r>
              <a:rPr sz="2800" dirty="0">
                <a:latin typeface="Palatino Linotype"/>
                <a:cs typeface="Palatino Linotype"/>
              </a:rPr>
              <a:t>:</a:t>
            </a:r>
            <a:r>
              <a:rPr sz="2800" spc="-30" dirty="0">
                <a:latin typeface="Palatino Linotype"/>
                <a:cs typeface="Palatino Linotype"/>
              </a:rPr>
              <a:t> </a:t>
            </a:r>
            <a:r>
              <a:rPr sz="2800" dirty="0">
                <a:latin typeface="Palatino Linotype"/>
                <a:cs typeface="Palatino Linotype"/>
              </a:rPr>
              <a:t>The</a:t>
            </a:r>
            <a:r>
              <a:rPr sz="2800" spc="-45" dirty="0">
                <a:latin typeface="Palatino Linotype"/>
                <a:cs typeface="Palatino Linotype"/>
              </a:rPr>
              <a:t> </a:t>
            </a:r>
            <a:r>
              <a:rPr sz="2800" dirty="0">
                <a:latin typeface="Palatino Linotype"/>
                <a:cs typeface="Palatino Linotype"/>
              </a:rPr>
              <a:t>basis</a:t>
            </a:r>
            <a:r>
              <a:rPr sz="2800" spc="-40" dirty="0">
                <a:latin typeface="Palatino Linotype"/>
                <a:cs typeface="Palatino Linotype"/>
              </a:rPr>
              <a:t> </a:t>
            </a:r>
            <a:r>
              <a:rPr sz="2800" dirty="0">
                <a:latin typeface="Palatino Linotype"/>
                <a:cs typeface="Palatino Linotype"/>
              </a:rPr>
              <a:t>consists</a:t>
            </a:r>
            <a:r>
              <a:rPr sz="2800" spc="-25" dirty="0">
                <a:latin typeface="Palatino Linotype"/>
                <a:cs typeface="Palatino Linotype"/>
              </a:rPr>
              <a:t> </a:t>
            </a:r>
            <a:r>
              <a:rPr sz="2800" dirty="0">
                <a:latin typeface="Palatino Linotype"/>
                <a:cs typeface="Palatino Linotype"/>
              </a:rPr>
              <a:t>of</a:t>
            </a:r>
            <a:r>
              <a:rPr sz="2800" spc="-20" dirty="0">
                <a:latin typeface="Palatino Linotype"/>
                <a:cs typeface="Palatino Linotype"/>
              </a:rPr>
              <a:t> </a:t>
            </a:r>
            <a:r>
              <a:rPr sz="2800" dirty="0">
                <a:latin typeface="Palatino Linotype"/>
                <a:cs typeface="Palatino Linotype"/>
              </a:rPr>
              <a:t>three</a:t>
            </a:r>
            <a:r>
              <a:rPr sz="2800" spc="-50" dirty="0">
                <a:latin typeface="Palatino Linotype"/>
                <a:cs typeface="Palatino Linotype"/>
              </a:rPr>
              <a:t> </a:t>
            </a:r>
            <a:r>
              <a:rPr sz="2800" spc="-10" dirty="0">
                <a:latin typeface="Palatino Linotype"/>
                <a:cs typeface="Palatino Linotype"/>
              </a:rPr>
              <a:t>parts:</a:t>
            </a:r>
            <a:endParaRPr sz="2800">
              <a:latin typeface="Palatino Linotype"/>
              <a:cs typeface="Palatino Linotype"/>
            </a:endParaRPr>
          </a:p>
          <a:p>
            <a:pPr marL="696595" lvl="1" indent="-227329">
              <a:lnSpc>
                <a:spcPct val="100000"/>
              </a:lnSpc>
              <a:spcBef>
                <a:spcPts val="2035"/>
              </a:spcBef>
              <a:buFont typeface="Arial MT"/>
              <a:buChar char="•"/>
              <a:tabLst>
                <a:tab pos="696595" algn="l"/>
              </a:tabLst>
            </a:pPr>
            <a:r>
              <a:rPr sz="2400" dirty="0">
                <a:solidFill>
                  <a:srgbClr val="000099"/>
                </a:solidFill>
                <a:latin typeface="Palatino Linotype"/>
                <a:cs typeface="Palatino Linotype"/>
              </a:rPr>
              <a:t>A</a:t>
            </a:r>
            <a:r>
              <a:rPr sz="2400" spc="-150" dirty="0">
                <a:solidFill>
                  <a:srgbClr val="000099"/>
                </a:solidFill>
                <a:latin typeface="Palatino Linotype"/>
                <a:cs typeface="Palatino Linotype"/>
              </a:rPr>
              <a:t> </a:t>
            </a:r>
            <a:r>
              <a:rPr sz="2400" dirty="0">
                <a:solidFill>
                  <a:srgbClr val="000099"/>
                </a:solidFill>
                <a:latin typeface="Palatino Linotype"/>
                <a:cs typeface="Palatino Linotype"/>
              </a:rPr>
              <a:t>variable,</a:t>
            </a:r>
            <a:r>
              <a:rPr sz="2400" spc="-65" dirty="0">
                <a:solidFill>
                  <a:srgbClr val="000099"/>
                </a:solidFill>
                <a:latin typeface="Palatino Linotype"/>
                <a:cs typeface="Palatino Linotype"/>
              </a:rPr>
              <a:t> </a:t>
            </a:r>
            <a:r>
              <a:rPr sz="2400" dirty="0">
                <a:solidFill>
                  <a:srgbClr val="000099"/>
                </a:solidFill>
                <a:latin typeface="Palatino Linotype"/>
                <a:cs typeface="Palatino Linotype"/>
              </a:rPr>
              <a:t>usually</a:t>
            </a:r>
            <a:r>
              <a:rPr sz="2400" spc="-30" dirty="0">
                <a:solidFill>
                  <a:srgbClr val="000099"/>
                </a:solidFill>
                <a:latin typeface="Palatino Linotype"/>
                <a:cs typeface="Palatino Linotype"/>
              </a:rPr>
              <a:t> </a:t>
            </a:r>
            <a:r>
              <a:rPr sz="2400" dirty="0">
                <a:solidFill>
                  <a:srgbClr val="000099"/>
                </a:solidFill>
                <a:latin typeface="Palatino Linotype"/>
                <a:cs typeface="Palatino Linotype"/>
              </a:rPr>
              <a:t>capitalized,</a:t>
            </a:r>
            <a:r>
              <a:rPr sz="2400" spc="-25" dirty="0">
                <a:solidFill>
                  <a:srgbClr val="000099"/>
                </a:solidFill>
                <a:latin typeface="Palatino Linotype"/>
                <a:cs typeface="Palatino Linotype"/>
              </a:rPr>
              <a:t> </a:t>
            </a:r>
            <a:r>
              <a:rPr sz="2400" dirty="0">
                <a:solidFill>
                  <a:srgbClr val="000099"/>
                </a:solidFill>
                <a:latin typeface="Palatino Linotype"/>
                <a:cs typeface="Palatino Linotype"/>
              </a:rPr>
              <a:t>such</a:t>
            </a:r>
            <a:r>
              <a:rPr sz="2400" spc="-50" dirty="0">
                <a:solidFill>
                  <a:srgbClr val="000099"/>
                </a:solidFill>
                <a:latin typeface="Palatino Linotype"/>
                <a:cs typeface="Palatino Linotype"/>
              </a:rPr>
              <a:t> </a:t>
            </a:r>
            <a:r>
              <a:rPr sz="2400" dirty="0">
                <a:solidFill>
                  <a:srgbClr val="000099"/>
                </a:solidFill>
                <a:latin typeface="Palatino Linotype"/>
                <a:cs typeface="Palatino Linotype"/>
              </a:rPr>
              <a:t>as</a:t>
            </a:r>
            <a:r>
              <a:rPr sz="2400" spc="-35" dirty="0">
                <a:solidFill>
                  <a:srgbClr val="000099"/>
                </a:solidFill>
                <a:latin typeface="Palatino Linotype"/>
                <a:cs typeface="Palatino Linotype"/>
              </a:rPr>
              <a:t> </a:t>
            </a:r>
            <a:r>
              <a:rPr sz="2400" dirty="0">
                <a:solidFill>
                  <a:srgbClr val="000099"/>
                </a:solidFill>
                <a:latin typeface="Palatino Linotype"/>
                <a:cs typeface="Palatino Linotype"/>
              </a:rPr>
              <a:t>L,</a:t>
            </a:r>
            <a:r>
              <a:rPr sz="2400" spc="-35" dirty="0">
                <a:solidFill>
                  <a:srgbClr val="000099"/>
                </a:solidFill>
                <a:latin typeface="Palatino Linotype"/>
                <a:cs typeface="Palatino Linotype"/>
              </a:rPr>
              <a:t> </a:t>
            </a:r>
            <a:r>
              <a:rPr sz="2400" dirty="0">
                <a:solidFill>
                  <a:srgbClr val="000099"/>
                </a:solidFill>
                <a:latin typeface="Palatino Linotype"/>
                <a:cs typeface="Palatino Linotype"/>
              </a:rPr>
              <a:t>represents</a:t>
            </a:r>
            <a:r>
              <a:rPr sz="2400" spc="-50" dirty="0">
                <a:solidFill>
                  <a:srgbClr val="000099"/>
                </a:solidFill>
                <a:latin typeface="Palatino Linotype"/>
                <a:cs typeface="Palatino Linotype"/>
              </a:rPr>
              <a:t> </a:t>
            </a:r>
            <a:r>
              <a:rPr sz="2400" dirty="0">
                <a:solidFill>
                  <a:srgbClr val="000099"/>
                </a:solidFill>
                <a:latin typeface="Palatino Linotype"/>
                <a:cs typeface="Palatino Linotype"/>
              </a:rPr>
              <a:t>any</a:t>
            </a:r>
            <a:r>
              <a:rPr sz="2400" spc="-30" dirty="0">
                <a:solidFill>
                  <a:srgbClr val="000099"/>
                </a:solidFill>
                <a:latin typeface="Palatino Linotype"/>
                <a:cs typeface="Palatino Linotype"/>
              </a:rPr>
              <a:t> </a:t>
            </a:r>
            <a:r>
              <a:rPr sz="2400" spc="-10" dirty="0">
                <a:solidFill>
                  <a:srgbClr val="000099"/>
                </a:solidFill>
                <a:latin typeface="Palatino Linotype"/>
                <a:cs typeface="Palatino Linotype"/>
              </a:rPr>
              <a:t>language</a:t>
            </a:r>
            <a:endParaRPr sz="2400">
              <a:latin typeface="Palatino Linotype"/>
              <a:cs typeface="Palatino Linotype"/>
            </a:endParaRPr>
          </a:p>
          <a:p>
            <a:pPr marL="696595" marR="5080" lvl="1" indent="-227329">
              <a:lnSpc>
                <a:spcPct val="150100"/>
              </a:lnSpc>
              <a:spcBef>
                <a:spcPts val="500"/>
              </a:spcBef>
              <a:buFont typeface="Arial MT"/>
              <a:buChar char="•"/>
              <a:tabLst>
                <a:tab pos="697865" algn="l"/>
              </a:tabLst>
            </a:pPr>
            <a:r>
              <a:rPr sz="2400" dirty="0">
                <a:solidFill>
                  <a:srgbClr val="000099"/>
                </a:solidFill>
                <a:latin typeface="Palatino Linotype"/>
                <a:cs typeface="Palatino Linotype"/>
              </a:rPr>
              <a:t>The</a:t>
            </a:r>
            <a:r>
              <a:rPr sz="2400" spc="200" dirty="0">
                <a:solidFill>
                  <a:srgbClr val="000099"/>
                </a:solidFill>
                <a:latin typeface="Palatino Linotype"/>
                <a:cs typeface="Palatino Linotype"/>
              </a:rPr>
              <a:t> </a:t>
            </a:r>
            <a:r>
              <a:rPr sz="2400" dirty="0">
                <a:solidFill>
                  <a:srgbClr val="000099"/>
                </a:solidFill>
                <a:latin typeface="Palatino Linotype"/>
                <a:cs typeface="Palatino Linotype"/>
              </a:rPr>
              <a:t>constant</a:t>
            </a:r>
            <a:r>
              <a:rPr sz="2400" spc="204" dirty="0">
                <a:solidFill>
                  <a:srgbClr val="000099"/>
                </a:solidFill>
                <a:latin typeface="Palatino Linotype"/>
                <a:cs typeface="Palatino Linotype"/>
              </a:rPr>
              <a:t> </a:t>
            </a:r>
            <a:r>
              <a:rPr sz="2400" dirty="0">
                <a:solidFill>
                  <a:srgbClr val="000099"/>
                </a:solidFill>
                <a:latin typeface="Palatino Linotype"/>
                <a:cs typeface="Palatino Linotype"/>
              </a:rPr>
              <a:t>‘</a:t>
            </a:r>
            <a:r>
              <a:rPr sz="2400" dirty="0">
                <a:solidFill>
                  <a:srgbClr val="000099"/>
                </a:solidFill>
                <a:latin typeface="Symbol"/>
                <a:cs typeface="Symbol"/>
              </a:rPr>
              <a:t></a:t>
            </a:r>
            <a:r>
              <a:rPr sz="2400" dirty="0">
                <a:solidFill>
                  <a:srgbClr val="000099"/>
                </a:solidFill>
                <a:latin typeface="Palatino Linotype"/>
                <a:cs typeface="Palatino Linotype"/>
              </a:rPr>
              <a:t>’</a:t>
            </a:r>
            <a:r>
              <a:rPr sz="2400" spc="50" dirty="0">
                <a:solidFill>
                  <a:srgbClr val="000099"/>
                </a:solidFill>
                <a:latin typeface="Palatino Linotype"/>
                <a:cs typeface="Palatino Linotype"/>
              </a:rPr>
              <a:t> </a:t>
            </a:r>
            <a:r>
              <a:rPr sz="2400" dirty="0">
                <a:solidFill>
                  <a:srgbClr val="000099"/>
                </a:solidFill>
                <a:latin typeface="Palatino Linotype"/>
                <a:cs typeface="Palatino Linotype"/>
              </a:rPr>
              <a:t>and</a:t>
            </a:r>
            <a:r>
              <a:rPr sz="2400" spc="190" dirty="0">
                <a:solidFill>
                  <a:srgbClr val="000099"/>
                </a:solidFill>
                <a:latin typeface="Palatino Linotype"/>
                <a:cs typeface="Palatino Linotype"/>
              </a:rPr>
              <a:t> </a:t>
            </a:r>
            <a:r>
              <a:rPr sz="2400" dirty="0">
                <a:solidFill>
                  <a:srgbClr val="000099"/>
                </a:solidFill>
                <a:latin typeface="Palatino Linotype"/>
                <a:cs typeface="Palatino Linotype"/>
              </a:rPr>
              <a:t>‘</a:t>
            </a:r>
            <a:r>
              <a:rPr sz="2400" dirty="0">
                <a:solidFill>
                  <a:srgbClr val="000099"/>
                </a:solidFill>
                <a:latin typeface="Symbol"/>
                <a:cs typeface="Symbol"/>
              </a:rPr>
              <a:t></a:t>
            </a:r>
            <a:r>
              <a:rPr sz="2400" dirty="0">
                <a:solidFill>
                  <a:srgbClr val="000099"/>
                </a:solidFill>
                <a:latin typeface="Palatino Linotype"/>
                <a:cs typeface="Palatino Linotype"/>
              </a:rPr>
              <a:t>’</a:t>
            </a:r>
            <a:r>
              <a:rPr sz="2400" spc="50" dirty="0">
                <a:solidFill>
                  <a:srgbClr val="000099"/>
                </a:solidFill>
                <a:latin typeface="Palatino Linotype"/>
                <a:cs typeface="Palatino Linotype"/>
              </a:rPr>
              <a:t> </a:t>
            </a:r>
            <a:r>
              <a:rPr sz="2400" dirty="0">
                <a:solidFill>
                  <a:srgbClr val="000099"/>
                </a:solidFill>
                <a:latin typeface="Palatino Linotype"/>
                <a:cs typeface="Palatino Linotype"/>
              </a:rPr>
              <a:t>are</a:t>
            </a:r>
            <a:r>
              <a:rPr sz="2400" spc="204" dirty="0">
                <a:solidFill>
                  <a:srgbClr val="000099"/>
                </a:solidFill>
                <a:latin typeface="Palatino Linotype"/>
                <a:cs typeface="Palatino Linotype"/>
              </a:rPr>
              <a:t> </a:t>
            </a:r>
            <a:r>
              <a:rPr sz="2400" dirty="0">
                <a:solidFill>
                  <a:srgbClr val="000099"/>
                </a:solidFill>
                <a:latin typeface="Palatino Linotype"/>
                <a:cs typeface="Palatino Linotype"/>
              </a:rPr>
              <a:t>REs,</a:t>
            </a:r>
            <a:r>
              <a:rPr sz="2400" spc="204" dirty="0">
                <a:solidFill>
                  <a:srgbClr val="000099"/>
                </a:solidFill>
                <a:latin typeface="Palatino Linotype"/>
                <a:cs typeface="Palatino Linotype"/>
              </a:rPr>
              <a:t> </a:t>
            </a:r>
            <a:r>
              <a:rPr sz="2400" dirty="0">
                <a:solidFill>
                  <a:srgbClr val="000099"/>
                </a:solidFill>
                <a:latin typeface="Palatino Linotype"/>
                <a:cs typeface="Palatino Linotype"/>
              </a:rPr>
              <a:t>denoting</a:t>
            </a:r>
            <a:r>
              <a:rPr sz="2400" spc="215" dirty="0">
                <a:solidFill>
                  <a:srgbClr val="000099"/>
                </a:solidFill>
                <a:latin typeface="Palatino Linotype"/>
                <a:cs typeface="Palatino Linotype"/>
              </a:rPr>
              <a:t> </a:t>
            </a:r>
            <a:r>
              <a:rPr sz="2400" dirty="0">
                <a:solidFill>
                  <a:srgbClr val="000099"/>
                </a:solidFill>
                <a:latin typeface="Palatino Linotype"/>
                <a:cs typeface="Palatino Linotype"/>
              </a:rPr>
              <a:t>the</a:t>
            </a:r>
            <a:r>
              <a:rPr sz="2400" spc="200" dirty="0">
                <a:solidFill>
                  <a:srgbClr val="000099"/>
                </a:solidFill>
                <a:latin typeface="Palatino Linotype"/>
                <a:cs typeface="Palatino Linotype"/>
              </a:rPr>
              <a:t> </a:t>
            </a:r>
            <a:r>
              <a:rPr sz="2400" dirty="0">
                <a:solidFill>
                  <a:srgbClr val="000099"/>
                </a:solidFill>
                <a:latin typeface="Palatino Linotype"/>
                <a:cs typeface="Palatino Linotype"/>
              </a:rPr>
              <a:t>languages</a:t>
            </a:r>
            <a:r>
              <a:rPr sz="2400" spc="220" dirty="0">
                <a:solidFill>
                  <a:srgbClr val="000099"/>
                </a:solidFill>
                <a:latin typeface="Palatino Linotype"/>
                <a:cs typeface="Palatino Linotype"/>
              </a:rPr>
              <a:t> </a:t>
            </a:r>
            <a:r>
              <a:rPr sz="2400" dirty="0">
                <a:solidFill>
                  <a:srgbClr val="000099"/>
                </a:solidFill>
                <a:latin typeface="Palatino Linotype"/>
                <a:cs typeface="Palatino Linotype"/>
              </a:rPr>
              <a:t>L(</a:t>
            </a:r>
            <a:r>
              <a:rPr sz="2400" dirty="0">
                <a:solidFill>
                  <a:srgbClr val="000099"/>
                </a:solidFill>
                <a:latin typeface="Symbol"/>
                <a:cs typeface="Symbol"/>
              </a:rPr>
              <a:t></a:t>
            </a:r>
            <a:r>
              <a:rPr sz="2400" dirty="0">
                <a:solidFill>
                  <a:srgbClr val="000099"/>
                </a:solidFill>
                <a:latin typeface="Palatino Linotype"/>
                <a:cs typeface="Palatino Linotype"/>
              </a:rPr>
              <a:t>)</a:t>
            </a:r>
            <a:r>
              <a:rPr sz="2400" spc="204" dirty="0">
                <a:solidFill>
                  <a:srgbClr val="000099"/>
                </a:solidFill>
                <a:latin typeface="Palatino Linotype"/>
                <a:cs typeface="Palatino Linotype"/>
              </a:rPr>
              <a:t> </a:t>
            </a:r>
            <a:r>
              <a:rPr sz="2400" dirty="0">
                <a:solidFill>
                  <a:srgbClr val="000099"/>
                </a:solidFill>
                <a:latin typeface="Palatino Linotype"/>
                <a:cs typeface="Palatino Linotype"/>
              </a:rPr>
              <a:t>and</a:t>
            </a:r>
            <a:r>
              <a:rPr sz="2400" spc="195" dirty="0">
                <a:solidFill>
                  <a:srgbClr val="000099"/>
                </a:solidFill>
                <a:latin typeface="Palatino Linotype"/>
                <a:cs typeface="Palatino Linotype"/>
              </a:rPr>
              <a:t> </a:t>
            </a:r>
            <a:r>
              <a:rPr sz="2400" spc="-20" dirty="0">
                <a:solidFill>
                  <a:srgbClr val="000099"/>
                </a:solidFill>
                <a:latin typeface="Palatino Linotype"/>
                <a:cs typeface="Palatino Linotype"/>
              </a:rPr>
              <a:t>L(</a:t>
            </a:r>
            <a:r>
              <a:rPr sz="2400" spc="-20" dirty="0">
                <a:solidFill>
                  <a:srgbClr val="000099"/>
                </a:solidFill>
                <a:latin typeface="Symbol"/>
                <a:cs typeface="Symbol"/>
              </a:rPr>
              <a:t></a:t>
            </a:r>
            <a:r>
              <a:rPr sz="2400" spc="-20" dirty="0">
                <a:solidFill>
                  <a:srgbClr val="000099"/>
                </a:solidFill>
                <a:latin typeface="Palatino Linotype"/>
                <a:cs typeface="Palatino Linotype"/>
              </a:rPr>
              <a:t>) 	</a:t>
            </a:r>
            <a:r>
              <a:rPr sz="2400" spc="-25" dirty="0">
                <a:solidFill>
                  <a:srgbClr val="000099"/>
                </a:solidFill>
                <a:latin typeface="Palatino Linotype"/>
                <a:cs typeface="Palatino Linotype"/>
              </a:rPr>
              <a:t>respectively. </a:t>
            </a:r>
            <a:r>
              <a:rPr sz="2400" dirty="0">
                <a:solidFill>
                  <a:srgbClr val="000099"/>
                </a:solidFill>
                <a:latin typeface="Palatino Linotype"/>
                <a:cs typeface="Palatino Linotype"/>
              </a:rPr>
              <a:t>L(</a:t>
            </a:r>
            <a:r>
              <a:rPr sz="2400" dirty="0">
                <a:solidFill>
                  <a:srgbClr val="000099"/>
                </a:solidFill>
                <a:latin typeface="Symbol"/>
                <a:cs typeface="Symbol"/>
              </a:rPr>
              <a:t></a:t>
            </a:r>
            <a:r>
              <a:rPr sz="2400" dirty="0">
                <a:solidFill>
                  <a:srgbClr val="000099"/>
                </a:solidFill>
                <a:latin typeface="Palatino Linotype"/>
                <a:cs typeface="Palatino Linotype"/>
              </a:rPr>
              <a:t>)</a:t>
            </a:r>
            <a:r>
              <a:rPr sz="2400" spc="-20" dirty="0">
                <a:solidFill>
                  <a:srgbClr val="000099"/>
                </a:solidFill>
                <a:latin typeface="Palatino Linotype"/>
                <a:cs typeface="Palatino Linotype"/>
              </a:rPr>
              <a:t> </a:t>
            </a:r>
            <a:r>
              <a:rPr sz="2400" dirty="0">
                <a:solidFill>
                  <a:srgbClr val="000099"/>
                </a:solidFill>
                <a:latin typeface="Palatino Linotype"/>
                <a:cs typeface="Palatino Linotype"/>
              </a:rPr>
              <a:t>=</a:t>
            </a:r>
            <a:r>
              <a:rPr sz="2400" spc="-5" dirty="0">
                <a:solidFill>
                  <a:srgbClr val="000099"/>
                </a:solidFill>
                <a:latin typeface="Palatino Linotype"/>
                <a:cs typeface="Palatino Linotype"/>
              </a:rPr>
              <a:t> </a:t>
            </a:r>
            <a:r>
              <a:rPr sz="2400" dirty="0">
                <a:solidFill>
                  <a:srgbClr val="000099"/>
                </a:solidFill>
                <a:latin typeface="Symbol"/>
                <a:cs typeface="Symbol"/>
              </a:rPr>
              <a:t></a:t>
            </a:r>
            <a:r>
              <a:rPr sz="2400" spc="-20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99"/>
                </a:solidFill>
                <a:latin typeface="Palatino Linotype"/>
                <a:cs typeface="Palatino Linotype"/>
              </a:rPr>
              <a:t>&amp;</a:t>
            </a:r>
            <a:r>
              <a:rPr sz="2400" spc="-5" dirty="0">
                <a:solidFill>
                  <a:srgbClr val="000099"/>
                </a:solidFill>
                <a:latin typeface="Palatino Linotype"/>
                <a:cs typeface="Palatino Linotype"/>
              </a:rPr>
              <a:t> </a:t>
            </a:r>
            <a:r>
              <a:rPr sz="2400" dirty="0">
                <a:solidFill>
                  <a:srgbClr val="000099"/>
                </a:solidFill>
                <a:latin typeface="Palatino Linotype"/>
                <a:cs typeface="Palatino Linotype"/>
              </a:rPr>
              <a:t>L(</a:t>
            </a:r>
            <a:r>
              <a:rPr sz="2400" dirty="0">
                <a:solidFill>
                  <a:srgbClr val="000099"/>
                </a:solidFill>
                <a:latin typeface="Symbol"/>
                <a:cs typeface="Symbol"/>
              </a:rPr>
              <a:t></a:t>
            </a:r>
            <a:r>
              <a:rPr sz="2400" dirty="0">
                <a:solidFill>
                  <a:srgbClr val="000099"/>
                </a:solidFill>
                <a:latin typeface="Palatino Linotype"/>
                <a:cs typeface="Palatino Linotype"/>
              </a:rPr>
              <a:t>)=</a:t>
            </a:r>
            <a:r>
              <a:rPr sz="2400" spc="-20" dirty="0">
                <a:solidFill>
                  <a:srgbClr val="000099"/>
                </a:solidFill>
                <a:latin typeface="Palatino Linotype"/>
                <a:cs typeface="Palatino Linotype"/>
              </a:rPr>
              <a:t> </a:t>
            </a:r>
            <a:r>
              <a:rPr sz="2400" spc="-50" dirty="0">
                <a:solidFill>
                  <a:srgbClr val="000099"/>
                </a:solidFill>
                <a:latin typeface="Symbol"/>
                <a:cs typeface="Symbol"/>
              </a:rPr>
              <a:t></a:t>
            </a:r>
            <a:endParaRPr sz="2400">
              <a:latin typeface="Symbol"/>
              <a:cs typeface="Symbol"/>
            </a:endParaRPr>
          </a:p>
          <a:p>
            <a:pPr marL="696595" lvl="1" indent="-227329">
              <a:lnSpc>
                <a:spcPct val="100000"/>
              </a:lnSpc>
              <a:spcBef>
                <a:spcPts val="1945"/>
              </a:spcBef>
              <a:buFont typeface="Arial MT"/>
              <a:buChar char="•"/>
              <a:tabLst>
                <a:tab pos="696595" algn="l"/>
              </a:tabLst>
            </a:pPr>
            <a:r>
              <a:rPr sz="2400" dirty="0">
                <a:solidFill>
                  <a:srgbClr val="000099"/>
                </a:solidFill>
                <a:latin typeface="Palatino Linotype"/>
                <a:cs typeface="Palatino Linotype"/>
              </a:rPr>
              <a:t>If</a:t>
            </a:r>
            <a:r>
              <a:rPr sz="2400" spc="-55" dirty="0">
                <a:solidFill>
                  <a:srgbClr val="000099"/>
                </a:solidFill>
                <a:latin typeface="Palatino Linotype"/>
                <a:cs typeface="Palatino Linotype"/>
              </a:rPr>
              <a:t> </a:t>
            </a:r>
            <a:r>
              <a:rPr sz="2400" dirty="0">
                <a:solidFill>
                  <a:srgbClr val="000099"/>
                </a:solidFill>
                <a:latin typeface="Palatino Linotype"/>
                <a:cs typeface="Palatino Linotype"/>
              </a:rPr>
              <a:t>‘a’</a:t>
            </a:r>
            <a:r>
              <a:rPr sz="2400" spc="-170" dirty="0">
                <a:solidFill>
                  <a:srgbClr val="000099"/>
                </a:solidFill>
                <a:latin typeface="Palatino Linotype"/>
                <a:cs typeface="Palatino Linotype"/>
              </a:rPr>
              <a:t> </a:t>
            </a:r>
            <a:r>
              <a:rPr sz="2400" dirty="0">
                <a:solidFill>
                  <a:srgbClr val="000099"/>
                </a:solidFill>
                <a:latin typeface="Palatino Linotype"/>
                <a:cs typeface="Palatino Linotype"/>
              </a:rPr>
              <a:t>is</a:t>
            </a:r>
            <a:r>
              <a:rPr sz="2400" spc="-25" dirty="0">
                <a:solidFill>
                  <a:srgbClr val="000099"/>
                </a:solidFill>
                <a:latin typeface="Palatino Linotype"/>
                <a:cs typeface="Palatino Linotype"/>
              </a:rPr>
              <a:t> </a:t>
            </a:r>
            <a:r>
              <a:rPr sz="2400" dirty="0">
                <a:solidFill>
                  <a:srgbClr val="000099"/>
                </a:solidFill>
                <a:latin typeface="Palatino Linotype"/>
                <a:cs typeface="Palatino Linotype"/>
              </a:rPr>
              <a:t>any</a:t>
            </a:r>
            <a:r>
              <a:rPr sz="2400" spc="-15" dirty="0">
                <a:solidFill>
                  <a:srgbClr val="000099"/>
                </a:solidFill>
                <a:latin typeface="Palatino Linotype"/>
                <a:cs typeface="Palatino Linotype"/>
              </a:rPr>
              <a:t> </a:t>
            </a:r>
            <a:r>
              <a:rPr sz="2400" dirty="0">
                <a:solidFill>
                  <a:srgbClr val="000099"/>
                </a:solidFill>
                <a:latin typeface="Palatino Linotype"/>
                <a:cs typeface="Palatino Linotype"/>
              </a:rPr>
              <a:t>symbol</a:t>
            </a:r>
            <a:r>
              <a:rPr sz="2400" spc="-25" dirty="0">
                <a:solidFill>
                  <a:srgbClr val="000099"/>
                </a:solidFill>
                <a:latin typeface="Palatino Linotype"/>
                <a:cs typeface="Palatino Linotype"/>
              </a:rPr>
              <a:t> </a:t>
            </a:r>
            <a:r>
              <a:rPr sz="2400" dirty="0">
                <a:solidFill>
                  <a:srgbClr val="000099"/>
                </a:solidFill>
                <a:latin typeface="Palatino Linotype"/>
                <a:cs typeface="Palatino Linotype"/>
              </a:rPr>
              <a:t>in</a:t>
            </a:r>
            <a:r>
              <a:rPr sz="2400" spc="-20" dirty="0">
                <a:solidFill>
                  <a:srgbClr val="000099"/>
                </a:solidFill>
                <a:latin typeface="Palatino Linotype"/>
                <a:cs typeface="Palatino Linotype"/>
              </a:rPr>
              <a:t> </a:t>
            </a:r>
            <a:r>
              <a:rPr sz="2400" dirty="0">
                <a:solidFill>
                  <a:srgbClr val="000099"/>
                </a:solidFill>
                <a:latin typeface="Palatino Linotype"/>
                <a:cs typeface="Palatino Linotype"/>
              </a:rPr>
              <a:t>L,</a:t>
            </a:r>
            <a:r>
              <a:rPr sz="2400" spc="-20" dirty="0">
                <a:solidFill>
                  <a:srgbClr val="000099"/>
                </a:solidFill>
                <a:latin typeface="Palatino Linotype"/>
                <a:cs typeface="Palatino Linotype"/>
              </a:rPr>
              <a:t> </a:t>
            </a:r>
            <a:r>
              <a:rPr sz="2400" dirty="0">
                <a:solidFill>
                  <a:srgbClr val="000099"/>
                </a:solidFill>
                <a:latin typeface="Palatino Linotype"/>
                <a:cs typeface="Palatino Linotype"/>
              </a:rPr>
              <a:t>then</a:t>
            </a:r>
            <a:r>
              <a:rPr sz="2400" spc="-5" dirty="0">
                <a:solidFill>
                  <a:srgbClr val="000099"/>
                </a:solidFill>
                <a:latin typeface="Palatino Linotype"/>
                <a:cs typeface="Palatino Linotype"/>
              </a:rPr>
              <a:t> </a:t>
            </a:r>
            <a:r>
              <a:rPr sz="2400" dirty="0">
                <a:solidFill>
                  <a:srgbClr val="000099"/>
                </a:solidFill>
                <a:latin typeface="Palatino Linotype"/>
                <a:cs typeface="Palatino Linotype"/>
              </a:rPr>
              <a:t>‘a’</a:t>
            </a:r>
            <a:r>
              <a:rPr sz="2400" spc="-185" dirty="0">
                <a:solidFill>
                  <a:srgbClr val="000099"/>
                </a:solidFill>
                <a:latin typeface="Palatino Linotype"/>
                <a:cs typeface="Palatino Linotype"/>
              </a:rPr>
              <a:t> </a:t>
            </a:r>
            <a:r>
              <a:rPr sz="2400" dirty="0">
                <a:solidFill>
                  <a:srgbClr val="000099"/>
                </a:solidFill>
                <a:latin typeface="Palatino Linotype"/>
                <a:cs typeface="Palatino Linotype"/>
              </a:rPr>
              <a:t>is</a:t>
            </a:r>
            <a:r>
              <a:rPr sz="2400" spc="-25" dirty="0">
                <a:solidFill>
                  <a:srgbClr val="000099"/>
                </a:solidFill>
                <a:latin typeface="Palatino Linotype"/>
                <a:cs typeface="Palatino Linotype"/>
              </a:rPr>
              <a:t> </a:t>
            </a:r>
            <a:r>
              <a:rPr sz="2400" dirty="0">
                <a:solidFill>
                  <a:srgbClr val="000099"/>
                </a:solidFill>
                <a:latin typeface="Palatino Linotype"/>
                <a:cs typeface="Palatino Linotype"/>
              </a:rPr>
              <a:t>a</a:t>
            </a:r>
            <a:r>
              <a:rPr sz="2400" spc="-25" dirty="0">
                <a:solidFill>
                  <a:srgbClr val="000099"/>
                </a:solidFill>
                <a:latin typeface="Palatino Linotype"/>
                <a:cs typeface="Palatino Linotype"/>
              </a:rPr>
              <a:t> </a:t>
            </a:r>
            <a:r>
              <a:rPr sz="2400" dirty="0">
                <a:solidFill>
                  <a:srgbClr val="000099"/>
                </a:solidFill>
                <a:latin typeface="Palatino Linotype"/>
                <a:cs typeface="Palatino Linotype"/>
              </a:rPr>
              <a:t>regular</a:t>
            </a:r>
            <a:r>
              <a:rPr sz="2400" spc="-5" dirty="0">
                <a:solidFill>
                  <a:srgbClr val="000099"/>
                </a:solidFill>
                <a:latin typeface="Palatino Linotype"/>
                <a:cs typeface="Palatino Linotype"/>
              </a:rPr>
              <a:t> </a:t>
            </a:r>
            <a:r>
              <a:rPr sz="2400" dirty="0">
                <a:solidFill>
                  <a:srgbClr val="000099"/>
                </a:solidFill>
                <a:latin typeface="Palatino Linotype"/>
                <a:cs typeface="Palatino Linotype"/>
              </a:rPr>
              <a:t>expression,</a:t>
            </a:r>
            <a:r>
              <a:rPr sz="2400" spc="-30" dirty="0">
                <a:solidFill>
                  <a:srgbClr val="000099"/>
                </a:solidFill>
                <a:latin typeface="Palatino Linotype"/>
                <a:cs typeface="Palatino Linotype"/>
              </a:rPr>
              <a:t> </a:t>
            </a:r>
            <a:r>
              <a:rPr sz="2400" dirty="0">
                <a:solidFill>
                  <a:srgbClr val="000099"/>
                </a:solidFill>
                <a:latin typeface="Palatino Linotype"/>
                <a:cs typeface="Palatino Linotype"/>
              </a:rPr>
              <a:t>L(a)</a:t>
            </a:r>
            <a:r>
              <a:rPr sz="2400" spc="-30" dirty="0">
                <a:solidFill>
                  <a:srgbClr val="000099"/>
                </a:solidFill>
                <a:latin typeface="Palatino Linotype"/>
                <a:cs typeface="Palatino Linotype"/>
              </a:rPr>
              <a:t> </a:t>
            </a:r>
            <a:r>
              <a:rPr sz="2400" dirty="0">
                <a:solidFill>
                  <a:srgbClr val="000099"/>
                </a:solidFill>
                <a:latin typeface="Palatino Linotype"/>
                <a:cs typeface="Palatino Linotype"/>
              </a:rPr>
              <a:t>=</a:t>
            </a:r>
            <a:r>
              <a:rPr sz="2400" spc="-20" dirty="0">
                <a:solidFill>
                  <a:srgbClr val="000099"/>
                </a:solidFill>
                <a:latin typeface="Palatino Linotype"/>
                <a:cs typeface="Palatino Linotype"/>
              </a:rPr>
              <a:t> </a:t>
            </a:r>
            <a:r>
              <a:rPr sz="2400" spc="-25" dirty="0">
                <a:solidFill>
                  <a:srgbClr val="000099"/>
                </a:solidFill>
                <a:latin typeface="Palatino Linotype"/>
                <a:cs typeface="Palatino Linotype"/>
              </a:rPr>
              <a:t>{a}</a:t>
            </a:r>
            <a:endParaRPr sz="240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0">
              <a:lnSpc>
                <a:spcPts val="1220"/>
              </a:lnSpc>
            </a:pPr>
            <a:fld id="{81D60167-4931-47E6-BA6A-407CBD079E47}" type="slidenum">
              <a:rPr spc="-50" dirty="0"/>
              <a:t>7</a:t>
            </a:fld>
            <a:endParaRPr spc="-5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33678" y="357632"/>
            <a:ext cx="953643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Building</a:t>
            </a:r>
            <a:r>
              <a:rPr spc="-55" dirty="0"/>
              <a:t> </a:t>
            </a:r>
            <a:r>
              <a:rPr dirty="0"/>
              <a:t>Regular</a:t>
            </a:r>
            <a:r>
              <a:rPr spc="-35" dirty="0"/>
              <a:t> </a:t>
            </a:r>
            <a:r>
              <a:rPr dirty="0"/>
              <a:t>Expressions</a:t>
            </a:r>
            <a:r>
              <a:rPr spc="-35" dirty="0"/>
              <a:t> </a:t>
            </a:r>
            <a:r>
              <a:rPr dirty="0"/>
              <a:t>–</a:t>
            </a:r>
            <a:r>
              <a:rPr spc="-15" dirty="0"/>
              <a:t> </a:t>
            </a:r>
            <a:r>
              <a:rPr spc="-10" dirty="0"/>
              <a:t>cont…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096746"/>
            <a:ext cx="10593070" cy="5156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6350" indent="-229235">
              <a:lnSpc>
                <a:spcPct val="140000"/>
              </a:lnSpc>
              <a:spcBef>
                <a:spcPts val="100"/>
              </a:spcBef>
              <a:buFont typeface="Arial MT"/>
              <a:buChar char="•"/>
              <a:tabLst>
                <a:tab pos="241300" algn="l"/>
                <a:tab pos="1890395" algn="l"/>
                <a:tab pos="2724150" algn="l"/>
                <a:tab pos="3603625" algn="l"/>
                <a:tab pos="4272280" algn="l"/>
                <a:tab pos="4833620" algn="l"/>
                <a:tab pos="5634990" algn="l"/>
                <a:tab pos="6063615" algn="l"/>
                <a:tab pos="6661150" algn="l"/>
                <a:tab pos="8192770" algn="l"/>
                <a:tab pos="8892540" algn="l"/>
                <a:tab pos="9559925" algn="l"/>
                <a:tab pos="10119360" algn="l"/>
              </a:tabLst>
            </a:pPr>
            <a:r>
              <a:rPr sz="2600" spc="-10" dirty="0">
                <a:solidFill>
                  <a:srgbClr val="FF0000"/>
                </a:solidFill>
                <a:latin typeface="Palatino Linotype"/>
                <a:cs typeface="Palatino Linotype"/>
              </a:rPr>
              <a:t>Induction</a:t>
            </a:r>
            <a:r>
              <a:rPr sz="2600" spc="-10" dirty="0">
                <a:latin typeface="Palatino Linotype"/>
                <a:cs typeface="Palatino Linotype"/>
              </a:rPr>
              <a:t>:</a:t>
            </a:r>
            <a:r>
              <a:rPr sz="2600" dirty="0">
                <a:latin typeface="Palatino Linotype"/>
                <a:cs typeface="Palatino Linotype"/>
              </a:rPr>
              <a:t>	</a:t>
            </a:r>
            <a:r>
              <a:rPr sz="2600" spc="-20" dirty="0">
                <a:latin typeface="Palatino Linotype"/>
                <a:cs typeface="Palatino Linotype"/>
              </a:rPr>
              <a:t>Four</a:t>
            </a:r>
            <a:r>
              <a:rPr sz="2600" dirty="0">
                <a:latin typeface="Palatino Linotype"/>
                <a:cs typeface="Palatino Linotype"/>
              </a:rPr>
              <a:t>	</a:t>
            </a:r>
            <a:r>
              <a:rPr sz="2600" spc="-20" dirty="0">
                <a:latin typeface="Palatino Linotype"/>
                <a:cs typeface="Palatino Linotype"/>
              </a:rPr>
              <a:t>parts</a:t>
            </a:r>
            <a:r>
              <a:rPr sz="2600" dirty="0">
                <a:latin typeface="Palatino Linotype"/>
                <a:cs typeface="Palatino Linotype"/>
              </a:rPr>
              <a:t>	</a:t>
            </a:r>
            <a:r>
              <a:rPr sz="2600" spc="-25" dirty="0">
                <a:latin typeface="Palatino Linotype"/>
                <a:cs typeface="Palatino Linotype"/>
              </a:rPr>
              <a:t>one</a:t>
            </a:r>
            <a:r>
              <a:rPr sz="2600" dirty="0">
                <a:latin typeface="Palatino Linotype"/>
                <a:cs typeface="Palatino Linotype"/>
              </a:rPr>
              <a:t>	</a:t>
            </a:r>
            <a:r>
              <a:rPr sz="2600" spc="-25" dirty="0">
                <a:latin typeface="Palatino Linotype"/>
                <a:cs typeface="Palatino Linotype"/>
              </a:rPr>
              <a:t>for</a:t>
            </a:r>
            <a:r>
              <a:rPr sz="2600" dirty="0">
                <a:latin typeface="Palatino Linotype"/>
                <a:cs typeface="Palatino Linotype"/>
              </a:rPr>
              <a:t>	</a:t>
            </a:r>
            <a:r>
              <a:rPr sz="2600" spc="-20" dirty="0">
                <a:latin typeface="Palatino Linotype"/>
                <a:cs typeface="Palatino Linotype"/>
              </a:rPr>
              <a:t>each</a:t>
            </a:r>
            <a:r>
              <a:rPr sz="2600" dirty="0">
                <a:latin typeface="Palatino Linotype"/>
                <a:cs typeface="Palatino Linotype"/>
              </a:rPr>
              <a:t>	</a:t>
            </a:r>
            <a:r>
              <a:rPr sz="2600" spc="-25" dirty="0">
                <a:latin typeface="Palatino Linotype"/>
                <a:cs typeface="Palatino Linotype"/>
              </a:rPr>
              <a:t>of</a:t>
            </a:r>
            <a:r>
              <a:rPr sz="2600" dirty="0">
                <a:latin typeface="Palatino Linotype"/>
                <a:cs typeface="Palatino Linotype"/>
              </a:rPr>
              <a:t>	</a:t>
            </a:r>
            <a:r>
              <a:rPr sz="2600" spc="-25" dirty="0">
                <a:latin typeface="Palatino Linotype"/>
                <a:cs typeface="Palatino Linotype"/>
              </a:rPr>
              <a:t>the</a:t>
            </a:r>
            <a:r>
              <a:rPr sz="2600" dirty="0">
                <a:latin typeface="Palatino Linotype"/>
                <a:cs typeface="Palatino Linotype"/>
              </a:rPr>
              <a:t>	</a:t>
            </a:r>
            <a:r>
              <a:rPr sz="2600" spc="-10" dirty="0">
                <a:latin typeface="Palatino Linotype"/>
                <a:cs typeface="Palatino Linotype"/>
              </a:rPr>
              <a:t>operators</a:t>
            </a:r>
            <a:r>
              <a:rPr sz="2600" dirty="0">
                <a:latin typeface="Palatino Linotype"/>
                <a:cs typeface="Palatino Linotype"/>
              </a:rPr>
              <a:t>	</a:t>
            </a:r>
            <a:r>
              <a:rPr sz="2600" spc="-25" dirty="0">
                <a:latin typeface="Palatino Linotype"/>
                <a:cs typeface="Palatino Linotype"/>
              </a:rPr>
              <a:t>and</a:t>
            </a:r>
            <a:r>
              <a:rPr sz="2600" dirty="0">
                <a:latin typeface="Palatino Linotype"/>
                <a:cs typeface="Palatino Linotype"/>
              </a:rPr>
              <a:t>	</a:t>
            </a:r>
            <a:r>
              <a:rPr sz="2600" spc="-25" dirty="0">
                <a:latin typeface="Palatino Linotype"/>
                <a:cs typeface="Palatino Linotype"/>
              </a:rPr>
              <a:t>one</a:t>
            </a:r>
            <a:r>
              <a:rPr sz="2600" dirty="0">
                <a:latin typeface="Palatino Linotype"/>
                <a:cs typeface="Palatino Linotype"/>
              </a:rPr>
              <a:t>	</a:t>
            </a:r>
            <a:r>
              <a:rPr sz="2600" spc="-25" dirty="0">
                <a:latin typeface="Palatino Linotype"/>
                <a:cs typeface="Palatino Linotype"/>
              </a:rPr>
              <a:t>for</a:t>
            </a:r>
            <a:r>
              <a:rPr sz="2600" dirty="0">
                <a:latin typeface="Palatino Linotype"/>
                <a:cs typeface="Palatino Linotype"/>
              </a:rPr>
              <a:t>	</a:t>
            </a:r>
            <a:r>
              <a:rPr sz="2600" spc="-25" dirty="0">
                <a:latin typeface="Palatino Linotype"/>
                <a:cs typeface="Palatino Linotype"/>
              </a:rPr>
              <a:t>the </a:t>
            </a:r>
            <a:r>
              <a:rPr sz="2600" spc="-10" dirty="0">
                <a:latin typeface="Palatino Linotype"/>
                <a:cs typeface="Palatino Linotype"/>
              </a:rPr>
              <a:t>parenthesis</a:t>
            </a:r>
            <a:endParaRPr sz="2600">
              <a:latin typeface="Palatino Linotype"/>
              <a:cs typeface="Palatino Linotype"/>
            </a:endParaRPr>
          </a:p>
          <a:p>
            <a:pPr marL="698500" lvl="1" indent="-228600">
              <a:lnSpc>
                <a:spcPct val="100000"/>
              </a:lnSpc>
              <a:spcBef>
                <a:spcPts val="1645"/>
              </a:spcBef>
              <a:buFont typeface="Arial MT"/>
              <a:buChar char="•"/>
              <a:tabLst>
                <a:tab pos="698500" algn="l"/>
              </a:tabLst>
            </a:pPr>
            <a:r>
              <a:rPr sz="2200" dirty="0">
                <a:solidFill>
                  <a:srgbClr val="000099"/>
                </a:solidFill>
                <a:latin typeface="Palatino Linotype"/>
                <a:cs typeface="Palatino Linotype"/>
              </a:rPr>
              <a:t>If</a:t>
            </a:r>
            <a:r>
              <a:rPr sz="2200" spc="75" dirty="0">
                <a:solidFill>
                  <a:srgbClr val="000099"/>
                </a:solidFill>
                <a:latin typeface="Palatino Linotype"/>
                <a:cs typeface="Palatino Linotype"/>
              </a:rPr>
              <a:t> </a:t>
            </a:r>
            <a:r>
              <a:rPr sz="2200" dirty="0">
                <a:solidFill>
                  <a:srgbClr val="000099"/>
                </a:solidFill>
                <a:latin typeface="Palatino Linotype"/>
                <a:cs typeface="Palatino Linotype"/>
              </a:rPr>
              <a:t>E</a:t>
            </a:r>
            <a:r>
              <a:rPr sz="2200" spc="75" dirty="0">
                <a:solidFill>
                  <a:srgbClr val="000099"/>
                </a:solidFill>
                <a:latin typeface="Palatino Linotype"/>
                <a:cs typeface="Palatino Linotype"/>
              </a:rPr>
              <a:t> </a:t>
            </a:r>
            <a:r>
              <a:rPr sz="2200" dirty="0">
                <a:solidFill>
                  <a:srgbClr val="000099"/>
                </a:solidFill>
                <a:latin typeface="Palatino Linotype"/>
                <a:cs typeface="Palatino Linotype"/>
              </a:rPr>
              <a:t>and</a:t>
            </a:r>
            <a:r>
              <a:rPr sz="2200" spc="80" dirty="0">
                <a:solidFill>
                  <a:srgbClr val="000099"/>
                </a:solidFill>
                <a:latin typeface="Palatino Linotype"/>
                <a:cs typeface="Palatino Linotype"/>
              </a:rPr>
              <a:t> </a:t>
            </a:r>
            <a:r>
              <a:rPr sz="2200" dirty="0">
                <a:solidFill>
                  <a:srgbClr val="000099"/>
                </a:solidFill>
                <a:latin typeface="Palatino Linotype"/>
                <a:cs typeface="Palatino Linotype"/>
              </a:rPr>
              <a:t>F</a:t>
            </a:r>
            <a:r>
              <a:rPr sz="2200" spc="60" dirty="0">
                <a:solidFill>
                  <a:srgbClr val="000099"/>
                </a:solidFill>
                <a:latin typeface="Palatino Linotype"/>
                <a:cs typeface="Palatino Linotype"/>
              </a:rPr>
              <a:t> </a:t>
            </a:r>
            <a:r>
              <a:rPr sz="2200" dirty="0">
                <a:solidFill>
                  <a:srgbClr val="000099"/>
                </a:solidFill>
                <a:latin typeface="Palatino Linotype"/>
                <a:cs typeface="Palatino Linotype"/>
              </a:rPr>
              <a:t>are</a:t>
            </a:r>
            <a:r>
              <a:rPr sz="2200" spc="75" dirty="0">
                <a:solidFill>
                  <a:srgbClr val="000099"/>
                </a:solidFill>
                <a:latin typeface="Palatino Linotype"/>
                <a:cs typeface="Palatino Linotype"/>
              </a:rPr>
              <a:t> </a:t>
            </a:r>
            <a:r>
              <a:rPr sz="2200" dirty="0">
                <a:solidFill>
                  <a:srgbClr val="000099"/>
                </a:solidFill>
                <a:latin typeface="Palatino Linotype"/>
                <a:cs typeface="Palatino Linotype"/>
              </a:rPr>
              <a:t>regular</a:t>
            </a:r>
            <a:r>
              <a:rPr sz="2200" spc="65" dirty="0">
                <a:solidFill>
                  <a:srgbClr val="000099"/>
                </a:solidFill>
                <a:latin typeface="Palatino Linotype"/>
                <a:cs typeface="Palatino Linotype"/>
              </a:rPr>
              <a:t> </a:t>
            </a:r>
            <a:r>
              <a:rPr sz="2200" dirty="0">
                <a:solidFill>
                  <a:srgbClr val="000099"/>
                </a:solidFill>
                <a:latin typeface="Palatino Linotype"/>
                <a:cs typeface="Palatino Linotype"/>
              </a:rPr>
              <a:t>expressions</a:t>
            </a:r>
            <a:r>
              <a:rPr sz="2200" spc="90" dirty="0">
                <a:solidFill>
                  <a:srgbClr val="000099"/>
                </a:solidFill>
                <a:latin typeface="Palatino Linotype"/>
                <a:cs typeface="Palatino Linotype"/>
              </a:rPr>
              <a:t> </a:t>
            </a:r>
            <a:r>
              <a:rPr sz="2200" dirty="0">
                <a:solidFill>
                  <a:srgbClr val="000099"/>
                </a:solidFill>
                <a:latin typeface="Palatino Linotype"/>
                <a:cs typeface="Palatino Linotype"/>
              </a:rPr>
              <a:t>then,</a:t>
            </a:r>
            <a:r>
              <a:rPr sz="2200" spc="65" dirty="0">
                <a:solidFill>
                  <a:srgbClr val="000099"/>
                </a:solidFill>
                <a:latin typeface="Palatino Linotype"/>
                <a:cs typeface="Palatino Linotype"/>
              </a:rPr>
              <a:t> </a:t>
            </a:r>
            <a:r>
              <a:rPr sz="2200" dirty="0">
                <a:solidFill>
                  <a:srgbClr val="000099"/>
                </a:solidFill>
                <a:latin typeface="Palatino Linotype"/>
                <a:cs typeface="Palatino Linotype"/>
              </a:rPr>
              <a:t>E</a:t>
            </a:r>
            <a:r>
              <a:rPr sz="2200" spc="80" dirty="0">
                <a:solidFill>
                  <a:srgbClr val="000099"/>
                </a:solidFill>
                <a:latin typeface="Palatino Linotype"/>
                <a:cs typeface="Palatino Linotype"/>
              </a:rPr>
              <a:t> </a:t>
            </a:r>
            <a:r>
              <a:rPr sz="2200" dirty="0">
                <a:solidFill>
                  <a:srgbClr val="000099"/>
                </a:solidFill>
                <a:latin typeface="Palatino Linotype"/>
                <a:cs typeface="Palatino Linotype"/>
              </a:rPr>
              <a:t>+</a:t>
            </a:r>
            <a:r>
              <a:rPr sz="2200" spc="65" dirty="0">
                <a:solidFill>
                  <a:srgbClr val="000099"/>
                </a:solidFill>
                <a:latin typeface="Palatino Linotype"/>
                <a:cs typeface="Palatino Linotype"/>
              </a:rPr>
              <a:t> </a:t>
            </a:r>
            <a:r>
              <a:rPr sz="2200" dirty="0">
                <a:solidFill>
                  <a:srgbClr val="000099"/>
                </a:solidFill>
                <a:latin typeface="Palatino Linotype"/>
                <a:cs typeface="Palatino Linotype"/>
              </a:rPr>
              <a:t>F</a:t>
            </a:r>
            <a:r>
              <a:rPr sz="2200" spc="75" dirty="0">
                <a:solidFill>
                  <a:srgbClr val="000099"/>
                </a:solidFill>
                <a:latin typeface="Palatino Linotype"/>
                <a:cs typeface="Palatino Linotype"/>
              </a:rPr>
              <a:t> </a:t>
            </a:r>
            <a:r>
              <a:rPr sz="2200" dirty="0">
                <a:solidFill>
                  <a:srgbClr val="000099"/>
                </a:solidFill>
                <a:latin typeface="Palatino Linotype"/>
                <a:cs typeface="Palatino Linotype"/>
              </a:rPr>
              <a:t>is</a:t>
            </a:r>
            <a:r>
              <a:rPr sz="2200" spc="70" dirty="0">
                <a:solidFill>
                  <a:srgbClr val="000099"/>
                </a:solidFill>
                <a:latin typeface="Palatino Linotype"/>
                <a:cs typeface="Palatino Linotype"/>
              </a:rPr>
              <a:t> </a:t>
            </a:r>
            <a:r>
              <a:rPr sz="2200" dirty="0">
                <a:solidFill>
                  <a:srgbClr val="000099"/>
                </a:solidFill>
                <a:latin typeface="Palatino Linotype"/>
                <a:cs typeface="Palatino Linotype"/>
              </a:rPr>
              <a:t>denoting</a:t>
            </a:r>
            <a:r>
              <a:rPr sz="2200" spc="75" dirty="0">
                <a:solidFill>
                  <a:srgbClr val="000099"/>
                </a:solidFill>
                <a:latin typeface="Palatino Linotype"/>
                <a:cs typeface="Palatino Linotype"/>
              </a:rPr>
              <a:t> </a:t>
            </a:r>
            <a:r>
              <a:rPr sz="2200" dirty="0">
                <a:solidFill>
                  <a:srgbClr val="000099"/>
                </a:solidFill>
                <a:latin typeface="Palatino Linotype"/>
                <a:cs typeface="Palatino Linotype"/>
              </a:rPr>
              <a:t>the</a:t>
            </a:r>
            <a:r>
              <a:rPr sz="2200" spc="75" dirty="0">
                <a:solidFill>
                  <a:srgbClr val="000099"/>
                </a:solidFill>
                <a:latin typeface="Palatino Linotype"/>
                <a:cs typeface="Palatino Linotype"/>
              </a:rPr>
              <a:t> </a:t>
            </a:r>
            <a:r>
              <a:rPr sz="2200" dirty="0">
                <a:solidFill>
                  <a:srgbClr val="000099"/>
                </a:solidFill>
                <a:latin typeface="Palatino Linotype"/>
                <a:cs typeface="Palatino Linotype"/>
              </a:rPr>
              <a:t>union</a:t>
            </a:r>
            <a:r>
              <a:rPr sz="2200" spc="75" dirty="0">
                <a:solidFill>
                  <a:srgbClr val="000099"/>
                </a:solidFill>
                <a:latin typeface="Palatino Linotype"/>
                <a:cs typeface="Palatino Linotype"/>
              </a:rPr>
              <a:t> </a:t>
            </a:r>
            <a:r>
              <a:rPr sz="2200" dirty="0">
                <a:solidFill>
                  <a:srgbClr val="000099"/>
                </a:solidFill>
                <a:latin typeface="Palatino Linotype"/>
                <a:cs typeface="Palatino Linotype"/>
              </a:rPr>
              <a:t>of</a:t>
            </a:r>
            <a:r>
              <a:rPr sz="2200" spc="65" dirty="0">
                <a:solidFill>
                  <a:srgbClr val="000099"/>
                </a:solidFill>
                <a:latin typeface="Palatino Linotype"/>
                <a:cs typeface="Palatino Linotype"/>
              </a:rPr>
              <a:t> </a:t>
            </a:r>
            <a:r>
              <a:rPr sz="2200" dirty="0">
                <a:solidFill>
                  <a:srgbClr val="000099"/>
                </a:solidFill>
                <a:latin typeface="Palatino Linotype"/>
                <a:cs typeface="Palatino Linotype"/>
              </a:rPr>
              <a:t>L(E)</a:t>
            </a:r>
            <a:r>
              <a:rPr sz="2200" spc="75" dirty="0">
                <a:solidFill>
                  <a:srgbClr val="000099"/>
                </a:solidFill>
                <a:latin typeface="Palatino Linotype"/>
                <a:cs typeface="Palatino Linotype"/>
              </a:rPr>
              <a:t> </a:t>
            </a:r>
            <a:r>
              <a:rPr sz="2200" spc="-25" dirty="0">
                <a:solidFill>
                  <a:srgbClr val="000099"/>
                </a:solidFill>
                <a:latin typeface="Palatino Linotype"/>
                <a:cs typeface="Palatino Linotype"/>
              </a:rPr>
              <a:t>and</a:t>
            </a:r>
            <a:endParaRPr sz="2200">
              <a:latin typeface="Palatino Linotype"/>
              <a:cs typeface="Palatino Linotype"/>
            </a:endParaRPr>
          </a:p>
          <a:p>
            <a:pPr marL="698500">
              <a:lnSpc>
                <a:spcPct val="100000"/>
              </a:lnSpc>
              <a:spcBef>
                <a:spcPts val="1060"/>
              </a:spcBef>
            </a:pPr>
            <a:r>
              <a:rPr sz="2200" dirty="0">
                <a:solidFill>
                  <a:srgbClr val="000099"/>
                </a:solidFill>
                <a:latin typeface="Palatino Linotype"/>
                <a:cs typeface="Palatino Linotype"/>
              </a:rPr>
              <a:t>L(F),</a:t>
            </a:r>
            <a:r>
              <a:rPr sz="2200" spc="-20" dirty="0">
                <a:solidFill>
                  <a:srgbClr val="000099"/>
                </a:solidFill>
                <a:latin typeface="Palatino Linotype"/>
                <a:cs typeface="Palatino Linotype"/>
              </a:rPr>
              <a:t> </a:t>
            </a:r>
            <a:r>
              <a:rPr sz="2200" dirty="0">
                <a:solidFill>
                  <a:srgbClr val="000099"/>
                </a:solidFill>
                <a:latin typeface="Palatino Linotype"/>
                <a:cs typeface="Palatino Linotype"/>
              </a:rPr>
              <a:t>L(E+F)</a:t>
            </a:r>
            <a:r>
              <a:rPr sz="2200" spc="-5" dirty="0">
                <a:solidFill>
                  <a:srgbClr val="000099"/>
                </a:solidFill>
                <a:latin typeface="Palatino Linotype"/>
                <a:cs typeface="Palatino Linotype"/>
              </a:rPr>
              <a:t> </a:t>
            </a:r>
            <a:r>
              <a:rPr sz="2200" dirty="0">
                <a:solidFill>
                  <a:srgbClr val="000099"/>
                </a:solidFill>
                <a:latin typeface="Palatino Linotype"/>
                <a:cs typeface="Palatino Linotype"/>
              </a:rPr>
              <a:t>=</a:t>
            </a:r>
            <a:r>
              <a:rPr sz="2200" spc="-40" dirty="0">
                <a:solidFill>
                  <a:srgbClr val="000099"/>
                </a:solidFill>
                <a:latin typeface="Palatino Linotype"/>
                <a:cs typeface="Palatino Linotype"/>
              </a:rPr>
              <a:t> </a:t>
            </a:r>
            <a:r>
              <a:rPr sz="2200" dirty="0">
                <a:solidFill>
                  <a:srgbClr val="000099"/>
                </a:solidFill>
                <a:latin typeface="Palatino Linotype"/>
                <a:cs typeface="Palatino Linotype"/>
              </a:rPr>
              <a:t>L(E)</a:t>
            </a:r>
            <a:r>
              <a:rPr sz="2200" spc="-10" dirty="0">
                <a:solidFill>
                  <a:srgbClr val="000099"/>
                </a:solidFill>
                <a:latin typeface="Palatino Linotype"/>
                <a:cs typeface="Palatino Linotype"/>
              </a:rPr>
              <a:t> </a:t>
            </a:r>
            <a:r>
              <a:rPr sz="2200" dirty="0">
                <a:solidFill>
                  <a:srgbClr val="000099"/>
                </a:solidFill>
                <a:latin typeface="Palatino Linotype"/>
                <a:cs typeface="Palatino Linotype"/>
              </a:rPr>
              <a:t>U</a:t>
            </a:r>
            <a:r>
              <a:rPr sz="2200" spc="-40" dirty="0">
                <a:solidFill>
                  <a:srgbClr val="000099"/>
                </a:solidFill>
                <a:latin typeface="Palatino Linotype"/>
                <a:cs typeface="Palatino Linotype"/>
              </a:rPr>
              <a:t> </a:t>
            </a:r>
            <a:r>
              <a:rPr sz="2200" spc="-20" dirty="0">
                <a:solidFill>
                  <a:srgbClr val="000099"/>
                </a:solidFill>
                <a:latin typeface="Palatino Linotype"/>
                <a:cs typeface="Palatino Linotype"/>
              </a:rPr>
              <a:t>L(F)</a:t>
            </a:r>
            <a:endParaRPr sz="2200">
              <a:latin typeface="Palatino Linotype"/>
              <a:cs typeface="Palatino Linotype"/>
            </a:endParaRPr>
          </a:p>
          <a:p>
            <a:pPr marL="698500" marR="6350" lvl="1" indent="-228600">
              <a:lnSpc>
                <a:spcPct val="140000"/>
              </a:lnSpc>
              <a:spcBef>
                <a:spcPts val="490"/>
              </a:spcBef>
              <a:buFont typeface="Arial MT"/>
              <a:buChar char="•"/>
              <a:tabLst>
                <a:tab pos="698500" algn="l"/>
              </a:tabLst>
            </a:pPr>
            <a:r>
              <a:rPr sz="2200" dirty="0">
                <a:solidFill>
                  <a:srgbClr val="000099"/>
                </a:solidFill>
                <a:latin typeface="Palatino Linotype"/>
                <a:cs typeface="Palatino Linotype"/>
              </a:rPr>
              <a:t>If</a:t>
            </a:r>
            <a:r>
              <a:rPr sz="2200" spc="185" dirty="0">
                <a:solidFill>
                  <a:srgbClr val="000099"/>
                </a:solidFill>
                <a:latin typeface="Palatino Linotype"/>
                <a:cs typeface="Palatino Linotype"/>
              </a:rPr>
              <a:t> </a:t>
            </a:r>
            <a:r>
              <a:rPr sz="2200" dirty="0">
                <a:solidFill>
                  <a:srgbClr val="000099"/>
                </a:solidFill>
                <a:latin typeface="Palatino Linotype"/>
                <a:cs typeface="Palatino Linotype"/>
              </a:rPr>
              <a:t>E</a:t>
            </a:r>
            <a:r>
              <a:rPr sz="2200" spc="195" dirty="0">
                <a:solidFill>
                  <a:srgbClr val="000099"/>
                </a:solidFill>
                <a:latin typeface="Palatino Linotype"/>
                <a:cs typeface="Palatino Linotype"/>
              </a:rPr>
              <a:t> </a:t>
            </a:r>
            <a:r>
              <a:rPr sz="2200" dirty="0">
                <a:solidFill>
                  <a:srgbClr val="000099"/>
                </a:solidFill>
                <a:latin typeface="Palatino Linotype"/>
                <a:cs typeface="Palatino Linotype"/>
              </a:rPr>
              <a:t>and</a:t>
            </a:r>
            <a:r>
              <a:rPr sz="2200" spc="195" dirty="0">
                <a:solidFill>
                  <a:srgbClr val="000099"/>
                </a:solidFill>
                <a:latin typeface="Palatino Linotype"/>
                <a:cs typeface="Palatino Linotype"/>
              </a:rPr>
              <a:t> </a:t>
            </a:r>
            <a:r>
              <a:rPr sz="2200" dirty="0">
                <a:solidFill>
                  <a:srgbClr val="000099"/>
                </a:solidFill>
                <a:latin typeface="Palatino Linotype"/>
                <a:cs typeface="Palatino Linotype"/>
              </a:rPr>
              <a:t>F</a:t>
            </a:r>
            <a:r>
              <a:rPr sz="2200" spc="195" dirty="0">
                <a:solidFill>
                  <a:srgbClr val="000099"/>
                </a:solidFill>
                <a:latin typeface="Palatino Linotype"/>
                <a:cs typeface="Palatino Linotype"/>
              </a:rPr>
              <a:t> </a:t>
            </a:r>
            <a:r>
              <a:rPr sz="2200" dirty="0">
                <a:solidFill>
                  <a:srgbClr val="000099"/>
                </a:solidFill>
                <a:latin typeface="Palatino Linotype"/>
                <a:cs typeface="Palatino Linotype"/>
              </a:rPr>
              <a:t>are</a:t>
            </a:r>
            <a:r>
              <a:rPr sz="2200" spc="204" dirty="0">
                <a:solidFill>
                  <a:srgbClr val="000099"/>
                </a:solidFill>
                <a:latin typeface="Palatino Linotype"/>
                <a:cs typeface="Palatino Linotype"/>
              </a:rPr>
              <a:t> </a:t>
            </a:r>
            <a:r>
              <a:rPr sz="2200" dirty="0">
                <a:solidFill>
                  <a:srgbClr val="000099"/>
                </a:solidFill>
                <a:latin typeface="Palatino Linotype"/>
                <a:cs typeface="Palatino Linotype"/>
              </a:rPr>
              <a:t>regular</a:t>
            </a:r>
            <a:r>
              <a:rPr sz="2200" spc="204" dirty="0">
                <a:solidFill>
                  <a:srgbClr val="000099"/>
                </a:solidFill>
                <a:latin typeface="Palatino Linotype"/>
                <a:cs typeface="Palatino Linotype"/>
              </a:rPr>
              <a:t> </a:t>
            </a:r>
            <a:r>
              <a:rPr sz="2200" dirty="0">
                <a:solidFill>
                  <a:srgbClr val="000099"/>
                </a:solidFill>
                <a:latin typeface="Palatino Linotype"/>
                <a:cs typeface="Palatino Linotype"/>
              </a:rPr>
              <a:t>expressions</a:t>
            </a:r>
            <a:r>
              <a:rPr sz="2200" spc="204" dirty="0">
                <a:solidFill>
                  <a:srgbClr val="000099"/>
                </a:solidFill>
                <a:latin typeface="Palatino Linotype"/>
                <a:cs typeface="Palatino Linotype"/>
              </a:rPr>
              <a:t> </a:t>
            </a:r>
            <a:r>
              <a:rPr sz="2200" dirty="0">
                <a:solidFill>
                  <a:srgbClr val="000099"/>
                </a:solidFill>
                <a:latin typeface="Palatino Linotype"/>
                <a:cs typeface="Palatino Linotype"/>
              </a:rPr>
              <a:t>then,</a:t>
            </a:r>
            <a:r>
              <a:rPr sz="2200" spc="204" dirty="0">
                <a:solidFill>
                  <a:srgbClr val="000099"/>
                </a:solidFill>
                <a:latin typeface="Palatino Linotype"/>
                <a:cs typeface="Palatino Linotype"/>
              </a:rPr>
              <a:t> </a:t>
            </a:r>
            <a:r>
              <a:rPr sz="2200" dirty="0">
                <a:solidFill>
                  <a:srgbClr val="000099"/>
                </a:solidFill>
                <a:latin typeface="Palatino Linotype"/>
                <a:cs typeface="Palatino Linotype"/>
              </a:rPr>
              <a:t>E</a:t>
            </a:r>
            <a:r>
              <a:rPr sz="2200" spc="195" dirty="0">
                <a:solidFill>
                  <a:srgbClr val="000099"/>
                </a:solidFill>
                <a:latin typeface="Palatino Linotype"/>
                <a:cs typeface="Palatino Linotype"/>
              </a:rPr>
              <a:t> </a:t>
            </a:r>
            <a:r>
              <a:rPr sz="2200" dirty="0">
                <a:solidFill>
                  <a:srgbClr val="000099"/>
                </a:solidFill>
                <a:latin typeface="Palatino Linotype"/>
                <a:cs typeface="Palatino Linotype"/>
              </a:rPr>
              <a:t>.</a:t>
            </a:r>
            <a:r>
              <a:rPr sz="2200" spc="195" dirty="0">
                <a:solidFill>
                  <a:srgbClr val="000099"/>
                </a:solidFill>
                <a:latin typeface="Palatino Linotype"/>
                <a:cs typeface="Palatino Linotype"/>
              </a:rPr>
              <a:t> </a:t>
            </a:r>
            <a:r>
              <a:rPr sz="2200" dirty="0">
                <a:solidFill>
                  <a:srgbClr val="000099"/>
                </a:solidFill>
                <a:latin typeface="Palatino Linotype"/>
                <a:cs typeface="Palatino Linotype"/>
              </a:rPr>
              <a:t>F</a:t>
            </a:r>
            <a:r>
              <a:rPr sz="2200" spc="204" dirty="0">
                <a:solidFill>
                  <a:srgbClr val="000099"/>
                </a:solidFill>
                <a:latin typeface="Palatino Linotype"/>
                <a:cs typeface="Palatino Linotype"/>
              </a:rPr>
              <a:t> </a:t>
            </a:r>
            <a:r>
              <a:rPr sz="2200" dirty="0">
                <a:solidFill>
                  <a:srgbClr val="000099"/>
                </a:solidFill>
                <a:latin typeface="Palatino Linotype"/>
                <a:cs typeface="Palatino Linotype"/>
              </a:rPr>
              <a:t>is</a:t>
            </a:r>
            <a:r>
              <a:rPr sz="2200" spc="210" dirty="0">
                <a:solidFill>
                  <a:srgbClr val="000099"/>
                </a:solidFill>
                <a:latin typeface="Palatino Linotype"/>
                <a:cs typeface="Palatino Linotype"/>
              </a:rPr>
              <a:t> </a:t>
            </a:r>
            <a:r>
              <a:rPr sz="2200" dirty="0">
                <a:solidFill>
                  <a:srgbClr val="000099"/>
                </a:solidFill>
                <a:latin typeface="Palatino Linotype"/>
                <a:cs typeface="Palatino Linotype"/>
              </a:rPr>
              <a:t>denoting</a:t>
            </a:r>
            <a:r>
              <a:rPr sz="2200" spc="204" dirty="0">
                <a:solidFill>
                  <a:srgbClr val="000099"/>
                </a:solidFill>
                <a:latin typeface="Palatino Linotype"/>
                <a:cs typeface="Palatino Linotype"/>
              </a:rPr>
              <a:t> </a:t>
            </a:r>
            <a:r>
              <a:rPr sz="2200" dirty="0">
                <a:solidFill>
                  <a:srgbClr val="000099"/>
                </a:solidFill>
                <a:latin typeface="Palatino Linotype"/>
                <a:cs typeface="Palatino Linotype"/>
              </a:rPr>
              <a:t>the</a:t>
            </a:r>
            <a:r>
              <a:rPr sz="2200" spc="204" dirty="0">
                <a:solidFill>
                  <a:srgbClr val="000099"/>
                </a:solidFill>
                <a:latin typeface="Palatino Linotype"/>
                <a:cs typeface="Palatino Linotype"/>
              </a:rPr>
              <a:t> </a:t>
            </a:r>
            <a:r>
              <a:rPr sz="2200" dirty="0">
                <a:solidFill>
                  <a:srgbClr val="000099"/>
                </a:solidFill>
                <a:latin typeface="Palatino Linotype"/>
                <a:cs typeface="Palatino Linotype"/>
              </a:rPr>
              <a:t>concatenating</a:t>
            </a:r>
            <a:r>
              <a:rPr sz="2200" spc="220" dirty="0">
                <a:solidFill>
                  <a:srgbClr val="000099"/>
                </a:solidFill>
                <a:latin typeface="Palatino Linotype"/>
                <a:cs typeface="Palatino Linotype"/>
              </a:rPr>
              <a:t> </a:t>
            </a:r>
            <a:r>
              <a:rPr sz="2200" spc="-25" dirty="0">
                <a:solidFill>
                  <a:srgbClr val="000099"/>
                </a:solidFill>
                <a:latin typeface="Palatino Linotype"/>
                <a:cs typeface="Palatino Linotype"/>
              </a:rPr>
              <a:t>of </a:t>
            </a:r>
            <a:r>
              <a:rPr sz="2200" dirty="0">
                <a:solidFill>
                  <a:srgbClr val="000099"/>
                </a:solidFill>
                <a:latin typeface="Palatino Linotype"/>
                <a:cs typeface="Palatino Linotype"/>
              </a:rPr>
              <a:t>L(E)</a:t>
            </a:r>
            <a:r>
              <a:rPr sz="2200" spc="-5" dirty="0">
                <a:solidFill>
                  <a:srgbClr val="000099"/>
                </a:solidFill>
                <a:latin typeface="Palatino Linotype"/>
                <a:cs typeface="Palatino Linotype"/>
              </a:rPr>
              <a:t> </a:t>
            </a:r>
            <a:r>
              <a:rPr sz="2200" dirty="0">
                <a:solidFill>
                  <a:srgbClr val="000099"/>
                </a:solidFill>
                <a:latin typeface="Palatino Linotype"/>
                <a:cs typeface="Palatino Linotype"/>
              </a:rPr>
              <a:t>and</a:t>
            </a:r>
            <a:r>
              <a:rPr sz="2200" spc="-40" dirty="0">
                <a:solidFill>
                  <a:srgbClr val="000099"/>
                </a:solidFill>
                <a:latin typeface="Palatino Linotype"/>
                <a:cs typeface="Palatino Linotype"/>
              </a:rPr>
              <a:t> </a:t>
            </a:r>
            <a:r>
              <a:rPr sz="2200" dirty="0">
                <a:solidFill>
                  <a:srgbClr val="000099"/>
                </a:solidFill>
                <a:latin typeface="Palatino Linotype"/>
                <a:cs typeface="Palatino Linotype"/>
              </a:rPr>
              <a:t>L(F),</a:t>
            </a:r>
            <a:r>
              <a:rPr sz="2200" spc="-20" dirty="0">
                <a:solidFill>
                  <a:srgbClr val="000099"/>
                </a:solidFill>
                <a:latin typeface="Palatino Linotype"/>
                <a:cs typeface="Palatino Linotype"/>
              </a:rPr>
              <a:t> </a:t>
            </a:r>
            <a:r>
              <a:rPr sz="2200" dirty="0">
                <a:solidFill>
                  <a:srgbClr val="000099"/>
                </a:solidFill>
                <a:latin typeface="Palatino Linotype"/>
                <a:cs typeface="Palatino Linotype"/>
              </a:rPr>
              <a:t>L(E.F)</a:t>
            </a:r>
            <a:r>
              <a:rPr sz="2200" spc="-10" dirty="0">
                <a:solidFill>
                  <a:srgbClr val="000099"/>
                </a:solidFill>
                <a:latin typeface="Palatino Linotype"/>
                <a:cs typeface="Palatino Linotype"/>
              </a:rPr>
              <a:t> </a:t>
            </a:r>
            <a:r>
              <a:rPr sz="2200" dirty="0">
                <a:solidFill>
                  <a:srgbClr val="000099"/>
                </a:solidFill>
                <a:latin typeface="Palatino Linotype"/>
                <a:cs typeface="Palatino Linotype"/>
              </a:rPr>
              <a:t>=</a:t>
            </a:r>
            <a:r>
              <a:rPr sz="2200" spc="-35" dirty="0">
                <a:solidFill>
                  <a:srgbClr val="000099"/>
                </a:solidFill>
                <a:latin typeface="Palatino Linotype"/>
                <a:cs typeface="Palatino Linotype"/>
              </a:rPr>
              <a:t> </a:t>
            </a:r>
            <a:r>
              <a:rPr sz="2200" dirty="0">
                <a:solidFill>
                  <a:srgbClr val="000099"/>
                </a:solidFill>
                <a:latin typeface="Palatino Linotype"/>
                <a:cs typeface="Palatino Linotype"/>
              </a:rPr>
              <a:t>L(E)</a:t>
            </a:r>
            <a:r>
              <a:rPr sz="2200" spc="-5" dirty="0">
                <a:solidFill>
                  <a:srgbClr val="000099"/>
                </a:solidFill>
                <a:latin typeface="Palatino Linotype"/>
                <a:cs typeface="Palatino Linotype"/>
              </a:rPr>
              <a:t> </a:t>
            </a:r>
            <a:r>
              <a:rPr sz="2200" dirty="0">
                <a:solidFill>
                  <a:srgbClr val="000099"/>
                </a:solidFill>
                <a:latin typeface="Palatino Linotype"/>
                <a:cs typeface="Palatino Linotype"/>
              </a:rPr>
              <a:t>.</a:t>
            </a:r>
            <a:r>
              <a:rPr sz="2200" spc="-25" dirty="0">
                <a:solidFill>
                  <a:srgbClr val="000099"/>
                </a:solidFill>
                <a:latin typeface="Palatino Linotype"/>
                <a:cs typeface="Palatino Linotype"/>
              </a:rPr>
              <a:t> </a:t>
            </a:r>
            <a:r>
              <a:rPr sz="2200" spc="-20" dirty="0">
                <a:solidFill>
                  <a:srgbClr val="000099"/>
                </a:solidFill>
                <a:latin typeface="Palatino Linotype"/>
                <a:cs typeface="Palatino Linotype"/>
              </a:rPr>
              <a:t>L(F)</a:t>
            </a:r>
            <a:endParaRPr sz="2200">
              <a:latin typeface="Palatino Linotype"/>
              <a:cs typeface="Palatino Linotype"/>
            </a:endParaRPr>
          </a:p>
          <a:p>
            <a:pPr marL="698500" marR="6985" lvl="1" indent="-228600">
              <a:lnSpc>
                <a:spcPct val="140000"/>
              </a:lnSpc>
              <a:spcBef>
                <a:spcPts val="509"/>
              </a:spcBef>
              <a:buFont typeface="Arial MT"/>
              <a:buChar char="•"/>
              <a:tabLst>
                <a:tab pos="698500" algn="l"/>
              </a:tabLst>
            </a:pPr>
            <a:r>
              <a:rPr sz="2200" dirty="0">
                <a:solidFill>
                  <a:srgbClr val="000099"/>
                </a:solidFill>
                <a:latin typeface="Palatino Linotype"/>
                <a:cs typeface="Palatino Linotype"/>
              </a:rPr>
              <a:t>If</a:t>
            </a:r>
            <a:r>
              <a:rPr sz="2200" spc="40" dirty="0">
                <a:solidFill>
                  <a:srgbClr val="000099"/>
                </a:solidFill>
                <a:latin typeface="Palatino Linotype"/>
                <a:cs typeface="Palatino Linotype"/>
              </a:rPr>
              <a:t> </a:t>
            </a:r>
            <a:r>
              <a:rPr sz="2200" dirty="0">
                <a:solidFill>
                  <a:srgbClr val="000099"/>
                </a:solidFill>
                <a:latin typeface="Palatino Linotype"/>
                <a:cs typeface="Palatino Linotype"/>
              </a:rPr>
              <a:t>E</a:t>
            </a:r>
            <a:r>
              <a:rPr sz="2200" spc="45" dirty="0">
                <a:solidFill>
                  <a:srgbClr val="000099"/>
                </a:solidFill>
                <a:latin typeface="Palatino Linotype"/>
                <a:cs typeface="Palatino Linotype"/>
              </a:rPr>
              <a:t> </a:t>
            </a:r>
            <a:r>
              <a:rPr sz="2200" dirty="0">
                <a:solidFill>
                  <a:srgbClr val="000099"/>
                </a:solidFill>
                <a:latin typeface="Palatino Linotype"/>
                <a:cs typeface="Palatino Linotype"/>
              </a:rPr>
              <a:t>is</a:t>
            </a:r>
            <a:r>
              <a:rPr sz="2200" spc="45" dirty="0">
                <a:solidFill>
                  <a:srgbClr val="000099"/>
                </a:solidFill>
                <a:latin typeface="Palatino Linotype"/>
                <a:cs typeface="Palatino Linotype"/>
              </a:rPr>
              <a:t> </a:t>
            </a:r>
            <a:r>
              <a:rPr sz="2200" dirty="0">
                <a:solidFill>
                  <a:srgbClr val="000099"/>
                </a:solidFill>
                <a:latin typeface="Palatino Linotype"/>
                <a:cs typeface="Palatino Linotype"/>
              </a:rPr>
              <a:t>a</a:t>
            </a:r>
            <a:r>
              <a:rPr sz="2200" spc="60" dirty="0">
                <a:solidFill>
                  <a:srgbClr val="000099"/>
                </a:solidFill>
                <a:latin typeface="Palatino Linotype"/>
                <a:cs typeface="Palatino Linotype"/>
              </a:rPr>
              <a:t> </a:t>
            </a:r>
            <a:r>
              <a:rPr sz="2200" dirty="0">
                <a:solidFill>
                  <a:srgbClr val="000099"/>
                </a:solidFill>
                <a:latin typeface="Palatino Linotype"/>
                <a:cs typeface="Palatino Linotype"/>
              </a:rPr>
              <a:t>regular</a:t>
            </a:r>
            <a:r>
              <a:rPr sz="2200" spc="50" dirty="0">
                <a:solidFill>
                  <a:srgbClr val="000099"/>
                </a:solidFill>
                <a:latin typeface="Palatino Linotype"/>
                <a:cs typeface="Palatino Linotype"/>
              </a:rPr>
              <a:t> </a:t>
            </a:r>
            <a:r>
              <a:rPr sz="2200" dirty="0">
                <a:solidFill>
                  <a:srgbClr val="000099"/>
                </a:solidFill>
                <a:latin typeface="Palatino Linotype"/>
                <a:cs typeface="Palatino Linotype"/>
              </a:rPr>
              <a:t>expression</a:t>
            </a:r>
            <a:r>
              <a:rPr sz="2200" spc="55" dirty="0">
                <a:solidFill>
                  <a:srgbClr val="000099"/>
                </a:solidFill>
                <a:latin typeface="Palatino Linotype"/>
                <a:cs typeface="Palatino Linotype"/>
              </a:rPr>
              <a:t> </a:t>
            </a:r>
            <a:r>
              <a:rPr sz="2200" dirty="0">
                <a:solidFill>
                  <a:srgbClr val="000099"/>
                </a:solidFill>
                <a:latin typeface="Palatino Linotype"/>
                <a:cs typeface="Palatino Linotype"/>
              </a:rPr>
              <a:t>then,</a:t>
            </a:r>
            <a:r>
              <a:rPr sz="2200" spc="50" dirty="0">
                <a:solidFill>
                  <a:srgbClr val="000099"/>
                </a:solidFill>
                <a:latin typeface="Palatino Linotype"/>
                <a:cs typeface="Palatino Linotype"/>
              </a:rPr>
              <a:t> </a:t>
            </a:r>
            <a:r>
              <a:rPr sz="2200" dirty="0">
                <a:solidFill>
                  <a:srgbClr val="000099"/>
                </a:solidFill>
                <a:latin typeface="Palatino Linotype"/>
                <a:cs typeface="Palatino Linotype"/>
              </a:rPr>
              <a:t>E*</a:t>
            </a:r>
            <a:r>
              <a:rPr sz="2200" spc="40" dirty="0">
                <a:solidFill>
                  <a:srgbClr val="000099"/>
                </a:solidFill>
                <a:latin typeface="Palatino Linotype"/>
                <a:cs typeface="Palatino Linotype"/>
              </a:rPr>
              <a:t> </a:t>
            </a:r>
            <a:r>
              <a:rPr sz="2200" dirty="0">
                <a:solidFill>
                  <a:srgbClr val="000099"/>
                </a:solidFill>
                <a:latin typeface="Palatino Linotype"/>
                <a:cs typeface="Palatino Linotype"/>
              </a:rPr>
              <a:t>is</a:t>
            </a:r>
            <a:r>
              <a:rPr sz="2200" spc="45" dirty="0">
                <a:solidFill>
                  <a:srgbClr val="000099"/>
                </a:solidFill>
                <a:latin typeface="Palatino Linotype"/>
                <a:cs typeface="Palatino Linotype"/>
              </a:rPr>
              <a:t> </a:t>
            </a:r>
            <a:r>
              <a:rPr sz="2200" dirty="0">
                <a:solidFill>
                  <a:srgbClr val="000099"/>
                </a:solidFill>
                <a:latin typeface="Palatino Linotype"/>
                <a:cs typeface="Palatino Linotype"/>
              </a:rPr>
              <a:t>a</a:t>
            </a:r>
            <a:r>
              <a:rPr sz="2200" spc="50" dirty="0">
                <a:solidFill>
                  <a:srgbClr val="000099"/>
                </a:solidFill>
                <a:latin typeface="Palatino Linotype"/>
                <a:cs typeface="Palatino Linotype"/>
              </a:rPr>
              <a:t> </a:t>
            </a:r>
            <a:r>
              <a:rPr sz="2200" dirty="0">
                <a:solidFill>
                  <a:srgbClr val="000099"/>
                </a:solidFill>
                <a:latin typeface="Palatino Linotype"/>
                <a:cs typeface="Palatino Linotype"/>
              </a:rPr>
              <a:t>RE</a:t>
            </a:r>
            <a:r>
              <a:rPr sz="2200" spc="55" dirty="0">
                <a:solidFill>
                  <a:srgbClr val="000099"/>
                </a:solidFill>
                <a:latin typeface="Palatino Linotype"/>
                <a:cs typeface="Palatino Linotype"/>
              </a:rPr>
              <a:t> </a:t>
            </a:r>
            <a:r>
              <a:rPr sz="2200" dirty="0">
                <a:solidFill>
                  <a:srgbClr val="000099"/>
                </a:solidFill>
                <a:latin typeface="Palatino Linotype"/>
                <a:cs typeface="Palatino Linotype"/>
              </a:rPr>
              <a:t>denoting</a:t>
            </a:r>
            <a:r>
              <a:rPr sz="2200" spc="40" dirty="0">
                <a:solidFill>
                  <a:srgbClr val="000099"/>
                </a:solidFill>
                <a:latin typeface="Palatino Linotype"/>
                <a:cs typeface="Palatino Linotype"/>
              </a:rPr>
              <a:t> </a:t>
            </a:r>
            <a:r>
              <a:rPr sz="2200" dirty="0">
                <a:solidFill>
                  <a:srgbClr val="000099"/>
                </a:solidFill>
                <a:latin typeface="Palatino Linotype"/>
                <a:cs typeface="Palatino Linotype"/>
              </a:rPr>
              <a:t>the</a:t>
            </a:r>
            <a:r>
              <a:rPr sz="2200" spc="45" dirty="0">
                <a:solidFill>
                  <a:srgbClr val="000099"/>
                </a:solidFill>
                <a:latin typeface="Palatino Linotype"/>
                <a:cs typeface="Palatino Linotype"/>
              </a:rPr>
              <a:t> </a:t>
            </a:r>
            <a:r>
              <a:rPr sz="2200" dirty="0">
                <a:solidFill>
                  <a:srgbClr val="000099"/>
                </a:solidFill>
                <a:latin typeface="Palatino Linotype"/>
                <a:cs typeface="Palatino Linotype"/>
              </a:rPr>
              <a:t>closure</a:t>
            </a:r>
            <a:r>
              <a:rPr sz="2200" spc="50" dirty="0">
                <a:solidFill>
                  <a:srgbClr val="000099"/>
                </a:solidFill>
                <a:latin typeface="Palatino Linotype"/>
                <a:cs typeface="Palatino Linotype"/>
              </a:rPr>
              <a:t> </a:t>
            </a:r>
            <a:r>
              <a:rPr sz="2200" dirty="0">
                <a:solidFill>
                  <a:srgbClr val="000099"/>
                </a:solidFill>
                <a:latin typeface="Palatino Linotype"/>
                <a:cs typeface="Palatino Linotype"/>
              </a:rPr>
              <a:t>of</a:t>
            </a:r>
            <a:r>
              <a:rPr sz="2200" spc="40" dirty="0">
                <a:solidFill>
                  <a:srgbClr val="000099"/>
                </a:solidFill>
                <a:latin typeface="Palatino Linotype"/>
                <a:cs typeface="Palatino Linotype"/>
              </a:rPr>
              <a:t> </a:t>
            </a:r>
            <a:r>
              <a:rPr sz="2200" dirty="0">
                <a:solidFill>
                  <a:srgbClr val="000099"/>
                </a:solidFill>
                <a:latin typeface="Palatino Linotype"/>
                <a:cs typeface="Palatino Linotype"/>
              </a:rPr>
              <a:t>L(E),</a:t>
            </a:r>
            <a:r>
              <a:rPr sz="2200" spc="65" dirty="0">
                <a:solidFill>
                  <a:srgbClr val="000099"/>
                </a:solidFill>
                <a:latin typeface="Palatino Linotype"/>
                <a:cs typeface="Palatino Linotype"/>
              </a:rPr>
              <a:t> </a:t>
            </a:r>
            <a:r>
              <a:rPr sz="2200" dirty="0">
                <a:solidFill>
                  <a:srgbClr val="000099"/>
                </a:solidFill>
                <a:latin typeface="Palatino Linotype"/>
                <a:cs typeface="Palatino Linotype"/>
              </a:rPr>
              <a:t>L(E*)</a:t>
            </a:r>
            <a:r>
              <a:rPr sz="2200" spc="45" dirty="0">
                <a:solidFill>
                  <a:srgbClr val="000099"/>
                </a:solidFill>
                <a:latin typeface="Palatino Linotype"/>
                <a:cs typeface="Palatino Linotype"/>
              </a:rPr>
              <a:t> </a:t>
            </a:r>
            <a:r>
              <a:rPr sz="2200" spc="-50" dirty="0">
                <a:solidFill>
                  <a:srgbClr val="000099"/>
                </a:solidFill>
                <a:latin typeface="Palatino Linotype"/>
                <a:cs typeface="Palatino Linotype"/>
              </a:rPr>
              <a:t>= </a:t>
            </a:r>
            <a:r>
              <a:rPr sz="2200" spc="-10" dirty="0">
                <a:solidFill>
                  <a:srgbClr val="000099"/>
                </a:solidFill>
                <a:latin typeface="Palatino Linotype"/>
                <a:cs typeface="Palatino Linotype"/>
              </a:rPr>
              <a:t>(L(E))*</a:t>
            </a:r>
            <a:endParaRPr sz="2200">
              <a:latin typeface="Palatino Linotype"/>
              <a:cs typeface="Palatino Linotype"/>
            </a:endParaRPr>
          </a:p>
          <a:p>
            <a:pPr marL="698500" marR="5080" lvl="1" indent="-228600">
              <a:lnSpc>
                <a:spcPct val="140100"/>
              </a:lnSpc>
              <a:spcBef>
                <a:spcPts val="500"/>
              </a:spcBef>
              <a:buFont typeface="Arial MT"/>
              <a:buChar char="•"/>
              <a:tabLst>
                <a:tab pos="698500" algn="l"/>
              </a:tabLst>
            </a:pPr>
            <a:r>
              <a:rPr sz="2200" dirty="0">
                <a:solidFill>
                  <a:srgbClr val="000099"/>
                </a:solidFill>
                <a:latin typeface="Palatino Linotype"/>
                <a:cs typeface="Palatino Linotype"/>
              </a:rPr>
              <a:t>If</a:t>
            </a:r>
            <a:r>
              <a:rPr sz="2200" spc="215" dirty="0">
                <a:solidFill>
                  <a:srgbClr val="000099"/>
                </a:solidFill>
                <a:latin typeface="Palatino Linotype"/>
                <a:cs typeface="Palatino Linotype"/>
              </a:rPr>
              <a:t> </a:t>
            </a:r>
            <a:r>
              <a:rPr sz="2200" dirty="0">
                <a:solidFill>
                  <a:srgbClr val="000099"/>
                </a:solidFill>
                <a:latin typeface="Palatino Linotype"/>
                <a:cs typeface="Palatino Linotype"/>
              </a:rPr>
              <a:t>E</a:t>
            </a:r>
            <a:r>
              <a:rPr sz="2200" spc="220" dirty="0">
                <a:solidFill>
                  <a:srgbClr val="000099"/>
                </a:solidFill>
                <a:latin typeface="Palatino Linotype"/>
                <a:cs typeface="Palatino Linotype"/>
              </a:rPr>
              <a:t> </a:t>
            </a:r>
            <a:r>
              <a:rPr sz="2200" dirty="0">
                <a:solidFill>
                  <a:srgbClr val="000099"/>
                </a:solidFill>
                <a:latin typeface="Palatino Linotype"/>
                <a:cs typeface="Palatino Linotype"/>
              </a:rPr>
              <a:t>is</a:t>
            </a:r>
            <a:r>
              <a:rPr sz="2200" spc="220" dirty="0">
                <a:solidFill>
                  <a:srgbClr val="000099"/>
                </a:solidFill>
                <a:latin typeface="Palatino Linotype"/>
                <a:cs typeface="Palatino Linotype"/>
              </a:rPr>
              <a:t> </a:t>
            </a:r>
            <a:r>
              <a:rPr sz="2200" dirty="0">
                <a:solidFill>
                  <a:srgbClr val="000099"/>
                </a:solidFill>
                <a:latin typeface="Palatino Linotype"/>
                <a:cs typeface="Palatino Linotype"/>
              </a:rPr>
              <a:t>a</a:t>
            </a:r>
            <a:r>
              <a:rPr sz="2200" spc="210" dirty="0">
                <a:solidFill>
                  <a:srgbClr val="000099"/>
                </a:solidFill>
                <a:latin typeface="Palatino Linotype"/>
                <a:cs typeface="Palatino Linotype"/>
              </a:rPr>
              <a:t> </a:t>
            </a:r>
            <a:r>
              <a:rPr sz="2200" dirty="0">
                <a:solidFill>
                  <a:srgbClr val="000099"/>
                </a:solidFill>
                <a:latin typeface="Palatino Linotype"/>
                <a:cs typeface="Palatino Linotype"/>
              </a:rPr>
              <a:t>regular</a:t>
            </a:r>
            <a:r>
              <a:rPr sz="2200" spc="220" dirty="0">
                <a:solidFill>
                  <a:srgbClr val="000099"/>
                </a:solidFill>
                <a:latin typeface="Palatino Linotype"/>
                <a:cs typeface="Palatino Linotype"/>
              </a:rPr>
              <a:t> </a:t>
            </a:r>
            <a:r>
              <a:rPr sz="2200" dirty="0">
                <a:solidFill>
                  <a:srgbClr val="000099"/>
                </a:solidFill>
                <a:latin typeface="Palatino Linotype"/>
                <a:cs typeface="Palatino Linotype"/>
              </a:rPr>
              <a:t>expression</a:t>
            </a:r>
            <a:r>
              <a:rPr sz="2200" spc="215" dirty="0">
                <a:solidFill>
                  <a:srgbClr val="000099"/>
                </a:solidFill>
                <a:latin typeface="Palatino Linotype"/>
                <a:cs typeface="Palatino Linotype"/>
              </a:rPr>
              <a:t> </a:t>
            </a:r>
            <a:r>
              <a:rPr sz="2200" dirty="0">
                <a:solidFill>
                  <a:srgbClr val="000099"/>
                </a:solidFill>
                <a:latin typeface="Palatino Linotype"/>
                <a:cs typeface="Palatino Linotype"/>
              </a:rPr>
              <a:t>then,</a:t>
            </a:r>
            <a:r>
              <a:rPr sz="2200" spc="225" dirty="0">
                <a:solidFill>
                  <a:srgbClr val="000099"/>
                </a:solidFill>
                <a:latin typeface="Palatino Linotype"/>
                <a:cs typeface="Palatino Linotype"/>
              </a:rPr>
              <a:t> </a:t>
            </a:r>
            <a:r>
              <a:rPr sz="2200" dirty="0">
                <a:solidFill>
                  <a:srgbClr val="000099"/>
                </a:solidFill>
                <a:latin typeface="Palatino Linotype"/>
                <a:cs typeface="Palatino Linotype"/>
              </a:rPr>
              <a:t>(E)</a:t>
            </a:r>
            <a:r>
              <a:rPr sz="2200" spc="220" dirty="0">
                <a:solidFill>
                  <a:srgbClr val="000099"/>
                </a:solidFill>
                <a:latin typeface="Palatino Linotype"/>
                <a:cs typeface="Palatino Linotype"/>
              </a:rPr>
              <a:t> </a:t>
            </a:r>
            <a:r>
              <a:rPr sz="2200" dirty="0">
                <a:solidFill>
                  <a:srgbClr val="000099"/>
                </a:solidFill>
                <a:latin typeface="Palatino Linotype"/>
                <a:cs typeface="Palatino Linotype"/>
              </a:rPr>
              <a:t>is</a:t>
            </a:r>
            <a:r>
              <a:rPr sz="2200" spc="225" dirty="0">
                <a:solidFill>
                  <a:srgbClr val="000099"/>
                </a:solidFill>
                <a:latin typeface="Palatino Linotype"/>
                <a:cs typeface="Palatino Linotype"/>
              </a:rPr>
              <a:t> </a:t>
            </a:r>
            <a:r>
              <a:rPr sz="2200" dirty="0">
                <a:solidFill>
                  <a:srgbClr val="000099"/>
                </a:solidFill>
                <a:latin typeface="Palatino Linotype"/>
                <a:cs typeface="Palatino Linotype"/>
              </a:rPr>
              <a:t>also</a:t>
            </a:r>
            <a:r>
              <a:rPr sz="2200" spc="220" dirty="0">
                <a:solidFill>
                  <a:srgbClr val="000099"/>
                </a:solidFill>
                <a:latin typeface="Palatino Linotype"/>
                <a:cs typeface="Palatino Linotype"/>
              </a:rPr>
              <a:t> </a:t>
            </a:r>
            <a:r>
              <a:rPr sz="2200" dirty="0">
                <a:solidFill>
                  <a:srgbClr val="000099"/>
                </a:solidFill>
                <a:latin typeface="Palatino Linotype"/>
                <a:cs typeface="Palatino Linotype"/>
              </a:rPr>
              <a:t>denoting</a:t>
            </a:r>
            <a:r>
              <a:rPr sz="2200" spc="210" dirty="0">
                <a:solidFill>
                  <a:srgbClr val="000099"/>
                </a:solidFill>
                <a:latin typeface="Palatino Linotype"/>
                <a:cs typeface="Palatino Linotype"/>
              </a:rPr>
              <a:t> </a:t>
            </a:r>
            <a:r>
              <a:rPr sz="2200" dirty="0">
                <a:solidFill>
                  <a:srgbClr val="000099"/>
                </a:solidFill>
                <a:latin typeface="Palatino Linotype"/>
                <a:cs typeface="Palatino Linotype"/>
              </a:rPr>
              <a:t>the</a:t>
            </a:r>
            <a:r>
              <a:rPr sz="2200" spc="215" dirty="0">
                <a:solidFill>
                  <a:srgbClr val="000099"/>
                </a:solidFill>
                <a:latin typeface="Palatino Linotype"/>
                <a:cs typeface="Palatino Linotype"/>
              </a:rPr>
              <a:t> </a:t>
            </a:r>
            <a:r>
              <a:rPr sz="2200" dirty="0">
                <a:solidFill>
                  <a:srgbClr val="000099"/>
                </a:solidFill>
                <a:latin typeface="Palatino Linotype"/>
                <a:cs typeface="Palatino Linotype"/>
              </a:rPr>
              <a:t>same</a:t>
            </a:r>
            <a:r>
              <a:rPr sz="2200" spc="215" dirty="0">
                <a:solidFill>
                  <a:srgbClr val="000099"/>
                </a:solidFill>
                <a:latin typeface="Palatino Linotype"/>
                <a:cs typeface="Palatino Linotype"/>
              </a:rPr>
              <a:t> </a:t>
            </a:r>
            <a:r>
              <a:rPr sz="2200" dirty="0">
                <a:solidFill>
                  <a:srgbClr val="000099"/>
                </a:solidFill>
                <a:latin typeface="Palatino Linotype"/>
                <a:cs typeface="Palatino Linotype"/>
              </a:rPr>
              <a:t>language</a:t>
            </a:r>
            <a:r>
              <a:rPr sz="2200" spc="220" dirty="0">
                <a:solidFill>
                  <a:srgbClr val="000099"/>
                </a:solidFill>
                <a:latin typeface="Palatino Linotype"/>
                <a:cs typeface="Palatino Linotype"/>
              </a:rPr>
              <a:t> </a:t>
            </a:r>
            <a:r>
              <a:rPr sz="2200" dirty="0">
                <a:solidFill>
                  <a:srgbClr val="000099"/>
                </a:solidFill>
                <a:latin typeface="Palatino Linotype"/>
                <a:cs typeface="Palatino Linotype"/>
              </a:rPr>
              <a:t>as</a:t>
            </a:r>
            <a:r>
              <a:rPr sz="2200" spc="210" dirty="0">
                <a:solidFill>
                  <a:srgbClr val="000099"/>
                </a:solidFill>
                <a:latin typeface="Palatino Linotype"/>
                <a:cs typeface="Palatino Linotype"/>
              </a:rPr>
              <a:t> </a:t>
            </a:r>
            <a:r>
              <a:rPr sz="2200" spc="-25" dirty="0">
                <a:solidFill>
                  <a:srgbClr val="000099"/>
                </a:solidFill>
                <a:latin typeface="Palatino Linotype"/>
                <a:cs typeface="Palatino Linotype"/>
              </a:rPr>
              <a:t>E, </a:t>
            </a:r>
            <a:r>
              <a:rPr sz="2200" dirty="0">
                <a:solidFill>
                  <a:srgbClr val="000099"/>
                </a:solidFill>
                <a:latin typeface="Palatino Linotype"/>
                <a:cs typeface="Palatino Linotype"/>
              </a:rPr>
              <a:t>L((E)) =</a:t>
            </a:r>
            <a:r>
              <a:rPr sz="2200" spc="-35" dirty="0">
                <a:solidFill>
                  <a:srgbClr val="000099"/>
                </a:solidFill>
                <a:latin typeface="Palatino Linotype"/>
                <a:cs typeface="Palatino Linotype"/>
              </a:rPr>
              <a:t> </a:t>
            </a:r>
            <a:r>
              <a:rPr sz="2200" spc="-20" dirty="0">
                <a:solidFill>
                  <a:srgbClr val="000099"/>
                </a:solidFill>
                <a:latin typeface="Palatino Linotype"/>
                <a:cs typeface="Palatino Linotype"/>
              </a:rPr>
              <a:t>L(E)</a:t>
            </a:r>
            <a:endParaRPr sz="220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5442B86B-30D2-804A-433B-0D0F976CA7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>
            <a:extLst>
              <a:ext uri="{FF2B5EF4-FFF2-40B4-BE49-F238E27FC236}">
                <a16:creationId xmlns:a16="http://schemas.microsoft.com/office/drawing/2014/main" id="{C0388D3F-33A8-6EB2-85CE-4E8518CDBCA9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0">
              <a:lnSpc>
                <a:spcPts val="1220"/>
              </a:lnSpc>
            </a:pPr>
            <a:fld id="{81D60167-4931-47E6-BA6A-407CBD079E47}" type="slidenum">
              <a:rPr spc="-50" dirty="0"/>
              <a:t>8</a:t>
            </a:fld>
            <a:endParaRPr spc="-50" dirty="0"/>
          </a:p>
        </p:txBody>
      </p:sp>
      <p:sp>
        <p:nvSpPr>
          <p:cNvPr id="2" name="object 2">
            <a:extLst>
              <a:ext uri="{FF2B5EF4-FFF2-40B4-BE49-F238E27FC236}">
                <a16:creationId xmlns:a16="http://schemas.microsoft.com/office/drawing/2014/main" id="{382D3CC5-356F-8622-8519-E5E8F3774E5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33678" y="357632"/>
            <a:ext cx="953643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Building</a:t>
            </a:r>
            <a:r>
              <a:rPr spc="-55" dirty="0"/>
              <a:t> </a:t>
            </a:r>
            <a:r>
              <a:rPr dirty="0"/>
              <a:t>Regular</a:t>
            </a:r>
            <a:r>
              <a:rPr spc="-35" dirty="0"/>
              <a:t> </a:t>
            </a:r>
            <a:r>
              <a:rPr dirty="0"/>
              <a:t>Expressions</a:t>
            </a:r>
            <a:r>
              <a:rPr spc="-35" dirty="0"/>
              <a:t> </a:t>
            </a:r>
            <a:r>
              <a:rPr dirty="0"/>
              <a:t>–</a:t>
            </a:r>
            <a:r>
              <a:rPr spc="-15" dirty="0"/>
              <a:t> </a:t>
            </a:r>
            <a:r>
              <a:rPr spc="-10" dirty="0"/>
              <a:t>cont…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AB27C2-F7B2-8D4F-3DFA-8721054BAF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7785" y="1371600"/>
            <a:ext cx="9536430" cy="5506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2242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306705"/>
            <a:ext cx="8408670" cy="130048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 marR="5080">
              <a:lnSpc>
                <a:spcPts val="4750"/>
              </a:lnSpc>
              <a:spcBef>
                <a:spcPts val="700"/>
              </a:spcBef>
            </a:pPr>
            <a:r>
              <a:rPr dirty="0"/>
              <a:t>Precedence</a:t>
            </a:r>
            <a:r>
              <a:rPr spc="-35" dirty="0"/>
              <a:t> </a:t>
            </a:r>
            <a:r>
              <a:rPr dirty="0"/>
              <a:t>of</a:t>
            </a:r>
            <a:r>
              <a:rPr spc="-35" dirty="0"/>
              <a:t> </a:t>
            </a:r>
            <a:r>
              <a:rPr dirty="0"/>
              <a:t>Regular</a:t>
            </a:r>
            <a:r>
              <a:rPr spc="-60" dirty="0"/>
              <a:t> </a:t>
            </a:r>
            <a:r>
              <a:rPr spc="-10" dirty="0"/>
              <a:t>Expression Operators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09441"/>
            <a:ext cx="6447155" cy="3642995"/>
          </a:xfrm>
          <a:prstGeom prst="rect">
            <a:avLst/>
          </a:prstGeom>
        </p:spPr>
        <p:txBody>
          <a:bodyPr vert="horz" wrap="square" lIns="0" tIns="95885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755"/>
              </a:spcBef>
              <a:buFont typeface="Arial MT"/>
              <a:buChar char="•"/>
              <a:tabLst>
                <a:tab pos="240665" algn="l"/>
              </a:tabLst>
            </a:pPr>
            <a:r>
              <a:rPr sz="2800" dirty="0">
                <a:latin typeface="Palatino Linotype"/>
                <a:cs typeface="Palatino Linotype"/>
              </a:rPr>
              <a:t>Closure</a:t>
            </a:r>
            <a:r>
              <a:rPr sz="2800" spc="-30" dirty="0">
                <a:latin typeface="Palatino Linotype"/>
                <a:cs typeface="Palatino Linotype"/>
              </a:rPr>
              <a:t> </a:t>
            </a:r>
            <a:r>
              <a:rPr sz="2800" dirty="0">
                <a:latin typeface="Palatino Linotype"/>
                <a:cs typeface="Palatino Linotype"/>
              </a:rPr>
              <a:t>operator</a:t>
            </a:r>
            <a:r>
              <a:rPr sz="2800" spc="-15" dirty="0">
                <a:latin typeface="Palatino Linotype"/>
                <a:cs typeface="Palatino Linotype"/>
              </a:rPr>
              <a:t> </a:t>
            </a:r>
            <a:r>
              <a:rPr sz="2800" spc="-25" dirty="0">
                <a:latin typeface="Palatino Linotype"/>
                <a:cs typeface="Palatino Linotype"/>
              </a:rPr>
              <a:t>(*)</a:t>
            </a:r>
            <a:endParaRPr sz="2800">
              <a:latin typeface="Palatino Linotype"/>
              <a:cs typeface="Palatino Linotype"/>
            </a:endParaRPr>
          </a:p>
          <a:p>
            <a:pPr marL="240029" indent="-227329">
              <a:lnSpc>
                <a:spcPct val="100000"/>
              </a:lnSpc>
              <a:spcBef>
                <a:spcPts val="660"/>
              </a:spcBef>
              <a:buFont typeface="Arial MT"/>
              <a:buChar char="•"/>
              <a:tabLst>
                <a:tab pos="240029" algn="l"/>
              </a:tabLst>
            </a:pPr>
            <a:r>
              <a:rPr sz="2800" dirty="0">
                <a:latin typeface="Palatino Linotype"/>
                <a:cs typeface="Palatino Linotype"/>
              </a:rPr>
              <a:t>Dot</a:t>
            </a:r>
            <a:r>
              <a:rPr sz="2800" spc="-25" dirty="0">
                <a:latin typeface="Palatino Linotype"/>
                <a:cs typeface="Palatino Linotype"/>
              </a:rPr>
              <a:t> </a:t>
            </a:r>
            <a:r>
              <a:rPr sz="2800" dirty="0">
                <a:latin typeface="Palatino Linotype"/>
                <a:cs typeface="Palatino Linotype"/>
              </a:rPr>
              <a:t>Operator</a:t>
            </a:r>
            <a:r>
              <a:rPr sz="2800" spc="-30" dirty="0">
                <a:latin typeface="Palatino Linotype"/>
                <a:cs typeface="Palatino Linotype"/>
              </a:rPr>
              <a:t> </a:t>
            </a:r>
            <a:r>
              <a:rPr sz="2800" spc="-25" dirty="0">
                <a:latin typeface="Palatino Linotype"/>
                <a:cs typeface="Palatino Linotype"/>
              </a:rPr>
              <a:t>(.)</a:t>
            </a:r>
            <a:endParaRPr sz="2800">
              <a:latin typeface="Palatino Linotype"/>
              <a:cs typeface="Palatino Linotype"/>
            </a:endParaRPr>
          </a:p>
          <a:p>
            <a:pPr marL="240665" indent="-227965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240665" algn="l"/>
              </a:tabLst>
            </a:pPr>
            <a:r>
              <a:rPr sz="2800" dirty="0">
                <a:latin typeface="Palatino Linotype"/>
                <a:cs typeface="Palatino Linotype"/>
              </a:rPr>
              <a:t>Union</a:t>
            </a:r>
            <a:r>
              <a:rPr sz="2800" spc="-40" dirty="0">
                <a:latin typeface="Palatino Linotype"/>
                <a:cs typeface="Palatino Linotype"/>
              </a:rPr>
              <a:t> </a:t>
            </a:r>
            <a:r>
              <a:rPr sz="2800" dirty="0">
                <a:latin typeface="Palatino Linotype"/>
                <a:cs typeface="Palatino Linotype"/>
              </a:rPr>
              <a:t>operator</a:t>
            </a:r>
            <a:r>
              <a:rPr sz="2800" spc="-25" dirty="0">
                <a:latin typeface="Palatino Linotype"/>
                <a:cs typeface="Palatino Linotype"/>
              </a:rPr>
              <a:t> (+)</a:t>
            </a:r>
            <a:endParaRPr sz="2800">
              <a:latin typeface="Palatino Linotype"/>
              <a:cs typeface="Palatino Linotype"/>
            </a:endParaRPr>
          </a:p>
          <a:p>
            <a:pPr marL="240665" indent="-227965">
              <a:lnSpc>
                <a:spcPct val="100000"/>
              </a:lnSpc>
              <a:spcBef>
                <a:spcPts val="660"/>
              </a:spcBef>
              <a:buFont typeface="Arial MT"/>
              <a:buChar char="•"/>
              <a:tabLst>
                <a:tab pos="240665" algn="l"/>
              </a:tabLst>
            </a:pPr>
            <a:r>
              <a:rPr sz="2800" spc="-10" dirty="0">
                <a:latin typeface="Palatino Linotype"/>
                <a:cs typeface="Palatino Linotype"/>
              </a:rPr>
              <a:t>Note:</a:t>
            </a:r>
            <a:endParaRPr sz="2800">
              <a:latin typeface="Palatino Linotype"/>
              <a:cs typeface="Palatino Linotype"/>
            </a:endParaRPr>
          </a:p>
          <a:p>
            <a:pPr marL="697230" lvl="1" indent="-227329">
              <a:lnSpc>
                <a:spcPct val="100000"/>
              </a:lnSpc>
              <a:spcBef>
                <a:spcPts val="234"/>
              </a:spcBef>
              <a:buFont typeface="Arial MT"/>
              <a:buChar char="•"/>
              <a:tabLst>
                <a:tab pos="697230" algn="l"/>
              </a:tabLst>
            </a:pPr>
            <a:r>
              <a:rPr sz="2400" dirty="0">
                <a:latin typeface="Palatino Linotype"/>
                <a:cs typeface="Palatino Linotype"/>
              </a:rPr>
              <a:t>Operator</a:t>
            </a:r>
            <a:r>
              <a:rPr sz="2400" spc="-50" dirty="0">
                <a:latin typeface="Palatino Linotype"/>
                <a:cs typeface="Palatino Linotype"/>
              </a:rPr>
              <a:t> </a:t>
            </a:r>
            <a:r>
              <a:rPr sz="2400" dirty="0">
                <a:latin typeface="Palatino Linotype"/>
                <a:cs typeface="Palatino Linotype"/>
              </a:rPr>
              <a:t>are</a:t>
            </a:r>
            <a:r>
              <a:rPr sz="2400" spc="-55" dirty="0">
                <a:latin typeface="Palatino Linotype"/>
                <a:cs typeface="Palatino Linotype"/>
              </a:rPr>
              <a:t> </a:t>
            </a:r>
            <a:r>
              <a:rPr sz="2400" dirty="0">
                <a:latin typeface="Palatino Linotype"/>
                <a:cs typeface="Palatino Linotype"/>
              </a:rPr>
              <a:t>grouped</a:t>
            </a:r>
            <a:r>
              <a:rPr sz="2400" spc="-55" dirty="0">
                <a:latin typeface="Palatino Linotype"/>
                <a:cs typeface="Palatino Linotype"/>
              </a:rPr>
              <a:t> </a:t>
            </a:r>
            <a:r>
              <a:rPr sz="2400" dirty="0">
                <a:latin typeface="Palatino Linotype"/>
                <a:cs typeface="Palatino Linotype"/>
              </a:rPr>
              <a:t>from</a:t>
            </a:r>
            <a:r>
              <a:rPr sz="2400" spc="-50" dirty="0">
                <a:latin typeface="Palatino Linotype"/>
                <a:cs typeface="Palatino Linotype"/>
              </a:rPr>
              <a:t> </a:t>
            </a:r>
            <a:r>
              <a:rPr sz="2400" dirty="0">
                <a:latin typeface="Palatino Linotype"/>
                <a:cs typeface="Palatino Linotype"/>
              </a:rPr>
              <a:t>left</a:t>
            </a:r>
            <a:r>
              <a:rPr sz="2400" spc="-50" dirty="0">
                <a:latin typeface="Palatino Linotype"/>
                <a:cs typeface="Palatino Linotype"/>
              </a:rPr>
              <a:t> </a:t>
            </a:r>
            <a:r>
              <a:rPr sz="2400" dirty="0">
                <a:latin typeface="Palatino Linotype"/>
                <a:cs typeface="Palatino Linotype"/>
              </a:rPr>
              <a:t>to</a:t>
            </a:r>
            <a:r>
              <a:rPr sz="2400" spc="-50" dirty="0">
                <a:latin typeface="Palatino Linotype"/>
                <a:cs typeface="Palatino Linotype"/>
              </a:rPr>
              <a:t> </a:t>
            </a:r>
            <a:r>
              <a:rPr sz="2400" spc="-10" dirty="0">
                <a:latin typeface="Palatino Linotype"/>
                <a:cs typeface="Palatino Linotype"/>
              </a:rPr>
              <a:t>right</a:t>
            </a:r>
            <a:endParaRPr sz="2400">
              <a:latin typeface="Palatino Linotype"/>
              <a:cs typeface="Palatino Linotype"/>
            </a:endParaRPr>
          </a:p>
          <a:p>
            <a:pPr marL="697230" lvl="1" indent="-227329">
              <a:lnSpc>
                <a:spcPct val="100000"/>
              </a:lnSpc>
              <a:spcBef>
                <a:spcPts val="215"/>
              </a:spcBef>
              <a:buFont typeface="Arial MT"/>
              <a:buChar char="•"/>
              <a:tabLst>
                <a:tab pos="697230" algn="l"/>
              </a:tabLst>
            </a:pPr>
            <a:r>
              <a:rPr sz="2400" dirty="0">
                <a:latin typeface="Palatino Linotype"/>
                <a:cs typeface="Palatino Linotype"/>
              </a:rPr>
              <a:t>Ex:</a:t>
            </a:r>
            <a:r>
              <a:rPr sz="2400" spc="-20" dirty="0">
                <a:latin typeface="Palatino Linotype"/>
                <a:cs typeface="Palatino Linotype"/>
              </a:rPr>
              <a:t> </a:t>
            </a:r>
            <a:r>
              <a:rPr sz="2400" dirty="0">
                <a:latin typeface="Palatino Linotype"/>
                <a:cs typeface="Palatino Linotype"/>
              </a:rPr>
              <a:t>012</a:t>
            </a:r>
            <a:r>
              <a:rPr sz="2400" spc="-20" dirty="0">
                <a:latin typeface="Palatino Linotype"/>
                <a:cs typeface="Palatino Linotype"/>
              </a:rPr>
              <a:t> </a:t>
            </a:r>
            <a:r>
              <a:rPr sz="2400" dirty="0">
                <a:latin typeface="Palatino Linotype"/>
                <a:cs typeface="Palatino Linotype"/>
              </a:rPr>
              <a:t>can</a:t>
            </a:r>
            <a:r>
              <a:rPr sz="2400" spc="-20" dirty="0">
                <a:latin typeface="Palatino Linotype"/>
                <a:cs typeface="Palatino Linotype"/>
              </a:rPr>
              <a:t> </a:t>
            </a:r>
            <a:r>
              <a:rPr sz="2400" dirty="0">
                <a:latin typeface="Palatino Linotype"/>
                <a:cs typeface="Palatino Linotype"/>
              </a:rPr>
              <a:t>be</a:t>
            </a:r>
            <a:r>
              <a:rPr sz="2400" spc="-30" dirty="0">
                <a:latin typeface="Palatino Linotype"/>
                <a:cs typeface="Palatino Linotype"/>
              </a:rPr>
              <a:t> </a:t>
            </a:r>
            <a:r>
              <a:rPr sz="2400" dirty="0">
                <a:latin typeface="Palatino Linotype"/>
                <a:cs typeface="Palatino Linotype"/>
              </a:rPr>
              <a:t>grouped</a:t>
            </a:r>
            <a:r>
              <a:rPr sz="2400" spc="-15" dirty="0">
                <a:latin typeface="Palatino Linotype"/>
                <a:cs typeface="Palatino Linotype"/>
              </a:rPr>
              <a:t> </a:t>
            </a:r>
            <a:r>
              <a:rPr sz="2400" dirty="0">
                <a:latin typeface="Palatino Linotype"/>
                <a:cs typeface="Palatino Linotype"/>
              </a:rPr>
              <a:t>as</a:t>
            </a:r>
            <a:r>
              <a:rPr sz="2400" spc="-25" dirty="0">
                <a:latin typeface="Palatino Linotype"/>
                <a:cs typeface="Palatino Linotype"/>
              </a:rPr>
              <a:t> </a:t>
            </a:r>
            <a:r>
              <a:rPr sz="2400" dirty="0">
                <a:latin typeface="Palatino Linotype"/>
                <a:cs typeface="Palatino Linotype"/>
              </a:rPr>
              <a:t>(01)</a:t>
            </a:r>
            <a:r>
              <a:rPr sz="2400" spc="-20" dirty="0">
                <a:latin typeface="Palatino Linotype"/>
                <a:cs typeface="Palatino Linotype"/>
              </a:rPr>
              <a:t> </a:t>
            </a:r>
            <a:r>
              <a:rPr sz="2400" dirty="0">
                <a:latin typeface="Palatino Linotype"/>
                <a:cs typeface="Palatino Linotype"/>
              </a:rPr>
              <a:t>2</a:t>
            </a:r>
            <a:r>
              <a:rPr sz="2400" spc="-20" dirty="0">
                <a:latin typeface="Palatino Linotype"/>
                <a:cs typeface="Palatino Linotype"/>
              </a:rPr>
              <a:t> </a:t>
            </a:r>
            <a:r>
              <a:rPr sz="2400" dirty="0">
                <a:latin typeface="Palatino Linotype"/>
                <a:cs typeface="Palatino Linotype"/>
              </a:rPr>
              <a:t>by</a:t>
            </a:r>
            <a:r>
              <a:rPr sz="2400" spc="-30" dirty="0">
                <a:latin typeface="Palatino Linotype"/>
                <a:cs typeface="Palatino Linotype"/>
              </a:rPr>
              <a:t> </a:t>
            </a:r>
            <a:r>
              <a:rPr sz="2400" spc="-10" dirty="0">
                <a:latin typeface="Palatino Linotype"/>
                <a:cs typeface="Palatino Linotype"/>
              </a:rPr>
              <a:t>default</a:t>
            </a:r>
            <a:endParaRPr sz="2400">
              <a:latin typeface="Palatino Linotype"/>
              <a:cs typeface="Palatino Linotype"/>
            </a:endParaRPr>
          </a:p>
          <a:p>
            <a:pPr marL="697230" lvl="1" indent="-227329">
              <a:lnSpc>
                <a:spcPct val="100000"/>
              </a:lnSpc>
              <a:spcBef>
                <a:spcPts val="215"/>
              </a:spcBef>
              <a:buFont typeface="Arial MT"/>
              <a:buChar char="•"/>
              <a:tabLst>
                <a:tab pos="697230" algn="l"/>
              </a:tabLst>
            </a:pPr>
            <a:r>
              <a:rPr sz="2400" dirty="0">
                <a:latin typeface="Palatino Linotype"/>
                <a:cs typeface="Palatino Linotype"/>
              </a:rPr>
              <a:t>Use</a:t>
            </a:r>
            <a:r>
              <a:rPr sz="2400" spc="-75" dirty="0">
                <a:latin typeface="Palatino Linotype"/>
                <a:cs typeface="Palatino Linotype"/>
              </a:rPr>
              <a:t> </a:t>
            </a:r>
            <a:r>
              <a:rPr sz="2400" dirty="0">
                <a:latin typeface="Palatino Linotype"/>
                <a:cs typeface="Palatino Linotype"/>
              </a:rPr>
              <a:t>parenthesis</a:t>
            </a:r>
            <a:r>
              <a:rPr sz="2400" spc="-45" dirty="0">
                <a:latin typeface="Palatino Linotype"/>
                <a:cs typeface="Palatino Linotype"/>
              </a:rPr>
              <a:t> </a:t>
            </a:r>
            <a:r>
              <a:rPr sz="2400" dirty="0">
                <a:latin typeface="Palatino Linotype"/>
                <a:cs typeface="Palatino Linotype"/>
              </a:rPr>
              <a:t>to</a:t>
            </a:r>
            <a:r>
              <a:rPr sz="2400" spc="-55" dirty="0">
                <a:latin typeface="Palatino Linotype"/>
                <a:cs typeface="Palatino Linotype"/>
              </a:rPr>
              <a:t> </a:t>
            </a:r>
            <a:r>
              <a:rPr sz="2400" dirty="0">
                <a:latin typeface="Palatino Linotype"/>
                <a:cs typeface="Palatino Linotype"/>
              </a:rPr>
              <a:t>override</a:t>
            </a:r>
            <a:r>
              <a:rPr sz="2400" spc="-55" dirty="0">
                <a:latin typeface="Palatino Linotype"/>
                <a:cs typeface="Palatino Linotype"/>
              </a:rPr>
              <a:t> </a:t>
            </a:r>
            <a:r>
              <a:rPr sz="2400" spc="-10" dirty="0">
                <a:latin typeface="Palatino Linotype"/>
                <a:cs typeface="Palatino Linotype"/>
              </a:rPr>
              <a:t>0(12)</a:t>
            </a:r>
            <a:endParaRPr sz="2400">
              <a:latin typeface="Palatino Linotype"/>
              <a:cs typeface="Palatino Linotype"/>
            </a:endParaRPr>
          </a:p>
          <a:p>
            <a:pPr marL="697230" lvl="1" indent="-227329">
              <a:lnSpc>
                <a:spcPct val="100000"/>
              </a:lnSpc>
              <a:spcBef>
                <a:spcPts val="204"/>
              </a:spcBef>
              <a:buFont typeface="Arial MT"/>
              <a:buChar char="•"/>
              <a:tabLst>
                <a:tab pos="697230" algn="l"/>
              </a:tabLst>
            </a:pPr>
            <a:r>
              <a:rPr sz="2400" dirty="0">
                <a:latin typeface="Palatino Linotype"/>
                <a:cs typeface="Palatino Linotype"/>
              </a:rPr>
              <a:t>Ex:</a:t>
            </a:r>
            <a:r>
              <a:rPr sz="2400" spc="-40" dirty="0">
                <a:latin typeface="Palatino Linotype"/>
                <a:cs typeface="Palatino Linotype"/>
              </a:rPr>
              <a:t> </a:t>
            </a:r>
            <a:r>
              <a:rPr sz="2400" dirty="0">
                <a:latin typeface="Palatino Linotype"/>
                <a:cs typeface="Palatino Linotype"/>
              </a:rPr>
              <a:t>The</a:t>
            </a:r>
            <a:r>
              <a:rPr sz="2400" spc="-35" dirty="0">
                <a:latin typeface="Palatino Linotype"/>
                <a:cs typeface="Palatino Linotype"/>
              </a:rPr>
              <a:t> </a:t>
            </a:r>
            <a:r>
              <a:rPr sz="2400" dirty="0">
                <a:latin typeface="Palatino Linotype"/>
                <a:cs typeface="Palatino Linotype"/>
              </a:rPr>
              <a:t>expression</a:t>
            </a:r>
            <a:r>
              <a:rPr sz="2400" spc="-40" dirty="0">
                <a:latin typeface="Palatino Linotype"/>
                <a:cs typeface="Palatino Linotype"/>
              </a:rPr>
              <a:t> </a:t>
            </a:r>
            <a:r>
              <a:rPr sz="2400" dirty="0">
                <a:latin typeface="Palatino Linotype"/>
                <a:cs typeface="Palatino Linotype"/>
              </a:rPr>
              <a:t>01*+1</a:t>
            </a:r>
            <a:r>
              <a:rPr sz="2400" spc="-40" dirty="0">
                <a:latin typeface="Palatino Linotype"/>
                <a:cs typeface="Palatino Linotype"/>
              </a:rPr>
              <a:t> </a:t>
            </a:r>
            <a:r>
              <a:rPr sz="2400" dirty="0">
                <a:latin typeface="Palatino Linotype"/>
                <a:cs typeface="Palatino Linotype"/>
              </a:rPr>
              <a:t>is</a:t>
            </a:r>
            <a:r>
              <a:rPr sz="2400" spc="-35" dirty="0">
                <a:latin typeface="Palatino Linotype"/>
                <a:cs typeface="Palatino Linotype"/>
              </a:rPr>
              <a:t> </a:t>
            </a:r>
            <a:r>
              <a:rPr sz="2400" dirty="0">
                <a:latin typeface="Palatino Linotype"/>
                <a:cs typeface="Palatino Linotype"/>
              </a:rPr>
              <a:t>grouped</a:t>
            </a:r>
            <a:r>
              <a:rPr sz="2400" spc="-40" dirty="0">
                <a:latin typeface="Palatino Linotype"/>
                <a:cs typeface="Palatino Linotype"/>
              </a:rPr>
              <a:t> </a:t>
            </a:r>
            <a:r>
              <a:rPr sz="2400" spc="-25" dirty="0">
                <a:latin typeface="Palatino Linotype"/>
                <a:cs typeface="Palatino Linotype"/>
              </a:rPr>
              <a:t>as:</a:t>
            </a:r>
            <a:endParaRPr sz="2400">
              <a:latin typeface="Palatino Linotype"/>
              <a:cs typeface="Palatino Linotype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494021" y="5214239"/>
            <a:ext cx="485140" cy="969010"/>
            <a:chOff x="4494021" y="5214239"/>
            <a:chExt cx="485140" cy="969010"/>
          </a:xfrm>
        </p:grpSpPr>
        <p:sp>
          <p:nvSpPr>
            <p:cNvPr id="5" name="object 5"/>
            <p:cNvSpPr/>
            <p:nvPr/>
          </p:nvSpPr>
          <p:spPr>
            <a:xfrm>
              <a:off x="4500372" y="5214239"/>
              <a:ext cx="472440" cy="962660"/>
            </a:xfrm>
            <a:custGeom>
              <a:avLst/>
              <a:gdLst/>
              <a:ahLst/>
              <a:cxnLst/>
              <a:rect l="l" t="t" r="r" b="b"/>
              <a:pathLst>
                <a:path w="472439" h="962660">
                  <a:moveTo>
                    <a:pt x="169418" y="320167"/>
                  </a:moveTo>
                  <a:lnTo>
                    <a:pt x="138023" y="324612"/>
                  </a:lnTo>
                  <a:lnTo>
                    <a:pt x="91567" y="0"/>
                  </a:lnTo>
                  <a:lnTo>
                    <a:pt x="78994" y="1790"/>
                  </a:lnTo>
                  <a:lnTo>
                    <a:pt x="125450" y="326390"/>
                  </a:lnTo>
                  <a:lnTo>
                    <a:pt x="93980" y="330835"/>
                  </a:lnTo>
                  <a:lnTo>
                    <a:pt x="142494" y="400939"/>
                  </a:lnTo>
                  <a:lnTo>
                    <a:pt x="163144" y="338963"/>
                  </a:lnTo>
                  <a:lnTo>
                    <a:pt x="169418" y="320167"/>
                  </a:lnTo>
                  <a:close/>
                </a:path>
                <a:path w="472439" h="962660">
                  <a:moveTo>
                    <a:pt x="472440" y="703453"/>
                  </a:moveTo>
                  <a:lnTo>
                    <a:pt x="467639" y="651243"/>
                  </a:lnTo>
                  <a:lnTo>
                    <a:pt x="453859" y="602615"/>
                  </a:lnTo>
                  <a:lnTo>
                    <a:pt x="432079" y="558596"/>
                  </a:lnTo>
                  <a:lnTo>
                    <a:pt x="403237" y="520255"/>
                  </a:lnTo>
                  <a:lnTo>
                    <a:pt x="368274" y="488619"/>
                  </a:lnTo>
                  <a:lnTo>
                    <a:pt x="328142" y="464743"/>
                  </a:lnTo>
                  <a:lnTo>
                    <a:pt x="283806" y="449643"/>
                  </a:lnTo>
                  <a:lnTo>
                    <a:pt x="236220" y="444373"/>
                  </a:lnTo>
                  <a:lnTo>
                    <a:pt x="188620" y="449643"/>
                  </a:lnTo>
                  <a:lnTo>
                    <a:pt x="144284" y="464743"/>
                  </a:lnTo>
                  <a:lnTo>
                    <a:pt x="104152" y="488619"/>
                  </a:lnTo>
                  <a:lnTo>
                    <a:pt x="69189" y="520255"/>
                  </a:lnTo>
                  <a:lnTo>
                    <a:pt x="40347" y="558596"/>
                  </a:lnTo>
                  <a:lnTo>
                    <a:pt x="18567" y="602615"/>
                  </a:lnTo>
                  <a:lnTo>
                    <a:pt x="4787" y="651243"/>
                  </a:lnTo>
                  <a:lnTo>
                    <a:pt x="0" y="703453"/>
                  </a:lnTo>
                  <a:lnTo>
                    <a:pt x="4787" y="755675"/>
                  </a:lnTo>
                  <a:lnTo>
                    <a:pt x="18567" y="804303"/>
                  </a:lnTo>
                  <a:lnTo>
                    <a:pt x="40347" y="848321"/>
                  </a:lnTo>
                  <a:lnTo>
                    <a:pt x="69189" y="886663"/>
                  </a:lnTo>
                  <a:lnTo>
                    <a:pt x="104152" y="918298"/>
                  </a:lnTo>
                  <a:lnTo>
                    <a:pt x="144284" y="942174"/>
                  </a:lnTo>
                  <a:lnTo>
                    <a:pt x="188620" y="957275"/>
                  </a:lnTo>
                  <a:lnTo>
                    <a:pt x="236220" y="962533"/>
                  </a:lnTo>
                  <a:lnTo>
                    <a:pt x="283806" y="957275"/>
                  </a:lnTo>
                  <a:lnTo>
                    <a:pt x="328142" y="942174"/>
                  </a:lnTo>
                  <a:lnTo>
                    <a:pt x="368274" y="918298"/>
                  </a:lnTo>
                  <a:lnTo>
                    <a:pt x="403237" y="886663"/>
                  </a:lnTo>
                  <a:lnTo>
                    <a:pt x="432079" y="848321"/>
                  </a:lnTo>
                  <a:lnTo>
                    <a:pt x="453859" y="804303"/>
                  </a:lnTo>
                  <a:lnTo>
                    <a:pt x="467639" y="755675"/>
                  </a:lnTo>
                  <a:lnTo>
                    <a:pt x="472440" y="703453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500371" y="5658612"/>
              <a:ext cx="472440" cy="518159"/>
            </a:xfrm>
            <a:custGeom>
              <a:avLst/>
              <a:gdLst/>
              <a:ahLst/>
              <a:cxnLst/>
              <a:rect l="l" t="t" r="r" b="b"/>
              <a:pathLst>
                <a:path w="472439" h="518160">
                  <a:moveTo>
                    <a:pt x="0" y="259079"/>
                  </a:moveTo>
                  <a:lnTo>
                    <a:pt x="4800" y="206864"/>
                  </a:lnTo>
                  <a:lnTo>
                    <a:pt x="18567" y="158232"/>
                  </a:lnTo>
                  <a:lnTo>
                    <a:pt x="40351" y="114223"/>
                  </a:lnTo>
                  <a:lnTo>
                    <a:pt x="69199" y="75880"/>
                  </a:lnTo>
                  <a:lnTo>
                    <a:pt x="104161" y="44245"/>
                  </a:lnTo>
                  <a:lnTo>
                    <a:pt x="144285" y="20359"/>
                  </a:lnTo>
                  <a:lnTo>
                    <a:pt x="188622" y="5263"/>
                  </a:lnTo>
                  <a:lnTo>
                    <a:pt x="236219" y="0"/>
                  </a:lnTo>
                  <a:lnTo>
                    <a:pt x="283817" y="5263"/>
                  </a:lnTo>
                  <a:lnTo>
                    <a:pt x="328154" y="20359"/>
                  </a:lnTo>
                  <a:lnTo>
                    <a:pt x="368278" y="44245"/>
                  </a:lnTo>
                  <a:lnTo>
                    <a:pt x="403240" y="75880"/>
                  </a:lnTo>
                  <a:lnTo>
                    <a:pt x="432088" y="114223"/>
                  </a:lnTo>
                  <a:lnTo>
                    <a:pt x="453872" y="158232"/>
                  </a:lnTo>
                  <a:lnTo>
                    <a:pt x="467639" y="206864"/>
                  </a:lnTo>
                  <a:lnTo>
                    <a:pt x="472439" y="259079"/>
                  </a:lnTo>
                  <a:lnTo>
                    <a:pt x="467639" y="311295"/>
                  </a:lnTo>
                  <a:lnTo>
                    <a:pt x="453872" y="359927"/>
                  </a:lnTo>
                  <a:lnTo>
                    <a:pt x="432088" y="403936"/>
                  </a:lnTo>
                  <a:lnTo>
                    <a:pt x="403240" y="442279"/>
                  </a:lnTo>
                  <a:lnTo>
                    <a:pt x="368278" y="473914"/>
                  </a:lnTo>
                  <a:lnTo>
                    <a:pt x="328154" y="497800"/>
                  </a:lnTo>
                  <a:lnTo>
                    <a:pt x="283817" y="512896"/>
                  </a:lnTo>
                  <a:lnTo>
                    <a:pt x="236219" y="518159"/>
                  </a:lnTo>
                  <a:lnTo>
                    <a:pt x="188622" y="512896"/>
                  </a:lnTo>
                  <a:lnTo>
                    <a:pt x="144285" y="497800"/>
                  </a:lnTo>
                  <a:lnTo>
                    <a:pt x="104161" y="473914"/>
                  </a:lnTo>
                  <a:lnTo>
                    <a:pt x="69199" y="442279"/>
                  </a:lnTo>
                  <a:lnTo>
                    <a:pt x="40351" y="403936"/>
                  </a:lnTo>
                  <a:lnTo>
                    <a:pt x="18567" y="359927"/>
                  </a:lnTo>
                  <a:lnTo>
                    <a:pt x="4800" y="311295"/>
                  </a:lnTo>
                  <a:lnTo>
                    <a:pt x="0" y="259079"/>
                  </a:lnTo>
                  <a:close/>
                </a:path>
              </a:pathLst>
            </a:custGeom>
            <a:ln w="127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4666234" y="5753506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3887470" y="5271515"/>
            <a:ext cx="483870" cy="928369"/>
            <a:chOff x="3887470" y="5271515"/>
            <a:chExt cx="483870" cy="928369"/>
          </a:xfrm>
        </p:grpSpPr>
        <p:sp>
          <p:nvSpPr>
            <p:cNvPr id="9" name="object 9"/>
            <p:cNvSpPr/>
            <p:nvPr/>
          </p:nvSpPr>
          <p:spPr>
            <a:xfrm>
              <a:off x="3893820" y="5271515"/>
              <a:ext cx="471170" cy="922019"/>
            </a:xfrm>
            <a:custGeom>
              <a:avLst/>
              <a:gdLst/>
              <a:ahLst/>
              <a:cxnLst/>
              <a:rect l="l" t="t" r="r" b="b"/>
              <a:pathLst>
                <a:path w="471170" h="922020">
                  <a:moveTo>
                    <a:pt x="470916" y="662178"/>
                  </a:moveTo>
                  <a:lnTo>
                    <a:pt x="466128" y="609815"/>
                  </a:lnTo>
                  <a:lnTo>
                    <a:pt x="452412" y="561035"/>
                  </a:lnTo>
                  <a:lnTo>
                    <a:pt x="430695" y="516902"/>
                  </a:lnTo>
                  <a:lnTo>
                    <a:pt x="401955" y="478447"/>
                  </a:lnTo>
                  <a:lnTo>
                    <a:pt x="367106" y="446722"/>
                  </a:lnTo>
                  <a:lnTo>
                    <a:pt x="327101" y="422757"/>
                  </a:lnTo>
                  <a:lnTo>
                    <a:pt x="282905" y="407619"/>
                  </a:lnTo>
                  <a:lnTo>
                    <a:pt x="235750" y="402374"/>
                  </a:lnTo>
                  <a:lnTo>
                    <a:pt x="304927" y="354876"/>
                  </a:lnTo>
                  <a:lnTo>
                    <a:pt x="297230" y="350621"/>
                  </a:lnTo>
                  <a:lnTo>
                    <a:pt x="277152" y="339521"/>
                  </a:lnTo>
                  <a:lnTo>
                    <a:pt x="461645" y="6096"/>
                  </a:lnTo>
                  <a:lnTo>
                    <a:pt x="450596" y="0"/>
                  </a:lnTo>
                  <a:lnTo>
                    <a:pt x="266001" y="333349"/>
                  </a:lnTo>
                  <a:lnTo>
                    <a:pt x="238252" y="317982"/>
                  </a:lnTo>
                  <a:lnTo>
                    <a:pt x="234721" y="402424"/>
                  </a:lnTo>
                  <a:lnTo>
                    <a:pt x="187998" y="407619"/>
                  </a:lnTo>
                  <a:lnTo>
                    <a:pt x="143802" y="422757"/>
                  </a:lnTo>
                  <a:lnTo>
                    <a:pt x="103797" y="446722"/>
                  </a:lnTo>
                  <a:lnTo>
                    <a:pt x="68961" y="478447"/>
                  </a:lnTo>
                  <a:lnTo>
                    <a:pt x="40208" y="516902"/>
                  </a:lnTo>
                  <a:lnTo>
                    <a:pt x="18491" y="561035"/>
                  </a:lnTo>
                  <a:lnTo>
                    <a:pt x="4775" y="609815"/>
                  </a:lnTo>
                  <a:lnTo>
                    <a:pt x="0" y="662178"/>
                  </a:lnTo>
                  <a:lnTo>
                    <a:pt x="4775" y="714552"/>
                  </a:lnTo>
                  <a:lnTo>
                    <a:pt x="18491" y="763333"/>
                  </a:lnTo>
                  <a:lnTo>
                    <a:pt x="40208" y="807466"/>
                  </a:lnTo>
                  <a:lnTo>
                    <a:pt x="68961" y="845921"/>
                  </a:lnTo>
                  <a:lnTo>
                    <a:pt x="103797" y="877646"/>
                  </a:lnTo>
                  <a:lnTo>
                    <a:pt x="143802" y="901611"/>
                  </a:lnTo>
                  <a:lnTo>
                    <a:pt x="187998" y="916749"/>
                  </a:lnTo>
                  <a:lnTo>
                    <a:pt x="235458" y="922020"/>
                  </a:lnTo>
                  <a:lnTo>
                    <a:pt x="282905" y="916749"/>
                  </a:lnTo>
                  <a:lnTo>
                    <a:pt x="327101" y="901611"/>
                  </a:lnTo>
                  <a:lnTo>
                    <a:pt x="367106" y="877646"/>
                  </a:lnTo>
                  <a:lnTo>
                    <a:pt x="401955" y="845921"/>
                  </a:lnTo>
                  <a:lnTo>
                    <a:pt x="430695" y="807466"/>
                  </a:lnTo>
                  <a:lnTo>
                    <a:pt x="452412" y="763333"/>
                  </a:lnTo>
                  <a:lnTo>
                    <a:pt x="466128" y="714552"/>
                  </a:lnTo>
                  <a:lnTo>
                    <a:pt x="470916" y="662178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893820" y="5673851"/>
              <a:ext cx="471170" cy="520065"/>
            </a:xfrm>
            <a:custGeom>
              <a:avLst/>
              <a:gdLst/>
              <a:ahLst/>
              <a:cxnLst/>
              <a:rect l="l" t="t" r="r" b="b"/>
              <a:pathLst>
                <a:path w="471170" h="520064">
                  <a:moveTo>
                    <a:pt x="0" y="259842"/>
                  </a:moveTo>
                  <a:lnTo>
                    <a:pt x="4783" y="207473"/>
                  </a:lnTo>
                  <a:lnTo>
                    <a:pt x="18502" y="158698"/>
                  </a:lnTo>
                  <a:lnTo>
                    <a:pt x="40210" y="114560"/>
                  </a:lnTo>
                  <a:lnTo>
                    <a:pt x="68960" y="76104"/>
                  </a:lnTo>
                  <a:lnTo>
                    <a:pt x="103807" y="44376"/>
                  </a:lnTo>
                  <a:lnTo>
                    <a:pt x="143803" y="20419"/>
                  </a:lnTo>
                  <a:lnTo>
                    <a:pt x="188002" y="5278"/>
                  </a:lnTo>
                  <a:lnTo>
                    <a:pt x="235457" y="0"/>
                  </a:lnTo>
                  <a:lnTo>
                    <a:pt x="282913" y="5278"/>
                  </a:lnTo>
                  <a:lnTo>
                    <a:pt x="327112" y="20419"/>
                  </a:lnTo>
                  <a:lnTo>
                    <a:pt x="367108" y="44376"/>
                  </a:lnTo>
                  <a:lnTo>
                    <a:pt x="401954" y="76104"/>
                  </a:lnTo>
                  <a:lnTo>
                    <a:pt x="430705" y="114560"/>
                  </a:lnTo>
                  <a:lnTo>
                    <a:pt x="452413" y="158698"/>
                  </a:lnTo>
                  <a:lnTo>
                    <a:pt x="466132" y="207473"/>
                  </a:lnTo>
                  <a:lnTo>
                    <a:pt x="470915" y="259842"/>
                  </a:lnTo>
                  <a:lnTo>
                    <a:pt x="466132" y="312210"/>
                  </a:lnTo>
                  <a:lnTo>
                    <a:pt x="452413" y="360985"/>
                  </a:lnTo>
                  <a:lnTo>
                    <a:pt x="430705" y="405123"/>
                  </a:lnTo>
                  <a:lnTo>
                    <a:pt x="401955" y="443579"/>
                  </a:lnTo>
                  <a:lnTo>
                    <a:pt x="367108" y="475307"/>
                  </a:lnTo>
                  <a:lnTo>
                    <a:pt x="327112" y="499264"/>
                  </a:lnTo>
                  <a:lnTo>
                    <a:pt x="282913" y="514405"/>
                  </a:lnTo>
                  <a:lnTo>
                    <a:pt x="235457" y="519684"/>
                  </a:lnTo>
                  <a:lnTo>
                    <a:pt x="188002" y="514405"/>
                  </a:lnTo>
                  <a:lnTo>
                    <a:pt x="143803" y="499264"/>
                  </a:lnTo>
                  <a:lnTo>
                    <a:pt x="103807" y="475307"/>
                  </a:lnTo>
                  <a:lnTo>
                    <a:pt x="68960" y="443579"/>
                  </a:lnTo>
                  <a:lnTo>
                    <a:pt x="40210" y="405123"/>
                  </a:lnTo>
                  <a:lnTo>
                    <a:pt x="18502" y="360985"/>
                  </a:lnTo>
                  <a:lnTo>
                    <a:pt x="4783" y="312210"/>
                  </a:lnTo>
                  <a:lnTo>
                    <a:pt x="0" y="259842"/>
                  </a:lnTo>
                  <a:close/>
                </a:path>
              </a:pathLst>
            </a:custGeom>
            <a:ln w="127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4059173" y="5770270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4875910" y="5210175"/>
            <a:ext cx="810895" cy="939800"/>
            <a:chOff x="4875910" y="5210175"/>
            <a:chExt cx="810895" cy="939800"/>
          </a:xfrm>
        </p:grpSpPr>
        <p:sp>
          <p:nvSpPr>
            <p:cNvPr id="13" name="object 13"/>
            <p:cNvSpPr/>
            <p:nvPr/>
          </p:nvSpPr>
          <p:spPr>
            <a:xfrm>
              <a:off x="4875911" y="5210174"/>
              <a:ext cx="804545" cy="933450"/>
            </a:xfrm>
            <a:custGeom>
              <a:avLst/>
              <a:gdLst/>
              <a:ahLst/>
              <a:cxnLst/>
              <a:rect l="l" t="t" r="r" b="b"/>
              <a:pathLst>
                <a:path w="804545" h="933450">
                  <a:moveTo>
                    <a:pt x="475361" y="371729"/>
                  </a:moveTo>
                  <a:lnTo>
                    <a:pt x="459117" y="337693"/>
                  </a:lnTo>
                  <a:lnTo>
                    <a:pt x="438658" y="294767"/>
                  </a:lnTo>
                  <a:lnTo>
                    <a:pt x="419188" y="319836"/>
                  </a:lnTo>
                  <a:lnTo>
                    <a:pt x="7874" y="0"/>
                  </a:lnTo>
                  <a:lnTo>
                    <a:pt x="0" y="9906"/>
                  </a:lnTo>
                  <a:lnTo>
                    <a:pt x="411365" y="329907"/>
                  </a:lnTo>
                  <a:lnTo>
                    <a:pt x="391922" y="354965"/>
                  </a:lnTo>
                  <a:lnTo>
                    <a:pt x="475361" y="371729"/>
                  </a:lnTo>
                  <a:close/>
                </a:path>
                <a:path w="804545" h="933450">
                  <a:moveTo>
                    <a:pt x="804037" y="673989"/>
                  </a:moveTo>
                  <a:lnTo>
                    <a:pt x="799236" y="621779"/>
                  </a:lnTo>
                  <a:lnTo>
                    <a:pt x="785456" y="573151"/>
                  </a:lnTo>
                  <a:lnTo>
                    <a:pt x="763676" y="529132"/>
                  </a:lnTo>
                  <a:lnTo>
                    <a:pt x="734834" y="490791"/>
                  </a:lnTo>
                  <a:lnTo>
                    <a:pt x="699871" y="459155"/>
                  </a:lnTo>
                  <a:lnTo>
                    <a:pt x="659739" y="435279"/>
                  </a:lnTo>
                  <a:lnTo>
                    <a:pt x="615403" y="420179"/>
                  </a:lnTo>
                  <a:lnTo>
                    <a:pt x="567817" y="414909"/>
                  </a:lnTo>
                  <a:lnTo>
                    <a:pt x="520217" y="420179"/>
                  </a:lnTo>
                  <a:lnTo>
                    <a:pt x="475881" y="435279"/>
                  </a:lnTo>
                  <a:lnTo>
                    <a:pt x="435749" y="459155"/>
                  </a:lnTo>
                  <a:lnTo>
                    <a:pt x="400786" y="490791"/>
                  </a:lnTo>
                  <a:lnTo>
                    <a:pt x="371944" y="529132"/>
                  </a:lnTo>
                  <a:lnTo>
                    <a:pt x="350164" y="573151"/>
                  </a:lnTo>
                  <a:lnTo>
                    <a:pt x="336384" y="621779"/>
                  </a:lnTo>
                  <a:lnTo>
                    <a:pt x="331597" y="673989"/>
                  </a:lnTo>
                  <a:lnTo>
                    <a:pt x="336384" y="726211"/>
                  </a:lnTo>
                  <a:lnTo>
                    <a:pt x="350164" y="774839"/>
                  </a:lnTo>
                  <a:lnTo>
                    <a:pt x="371944" y="818857"/>
                  </a:lnTo>
                  <a:lnTo>
                    <a:pt x="400786" y="857199"/>
                  </a:lnTo>
                  <a:lnTo>
                    <a:pt x="435749" y="888834"/>
                  </a:lnTo>
                  <a:lnTo>
                    <a:pt x="475881" y="912710"/>
                  </a:lnTo>
                  <a:lnTo>
                    <a:pt x="520217" y="927811"/>
                  </a:lnTo>
                  <a:lnTo>
                    <a:pt x="567817" y="933069"/>
                  </a:lnTo>
                  <a:lnTo>
                    <a:pt x="615403" y="927811"/>
                  </a:lnTo>
                  <a:lnTo>
                    <a:pt x="659739" y="912710"/>
                  </a:lnTo>
                  <a:lnTo>
                    <a:pt x="699871" y="888834"/>
                  </a:lnTo>
                  <a:lnTo>
                    <a:pt x="734834" y="857199"/>
                  </a:lnTo>
                  <a:lnTo>
                    <a:pt x="763676" y="818857"/>
                  </a:lnTo>
                  <a:lnTo>
                    <a:pt x="785456" y="774839"/>
                  </a:lnTo>
                  <a:lnTo>
                    <a:pt x="799236" y="726211"/>
                  </a:lnTo>
                  <a:lnTo>
                    <a:pt x="804037" y="673989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207507" y="5625083"/>
              <a:ext cx="472440" cy="518159"/>
            </a:xfrm>
            <a:custGeom>
              <a:avLst/>
              <a:gdLst/>
              <a:ahLst/>
              <a:cxnLst/>
              <a:rect l="l" t="t" r="r" b="b"/>
              <a:pathLst>
                <a:path w="472439" h="518160">
                  <a:moveTo>
                    <a:pt x="0" y="259079"/>
                  </a:moveTo>
                  <a:lnTo>
                    <a:pt x="4800" y="206864"/>
                  </a:lnTo>
                  <a:lnTo>
                    <a:pt x="18567" y="158232"/>
                  </a:lnTo>
                  <a:lnTo>
                    <a:pt x="40351" y="114223"/>
                  </a:lnTo>
                  <a:lnTo>
                    <a:pt x="69199" y="75880"/>
                  </a:lnTo>
                  <a:lnTo>
                    <a:pt x="104161" y="44245"/>
                  </a:lnTo>
                  <a:lnTo>
                    <a:pt x="144285" y="20359"/>
                  </a:lnTo>
                  <a:lnTo>
                    <a:pt x="188622" y="5263"/>
                  </a:lnTo>
                  <a:lnTo>
                    <a:pt x="236219" y="0"/>
                  </a:lnTo>
                  <a:lnTo>
                    <a:pt x="283817" y="5263"/>
                  </a:lnTo>
                  <a:lnTo>
                    <a:pt x="328154" y="20359"/>
                  </a:lnTo>
                  <a:lnTo>
                    <a:pt x="368278" y="44245"/>
                  </a:lnTo>
                  <a:lnTo>
                    <a:pt x="403240" y="75880"/>
                  </a:lnTo>
                  <a:lnTo>
                    <a:pt x="432088" y="114223"/>
                  </a:lnTo>
                  <a:lnTo>
                    <a:pt x="453872" y="158232"/>
                  </a:lnTo>
                  <a:lnTo>
                    <a:pt x="467639" y="206864"/>
                  </a:lnTo>
                  <a:lnTo>
                    <a:pt x="472439" y="259079"/>
                  </a:lnTo>
                  <a:lnTo>
                    <a:pt x="467639" y="311295"/>
                  </a:lnTo>
                  <a:lnTo>
                    <a:pt x="453872" y="359927"/>
                  </a:lnTo>
                  <a:lnTo>
                    <a:pt x="432088" y="403936"/>
                  </a:lnTo>
                  <a:lnTo>
                    <a:pt x="403240" y="442279"/>
                  </a:lnTo>
                  <a:lnTo>
                    <a:pt x="368278" y="473914"/>
                  </a:lnTo>
                  <a:lnTo>
                    <a:pt x="328154" y="497800"/>
                  </a:lnTo>
                  <a:lnTo>
                    <a:pt x="283817" y="512896"/>
                  </a:lnTo>
                  <a:lnTo>
                    <a:pt x="236219" y="518159"/>
                  </a:lnTo>
                  <a:lnTo>
                    <a:pt x="188622" y="512896"/>
                  </a:lnTo>
                  <a:lnTo>
                    <a:pt x="144285" y="497800"/>
                  </a:lnTo>
                  <a:lnTo>
                    <a:pt x="104161" y="473914"/>
                  </a:lnTo>
                  <a:lnTo>
                    <a:pt x="69199" y="442279"/>
                  </a:lnTo>
                  <a:lnTo>
                    <a:pt x="40351" y="403936"/>
                  </a:lnTo>
                  <a:lnTo>
                    <a:pt x="18567" y="359927"/>
                  </a:lnTo>
                  <a:lnTo>
                    <a:pt x="4800" y="311295"/>
                  </a:lnTo>
                  <a:lnTo>
                    <a:pt x="0" y="259079"/>
                  </a:lnTo>
                  <a:close/>
                </a:path>
              </a:pathLst>
            </a:custGeom>
            <a:ln w="127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5373751" y="5720283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0">
              <a:lnSpc>
                <a:spcPts val="1220"/>
              </a:lnSpc>
            </a:pPr>
            <a:fld id="{81D60167-4931-47E6-BA6A-407CBD079E47}" type="slidenum">
              <a:rPr spc="-50" dirty="0"/>
              <a:t>9</a:t>
            </a:fld>
            <a:endParaRPr spc="-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462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</TotalTime>
  <Words>3071</Words>
  <Application>Microsoft Office PowerPoint</Application>
  <PresentationFormat>Widescreen</PresentationFormat>
  <Paragraphs>246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 MT</vt:lpstr>
      <vt:lpstr>Calibri</vt:lpstr>
      <vt:lpstr>Cambria Math</vt:lpstr>
      <vt:lpstr>Palatino Linotype</vt:lpstr>
      <vt:lpstr>Symbol</vt:lpstr>
      <vt:lpstr>Times New Roman</vt:lpstr>
      <vt:lpstr>Office Theme</vt:lpstr>
      <vt:lpstr>PowerPoint Presentation</vt:lpstr>
      <vt:lpstr>Module 3 –  Regular Expressions and Languages</vt:lpstr>
      <vt:lpstr>Regular Expressions (REs)</vt:lpstr>
      <vt:lpstr>Operations on REs</vt:lpstr>
      <vt:lpstr>Operations on Res – cont…</vt:lpstr>
      <vt:lpstr>Building Regular Expressions</vt:lpstr>
      <vt:lpstr>Building Regular Expressions – cont…</vt:lpstr>
      <vt:lpstr>Building Regular Expressions – cont…</vt:lpstr>
      <vt:lpstr>Precedence of Regular Expression Operators</vt:lpstr>
      <vt:lpstr>Regular Expression to Language</vt:lpstr>
      <vt:lpstr>Regular Expression to Language – cont…</vt:lpstr>
      <vt:lpstr>Regular Expression to Language – cont…</vt:lpstr>
      <vt:lpstr>Language to Regular Expression</vt:lpstr>
      <vt:lpstr>Language to Regular Expression – cont…</vt:lpstr>
      <vt:lpstr>Problems on Finding Regular Expression</vt:lpstr>
      <vt:lpstr>Problems on Finding Regular Expression</vt:lpstr>
      <vt:lpstr>Problems on Regular Expression</vt:lpstr>
      <vt:lpstr>Problems on Regular Expression</vt:lpstr>
      <vt:lpstr>PowerPoint Presentation</vt:lpstr>
      <vt:lpstr>PowerPoint Presentation</vt:lpstr>
      <vt:lpstr>PowerPoint Presentation</vt:lpstr>
      <vt:lpstr>PowerPoint Presentation</vt:lpstr>
      <vt:lpstr>Problems on Finding Languages associated with regular expressions</vt:lpstr>
      <vt:lpstr>Languages associated with regular expressions</vt:lpstr>
      <vt:lpstr>Languages associated with regular expressions</vt:lpstr>
      <vt:lpstr>Examples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Mathematical Logic And Algebraic Structures</dc:title>
  <dc:creator>HP</dc:creator>
  <cp:lastModifiedBy>Arumuga Arun R</cp:lastModifiedBy>
  <cp:revision>8</cp:revision>
  <dcterms:created xsi:type="dcterms:W3CDTF">2024-02-03T06:36:39Z</dcterms:created>
  <dcterms:modified xsi:type="dcterms:W3CDTF">2024-02-05T05:11:27Z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2023-02-07T00:00:00Z</vt:filetime>
  </property>
  <property fmtid="{D5CDD505-2E9C-101B-9397-08002B2CF9AE}" pid="3" name="Creator">
    <vt:lpwstr>Microsoft® PowerPoint® 2021</vt:lpwstr>
  </property>
  <property fmtid="{D5CDD505-2E9C-101B-9397-08002B2CF9AE}" pid="4" name="LastSaved">
    <vt:filetime>2024-02-03T00:00:00Z</vt:filetime>
  </property>
  <property fmtid="{D5CDD505-2E9C-101B-9397-08002B2CF9AE}" pid="5" name="Producer">
    <vt:lpwstr>Microsoft® PowerPoint® 2021</vt:lpwstr>
  </property>
</Properties>
</file>