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76" r:id="rId2"/>
    <p:sldId id="733" r:id="rId3"/>
    <p:sldId id="737" r:id="rId4"/>
    <p:sldId id="738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7" r:id="rId24"/>
    <p:sldId id="758" r:id="rId25"/>
    <p:sldId id="760" r:id="rId26"/>
    <p:sldId id="761" r:id="rId27"/>
    <p:sldId id="762" r:id="rId28"/>
    <p:sldId id="763" r:id="rId29"/>
    <p:sldId id="764" r:id="rId30"/>
    <p:sldId id="765" r:id="rId31"/>
    <p:sldId id="766" r:id="rId32"/>
    <p:sldId id="767" r:id="rId33"/>
    <p:sldId id="769" r:id="rId34"/>
    <p:sldId id="768" r:id="rId35"/>
    <p:sldId id="770" r:id="rId36"/>
    <p:sldId id="771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9157-7C73-46E8-B935-C0400EBBA22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5481D-3C32-46FC-8B0A-5EB97F65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6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591" y="243332"/>
            <a:ext cx="102374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737" y="1854073"/>
            <a:ext cx="10976610" cy="416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1859" y="6465915"/>
            <a:ext cx="24193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2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A8E97-4F65-8CBB-7CDA-B9831A468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6A12-975D-C590-7049-5C1E4DA9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A5476-3EF6-5688-A6CB-80AB6F14C347}"/>
              </a:ext>
            </a:extLst>
          </p:cNvPr>
          <p:cNvSpPr txBox="1"/>
          <p:nvPr/>
        </p:nvSpPr>
        <p:spPr>
          <a:xfrm>
            <a:off x="609600" y="981909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Step-04: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B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qi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o, after eliminating state B, we put a direct path from state qi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0.(10)*.∈ = 0(10)*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Eliminating state B, we get-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7C87E-309B-E280-ECEE-A54A203C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59" y="3747151"/>
            <a:ext cx="4876800" cy="1286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4C3A1-AB99-AE4C-A703-C8DE01CD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49" y="5129748"/>
            <a:ext cx="8835902" cy="1153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6E668-C078-9080-2E0F-9CB2A063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1" y="3461815"/>
            <a:ext cx="4765040" cy="1474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8FF3D-52FB-2C79-1ED8-AB9DBF16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40" y="3885148"/>
            <a:ext cx="1087120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1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1DE28-4BC4-D4C0-9DC6-EF323CC6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B108-B69C-D853-D8DA-0B26D242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242F8-0625-05C1-DC3D-0EBC8C88B26C}"/>
              </a:ext>
            </a:extLst>
          </p:cNvPr>
          <p:cNvSpPr txBox="1"/>
          <p:nvPr/>
        </p:nvSpPr>
        <p:spPr>
          <a:xfrm>
            <a:off x="609600" y="981909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regular expression for the following DFA</a:t>
            </a:r>
            <a:endParaRPr lang="en-US" sz="24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4CD88-EA89-37CA-C840-2440C0E3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55444"/>
            <a:ext cx="5638800" cy="39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F3379-2D17-6359-5EBF-322D143B9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B5C2-5C4B-A6B0-81CA-DC4E0198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33B6E-F82E-C057-4301-0F799903FD04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 multiple final states.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convert them into a single final state.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DFA is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424CE-8F81-5754-4736-D3CAA464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6781800" cy="36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6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5524-D0FB-E94F-5DC2-B0F0E676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321A-AE69-B326-22DB-B72A8F3E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012AC-3984-B1F5-3443-4F5B1E726FF4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q4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q2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q4.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q4 , we put a direct path from state q2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b.∈ = b.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F6005-26AB-1A43-FBED-0FEE7715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40" y="3124200"/>
            <a:ext cx="5801360" cy="3201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9A0CE8-36FC-BF10-9570-9508BD2F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44370"/>
            <a:ext cx="4780097" cy="2551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98FF3D-52FB-2C79-1ED8-AB9DBF16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37" y="4191000"/>
            <a:ext cx="1087120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2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800C-7EA0-0AEA-A764-E06A1199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B6BF-9E8E-F67B-FE82-761B3FB7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C4147-DC9B-D8E5-500C-18458CC651BB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q3</a:t>
            </a:r>
            <a:endParaRPr lang="en-US" sz="2400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q2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q3.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q3 , we put a direct path from state q2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c.∈ = c.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D2753-D7A8-D309-0A0A-958E4891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895600"/>
            <a:ext cx="4648200" cy="3119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FB6268-D961-F26D-EA51-02E0AE47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3413760"/>
            <a:ext cx="4641515" cy="2561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14A71-0AD5-5E0D-BF2C-A7ADDB173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77" y="4026003"/>
            <a:ext cx="1087120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24452-2626-5598-23AB-45759BFAA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18C8-868B-2A1F-198F-B6F37644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B8CB7-0EBB-073A-C447-7D8770B38C9F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Step-04: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q5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q2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q5.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q5 , we put a direct path from state q2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d.∈ = 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1D86-8B8B-71C0-8EFA-5B66AA19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819400"/>
            <a:ext cx="5486400" cy="1832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E590F-D006-C091-F180-FFC4E7E2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5020170"/>
            <a:ext cx="7467600" cy="1711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3C8B0-8A83-BE5A-7D97-ED969565F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0" y="2771427"/>
            <a:ext cx="3581400" cy="240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98FF3D-52FB-2C79-1ED8-AB9DBF16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70" y="3429000"/>
            <a:ext cx="1087120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77595-E8BF-D025-8EC3-83E60FBD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7E19-D522-4363-B17C-9DC69D25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F9F1B-7990-34AD-C7D0-6E67DBC7B615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Step-05: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q2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q1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q2.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q2 , we put a direct path from state q1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a.(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b+c+d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11289-E77E-D282-A9DA-2048E7D0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56" y="3166408"/>
            <a:ext cx="4572000" cy="1538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4C8F98-6A14-8403-5FD8-34F1C61D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83" y="5105400"/>
            <a:ext cx="8117807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8FF3D-52FB-2C79-1ED8-AB9DBF16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26" y="3506596"/>
            <a:ext cx="1087120" cy="858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E678D-5163-A2F8-9BAD-DC5F65A95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583890"/>
            <a:ext cx="4976291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95F22-E149-F761-F86D-BBFF9C2CA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D5E9-48D9-BA1D-0331-D22C593A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B54F0-A0AC-A528-728D-52CD1224FE50}"/>
              </a:ext>
            </a:extLst>
          </p:cNvPr>
          <p:cNvSpPr txBox="1"/>
          <p:nvPr/>
        </p:nvSpPr>
        <p:spPr>
          <a:xfrm>
            <a:off x="609600" y="981909"/>
            <a:ext cx="1135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regular expressions for the following DFA </a:t>
            </a: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 q1 has an incoming edge.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create a new initial state qi.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DFA is-</a:t>
            </a:r>
          </a:p>
          <a:p>
            <a:pPr algn="l"/>
            <a:endParaRPr lang="en-IN" sz="1800" b="0" i="0" u="none" strike="noStrike" baseline="0" dirty="0">
              <a:solidFill>
                <a:srgbClr val="303030"/>
              </a:solidFill>
              <a:latin typeface="CIDFont+F1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D5BB2-6891-7174-1042-D41F6676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24000"/>
            <a:ext cx="4191000" cy="2375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0010E-6FB3-AA81-E203-29A5D399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441297"/>
            <a:ext cx="5311140" cy="22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5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1936A-C07B-E1CA-1952-CE9704AF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DD99-88A2-FC30-FCE7-4EAC30BE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11F33-DAD5-18F0-9337-9D81F0DB0BBB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state q2 has an outgoing edge.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create a new final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DFA is</a:t>
            </a:r>
            <a:endParaRPr lang="en-IN" sz="1800" b="0" i="0" u="none" strike="noStrike" baseline="0" dirty="0">
              <a:solidFill>
                <a:srgbClr val="303030"/>
              </a:solidFill>
              <a:latin typeface="CIDFont+F1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0048D-BECE-1B27-8FFF-68DA1078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20901"/>
            <a:ext cx="7467600" cy="25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3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D103-FE29-3D4F-0BDD-601E25E18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2A2E-7FC8-29EA-D0C2-71C11AFB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1037B-7AF3-80EE-3EF3-A38007585C22}"/>
              </a:ext>
            </a:extLst>
          </p:cNvPr>
          <p:cNvSpPr txBox="1"/>
          <p:nvPr/>
        </p:nvSpPr>
        <p:spPr>
          <a:xfrm>
            <a:off x="609600" y="981909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start eliminating the intermediate states.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q1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qi to state q2 via state q1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q1, we put a direct path from state qi to state q2 having cost ∈.c*.a = c*a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loop on state q2 using state q1.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q1 , we put a direct loop on state q2 having cost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*.a =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Eliminating state q1, we get-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E6B0D-1233-3433-37FD-F7BD8DBF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2173"/>
            <a:ext cx="6019800" cy="1861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51671-DCC6-41BC-8CC4-033A9064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193426"/>
            <a:ext cx="1087120" cy="858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5DA5A-D84D-7D06-0EE4-B70D573A0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" y="4822586"/>
            <a:ext cx="475136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8486524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3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Regular Expressions and Languages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595" y="5181600"/>
            <a:ext cx="8164195" cy="109517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FA to Regular Expressions State Elimination Method</a:t>
            </a: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Regular Expression - FA and Regular Expressions: FA to regular expression and regular expression to FA - Pattern matching and regular expressions - Regular grammar and FA -Pumping lemma for regular languages - Closure properties of regular languages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8355-0541-4921-E5DD-3DAF4A39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F42B-54F4-98B4-E86C-88D91E9F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31FD5-1BB5-C080-6F02-654F85D7E5E2}"/>
              </a:ext>
            </a:extLst>
          </p:cNvPr>
          <p:cNvSpPr txBox="1"/>
          <p:nvPr/>
        </p:nvSpPr>
        <p:spPr>
          <a:xfrm>
            <a:off x="609600" y="981909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Step-04: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q2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qi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q2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q2, we put a direct path from state qi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c*a(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d+bc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*a)*∈ = c*a(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d+bc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Eliminating state q2, we get-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36B88-B054-6C62-C3BD-A9888C4E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652" y="3557866"/>
            <a:ext cx="4187308" cy="1085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C0D09-D5D2-A6D5-048D-39F16C2B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24" y="5562600"/>
            <a:ext cx="8241352" cy="1075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89FBFF-AE95-F7C7-0C2E-AE15354C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69546"/>
            <a:ext cx="4572000" cy="141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1D245-9E7E-4C41-5087-AE008B131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80109"/>
            <a:ext cx="1087120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2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158D5-9748-72B0-1AB4-C191419F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12B4-160C-65CA-8D45-61D3B8FD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0307E-618F-BF71-1788-46044C82AA9C}"/>
              </a:ext>
            </a:extLst>
          </p:cNvPr>
          <p:cNvSpPr txBox="1"/>
          <p:nvPr/>
        </p:nvSpPr>
        <p:spPr>
          <a:xfrm>
            <a:off x="609600" y="981909"/>
            <a:ext cx="1135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regular expressions for the following DFA </a:t>
            </a: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D is a dead state as it does not reach to any final state.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eliminate state D and its associated edges.</a:t>
            </a:r>
            <a:endParaRPr lang="en-IN" sz="2400" b="0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CAFD7-4614-824D-F24E-E86F1354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21100"/>
            <a:ext cx="6400800" cy="1791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E2C35-34C0-7881-F963-187D6D70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779743"/>
            <a:ext cx="5029200" cy="17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21F37-D533-A6FF-F49B-E7ABEA95D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26D7-975A-E654-853B-C4E7BFCD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DE099-BAC8-E539-F237-E8CD67035B02}"/>
              </a:ext>
            </a:extLst>
          </p:cNvPr>
          <p:cNvSpPr txBox="1"/>
          <p:nvPr/>
        </p:nvSpPr>
        <p:spPr>
          <a:xfrm>
            <a:off x="609600" y="981909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 A has an incoming edge (self loop).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create a new initial state qi.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F1642-64E4-13E5-8BBC-C2CDF472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61918"/>
            <a:ext cx="6477000" cy="1038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870A1-6DA6-C070-C0C4-948AD3F5C034}"/>
              </a:ext>
            </a:extLst>
          </p:cNvPr>
          <p:cNvSpPr txBox="1"/>
          <p:nvPr/>
        </p:nvSpPr>
        <p:spPr>
          <a:xfrm>
            <a:off x="655320" y="3210560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</a:t>
            </a:r>
            <a:r>
              <a:rPr lang="en-IN" sz="24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 multiple final states.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convert them into a single final state.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5AE03-D0E1-F127-EAE5-C5B424E2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07" y="4143811"/>
            <a:ext cx="5578323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9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AC229-B737-D4CF-D468-351B60C78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C2D3-8433-17D2-57A8-A4540CBB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E222D-FA80-44A3-455F-55D0276D746C}"/>
              </a:ext>
            </a:extLst>
          </p:cNvPr>
          <p:cNvSpPr txBox="1"/>
          <p:nvPr/>
        </p:nvSpPr>
        <p:spPr>
          <a:xfrm>
            <a:off x="697230" y="100222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Step-04: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C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B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C, we put a direct path from state B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b.b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*.∈ = bb*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E33E7E-CB54-2C7C-A08B-0E1748C3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30" y="4070513"/>
            <a:ext cx="4800600" cy="2513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E80E6A-C1D5-C0A0-DD70-C65869B5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916780"/>
            <a:ext cx="4038600" cy="2724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9B34E-51D8-B353-E47D-EB13D4E2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48" y="2640444"/>
            <a:ext cx="3726734" cy="1730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3910-5C84-6386-5172-857C40F24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05" y="4889217"/>
            <a:ext cx="1418590" cy="112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0580C1-BA7D-B87E-5DF7-0BCF636F3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1429">
            <a:off x="4028440" y="3865490"/>
            <a:ext cx="1087120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14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8E479-FA12-00D3-789F-D2972422C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CFA6-D102-EF96-588B-12AEBFF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2CC72-004A-1DC7-AFA8-E5183EBCD19B}"/>
              </a:ext>
            </a:extLst>
          </p:cNvPr>
          <p:cNvSpPr txBox="1"/>
          <p:nvPr/>
        </p:nvSpPr>
        <p:spPr>
          <a:xfrm>
            <a:off x="697230" y="100222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Step-05: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let us eliminate state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A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B, we put a direct path from state A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*.(bb*+∈) = aa*(bb*+∈)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08601-7FA6-BCAC-6314-936DA3B0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60" y="2819400"/>
            <a:ext cx="6781800" cy="3667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75726-869F-257E-A5C1-96F25507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61541"/>
            <a:ext cx="3733800" cy="1954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8D6A3-239D-768E-0F5A-3B600A60D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131871"/>
            <a:ext cx="993909" cy="7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B2FF2-737A-4831-BC1A-6947DD1E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CE54-D61B-405D-3883-300E72D2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A1780-0A5E-0348-F052-050B43BC2A77}"/>
              </a:ext>
            </a:extLst>
          </p:cNvPr>
          <p:cNvSpPr txBox="1"/>
          <p:nvPr/>
        </p:nvSpPr>
        <p:spPr>
          <a:xfrm>
            <a:off x="697230" y="100222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Step-06: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A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qi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A, we put a direct path from state qi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∈.b*.(aa*(bb*+∈)+∈) = b*(aa*(bb*+∈)+∈)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9C7D7-0EA3-FAAF-EB64-D5EFDB0E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552327"/>
            <a:ext cx="4648200" cy="1121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821E7-CA9A-680C-6AFB-53974D804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29199"/>
            <a:ext cx="8001000" cy="12925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797648-C0E0-BF00-95D2-5B931F10A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733800"/>
            <a:ext cx="993909" cy="784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2D78D-2244-DD87-3CE7-915DC85AE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604239"/>
            <a:ext cx="4967354" cy="11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0815E-5B68-0790-0C25-51178C285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48C4-566E-9DB7-B94F-075760B6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58DC4-8D94-8ADA-B457-3615471D51F6}"/>
              </a:ext>
            </a:extLst>
          </p:cNvPr>
          <p:cNvSpPr txBox="1"/>
          <p:nvPr/>
        </p:nvSpPr>
        <p:spPr>
          <a:xfrm>
            <a:off x="609600" y="981909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regular expressions for the following DFA </a:t>
            </a: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25BB5-6B6C-4EDA-71AD-CD71F66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4724400" cy="40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7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B7AA1-41C3-DCC8-E2C0-A98B029D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1E7A-A878-8F0F-F6F8-90BBA3CE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31CB1-8BAB-9895-A2F7-C43F433A3123}"/>
              </a:ext>
            </a:extLst>
          </p:cNvPr>
          <p:cNvSpPr txBox="1"/>
          <p:nvPr/>
        </p:nvSpPr>
        <p:spPr>
          <a:xfrm>
            <a:off x="697230" y="1002229"/>
            <a:ext cx="1135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initial state A has an incoming edge, so we create a new initial state qi.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final state A has an outgoing edge, so we create a new final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DFA is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747260-5AEF-8A7A-D8DE-1E66E79D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819400"/>
            <a:ext cx="4930534" cy="37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5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5107B-F114-2394-98E2-5291217E8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3B29-B5A6-9924-E644-2FA5A5B4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8A4F4-3B49-B5EA-AF46-697103D0625A}"/>
              </a:ext>
            </a:extLst>
          </p:cNvPr>
          <p:cNvSpPr txBox="1"/>
          <p:nvPr/>
        </p:nvSpPr>
        <p:spPr>
          <a:xfrm>
            <a:off x="697230" y="1002229"/>
            <a:ext cx="1135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start eliminating the intermediate states.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B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C to state A via state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B, we put a direct path from state C to state A having cost </a:t>
            </a:r>
            <a:r>
              <a:rPr lang="en-US" sz="2400" b="1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b.b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bb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loop on state A using state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B, we put a direct loop on state A having cost </a:t>
            </a:r>
            <a:r>
              <a:rPr lang="en-US" sz="2400" b="1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ab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A5948-C419-67E5-B7CD-35968A90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30" y="4084777"/>
            <a:ext cx="7772400" cy="2656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F46C9-3249-8A93-88F7-7C47652B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37343"/>
            <a:ext cx="3200400" cy="2403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8FF3D-52FB-2C79-1ED8-AB9DBF16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181600"/>
            <a:ext cx="704665" cy="5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4BBB5-898A-202F-331F-94126037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7D4A-4D1D-C556-6D1E-CD4E9D5B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F93E4-9B6F-4398-B17B-34FCF510962D}"/>
              </a:ext>
            </a:extLst>
          </p:cNvPr>
          <p:cNvSpPr txBox="1"/>
          <p:nvPr/>
        </p:nvSpPr>
        <p:spPr>
          <a:xfrm>
            <a:off x="697230" y="1002229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C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loop on state A using state 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C, we put a direct loop on state A having cost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b.(</a:t>
            </a:r>
            <a:r>
              <a:rPr lang="en-US" sz="2400" b="1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a+bb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b(</a:t>
            </a:r>
            <a:r>
              <a:rPr lang="en-US" sz="2400" b="1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a+bb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Eliminating state C, we get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59129-76D5-AC14-2BD5-CD868FEF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54" y="3684519"/>
            <a:ext cx="3600630" cy="2675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C977F-610A-A260-7E0A-3EC05AF4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769865"/>
            <a:ext cx="3600630" cy="2615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7223BB-10AE-574B-56C8-D81B037D3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51" y="4452625"/>
            <a:ext cx="723963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BC71-78D1-F62C-904C-D114CE2C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96594"/>
          </a:xfrm>
        </p:spPr>
        <p:txBody>
          <a:bodyPr/>
          <a:lstStyle/>
          <a:p>
            <a:r>
              <a:rPr lang="en-IN" dirty="0"/>
              <a:t>State Elimination Method -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DB414-F285-88FD-3C82-9FB5F234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1085246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89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492AD-E244-49E4-F7EE-501DB577C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8386-954B-C22A-6BE7-37F34A63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BB118-9002-0BDD-03EE-33CD2F88D43F}"/>
              </a:ext>
            </a:extLst>
          </p:cNvPr>
          <p:cNvSpPr txBox="1"/>
          <p:nvPr/>
        </p:nvSpPr>
        <p:spPr>
          <a:xfrm>
            <a:off x="697230" y="100222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Step-04: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A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qi to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A, we put a direct path from state qi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∈.(ab + b(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a+bb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))*∈ = (ab + b(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a+bb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))*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86403-14E4-F1F4-466F-E56C9BC5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44" y="3020243"/>
            <a:ext cx="3600630" cy="2675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8FF3D-52FB-2C79-1ED8-AB9DBF16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81" y="4072316"/>
            <a:ext cx="723963" cy="571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18EAFE-41E4-DEAE-E84B-76F832B64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813214"/>
            <a:ext cx="3856054" cy="1089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BE772-81BA-8183-2D3F-3D934AD54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283" y="5549597"/>
            <a:ext cx="6553200" cy="8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1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4CEAF-9450-DB73-BBB0-AF166FBE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77F1-653D-D8CF-3E34-AE031C46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F27E8-6524-9852-A92D-0F376051EF19}"/>
              </a:ext>
            </a:extLst>
          </p:cNvPr>
          <p:cNvSpPr txBox="1"/>
          <p:nvPr/>
        </p:nvSpPr>
        <p:spPr>
          <a:xfrm>
            <a:off x="609600" y="981909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regular expressions for the following DFA </a:t>
            </a: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2871A-2AD8-695B-4F5F-5985EA03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2095384"/>
            <a:ext cx="4534063" cy="32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4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758F4-0CA1-4BCF-E83C-63A643AC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FCCD-2E27-BB42-D79F-F4AF00E6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70664-A3A1-AD97-322E-AD857418CED4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B is a dead state as it does not reach to the final state.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eliminate state B and its associated edges.</a:t>
            </a:r>
            <a:endParaRPr lang="en-US" sz="24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93960-3779-C039-5F58-44607265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17792"/>
            <a:ext cx="4534063" cy="323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0D62D-0F55-A93C-51C1-6E7EA0C8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847413"/>
            <a:ext cx="4532816" cy="1501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8FF3D-52FB-2C79-1ED8-AB9DBF16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205492"/>
            <a:ext cx="1087120" cy="858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1B029-7A24-0D22-EAF7-C2D09DFEB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519379"/>
            <a:ext cx="6222052" cy="76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2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12AFB-E4C6-BBEF-171A-5EC913C6E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9338-DDCF-614D-7BAC-7604076C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AF8CA-4009-FC94-FEBC-DE65B47A2E42}"/>
              </a:ext>
            </a:extLst>
          </p:cNvPr>
          <p:cNvSpPr txBox="1"/>
          <p:nvPr/>
        </p:nvSpPr>
        <p:spPr>
          <a:xfrm>
            <a:off x="609600" y="981909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regular expressions for the following DFA </a:t>
            </a: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644DE-794B-E7B8-5B3E-82BD704B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28800"/>
            <a:ext cx="4267200" cy="47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5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A760D-C5BA-FC69-DEC5-EA54AADC3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79CE-26F6-182B-87ED-EA5EF005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7275D-5BA8-D0FD-C443-8A12A7CD24E3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 01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 multiple final states.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create a new single final state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9CDB8-6462-6484-66F5-0B703F47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230458" cy="3561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17A73-BE70-6191-27D8-7151C9D85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551569"/>
            <a:ext cx="3856054" cy="392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8FF3D-52FB-2C79-1ED8-AB9DBF16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15" y="3877172"/>
            <a:ext cx="1087120" cy="8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3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2510F-5B44-F494-94A4-ADC3FB0CB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46FC-19FC-0524-FF45-BAE6C5E7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31DA1-6574-5069-DCCD-32C1F4977FDB}"/>
              </a:ext>
            </a:extLst>
          </p:cNvPr>
          <p:cNvSpPr txBox="1"/>
          <p:nvPr/>
        </p:nvSpPr>
        <p:spPr>
          <a:xfrm>
            <a:off x="609600" y="981909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 02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B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A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B, we put a direct path from state A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</a:t>
            </a:r>
            <a:r>
              <a:rPr lang="en-US" sz="2400" b="1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*.∈ = aa*.</a:t>
            </a: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2EEF39-9F7B-143A-C3CC-512C8489A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15" y="3877172"/>
            <a:ext cx="1087120" cy="858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E1DCC-BBFB-EA92-ED1C-91BF3D1A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7" y="3428999"/>
            <a:ext cx="3856054" cy="3047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A11F6F-08D6-17AA-AB74-7CAFFE0A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234422"/>
            <a:ext cx="3955123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9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A780-9E25-A50A-200F-1CDB84F0B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7487-DA9C-74B5-E0E6-B64598CF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23A82-54DD-1588-E611-6EC3926AA72A}"/>
              </a:ext>
            </a:extLst>
          </p:cNvPr>
          <p:cNvSpPr txBox="1"/>
          <p:nvPr/>
        </p:nvSpPr>
        <p:spPr>
          <a:xfrm>
            <a:off x="609600" y="981909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 03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C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A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state 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C, we put a direct path from state A to state </a:t>
            </a:r>
            <a:r>
              <a:rPr lang="en-US" sz="240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cost </a:t>
            </a:r>
            <a:r>
              <a:rPr lang="en-US" sz="2400" b="1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*.∈ = </a:t>
            </a:r>
            <a:r>
              <a:rPr lang="en-US" sz="2400" b="1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94849-3F64-E574-2BD2-BEE7F18ED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0281">
            <a:off x="4416170" y="3165829"/>
            <a:ext cx="1611547" cy="1272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CE1CB0-C8B7-28F5-6C1B-9E72A34C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400"/>
            <a:ext cx="3955123" cy="3002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380AA6-A970-0F41-C854-996CD8349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927" y="2418080"/>
            <a:ext cx="3100078" cy="1699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5B9D0-206D-DE7E-05B9-3BF29A70B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3970150"/>
            <a:ext cx="78486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5FA0F3-1A47-C893-BC8B-6800E85AF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4607765"/>
            <a:ext cx="3819203" cy="1017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B2CB2-9874-C385-9EE0-3E9B497FD5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5876091"/>
            <a:ext cx="7353937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8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D33F3-DC5A-1751-9F77-FC1B441A2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948D-5FD0-4572-48CB-3CA396A7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96594"/>
          </a:xfrm>
        </p:spPr>
        <p:txBody>
          <a:bodyPr/>
          <a:lstStyle/>
          <a:p>
            <a:r>
              <a:rPr lang="en-IN" dirty="0"/>
              <a:t>State Elimination Method -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52306-F0B1-B8A8-CB9D-0A7DB593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066800"/>
            <a:ext cx="10591800" cy="256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F8C39-A718-31F0-927E-81B91523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3626868"/>
            <a:ext cx="10408920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4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9760-A76F-858F-11AC-8ED06FD1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4806-4A02-3F21-2EEE-588FF280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96594"/>
          </a:xfrm>
        </p:spPr>
        <p:txBody>
          <a:bodyPr/>
          <a:lstStyle/>
          <a:p>
            <a:r>
              <a:rPr lang="en-IN" dirty="0"/>
              <a:t>State Elimination Method -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965EE-A622-56AA-8D26-0FA65435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1395"/>
            <a:ext cx="10668000" cy="58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2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48865-19FB-69CA-BEAE-D347C1337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67BA-B012-039F-C3B1-0AE39D35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96594"/>
          </a:xfrm>
        </p:spPr>
        <p:txBody>
          <a:bodyPr/>
          <a:lstStyle/>
          <a:p>
            <a:r>
              <a:rPr lang="en-IN" dirty="0"/>
              <a:t>State Elimination Method -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66AFD-630A-4760-A5D6-E66095BA1EDA}"/>
              </a:ext>
            </a:extLst>
          </p:cNvPr>
          <p:cNvSpPr txBox="1"/>
          <p:nvPr/>
        </p:nvSpPr>
        <p:spPr>
          <a:xfrm>
            <a:off x="685800" y="13716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Step-04: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all the intermediate states one by one.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states may be eliminated in any order.</a:t>
            </a:r>
          </a:p>
          <a:p>
            <a:pPr algn="l"/>
            <a:endParaRPr lang="en-IN" sz="2400" b="0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end,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an initial state going to the final state will be left.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this transition is the required regular expression.</a:t>
            </a:r>
          </a:p>
          <a:p>
            <a:pPr algn="l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EB863-0F43-13E8-ABF3-00F691E8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18588"/>
            <a:ext cx="8229600" cy="18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221D0-39A8-5F42-498D-6A48E4A6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FE1C-41CB-354B-0022-B0414860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92006-F99F-2DFF-76AD-BBDB9F01399E}"/>
              </a:ext>
            </a:extLst>
          </p:cNvPr>
          <p:cNvSpPr txBox="1"/>
          <p:nvPr/>
        </p:nvSpPr>
        <p:spPr>
          <a:xfrm>
            <a:off x="685800" y="1371600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regular expressions for the following DFA </a:t>
            </a:r>
          </a:p>
          <a:p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 A has an incoming edge.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create a new initial state qi. </a:t>
            </a:r>
            <a:r>
              <a:rPr lang="en-IN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DFA is-</a:t>
            </a:r>
            <a:endParaRPr lang="en-US" sz="2400" b="1" i="0" u="none" strike="noStrike" baseline="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C4BAF-D261-36C5-29BC-F5DDB76E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11" y="1828800"/>
            <a:ext cx="2872989" cy="184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35AFC7-9466-1A7E-0A52-A35082FE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818090"/>
            <a:ext cx="5029200" cy="15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8B156-3725-9438-79E4-2658DB8E5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9F36-65D1-7911-D6AD-87FA4B01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4322C-4389-E7B5-6147-4E3AA6A0EFA5}"/>
              </a:ext>
            </a:extLst>
          </p:cNvPr>
          <p:cNvSpPr txBox="1"/>
          <p:nvPr/>
        </p:nvSpPr>
        <p:spPr>
          <a:xfrm>
            <a:off x="609600" y="981909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state B has an outgoing edge.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create a new final state </a:t>
            </a:r>
            <a:r>
              <a:rPr lang="en-US" sz="2400" b="0" i="0" u="none" strike="noStrike" baseline="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DFA is-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EC2FD-CD88-DEE8-DCED-80042B1C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759324"/>
            <a:ext cx="7583359" cy="17282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2CF975-002F-F426-A22E-583671F5D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2337632"/>
            <a:ext cx="5029200" cy="153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2D020-1DAF-2114-4523-7ED0A7CB3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929495"/>
            <a:ext cx="7848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B40A0-2BD4-BDD5-A118-010AEAAE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2021-7267-841C-F963-360D869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1"/>
            <a:ext cx="10237470" cy="677108"/>
          </a:xfrm>
        </p:spPr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B398-5C7D-38A9-F245-AFAFD0C38829}"/>
              </a:ext>
            </a:extLst>
          </p:cNvPr>
          <p:cNvSpPr txBox="1"/>
          <p:nvPr/>
        </p:nvSpPr>
        <p:spPr>
          <a:xfrm>
            <a:off x="609600" y="981909"/>
            <a:ext cx="1135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start eliminating the intermediate states.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let us eliminate </a:t>
            </a:r>
            <a:r>
              <a:rPr lang="en-US" sz="2400" b="1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A</a:t>
            </a: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path going from state qi to state B via state 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A, we put a direct path from state qi to state B having cost ∈.0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loop on state B using state 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after eliminating state A, we put a direct loop on state B having cost 1.0 = 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Eliminating state A, we get-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85E89-3315-B944-24CD-6B4FAD9D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80" y="4633552"/>
            <a:ext cx="5638800" cy="1745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FDD305-F4B8-DD2C-4096-C5FA72A2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9600"/>
            <a:ext cx="5213781" cy="1188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C93ED-6704-F11F-AF86-79631AA65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66312">
            <a:off x="5035024" y="5242062"/>
            <a:ext cx="7848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1601</Words>
  <Application>Microsoft Office PowerPoint</Application>
  <PresentationFormat>Widescreen</PresentationFormat>
  <Paragraphs>215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MT</vt:lpstr>
      <vt:lpstr>Calibri</vt:lpstr>
      <vt:lpstr>CIDFont+F1</vt:lpstr>
      <vt:lpstr>Palatino Linotype</vt:lpstr>
      <vt:lpstr>Times New Roman</vt:lpstr>
      <vt:lpstr>Office Theme</vt:lpstr>
      <vt:lpstr>PowerPoint Presentation</vt:lpstr>
      <vt:lpstr>Module 3 –  Regular Expressions and Languages</vt:lpstr>
      <vt:lpstr>State Elimination Method - Rules</vt:lpstr>
      <vt:lpstr>State Elimination Method - Rules</vt:lpstr>
      <vt:lpstr>State Elimination Method - Rules</vt:lpstr>
      <vt:lpstr>State Elimination Method - Rules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3</vt:lpstr>
      <vt:lpstr>Example 3</vt:lpstr>
      <vt:lpstr>Example 3</vt:lpstr>
      <vt:lpstr>Example 3</vt:lpstr>
      <vt:lpstr>Example 4</vt:lpstr>
      <vt:lpstr>Example 4</vt:lpstr>
      <vt:lpstr>Example 4</vt:lpstr>
      <vt:lpstr>Example 4</vt:lpstr>
      <vt:lpstr>Example 4</vt:lpstr>
      <vt:lpstr>Example 5</vt:lpstr>
      <vt:lpstr>Example 5</vt:lpstr>
      <vt:lpstr>Example 5</vt:lpstr>
      <vt:lpstr>Example 5</vt:lpstr>
      <vt:lpstr>Example 5</vt:lpstr>
      <vt:lpstr>Example 6</vt:lpstr>
      <vt:lpstr>Example 6</vt:lpstr>
      <vt:lpstr>Example 7</vt:lpstr>
      <vt:lpstr>Example 7</vt:lpstr>
      <vt:lpstr>Example 7</vt:lpstr>
      <vt:lpstr>Example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60</cp:revision>
  <dcterms:created xsi:type="dcterms:W3CDTF">2024-02-03T06:36:39Z</dcterms:created>
  <dcterms:modified xsi:type="dcterms:W3CDTF">2024-02-19T05:09:07Z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2024-02-03T00:00:00Z</vt:filetime>
  </property>
  <property fmtid="{D5CDD505-2E9C-101B-9397-08002B2CF9AE}" pid="5" name="Producer">
    <vt:lpwstr>Microsoft® PowerPoint® 2021</vt:lpwstr>
  </property>
</Properties>
</file>