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76" r:id="rId2"/>
    <p:sldId id="733" r:id="rId3"/>
    <p:sldId id="737" r:id="rId4"/>
    <p:sldId id="772" r:id="rId5"/>
    <p:sldId id="774" r:id="rId6"/>
    <p:sldId id="775" r:id="rId7"/>
    <p:sldId id="776" r:id="rId8"/>
    <p:sldId id="777" r:id="rId9"/>
    <p:sldId id="778" r:id="rId10"/>
    <p:sldId id="779" r:id="rId11"/>
    <p:sldId id="781" r:id="rId12"/>
    <p:sldId id="780" r:id="rId13"/>
    <p:sldId id="782" r:id="rId14"/>
    <p:sldId id="299" r:id="rId15"/>
    <p:sldId id="300" r:id="rId16"/>
    <p:sldId id="301" r:id="rId17"/>
    <p:sldId id="302" r:id="rId18"/>
    <p:sldId id="783" r:id="rId19"/>
    <p:sldId id="695" r:id="rId20"/>
    <p:sldId id="784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785" r:id="rId29"/>
    <p:sldId id="277" r:id="rId30"/>
    <p:sldId id="278" r:id="rId31"/>
    <p:sldId id="279" r:id="rId32"/>
    <p:sldId id="280" r:id="rId33"/>
    <p:sldId id="281" r:id="rId34"/>
    <p:sldId id="786" r:id="rId35"/>
    <p:sldId id="787" r:id="rId36"/>
    <p:sldId id="788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9157-7C73-46E8-B935-C0400EBBA226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5481D-3C32-46FC-8B0A-5EB97F657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6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591" y="243332"/>
            <a:ext cx="102374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737" y="1854073"/>
            <a:ext cx="10976610" cy="416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1859" y="6465915"/>
            <a:ext cx="24193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14300">
              <a:lnSpc>
                <a:spcPts val="12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16309-E528-325A-A407-2A837414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7B27-8998-235D-8AC3-AD5E9331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2603"/>
            <a:ext cx="10972800" cy="677108"/>
          </a:xfrm>
        </p:spPr>
        <p:txBody>
          <a:bodyPr/>
          <a:lstStyle/>
          <a:p>
            <a:r>
              <a:rPr lang="en-US" dirty="0"/>
              <a:t>Constructing DFA from Regular Grammar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96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B6695-3563-0FDF-58AE-4B8C3FE94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C6F-091B-CC48-B954-2A361B07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77108"/>
          </a:xfrm>
        </p:spPr>
        <p:txBody>
          <a:bodyPr/>
          <a:lstStyle/>
          <a:p>
            <a:r>
              <a:rPr lang="en-US" dirty="0"/>
              <a:t>Constructing DFA from Regular Grammar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C872D-BDE1-C6BF-EE57-9786FC2E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24000"/>
            <a:ext cx="10287000" cy="42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B55BC-8910-C15B-E62B-7A1F2910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B7E0-15A6-6C34-F732-6E9C1752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972800" cy="677108"/>
          </a:xfrm>
        </p:spPr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59846-8996-7444-AAB1-16368D5A5391}"/>
              </a:ext>
            </a:extLst>
          </p:cNvPr>
          <p:cNvSpPr txBox="1"/>
          <p:nvPr/>
        </p:nvSpPr>
        <p:spPr>
          <a:xfrm>
            <a:off x="665480" y="1017468"/>
            <a:ext cx="741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PalatinoLinotype-Roman"/>
              </a:rPr>
              <a:t>Construct a FA from the following regular grammar: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8E05B-48D9-33BF-37BA-F17AF724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3581400" cy="1466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1549-FC0F-A871-BF03-05C79D44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667000"/>
            <a:ext cx="2042337" cy="3696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D5AA0-F9F8-1877-5350-3580FE84A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0" y="3649294"/>
            <a:ext cx="3010161" cy="25453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B8A65-36D0-4314-1DBA-D9D57F951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433" y="2247863"/>
            <a:ext cx="4000847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6749D-D710-D1D9-BB5D-011C19966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A12F-AF26-8C6A-A15B-AB186E52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972800" cy="677108"/>
          </a:xfrm>
        </p:spPr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EB310-469E-341C-2D9D-48B058B99754}"/>
              </a:ext>
            </a:extLst>
          </p:cNvPr>
          <p:cNvSpPr txBox="1"/>
          <p:nvPr/>
        </p:nvSpPr>
        <p:spPr>
          <a:xfrm>
            <a:off x="665480" y="1017468"/>
            <a:ext cx="741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PalatinoLinotype-Roman"/>
              </a:rPr>
              <a:t>Construct a FA from the following regular grammar:</a:t>
            </a:r>
            <a:endParaRPr lang="en-IN" sz="240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E79E55F-08A3-B55C-6E50-F98EA1B00385}"/>
              </a:ext>
            </a:extLst>
          </p:cNvPr>
          <p:cNvSpPr txBox="1"/>
          <p:nvPr/>
        </p:nvSpPr>
        <p:spPr>
          <a:xfrm>
            <a:off x="1189564" y="1677214"/>
            <a:ext cx="4802981" cy="14959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876"/>
              </a:lnSpc>
              <a:spcBef>
                <a:spcPts val="75"/>
              </a:spcBef>
            </a:pPr>
            <a:r>
              <a:rPr sz="2400" b="1" spc="-8" dirty="0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sz="2400" b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2400" b="1" spc="-26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9525" marR="3176588">
              <a:lnSpc>
                <a:spcPts val="2865"/>
              </a:lnSpc>
              <a:spcBef>
                <a:spcPts val="101"/>
              </a:spcBef>
            </a:pP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400" b="1" spc="-4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aB|bA|b  B</a:t>
            </a:r>
            <a:r>
              <a:rPr sz="2400" b="1" spc="-4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aC|bB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4" dirty="0" err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400" b="1" spc="-4" dirty="0" err="1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400" b="1" spc="-4" dirty="0" err="1">
                <a:solidFill>
                  <a:srgbClr val="C55A11"/>
                </a:solidFill>
                <a:latin typeface="Calibri"/>
                <a:cs typeface="Calibri"/>
              </a:rPr>
              <a:t>aA|bC|a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A028B-F5FE-F713-F350-7FA30AAD2EFB}"/>
              </a:ext>
            </a:extLst>
          </p:cNvPr>
          <p:cNvSpPr txBox="1"/>
          <p:nvPr/>
        </p:nvSpPr>
        <p:spPr>
          <a:xfrm>
            <a:off x="1495554" y="3459480"/>
            <a:ext cx="419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b="0" i="0" u="none" strike="noStrike" baseline="0" dirty="0" err="1">
                <a:latin typeface="PalatinoLinotype-Roman"/>
              </a:rPr>
              <a:t>A,a</a:t>
            </a:r>
            <a:r>
              <a:rPr lang="en-IN" sz="2400" b="0" i="0" u="none" strike="noStrike" baseline="0" dirty="0">
                <a:latin typeface="PalatinoLinotype-Roman"/>
              </a:rPr>
              <a:t>) = B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b="0" i="0" u="none" strike="noStrike" baseline="0" dirty="0" err="1">
                <a:latin typeface="PalatinoLinotype-Roman"/>
              </a:rPr>
              <a:t>A,</a:t>
            </a:r>
            <a:r>
              <a:rPr lang="en-IN" sz="2400" dirty="0" err="1">
                <a:latin typeface="PalatinoLinotype-Roman"/>
              </a:rPr>
              <a:t>b</a:t>
            </a:r>
            <a:r>
              <a:rPr lang="en-IN" sz="2400" b="0" i="0" u="none" strike="noStrike" baseline="0" dirty="0">
                <a:latin typeface="PalatinoLinotype-Roman"/>
              </a:rPr>
              <a:t>) = A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b="0" i="0" u="none" strike="noStrike" baseline="0" dirty="0" err="1">
                <a:latin typeface="PalatinoLinotype-Roman"/>
              </a:rPr>
              <a:t>A,b</a:t>
            </a:r>
            <a:r>
              <a:rPr lang="en-IN" sz="2400" b="0" i="0" u="none" strike="noStrike" baseline="0" dirty="0">
                <a:latin typeface="PalatinoLinotype-Roman"/>
              </a:rPr>
              <a:t>) = F1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b="0" i="0" u="none" strike="noStrike" baseline="0" dirty="0" err="1">
                <a:latin typeface="PalatinoLinotype-Roman"/>
              </a:rPr>
              <a:t>B,</a:t>
            </a:r>
            <a:r>
              <a:rPr lang="en-IN" sz="2400" dirty="0" err="1">
                <a:latin typeface="PalatinoLinotype-Roman"/>
              </a:rPr>
              <a:t>a</a:t>
            </a:r>
            <a:r>
              <a:rPr lang="en-IN" sz="2400" b="0" i="0" u="none" strike="noStrike" baseline="0" dirty="0">
                <a:latin typeface="PalatinoLinotype-Roman"/>
              </a:rPr>
              <a:t>) = C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b="0" i="0" u="none" strike="noStrike" baseline="0" dirty="0" err="1">
                <a:latin typeface="PalatinoLinotype-Roman"/>
              </a:rPr>
              <a:t>B,b</a:t>
            </a:r>
            <a:r>
              <a:rPr lang="en-IN" sz="2400" b="0" i="0" u="none" strike="noStrike" baseline="0" dirty="0">
                <a:latin typeface="PalatinoLinotype-Roman"/>
              </a:rPr>
              <a:t>) = B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b="0" i="0" u="none" strike="noStrike" baseline="0" dirty="0" err="1">
                <a:latin typeface="PalatinoLinotype-Roman"/>
              </a:rPr>
              <a:t>C,a</a:t>
            </a:r>
            <a:r>
              <a:rPr lang="en-IN" sz="2400" b="0" i="0" u="none" strike="noStrike" baseline="0" dirty="0">
                <a:latin typeface="PalatinoLinotype-Roman"/>
              </a:rPr>
              <a:t>) = A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b="0" i="0" u="none" strike="noStrike" baseline="0" dirty="0" err="1">
                <a:latin typeface="PalatinoLinotype-Roman"/>
              </a:rPr>
              <a:t>C,</a:t>
            </a:r>
            <a:r>
              <a:rPr lang="en-IN" sz="2400" dirty="0" err="1">
                <a:latin typeface="PalatinoLinotype-Roman"/>
              </a:rPr>
              <a:t>b</a:t>
            </a:r>
            <a:r>
              <a:rPr lang="en-IN" sz="2400" b="0" i="0" u="none" strike="noStrike" baseline="0" dirty="0">
                <a:latin typeface="PalatinoLinotype-Roman"/>
              </a:rPr>
              <a:t>) = C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b="0" i="0" u="none" strike="noStrike" baseline="0" dirty="0" err="1">
                <a:latin typeface="PalatinoLinotype-Roman"/>
              </a:rPr>
              <a:t>C,a</a:t>
            </a:r>
            <a:r>
              <a:rPr lang="en-IN" sz="2400" b="0" i="0" u="none" strike="noStrike" baseline="0" dirty="0">
                <a:latin typeface="PalatinoLinotype-Roman"/>
              </a:rPr>
              <a:t>) = F2</a:t>
            </a: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830DB524-BC67-A2FD-1E46-9DB9FA34D6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2386522"/>
            <a:ext cx="4132706" cy="33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89918" y="1575952"/>
            <a:ext cx="1470660" cy="1124185"/>
          </a:xfrm>
          <a:prstGeom prst="rect">
            <a:avLst/>
          </a:prstGeom>
        </p:spPr>
        <p:txBody>
          <a:bodyPr vert="horz" wrap="square" lIns="0" tIns="22383" rIns="0" bIns="0" rtlCol="0">
            <a:spAutoFit/>
          </a:bodyPr>
          <a:lstStyle/>
          <a:p>
            <a:pPr marL="9525" marR="3810">
              <a:lnSpc>
                <a:spcPts val="2865"/>
              </a:lnSpc>
              <a:spcBef>
                <a:spcPts val="176"/>
              </a:spcBef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01A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10B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0A|11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DD3007-4CF8-9486-AA6F-41020B09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972800" cy="677108"/>
          </a:xfrm>
        </p:spPr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8769" y="1647939"/>
            <a:ext cx="1470660" cy="1124185"/>
          </a:xfrm>
          <a:prstGeom prst="rect">
            <a:avLst/>
          </a:prstGeom>
        </p:spPr>
        <p:txBody>
          <a:bodyPr vert="horz" wrap="square" lIns="0" tIns="22383" rIns="0" bIns="0" rtlCol="0">
            <a:spAutoFit/>
          </a:bodyPr>
          <a:lstStyle/>
          <a:p>
            <a:pPr marL="9525" marR="3810">
              <a:lnSpc>
                <a:spcPts val="2865"/>
              </a:lnSpc>
              <a:spcBef>
                <a:spcPts val="176"/>
              </a:spcBef>
            </a:pP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sz="2400" b="1" spc="-4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01A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10B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0A|11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3645" y="4122203"/>
            <a:ext cx="612458" cy="611981"/>
            <a:chOff x="978727" y="5496270"/>
            <a:chExt cx="816610" cy="815975"/>
          </a:xfrm>
        </p:grpSpPr>
        <p:sp>
          <p:nvSpPr>
            <p:cNvPr id="7" name="object 7"/>
            <p:cNvSpPr/>
            <p:nvPr/>
          </p:nvSpPr>
          <p:spPr>
            <a:xfrm>
              <a:off x="983489" y="5501033"/>
              <a:ext cx="807085" cy="806450"/>
            </a:xfrm>
            <a:custGeom>
              <a:avLst/>
              <a:gdLst/>
              <a:ahLst/>
              <a:cxnLst/>
              <a:rect l="l" t="t" r="r" b="b"/>
              <a:pathLst>
                <a:path w="807085" h="806450">
                  <a:moveTo>
                    <a:pt x="403499" y="806099"/>
                  </a:moveTo>
                  <a:lnTo>
                    <a:pt x="356443" y="803388"/>
                  </a:lnTo>
                  <a:lnTo>
                    <a:pt x="310981" y="795455"/>
                  </a:lnTo>
                  <a:lnTo>
                    <a:pt x="267416" y="782602"/>
                  </a:lnTo>
                  <a:lnTo>
                    <a:pt x="226050" y="765133"/>
                  </a:lnTo>
                  <a:lnTo>
                    <a:pt x="187188" y="743349"/>
                  </a:lnTo>
                  <a:lnTo>
                    <a:pt x="151131" y="717554"/>
                  </a:lnTo>
                  <a:lnTo>
                    <a:pt x="118182" y="688049"/>
                  </a:lnTo>
                  <a:lnTo>
                    <a:pt x="88644" y="655137"/>
                  </a:lnTo>
                  <a:lnTo>
                    <a:pt x="62820" y="619120"/>
                  </a:lnTo>
                  <a:lnTo>
                    <a:pt x="41012" y="580301"/>
                  </a:lnTo>
                  <a:lnTo>
                    <a:pt x="23523" y="538982"/>
                  </a:lnTo>
                  <a:lnTo>
                    <a:pt x="10656" y="495465"/>
                  </a:lnTo>
                  <a:lnTo>
                    <a:pt x="2714" y="450054"/>
                  </a:lnTo>
                  <a:lnTo>
                    <a:pt x="0" y="403049"/>
                  </a:lnTo>
                  <a:lnTo>
                    <a:pt x="2714" y="356045"/>
                  </a:lnTo>
                  <a:lnTo>
                    <a:pt x="10656" y="310634"/>
                  </a:lnTo>
                  <a:lnTo>
                    <a:pt x="23523" y="267117"/>
                  </a:lnTo>
                  <a:lnTo>
                    <a:pt x="41012" y="225798"/>
                  </a:lnTo>
                  <a:lnTo>
                    <a:pt x="62820" y="186979"/>
                  </a:lnTo>
                  <a:lnTo>
                    <a:pt x="88644" y="150962"/>
                  </a:lnTo>
                  <a:lnTo>
                    <a:pt x="118182" y="118050"/>
                  </a:lnTo>
                  <a:lnTo>
                    <a:pt x="151131" y="88545"/>
                  </a:lnTo>
                  <a:lnTo>
                    <a:pt x="187188" y="62750"/>
                  </a:lnTo>
                  <a:lnTo>
                    <a:pt x="226050" y="40966"/>
                  </a:lnTo>
                  <a:lnTo>
                    <a:pt x="267416" y="23497"/>
                  </a:lnTo>
                  <a:lnTo>
                    <a:pt x="310981" y="10644"/>
                  </a:lnTo>
                  <a:lnTo>
                    <a:pt x="356443" y="2711"/>
                  </a:lnTo>
                  <a:lnTo>
                    <a:pt x="403499" y="0"/>
                  </a:lnTo>
                  <a:lnTo>
                    <a:pt x="456537" y="3495"/>
                  </a:lnTo>
                  <a:lnTo>
                    <a:pt x="508217" y="13808"/>
                  </a:lnTo>
                  <a:lnTo>
                    <a:pt x="557912" y="30680"/>
                  </a:lnTo>
                  <a:lnTo>
                    <a:pt x="604995" y="53850"/>
                  </a:lnTo>
                  <a:lnTo>
                    <a:pt x="648839" y="83060"/>
                  </a:lnTo>
                  <a:lnTo>
                    <a:pt x="688817" y="118050"/>
                  </a:lnTo>
                  <a:lnTo>
                    <a:pt x="723846" y="157983"/>
                  </a:lnTo>
                  <a:lnTo>
                    <a:pt x="753088" y="201778"/>
                  </a:lnTo>
                  <a:lnTo>
                    <a:pt x="776285" y="248809"/>
                  </a:lnTo>
                  <a:lnTo>
                    <a:pt x="793175" y="298449"/>
                  </a:lnTo>
                  <a:lnTo>
                    <a:pt x="803500" y="350071"/>
                  </a:lnTo>
                  <a:lnTo>
                    <a:pt x="806999" y="403049"/>
                  </a:lnTo>
                  <a:lnTo>
                    <a:pt x="804285" y="450054"/>
                  </a:lnTo>
                  <a:lnTo>
                    <a:pt x="796343" y="495465"/>
                  </a:lnTo>
                  <a:lnTo>
                    <a:pt x="783476" y="538982"/>
                  </a:lnTo>
                  <a:lnTo>
                    <a:pt x="765987" y="580301"/>
                  </a:lnTo>
                  <a:lnTo>
                    <a:pt x="744179" y="619120"/>
                  </a:lnTo>
                  <a:lnTo>
                    <a:pt x="718355" y="655137"/>
                  </a:lnTo>
                  <a:lnTo>
                    <a:pt x="688817" y="688049"/>
                  </a:lnTo>
                  <a:lnTo>
                    <a:pt x="655868" y="717554"/>
                  </a:lnTo>
                  <a:lnTo>
                    <a:pt x="619811" y="743349"/>
                  </a:lnTo>
                  <a:lnTo>
                    <a:pt x="580949" y="765133"/>
                  </a:lnTo>
                  <a:lnTo>
                    <a:pt x="539583" y="782602"/>
                  </a:lnTo>
                  <a:lnTo>
                    <a:pt x="496018" y="795455"/>
                  </a:lnTo>
                  <a:lnTo>
                    <a:pt x="450556" y="803388"/>
                  </a:lnTo>
                  <a:lnTo>
                    <a:pt x="403499" y="8060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983489" y="5501033"/>
              <a:ext cx="807085" cy="806450"/>
            </a:xfrm>
            <a:custGeom>
              <a:avLst/>
              <a:gdLst/>
              <a:ahLst/>
              <a:cxnLst/>
              <a:rect l="l" t="t" r="r" b="b"/>
              <a:pathLst>
                <a:path w="807085" h="806450">
                  <a:moveTo>
                    <a:pt x="0" y="403049"/>
                  </a:moveTo>
                  <a:lnTo>
                    <a:pt x="2714" y="356045"/>
                  </a:lnTo>
                  <a:lnTo>
                    <a:pt x="10656" y="310634"/>
                  </a:lnTo>
                  <a:lnTo>
                    <a:pt x="23523" y="267117"/>
                  </a:lnTo>
                  <a:lnTo>
                    <a:pt x="41012" y="225798"/>
                  </a:lnTo>
                  <a:lnTo>
                    <a:pt x="62820" y="186979"/>
                  </a:lnTo>
                  <a:lnTo>
                    <a:pt x="88644" y="150962"/>
                  </a:lnTo>
                  <a:lnTo>
                    <a:pt x="118182" y="118050"/>
                  </a:lnTo>
                  <a:lnTo>
                    <a:pt x="151131" y="88545"/>
                  </a:lnTo>
                  <a:lnTo>
                    <a:pt x="187188" y="62750"/>
                  </a:lnTo>
                  <a:lnTo>
                    <a:pt x="226050" y="40966"/>
                  </a:lnTo>
                  <a:lnTo>
                    <a:pt x="267416" y="23497"/>
                  </a:lnTo>
                  <a:lnTo>
                    <a:pt x="310981" y="10644"/>
                  </a:lnTo>
                  <a:lnTo>
                    <a:pt x="356443" y="2711"/>
                  </a:lnTo>
                  <a:lnTo>
                    <a:pt x="403499" y="0"/>
                  </a:lnTo>
                  <a:lnTo>
                    <a:pt x="456537" y="3495"/>
                  </a:lnTo>
                  <a:lnTo>
                    <a:pt x="508217" y="13808"/>
                  </a:lnTo>
                  <a:lnTo>
                    <a:pt x="557912" y="30680"/>
                  </a:lnTo>
                  <a:lnTo>
                    <a:pt x="604995" y="53850"/>
                  </a:lnTo>
                  <a:lnTo>
                    <a:pt x="648839" y="83060"/>
                  </a:lnTo>
                  <a:lnTo>
                    <a:pt x="688817" y="118050"/>
                  </a:lnTo>
                  <a:lnTo>
                    <a:pt x="723846" y="157983"/>
                  </a:lnTo>
                  <a:lnTo>
                    <a:pt x="753088" y="201778"/>
                  </a:lnTo>
                  <a:lnTo>
                    <a:pt x="776285" y="248809"/>
                  </a:lnTo>
                  <a:lnTo>
                    <a:pt x="793175" y="298449"/>
                  </a:lnTo>
                  <a:lnTo>
                    <a:pt x="803500" y="350071"/>
                  </a:lnTo>
                  <a:lnTo>
                    <a:pt x="806999" y="403049"/>
                  </a:lnTo>
                  <a:lnTo>
                    <a:pt x="804285" y="450054"/>
                  </a:lnTo>
                  <a:lnTo>
                    <a:pt x="796343" y="495465"/>
                  </a:lnTo>
                  <a:lnTo>
                    <a:pt x="783476" y="538982"/>
                  </a:lnTo>
                  <a:lnTo>
                    <a:pt x="765987" y="580301"/>
                  </a:lnTo>
                  <a:lnTo>
                    <a:pt x="744179" y="619120"/>
                  </a:lnTo>
                  <a:lnTo>
                    <a:pt x="718355" y="655137"/>
                  </a:lnTo>
                  <a:lnTo>
                    <a:pt x="688817" y="688049"/>
                  </a:lnTo>
                  <a:lnTo>
                    <a:pt x="655868" y="717554"/>
                  </a:lnTo>
                  <a:lnTo>
                    <a:pt x="619811" y="743349"/>
                  </a:lnTo>
                  <a:lnTo>
                    <a:pt x="580949" y="765133"/>
                  </a:lnTo>
                  <a:lnTo>
                    <a:pt x="539583" y="782602"/>
                  </a:lnTo>
                  <a:lnTo>
                    <a:pt x="496018" y="795455"/>
                  </a:lnTo>
                  <a:lnTo>
                    <a:pt x="450556" y="803388"/>
                  </a:lnTo>
                  <a:lnTo>
                    <a:pt x="403499" y="806099"/>
                  </a:lnTo>
                  <a:lnTo>
                    <a:pt x="356443" y="803388"/>
                  </a:lnTo>
                  <a:lnTo>
                    <a:pt x="310981" y="795455"/>
                  </a:lnTo>
                  <a:lnTo>
                    <a:pt x="267416" y="782602"/>
                  </a:lnTo>
                  <a:lnTo>
                    <a:pt x="226050" y="765133"/>
                  </a:lnTo>
                  <a:lnTo>
                    <a:pt x="187188" y="743349"/>
                  </a:lnTo>
                  <a:lnTo>
                    <a:pt x="151131" y="717554"/>
                  </a:lnTo>
                  <a:lnTo>
                    <a:pt x="118182" y="688049"/>
                  </a:lnTo>
                  <a:lnTo>
                    <a:pt x="88644" y="655137"/>
                  </a:lnTo>
                  <a:lnTo>
                    <a:pt x="62820" y="619120"/>
                  </a:lnTo>
                  <a:lnTo>
                    <a:pt x="41012" y="580301"/>
                  </a:lnTo>
                  <a:lnTo>
                    <a:pt x="23523" y="538982"/>
                  </a:lnTo>
                  <a:lnTo>
                    <a:pt x="10656" y="495465"/>
                  </a:lnTo>
                  <a:lnTo>
                    <a:pt x="2714" y="450054"/>
                  </a:lnTo>
                  <a:lnTo>
                    <a:pt x="0" y="4030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4911" y="4235658"/>
            <a:ext cx="21002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Arial MT"/>
                <a:cs typeface="Arial MT"/>
              </a:rPr>
              <a:t>S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7823" y="4137803"/>
            <a:ext cx="2782253" cy="567214"/>
            <a:chOff x="490964" y="5517070"/>
            <a:chExt cx="3709670" cy="756285"/>
          </a:xfrm>
        </p:grpSpPr>
        <p:sp>
          <p:nvSpPr>
            <p:cNvPr id="11" name="object 11"/>
            <p:cNvSpPr/>
            <p:nvPr/>
          </p:nvSpPr>
          <p:spPr>
            <a:xfrm>
              <a:off x="500489" y="5895983"/>
              <a:ext cx="368935" cy="6350"/>
            </a:xfrm>
            <a:custGeom>
              <a:avLst/>
              <a:gdLst/>
              <a:ahLst/>
              <a:cxnLst/>
              <a:rect l="l" t="t" r="r" b="b"/>
              <a:pathLst>
                <a:path w="368934" h="6350">
                  <a:moveTo>
                    <a:pt x="0" y="0"/>
                  </a:moveTo>
                  <a:lnTo>
                    <a:pt x="368716" y="618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53" y="5861180"/>
              <a:ext cx="106016" cy="819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90490" y="5897399"/>
              <a:ext cx="330200" cy="6985"/>
            </a:xfrm>
            <a:custGeom>
              <a:avLst/>
              <a:gdLst/>
              <a:ahLst/>
              <a:cxnLst/>
              <a:rect l="l" t="t" r="r" b="b"/>
              <a:pathLst>
                <a:path w="330200" h="6985">
                  <a:moveTo>
                    <a:pt x="0" y="6683"/>
                  </a:moveTo>
                  <a:lnTo>
                    <a:pt x="32972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34609" y="5521833"/>
              <a:ext cx="718820" cy="746760"/>
            </a:xfrm>
            <a:custGeom>
              <a:avLst/>
              <a:gdLst/>
              <a:ahLst/>
              <a:cxnLst/>
              <a:rect l="l" t="t" r="r" b="b"/>
              <a:pathLst>
                <a:path w="718819" h="746760">
                  <a:moveTo>
                    <a:pt x="359399" y="746399"/>
                  </a:moveTo>
                  <a:lnTo>
                    <a:pt x="314317" y="743492"/>
                  </a:lnTo>
                  <a:lnTo>
                    <a:pt x="270906" y="735002"/>
                  </a:lnTo>
                  <a:lnTo>
                    <a:pt x="229503" y="721279"/>
                  </a:lnTo>
                  <a:lnTo>
                    <a:pt x="190444" y="702673"/>
                  </a:lnTo>
                  <a:lnTo>
                    <a:pt x="154067" y="679535"/>
                  </a:lnTo>
                  <a:lnTo>
                    <a:pt x="120708" y="652212"/>
                  </a:lnTo>
                  <a:lnTo>
                    <a:pt x="90704" y="621057"/>
                  </a:lnTo>
                  <a:lnTo>
                    <a:pt x="64392" y="586417"/>
                  </a:lnTo>
                  <a:lnTo>
                    <a:pt x="42109" y="548643"/>
                  </a:lnTo>
                  <a:lnTo>
                    <a:pt x="24191" y="508084"/>
                  </a:lnTo>
                  <a:lnTo>
                    <a:pt x="10976" y="465091"/>
                  </a:lnTo>
                  <a:lnTo>
                    <a:pt x="2800" y="420013"/>
                  </a:lnTo>
                  <a:lnTo>
                    <a:pt x="0" y="373199"/>
                  </a:lnTo>
                  <a:lnTo>
                    <a:pt x="2800" y="326386"/>
                  </a:lnTo>
                  <a:lnTo>
                    <a:pt x="10976" y="281308"/>
                  </a:lnTo>
                  <a:lnTo>
                    <a:pt x="24191" y="238315"/>
                  </a:lnTo>
                  <a:lnTo>
                    <a:pt x="42109" y="197756"/>
                  </a:lnTo>
                  <a:lnTo>
                    <a:pt x="64392" y="159982"/>
                  </a:lnTo>
                  <a:lnTo>
                    <a:pt x="90704" y="125343"/>
                  </a:lnTo>
                  <a:lnTo>
                    <a:pt x="120708" y="94187"/>
                  </a:lnTo>
                  <a:lnTo>
                    <a:pt x="154067" y="66865"/>
                  </a:lnTo>
                  <a:lnTo>
                    <a:pt x="190444" y="43726"/>
                  </a:lnTo>
                  <a:lnTo>
                    <a:pt x="229503" y="25120"/>
                  </a:lnTo>
                  <a:lnTo>
                    <a:pt x="270906" y="11397"/>
                  </a:lnTo>
                  <a:lnTo>
                    <a:pt x="314317" y="2907"/>
                  </a:lnTo>
                  <a:lnTo>
                    <a:pt x="359399" y="0"/>
                  </a:lnTo>
                  <a:lnTo>
                    <a:pt x="406640" y="3236"/>
                  </a:lnTo>
                  <a:lnTo>
                    <a:pt x="452672" y="12786"/>
                  </a:lnTo>
                  <a:lnTo>
                    <a:pt x="496936" y="28408"/>
                  </a:lnTo>
                  <a:lnTo>
                    <a:pt x="538873" y="49862"/>
                  </a:lnTo>
                  <a:lnTo>
                    <a:pt x="577925" y="76909"/>
                  </a:lnTo>
                  <a:lnTo>
                    <a:pt x="613534" y="109307"/>
                  </a:lnTo>
                  <a:lnTo>
                    <a:pt x="644734" y="146283"/>
                  </a:lnTo>
                  <a:lnTo>
                    <a:pt x="670781" y="186835"/>
                  </a:lnTo>
                  <a:lnTo>
                    <a:pt x="691442" y="230382"/>
                  </a:lnTo>
                  <a:lnTo>
                    <a:pt x="706486" y="276346"/>
                  </a:lnTo>
                  <a:lnTo>
                    <a:pt x="715683" y="324145"/>
                  </a:lnTo>
                  <a:lnTo>
                    <a:pt x="718799" y="373199"/>
                  </a:lnTo>
                  <a:lnTo>
                    <a:pt x="715999" y="420013"/>
                  </a:lnTo>
                  <a:lnTo>
                    <a:pt x="707823" y="465091"/>
                  </a:lnTo>
                  <a:lnTo>
                    <a:pt x="694608" y="508084"/>
                  </a:lnTo>
                  <a:lnTo>
                    <a:pt x="676690" y="548643"/>
                  </a:lnTo>
                  <a:lnTo>
                    <a:pt x="654407" y="586417"/>
                  </a:lnTo>
                  <a:lnTo>
                    <a:pt x="628095" y="621057"/>
                  </a:lnTo>
                  <a:lnTo>
                    <a:pt x="598091" y="652212"/>
                  </a:lnTo>
                  <a:lnTo>
                    <a:pt x="564732" y="679535"/>
                  </a:lnTo>
                  <a:lnTo>
                    <a:pt x="528355" y="702673"/>
                  </a:lnTo>
                  <a:lnTo>
                    <a:pt x="489297" y="721279"/>
                  </a:lnTo>
                  <a:lnTo>
                    <a:pt x="447893" y="735002"/>
                  </a:lnTo>
                  <a:lnTo>
                    <a:pt x="404482" y="743492"/>
                  </a:lnTo>
                  <a:lnTo>
                    <a:pt x="359399" y="7463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4609" y="5521833"/>
              <a:ext cx="718820" cy="746760"/>
            </a:xfrm>
            <a:custGeom>
              <a:avLst/>
              <a:gdLst/>
              <a:ahLst/>
              <a:cxnLst/>
              <a:rect l="l" t="t" r="r" b="b"/>
              <a:pathLst>
                <a:path w="718819" h="746760">
                  <a:moveTo>
                    <a:pt x="0" y="373199"/>
                  </a:moveTo>
                  <a:lnTo>
                    <a:pt x="2800" y="326386"/>
                  </a:lnTo>
                  <a:lnTo>
                    <a:pt x="10976" y="281308"/>
                  </a:lnTo>
                  <a:lnTo>
                    <a:pt x="24191" y="238315"/>
                  </a:lnTo>
                  <a:lnTo>
                    <a:pt x="42109" y="197756"/>
                  </a:lnTo>
                  <a:lnTo>
                    <a:pt x="64392" y="159982"/>
                  </a:lnTo>
                  <a:lnTo>
                    <a:pt x="90704" y="125343"/>
                  </a:lnTo>
                  <a:lnTo>
                    <a:pt x="120708" y="94187"/>
                  </a:lnTo>
                  <a:lnTo>
                    <a:pt x="154067" y="66865"/>
                  </a:lnTo>
                  <a:lnTo>
                    <a:pt x="190444" y="43726"/>
                  </a:lnTo>
                  <a:lnTo>
                    <a:pt x="229503" y="25120"/>
                  </a:lnTo>
                  <a:lnTo>
                    <a:pt x="270906" y="11397"/>
                  </a:lnTo>
                  <a:lnTo>
                    <a:pt x="314317" y="2907"/>
                  </a:lnTo>
                  <a:lnTo>
                    <a:pt x="359399" y="0"/>
                  </a:lnTo>
                  <a:lnTo>
                    <a:pt x="406640" y="3236"/>
                  </a:lnTo>
                  <a:lnTo>
                    <a:pt x="452672" y="12786"/>
                  </a:lnTo>
                  <a:lnTo>
                    <a:pt x="496936" y="28408"/>
                  </a:lnTo>
                  <a:lnTo>
                    <a:pt x="538873" y="49862"/>
                  </a:lnTo>
                  <a:lnTo>
                    <a:pt x="577925" y="76909"/>
                  </a:lnTo>
                  <a:lnTo>
                    <a:pt x="613534" y="109307"/>
                  </a:lnTo>
                  <a:lnTo>
                    <a:pt x="644734" y="146283"/>
                  </a:lnTo>
                  <a:lnTo>
                    <a:pt x="670781" y="186835"/>
                  </a:lnTo>
                  <a:lnTo>
                    <a:pt x="691442" y="230382"/>
                  </a:lnTo>
                  <a:lnTo>
                    <a:pt x="706486" y="276346"/>
                  </a:lnTo>
                  <a:lnTo>
                    <a:pt x="715683" y="324145"/>
                  </a:lnTo>
                  <a:lnTo>
                    <a:pt x="718799" y="373199"/>
                  </a:lnTo>
                  <a:lnTo>
                    <a:pt x="715999" y="420013"/>
                  </a:lnTo>
                  <a:lnTo>
                    <a:pt x="707823" y="465091"/>
                  </a:lnTo>
                  <a:lnTo>
                    <a:pt x="694608" y="508084"/>
                  </a:lnTo>
                  <a:lnTo>
                    <a:pt x="676690" y="548643"/>
                  </a:lnTo>
                  <a:lnTo>
                    <a:pt x="654407" y="586417"/>
                  </a:lnTo>
                  <a:lnTo>
                    <a:pt x="628095" y="621057"/>
                  </a:lnTo>
                  <a:lnTo>
                    <a:pt x="598091" y="652212"/>
                  </a:lnTo>
                  <a:lnTo>
                    <a:pt x="564732" y="679535"/>
                  </a:lnTo>
                  <a:lnTo>
                    <a:pt x="528355" y="702673"/>
                  </a:lnTo>
                  <a:lnTo>
                    <a:pt x="489297" y="721279"/>
                  </a:lnTo>
                  <a:lnTo>
                    <a:pt x="447893" y="735002"/>
                  </a:lnTo>
                  <a:lnTo>
                    <a:pt x="404482" y="743492"/>
                  </a:lnTo>
                  <a:lnTo>
                    <a:pt x="359399" y="746399"/>
                  </a:lnTo>
                  <a:lnTo>
                    <a:pt x="314317" y="743492"/>
                  </a:lnTo>
                  <a:lnTo>
                    <a:pt x="270906" y="735002"/>
                  </a:lnTo>
                  <a:lnTo>
                    <a:pt x="229503" y="721279"/>
                  </a:lnTo>
                  <a:lnTo>
                    <a:pt x="190444" y="702673"/>
                  </a:lnTo>
                  <a:lnTo>
                    <a:pt x="154067" y="679535"/>
                  </a:lnTo>
                  <a:lnTo>
                    <a:pt x="120708" y="652212"/>
                  </a:lnTo>
                  <a:lnTo>
                    <a:pt x="90704" y="621057"/>
                  </a:lnTo>
                  <a:lnTo>
                    <a:pt x="64392" y="586417"/>
                  </a:lnTo>
                  <a:lnTo>
                    <a:pt x="42109" y="548643"/>
                  </a:lnTo>
                  <a:lnTo>
                    <a:pt x="24191" y="508084"/>
                  </a:lnTo>
                  <a:lnTo>
                    <a:pt x="10976" y="465091"/>
                  </a:lnTo>
                  <a:lnTo>
                    <a:pt x="2800" y="420013"/>
                  </a:lnTo>
                  <a:lnTo>
                    <a:pt x="0" y="3731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0050" y="5856415"/>
              <a:ext cx="106120" cy="819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76969" y="5566833"/>
              <a:ext cx="718820" cy="701040"/>
            </a:xfrm>
            <a:custGeom>
              <a:avLst/>
              <a:gdLst/>
              <a:ahLst/>
              <a:cxnLst/>
              <a:rect l="l" t="t" r="r" b="b"/>
              <a:pathLst>
                <a:path w="718820" h="701039">
                  <a:moveTo>
                    <a:pt x="359399" y="700799"/>
                  </a:moveTo>
                  <a:lnTo>
                    <a:pt x="310631" y="697601"/>
                  </a:lnTo>
                  <a:lnTo>
                    <a:pt x="263857" y="688283"/>
                  </a:lnTo>
                  <a:lnTo>
                    <a:pt x="219505" y="673263"/>
                  </a:lnTo>
                  <a:lnTo>
                    <a:pt x="178003" y="652960"/>
                  </a:lnTo>
                  <a:lnTo>
                    <a:pt x="139781" y="627789"/>
                  </a:lnTo>
                  <a:lnTo>
                    <a:pt x="105265" y="598170"/>
                  </a:lnTo>
                  <a:lnTo>
                    <a:pt x="74885" y="564519"/>
                  </a:lnTo>
                  <a:lnTo>
                    <a:pt x="49068" y="527253"/>
                  </a:lnTo>
                  <a:lnTo>
                    <a:pt x="28243" y="486791"/>
                  </a:lnTo>
                  <a:lnTo>
                    <a:pt x="12838" y="443550"/>
                  </a:lnTo>
                  <a:lnTo>
                    <a:pt x="3280" y="397947"/>
                  </a:lnTo>
                  <a:lnTo>
                    <a:pt x="0" y="350399"/>
                  </a:lnTo>
                  <a:lnTo>
                    <a:pt x="3280" y="302852"/>
                  </a:lnTo>
                  <a:lnTo>
                    <a:pt x="12838" y="257249"/>
                  </a:lnTo>
                  <a:lnTo>
                    <a:pt x="28243" y="214008"/>
                  </a:lnTo>
                  <a:lnTo>
                    <a:pt x="49068" y="173546"/>
                  </a:lnTo>
                  <a:lnTo>
                    <a:pt x="74885" y="136281"/>
                  </a:lnTo>
                  <a:lnTo>
                    <a:pt x="105265" y="102629"/>
                  </a:lnTo>
                  <a:lnTo>
                    <a:pt x="139781" y="73010"/>
                  </a:lnTo>
                  <a:lnTo>
                    <a:pt x="178003" y="47839"/>
                  </a:lnTo>
                  <a:lnTo>
                    <a:pt x="219505" y="27536"/>
                  </a:lnTo>
                  <a:lnTo>
                    <a:pt x="263857" y="12516"/>
                  </a:lnTo>
                  <a:lnTo>
                    <a:pt x="310631" y="3198"/>
                  </a:lnTo>
                  <a:lnTo>
                    <a:pt x="359399" y="0"/>
                  </a:lnTo>
                  <a:lnTo>
                    <a:pt x="406640" y="3038"/>
                  </a:lnTo>
                  <a:lnTo>
                    <a:pt x="452672" y="12004"/>
                  </a:lnTo>
                  <a:lnTo>
                    <a:pt x="496936" y="26672"/>
                  </a:lnTo>
                  <a:lnTo>
                    <a:pt x="538873" y="46816"/>
                  </a:lnTo>
                  <a:lnTo>
                    <a:pt x="577925" y="72210"/>
                  </a:lnTo>
                  <a:lnTo>
                    <a:pt x="613534" y="102629"/>
                  </a:lnTo>
                  <a:lnTo>
                    <a:pt x="644734" y="137346"/>
                  </a:lnTo>
                  <a:lnTo>
                    <a:pt x="670781" y="175420"/>
                  </a:lnTo>
                  <a:lnTo>
                    <a:pt x="691442" y="216307"/>
                  </a:lnTo>
                  <a:lnTo>
                    <a:pt x="706486" y="259463"/>
                  </a:lnTo>
                  <a:lnTo>
                    <a:pt x="715683" y="304342"/>
                  </a:lnTo>
                  <a:lnTo>
                    <a:pt x="718799" y="350399"/>
                  </a:lnTo>
                  <a:lnTo>
                    <a:pt x="715519" y="397947"/>
                  </a:lnTo>
                  <a:lnTo>
                    <a:pt x="705961" y="443550"/>
                  </a:lnTo>
                  <a:lnTo>
                    <a:pt x="690556" y="486791"/>
                  </a:lnTo>
                  <a:lnTo>
                    <a:pt x="669731" y="527253"/>
                  </a:lnTo>
                  <a:lnTo>
                    <a:pt x="643914" y="564519"/>
                  </a:lnTo>
                  <a:lnTo>
                    <a:pt x="613534" y="598170"/>
                  </a:lnTo>
                  <a:lnTo>
                    <a:pt x="579018" y="627789"/>
                  </a:lnTo>
                  <a:lnTo>
                    <a:pt x="540796" y="652960"/>
                  </a:lnTo>
                  <a:lnTo>
                    <a:pt x="499294" y="673263"/>
                  </a:lnTo>
                  <a:lnTo>
                    <a:pt x="454942" y="688283"/>
                  </a:lnTo>
                  <a:lnTo>
                    <a:pt x="408168" y="697601"/>
                  </a:lnTo>
                  <a:lnTo>
                    <a:pt x="359399" y="700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76969" y="5566833"/>
              <a:ext cx="718820" cy="701040"/>
            </a:xfrm>
            <a:custGeom>
              <a:avLst/>
              <a:gdLst/>
              <a:ahLst/>
              <a:cxnLst/>
              <a:rect l="l" t="t" r="r" b="b"/>
              <a:pathLst>
                <a:path w="718820" h="701039">
                  <a:moveTo>
                    <a:pt x="0" y="350399"/>
                  </a:moveTo>
                  <a:lnTo>
                    <a:pt x="3280" y="302852"/>
                  </a:lnTo>
                  <a:lnTo>
                    <a:pt x="12838" y="257249"/>
                  </a:lnTo>
                  <a:lnTo>
                    <a:pt x="28243" y="214008"/>
                  </a:lnTo>
                  <a:lnTo>
                    <a:pt x="49068" y="173546"/>
                  </a:lnTo>
                  <a:lnTo>
                    <a:pt x="74885" y="136281"/>
                  </a:lnTo>
                  <a:lnTo>
                    <a:pt x="105265" y="102629"/>
                  </a:lnTo>
                  <a:lnTo>
                    <a:pt x="139781" y="73010"/>
                  </a:lnTo>
                  <a:lnTo>
                    <a:pt x="178003" y="47839"/>
                  </a:lnTo>
                  <a:lnTo>
                    <a:pt x="219505" y="27536"/>
                  </a:lnTo>
                  <a:lnTo>
                    <a:pt x="263857" y="12516"/>
                  </a:lnTo>
                  <a:lnTo>
                    <a:pt x="310631" y="3198"/>
                  </a:lnTo>
                  <a:lnTo>
                    <a:pt x="359399" y="0"/>
                  </a:lnTo>
                  <a:lnTo>
                    <a:pt x="406640" y="3038"/>
                  </a:lnTo>
                  <a:lnTo>
                    <a:pt x="452672" y="12004"/>
                  </a:lnTo>
                  <a:lnTo>
                    <a:pt x="496936" y="26672"/>
                  </a:lnTo>
                  <a:lnTo>
                    <a:pt x="538873" y="46816"/>
                  </a:lnTo>
                  <a:lnTo>
                    <a:pt x="577925" y="72210"/>
                  </a:lnTo>
                  <a:lnTo>
                    <a:pt x="613534" y="102629"/>
                  </a:lnTo>
                  <a:lnTo>
                    <a:pt x="644734" y="137346"/>
                  </a:lnTo>
                  <a:lnTo>
                    <a:pt x="670781" y="175420"/>
                  </a:lnTo>
                  <a:lnTo>
                    <a:pt x="691442" y="216307"/>
                  </a:lnTo>
                  <a:lnTo>
                    <a:pt x="706486" y="259463"/>
                  </a:lnTo>
                  <a:lnTo>
                    <a:pt x="715683" y="304342"/>
                  </a:lnTo>
                  <a:lnTo>
                    <a:pt x="718799" y="350399"/>
                  </a:lnTo>
                  <a:lnTo>
                    <a:pt x="715519" y="397947"/>
                  </a:lnTo>
                  <a:lnTo>
                    <a:pt x="705961" y="443550"/>
                  </a:lnTo>
                  <a:lnTo>
                    <a:pt x="690556" y="486791"/>
                  </a:lnTo>
                  <a:lnTo>
                    <a:pt x="669731" y="527253"/>
                  </a:lnTo>
                  <a:lnTo>
                    <a:pt x="643914" y="564519"/>
                  </a:lnTo>
                  <a:lnTo>
                    <a:pt x="613534" y="598170"/>
                  </a:lnTo>
                  <a:lnTo>
                    <a:pt x="579018" y="627789"/>
                  </a:lnTo>
                  <a:lnTo>
                    <a:pt x="540796" y="652960"/>
                  </a:lnTo>
                  <a:lnTo>
                    <a:pt x="499294" y="673263"/>
                  </a:lnTo>
                  <a:lnTo>
                    <a:pt x="454942" y="688283"/>
                  </a:lnTo>
                  <a:lnTo>
                    <a:pt x="408168" y="697601"/>
                  </a:lnTo>
                  <a:lnTo>
                    <a:pt x="359399" y="700799"/>
                  </a:lnTo>
                  <a:lnTo>
                    <a:pt x="310631" y="697601"/>
                  </a:lnTo>
                  <a:lnTo>
                    <a:pt x="263857" y="688283"/>
                  </a:lnTo>
                  <a:lnTo>
                    <a:pt x="219505" y="673263"/>
                  </a:lnTo>
                  <a:lnTo>
                    <a:pt x="178003" y="652960"/>
                  </a:lnTo>
                  <a:lnTo>
                    <a:pt x="139781" y="627789"/>
                  </a:lnTo>
                  <a:lnTo>
                    <a:pt x="105265" y="598170"/>
                  </a:lnTo>
                  <a:lnTo>
                    <a:pt x="74885" y="564519"/>
                  </a:lnTo>
                  <a:lnTo>
                    <a:pt x="49068" y="527253"/>
                  </a:lnTo>
                  <a:lnTo>
                    <a:pt x="28243" y="486791"/>
                  </a:lnTo>
                  <a:lnTo>
                    <a:pt x="12838" y="443550"/>
                  </a:lnTo>
                  <a:lnTo>
                    <a:pt x="3280" y="397947"/>
                  </a:lnTo>
                  <a:lnTo>
                    <a:pt x="0" y="3503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65333" y="4245520"/>
            <a:ext cx="21002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Arial MT"/>
                <a:cs typeface="Arial MT"/>
              </a:rPr>
              <a:t>A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17514" y="4403571"/>
            <a:ext cx="386238" cy="61913"/>
            <a:chOff x="2943885" y="5871428"/>
            <a:chExt cx="514984" cy="82550"/>
          </a:xfrm>
        </p:grpSpPr>
        <p:sp>
          <p:nvSpPr>
            <p:cNvPr id="21" name="object 21"/>
            <p:cNvSpPr/>
            <p:nvPr/>
          </p:nvSpPr>
          <p:spPr>
            <a:xfrm>
              <a:off x="2953410" y="5895033"/>
              <a:ext cx="409575" cy="17780"/>
            </a:xfrm>
            <a:custGeom>
              <a:avLst/>
              <a:gdLst/>
              <a:ahLst/>
              <a:cxnLst/>
              <a:rect l="l" t="t" r="r" b="b"/>
              <a:pathLst>
                <a:path w="409575" h="17779">
                  <a:moveTo>
                    <a:pt x="0" y="0"/>
                  </a:moveTo>
                  <a:lnTo>
                    <a:pt x="409302" y="17357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1854" y="5871428"/>
              <a:ext cx="106756" cy="819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11849" y="3952976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908789" y="3924726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19DB194-A77A-F068-E6BD-081B1B9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7504"/>
            <a:ext cx="10972800" cy="677108"/>
          </a:xfrm>
        </p:spPr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8769" y="1647939"/>
            <a:ext cx="1470660" cy="1124185"/>
          </a:xfrm>
          <a:prstGeom prst="rect">
            <a:avLst/>
          </a:prstGeom>
        </p:spPr>
        <p:txBody>
          <a:bodyPr vert="horz" wrap="square" lIns="0" tIns="22383" rIns="0" bIns="0" rtlCol="0">
            <a:spAutoFit/>
          </a:bodyPr>
          <a:lstStyle/>
          <a:p>
            <a:pPr marL="9525" marR="3810">
              <a:lnSpc>
                <a:spcPts val="2865"/>
              </a:lnSpc>
              <a:spcBef>
                <a:spcPts val="176"/>
              </a:spcBef>
            </a:pP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sz="2400" b="1" spc="-4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01A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400" b="1" spc="-4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10B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0A|11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3645" y="4122203"/>
            <a:ext cx="612458" cy="611981"/>
            <a:chOff x="978727" y="5496270"/>
            <a:chExt cx="816610" cy="815975"/>
          </a:xfrm>
        </p:grpSpPr>
        <p:sp>
          <p:nvSpPr>
            <p:cNvPr id="7" name="object 7"/>
            <p:cNvSpPr/>
            <p:nvPr/>
          </p:nvSpPr>
          <p:spPr>
            <a:xfrm>
              <a:off x="983489" y="5501033"/>
              <a:ext cx="807085" cy="806450"/>
            </a:xfrm>
            <a:custGeom>
              <a:avLst/>
              <a:gdLst/>
              <a:ahLst/>
              <a:cxnLst/>
              <a:rect l="l" t="t" r="r" b="b"/>
              <a:pathLst>
                <a:path w="807085" h="806450">
                  <a:moveTo>
                    <a:pt x="403499" y="806099"/>
                  </a:moveTo>
                  <a:lnTo>
                    <a:pt x="356443" y="803388"/>
                  </a:lnTo>
                  <a:lnTo>
                    <a:pt x="310981" y="795455"/>
                  </a:lnTo>
                  <a:lnTo>
                    <a:pt x="267416" y="782602"/>
                  </a:lnTo>
                  <a:lnTo>
                    <a:pt x="226050" y="765133"/>
                  </a:lnTo>
                  <a:lnTo>
                    <a:pt x="187188" y="743349"/>
                  </a:lnTo>
                  <a:lnTo>
                    <a:pt x="151131" y="717554"/>
                  </a:lnTo>
                  <a:lnTo>
                    <a:pt x="118182" y="688049"/>
                  </a:lnTo>
                  <a:lnTo>
                    <a:pt x="88644" y="655137"/>
                  </a:lnTo>
                  <a:lnTo>
                    <a:pt x="62820" y="619120"/>
                  </a:lnTo>
                  <a:lnTo>
                    <a:pt x="41012" y="580301"/>
                  </a:lnTo>
                  <a:lnTo>
                    <a:pt x="23523" y="538982"/>
                  </a:lnTo>
                  <a:lnTo>
                    <a:pt x="10656" y="495465"/>
                  </a:lnTo>
                  <a:lnTo>
                    <a:pt x="2714" y="450054"/>
                  </a:lnTo>
                  <a:lnTo>
                    <a:pt x="0" y="403049"/>
                  </a:lnTo>
                  <a:lnTo>
                    <a:pt x="2714" y="356045"/>
                  </a:lnTo>
                  <a:lnTo>
                    <a:pt x="10656" y="310634"/>
                  </a:lnTo>
                  <a:lnTo>
                    <a:pt x="23523" y="267117"/>
                  </a:lnTo>
                  <a:lnTo>
                    <a:pt x="41012" y="225798"/>
                  </a:lnTo>
                  <a:lnTo>
                    <a:pt x="62820" y="186979"/>
                  </a:lnTo>
                  <a:lnTo>
                    <a:pt x="88644" y="150962"/>
                  </a:lnTo>
                  <a:lnTo>
                    <a:pt x="118182" y="118050"/>
                  </a:lnTo>
                  <a:lnTo>
                    <a:pt x="151131" y="88545"/>
                  </a:lnTo>
                  <a:lnTo>
                    <a:pt x="187188" y="62750"/>
                  </a:lnTo>
                  <a:lnTo>
                    <a:pt x="226050" y="40966"/>
                  </a:lnTo>
                  <a:lnTo>
                    <a:pt x="267416" y="23497"/>
                  </a:lnTo>
                  <a:lnTo>
                    <a:pt x="310981" y="10644"/>
                  </a:lnTo>
                  <a:lnTo>
                    <a:pt x="356443" y="2711"/>
                  </a:lnTo>
                  <a:lnTo>
                    <a:pt x="403499" y="0"/>
                  </a:lnTo>
                  <a:lnTo>
                    <a:pt x="456537" y="3495"/>
                  </a:lnTo>
                  <a:lnTo>
                    <a:pt x="508217" y="13808"/>
                  </a:lnTo>
                  <a:lnTo>
                    <a:pt x="557912" y="30680"/>
                  </a:lnTo>
                  <a:lnTo>
                    <a:pt x="604995" y="53850"/>
                  </a:lnTo>
                  <a:lnTo>
                    <a:pt x="648839" y="83060"/>
                  </a:lnTo>
                  <a:lnTo>
                    <a:pt x="688817" y="118050"/>
                  </a:lnTo>
                  <a:lnTo>
                    <a:pt x="723846" y="157983"/>
                  </a:lnTo>
                  <a:lnTo>
                    <a:pt x="753088" y="201778"/>
                  </a:lnTo>
                  <a:lnTo>
                    <a:pt x="776285" y="248809"/>
                  </a:lnTo>
                  <a:lnTo>
                    <a:pt x="793175" y="298449"/>
                  </a:lnTo>
                  <a:lnTo>
                    <a:pt x="803500" y="350071"/>
                  </a:lnTo>
                  <a:lnTo>
                    <a:pt x="806999" y="403049"/>
                  </a:lnTo>
                  <a:lnTo>
                    <a:pt x="804285" y="450054"/>
                  </a:lnTo>
                  <a:lnTo>
                    <a:pt x="796343" y="495465"/>
                  </a:lnTo>
                  <a:lnTo>
                    <a:pt x="783476" y="538982"/>
                  </a:lnTo>
                  <a:lnTo>
                    <a:pt x="765987" y="580301"/>
                  </a:lnTo>
                  <a:lnTo>
                    <a:pt x="744179" y="619120"/>
                  </a:lnTo>
                  <a:lnTo>
                    <a:pt x="718355" y="655137"/>
                  </a:lnTo>
                  <a:lnTo>
                    <a:pt x="688817" y="688049"/>
                  </a:lnTo>
                  <a:lnTo>
                    <a:pt x="655868" y="717554"/>
                  </a:lnTo>
                  <a:lnTo>
                    <a:pt x="619811" y="743349"/>
                  </a:lnTo>
                  <a:lnTo>
                    <a:pt x="580949" y="765133"/>
                  </a:lnTo>
                  <a:lnTo>
                    <a:pt x="539583" y="782602"/>
                  </a:lnTo>
                  <a:lnTo>
                    <a:pt x="496018" y="795455"/>
                  </a:lnTo>
                  <a:lnTo>
                    <a:pt x="450556" y="803388"/>
                  </a:lnTo>
                  <a:lnTo>
                    <a:pt x="403499" y="8060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983489" y="5501033"/>
              <a:ext cx="807085" cy="806450"/>
            </a:xfrm>
            <a:custGeom>
              <a:avLst/>
              <a:gdLst/>
              <a:ahLst/>
              <a:cxnLst/>
              <a:rect l="l" t="t" r="r" b="b"/>
              <a:pathLst>
                <a:path w="807085" h="806450">
                  <a:moveTo>
                    <a:pt x="0" y="403049"/>
                  </a:moveTo>
                  <a:lnTo>
                    <a:pt x="2714" y="356045"/>
                  </a:lnTo>
                  <a:lnTo>
                    <a:pt x="10656" y="310634"/>
                  </a:lnTo>
                  <a:lnTo>
                    <a:pt x="23523" y="267117"/>
                  </a:lnTo>
                  <a:lnTo>
                    <a:pt x="41012" y="225798"/>
                  </a:lnTo>
                  <a:lnTo>
                    <a:pt x="62820" y="186979"/>
                  </a:lnTo>
                  <a:lnTo>
                    <a:pt x="88644" y="150962"/>
                  </a:lnTo>
                  <a:lnTo>
                    <a:pt x="118182" y="118050"/>
                  </a:lnTo>
                  <a:lnTo>
                    <a:pt x="151131" y="88545"/>
                  </a:lnTo>
                  <a:lnTo>
                    <a:pt x="187188" y="62750"/>
                  </a:lnTo>
                  <a:lnTo>
                    <a:pt x="226050" y="40966"/>
                  </a:lnTo>
                  <a:lnTo>
                    <a:pt x="267416" y="23497"/>
                  </a:lnTo>
                  <a:lnTo>
                    <a:pt x="310981" y="10644"/>
                  </a:lnTo>
                  <a:lnTo>
                    <a:pt x="356443" y="2711"/>
                  </a:lnTo>
                  <a:lnTo>
                    <a:pt x="403499" y="0"/>
                  </a:lnTo>
                  <a:lnTo>
                    <a:pt x="456537" y="3495"/>
                  </a:lnTo>
                  <a:lnTo>
                    <a:pt x="508217" y="13808"/>
                  </a:lnTo>
                  <a:lnTo>
                    <a:pt x="557912" y="30680"/>
                  </a:lnTo>
                  <a:lnTo>
                    <a:pt x="604995" y="53850"/>
                  </a:lnTo>
                  <a:lnTo>
                    <a:pt x="648839" y="83060"/>
                  </a:lnTo>
                  <a:lnTo>
                    <a:pt x="688817" y="118050"/>
                  </a:lnTo>
                  <a:lnTo>
                    <a:pt x="723846" y="157983"/>
                  </a:lnTo>
                  <a:lnTo>
                    <a:pt x="753088" y="201778"/>
                  </a:lnTo>
                  <a:lnTo>
                    <a:pt x="776285" y="248809"/>
                  </a:lnTo>
                  <a:lnTo>
                    <a:pt x="793175" y="298449"/>
                  </a:lnTo>
                  <a:lnTo>
                    <a:pt x="803500" y="350071"/>
                  </a:lnTo>
                  <a:lnTo>
                    <a:pt x="806999" y="403049"/>
                  </a:lnTo>
                  <a:lnTo>
                    <a:pt x="804285" y="450054"/>
                  </a:lnTo>
                  <a:lnTo>
                    <a:pt x="796343" y="495465"/>
                  </a:lnTo>
                  <a:lnTo>
                    <a:pt x="783476" y="538982"/>
                  </a:lnTo>
                  <a:lnTo>
                    <a:pt x="765987" y="580301"/>
                  </a:lnTo>
                  <a:lnTo>
                    <a:pt x="744179" y="619120"/>
                  </a:lnTo>
                  <a:lnTo>
                    <a:pt x="718355" y="655137"/>
                  </a:lnTo>
                  <a:lnTo>
                    <a:pt x="688817" y="688049"/>
                  </a:lnTo>
                  <a:lnTo>
                    <a:pt x="655868" y="717554"/>
                  </a:lnTo>
                  <a:lnTo>
                    <a:pt x="619811" y="743349"/>
                  </a:lnTo>
                  <a:lnTo>
                    <a:pt x="580949" y="765133"/>
                  </a:lnTo>
                  <a:lnTo>
                    <a:pt x="539583" y="782602"/>
                  </a:lnTo>
                  <a:lnTo>
                    <a:pt x="496018" y="795455"/>
                  </a:lnTo>
                  <a:lnTo>
                    <a:pt x="450556" y="803388"/>
                  </a:lnTo>
                  <a:lnTo>
                    <a:pt x="403499" y="806099"/>
                  </a:lnTo>
                  <a:lnTo>
                    <a:pt x="356443" y="803388"/>
                  </a:lnTo>
                  <a:lnTo>
                    <a:pt x="310981" y="795455"/>
                  </a:lnTo>
                  <a:lnTo>
                    <a:pt x="267416" y="782602"/>
                  </a:lnTo>
                  <a:lnTo>
                    <a:pt x="226050" y="765133"/>
                  </a:lnTo>
                  <a:lnTo>
                    <a:pt x="187188" y="743349"/>
                  </a:lnTo>
                  <a:lnTo>
                    <a:pt x="151131" y="717554"/>
                  </a:lnTo>
                  <a:lnTo>
                    <a:pt x="118182" y="688049"/>
                  </a:lnTo>
                  <a:lnTo>
                    <a:pt x="88644" y="655137"/>
                  </a:lnTo>
                  <a:lnTo>
                    <a:pt x="62820" y="619120"/>
                  </a:lnTo>
                  <a:lnTo>
                    <a:pt x="41012" y="580301"/>
                  </a:lnTo>
                  <a:lnTo>
                    <a:pt x="23523" y="538982"/>
                  </a:lnTo>
                  <a:lnTo>
                    <a:pt x="10656" y="495465"/>
                  </a:lnTo>
                  <a:lnTo>
                    <a:pt x="2714" y="450054"/>
                  </a:lnTo>
                  <a:lnTo>
                    <a:pt x="0" y="4030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4911" y="4235658"/>
            <a:ext cx="21002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Arial MT"/>
                <a:cs typeface="Arial MT"/>
              </a:rPr>
              <a:t>S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7823" y="4137803"/>
            <a:ext cx="2782253" cy="567214"/>
            <a:chOff x="490964" y="5517070"/>
            <a:chExt cx="3709670" cy="756285"/>
          </a:xfrm>
        </p:grpSpPr>
        <p:sp>
          <p:nvSpPr>
            <p:cNvPr id="11" name="object 11"/>
            <p:cNvSpPr/>
            <p:nvPr/>
          </p:nvSpPr>
          <p:spPr>
            <a:xfrm>
              <a:off x="500489" y="5895983"/>
              <a:ext cx="368935" cy="6350"/>
            </a:xfrm>
            <a:custGeom>
              <a:avLst/>
              <a:gdLst/>
              <a:ahLst/>
              <a:cxnLst/>
              <a:rect l="l" t="t" r="r" b="b"/>
              <a:pathLst>
                <a:path w="368934" h="6350">
                  <a:moveTo>
                    <a:pt x="0" y="0"/>
                  </a:moveTo>
                  <a:lnTo>
                    <a:pt x="368716" y="618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53" y="5861180"/>
              <a:ext cx="106016" cy="819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90490" y="5897399"/>
              <a:ext cx="330200" cy="6985"/>
            </a:xfrm>
            <a:custGeom>
              <a:avLst/>
              <a:gdLst/>
              <a:ahLst/>
              <a:cxnLst/>
              <a:rect l="l" t="t" r="r" b="b"/>
              <a:pathLst>
                <a:path w="330200" h="6985">
                  <a:moveTo>
                    <a:pt x="0" y="6683"/>
                  </a:moveTo>
                  <a:lnTo>
                    <a:pt x="32972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34609" y="5521833"/>
              <a:ext cx="718820" cy="746760"/>
            </a:xfrm>
            <a:custGeom>
              <a:avLst/>
              <a:gdLst/>
              <a:ahLst/>
              <a:cxnLst/>
              <a:rect l="l" t="t" r="r" b="b"/>
              <a:pathLst>
                <a:path w="718819" h="746760">
                  <a:moveTo>
                    <a:pt x="359399" y="746399"/>
                  </a:moveTo>
                  <a:lnTo>
                    <a:pt x="314317" y="743492"/>
                  </a:lnTo>
                  <a:lnTo>
                    <a:pt x="270906" y="735002"/>
                  </a:lnTo>
                  <a:lnTo>
                    <a:pt x="229503" y="721279"/>
                  </a:lnTo>
                  <a:lnTo>
                    <a:pt x="190444" y="702673"/>
                  </a:lnTo>
                  <a:lnTo>
                    <a:pt x="154067" y="679535"/>
                  </a:lnTo>
                  <a:lnTo>
                    <a:pt x="120708" y="652212"/>
                  </a:lnTo>
                  <a:lnTo>
                    <a:pt x="90704" y="621057"/>
                  </a:lnTo>
                  <a:lnTo>
                    <a:pt x="64392" y="586417"/>
                  </a:lnTo>
                  <a:lnTo>
                    <a:pt x="42109" y="548643"/>
                  </a:lnTo>
                  <a:lnTo>
                    <a:pt x="24191" y="508084"/>
                  </a:lnTo>
                  <a:lnTo>
                    <a:pt x="10976" y="465091"/>
                  </a:lnTo>
                  <a:lnTo>
                    <a:pt x="2800" y="420013"/>
                  </a:lnTo>
                  <a:lnTo>
                    <a:pt x="0" y="373199"/>
                  </a:lnTo>
                  <a:lnTo>
                    <a:pt x="2800" y="326386"/>
                  </a:lnTo>
                  <a:lnTo>
                    <a:pt x="10976" y="281308"/>
                  </a:lnTo>
                  <a:lnTo>
                    <a:pt x="24191" y="238315"/>
                  </a:lnTo>
                  <a:lnTo>
                    <a:pt x="42109" y="197756"/>
                  </a:lnTo>
                  <a:lnTo>
                    <a:pt x="64392" y="159982"/>
                  </a:lnTo>
                  <a:lnTo>
                    <a:pt x="90704" y="125343"/>
                  </a:lnTo>
                  <a:lnTo>
                    <a:pt x="120708" y="94187"/>
                  </a:lnTo>
                  <a:lnTo>
                    <a:pt x="154067" y="66865"/>
                  </a:lnTo>
                  <a:lnTo>
                    <a:pt x="190444" y="43726"/>
                  </a:lnTo>
                  <a:lnTo>
                    <a:pt x="229503" y="25120"/>
                  </a:lnTo>
                  <a:lnTo>
                    <a:pt x="270906" y="11397"/>
                  </a:lnTo>
                  <a:lnTo>
                    <a:pt x="314317" y="2907"/>
                  </a:lnTo>
                  <a:lnTo>
                    <a:pt x="359399" y="0"/>
                  </a:lnTo>
                  <a:lnTo>
                    <a:pt x="406640" y="3236"/>
                  </a:lnTo>
                  <a:lnTo>
                    <a:pt x="452672" y="12786"/>
                  </a:lnTo>
                  <a:lnTo>
                    <a:pt x="496936" y="28408"/>
                  </a:lnTo>
                  <a:lnTo>
                    <a:pt x="538873" y="49862"/>
                  </a:lnTo>
                  <a:lnTo>
                    <a:pt x="577925" y="76909"/>
                  </a:lnTo>
                  <a:lnTo>
                    <a:pt x="613534" y="109307"/>
                  </a:lnTo>
                  <a:lnTo>
                    <a:pt x="644734" y="146283"/>
                  </a:lnTo>
                  <a:lnTo>
                    <a:pt x="670781" y="186835"/>
                  </a:lnTo>
                  <a:lnTo>
                    <a:pt x="691442" y="230382"/>
                  </a:lnTo>
                  <a:lnTo>
                    <a:pt x="706486" y="276346"/>
                  </a:lnTo>
                  <a:lnTo>
                    <a:pt x="715683" y="324145"/>
                  </a:lnTo>
                  <a:lnTo>
                    <a:pt x="718799" y="373199"/>
                  </a:lnTo>
                  <a:lnTo>
                    <a:pt x="715999" y="420013"/>
                  </a:lnTo>
                  <a:lnTo>
                    <a:pt x="707823" y="465091"/>
                  </a:lnTo>
                  <a:lnTo>
                    <a:pt x="694608" y="508084"/>
                  </a:lnTo>
                  <a:lnTo>
                    <a:pt x="676690" y="548643"/>
                  </a:lnTo>
                  <a:lnTo>
                    <a:pt x="654407" y="586417"/>
                  </a:lnTo>
                  <a:lnTo>
                    <a:pt x="628095" y="621057"/>
                  </a:lnTo>
                  <a:lnTo>
                    <a:pt x="598091" y="652212"/>
                  </a:lnTo>
                  <a:lnTo>
                    <a:pt x="564732" y="679535"/>
                  </a:lnTo>
                  <a:lnTo>
                    <a:pt x="528355" y="702673"/>
                  </a:lnTo>
                  <a:lnTo>
                    <a:pt x="489297" y="721279"/>
                  </a:lnTo>
                  <a:lnTo>
                    <a:pt x="447893" y="735002"/>
                  </a:lnTo>
                  <a:lnTo>
                    <a:pt x="404482" y="743492"/>
                  </a:lnTo>
                  <a:lnTo>
                    <a:pt x="359399" y="7463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4609" y="5521833"/>
              <a:ext cx="718820" cy="746760"/>
            </a:xfrm>
            <a:custGeom>
              <a:avLst/>
              <a:gdLst/>
              <a:ahLst/>
              <a:cxnLst/>
              <a:rect l="l" t="t" r="r" b="b"/>
              <a:pathLst>
                <a:path w="718819" h="746760">
                  <a:moveTo>
                    <a:pt x="0" y="373199"/>
                  </a:moveTo>
                  <a:lnTo>
                    <a:pt x="2800" y="326386"/>
                  </a:lnTo>
                  <a:lnTo>
                    <a:pt x="10976" y="281308"/>
                  </a:lnTo>
                  <a:lnTo>
                    <a:pt x="24191" y="238315"/>
                  </a:lnTo>
                  <a:lnTo>
                    <a:pt x="42109" y="197756"/>
                  </a:lnTo>
                  <a:lnTo>
                    <a:pt x="64392" y="159982"/>
                  </a:lnTo>
                  <a:lnTo>
                    <a:pt x="90704" y="125343"/>
                  </a:lnTo>
                  <a:lnTo>
                    <a:pt x="120708" y="94187"/>
                  </a:lnTo>
                  <a:lnTo>
                    <a:pt x="154067" y="66865"/>
                  </a:lnTo>
                  <a:lnTo>
                    <a:pt x="190444" y="43726"/>
                  </a:lnTo>
                  <a:lnTo>
                    <a:pt x="229503" y="25120"/>
                  </a:lnTo>
                  <a:lnTo>
                    <a:pt x="270906" y="11397"/>
                  </a:lnTo>
                  <a:lnTo>
                    <a:pt x="314317" y="2907"/>
                  </a:lnTo>
                  <a:lnTo>
                    <a:pt x="359399" y="0"/>
                  </a:lnTo>
                  <a:lnTo>
                    <a:pt x="406640" y="3236"/>
                  </a:lnTo>
                  <a:lnTo>
                    <a:pt x="452672" y="12786"/>
                  </a:lnTo>
                  <a:lnTo>
                    <a:pt x="496936" y="28408"/>
                  </a:lnTo>
                  <a:lnTo>
                    <a:pt x="538873" y="49862"/>
                  </a:lnTo>
                  <a:lnTo>
                    <a:pt x="577925" y="76909"/>
                  </a:lnTo>
                  <a:lnTo>
                    <a:pt x="613534" y="109307"/>
                  </a:lnTo>
                  <a:lnTo>
                    <a:pt x="644734" y="146283"/>
                  </a:lnTo>
                  <a:lnTo>
                    <a:pt x="670781" y="186835"/>
                  </a:lnTo>
                  <a:lnTo>
                    <a:pt x="691442" y="230382"/>
                  </a:lnTo>
                  <a:lnTo>
                    <a:pt x="706486" y="276346"/>
                  </a:lnTo>
                  <a:lnTo>
                    <a:pt x="715683" y="324145"/>
                  </a:lnTo>
                  <a:lnTo>
                    <a:pt x="718799" y="373199"/>
                  </a:lnTo>
                  <a:lnTo>
                    <a:pt x="715999" y="420013"/>
                  </a:lnTo>
                  <a:lnTo>
                    <a:pt x="707823" y="465091"/>
                  </a:lnTo>
                  <a:lnTo>
                    <a:pt x="694608" y="508084"/>
                  </a:lnTo>
                  <a:lnTo>
                    <a:pt x="676690" y="548643"/>
                  </a:lnTo>
                  <a:lnTo>
                    <a:pt x="654407" y="586417"/>
                  </a:lnTo>
                  <a:lnTo>
                    <a:pt x="628095" y="621057"/>
                  </a:lnTo>
                  <a:lnTo>
                    <a:pt x="598091" y="652212"/>
                  </a:lnTo>
                  <a:lnTo>
                    <a:pt x="564732" y="679535"/>
                  </a:lnTo>
                  <a:lnTo>
                    <a:pt x="528355" y="702673"/>
                  </a:lnTo>
                  <a:lnTo>
                    <a:pt x="489297" y="721279"/>
                  </a:lnTo>
                  <a:lnTo>
                    <a:pt x="447893" y="735002"/>
                  </a:lnTo>
                  <a:lnTo>
                    <a:pt x="404482" y="743492"/>
                  </a:lnTo>
                  <a:lnTo>
                    <a:pt x="359399" y="746399"/>
                  </a:lnTo>
                  <a:lnTo>
                    <a:pt x="314317" y="743492"/>
                  </a:lnTo>
                  <a:lnTo>
                    <a:pt x="270906" y="735002"/>
                  </a:lnTo>
                  <a:lnTo>
                    <a:pt x="229503" y="721279"/>
                  </a:lnTo>
                  <a:lnTo>
                    <a:pt x="190444" y="702673"/>
                  </a:lnTo>
                  <a:lnTo>
                    <a:pt x="154067" y="679535"/>
                  </a:lnTo>
                  <a:lnTo>
                    <a:pt x="120708" y="652212"/>
                  </a:lnTo>
                  <a:lnTo>
                    <a:pt x="90704" y="621057"/>
                  </a:lnTo>
                  <a:lnTo>
                    <a:pt x="64392" y="586417"/>
                  </a:lnTo>
                  <a:lnTo>
                    <a:pt x="42109" y="548643"/>
                  </a:lnTo>
                  <a:lnTo>
                    <a:pt x="24191" y="508084"/>
                  </a:lnTo>
                  <a:lnTo>
                    <a:pt x="10976" y="465091"/>
                  </a:lnTo>
                  <a:lnTo>
                    <a:pt x="2800" y="420013"/>
                  </a:lnTo>
                  <a:lnTo>
                    <a:pt x="0" y="3731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0050" y="5856415"/>
              <a:ext cx="106120" cy="819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76969" y="5566833"/>
              <a:ext cx="718820" cy="701040"/>
            </a:xfrm>
            <a:custGeom>
              <a:avLst/>
              <a:gdLst/>
              <a:ahLst/>
              <a:cxnLst/>
              <a:rect l="l" t="t" r="r" b="b"/>
              <a:pathLst>
                <a:path w="718820" h="701039">
                  <a:moveTo>
                    <a:pt x="359399" y="700799"/>
                  </a:moveTo>
                  <a:lnTo>
                    <a:pt x="310631" y="697601"/>
                  </a:lnTo>
                  <a:lnTo>
                    <a:pt x="263857" y="688283"/>
                  </a:lnTo>
                  <a:lnTo>
                    <a:pt x="219505" y="673263"/>
                  </a:lnTo>
                  <a:lnTo>
                    <a:pt x="178003" y="652960"/>
                  </a:lnTo>
                  <a:lnTo>
                    <a:pt x="139781" y="627789"/>
                  </a:lnTo>
                  <a:lnTo>
                    <a:pt x="105265" y="598170"/>
                  </a:lnTo>
                  <a:lnTo>
                    <a:pt x="74885" y="564519"/>
                  </a:lnTo>
                  <a:lnTo>
                    <a:pt x="49068" y="527253"/>
                  </a:lnTo>
                  <a:lnTo>
                    <a:pt x="28243" y="486791"/>
                  </a:lnTo>
                  <a:lnTo>
                    <a:pt x="12838" y="443550"/>
                  </a:lnTo>
                  <a:lnTo>
                    <a:pt x="3280" y="397947"/>
                  </a:lnTo>
                  <a:lnTo>
                    <a:pt x="0" y="350399"/>
                  </a:lnTo>
                  <a:lnTo>
                    <a:pt x="3280" y="302852"/>
                  </a:lnTo>
                  <a:lnTo>
                    <a:pt x="12838" y="257249"/>
                  </a:lnTo>
                  <a:lnTo>
                    <a:pt x="28243" y="214008"/>
                  </a:lnTo>
                  <a:lnTo>
                    <a:pt x="49068" y="173546"/>
                  </a:lnTo>
                  <a:lnTo>
                    <a:pt x="74885" y="136281"/>
                  </a:lnTo>
                  <a:lnTo>
                    <a:pt x="105265" y="102629"/>
                  </a:lnTo>
                  <a:lnTo>
                    <a:pt x="139781" y="73010"/>
                  </a:lnTo>
                  <a:lnTo>
                    <a:pt x="178003" y="47839"/>
                  </a:lnTo>
                  <a:lnTo>
                    <a:pt x="219505" y="27536"/>
                  </a:lnTo>
                  <a:lnTo>
                    <a:pt x="263857" y="12516"/>
                  </a:lnTo>
                  <a:lnTo>
                    <a:pt x="310631" y="3198"/>
                  </a:lnTo>
                  <a:lnTo>
                    <a:pt x="359399" y="0"/>
                  </a:lnTo>
                  <a:lnTo>
                    <a:pt x="406640" y="3038"/>
                  </a:lnTo>
                  <a:lnTo>
                    <a:pt x="452672" y="12004"/>
                  </a:lnTo>
                  <a:lnTo>
                    <a:pt x="496936" y="26672"/>
                  </a:lnTo>
                  <a:lnTo>
                    <a:pt x="538873" y="46816"/>
                  </a:lnTo>
                  <a:lnTo>
                    <a:pt x="577925" y="72210"/>
                  </a:lnTo>
                  <a:lnTo>
                    <a:pt x="613534" y="102629"/>
                  </a:lnTo>
                  <a:lnTo>
                    <a:pt x="644734" y="137346"/>
                  </a:lnTo>
                  <a:lnTo>
                    <a:pt x="670781" y="175420"/>
                  </a:lnTo>
                  <a:lnTo>
                    <a:pt x="691442" y="216307"/>
                  </a:lnTo>
                  <a:lnTo>
                    <a:pt x="706486" y="259463"/>
                  </a:lnTo>
                  <a:lnTo>
                    <a:pt x="715683" y="304342"/>
                  </a:lnTo>
                  <a:lnTo>
                    <a:pt x="718799" y="350399"/>
                  </a:lnTo>
                  <a:lnTo>
                    <a:pt x="715519" y="397947"/>
                  </a:lnTo>
                  <a:lnTo>
                    <a:pt x="705961" y="443550"/>
                  </a:lnTo>
                  <a:lnTo>
                    <a:pt x="690556" y="486791"/>
                  </a:lnTo>
                  <a:lnTo>
                    <a:pt x="669731" y="527253"/>
                  </a:lnTo>
                  <a:lnTo>
                    <a:pt x="643914" y="564519"/>
                  </a:lnTo>
                  <a:lnTo>
                    <a:pt x="613534" y="598170"/>
                  </a:lnTo>
                  <a:lnTo>
                    <a:pt x="579018" y="627789"/>
                  </a:lnTo>
                  <a:lnTo>
                    <a:pt x="540796" y="652960"/>
                  </a:lnTo>
                  <a:lnTo>
                    <a:pt x="499294" y="673263"/>
                  </a:lnTo>
                  <a:lnTo>
                    <a:pt x="454942" y="688283"/>
                  </a:lnTo>
                  <a:lnTo>
                    <a:pt x="408168" y="697601"/>
                  </a:lnTo>
                  <a:lnTo>
                    <a:pt x="359399" y="700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76969" y="5566833"/>
              <a:ext cx="718820" cy="701040"/>
            </a:xfrm>
            <a:custGeom>
              <a:avLst/>
              <a:gdLst/>
              <a:ahLst/>
              <a:cxnLst/>
              <a:rect l="l" t="t" r="r" b="b"/>
              <a:pathLst>
                <a:path w="718820" h="701039">
                  <a:moveTo>
                    <a:pt x="0" y="350399"/>
                  </a:moveTo>
                  <a:lnTo>
                    <a:pt x="3280" y="302852"/>
                  </a:lnTo>
                  <a:lnTo>
                    <a:pt x="12838" y="257249"/>
                  </a:lnTo>
                  <a:lnTo>
                    <a:pt x="28243" y="214008"/>
                  </a:lnTo>
                  <a:lnTo>
                    <a:pt x="49068" y="173546"/>
                  </a:lnTo>
                  <a:lnTo>
                    <a:pt x="74885" y="136281"/>
                  </a:lnTo>
                  <a:lnTo>
                    <a:pt x="105265" y="102629"/>
                  </a:lnTo>
                  <a:lnTo>
                    <a:pt x="139781" y="73010"/>
                  </a:lnTo>
                  <a:lnTo>
                    <a:pt x="178003" y="47839"/>
                  </a:lnTo>
                  <a:lnTo>
                    <a:pt x="219505" y="27536"/>
                  </a:lnTo>
                  <a:lnTo>
                    <a:pt x="263857" y="12516"/>
                  </a:lnTo>
                  <a:lnTo>
                    <a:pt x="310631" y="3198"/>
                  </a:lnTo>
                  <a:lnTo>
                    <a:pt x="359399" y="0"/>
                  </a:lnTo>
                  <a:lnTo>
                    <a:pt x="406640" y="3038"/>
                  </a:lnTo>
                  <a:lnTo>
                    <a:pt x="452672" y="12004"/>
                  </a:lnTo>
                  <a:lnTo>
                    <a:pt x="496936" y="26672"/>
                  </a:lnTo>
                  <a:lnTo>
                    <a:pt x="538873" y="46816"/>
                  </a:lnTo>
                  <a:lnTo>
                    <a:pt x="577925" y="72210"/>
                  </a:lnTo>
                  <a:lnTo>
                    <a:pt x="613534" y="102629"/>
                  </a:lnTo>
                  <a:lnTo>
                    <a:pt x="644734" y="137346"/>
                  </a:lnTo>
                  <a:lnTo>
                    <a:pt x="670781" y="175420"/>
                  </a:lnTo>
                  <a:lnTo>
                    <a:pt x="691442" y="216307"/>
                  </a:lnTo>
                  <a:lnTo>
                    <a:pt x="706486" y="259463"/>
                  </a:lnTo>
                  <a:lnTo>
                    <a:pt x="715683" y="304342"/>
                  </a:lnTo>
                  <a:lnTo>
                    <a:pt x="718799" y="350399"/>
                  </a:lnTo>
                  <a:lnTo>
                    <a:pt x="715519" y="397947"/>
                  </a:lnTo>
                  <a:lnTo>
                    <a:pt x="705961" y="443550"/>
                  </a:lnTo>
                  <a:lnTo>
                    <a:pt x="690556" y="486791"/>
                  </a:lnTo>
                  <a:lnTo>
                    <a:pt x="669731" y="527253"/>
                  </a:lnTo>
                  <a:lnTo>
                    <a:pt x="643914" y="564519"/>
                  </a:lnTo>
                  <a:lnTo>
                    <a:pt x="613534" y="598170"/>
                  </a:lnTo>
                  <a:lnTo>
                    <a:pt x="579018" y="627789"/>
                  </a:lnTo>
                  <a:lnTo>
                    <a:pt x="540796" y="652960"/>
                  </a:lnTo>
                  <a:lnTo>
                    <a:pt x="499294" y="673263"/>
                  </a:lnTo>
                  <a:lnTo>
                    <a:pt x="454942" y="688283"/>
                  </a:lnTo>
                  <a:lnTo>
                    <a:pt x="408168" y="697601"/>
                  </a:lnTo>
                  <a:lnTo>
                    <a:pt x="359399" y="700799"/>
                  </a:lnTo>
                  <a:lnTo>
                    <a:pt x="310631" y="697601"/>
                  </a:lnTo>
                  <a:lnTo>
                    <a:pt x="263857" y="688283"/>
                  </a:lnTo>
                  <a:lnTo>
                    <a:pt x="219505" y="673263"/>
                  </a:lnTo>
                  <a:lnTo>
                    <a:pt x="178003" y="652960"/>
                  </a:lnTo>
                  <a:lnTo>
                    <a:pt x="139781" y="627789"/>
                  </a:lnTo>
                  <a:lnTo>
                    <a:pt x="105265" y="598170"/>
                  </a:lnTo>
                  <a:lnTo>
                    <a:pt x="74885" y="564519"/>
                  </a:lnTo>
                  <a:lnTo>
                    <a:pt x="49068" y="527253"/>
                  </a:lnTo>
                  <a:lnTo>
                    <a:pt x="28243" y="486791"/>
                  </a:lnTo>
                  <a:lnTo>
                    <a:pt x="12838" y="443550"/>
                  </a:lnTo>
                  <a:lnTo>
                    <a:pt x="3280" y="397947"/>
                  </a:lnTo>
                  <a:lnTo>
                    <a:pt x="0" y="3503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65333" y="4245520"/>
            <a:ext cx="21002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Arial MT"/>
                <a:cs typeface="Arial MT"/>
              </a:rPr>
              <a:t>A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17514" y="4154753"/>
            <a:ext cx="2699861" cy="532924"/>
            <a:chOff x="2943885" y="5539670"/>
            <a:chExt cx="3599815" cy="710565"/>
          </a:xfrm>
        </p:grpSpPr>
        <p:sp>
          <p:nvSpPr>
            <p:cNvPr id="21" name="object 21"/>
            <p:cNvSpPr/>
            <p:nvPr/>
          </p:nvSpPr>
          <p:spPr>
            <a:xfrm>
              <a:off x="2953410" y="5895033"/>
              <a:ext cx="409575" cy="17780"/>
            </a:xfrm>
            <a:custGeom>
              <a:avLst/>
              <a:gdLst/>
              <a:ahLst/>
              <a:cxnLst/>
              <a:rect l="l" t="t" r="r" b="b"/>
              <a:pathLst>
                <a:path w="409575" h="17779">
                  <a:moveTo>
                    <a:pt x="0" y="0"/>
                  </a:moveTo>
                  <a:lnTo>
                    <a:pt x="409302" y="17357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1854" y="5871428"/>
              <a:ext cx="106756" cy="819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39529" y="5587033"/>
              <a:ext cx="648335" cy="615950"/>
            </a:xfrm>
            <a:custGeom>
              <a:avLst/>
              <a:gdLst/>
              <a:ahLst/>
              <a:cxnLst/>
              <a:rect l="l" t="t" r="r" b="b"/>
              <a:pathLst>
                <a:path w="648335" h="615950">
                  <a:moveTo>
                    <a:pt x="324149" y="615899"/>
                  </a:moveTo>
                  <a:lnTo>
                    <a:pt x="276249" y="612561"/>
                  </a:lnTo>
                  <a:lnTo>
                    <a:pt x="230531" y="602861"/>
                  </a:lnTo>
                  <a:lnTo>
                    <a:pt x="187496" y="587278"/>
                  </a:lnTo>
                  <a:lnTo>
                    <a:pt x="147646" y="566287"/>
                  </a:lnTo>
                  <a:lnTo>
                    <a:pt x="111483" y="540365"/>
                  </a:lnTo>
                  <a:lnTo>
                    <a:pt x="79508" y="509987"/>
                  </a:lnTo>
                  <a:lnTo>
                    <a:pt x="52222" y="475632"/>
                  </a:lnTo>
                  <a:lnTo>
                    <a:pt x="30127" y="437774"/>
                  </a:lnTo>
                  <a:lnTo>
                    <a:pt x="13724" y="396890"/>
                  </a:lnTo>
                  <a:lnTo>
                    <a:pt x="3514" y="353456"/>
                  </a:lnTo>
                  <a:lnTo>
                    <a:pt x="0" y="307949"/>
                  </a:lnTo>
                  <a:lnTo>
                    <a:pt x="3514" y="262443"/>
                  </a:lnTo>
                  <a:lnTo>
                    <a:pt x="13724" y="219010"/>
                  </a:lnTo>
                  <a:lnTo>
                    <a:pt x="30127" y="178126"/>
                  </a:lnTo>
                  <a:lnTo>
                    <a:pt x="52222" y="140268"/>
                  </a:lnTo>
                  <a:lnTo>
                    <a:pt x="79508" y="105912"/>
                  </a:lnTo>
                  <a:lnTo>
                    <a:pt x="111483" y="75535"/>
                  </a:lnTo>
                  <a:lnTo>
                    <a:pt x="147646" y="49612"/>
                  </a:lnTo>
                  <a:lnTo>
                    <a:pt x="187496" y="28621"/>
                  </a:lnTo>
                  <a:lnTo>
                    <a:pt x="230531" y="13038"/>
                  </a:lnTo>
                  <a:lnTo>
                    <a:pt x="276249" y="3338"/>
                  </a:lnTo>
                  <a:lnTo>
                    <a:pt x="324149" y="0"/>
                  </a:lnTo>
                  <a:lnTo>
                    <a:pt x="375164" y="3836"/>
                  </a:lnTo>
                  <a:lnTo>
                    <a:pt x="424462" y="15116"/>
                  </a:lnTo>
                  <a:lnTo>
                    <a:pt x="471175" y="33498"/>
                  </a:lnTo>
                  <a:lnTo>
                    <a:pt x="514430" y="58639"/>
                  </a:lnTo>
                  <a:lnTo>
                    <a:pt x="553358" y="90196"/>
                  </a:lnTo>
                  <a:lnTo>
                    <a:pt x="586575" y="127178"/>
                  </a:lnTo>
                  <a:lnTo>
                    <a:pt x="613039" y="168272"/>
                  </a:lnTo>
                  <a:lnTo>
                    <a:pt x="632388" y="212650"/>
                  </a:lnTo>
                  <a:lnTo>
                    <a:pt x="644261" y="259485"/>
                  </a:lnTo>
                  <a:lnTo>
                    <a:pt x="648299" y="307949"/>
                  </a:lnTo>
                  <a:lnTo>
                    <a:pt x="644785" y="353456"/>
                  </a:lnTo>
                  <a:lnTo>
                    <a:pt x="634575" y="396890"/>
                  </a:lnTo>
                  <a:lnTo>
                    <a:pt x="618172" y="437774"/>
                  </a:lnTo>
                  <a:lnTo>
                    <a:pt x="596077" y="475632"/>
                  </a:lnTo>
                  <a:lnTo>
                    <a:pt x="568791" y="509987"/>
                  </a:lnTo>
                  <a:lnTo>
                    <a:pt x="536816" y="540365"/>
                  </a:lnTo>
                  <a:lnTo>
                    <a:pt x="500653" y="566287"/>
                  </a:lnTo>
                  <a:lnTo>
                    <a:pt x="460803" y="587278"/>
                  </a:lnTo>
                  <a:lnTo>
                    <a:pt x="417768" y="602861"/>
                  </a:lnTo>
                  <a:lnTo>
                    <a:pt x="372050" y="612561"/>
                  </a:lnTo>
                  <a:lnTo>
                    <a:pt x="324149" y="6158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639529" y="5587033"/>
              <a:ext cx="648335" cy="615950"/>
            </a:xfrm>
            <a:custGeom>
              <a:avLst/>
              <a:gdLst/>
              <a:ahLst/>
              <a:cxnLst/>
              <a:rect l="l" t="t" r="r" b="b"/>
              <a:pathLst>
                <a:path w="648335" h="615950">
                  <a:moveTo>
                    <a:pt x="0" y="307949"/>
                  </a:moveTo>
                  <a:lnTo>
                    <a:pt x="3514" y="262443"/>
                  </a:lnTo>
                  <a:lnTo>
                    <a:pt x="13724" y="219010"/>
                  </a:lnTo>
                  <a:lnTo>
                    <a:pt x="30127" y="178126"/>
                  </a:lnTo>
                  <a:lnTo>
                    <a:pt x="52222" y="140268"/>
                  </a:lnTo>
                  <a:lnTo>
                    <a:pt x="79508" y="105912"/>
                  </a:lnTo>
                  <a:lnTo>
                    <a:pt x="111483" y="75535"/>
                  </a:lnTo>
                  <a:lnTo>
                    <a:pt x="147646" y="49612"/>
                  </a:lnTo>
                  <a:lnTo>
                    <a:pt x="187496" y="28621"/>
                  </a:lnTo>
                  <a:lnTo>
                    <a:pt x="230531" y="13038"/>
                  </a:lnTo>
                  <a:lnTo>
                    <a:pt x="276249" y="3338"/>
                  </a:lnTo>
                  <a:lnTo>
                    <a:pt x="324149" y="0"/>
                  </a:lnTo>
                  <a:lnTo>
                    <a:pt x="375164" y="3836"/>
                  </a:lnTo>
                  <a:lnTo>
                    <a:pt x="424462" y="15116"/>
                  </a:lnTo>
                  <a:lnTo>
                    <a:pt x="471175" y="33498"/>
                  </a:lnTo>
                  <a:lnTo>
                    <a:pt x="514430" y="58639"/>
                  </a:lnTo>
                  <a:lnTo>
                    <a:pt x="553358" y="90196"/>
                  </a:lnTo>
                  <a:lnTo>
                    <a:pt x="586575" y="127178"/>
                  </a:lnTo>
                  <a:lnTo>
                    <a:pt x="613039" y="168272"/>
                  </a:lnTo>
                  <a:lnTo>
                    <a:pt x="632388" y="212650"/>
                  </a:lnTo>
                  <a:lnTo>
                    <a:pt x="644261" y="259485"/>
                  </a:lnTo>
                  <a:lnTo>
                    <a:pt x="648299" y="307949"/>
                  </a:lnTo>
                  <a:lnTo>
                    <a:pt x="644785" y="353456"/>
                  </a:lnTo>
                  <a:lnTo>
                    <a:pt x="634575" y="396890"/>
                  </a:lnTo>
                  <a:lnTo>
                    <a:pt x="618172" y="437774"/>
                  </a:lnTo>
                  <a:lnTo>
                    <a:pt x="596077" y="475632"/>
                  </a:lnTo>
                  <a:lnTo>
                    <a:pt x="568791" y="509987"/>
                  </a:lnTo>
                  <a:lnTo>
                    <a:pt x="536816" y="540365"/>
                  </a:lnTo>
                  <a:lnTo>
                    <a:pt x="500653" y="566287"/>
                  </a:lnTo>
                  <a:lnTo>
                    <a:pt x="460803" y="587278"/>
                  </a:lnTo>
                  <a:lnTo>
                    <a:pt x="417768" y="602861"/>
                  </a:lnTo>
                  <a:lnTo>
                    <a:pt x="372050" y="612561"/>
                  </a:lnTo>
                  <a:lnTo>
                    <a:pt x="324149" y="615899"/>
                  </a:lnTo>
                  <a:lnTo>
                    <a:pt x="276249" y="612561"/>
                  </a:lnTo>
                  <a:lnTo>
                    <a:pt x="230531" y="602861"/>
                  </a:lnTo>
                  <a:lnTo>
                    <a:pt x="187496" y="587278"/>
                  </a:lnTo>
                  <a:lnTo>
                    <a:pt x="147646" y="566287"/>
                  </a:lnTo>
                  <a:lnTo>
                    <a:pt x="111483" y="540365"/>
                  </a:lnTo>
                  <a:lnTo>
                    <a:pt x="79508" y="509987"/>
                  </a:lnTo>
                  <a:lnTo>
                    <a:pt x="52222" y="475632"/>
                  </a:lnTo>
                  <a:lnTo>
                    <a:pt x="30127" y="437774"/>
                  </a:lnTo>
                  <a:lnTo>
                    <a:pt x="13724" y="396890"/>
                  </a:lnTo>
                  <a:lnTo>
                    <a:pt x="3514" y="353456"/>
                  </a:lnTo>
                  <a:lnTo>
                    <a:pt x="0" y="3079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731529" y="5544433"/>
              <a:ext cx="807085" cy="701040"/>
            </a:xfrm>
            <a:custGeom>
              <a:avLst/>
              <a:gdLst/>
              <a:ahLst/>
              <a:cxnLst/>
              <a:rect l="l" t="t" r="r" b="b"/>
              <a:pathLst>
                <a:path w="807084" h="701039">
                  <a:moveTo>
                    <a:pt x="403499" y="700799"/>
                  </a:moveTo>
                  <a:lnTo>
                    <a:pt x="352885" y="698069"/>
                  </a:lnTo>
                  <a:lnTo>
                    <a:pt x="304147" y="690098"/>
                  </a:lnTo>
                  <a:lnTo>
                    <a:pt x="257664" y="677214"/>
                  </a:lnTo>
                  <a:lnTo>
                    <a:pt x="213812" y="659745"/>
                  </a:lnTo>
                  <a:lnTo>
                    <a:pt x="172971" y="638020"/>
                  </a:lnTo>
                  <a:lnTo>
                    <a:pt x="135519" y="612367"/>
                  </a:lnTo>
                  <a:lnTo>
                    <a:pt x="101834" y="583114"/>
                  </a:lnTo>
                  <a:lnTo>
                    <a:pt x="72293" y="550591"/>
                  </a:lnTo>
                  <a:lnTo>
                    <a:pt x="47276" y="515124"/>
                  </a:lnTo>
                  <a:lnTo>
                    <a:pt x="27160" y="477044"/>
                  </a:lnTo>
                  <a:lnTo>
                    <a:pt x="12323" y="436677"/>
                  </a:lnTo>
                  <a:lnTo>
                    <a:pt x="3143" y="394353"/>
                  </a:lnTo>
                  <a:lnTo>
                    <a:pt x="0" y="350399"/>
                  </a:lnTo>
                  <a:lnTo>
                    <a:pt x="3143" y="306446"/>
                  </a:lnTo>
                  <a:lnTo>
                    <a:pt x="12323" y="264122"/>
                  </a:lnTo>
                  <a:lnTo>
                    <a:pt x="27160" y="223755"/>
                  </a:lnTo>
                  <a:lnTo>
                    <a:pt x="47276" y="185675"/>
                  </a:lnTo>
                  <a:lnTo>
                    <a:pt x="72293" y="150209"/>
                  </a:lnTo>
                  <a:lnTo>
                    <a:pt x="101834" y="117685"/>
                  </a:lnTo>
                  <a:lnTo>
                    <a:pt x="135519" y="88433"/>
                  </a:lnTo>
                  <a:lnTo>
                    <a:pt x="172971" y="62780"/>
                  </a:lnTo>
                  <a:lnTo>
                    <a:pt x="213812" y="41054"/>
                  </a:lnTo>
                  <a:lnTo>
                    <a:pt x="257664" y="23585"/>
                  </a:lnTo>
                  <a:lnTo>
                    <a:pt x="304147" y="10701"/>
                  </a:lnTo>
                  <a:lnTo>
                    <a:pt x="352885" y="2730"/>
                  </a:lnTo>
                  <a:lnTo>
                    <a:pt x="403499" y="0"/>
                  </a:lnTo>
                  <a:lnTo>
                    <a:pt x="454114" y="2730"/>
                  </a:lnTo>
                  <a:lnTo>
                    <a:pt x="502852" y="10701"/>
                  </a:lnTo>
                  <a:lnTo>
                    <a:pt x="549336" y="23585"/>
                  </a:lnTo>
                  <a:lnTo>
                    <a:pt x="593187" y="41054"/>
                  </a:lnTo>
                  <a:lnTo>
                    <a:pt x="634028" y="62780"/>
                  </a:lnTo>
                  <a:lnTo>
                    <a:pt x="671480" y="88433"/>
                  </a:lnTo>
                  <a:lnTo>
                    <a:pt x="705165" y="117685"/>
                  </a:lnTo>
                  <a:lnTo>
                    <a:pt x="734706" y="150209"/>
                  </a:lnTo>
                  <a:lnTo>
                    <a:pt x="759723" y="185675"/>
                  </a:lnTo>
                  <a:lnTo>
                    <a:pt x="779839" y="223755"/>
                  </a:lnTo>
                  <a:lnTo>
                    <a:pt x="794676" y="264122"/>
                  </a:lnTo>
                  <a:lnTo>
                    <a:pt x="803856" y="306446"/>
                  </a:lnTo>
                  <a:lnTo>
                    <a:pt x="806999" y="350399"/>
                  </a:lnTo>
                  <a:lnTo>
                    <a:pt x="803856" y="394353"/>
                  </a:lnTo>
                  <a:lnTo>
                    <a:pt x="794676" y="436677"/>
                  </a:lnTo>
                  <a:lnTo>
                    <a:pt x="779839" y="477044"/>
                  </a:lnTo>
                  <a:lnTo>
                    <a:pt x="759723" y="515124"/>
                  </a:lnTo>
                  <a:lnTo>
                    <a:pt x="734706" y="550591"/>
                  </a:lnTo>
                  <a:lnTo>
                    <a:pt x="705165" y="583114"/>
                  </a:lnTo>
                  <a:lnTo>
                    <a:pt x="671480" y="612367"/>
                  </a:lnTo>
                  <a:lnTo>
                    <a:pt x="634028" y="638020"/>
                  </a:lnTo>
                  <a:lnTo>
                    <a:pt x="593187" y="659745"/>
                  </a:lnTo>
                  <a:lnTo>
                    <a:pt x="549336" y="677214"/>
                  </a:lnTo>
                  <a:lnTo>
                    <a:pt x="502852" y="690098"/>
                  </a:lnTo>
                  <a:lnTo>
                    <a:pt x="454114" y="698069"/>
                  </a:lnTo>
                  <a:lnTo>
                    <a:pt x="403499" y="700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5731529" y="5544433"/>
              <a:ext cx="807085" cy="701040"/>
            </a:xfrm>
            <a:custGeom>
              <a:avLst/>
              <a:gdLst/>
              <a:ahLst/>
              <a:cxnLst/>
              <a:rect l="l" t="t" r="r" b="b"/>
              <a:pathLst>
                <a:path w="807084" h="701039">
                  <a:moveTo>
                    <a:pt x="0" y="350399"/>
                  </a:moveTo>
                  <a:lnTo>
                    <a:pt x="3143" y="306446"/>
                  </a:lnTo>
                  <a:lnTo>
                    <a:pt x="12323" y="264122"/>
                  </a:lnTo>
                  <a:lnTo>
                    <a:pt x="27160" y="223755"/>
                  </a:lnTo>
                  <a:lnTo>
                    <a:pt x="47276" y="185675"/>
                  </a:lnTo>
                  <a:lnTo>
                    <a:pt x="72293" y="150209"/>
                  </a:lnTo>
                  <a:lnTo>
                    <a:pt x="101834" y="117685"/>
                  </a:lnTo>
                  <a:lnTo>
                    <a:pt x="135519" y="88433"/>
                  </a:lnTo>
                  <a:lnTo>
                    <a:pt x="172971" y="62780"/>
                  </a:lnTo>
                  <a:lnTo>
                    <a:pt x="213812" y="41054"/>
                  </a:lnTo>
                  <a:lnTo>
                    <a:pt x="257664" y="23585"/>
                  </a:lnTo>
                  <a:lnTo>
                    <a:pt x="304147" y="10701"/>
                  </a:lnTo>
                  <a:lnTo>
                    <a:pt x="352885" y="2730"/>
                  </a:lnTo>
                  <a:lnTo>
                    <a:pt x="403499" y="0"/>
                  </a:lnTo>
                  <a:lnTo>
                    <a:pt x="454114" y="2730"/>
                  </a:lnTo>
                  <a:lnTo>
                    <a:pt x="502852" y="10701"/>
                  </a:lnTo>
                  <a:lnTo>
                    <a:pt x="549336" y="23585"/>
                  </a:lnTo>
                  <a:lnTo>
                    <a:pt x="593187" y="41054"/>
                  </a:lnTo>
                  <a:lnTo>
                    <a:pt x="634028" y="62780"/>
                  </a:lnTo>
                  <a:lnTo>
                    <a:pt x="671480" y="88433"/>
                  </a:lnTo>
                  <a:lnTo>
                    <a:pt x="705165" y="117685"/>
                  </a:lnTo>
                  <a:lnTo>
                    <a:pt x="734706" y="150209"/>
                  </a:lnTo>
                  <a:lnTo>
                    <a:pt x="759723" y="185675"/>
                  </a:lnTo>
                  <a:lnTo>
                    <a:pt x="779839" y="223755"/>
                  </a:lnTo>
                  <a:lnTo>
                    <a:pt x="794676" y="264122"/>
                  </a:lnTo>
                  <a:lnTo>
                    <a:pt x="803856" y="306446"/>
                  </a:lnTo>
                  <a:lnTo>
                    <a:pt x="806999" y="350399"/>
                  </a:lnTo>
                  <a:lnTo>
                    <a:pt x="803856" y="394353"/>
                  </a:lnTo>
                  <a:lnTo>
                    <a:pt x="794676" y="436677"/>
                  </a:lnTo>
                  <a:lnTo>
                    <a:pt x="779839" y="477044"/>
                  </a:lnTo>
                  <a:lnTo>
                    <a:pt x="759723" y="515124"/>
                  </a:lnTo>
                  <a:lnTo>
                    <a:pt x="734706" y="550591"/>
                  </a:lnTo>
                  <a:lnTo>
                    <a:pt x="705165" y="583114"/>
                  </a:lnTo>
                  <a:lnTo>
                    <a:pt x="671480" y="612367"/>
                  </a:lnTo>
                  <a:lnTo>
                    <a:pt x="634028" y="638020"/>
                  </a:lnTo>
                  <a:lnTo>
                    <a:pt x="593187" y="659745"/>
                  </a:lnTo>
                  <a:lnTo>
                    <a:pt x="549336" y="677214"/>
                  </a:lnTo>
                  <a:lnTo>
                    <a:pt x="502852" y="690098"/>
                  </a:lnTo>
                  <a:lnTo>
                    <a:pt x="454114" y="698069"/>
                  </a:lnTo>
                  <a:lnTo>
                    <a:pt x="403499" y="700799"/>
                  </a:lnTo>
                  <a:lnTo>
                    <a:pt x="352885" y="698069"/>
                  </a:lnTo>
                  <a:lnTo>
                    <a:pt x="304147" y="690098"/>
                  </a:lnTo>
                  <a:lnTo>
                    <a:pt x="257664" y="677214"/>
                  </a:lnTo>
                  <a:lnTo>
                    <a:pt x="213812" y="659745"/>
                  </a:lnTo>
                  <a:lnTo>
                    <a:pt x="172971" y="638020"/>
                  </a:lnTo>
                  <a:lnTo>
                    <a:pt x="135519" y="612367"/>
                  </a:lnTo>
                  <a:lnTo>
                    <a:pt x="101834" y="583114"/>
                  </a:lnTo>
                  <a:lnTo>
                    <a:pt x="72293" y="550591"/>
                  </a:lnTo>
                  <a:lnTo>
                    <a:pt x="47276" y="515124"/>
                  </a:lnTo>
                  <a:lnTo>
                    <a:pt x="27160" y="477044"/>
                  </a:lnTo>
                  <a:lnTo>
                    <a:pt x="12323" y="436677"/>
                  </a:lnTo>
                  <a:lnTo>
                    <a:pt x="3143" y="394353"/>
                  </a:lnTo>
                  <a:lnTo>
                    <a:pt x="0" y="3503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65941" y="4228720"/>
            <a:ext cx="21002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Arial MT"/>
                <a:cs typeface="Arial MT"/>
              </a:rPr>
              <a:t>B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49284" y="4390494"/>
            <a:ext cx="1145381" cy="66199"/>
            <a:chOff x="4186244" y="5853992"/>
            <a:chExt cx="1527175" cy="88265"/>
          </a:xfrm>
        </p:grpSpPr>
        <p:sp>
          <p:nvSpPr>
            <p:cNvPr id="29" name="object 29"/>
            <p:cNvSpPr/>
            <p:nvPr/>
          </p:nvSpPr>
          <p:spPr>
            <a:xfrm>
              <a:off x="4195769" y="5900744"/>
              <a:ext cx="329565" cy="16510"/>
            </a:xfrm>
            <a:custGeom>
              <a:avLst/>
              <a:gdLst/>
              <a:ahLst/>
              <a:cxnLst/>
              <a:rect l="l" t="t" r="r" b="b"/>
              <a:pathLst>
                <a:path w="329564" h="16510">
                  <a:moveTo>
                    <a:pt x="-9524" y="8244"/>
                  </a:moveTo>
                  <a:lnTo>
                    <a:pt x="339067" y="8244"/>
                  </a:lnTo>
                </a:path>
              </a:pathLst>
            </a:custGeom>
            <a:ln w="35538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4215" y="5859793"/>
              <a:ext cx="106965" cy="8190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87829" y="5894983"/>
              <a:ext cx="329565" cy="0"/>
            </a:xfrm>
            <a:custGeom>
              <a:avLst/>
              <a:gdLst/>
              <a:ahLst/>
              <a:cxnLst/>
              <a:rect l="l" t="t" r="r" b="b"/>
              <a:pathLst>
                <a:path w="329564">
                  <a:moveTo>
                    <a:pt x="0" y="0"/>
                  </a:moveTo>
                  <a:lnTo>
                    <a:pt x="329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7704" y="5853992"/>
              <a:ext cx="105500" cy="8198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011849" y="3952976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08789" y="3924726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99317" y="3898726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38746" y="3866401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8ACF127-19EC-D804-1F67-06CF594F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7061"/>
            <a:ext cx="10972800" cy="677108"/>
          </a:xfrm>
        </p:spPr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8769" y="1647939"/>
            <a:ext cx="1470660" cy="1124185"/>
          </a:xfrm>
          <a:prstGeom prst="rect">
            <a:avLst/>
          </a:prstGeom>
        </p:spPr>
        <p:txBody>
          <a:bodyPr vert="horz" wrap="square" lIns="0" tIns="22383" rIns="0" bIns="0" rtlCol="0">
            <a:spAutoFit/>
          </a:bodyPr>
          <a:lstStyle/>
          <a:p>
            <a:pPr marL="9525" marR="3810">
              <a:lnSpc>
                <a:spcPts val="2865"/>
              </a:lnSpc>
              <a:spcBef>
                <a:spcPts val="176"/>
              </a:spcBef>
            </a:pP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sz="2400" b="1" spc="-4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01A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400" b="1" spc="-4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10B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sz="2400" b="1" spc="-4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C55A11"/>
                </a:solidFill>
                <a:latin typeface="Calibri"/>
                <a:cs typeface="Calibri"/>
              </a:rPr>
              <a:t>0A|11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824" y="4122203"/>
            <a:ext cx="6230435" cy="8249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04911" y="4235658"/>
            <a:ext cx="21002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Arial MT"/>
                <a:cs typeface="Arial MT"/>
              </a:rPr>
              <a:t>S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333" y="4245520"/>
            <a:ext cx="21002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Arial MT"/>
                <a:cs typeface="Arial MT"/>
              </a:rPr>
              <a:t>A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5941" y="4228720"/>
            <a:ext cx="21002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Arial MT"/>
                <a:cs typeface="Arial MT"/>
              </a:rPr>
              <a:t>B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1849" y="3952976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8789" y="3924726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9317" y="3898726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7212" y="5028451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0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6662" y="3855426"/>
            <a:ext cx="16430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8746" y="3866401"/>
            <a:ext cx="1941671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1786890" algn="l"/>
              </a:tabLst>
            </a:pPr>
            <a:r>
              <a:rPr sz="2250" dirty="0">
                <a:latin typeface="Calibri"/>
                <a:cs typeface="Calibri"/>
              </a:rPr>
              <a:t>0	1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4529" y="2531251"/>
            <a:ext cx="4800600" cy="10483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  <a:tabLst>
                <a:tab pos="1043940" algn="l"/>
                <a:tab pos="1400175" algn="l"/>
                <a:tab pos="1903095" algn="l"/>
                <a:tab pos="2405539" algn="l"/>
                <a:tab pos="2638901" algn="l"/>
                <a:tab pos="3011805" algn="l"/>
                <a:tab pos="3035618" algn="l"/>
                <a:tab pos="3500438" algn="l"/>
                <a:tab pos="3906203" algn="l"/>
                <a:tab pos="4266248" algn="l"/>
                <a:tab pos="4366260" algn="l"/>
              </a:tabLst>
            </a:pP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25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11	indicates	on	</a:t>
            </a:r>
            <a:r>
              <a:rPr sz="2250" b="1" spc="-8" dirty="0">
                <a:solidFill>
                  <a:srgbClr val="2F5496"/>
                </a:solidFill>
                <a:latin typeface="Calibri"/>
                <a:cs typeface="Calibri"/>
              </a:rPr>
              <a:t>state	</a:t>
            </a:r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B		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on </a:t>
            </a:r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consumin</a:t>
            </a:r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inpu</a:t>
            </a:r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1		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reac</a:t>
            </a:r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h	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final  state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24C0234-FC5D-217B-1066-65FF0E74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63" y="457482"/>
            <a:ext cx="10972800" cy="677108"/>
          </a:xfrm>
        </p:spPr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DDACD-2B41-571C-0370-75CA2FC45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328D-DA4D-5EF0-AF09-0B7AE8C5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0972800" cy="677108"/>
          </a:xfrm>
        </p:spPr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F9884-E737-8252-C820-739B86923621}"/>
              </a:ext>
            </a:extLst>
          </p:cNvPr>
          <p:cNvSpPr txBox="1"/>
          <p:nvPr/>
        </p:nvSpPr>
        <p:spPr>
          <a:xfrm>
            <a:off x="665480" y="1017468"/>
            <a:ext cx="741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PalatinoLinotype-Roman"/>
              </a:rPr>
              <a:t>Construct a FA from the following regular grammar: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332CA-D668-9261-C4A5-380DAFB88B60}"/>
              </a:ext>
            </a:extLst>
          </p:cNvPr>
          <p:cNvSpPr txBox="1"/>
          <p:nvPr/>
        </p:nvSpPr>
        <p:spPr>
          <a:xfrm>
            <a:off x="706120" y="3531002"/>
            <a:ext cx="419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dirty="0" err="1">
                <a:latin typeface="PalatinoLinotype-Roman"/>
              </a:rPr>
              <a:t>S</a:t>
            </a:r>
            <a:r>
              <a:rPr lang="en-IN" sz="2400" b="0" i="0" u="none" strike="noStrike" baseline="0" dirty="0" err="1">
                <a:latin typeface="PalatinoLinotype-Roman"/>
              </a:rPr>
              <a:t>,b</a:t>
            </a:r>
            <a:r>
              <a:rPr lang="en-IN" sz="2400" b="0" i="0" u="none" strike="noStrike" baseline="0" dirty="0">
                <a:latin typeface="PalatinoLinotype-Roman"/>
              </a:rPr>
              <a:t>) = S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dirty="0" err="1">
                <a:latin typeface="PalatinoLinotype-Roman"/>
              </a:rPr>
              <a:t>S</a:t>
            </a:r>
            <a:r>
              <a:rPr lang="en-IN" sz="2400" b="0" i="0" u="none" strike="noStrike" baseline="0" dirty="0" err="1">
                <a:latin typeface="PalatinoLinotype-Roman"/>
              </a:rPr>
              <a:t>,</a:t>
            </a:r>
            <a:r>
              <a:rPr lang="en-IN" sz="2400" dirty="0" err="1">
                <a:latin typeface="PalatinoLinotype-Roman"/>
              </a:rPr>
              <a:t>a</a:t>
            </a:r>
            <a:r>
              <a:rPr lang="en-IN" sz="2400" b="0" i="0" u="none" strike="noStrike" baseline="0" dirty="0">
                <a:latin typeface="PalatinoLinotype-Roman"/>
              </a:rPr>
              <a:t>) = </a:t>
            </a:r>
            <a:r>
              <a:rPr lang="en-IN" sz="2400" dirty="0">
                <a:latin typeface="PalatinoLinotype-Roman"/>
              </a:rPr>
              <a:t>A</a:t>
            </a:r>
            <a:endParaRPr lang="en-IN" sz="2400" b="0" i="0" u="none" strike="noStrike" baseline="0" dirty="0">
              <a:latin typeface="PalatinoLinotype-Roman"/>
            </a:endParaRP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b="0" i="0" u="none" strike="noStrike" baseline="0" dirty="0" err="1">
                <a:latin typeface="PalatinoLinotype-Roman"/>
              </a:rPr>
              <a:t>A,a</a:t>
            </a:r>
            <a:r>
              <a:rPr lang="en-IN" sz="2400" b="0" i="0" u="none" strike="noStrike" baseline="0" dirty="0">
                <a:latin typeface="PalatinoLinotype-Roman"/>
              </a:rPr>
              <a:t>) = </a:t>
            </a:r>
            <a:r>
              <a:rPr lang="en-IN" sz="2400" dirty="0">
                <a:latin typeface="PalatinoLinotype-Roman"/>
              </a:rPr>
              <a:t>A</a:t>
            </a:r>
            <a:endParaRPr lang="en-IN" sz="2400" b="0" i="0" u="none" strike="noStrike" baseline="0" dirty="0">
              <a:latin typeface="PalatinoLinotype-Roman"/>
            </a:endParaRP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dirty="0" err="1">
                <a:latin typeface="PalatinoLinotype-Roman"/>
              </a:rPr>
              <a:t>A</a:t>
            </a:r>
            <a:r>
              <a:rPr lang="en-IN" sz="2400" b="0" i="0" u="none" strike="noStrike" baseline="0" dirty="0" err="1">
                <a:latin typeface="PalatinoLinotype-Roman"/>
              </a:rPr>
              <a:t>,</a:t>
            </a:r>
            <a:r>
              <a:rPr lang="en-IN" sz="2400" dirty="0" err="1">
                <a:latin typeface="PalatinoLinotype-Roman"/>
              </a:rPr>
              <a:t>b</a:t>
            </a:r>
            <a:r>
              <a:rPr lang="en-IN" sz="2400" b="0" i="0" u="none" strike="noStrike" baseline="0" dirty="0">
                <a:latin typeface="PalatinoLinotype-Roman"/>
              </a:rPr>
              <a:t>) = A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dirty="0" err="1">
                <a:latin typeface="PalatinoLinotype-Roman"/>
              </a:rPr>
              <a:t>A</a:t>
            </a:r>
            <a:r>
              <a:rPr lang="en-IN" sz="2400" b="0" i="0" u="none" strike="noStrike" baseline="0" dirty="0" err="1">
                <a:latin typeface="PalatinoLinotype-Roman"/>
              </a:rPr>
              <a:t>,b</a:t>
            </a:r>
            <a:r>
              <a:rPr lang="en-IN" sz="2400" b="0" i="0" u="none" strike="noStrike" baseline="0" dirty="0">
                <a:latin typeface="PalatinoLinotype-Roman"/>
              </a:rPr>
              <a:t>) = B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dirty="0" err="1">
                <a:latin typeface="PalatinoLinotype-Roman"/>
              </a:rPr>
              <a:t>B</a:t>
            </a:r>
            <a:r>
              <a:rPr lang="en-IN" sz="2400" b="0" i="0" u="none" strike="noStrike" baseline="0" dirty="0" err="1">
                <a:latin typeface="PalatinoLinotype-Roman"/>
              </a:rPr>
              <a:t>,</a:t>
            </a:r>
            <a:r>
              <a:rPr lang="en-IN" sz="2400" dirty="0" err="1">
                <a:latin typeface="PalatinoLinotype-Roman"/>
              </a:rPr>
              <a:t>bb</a:t>
            </a:r>
            <a:r>
              <a:rPr lang="en-IN" sz="2400" b="0" i="0" u="none" strike="noStrike" baseline="0" dirty="0">
                <a:latin typeface="PalatinoLinotype-Roman"/>
              </a:rPr>
              <a:t>) = B</a:t>
            </a:r>
          </a:p>
          <a:p>
            <a:pPr algn="l"/>
            <a:r>
              <a:rPr lang="en-IN" sz="2400" b="0" i="0" u="none" strike="noStrike" baseline="0" dirty="0">
                <a:latin typeface="TimesNewRomanPSMT"/>
              </a:rPr>
              <a:t>Ꟙ</a:t>
            </a:r>
            <a:r>
              <a:rPr lang="en-IN" sz="2400" b="0" i="0" u="none" strike="noStrike" baseline="0" dirty="0">
                <a:latin typeface="PalatinoLinotype-Roman"/>
              </a:rPr>
              <a:t>(</a:t>
            </a:r>
            <a:r>
              <a:rPr lang="en-IN" sz="2400" dirty="0">
                <a:latin typeface="PalatinoLinotype-Roman"/>
              </a:rPr>
              <a:t>B</a:t>
            </a:r>
            <a:r>
              <a:rPr lang="en-IN" dirty="0"/>
              <a:t>,</a:t>
            </a:r>
            <a:r>
              <a:rPr lang="en-IN" sz="1800" b="1" spc="-214" dirty="0">
                <a:solidFill>
                  <a:srgbClr val="2F5496"/>
                </a:solidFill>
                <a:latin typeface="Arial"/>
                <a:cs typeface="Arial"/>
              </a:rPr>
              <a:t> 𝜆</a:t>
            </a:r>
            <a:r>
              <a:rPr lang="en-IN" dirty="0"/>
              <a:t>)</a:t>
            </a:r>
            <a:r>
              <a:rPr lang="en-IN" sz="2400" b="0" i="0" u="none" strike="noStrike" baseline="0" dirty="0">
                <a:latin typeface="PalatinoLinotype-Roman"/>
              </a:rPr>
              <a:t> = </a:t>
            </a:r>
            <a:r>
              <a:rPr lang="en-IN" sz="2400" dirty="0">
                <a:latin typeface="PalatinoLinotype-Roman"/>
              </a:rPr>
              <a:t>B</a:t>
            </a:r>
            <a:endParaRPr lang="en-IN" sz="2400" b="0" i="0" u="none" strike="noStrike" baseline="0" dirty="0">
              <a:latin typeface="PalatinoLinotype-Roma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7A24856-8BE7-E198-D0B0-1723863D4849}"/>
              </a:ext>
            </a:extLst>
          </p:cNvPr>
          <p:cNvSpPr txBox="1"/>
          <p:nvPr/>
        </p:nvSpPr>
        <p:spPr>
          <a:xfrm>
            <a:off x="1295400" y="1479133"/>
            <a:ext cx="1470660" cy="1863106"/>
          </a:xfrm>
          <a:prstGeom prst="rect">
            <a:avLst/>
          </a:prstGeom>
        </p:spPr>
        <p:txBody>
          <a:bodyPr vert="horz" wrap="square" lIns="0" tIns="17621" rIns="0" bIns="0" rtlCol="0">
            <a:spAutoFit/>
          </a:bodyPr>
          <a:lstStyle/>
          <a:p>
            <a:pPr marL="9525" marR="3810">
              <a:lnSpc>
                <a:spcPts val="2872"/>
              </a:lnSpc>
              <a:spcBef>
                <a:spcPts val="139"/>
              </a:spcBef>
            </a:pPr>
            <a:r>
              <a:rPr sz="2400" b="1" spc="-4" dirty="0" err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400" b="1" spc="-4" dirty="0" err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 err="1">
                <a:solidFill>
                  <a:srgbClr val="2F5496"/>
                </a:solidFill>
                <a:latin typeface="Calibri"/>
                <a:cs typeface="Calibri"/>
              </a:rPr>
              <a:t>bS|aA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aA|bA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aB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bbB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214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400" b="1" spc="-214" dirty="0">
                <a:solidFill>
                  <a:srgbClr val="2F5496"/>
                </a:solidFill>
                <a:latin typeface="Arial"/>
                <a:cs typeface="Arial"/>
              </a:rPr>
              <a:t>→𝜆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9FB5D6AD-CEE1-E7FA-F47B-E2AF002C4D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945999"/>
            <a:ext cx="7090687" cy="25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A1936-40E7-6D37-B354-A3B0BA317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082D-F88A-61A1-80DE-2F4225C5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61" y="91204"/>
            <a:ext cx="10515600" cy="677108"/>
          </a:xfrm>
        </p:spPr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A79C-F002-4BD9-CFD2-AE42FF40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97" y="1056563"/>
            <a:ext cx="10515600" cy="1118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Construct a FA from the following regular grammar: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 </a:t>
            </a:r>
            <a:r>
              <a:rPr lang="en-IN" sz="2400" dirty="0">
                <a:sym typeface="Wingdings" panose="05000000000000000000" pitchFamily="2" charset="2"/>
              </a:rPr>
              <a:t> a | </a:t>
            </a:r>
            <a:r>
              <a:rPr lang="en-IN" sz="2400" dirty="0" err="1">
                <a:sym typeface="Wingdings" panose="05000000000000000000" pitchFamily="2" charset="2"/>
              </a:rPr>
              <a:t>aA</a:t>
            </a:r>
            <a:r>
              <a:rPr lang="en-IN" sz="2400" dirty="0">
                <a:sym typeface="Wingdings" panose="05000000000000000000" pitchFamily="2" charset="2"/>
              </a:rPr>
              <a:t> | </a:t>
            </a:r>
            <a:r>
              <a:rPr lang="en-IN" sz="2400" dirty="0" err="1">
                <a:sym typeface="Wingdings" panose="05000000000000000000" pitchFamily="2" charset="2"/>
              </a:rPr>
              <a:t>bB</a:t>
            </a:r>
            <a:r>
              <a:rPr lang="en-IN" sz="2400" dirty="0">
                <a:sym typeface="Wingdings" panose="05000000000000000000" pitchFamily="2" charset="2"/>
              </a:rPr>
              <a:t> | </a:t>
            </a:r>
            <a:r>
              <a:rPr lang="el-GR" sz="2400" dirty="0">
                <a:sym typeface="Wingdings" panose="05000000000000000000" pitchFamily="2" charset="2"/>
              </a:rPr>
              <a:t>ε</a:t>
            </a:r>
            <a:endParaRPr lang="en-I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A  </a:t>
            </a:r>
            <a:r>
              <a:rPr lang="en-IN" sz="2400" dirty="0" err="1">
                <a:sym typeface="Wingdings" panose="05000000000000000000" pitchFamily="2" charset="2"/>
              </a:rPr>
              <a:t>aA</a:t>
            </a:r>
            <a:r>
              <a:rPr lang="en-IN" sz="2400" dirty="0">
                <a:sym typeface="Wingdings" panose="05000000000000000000" pitchFamily="2" charset="2"/>
              </a:rPr>
              <a:t> | </a:t>
            </a:r>
            <a:r>
              <a:rPr lang="en-IN" sz="2400" dirty="0" err="1">
                <a:sym typeface="Wingdings" panose="05000000000000000000" pitchFamily="2" charset="2"/>
              </a:rPr>
              <a:t>aS</a:t>
            </a:r>
            <a:endParaRPr lang="en-I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B  </a:t>
            </a:r>
            <a:r>
              <a:rPr lang="en-IN" sz="2400" dirty="0" err="1">
                <a:sym typeface="Wingdings" panose="05000000000000000000" pitchFamily="2" charset="2"/>
              </a:rPr>
              <a:t>cS</a:t>
            </a:r>
            <a:r>
              <a:rPr lang="en-IN" sz="2400" dirty="0">
                <a:sym typeface="Wingdings" panose="05000000000000000000" pitchFamily="2" charset="2"/>
              </a:rPr>
              <a:t> | </a:t>
            </a:r>
            <a:r>
              <a:rPr lang="el-GR" sz="2400" dirty="0">
                <a:sym typeface="Wingdings" panose="05000000000000000000" pitchFamily="2" charset="2"/>
              </a:rPr>
              <a:t>ε</a:t>
            </a:r>
            <a:endParaRPr lang="en-I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6B76E-4FD2-F399-AEEC-B55D24F8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895600"/>
            <a:ext cx="4896024" cy="3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8486524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3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Regular Expressions and Languages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595" y="5181600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Regular Grammar and FA </a:t>
            </a:r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Regular Expression - FA and Regular Expressions: FA to regular expression and regular expression to FA - Pattern matching and regular expressions - Regular grammar and FA -Pumping lemma for regular languages - Closure properties of regular languages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C38D3-0132-A618-B655-2BDA128F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1343-ADAD-DAC4-BA5B-C2DFB4C8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972800" cy="1354217"/>
          </a:xfrm>
        </p:spPr>
        <p:txBody>
          <a:bodyPr/>
          <a:lstStyle/>
          <a:p>
            <a:pPr algn="ctr"/>
            <a:r>
              <a:rPr lang="en-US" dirty="0"/>
              <a:t>Construct a regular grammar for a given language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73330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7541" y="1617954"/>
            <a:ext cx="65436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282" y="2646859"/>
          <a:ext cx="9258300" cy="125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{a}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7858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7541" y="1617954"/>
            <a:ext cx="65436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4859" y="2615948"/>
          <a:ext cx="10462281" cy="2949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4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{a,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b}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a+b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 marR="1830070">
                        <a:lnSpc>
                          <a:spcPts val="4430"/>
                        </a:lnSpc>
                        <a:spcBef>
                          <a:spcPts val="159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2800" spc="-8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or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570865">
                        <a:lnSpc>
                          <a:spcPts val="4265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</a:t>
                      </a:r>
                    </a:p>
                    <a:p>
                      <a:pPr marL="570865">
                        <a:lnSpc>
                          <a:spcPts val="4435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0" marR="0" marT="151924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7541" y="1617954"/>
            <a:ext cx="654367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282" y="2646859"/>
          <a:ext cx="9258300" cy="125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514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{ab}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086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ab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858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8491" y="1589379"/>
            <a:ext cx="752665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2400" b="1" spc="56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0B5394"/>
                </a:solidFill>
                <a:latin typeface="Times New Roman"/>
                <a:cs typeface="Times New Roman"/>
              </a:rPr>
              <a:t>L={a</a:t>
            </a:r>
            <a:r>
              <a:rPr sz="2363" b="1" spc="-5" baseline="31746" dirty="0">
                <a:solidFill>
                  <a:srgbClr val="0B5394"/>
                </a:solidFill>
                <a:latin typeface="Times New Roman"/>
                <a:cs typeface="Times New Roman"/>
              </a:rPr>
              <a:t>n</a:t>
            </a:r>
            <a:r>
              <a:rPr sz="2400" b="1" spc="-4" dirty="0">
                <a:solidFill>
                  <a:srgbClr val="0B5394"/>
                </a:solidFill>
                <a:latin typeface="Times New Roman"/>
                <a:cs typeface="Times New Roman"/>
              </a:rPr>
              <a:t>|n&gt;=0}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92556"/>
              </p:ext>
            </p:extLst>
          </p:nvPr>
        </p:nvGraphicFramePr>
        <p:xfrm>
          <a:off x="1376282" y="2646859"/>
          <a:ext cx="9258300" cy="125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514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9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1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lang="el-GR" sz="2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sz="2900" spc="-110" dirty="0">
                          <a:latin typeface="Calibri"/>
                          <a:cs typeface="Calibri"/>
                        </a:rPr>
                        <a:t>,a,aa,aaa,...}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721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a*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337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380" dirty="0" err="1">
                          <a:latin typeface="Calibri"/>
                          <a:cs typeface="Calibri"/>
                        </a:rPr>
                        <a:t>aS</a:t>
                      </a:r>
                      <a:r>
                        <a:rPr sz="2800" spc="-38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lang="el-G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sz="2300" dirty="0">
                        <a:latin typeface="Verdana"/>
                        <a:cs typeface="Verdana"/>
                      </a:endParaRPr>
                    </a:p>
                  </a:txBody>
                  <a:tcPr marL="0" marR="0" marT="7858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8491" y="1589379"/>
            <a:ext cx="752665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2400" b="1" spc="56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0B5394"/>
                </a:solidFill>
                <a:latin typeface="Times New Roman"/>
                <a:cs typeface="Times New Roman"/>
              </a:rPr>
              <a:t>L={a</a:t>
            </a:r>
            <a:r>
              <a:rPr sz="2363" b="1" spc="-5" baseline="31746" dirty="0">
                <a:solidFill>
                  <a:srgbClr val="0B5394"/>
                </a:solidFill>
                <a:latin typeface="Times New Roman"/>
                <a:cs typeface="Times New Roman"/>
              </a:rPr>
              <a:t>n</a:t>
            </a:r>
            <a:r>
              <a:rPr sz="2400" b="1" spc="-4" dirty="0">
                <a:solidFill>
                  <a:srgbClr val="0B5394"/>
                </a:solidFill>
                <a:latin typeface="Times New Roman"/>
                <a:cs typeface="Times New Roman"/>
              </a:rPr>
              <a:t>|n&gt;=1}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282" y="2646859"/>
          <a:ext cx="9258300" cy="125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{a,aa,aaa,...}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60"/>
                        </a:lnSpc>
                      </a:pPr>
                      <a:r>
                        <a:rPr sz="4400" baseline="-2065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094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858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7541" y="1322918"/>
            <a:ext cx="7690961" cy="83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15199"/>
              </a:lnSpc>
              <a:spcBef>
                <a:spcPts val="75"/>
              </a:spcBef>
              <a:tabLst>
                <a:tab pos="1398746" algn="l"/>
                <a:tab pos="1718786" algn="l"/>
                <a:tab pos="2790825" algn="l"/>
                <a:tab pos="4118134" algn="l"/>
                <a:tab pos="4656296" algn="l"/>
                <a:tab pos="5247799" algn="l"/>
                <a:tab pos="6319361" algn="l"/>
              </a:tabLst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t	a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expression  (a+b)*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00299"/>
              </p:ext>
            </p:extLst>
          </p:nvPr>
        </p:nvGraphicFramePr>
        <p:xfrm>
          <a:off x="1376282" y="2646859"/>
          <a:ext cx="9258300" cy="365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450">
                <a:tc>
                  <a:txBody>
                    <a:bodyPr/>
                    <a:lstStyle/>
                    <a:p>
                      <a:pPr marL="95250">
                        <a:lnSpc>
                          <a:spcPts val="4665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=</a:t>
                      </a:r>
                    </a:p>
                    <a:p>
                      <a:pPr marL="95250">
                        <a:lnSpc>
                          <a:spcPts val="4650"/>
                        </a:lnSpc>
                      </a:pPr>
                      <a:r>
                        <a:rPr sz="2900" spc="-9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lang="el-GR" sz="2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sz="2900" spc="-90" dirty="0">
                          <a:latin typeface="Calibri"/>
                          <a:cs typeface="Calibri"/>
                        </a:rPr>
                        <a:t>,a,b,abb,baaaab,.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  <a:p>
                      <a:pPr marL="95250">
                        <a:lnSpc>
                          <a:spcPts val="4650"/>
                        </a:lnSpc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.....}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  <a:p>
                      <a:pPr marL="95250" marR="452755">
                        <a:lnSpc>
                          <a:spcPts val="4650"/>
                        </a:lnSpc>
                        <a:spcBef>
                          <a:spcPts val="16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L={any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900" spc="-8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‘as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b’s}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(a+b)*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bS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sz="2300" dirty="0">
                        <a:latin typeface="Verdana"/>
                        <a:cs typeface="Verdana"/>
                      </a:endParaRPr>
                    </a:p>
                  </a:txBody>
                  <a:tcPr marL="0" marR="0" marT="292894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8491" y="1322918"/>
            <a:ext cx="7729061" cy="83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marR="22860">
              <a:lnSpc>
                <a:spcPct val="115199"/>
              </a:lnSpc>
              <a:spcBef>
                <a:spcPts val="75"/>
              </a:spcBef>
              <a:tabLst>
                <a:tab pos="1417796" algn="l"/>
                <a:tab pos="1737836" algn="l"/>
                <a:tab pos="2809875" algn="l"/>
                <a:tab pos="4137184" algn="l"/>
                <a:tab pos="4675346" algn="l"/>
                <a:tab pos="5266849" algn="l"/>
                <a:tab pos="6338411" algn="l"/>
              </a:tabLst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t	a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expression 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(a+b)</a:t>
            </a:r>
            <a:r>
              <a:rPr sz="2363" b="1" baseline="31746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endParaRPr sz="2363" baseline="31746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282" y="2646859"/>
          <a:ext cx="9258300" cy="365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450">
                <a:tc>
                  <a:txBody>
                    <a:bodyPr/>
                    <a:lstStyle/>
                    <a:p>
                      <a:pPr marL="95250">
                        <a:lnSpc>
                          <a:spcPts val="4665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=</a:t>
                      </a:r>
                      <a:endParaRPr sz="2900">
                        <a:latin typeface="Calibri"/>
                        <a:cs typeface="Calibri"/>
                      </a:endParaRPr>
                    </a:p>
                    <a:p>
                      <a:pPr marL="95250">
                        <a:lnSpc>
                          <a:spcPts val="4650"/>
                        </a:lnSpc>
                      </a:pPr>
                      <a:r>
                        <a:rPr sz="2900" spc="-9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2400" spc="-90" dirty="0">
                          <a:latin typeface="Verdana"/>
                          <a:cs typeface="Verdana"/>
                        </a:rPr>
                        <a:t>𝛌</a:t>
                      </a:r>
                      <a:r>
                        <a:rPr sz="2900" spc="-90" dirty="0">
                          <a:latin typeface="Calibri"/>
                          <a:cs typeface="Calibri"/>
                        </a:rPr>
                        <a:t>,a,b,abb,baaaab,.</a:t>
                      </a:r>
                      <a:endParaRPr sz="2900">
                        <a:latin typeface="Calibri"/>
                        <a:cs typeface="Calibri"/>
                      </a:endParaRPr>
                    </a:p>
                    <a:p>
                      <a:pPr marL="95250">
                        <a:lnSpc>
                          <a:spcPts val="4650"/>
                        </a:lnSpc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.....}</a:t>
                      </a:r>
                      <a:endParaRPr sz="2900">
                        <a:latin typeface="Calibri"/>
                        <a:cs typeface="Calibri"/>
                      </a:endParaRPr>
                    </a:p>
                    <a:p>
                      <a:pPr marL="95250" marR="452755">
                        <a:lnSpc>
                          <a:spcPts val="4650"/>
                        </a:lnSpc>
                        <a:spcBef>
                          <a:spcPts val="16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L={any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900" spc="-8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‘as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b’s}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(a+b)</a:t>
                      </a:r>
                      <a:r>
                        <a:rPr sz="2900" spc="-7" baseline="30982" dirty="0">
                          <a:latin typeface="Calibri"/>
                          <a:cs typeface="Calibri"/>
                        </a:rPr>
                        <a:t>+</a:t>
                      </a:r>
                      <a:endParaRPr sz="2900" baseline="30982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bS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239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8491" y="1589379"/>
            <a:ext cx="7704296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2400" b="1" spc="-1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expression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2F5496"/>
                </a:solidFill>
                <a:latin typeface="Calibri"/>
                <a:cs typeface="Calibri"/>
              </a:rPr>
              <a:t>(ab)</a:t>
            </a:r>
            <a:r>
              <a:rPr sz="2363" b="1" spc="23" baseline="31746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363" baseline="31746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51891"/>
              </p:ext>
            </p:extLst>
          </p:nvPr>
        </p:nvGraphicFramePr>
        <p:xfrm>
          <a:off x="1376282" y="2646859"/>
          <a:ext cx="9258300" cy="365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450">
                <a:tc>
                  <a:txBody>
                    <a:bodyPr/>
                    <a:lstStyle/>
                    <a:p>
                      <a:pPr marL="95250">
                        <a:lnSpc>
                          <a:spcPts val="4665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=</a:t>
                      </a:r>
                    </a:p>
                    <a:p>
                      <a:pPr marL="95250">
                        <a:lnSpc>
                          <a:spcPts val="4650"/>
                        </a:lnSpc>
                      </a:pPr>
                      <a:r>
                        <a:rPr sz="2900" spc="-9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lang="el-GR" sz="2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sz="2900" spc="-90" dirty="0">
                          <a:latin typeface="Calibri"/>
                          <a:cs typeface="Calibri"/>
                        </a:rPr>
                        <a:t>,a,b,ab,ababab,...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  <a:p>
                      <a:pPr marL="95250">
                        <a:lnSpc>
                          <a:spcPts val="4650"/>
                        </a:lnSpc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...}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  <a:p>
                      <a:pPr marL="95250" marR="452755">
                        <a:lnSpc>
                          <a:spcPts val="4650"/>
                        </a:lnSpc>
                        <a:spcBef>
                          <a:spcPts val="16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L={any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900" spc="-8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ab’s}</a:t>
                      </a: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(ab)</a:t>
                      </a:r>
                      <a:r>
                        <a:rPr sz="2900" spc="-7" baseline="30982" dirty="0">
                          <a:latin typeface="Calibri"/>
                          <a:cs typeface="Calibri"/>
                        </a:rPr>
                        <a:t>*</a:t>
                      </a:r>
                      <a:endParaRPr sz="2900" baseline="30982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110363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abS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sz="2300" dirty="0">
                        <a:latin typeface="Verdana"/>
                        <a:cs typeface="Verdana"/>
                      </a:endParaRPr>
                    </a:p>
                  </a:txBody>
                  <a:tcPr marL="0" marR="0" marT="953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8491" y="1332677"/>
            <a:ext cx="7720965" cy="837089"/>
          </a:xfrm>
          <a:prstGeom prst="rect">
            <a:avLst/>
          </a:prstGeom>
        </p:spPr>
        <p:txBody>
          <a:bodyPr vert="horz" wrap="square" lIns="0" tIns="69533" rIns="0" bIns="0" rtlCol="0">
            <a:spAutoFit/>
          </a:bodyPr>
          <a:lstStyle/>
          <a:p>
            <a:pPr marL="28575">
              <a:spcBef>
                <a:spcPts val="548"/>
              </a:spcBef>
              <a:tabLst>
                <a:tab pos="1375410" algn="l"/>
                <a:tab pos="1653064" algn="l"/>
                <a:tab pos="2682716" algn="l"/>
                <a:tab pos="3967639" algn="l"/>
                <a:tab pos="4463415" algn="l"/>
                <a:tab pos="5140166" algn="l"/>
                <a:tab pos="6547485" algn="l"/>
                <a:tab pos="7417594" algn="l"/>
              </a:tabLst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Construct	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regular	grammar	for	the	language	</a:t>
            </a:r>
            <a:r>
              <a:rPr sz="2250" b="1" spc="-4" dirty="0">
                <a:solidFill>
                  <a:srgbClr val="0B5394"/>
                </a:solidFill>
                <a:latin typeface="Times New Roman"/>
                <a:cs typeface="Times New Roman"/>
              </a:rPr>
              <a:t>L={a</a:t>
            </a:r>
            <a:r>
              <a:rPr sz="2250" b="1" spc="-5" baseline="30555" dirty="0">
                <a:solidFill>
                  <a:srgbClr val="0B5394"/>
                </a:solidFill>
                <a:latin typeface="Times New Roman"/>
                <a:cs typeface="Times New Roman"/>
              </a:rPr>
              <a:t>m	</a:t>
            </a:r>
            <a:r>
              <a:rPr sz="2250" b="1" dirty="0">
                <a:solidFill>
                  <a:srgbClr val="0B5394"/>
                </a:solidFill>
                <a:latin typeface="Times New Roman"/>
                <a:cs typeface="Times New Roman"/>
              </a:rPr>
              <a:t>b</a:t>
            </a:r>
            <a:r>
              <a:rPr sz="2250" b="1" baseline="30555" dirty="0">
                <a:solidFill>
                  <a:srgbClr val="0B5394"/>
                </a:solidFill>
                <a:latin typeface="Times New Roman"/>
                <a:cs typeface="Times New Roman"/>
              </a:rPr>
              <a:t>n</a:t>
            </a:r>
            <a:endParaRPr sz="2250" baseline="30555">
              <a:latin typeface="Times New Roman"/>
              <a:cs typeface="Times New Roman"/>
            </a:endParaRPr>
          </a:p>
          <a:p>
            <a:pPr marL="28575">
              <a:spcBef>
                <a:spcPts val="446"/>
              </a:spcBef>
            </a:pPr>
            <a:r>
              <a:rPr sz="2250" b="1" spc="-4" dirty="0">
                <a:solidFill>
                  <a:srgbClr val="0B5394"/>
                </a:solidFill>
                <a:latin typeface="Arial"/>
                <a:cs typeface="Arial"/>
              </a:rPr>
              <a:t>|n,m&gt;=0}</a:t>
            </a:r>
            <a:endParaRPr sz="22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0745"/>
              </p:ext>
            </p:extLst>
          </p:nvPr>
        </p:nvGraphicFramePr>
        <p:xfrm>
          <a:off x="1376282" y="2646859"/>
          <a:ext cx="9258300" cy="3654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450">
                <a:tc>
                  <a:txBody>
                    <a:bodyPr/>
                    <a:lstStyle/>
                    <a:p>
                      <a:pPr marL="95250">
                        <a:lnSpc>
                          <a:spcPts val="4665"/>
                        </a:lnSpc>
                        <a:spcBef>
                          <a:spcPts val="745"/>
                        </a:spcBef>
                      </a:pPr>
                      <a:r>
                        <a:rPr sz="2900" spc="-80" dirty="0">
                          <a:latin typeface="Calibri"/>
                          <a:cs typeface="Calibri"/>
                        </a:rPr>
                        <a:t>L={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900" spc="-80" dirty="0">
                          <a:latin typeface="Calibri"/>
                          <a:cs typeface="Calibri"/>
                        </a:rPr>
                        <a:t>a,b,bb,abb,.....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  <a:p>
                      <a:pPr marL="95250">
                        <a:lnSpc>
                          <a:spcPts val="4650"/>
                        </a:lnSpc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.}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  <a:p>
                      <a:pPr marL="128270" marR="122555" indent="-3810" algn="ctr">
                        <a:lnSpc>
                          <a:spcPts val="4650"/>
                        </a:lnSpc>
                        <a:spcBef>
                          <a:spcPts val="16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L={any number of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 a’s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followed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2900" spc="-8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b’s}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a*b*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 lvl="0" indent="0" algn="ctr" defTabSz="914400" eaLnBrk="1" fontAlgn="auto" latinLnBrk="0" hangingPunct="1">
                        <a:lnSpc>
                          <a:spcPts val="3829"/>
                        </a:lnSpc>
                        <a:spcBef>
                          <a:spcPts val="22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2400" spc="-5" dirty="0" err="1">
                          <a:latin typeface="Calibri"/>
                          <a:cs typeface="Calibri"/>
                        </a:rPr>
                        <a:t>aS|bB</a:t>
                      </a:r>
                      <a:r>
                        <a:rPr lang="en-IN" sz="2400" spc="-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lang="el-G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7790" algn="ctr">
                        <a:lnSpc>
                          <a:spcPts val="3690"/>
                        </a:lnSpc>
                      </a:pPr>
                      <a:r>
                        <a:rPr sz="2400" spc="-235" dirty="0">
                          <a:latin typeface="Calibri"/>
                          <a:cs typeface="Calibri"/>
                        </a:rPr>
                        <a:t>B-&gt;</a:t>
                      </a:r>
                      <a:r>
                        <a:rPr sz="2400" spc="-235" dirty="0" err="1">
                          <a:latin typeface="Calibri"/>
                          <a:cs typeface="Calibri"/>
                        </a:rPr>
                        <a:t>bB</a:t>
                      </a:r>
                      <a:r>
                        <a:rPr sz="2400" spc="-23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lang="el-G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21193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BC71-78D1-F62C-904C-D114CE2C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2603"/>
            <a:ext cx="10972800" cy="772794"/>
          </a:xfrm>
        </p:spPr>
        <p:txBody>
          <a:bodyPr/>
          <a:lstStyle/>
          <a:p>
            <a:r>
              <a:rPr lang="en-US" dirty="0"/>
              <a:t>Constructing Regular Grammar from DFA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789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8490" y="1322918"/>
            <a:ext cx="7729538" cy="8317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marR="22860">
              <a:lnSpc>
                <a:spcPct val="115199"/>
              </a:lnSpc>
              <a:spcBef>
                <a:spcPts val="75"/>
              </a:spcBef>
              <a:tabLst>
                <a:tab pos="1380173" algn="l"/>
                <a:tab pos="1663065" algn="l"/>
                <a:tab pos="2697003" algn="l"/>
                <a:tab pos="2753678" algn="l"/>
                <a:tab pos="3987165" algn="l"/>
                <a:tab pos="4487704" algn="l"/>
                <a:tab pos="5041582" algn="l"/>
                <a:tab pos="5854541" algn="l"/>
                <a:tab pos="7129463" algn="l"/>
              </a:tabLst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t	a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give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languag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with  even number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a’s.		</a:t>
            </a:r>
            <a:r>
              <a:rPr sz="2400" b="1" dirty="0">
                <a:solidFill>
                  <a:srgbClr val="2F5496"/>
                </a:solidFill>
                <a:latin typeface="Times New Roman"/>
                <a:cs typeface="Times New Roman"/>
              </a:rPr>
              <a:t>L={a</a:t>
            </a:r>
            <a:r>
              <a:rPr sz="2363" b="1" baseline="31746" dirty="0">
                <a:solidFill>
                  <a:srgbClr val="2F5496"/>
                </a:solidFill>
                <a:latin typeface="Times New Roman"/>
                <a:cs typeface="Times New Roman"/>
              </a:rPr>
              <a:t>2n</a:t>
            </a:r>
            <a:r>
              <a:rPr sz="2363" b="1" spc="399" baseline="31746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Arial"/>
                <a:cs typeface="Arial"/>
              </a:rPr>
              <a:t>|n&gt;=0</a:t>
            </a:r>
            <a:r>
              <a:rPr sz="2400" b="1" spc="-4" dirty="0">
                <a:solidFill>
                  <a:srgbClr val="2F5496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4627"/>
              </p:ext>
            </p:extLst>
          </p:nvPr>
        </p:nvGraphicFramePr>
        <p:xfrm>
          <a:off x="376987" y="2430253"/>
          <a:ext cx="11109159" cy="2406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914">
                <a:tc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002">
                <a:tc>
                  <a:txBody>
                    <a:bodyPr/>
                    <a:lstStyle/>
                    <a:p>
                      <a:pPr marL="457200" marR="2938780" lvl="1" indent="0" algn="just">
                        <a:lnSpc>
                          <a:spcPts val="4650"/>
                        </a:lnSpc>
                        <a:spcBef>
                          <a:spcPts val="925"/>
                        </a:spcBef>
                      </a:pPr>
                      <a:r>
                        <a:rPr sz="2900" spc="-330" dirty="0">
                          <a:latin typeface="Calibri"/>
                          <a:cs typeface="Calibri"/>
                        </a:rPr>
                        <a:t>L={</a:t>
                      </a:r>
                      <a:r>
                        <a:rPr lang="el-GR" sz="2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IN" sz="2400" spc="-33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aa,</a:t>
                      </a:r>
                      <a:r>
                        <a:rPr lang="en-US" sz="2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 err="1">
                          <a:latin typeface="Calibri"/>
                          <a:cs typeface="Calibri"/>
                        </a:rPr>
                        <a:t>aaaa,aaaaa</a:t>
                      </a:r>
                      <a:r>
                        <a:rPr lang="en-IN" sz="2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900" dirty="0">
                          <a:latin typeface="Arial MT"/>
                          <a:cs typeface="Arial MT"/>
                        </a:rPr>
                        <a:t>…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88106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(aa)*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aaS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0600" y="1219200"/>
            <a:ext cx="7739063" cy="837089"/>
          </a:xfrm>
          <a:prstGeom prst="rect">
            <a:avLst/>
          </a:prstGeom>
        </p:spPr>
        <p:txBody>
          <a:bodyPr vert="horz" wrap="square" lIns="0" tIns="69533" rIns="0" bIns="0" rtlCol="0">
            <a:spAutoFit/>
          </a:bodyPr>
          <a:lstStyle/>
          <a:p>
            <a:pPr marL="38100">
              <a:spcBef>
                <a:spcPts val="548"/>
              </a:spcBef>
              <a:tabLst>
                <a:tab pos="1389698" algn="l"/>
                <a:tab pos="1672590" algn="l"/>
                <a:tab pos="2706528" algn="l"/>
                <a:tab pos="3996690" algn="l"/>
                <a:tab pos="4497229" algn="l"/>
                <a:tab pos="5051107" algn="l"/>
                <a:tab pos="5864066" algn="l"/>
                <a:tab pos="7138988" algn="l"/>
              </a:tabLst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Construct	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regular	grammar	for	the	given	language	with</a:t>
            </a:r>
            <a:endParaRPr sz="2400">
              <a:latin typeface="Calibri"/>
              <a:cs typeface="Calibri"/>
            </a:endParaRPr>
          </a:p>
          <a:p>
            <a:pPr marL="38100">
              <a:spcBef>
                <a:spcPts val="446"/>
              </a:spcBef>
              <a:tabLst>
                <a:tab pos="2531745" algn="l"/>
              </a:tabLst>
            </a:pPr>
            <a:r>
              <a:rPr sz="2250" b="1" spc="-4" dirty="0">
                <a:solidFill>
                  <a:srgbClr val="0B5394"/>
                </a:solidFill>
                <a:latin typeface="Calibri"/>
                <a:cs typeface="Calibri"/>
              </a:rPr>
              <a:t>odd number</a:t>
            </a:r>
            <a:r>
              <a:rPr sz="2250" b="1" dirty="0">
                <a:solidFill>
                  <a:srgbClr val="0B5394"/>
                </a:solidFill>
                <a:latin typeface="Calibri"/>
                <a:cs typeface="Calibri"/>
              </a:rPr>
              <a:t> </a:t>
            </a:r>
            <a:r>
              <a:rPr sz="2250" b="1" spc="-4" dirty="0">
                <a:solidFill>
                  <a:srgbClr val="0B5394"/>
                </a:solidFill>
                <a:latin typeface="Calibri"/>
                <a:cs typeface="Calibri"/>
              </a:rPr>
              <a:t>of</a:t>
            </a:r>
            <a:r>
              <a:rPr sz="2250" b="1" dirty="0">
                <a:solidFill>
                  <a:srgbClr val="0B5394"/>
                </a:solidFill>
                <a:latin typeface="Calibri"/>
                <a:cs typeface="Calibri"/>
              </a:rPr>
              <a:t> </a:t>
            </a:r>
            <a:r>
              <a:rPr sz="2250" b="1" spc="-4" dirty="0">
                <a:solidFill>
                  <a:srgbClr val="0B5394"/>
                </a:solidFill>
                <a:latin typeface="Calibri"/>
                <a:cs typeface="Calibri"/>
              </a:rPr>
              <a:t>a’s.	</a:t>
            </a:r>
            <a:r>
              <a:rPr sz="2250" b="1" dirty="0">
                <a:solidFill>
                  <a:srgbClr val="0B5394"/>
                </a:solidFill>
                <a:latin typeface="Calibri"/>
                <a:cs typeface="Calibri"/>
              </a:rPr>
              <a:t>L={a</a:t>
            </a:r>
            <a:r>
              <a:rPr sz="2250" b="1" baseline="30555" dirty="0">
                <a:solidFill>
                  <a:srgbClr val="0B5394"/>
                </a:solidFill>
                <a:latin typeface="Calibri"/>
                <a:cs typeface="Calibri"/>
              </a:rPr>
              <a:t>2n+1</a:t>
            </a:r>
            <a:r>
              <a:rPr sz="2250" b="1" spc="225" baseline="30555" dirty="0">
                <a:solidFill>
                  <a:srgbClr val="0B5394"/>
                </a:solidFill>
                <a:latin typeface="Calibri"/>
                <a:cs typeface="Calibri"/>
              </a:rPr>
              <a:t> </a:t>
            </a:r>
            <a:r>
              <a:rPr sz="2250" b="1" spc="-4" dirty="0">
                <a:solidFill>
                  <a:srgbClr val="0B5394"/>
                </a:solidFill>
                <a:latin typeface="Calibri"/>
                <a:cs typeface="Calibri"/>
              </a:rPr>
              <a:t>|n&gt;=0}</a:t>
            </a:r>
            <a:endParaRPr sz="22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6478" y="2455093"/>
          <a:ext cx="10559043" cy="3519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048">
                <a:tc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756">
                <a:tc>
                  <a:txBody>
                    <a:bodyPr/>
                    <a:lstStyle/>
                    <a:p>
                      <a:pPr marL="95250">
                        <a:lnSpc>
                          <a:spcPts val="4665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L={a,</a:t>
                      </a:r>
                      <a:endParaRPr sz="2900">
                        <a:latin typeface="Calibri"/>
                        <a:cs typeface="Calibri"/>
                      </a:endParaRPr>
                    </a:p>
                    <a:p>
                      <a:pPr marL="95250" marR="2701925">
                        <a:lnSpc>
                          <a:spcPts val="4650"/>
                        </a:lnSpc>
                        <a:spcBef>
                          <a:spcPts val="16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aaa, </a:t>
                      </a:r>
                      <a:r>
                        <a:rPr sz="2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aaaaa,</a:t>
                      </a:r>
                      <a:endParaRPr sz="2900">
                        <a:latin typeface="Calibri"/>
                        <a:cs typeface="Calibri"/>
                      </a:endParaRPr>
                    </a:p>
                    <a:p>
                      <a:pPr marL="95250">
                        <a:lnSpc>
                          <a:spcPts val="4500"/>
                        </a:lnSpc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aaaaaaa</a:t>
                      </a:r>
                      <a:r>
                        <a:rPr sz="29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Arial MT"/>
                          <a:cs typeface="Arial MT"/>
                        </a:rPr>
                        <a:t>…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.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(aa)*a</a:t>
                      </a:r>
                      <a:endParaRPr sz="2900" dirty="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aaS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8967" y="1322918"/>
            <a:ext cx="7718584" cy="83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22860">
              <a:lnSpc>
                <a:spcPct val="115199"/>
              </a:lnSpc>
              <a:spcBef>
                <a:spcPts val="75"/>
              </a:spcBef>
              <a:tabLst>
                <a:tab pos="1386364" algn="l"/>
                <a:tab pos="1665446" algn="l"/>
                <a:tab pos="2695575" algn="l"/>
                <a:tab pos="3982403" algn="l"/>
                <a:tab pos="4277201" algn="l"/>
                <a:tab pos="4479131" algn="l"/>
                <a:tab pos="5029200" algn="l"/>
                <a:tab pos="5838349" algn="l"/>
                <a:tab pos="7118509" algn="l"/>
              </a:tabLst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Construc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t	a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give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languag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with  number of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a’s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as multiples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4.	</a:t>
            </a:r>
            <a:r>
              <a:rPr sz="2400" b="1" spc="11" dirty="0">
                <a:solidFill>
                  <a:srgbClr val="2F5496"/>
                </a:solidFill>
                <a:latin typeface="Calibri"/>
                <a:cs typeface="Calibri"/>
              </a:rPr>
              <a:t>L={a</a:t>
            </a:r>
            <a:r>
              <a:rPr sz="2363" b="1" spc="17" baseline="31746" dirty="0">
                <a:solidFill>
                  <a:srgbClr val="2F5496"/>
                </a:solidFill>
                <a:latin typeface="Calibri"/>
                <a:cs typeface="Calibri"/>
              </a:rPr>
              <a:t>4n</a:t>
            </a:r>
            <a:r>
              <a:rPr sz="2363" b="1" spc="269" baseline="31746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|n&gt;=0}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54860"/>
              </p:ext>
            </p:extLst>
          </p:nvPr>
        </p:nvGraphicFramePr>
        <p:xfrm>
          <a:off x="1376282" y="2646859"/>
          <a:ext cx="9258300" cy="3624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538">
                <a:tc>
                  <a:txBody>
                    <a:bodyPr/>
                    <a:lstStyle/>
                    <a:p>
                      <a:pPr marL="95250" marR="1990089">
                        <a:lnSpc>
                          <a:spcPts val="4650"/>
                        </a:lnSpc>
                        <a:spcBef>
                          <a:spcPts val="925"/>
                        </a:spcBef>
                      </a:pPr>
                      <a:r>
                        <a:rPr sz="2900" spc="-330" dirty="0">
                          <a:latin typeface="Calibri"/>
                          <a:cs typeface="Calibri"/>
                        </a:rPr>
                        <a:t>L={</a:t>
                      </a:r>
                      <a:r>
                        <a:rPr lang="el-GR" sz="2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sz="2900" spc="-33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900" spc="-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aaaa, </a:t>
                      </a:r>
                      <a:r>
                        <a:rPr sz="2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aaaaaaaa,</a:t>
                      </a:r>
                    </a:p>
                    <a:p>
                      <a:pPr marL="95250">
                        <a:lnSpc>
                          <a:spcPts val="4500"/>
                        </a:lnSpc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aaaaaaaaaaaa,</a:t>
                      </a:r>
                      <a:r>
                        <a:rPr sz="29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Arial MT"/>
                          <a:cs typeface="Arial MT"/>
                        </a:rPr>
                        <a:t>…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 marL="0" marR="0" marT="88106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(aaaa)*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aaaaS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l-G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7537" y="1380074"/>
            <a:ext cx="8875395" cy="8317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15199"/>
              </a:lnSpc>
              <a:spcBef>
                <a:spcPts val="75"/>
              </a:spcBef>
              <a:tabLst>
                <a:tab pos="1166813" algn="l"/>
                <a:tab pos="1992630" algn="l"/>
                <a:tab pos="2893695" algn="l"/>
                <a:tab pos="3386138" algn="l"/>
                <a:tab pos="3813334" algn="l"/>
                <a:tab pos="4873466" algn="l"/>
                <a:tab pos="6189344" algn="l"/>
                <a:tab pos="6715601" algn="l"/>
                <a:tab pos="7295674" algn="l"/>
                <a:tab pos="8596789" algn="l"/>
              </a:tabLst>
            </a:pP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Conver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finit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automat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regula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gramma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fo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languag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to  accept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least</a:t>
            </a:r>
            <a:r>
              <a:rPr sz="24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one </a:t>
            </a:r>
            <a:r>
              <a:rPr sz="2400" b="1" spc="-8" dirty="0">
                <a:solidFill>
                  <a:srgbClr val="2F5496"/>
                </a:solidFill>
                <a:latin typeface="Calibri"/>
                <a:cs typeface="Calibri"/>
              </a:rPr>
              <a:t>‘a’	</a:t>
            </a:r>
            <a:r>
              <a:rPr sz="2400" b="1" spc="-4" dirty="0">
                <a:solidFill>
                  <a:srgbClr val="2F5496"/>
                </a:solidFill>
                <a:latin typeface="Calibri"/>
                <a:cs typeface="Calibri"/>
              </a:rPr>
              <a:t>over the alphabet</a:t>
            </a:r>
            <a:r>
              <a:rPr sz="2400" b="1" spc="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400" b="1" spc="-49" dirty="0">
                <a:solidFill>
                  <a:srgbClr val="2F5496"/>
                </a:solidFill>
                <a:latin typeface="Arial"/>
                <a:cs typeface="Arial"/>
              </a:rPr>
              <a:t>𝝨</a:t>
            </a:r>
            <a:r>
              <a:rPr sz="2400" b="1" spc="-49" dirty="0">
                <a:solidFill>
                  <a:srgbClr val="2F5496"/>
                </a:solidFill>
                <a:latin typeface="Calibri"/>
                <a:cs typeface="Calibri"/>
              </a:rPr>
              <a:t>={a,b}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81404"/>
              </p:ext>
            </p:extLst>
          </p:nvPr>
        </p:nvGraphicFramePr>
        <p:xfrm>
          <a:off x="1376282" y="2646859"/>
          <a:ext cx="10559556" cy="3057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8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799">
                <a:tc>
                  <a:txBody>
                    <a:bodyPr/>
                    <a:lstStyle/>
                    <a:p>
                      <a:pPr marL="10991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Language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RG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538">
                <a:tc>
                  <a:txBody>
                    <a:bodyPr/>
                    <a:lstStyle/>
                    <a:p>
                      <a:pPr marL="95250">
                        <a:lnSpc>
                          <a:spcPts val="4665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L={a,</a:t>
                      </a:r>
                      <a:endParaRPr sz="2900">
                        <a:latin typeface="Calibri"/>
                        <a:cs typeface="Calibri"/>
                      </a:endParaRPr>
                    </a:p>
                    <a:p>
                      <a:pPr marL="95250">
                        <a:lnSpc>
                          <a:spcPts val="4650"/>
                        </a:lnSpc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bb...</a:t>
                      </a:r>
                      <a:r>
                        <a:rPr sz="29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a,</a:t>
                      </a:r>
                      <a:endParaRPr sz="2900">
                        <a:latin typeface="Calibri"/>
                        <a:cs typeface="Calibri"/>
                      </a:endParaRPr>
                    </a:p>
                    <a:p>
                      <a:pPr marL="95250" marR="682625">
                        <a:lnSpc>
                          <a:spcPts val="4650"/>
                        </a:lnSpc>
                        <a:spcBef>
                          <a:spcPts val="16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a’s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2900" spc="-86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b’s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b*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(a+b)*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961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984" marR="507365" indent="385445">
                        <a:lnSpc>
                          <a:spcPts val="4650"/>
                        </a:lnSpc>
                        <a:spcBef>
                          <a:spcPts val="92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9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9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bS</a:t>
                      </a:r>
                      <a:r>
                        <a:rPr sz="29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9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 err="1">
                          <a:latin typeface="Calibri"/>
                          <a:cs typeface="Calibri"/>
                        </a:rPr>
                        <a:t>aA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5" dirty="0">
                          <a:latin typeface="Calibri"/>
                          <a:cs typeface="Calibri"/>
                        </a:rPr>
                        <a:t> </a:t>
                      </a:r>
                      <a:endParaRPr lang="en-IN" sz="2900" spc="5" dirty="0">
                        <a:latin typeface="Calibri"/>
                        <a:cs typeface="Calibri"/>
                      </a:endParaRPr>
                    </a:p>
                    <a:p>
                      <a:pPr marL="514984" marR="507365" indent="385445">
                        <a:lnSpc>
                          <a:spcPts val="4650"/>
                        </a:lnSpc>
                        <a:spcBef>
                          <a:spcPts val="92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aA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2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| </a:t>
                      </a:r>
                      <a:r>
                        <a:rPr lang="el-G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88106" marB="0">
                    <a:lnL w="28575">
                      <a:solidFill>
                        <a:srgbClr val="990000"/>
                      </a:solidFill>
                      <a:prstDash val="solid"/>
                    </a:lnL>
                    <a:lnR w="28575">
                      <a:solidFill>
                        <a:srgbClr val="990000"/>
                      </a:solidFill>
                      <a:prstDash val="solid"/>
                    </a:lnR>
                    <a:lnT w="28575">
                      <a:solidFill>
                        <a:srgbClr val="990000"/>
                      </a:solidFill>
                      <a:prstDash val="solid"/>
                    </a:lnT>
                    <a:lnB w="28575">
                      <a:solidFill>
                        <a:srgbClr val="99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8CBBE-92F5-4CE7-532F-3F39292A6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9B8D0-8086-723F-AF07-1BE918822269}"/>
              </a:ext>
            </a:extLst>
          </p:cNvPr>
          <p:cNvSpPr txBox="1"/>
          <p:nvPr/>
        </p:nvSpPr>
        <p:spPr>
          <a:xfrm>
            <a:off x="1066800" y="68580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Find the grammar for the regex (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a+b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(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a+b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08DCF-8185-F286-D38D-96E32DC4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64427"/>
            <a:ext cx="1905000" cy="2174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CA6EA-096E-D1AA-634C-454BFAEAA835}"/>
              </a:ext>
            </a:extLst>
          </p:cNvPr>
          <p:cNvSpPr txBox="1"/>
          <p:nvPr/>
        </p:nvSpPr>
        <p:spPr>
          <a:xfrm>
            <a:off x="1066800" y="32637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Find the </a:t>
            </a:r>
            <a:r>
              <a:rPr lang="nn-NO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Grammar for (a+b)*abb 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5D6C3B-25C4-B5EF-61AA-E3277876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886200"/>
            <a:ext cx="2438400" cy="26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8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58E3-0321-D862-7A99-FE3435C7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54BF27-B170-54B8-929C-B3267026B69E}"/>
              </a:ext>
            </a:extLst>
          </p:cNvPr>
          <p:cNvSpPr txBox="1"/>
          <p:nvPr/>
        </p:nvSpPr>
        <p:spPr>
          <a:xfrm>
            <a:off x="1066800" y="68580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Find the grammar for the regex </a:t>
            </a:r>
            <a:r>
              <a:rPr lang="en-IN" sz="2800" b="1" dirty="0"/>
              <a:t>a*b*c*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637A0-3C12-92E8-5B60-FD403E97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2286000" cy="43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07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2B781-C67F-4DA3-33EB-CA00BBF06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F83E86-0E2B-C50A-4708-D28EA95F9608}"/>
              </a:ext>
            </a:extLst>
          </p:cNvPr>
          <p:cNvSpPr txBox="1"/>
          <p:nvPr/>
        </p:nvSpPr>
        <p:spPr>
          <a:xfrm>
            <a:off x="1066800" y="685800"/>
            <a:ext cx="838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Find the grammar for the regex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(a+b)*aa(a+b)*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94812-3C37-2F6E-F455-B2C3936C7A1F}"/>
              </a:ext>
            </a:extLst>
          </p:cNvPr>
          <p:cNvSpPr txBox="1"/>
          <p:nvPr/>
        </p:nvSpPr>
        <p:spPr>
          <a:xfrm>
            <a:off x="1447800" y="16764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 → </a:t>
            </a:r>
            <a:r>
              <a:rPr lang="en-IN" sz="2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aS</a:t>
            </a:r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| </a:t>
            </a:r>
            <a:r>
              <a:rPr lang="en-IN" sz="2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bS</a:t>
            </a:r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| </a:t>
            </a:r>
            <a:r>
              <a:rPr lang="en-IN" sz="2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aA</a:t>
            </a:r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 → </a:t>
            </a:r>
            <a:r>
              <a:rPr lang="en-IN" sz="2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</a:t>
            </a:r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B → </a:t>
            </a:r>
            <a:r>
              <a:rPr lang="en-IN" sz="2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</a:t>
            </a:r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| </a:t>
            </a:r>
            <a:r>
              <a:rPr lang="en-IN" sz="2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bB</a:t>
            </a:r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| </a:t>
            </a:r>
            <a:r>
              <a:rPr lang="el-GR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ε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5FD35-00BF-23A4-5E91-EA2B97A5C9CD}"/>
              </a:ext>
            </a:extLst>
          </p:cNvPr>
          <p:cNvSpPr txBox="1"/>
          <p:nvPr/>
        </p:nvSpPr>
        <p:spPr>
          <a:xfrm>
            <a:off x="1097280" y="3319552"/>
            <a:ext cx="838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Find the grammar for the regex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(a+b)*(a+bb)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4467C-C96C-EF97-0622-BDB12BF62C61}"/>
              </a:ext>
            </a:extLst>
          </p:cNvPr>
          <p:cNvSpPr txBox="1"/>
          <p:nvPr/>
        </p:nvSpPr>
        <p:spPr>
          <a:xfrm>
            <a:off x="1447800" y="413140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 → </a:t>
            </a:r>
            <a:r>
              <a:rPr lang="en-IN" sz="2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aS</a:t>
            </a:r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| </a:t>
            </a:r>
            <a:r>
              <a:rPr lang="en-IN" sz="2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bS</a:t>
            </a:r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| a | </a:t>
            </a:r>
            <a:r>
              <a:rPr lang="en-IN" sz="2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bB</a:t>
            </a:r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B → b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85A27-E5CD-61D7-C74B-12BD2E83C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D8CA-2436-2F86-F3B3-DEA01B9A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72794"/>
          </a:xfrm>
        </p:spPr>
        <p:txBody>
          <a:bodyPr/>
          <a:lstStyle/>
          <a:p>
            <a:r>
              <a:rPr lang="en-US" dirty="0"/>
              <a:t>Constructing Regular Grammar from DFA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EE660-46B4-F273-AC01-DAD1600D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74" y="1447800"/>
            <a:ext cx="10968426" cy="45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9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1FD4-13B4-FC36-F4E2-B03DCCC32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E25F-2E16-C33B-D013-913DD2B8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77108"/>
          </a:xfrm>
        </p:spPr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9E116-D81A-0677-CCCD-E3EB7E346ED6}"/>
              </a:ext>
            </a:extLst>
          </p:cNvPr>
          <p:cNvSpPr txBox="1"/>
          <p:nvPr/>
        </p:nvSpPr>
        <p:spPr>
          <a:xfrm>
            <a:off x="533400" y="1066800"/>
            <a:ext cx="982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PalatinoLinotype-Roman"/>
              </a:rPr>
              <a:t>Construct a Regular grammar for the following DFA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F34A3-FCD4-B77F-BA80-C338F0BB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06491"/>
            <a:ext cx="6851990" cy="1536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F07EF-E7C2-F9E2-1337-73769B56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3962400"/>
            <a:ext cx="2971800" cy="2177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C8655-1F38-F458-C8DF-434DD8C10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562" y="3222975"/>
            <a:ext cx="3241038" cy="1055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3EE449-E855-490B-419D-1B14677F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4365381"/>
            <a:ext cx="3241038" cy="21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2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86913-D5EF-4B4F-860B-79F294029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7824-4F3E-74C8-B28F-55E255E8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77108"/>
          </a:xfrm>
        </p:spPr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08103-7DF4-697D-AABE-BD27AF3B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986988"/>
            <a:ext cx="9575800" cy="2365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BBB650-ED97-6AFD-4A8F-DBF7EC09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62058"/>
            <a:ext cx="3429000" cy="2759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E54E0-E620-FCE3-0157-1A511279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217437"/>
            <a:ext cx="3181446" cy="10892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BA8C89-6AA1-58A8-3F9A-894F1F8E5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4412628"/>
            <a:ext cx="3181446" cy="23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7898-D090-A6B9-CE2B-A6152D733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FC68-E66E-29DD-938B-F9550330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77108"/>
          </a:xfrm>
        </p:spPr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557AA-47A4-FCCD-8F31-607ECE71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03960"/>
            <a:ext cx="4495800" cy="1820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1C6AD-D91E-6280-27AB-3AACD70CD1A9}"/>
              </a:ext>
            </a:extLst>
          </p:cNvPr>
          <p:cNvSpPr txBox="1"/>
          <p:nvPr/>
        </p:nvSpPr>
        <p:spPr>
          <a:xfrm>
            <a:off x="975360" y="1032615"/>
            <a:ext cx="982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PalatinoLinotype-Roman"/>
              </a:rPr>
              <a:t>Construct a Regular grammar for the following DFA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7694D-3291-F589-6B08-55928C00CF16}"/>
              </a:ext>
            </a:extLst>
          </p:cNvPr>
          <p:cNvSpPr txBox="1"/>
          <p:nvPr/>
        </p:nvSpPr>
        <p:spPr>
          <a:xfrm>
            <a:off x="838200" y="3762057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u="none" strike="noStrike" baseline="0" dirty="0" err="1">
                <a:latin typeface="PalatinoLinotype-Roman"/>
              </a:rPr>
              <a:t>Soln</a:t>
            </a:r>
            <a:r>
              <a:rPr lang="en-IN" sz="2400" b="0" i="0" u="none" strike="noStrike" baseline="0" dirty="0">
                <a:latin typeface="PalatinoLinotype-Roman"/>
              </a:rPr>
              <a:t>:</a:t>
            </a:r>
          </a:p>
          <a:p>
            <a:pPr algn="l"/>
            <a:r>
              <a:rPr lang="en-IN" sz="2400" b="0" i="0" u="none" strike="noStrike" baseline="0" dirty="0">
                <a:latin typeface="PalatinoLinotype-Roman"/>
              </a:rPr>
              <a:t>Q = {S, A, B}</a:t>
            </a:r>
          </a:p>
          <a:p>
            <a:pPr algn="l"/>
            <a:r>
              <a:rPr lang="el-GR" sz="2400" b="0" i="0" u="none" strike="noStrike" baseline="0" dirty="0">
                <a:latin typeface="PalatinoLinotype-Roman"/>
              </a:rPr>
              <a:t>Σ = {</a:t>
            </a:r>
            <a:r>
              <a:rPr lang="en-IN" sz="2400" b="0" i="0" u="none" strike="noStrike" baseline="0" dirty="0" err="1">
                <a:latin typeface="PalatinoLinotype-Roman"/>
              </a:rPr>
              <a:t>a,b</a:t>
            </a:r>
            <a:r>
              <a:rPr lang="el-GR" sz="2400" b="0" i="0" u="none" strike="noStrike" baseline="0" dirty="0">
                <a:latin typeface="PalatinoLinotype-Roman"/>
              </a:rPr>
              <a:t>}</a:t>
            </a:r>
          </a:p>
          <a:p>
            <a:pPr algn="l"/>
            <a:r>
              <a:rPr lang="en-IN" sz="2400" b="0" i="0" u="none" strike="noStrike" baseline="0" dirty="0">
                <a:latin typeface="PalatinoLinotype-Roman"/>
              </a:rPr>
              <a:t>q0 = {S}</a:t>
            </a:r>
          </a:p>
          <a:p>
            <a:pPr algn="l"/>
            <a:r>
              <a:rPr lang="en-IN" sz="2400" b="0" i="0" u="none" strike="noStrike" baseline="0" dirty="0">
                <a:latin typeface="PalatinoLinotype-Roman"/>
              </a:rPr>
              <a:t>F = {B}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CD779-9F0F-C111-5273-E67425C459B2}"/>
              </a:ext>
            </a:extLst>
          </p:cNvPr>
          <p:cNvSpPr txBox="1"/>
          <p:nvPr/>
        </p:nvSpPr>
        <p:spPr>
          <a:xfrm>
            <a:off x="6751320" y="3196862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u="none" strike="noStrike" baseline="0" dirty="0">
                <a:latin typeface="PalatinoLinotype-Roman"/>
              </a:rPr>
              <a:t>V = {S, A, B}</a:t>
            </a:r>
          </a:p>
          <a:p>
            <a:pPr algn="l"/>
            <a:r>
              <a:rPr lang="en-IN" sz="2400" dirty="0">
                <a:latin typeface="PalatinoLinotype-Roman"/>
              </a:rPr>
              <a:t>T = {a, b}</a:t>
            </a:r>
            <a:endParaRPr lang="en-IN" sz="2400" dirty="0"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FF3A756B-5002-EFB3-B0FB-9D1358F889A2}"/>
              </a:ext>
            </a:extLst>
          </p:cNvPr>
          <p:cNvSpPr txBox="1"/>
          <p:nvPr/>
        </p:nvSpPr>
        <p:spPr>
          <a:xfrm>
            <a:off x="7299960" y="4953000"/>
            <a:ext cx="3505200" cy="1086997"/>
          </a:xfrm>
          <a:prstGeom prst="rect">
            <a:avLst/>
          </a:prstGeom>
        </p:spPr>
        <p:txBody>
          <a:bodyPr vert="horz" wrap="square" lIns="0" tIns="22384" rIns="0" bIns="0" rtlCol="0">
            <a:spAutoFit/>
          </a:bodyPr>
          <a:lstStyle/>
          <a:p>
            <a:pPr marL="9525" marR="3810">
              <a:lnSpc>
                <a:spcPts val="2872"/>
              </a:lnSpc>
              <a:spcBef>
                <a:spcPts val="176"/>
              </a:spcBef>
            </a:pPr>
            <a:r>
              <a:rPr lang="en-IN" sz="2250" b="1" dirty="0">
                <a:solidFill>
                  <a:srgbClr val="2F5496"/>
                </a:solidFill>
                <a:latin typeface="Calibri"/>
                <a:cs typeface="Calibri"/>
              </a:rPr>
              <a:t>   </a:t>
            </a:r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25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250" b="1" spc="-127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250" b="1" spc="-4" dirty="0">
                <a:solidFill>
                  <a:srgbClr val="2F5496"/>
                </a:solidFill>
                <a:latin typeface="Calibri"/>
                <a:cs typeface="Calibri"/>
              </a:rPr>
              <a:t>aA</a:t>
            </a:r>
            <a:endParaRPr sz="2250" dirty="0">
              <a:latin typeface="Calibri"/>
              <a:cs typeface="Calibri"/>
            </a:endParaRPr>
          </a:p>
          <a:p>
            <a:pPr marL="212408"/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25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250" b="1" spc="-153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250" b="1" spc="-4" dirty="0" err="1">
                <a:solidFill>
                  <a:srgbClr val="2F5496"/>
                </a:solidFill>
                <a:latin typeface="Calibri"/>
                <a:cs typeface="Calibri"/>
              </a:rPr>
              <a:t>bB</a:t>
            </a:r>
            <a:r>
              <a:rPr lang="en-IN" sz="2250" b="1" spc="-4" dirty="0">
                <a:solidFill>
                  <a:srgbClr val="2F5496"/>
                </a:solidFill>
                <a:latin typeface="Calibri"/>
                <a:cs typeface="Calibri"/>
              </a:rPr>
              <a:t>|b</a:t>
            </a:r>
            <a:endParaRPr sz="2250" dirty="0">
              <a:latin typeface="Calibri"/>
              <a:cs typeface="Calibri"/>
            </a:endParaRPr>
          </a:p>
          <a:p>
            <a:pPr marL="212408"/>
            <a:r>
              <a:rPr sz="225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25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25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250" b="1" spc="-86" dirty="0" err="1">
                <a:solidFill>
                  <a:srgbClr val="2F5496"/>
                </a:solidFill>
                <a:latin typeface="Calibri"/>
                <a:cs typeface="Calibri"/>
              </a:rPr>
              <a:t>aB|bB</a:t>
            </a:r>
            <a:r>
              <a:rPr sz="2250" b="1" spc="-86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lang="en-IN" sz="2250" b="1" spc="-86" dirty="0" err="1">
                <a:solidFill>
                  <a:srgbClr val="2F5496"/>
                </a:solidFill>
                <a:latin typeface="Calibri"/>
                <a:cs typeface="Calibri"/>
              </a:rPr>
              <a:t>a|b</a:t>
            </a:r>
            <a:endParaRPr sz="22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51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29B41-05D9-B931-EFA8-2E1A8D091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52ED-F605-D71F-ABED-B74BF7CB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77108"/>
          </a:xfrm>
        </p:spPr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DA8C3-54B7-EDA2-6CCE-4855F2653449}"/>
              </a:ext>
            </a:extLst>
          </p:cNvPr>
          <p:cNvSpPr txBox="1"/>
          <p:nvPr/>
        </p:nvSpPr>
        <p:spPr>
          <a:xfrm>
            <a:off x="975360" y="1032615"/>
            <a:ext cx="982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PalatinoLinotype-Roman"/>
              </a:rPr>
              <a:t>Construct a Regular grammar for the following FA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90E71-A234-CC2B-73D1-86BF568DD513}"/>
              </a:ext>
            </a:extLst>
          </p:cNvPr>
          <p:cNvSpPr txBox="1"/>
          <p:nvPr/>
        </p:nvSpPr>
        <p:spPr>
          <a:xfrm>
            <a:off x="609600" y="4644688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u="none" strike="noStrike" baseline="0" dirty="0" err="1">
                <a:latin typeface="PalatinoLinotype-Roman"/>
              </a:rPr>
              <a:t>Soln</a:t>
            </a:r>
            <a:r>
              <a:rPr lang="en-IN" sz="2400" b="0" i="0" u="none" strike="noStrike" baseline="0" dirty="0">
                <a:latin typeface="PalatinoLinotype-Roman"/>
              </a:rPr>
              <a:t>:</a:t>
            </a:r>
          </a:p>
          <a:p>
            <a:pPr algn="l"/>
            <a:r>
              <a:rPr lang="en-IN" sz="2400" b="0" i="0" u="none" strike="noStrike" baseline="0" dirty="0">
                <a:latin typeface="PalatinoLinotype-Roman"/>
              </a:rPr>
              <a:t>Q = {S, A, B, D}</a:t>
            </a:r>
          </a:p>
          <a:p>
            <a:pPr algn="l"/>
            <a:r>
              <a:rPr lang="el-GR" sz="2400" b="0" i="0" u="none" strike="noStrike" baseline="0" dirty="0">
                <a:latin typeface="PalatinoLinotype-Roman"/>
              </a:rPr>
              <a:t>Σ = {</a:t>
            </a:r>
            <a:r>
              <a:rPr lang="en-IN" sz="2400" b="0" i="0" u="none" strike="noStrike" baseline="0" dirty="0" err="1">
                <a:latin typeface="PalatinoLinotype-Roman"/>
              </a:rPr>
              <a:t>a,b</a:t>
            </a:r>
            <a:r>
              <a:rPr lang="el-GR" sz="2400" b="0" i="0" u="none" strike="noStrike" baseline="0" dirty="0">
                <a:latin typeface="PalatinoLinotype-Roman"/>
              </a:rPr>
              <a:t>}</a:t>
            </a:r>
          </a:p>
          <a:p>
            <a:pPr algn="l"/>
            <a:r>
              <a:rPr lang="en-IN" sz="2400" b="0" i="0" u="none" strike="noStrike" baseline="0" dirty="0">
                <a:latin typeface="PalatinoLinotype-Roman"/>
              </a:rPr>
              <a:t>q0 = {S}</a:t>
            </a:r>
          </a:p>
          <a:p>
            <a:pPr algn="l"/>
            <a:r>
              <a:rPr lang="en-IN" sz="2400" b="0" i="0" u="none" strike="noStrike" baseline="0" dirty="0">
                <a:latin typeface="PalatinoLinotype-Roman"/>
              </a:rPr>
              <a:t>F = {B}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CFA55-D0E0-5CFA-1E79-9B67B00661D9}"/>
              </a:ext>
            </a:extLst>
          </p:cNvPr>
          <p:cNvSpPr txBox="1"/>
          <p:nvPr/>
        </p:nvSpPr>
        <p:spPr>
          <a:xfrm>
            <a:off x="7109460" y="4091317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u="none" strike="noStrike" baseline="0" dirty="0">
                <a:latin typeface="PalatinoLinotype-Roman"/>
              </a:rPr>
              <a:t>V = {S, A, B}</a:t>
            </a:r>
          </a:p>
          <a:p>
            <a:pPr algn="l"/>
            <a:r>
              <a:rPr lang="en-IN" sz="2400" dirty="0">
                <a:latin typeface="PalatinoLinotype-Roman"/>
              </a:rPr>
              <a:t>T = {a, b}</a:t>
            </a:r>
            <a:endParaRPr lang="en-IN" sz="2400" dirty="0"/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DEE8C7B8-FE21-F6C2-716C-36A531DBFB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780" y="1498655"/>
            <a:ext cx="3886200" cy="31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05F4D-F9AB-6FE5-2800-B42580B72A57}"/>
              </a:ext>
            </a:extLst>
          </p:cNvPr>
          <p:cNvSpPr txBox="1"/>
          <p:nvPr/>
        </p:nvSpPr>
        <p:spPr>
          <a:xfrm>
            <a:off x="7242544" y="5187362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lang="en-IN" sz="24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lang="en-IN" sz="2400" b="1" spc="-124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lang="en-IN" sz="2400" b="1" spc="-4" dirty="0" err="1">
                <a:solidFill>
                  <a:srgbClr val="2F5496"/>
                </a:solidFill>
                <a:latin typeface="Calibri"/>
                <a:cs typeface="Calibri"/>
              </a:rPr>
              <a:t>aA</a:t>
            </a:r>
            <a:endParaRPr lang="en-IN" sz="2400" b="1" spc="-4" dirty="0">
              <a:solidFill>
                <a:srgbClr val="2F5496"/>
              </a:solidFill>
              <a:latin typeface="Calibri"/>
              <a:cs typeface="Calibri"/>
            </a:endParaRPr>
          </a:p>
          <a:p>
            <a:pPr algn="l"/>
            <a:r>
              <a:rPr lang="en-IN" sz="24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lang="en-IN" sz="24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lang="en-IN" sz="2400" b="1" spc="-12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lang="en-IN" sz="2400" b="1" spc="-4" dirty="0" err="1">
                <a:solidFill>
                  <a:srgbClr val="2F5496"/>
                </a:solidFill>
                <a:latin typeface="Calibri"/>
                <a:cs typeface="Calibri"/>
              </a:rPr>
              <a:t>aA|bA|aB|a</a:t>
            </a:r>
            <a:endParaRPr lang="en-IN" sz="2400" b="1" spc="-4" dirty="0">
              <a:solidFill>
                <a:srgbClr val="2F549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8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B58BF-5A09-26AA-A221-A868A67A8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2DEB-9B78-28A8-A985-58966903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77108"/>
          </a:xfrm>
        </p:spPr>
        <p:txBody>
          <a:bodyPr/>
          <a:lstStyle/>
          <a:p>
            <a:r>
              <a:rPr lang="en-US" dirty="0"/>
              <a:t>Example 5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041B5-BBBB-66D6-3D5B-5EAC24DA76B0}"/>
              </a:ext>
            </a:extLst>
          </p:cNvPr>
          <p:cNvSpPr txBox="1"/>
          <p:nvPr/>
        </p:nvSpPr>
        <p:spPr>
          <a:xfrm>
            <a:off x="975360" y="1032615"/>
            <a:ext cx="982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PalatinoLinotype-Roman"/>
              </a:rPr>
              <a:t>Construct a Regular grammar for the following FA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449D9-913A-AE53-8B63-92966990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56" y="1934756"/>
            <a:ext cx="5281904" cy="3318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1EEFF3-9758-F046-32F4-ED53CED7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20" y="3581400"/>
            <a:ext cx="3733800" cy="255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1340</Words>
  <Application>Microsoft Office PowerPoint</Application>
  <PresentationFormat>Widescreen</PresentationFormat>
  <Paragraphs>230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MT</vt:lpstr>
      <vt:lpstr>Calibri</vt:lpstr>
      <vt:lpstr>Palatino Linotype</vt:lpstr>
      <vt:lpstr>PalatinoLinotype-Roman</vt:lpstr>
      <vt:lpstr>Times New Roman</vt:lpstr>
      <vt:lpstr>TimesNewRomanPSMT</vt:lpstr>
      <vt:lpstr>Verdana</vt:lpstr>
      <vt:lpstr>Wingdings</vt:lpstr>
      <vt:lpstr>Office Theme</vt:lpstr>
      <vt:lpstr>PowerPoint Presentation</vt:lpstr>
      <vt:lpstr>Module 3 –  Regular Expressions and Languages</vt:lpstr>
      <vt:lpstr>Constructing Regular Grammar from DFA</vt:lpstr>
      <vt:lpstr>Constructing Regular Grammar from DFA</vt:lpstr>
      <vt:lpstr>Example 1</vt:lpstr>
      <vt:lpstr>Example 2</vt:lpstr>
      <vt:lpstr>Example 3</vt:lpstr>
      <vt:lpstr>Example 4</vt:lpstr>
      <vt:lpstr>Example 5</vt:lpstr>
      <vt:lpstr>Constructing DFA from Regular Grammar</vt:lpstr>
      <vt:lpstr>Constructing DFA from Regular Grammar</vt:lpstr>
      <vt:lpstr>Example 1</vt:lpstr>
      <vt:lpstr>Example 2</vt:lpstr>
      <vt:lpstr>Example 3</vt:lpstr>
      <vt:lpstr>Example 3</vt:lpstr>
      <vt:lpstr>Example 3</vt:lpstr>
      <vt:lpstr>Example 3</vt:lpstr>
      <vt:lpstr>Example 4</vt:lpstr>
      <vt:lpstr>Example 5</vt:lpstr>
      <vt:lpstr>Construct a regular grammar for a given language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80</cp:revision>
  <dcterms:created xsi:type="dcterms:W3CDTF">2024-02-03T06:36:39Z</dcterms:created>
  <dcterms:modified xsi:type="dcterms:W3CDTF">2024-02-21T17:35:09Z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2024-02-03T00:00:00Z</vt:filetime>
  </property>
  <property fmtid="{D5CDD505-2E9C-101B-9397-08002B2CF9AE}" pid="5" name="Producer">
    <vt:lpwstr>Microsoft® PowerPoint® 2021</vt:lpwstr>
  </property>
</Properties>
</file>