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8" r:id="rId2"/>
    <p:sldId id="310" r:id="rId3"/>
    <p:sldId id="299" r:id="rId4"/>
    <p:sldId id="292" r:id="rId5"/>
    <p:sldId id="293" r:id="rId6"/>
    <p:sldId id="294" r:id="rId7"/>
    <p:sldId id="295" r:id="rId8"/>
    <p:sldId id="296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9" r:id="rId26"/>
    <p:sldId id="318" r:id="rId27"/>
    <p:sldId id="317" r:id="rId28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17" autoAdjust="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61BB952-0387-415A-A4A7-61E32FD05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56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123F53B-2BEE-49F6-AAA8-513DA3743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966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E9D4E-AAB5-4D98-906B-35FE55ACE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29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4BC28-006A-40B2-B0A1-1DD4839A30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5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32EE8-2D6D-4C4A-933C-676DD69C4D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8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E21F5-7DD9-4B5D-B876-45F80DAE1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6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DD17D-E00C-4695-A07D-071276675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09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74B27-932D-4DBD-8BE6-D4C7216CAA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79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3BB75-84B8-466F-8346-3BE3937B5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00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1AA2A-1633-4784-A1A6-9C8AD0C1F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4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47370-F5B8-41D2-969A-C822E626BA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0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03079-41E7-40E0-8C71-D5988559F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42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DC773-B668-4A97-9536-A7B528007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61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90AE732-69C2-4680-887F-7030C154D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2.wmf"/><Relationship Id="rId3" Type="http://schemas.openxmlformats.org/officeDocument/2006/relationships/image" Target="../media/image33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45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34.wmf"/><Relationship Id="rId21" Type="http://schemas.openxmlformats.org/officeDocument/2006/relationships/image" Target="../media/image2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46.bin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16.wmf"/><Relationship Id="rId5" Type="http://schemas.openxmlformats.org/officeDocument/2006/relationships/image" Target="../media/image35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61.bin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39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7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42.wmf"/><Relationship Id="rId3" Type="http://schemas.openxmlformats.org/officeDocument/2006/relationships/image" Target="../media/image44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8.bin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87.bin"/><Relationship Id="rId3" Type="http://schemas.openxmlformats.org/officeDocument/2006/relationships/image" Target="../media/image45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21.w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16.wmf"/><Relationship Id="rId5" Type="http://schemas.openxmlformats.org/officeDocument/2006/relationships/image" Target="../media/image46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8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48.wmf"/><Relationship Id="rId3" Type="http://schemas.openxmlformats.org/officeDocument/2006/relationships/image" Target="../media/image23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51.wmf"/><Relationship Id="rId7" Type="http://schemas.openxmlformats.org/officeDocument/2006/relationships/image" Target="../media/image42.wmf"/><Relationship Id="rId12" Type="http://schemas.openxmlformats.org/officeDocument/2006/relationships/image" Target="../media/image54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99.bin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105.bin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10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51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5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2.wmf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9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A3D3258-4177-4DB4-925F-9B29C36FD36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8991600" cy="6172200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 b="1" dirty="0"/>
          </a:p>
          <a:p>
            <a:pPr algn="ctr">
              <a:buFontTx/>
              <a:buNone/>
            </a:pPr>
            <a:endParaRPr lang="en-US" altLang="en-US" b="1" dirty="0"/>
          </a:p>
          <a:p>
            <a:pPr algn="ctr">
              <a:buFontTx/>
              <a:buNone/>
            </a:pPr>
            <a:endParaRPr lang="en-US" altLang="en-US" b="1" dirty="0"/>
          </a:p>
          <a:p>
            <a:pPr algn="ctr">
              <a:buFontTx/>
              <a:buNone/>
            </a:pPr>
            <a:endParaRPr lang="en-US" altLang="en-US" b="1" dirty="0"/>
          </a:p>
          <a:p>
            <a:pPr algn="ctr">
              <a:buFontTx/>
              <a:buNone/>
            </a:pPr>
            <a:endParaRPr lang="en-US" altLang="en-US" b="1" dirty="0"/>
          </a:p>
          <a:p>
            <a:pPr algn="ctr">
              <a:buFontTx/>
              <a:buNone/>
            </a:pPr>
            <a:r>
              <a:rPr lang="en-US" altLang="en-US" b="1" dirty="0"/>
              <a:t>Pumping Lemma – Regular Languages</a:t>
            </a:r>
          </a:p>
          <a:p>
            <a:pPr>
              <a:buFontTx/>
              <a:buNone/>
            </a:pPr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D941481-31D0-414D-83A3-382F4E4A6812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Oval 2"/>
          <p:cNvSpPr>
            <a:spLocks noChangeArrowheads="1"/>
          </p:cNvSpPr>
          <p:nvPr/>
        </p:nvSpPr>
        <p:spPr bwMode="auto">
          <a:xfrm>
            <a:off x="1447800" y="2286000"/>
            <a:ext cx="5943600" cy="2743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Regular languages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152400" y="381000"/>
            <a:ext cx="438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Non-regular languages</a:t>
            </a:r>
          </a:p>
        </p:txBody>
      </p:sp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3422650" y="10668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7100" imgH="723900" progId="Equation.3">
                  <p:embed/>
                </p:oleObj>
              </mc:Choice>
              <mc:Fallback>
                <p:oleObj name="Equation" r:id="rId2" imgW="47371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06680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F2C2EF0-ED43-4509-8E0A-1B557999F56B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0" y="636588"/>
            <a:ext cx="2289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0" y="685800"/>
            <a:ext cx="264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 language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438400" y="2286000"/>
            <a:ext cx="2719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is not regular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28600" y="45227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2286000" y="4572000"/>
            <a:ext cx="470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Use the Pumping Lemma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3346450" y="13716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7100" imgH="723900" progId="Equation.3">
                  <p:embed/>
                </p:oleObj>
              </mc:Choice>
              <mc:Fallback>
                <p:oleObj name="Equation" r:id="rId2" imgW="47371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37160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31B480F-B981-434E-B3BD-1355E0C5A66B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57181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Assume for </a:t>
            </a:r>
            <a:r>
              <a:rPr lang="en-US" altLang="en-US">
                <a:solidFill>
                  <a:srgbClr val="FF3300"/>
                </a:solidFill>
              </a:rPr>
              <a:t>contradiction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that       is a regular language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990600" y="4572000"/>
            <a:ext cx="64468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Since        is </a:t>
            </a:r>
            <a:r>
              <a:rPr lang="en-US" altLang="en-US">
                <a:solidFill>
                  <a:srgbClr val="FF3300"/>
                </a:solidFill>
              </a:rPr>
              <a:t>infinite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we can apply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  <a:r>
              <a:rPr lang="en-US" altLang="en-US"/>
              <a:t> 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355850" y="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37100" imgH="723900" progId="Equation.3">
                  <p:embed/>
                </p:oleObj>
              </mc:Choice>
              <mc:Fallback>
                <p:oleObj name="Equation" r:id="rId6" imgW="47371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FF30612-30E2-40F2-8939-23281714420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584575" y="5467350"/>
          <a:ext cx="279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4000" imgH="609600" progId="Equation.3">
                  <p:embed/>
                </p:oleObj>
              </mc:Choice>
              <mc:Fallback>
                <p:oleObj name="Equation" r:id="rId2" imgW="27940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5467350"/>
                        <a:ext cx="279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301875" y="5562600"/>
            <a:ext cx="944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pick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0" y="1143000"/>
            <a:ext cx="878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Let        be the integer in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Pick</a:t>
            </a:r>
            <a:r>
              <a:rPr lang="en-US" altLang="en-US"/>
              <a:t> a string       such that:  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140" imgH="304668" progId="Equation.3">
                  <p:embed/>
                </p:oleObj>
              </mc:Choice>
              <mc:Fallback>
                <p:oleObj name="Equation" r:id="rId4" imgW="368140" imgH="304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400" imgH="520700" progId="Equation.3">
                  <p:embed/>
                </p:oleObj>
              </mc:Choice>
              <mc:Fallback>
                <p:oleObj name="Equation" r:id="rId6" imgW="14224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8728" imgH="545863" progId="Equation.3">
                  <p:embed/>
                </p:oleObj>
              </mc:Choice>
              <mc:Fallback>
                <p:oleObj name="Equation" r:id="rId8" imgW="1548728" imgH="54586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562600" y="3581400"/>
            <a:ext cx="1373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length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359" imgH="304536" progId="Equation.3">
                  <p:embed/>
                </p:oleObj>
              </mc:Choice>
              <mc:Fallback>
                <p:oleObj name="Equation" r:id="rId10" imgW="393359" imgH="3045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3"/>
          <p:cNvGraphicFramePr>
            <a:graphicFrameLocks noChangeAspect="1"/>
          </p:cNvGraphicFramePr>
          <p:nvPr/>
        </p:nvGraphicFramePr>
        <p:xfrm>
          <a:off x="2355850" y="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737100" imgH="723900" progId="Equation.3">
                  <p:embed/>
                </p:oleObj>
              </mc:Choice>
              <mc:Fallback>
                <p:oleObj name="Equation" r:id="rId12" imgW="4737100" imgH="723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B25A5E2-B3F1-4FFA-B2D0-2B6E066955DC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0" y="152400"/>
            <a:ext cx="133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Write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1797050" y="0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900" imgH="723900" progId="Equation.3">
                  <p:embed/>
                </p:oleObj>
              </mc:Choice>
              <mc:Fallback>
                <p:oleObj name="Equation" r:id="rId2" imgW="35179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0"/>
                        <a:ext cx="3517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0" y="2057400"/>
            <a:ext cx="4376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it must be that length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0" y="1447800"/>
            <a:ext cx="507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From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  <a:r>
              <a:rPr lang="en-US" altLang="en-US"/>
              <a:t> 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09600" y="3886200"/>
          <a:ext cx="75565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56500" imgH="609600" progId="Equation.3">
                  <p:embed/>
                </p:oleObj>
              </mc:Choice>
              <mc:Fallback>
                <p:oleObj name="Equation" r:id="rId4" imgW="75565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75565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108325" y="60452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17" name="AutoShape 9"/>
          <p:cNvSpPr>
            <a:spLocks/>
          </p:cNvSpPr>
          <p:nvPr/>
        </p:nvSpPr>
        <p:spPr bwMode="auto">
          <a:xfrm rot="5353442">
            <a:off x="3276600" y="44196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18" name="AutoShape 10"/>
          <p:cNvSpPr>
            <a:spLocks/>
          </p:cNvSpPr>
          <p:nvPr/>
        </p:nvSpPr>
        <p:spPr bwMode="auto">
          <a:xfrm rot="5353442">
            <a:off x="4126707" y="4407693"/>
            <a:ext cx="457200" cy="785813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19" name="AutoShape 11"/>
          <p:cNvSpPr>
            <a:spLocks/>
          </p:cNvSpPr>
          <p:nvPr/>
        </p:nvSpPr>
        <p:spPr bwMode="auto">
          <a:xfrm rot="5353442">
            <a:off x="6208713" y="316230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20" name="AutoShape 12"/>
          <p:cNvSpPr>
            <a:spLocks/>
          </p:cNvSpPr>
          <p:nvPr/>
        </p:nvSpPr>
        <p:spPr bwMode="auto">
          <a:xfrm rot="-5446558">
            <a:off x="4152107" y="2655093"/>
            <a:ext cx="457200" cy="2513013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7421" name="AutoShape 13"/>
          <p:cNvSpPr>
            <a:spLocks/>
          </p:cNvSpPr>
          <p:nvPr/>
        </p:nvSpPr>
        <p:spPr bwMode="auto">
          <a:xfrm rot="-5446558">
            <a:off x="5904707" y="3466306"/>
            <a:ext cx="381000" cy="760413"/>
          </a:xfrm>
          <a:prstGeom prst="rightBrace">
            <a:avLst>
              <a:gd name="adj1" fmla="val 166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378200" y="512286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73" imgH="304668" progId="Equation.3">
                  <p:embed/>
                </p:oleObj>
              </mc:Choice>
              <mc:Fallback>
                <p:oleObj name="Equation" r:id="rId6" imgW="291973" imgH="30466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122863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191000" y="5105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225" imgH="406048" progId="Equation.3">
                  <p:embed/>
                </p:oleObj>
              </mc:Choice>
              <mc:Fallback>
                <p:oleObj name="Equation" r:id="rId8" imgW="317225" imgH="40604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054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6343650" y="518636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186363"/>
                        <a:ext cx="2651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4203700" y="32813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32813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5943600" y="32766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359" imgH="304536" progId="Equation.3">
                  <p:embed/>
                </p:oleObj>
              </mc:Choice>
              <mc:Fallback>
                <p:oleObj name="Equation" r:id="rId14" imgW="393359" imgH="3045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766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AutoShape 19"/>
          <p:cNvSpPr>
            <a:spLocks/>
          </p:cNvSpPr>
          <p:nvPr/>
        </p:nvSpPr>
        <p:spPr bwMode="auto">
          <a:xfrm rot="-5446558">
            <a:off x="7124700" y="30861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7029450" y="321945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0400" imgH="419100" progId="Equation.3">
                  <p:embed/>
                </p:oleObj>
              </mc:Choice>
              <mc:Fallback>
                <p:oleObj name="Equation" r:id="rId16" imgW="6604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321945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3"/>
          <p:cNvGraphicFramePr>
            <a:graphicFrameLocks noChangeAspect="1"/>
          </p:cNvGraphicFramePr>
          <p:nvPr/>
        </p:nvGraphicFramePr>
        <p:xfrm>
          <a:off x="4800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43300" imgH="546100" progId="Equation.3">
                  <p:embed/>
                </p:oleObj>
              </mc:Choice>
              <mc:Fallback>
                <p:oleObj name="Equation" r:id="rId18" imgW="3543300" imgH="546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4"/>
          <p:cNvGraphicFramePr>
            <a:graphicFrameLocks noChangeAspect="1"/>
          </p:cNvGraphicFramePr>
          <p:nvPr/>
        </p:nvGraphicFramePr>
        <p:xfrm>
          <a:off x="533400" y="59436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81300" imgH="723900" progId="Equation.3">
                  <p:embed/>
                </p:oleObj>
              </mc:Choice>
              <mc:Fallback>
                <p:oleObj name="Equation" r:id="rId20" imgW="2781300" imgH="723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9436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17F1CC1-F9D2-4A60-8788-B29CDC9611A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2616200"/>
            <a:ext cx="507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From the Pumping Lemma:</a:t>
            </a: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723900" progId="Equation.3">
                  <p:embed/>
                </p:oleObj>
              </mc:Choice>
              <mc:Fallback>
                <p:oleObj name="Equation" r:id="rId2" imgW="24130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4100" imgH="533400" progId="Equation.3">
                  <p:embed/>
                </p:oleObj>
              </mc:Choice>
              <mc:Fallback>
                <p:oleObj name="Equation" r:id="rId4" imgW="23241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0" y="4724400"/>
            <a:ext cx="1227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Thus:</a:t>
            </a:r>
          </a:p>
        </p:txBody>
      </p:sp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2559050" y="0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67100" imgH="723900" progId="Equation.3">
                  <p:embed/>
                </p:oleObj>
              </mc:Choice>
              <mc:Fallback>
                <p:oleObj name="Equation" r:id="rId6" imgW="34671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0"/>
                        <a:ext cx="346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1441450" y="5791200"/>
          <a:ext cx="66817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80200" imgH="723900" progId="Equation.3">
                  <p:embed/>
                </p:oleObj>
              </mc:Choice>
              <mc:Fallback>
                <p:oleObj name="Equation" r:id="rId8" imgW="66802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791200"/>
                        <a:ext cx="66817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8"/>
          <p:cNvGraphicFramePr>
            <a:graphicFrameLocks noChangeAspect="1"/>
          </p:cNvGraphicFramePr>
          <p:nvPr/>
        </p:nvGraphicFramePr>
        <p:xfrm>
          <a:off x="1447800" y="4572000"/>
          <a:ext cx="2489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9200" imgH="723900" progId="Equation.3">
                  <p:embed/>
                </p:oleObj>
              </mc:Choice>
              <mc:Fallback>
                <p:oleObj name="Equation" r:id="rId10" imgW="24892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2489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152400" y="152400"/>
            <a:ext cx="193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We have:</a:t>
            </a:r>
          </a:p>
        </p:txBody>
      </p:sp>
      <p:graphicFrame>
        <p:nvGraphicFramePr>
          <p:cNvPr id="18443" name="Object 10"/>
          <p:cNvGraphicFramePr>
            <a:graphicFrameLocks noChangeAspect="1"/>
          </p:cNvGraphicFramePr>
          <p:nvPr/>
        </p:nvGraphicFramePr>
        <p:xfrm>
          <a:off x="3200400" y="12192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81300" imgH="723900" progId="Equation.3">
                  <p:embed/>
                </p:oleObj>
              </mc:Choice>
              <mc:Fallback>
                <p:oleObj name="Equation" r:id="rId12" imgW="27813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72D37A7-482B-4170-A9D3-3B547E7A860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3244850" y="127000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900" imgH="723900" progId="Equation.3">
                  <p:embed/>
                </p:oleObj>
              </mc:Choice>
              <mc:Fallback>
                <p:oleObj name="Equation" r:id="rId2" imgW="35179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27000"/>
                        <a:ext cx="3517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65125" y="177800"/>
            <a:ext cx="229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Therefore: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584450" y="4130675"/>
          <a:ext cx="3517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900" imgH="723900" progId="Equation.3">
                  <p:embed/>
                </p:oleObj>
              </mc:Choice>
              <mc:Fallback>
                <p:oleObj name="Equation" r:id="rId4" imgW="35179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130675"/>
                        <a:ext cx="3517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BUT: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>
                <a:solidFill>
                  <a:srgbClr val="FF3300"/>
                </a:solidFill>
              </a:rPr>
              <a:t>CONTRADICTION!!!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355850" y="20574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37100" imgH="723900" progId="Equation.3">
                  <p:embed/>
                </p:oleObj>
              </mc:Choice>
              <mc:Fallback>
                <p:oleObj name="Equation" r:id="rId6" imgW="4737100" imgH="723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05740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4A77EB2-0036-4B16-BE48-DC63DEB1223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Our assumption that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is a regular language is not true</a:t>
            </a: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6784975" y="647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647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0" y="4246563"/>
            <a:ext cx="2840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20486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is not a regular language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Therefore: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D997B2B-8A16-470B-ADD8-65A2FE6FA0A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1447800" y="2286000"/>
            <a:ext cx="5943600" cy="2743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Regular languages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438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Non-regular languages</a:t>
            </a: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5422900" y="83185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500" imgH="723900" progId="Equation.3">
                  <p:embed/>
                </p:oleObj>
              </mc:Choice>
              <mc:Fallback>
                <p:oleObj name="Equation" r:id="rId2" imgW="3238500" imgH="72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83185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6AF1CFB-0A7C-4EB4-AF3A-271E660063D4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0" y="636588"/>
            <a:ext cx="2289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286000" y="685800"/>
            <a:ext cx="264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 language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410200" y="1600200"/>
            <a:ext cx="2719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is not regular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228600" y="45227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2286000" y="4572000"/>
            <a:ext cx="470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Use the Pumping Lemma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334000" y="6096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500" imgH="723900" progId="Equation.3">
                  <p:embed/>
                </p:oleObj>
              </mc:Choice>
              <mc:Fallback>
                <p:oleObj name="Equation" r:id="rId2" imgW="32385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0960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476500" y="3155950"/>
          <a:ext cx="419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0" imgH="546100" progId="Equation.3">
                  <p:embed/>
                </p:oleObj>
              </mc:Choice>
              <mc:Fallback>
                <p:oleObj name="Equation" r:id="rId4" imgW="4191000" imgH="546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155950"/>
                        <a:ext cx="4191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481277F-B217-4EA8-A3B9-12C6573580D4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3" name="Oval 4"/>
          <p:cNvSpPr>
            <a:spLocks noChangeArrowheads="1"/>
          </p:cNvSpPr>
          <p:nvPr/>
        </p:nvSpPr>
        <p:spPr bwMode="auto">
          <a:xfrm>
            <a:off x="1447800" y="2286000"/>
            <a:ext cx="5943600" cy="2743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Regular languages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438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dirty="0"/>
              <a:t>Non-regular languages</a:t>
            </a:r>
          </a:p>
        </p:txBody>
      </p:sp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5105400" y="8382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500" imgH="711200" progId="Equation.3">
                  <p:embed/>
                </p:oleObj>
              </mc:Choice>
              <mc:Fallback>
                <p:oleObj name="Equation" r:id="rId2" imgW="38735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382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11FD15D-0025-4C24-8296-CF51E188366B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066800" y="2057400"/>
            <a:ext cx="57181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Assume for </a:t>
            </a:r>
            <a:r>
              <a:rPr lang="en-US" altLang="en-US">
                <a:solidFill>
                  <a:srgbClr val="FF3300"/>
                </a:solidFill>
              </a:rPr>
              <a:t>contradiction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that       is a regular language</a:t>
            </a:r>
          </a:p>
        </p:txBody>
      </p:sp>
      <p:graphicFrame>
        <p:nvGraphicFramePr>
          <p:cNvPr id="23556" name="Object 1024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990600" y="4572000"/>
            <a:ext cx="64468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Since        is </a:t>
            </a:r>
            <a:r>
              <a:rPr lang="en-US" altLang="en-US">
                <a:solidFill>
                  <a:srgbClr val="FF3300"/>
                </a:solidFill>
              </a:rPr>
              <a:t>infinite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we can apply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  <a:r>
              <a:rPr lang="en-US" altLang="en-US"/>
              <a:t> </a:t>
            </a:r>
          </a:p>
        </p:txBody>
      </p:sp>
      <p:graphicFrame>
        <p:nvGraphicFramePr>
          <p:cNvPr id="23558" name="Object 102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026"/>
          <p:cNvGraphicFramePr>
            <a:graphicFrameLocks noChangeAspect="1"/>
          </p:cNvGraphicFramePr>
          <p:nvPr/>
        </p:nvGraphicFramePr>
        <p:xfrm>
          <a:off x="2362200" y="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500" imgH="723900" progId="Equation.3">
                  <p:embed/>
                </p:oleObj>
              </mc:Choice>
              <mc:Fallback>
                <p:oleObj name="Equation" r:id="rId6" imgW="3238500" imgH="723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0B6EEEA-4154-4B33-8ABE-106FAC3641DF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4579" name="Object 1024"/>
          <p:cNvGraphicFramePr>
            <a:graphicFrameLocks noChangeAspect="1"/>
          </p:cNvGraphicFramePr>
          <p:nvPr/>
        </p:nvGraphicFramePr>
        <p:xfrm>
          <a:off x="3810000" y="5486400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0" imgH="609600" progId="Equation.3">
                  <p:embed/>
                </p:oleObj>
              </mc:Choice>
              <mc:Fallback>
                <p:oleObj name="Equation" r:id="rId2" imgW="1524000" imgH="609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86400"/>
                        <a:ext cx="152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301875" y="5562600"/>
            <a:ext cx="944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pick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1143000"/>
            <a:ext cx="878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Let        be the integer in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Pick</a:t>
            </a:r>
            <a:r>
              <a:rPr lang="en-US" altLang="en-US"/>
              <a:t> a string       such that:  </a:t>
            </a:r>
          </a:p>
        </p:txBody>
      </p:sp>
      <p:graphicFrame>
        <p:nvGraphicFramePr>
          <p:cNvPr id="24583" name="Object 1025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140" imgH="304668" progId="Equation.3">
                  <p:embed/>
                </p:oleObj>
              </mc:Choice>
              <mc:Fallback>
                <p:oleObj name="Equation" r:id="rId4" imgW="368140" imgH="304668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1026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400" imgH="520700" progId="Equation.3">
                  <p:embed/>
                </p:oleObj>
              </mc:Choice>
              <mc:Fallback>
                <p:oleObj name="Equation" r:id="rId6" imgW="1422400" imgH="520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027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8728" imgH="545863" progId="Equation.3">
                  <p:embed/>
                </p:oleObj>
              </mc:Choice>
              <mc:Fallback>
                <p:oleObj name="Equation" r:id="rId8" imgW="1548728" imgH="545863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562600" y="3581400"/>
            <a:ext cx="1373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length</a:t>
            </a:r>
          </a:p>
        </p:txBody>
      </p:sp>
      <p:graphicFrame>
        <p:nvGraphicFramePr>
          <p:cNvPr id="24587" name="Object 1028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359" imgH="304536" progId="Equation.3">
                  <p:embed/>
                </p:oleObj>
              </mc:Choice>
              <mc:Fallback>
                <p:oleObj name="Equation" r:id="rId10" imgW="393359" imgH="304536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29"/>
          <p:cNvGraphicFramePr>
            <a:graphicFrameLocks noChangeAspect="1"/>
          </p:cNvGraphicFramePr>
          <p:nvPr/>
        </p:nvGraphicFramePr>
        <p:xfrm>
          <a:off x="2362200" y="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38500" imgH="723900" progId="Equation.3">
                  <p:embed/>
                </p:oleObj>
              </mc:Choice>
              <mc:Fallback>
                <p:oleObj name="Equation" r:id="rId12" imgW="3238500" imgH="7239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3F544A3-4089-4FA2-90F9-71F536B0415E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0" y="152400"/>
            <a:ext cx="133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Write</a:t>
            </a:r>
          </a:p>
        </p:txBody>
      </p:sp>
      <p:graphicFrame>
        <p:nvGraphicFramePr>
          <p:cNvPr id="25604" name="Object 0"/>
          <p:cNvGraphicFramePr>
            <a:graphicFrameLocks noChangeAspect="1"/>
          </p:cNvGraphicFramePr>
          <p:nvPr/>
        </p:nvGraphicFramePr>
        <p:xfrm>
          <a:off x="1905000" y="0"/>
          <a:ext cx="2235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723900" progId="Equation.3">
                  <p:embed/>
                </p:oleObj>
              </mc:Choice>
              <mc:Fallback>
                <p:oleObj name="Equation" r:id="rId2" imgW="2235200" imgH="723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0"/>
                        <a:ext cx="2235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0" y="2057400"/>
            <a:ext cx="4376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it must be that length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0" y="1447800"/>
            <a:ext cx="507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From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  <a:r>
              <a:rPr lang="en-US" altLang="en-US"/>
              <a:t> </a:t>
            </a:r>
          </a:p>
        </p:txBody>
      </p:sp>
      <p:graphicFrame>
        <p:nvGraphicFramePr>
          <p:cNvPr id="25607" name="Object 1"/>
          <p:cNvGraphicFramePr>
            <a:graphicFrameLocks noChangeAspect="1"/>
          </p:cNvGraphicFramePr>
          <p:nvPr/>
        </p:nvGraphicFramePr>
        <p:xfrm>
          <a:off x="1371600" y="3733800"/>
          <a:ext cx="5575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75300" imgH="609600" progId="Equation.3">
                  <p:embed/>
                </p:oleObj>
              </mc:Choice>
              <mc:Fallback>
                <p:oleObj name="Equation" r:id="rId4" imgW="5575300" imgH="609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55753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108325" y="60452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09" name="AutoShape 9"/>
          <p:cNvSpPr>
            <a:spLocks/>
          </p:cNvSpPr>
          <p:nvPr/>
        </p:nvSpPr>
        <p:spPr bwMode="auto">
          <a:xfrm rot="5353442">
            <a:off x="2819400" y="42672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10" name="AutoShape 10"/>
          <p:cNvSpPr>
            <a:spLocks/>
          </p:cNvSpPr>
          <p:nvPr/>
        </p:nvSpPr>
        <p:spPr bwMode="auto">
          <a:xfrm rot="5353442">
            <a:off x="3669507" y="4255293"/>
            <a:ext cx="457200" cy="785813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11" name="AutoShape 11"/>
          <p:cNvSpPr>
            <a:spLocks/>
          </p:cNvSpPr>
          <p:nvPr/>
        </p:nvSpPr>
        <p:spPr bwMode="auto">
          <a:xfrm rot="5353442">
            <a:off x="5370513" y="3387725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12" name="AutoShape 12"/>
          <p:cNvSpPr>
            <a:spLocks/>
          </p:cNvSpPr>
          <p:nvPr/>
        </p:nvSpPr>
        <p:spPr bwMode="auto">
          <a:xfrm rot="-5446558">
            <a:off x="3618707" y="2494756"/>
            <a:ext cx="457200" cy="2513013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5613" name="AutoShape 13"/>
          <p:cNvSpPr>
            <a:spLocks/>
          </p:cNvSpPr>
          <p:nvPr/>
        </p:nvSpPr>
        <p:spPr bwMode="auto">
          <a:xfrm rot="-5446558">
            <a:off x="5905500" y="30099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5614" name="Object 2"/>
          <p:cNvGraphicFramePr>
            <a:graphicFrameLocks noChangeAspect="1"/>
          </p:cNvGraphicFramePr>
          <p:nvPr/>
        </p:nvGraphicFramePr>
        <p:xfrm>
          <a:off x="2895600" y="49530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73" imgH="304668" progId="Equation.3">
                  <p:embed/>
                </p:oleObj>
              </mc:Choice>
              <mc:Fallback>
                <p:oleObj name="Equation" r:id="rId6" imgW="291973" imgH="3046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9530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3"/>
          <p:cNvGraphicFramePr>
            <a:graphicFrameLocks noChangeAspect="1"/>
          </p:cNvGraphicFramePr>
          <p:nvPr/>
        </p:nvGraphicFramePr>
        <p:xfrm>
          <a:off x="3733800" y="49530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225" imgH="406048" progId="Equation.3">
                  <p:embed/>
                </p:oleObj>
              </mc:Choice>
              <mc:Fallback>
                <p:oleObj name="Equation" r:id="rId8" imgW="317225" imgH="40604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9530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4"/>
          <p:cNvGraphicFramePr>
            <a:graphicFrameLocks noChangeAspect="1"/>
          </p:cNvGraphicFramePr>
          <p:nvPr/>
        </p:nvGraphicFramePr>
        <p:xfrm>
          <a:off x="5505450" y="503396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5033963"/>
                        <a:ext cx="2651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5"/>
          <p:cNvGraphicFramePr>
            <a:graphicFrameLocks noChangeAspect="1"/>
          </p:cNvGraphicFramePr>
          <p:nvPr/>
        </p:nvGraphicFramePr>
        <p:xfrm>
          <a:off x="3581400" y="3124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24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6"/>
          <p:cNvGraphicFramePr>
            <a:graphicFrameLocks noChangeAspect="1"/>
          </p:cNvGraphicFramePr>
          <p:nvPr/>
        </p:nvGraphicFramePr>
        <p:xfrm>
          <a:off x="5486400" y="30480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700" imgH="419100" progId="Equation.3">
                  <p:embed/>
                </p:oleObj>
              </mc:Choice>
              <mc:Fallback>
                <p:oleObj name="Equation" r:id="rId14" imgW="11557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115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7"/>
          <p:cNvGraphicFramePr>
            <a:graphicFrameLocks noChangeAspect="1"/>
          </p:cNvGraphicFramePr>
          <p:nvPr/>
        </p:nvGraphicFramePr>
        <p:xfrm>
          <a:off x="4800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43300" imgH="546100" progId="Equation.3">
                  <p:embed/>
                </p:oleObj>
              </mc:Choice>
              <mc:Fallback>
                <p:oleObj name="Equation" r:id="rId16" imgW="35433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8"/>
          <p:cNvGraphicFramePr>
            <a:graphicFrameLocks noChangeAspect="1"/>
          </p:cNvGraphicFramePr>
          <p:nvPr/>
        </p:nvGraphicFramePr>
        <p:xfrm>
          <a:off x="304800" y="594360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44900" imgH="723900" progId="Equation.3">
                  <p:embed/>
                </p:oleObj>
              </mc:Choice>
              <mc:Fallback>
                <p:oleObj name="Equation" r:id="rId18" imgW="36449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943600"/>
                        <a:ext cx="364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7AE9D3A-A7B6-45E7-87B7-0E5829416A7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0" y="2616200"/>
            <a:ext cx="507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From the Pumping Lemma:</a:t>
            </a: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723900" progId="Equation.3">
                  <p:embed/>
                </p:oleObj>
              </mc:Choice>
              <mc:Fallback>
                <p:oleObj name="Equation" r:id="rId2" imgW="24130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4100" imgH="533400" progId="Equation.3">
                  <p:embed/>
                </p:oleObj>
              </mc:Choice>
              <mc:Fallback>
                <p:oleObj name="Equation" r:id="rId4" imgW="23241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0" y="4724400"/>
            <a:ext cx="1227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Thus:</a:t>
            </a:r>
          </a:p>
        </p:txBody>
      </p:sp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2590800" y="0"/>
          <a:ext cx="219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100" imgH="723900" progId="Equation.3">
                  <p:embed/>
                </p:oleObj>
              </mc:Choice>
              <mc:Fallback>
                <p:oleObj name="Equation" r:id="rId6" imgW="21971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0"/>
                        <a:ext cx="219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1422400" y="5791200"/>
          <a:ext cx="62372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35700" imgH="723900" progId="Equation.3">
                  <p:embed/>
                </p:oleObj>
              </mc:Choice>
              <mc:Fallback>
                <p:oleObj name="Equation" r:id="rId8" imgW="62357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791200"/>
                        <a:ext cx="62372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8"/>
          <p:cNvGraphicFramePr>
            <a:graphicFrameLocks noChangeAspect="1"/>
          </p:cNvGraphicFramePr>
          <p:nvPr/>
        </p:nvGraphicFramePr>
        <p:xfrm>
          <a:off x="1524000" y="46482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1900" imgH="723900" progId="Equation.3">
                  <p:embed/>
                </p:oleObj>
              </mc:Choice>
              <mc:Fallback>
                <p:oleObj name="Equation" r:id="rId10" imgW="25019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0" y="0"/>
            <a:ext cx="193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We have:</a:t>
            </a:r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2520950" y="106680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44900" imgH="723900" progId="Equation.3">
                  <p:embed/>
                </p:oleObj>
              </mc:Choice>
              <mc:Fallback>
                <p:oleObj name="Equation" r:id="rId12" imgW="36449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066800"/>
                        <a:ext cx="364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81F0430-E588-491D-8889-2EE129A8D5FD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7651" name="Object 1024"/>
          <p:cNvGraphicFramePr>
            <a:graphicFrameLocks noChangeAspect="1"/>
          </p:cNvGraphicFramePr>
          <p:nvPr/>
        </p:nvGraphicFramePr>
        <p:xfrm>
          <a:off x="2965450" y="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723900" progId="Equation.3">
                  <p:embed/>
                </p:oleObj>
              </mc:Choice>
              <mc:Fallback>
                <p:oleObj name="Equation" r:id="rId2" imgW="2273300" imgH="723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0"/>
                        <a:ext cx="2273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0" y="152400"/>
            <a:ext cx="229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Therefore: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4038600" y="2667000"/>
            <a:ext cx="485775" cy="1447800"/>
          </a:xfrm>
          <a:prstGeom prst="downArrow">
            <a:avLst>
              <a:gd name="adj1" fmla="val 50000"/>
              <a:gd name="adj2" fmla="val 745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7654" name="Object 1025"/>
          <p:cNvGraphicFramePr>
            <a:graphicFrameLocks noChangeAspect="1"/>
          </p:cNvGraphicFramePr>
          <p:nvPr/>
        </p:nvGraphicFramePr>
        <p:xfrm>
          <a:off x="3352800" y="4495800"/>
          <a:ext cx="196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500" imgH="533400" progId="Equation.3">
                  <p:embed/>
                </p:oleObj>
              </mc:Choice>
              <mc:Fallback>
                <p:oleObj name="Equation" r:id="rId4" imgW="1968500" imgH="533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5800"/>
                        <a:ext cx="1968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026"/>
          <p:cNvGraphicFramePr>
            <a:graphicFrameLocks noChangeAspect="1"/>
          </p:cNvGraphicFramePr>
          <p:nvPr/>
        </p:nvGraphicFramePr>
        <p:xfrm>
          <a:off x="2743200" y="16002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500" imgH="723900" progId="Equation.3">
                  <p:embed/>
                </p:oleObj>
              </mc:Choice>
              <mc:Fallback>
                <p:oleObj name="Equation" r:id="rId6" imgW="3238500" imgH="723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0" y="16764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And since:</a:t>
            </a:r>
          </a:p>
        </p:txBody>
      </p:sp>
      <p:graphicFrame>
        <p:nvGraphicFramePr>
          <p:cNvPr id="27657" name="Object 1027"/>
          <p:cNvGraphicFramePr>
            <a:graphicFrameLocks noChangeAspect="1"/>
          </p:cNvGraphicFramePr>
          <p:nvPr/>
        </p:nvGraphicFramePr>
        <p:xfrm>
          <a:off x="6477000" y="15240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400" imgH="546100" progId="Equation.3">
                  <p:embed/>
                </p:oleObj>
              </mc:Choice>
              <mc:Fallback>
                <p:oleObj name="Equation" r:id="rId8" imgW="1803400" imgH="5461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52400"/>
                        <a:ext cx="180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28"/>
          <p:cNvGraphicFramePr>
            <a:graphicFrameLocks noChangeAspect="1"/>
          </p:cNvGraphicFramePr>
          <p:nvPr/>
        </p:nvGraphicFramePr>
        <p:xfrm>
          <a:off x="6477000" y="449580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3400" imgH="546100" progId="Equation.3">
                  <p:embed/>
                </p:oleObj>
              </mc:Choice>
              <mc:Fallback>
                <p:oleObj name="Equation" r:id="rId10" imgW="1803400" imgH="5461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95800"/>
                        <a:ext cx="180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0" y="4419600"/>
            <a:ext cx="2625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There is     : </a:t>
            </a:r>
          </a:p>
        </p:txBody>
      </p:sp>
      <p:graphicFrame>
        <p:nvGraphicFramePr>
          <p:cNvPr id="27660" name="Object 1029"/>
          <p:cNvGraphicFramePr>
            <a:graphicFrameLocks noChangeAspect="1"/>
          </p:cNvGraphicFramePr>
          <p:nvPr/>
        </p:nvGraphicFramePr>
        <p:xfrm>
          <a:off x="1828800" y="45720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292" imgH="406048" progId="Equation.3">
                  <p:embed/>
                </p:oleObj>
              </mc:Choice>
              <mc:Fallback>
                <p:oleObj name="Equation" r:id="rId11" imgW="355292" imgH="406048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F497DAA-13E4-4647-87E5-B926736F53E7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194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However:</a:t>
            </a:r>
          </a:p>
        </p:txBody>
      </p:sp>
      <p:graphicFrame>
        <p:nvGraphicFramePr>
          <p:cNvPr id="28676" name="Object 1024"/>
          <p:cNvGraphicFramePr>
            <a:graphicFrameLocks noChangeAspect="1"/>
          </p:cNvGraphicFramePr>
          <p:nvPr/>
        </p:nvGraphicFramePr>
        <p:xfrm>
          <a:off x="4038600" y="0"/>
          <a:ext cx="22606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3568700" progId="Equation.3">
                  <p:embed/>
                </p:oleObj>
              </mc:Choice>
              <mc:Fallback>
                <p:oleObj name="Equation" r:id="rId2" imgW="2260600" imgH="3568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0"/>
                        <a:ext cx="2260600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025"/>
          <p:cNvGraphicFramePr>
            <a:graphicFrameLocks noChangeAspect="1"/>
          </p:cNvGraphicFramePr>
          <p:nvPr/>
        </p:nvGraphicFramePr>
        <p:xfrm>
          <a:off x="2819400" y="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431800" progId="Equation.3">
                  <p:embed/>
                </p:oleObj>
              </mc:Choice>
              <mc:Fallback>
                <p:oleObj name="Equation" r:id="rId4" imgW="1054100" imgH="431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13"/>
          <p:cNvSpPr txBox="1">
            <a:spLocks noChangeArrowheads="1"/>
          </p:cNvSpPr>
          <p:nvPr/>
        </p:nvSpPr>
        <p:spPr bwMode="auto">
          <a:xfrm>
            <a:off x="6705600" y="0"/>
            <a:ext cx="80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for</a:t>
            </a:r>
          </a:p>
        </p:txBody>
      </p:sp>
      <p:graphicFrame>
        <p:nvGraphicFramePr>
          <p:cNvPr id="28679" name="Object 1026"/>
          <p:cNvGraphicFramePr>
            <a:graphicFrameLocks noChangeAspect="1"/>
          </p:cNvGraphicFramePr>
          <p:nvPr/>
        </p:nvGraphicFramePr>
        <p:xfrm>
          <a:off x="3987800" y="2305050"/>
          <a:ext cx="25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90" imgH="571252" progId="Equation.3">
                  <p:embed/>
                </p:oleObj>
              </mc:Choice>
              <mc:Fallback>
                <p:oleObj name="Equation" r:id="rId6" imgW="253890" imgH="571252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305050"/>
                        <a:ext cx="25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027"/>
          <p:cNvGraphicFramePr>
            <a:graphicFrameLocks noChangeAspect="1"/>
          </p:cNvGraphicFramePr>
          <p:nvPr/>
        </p:nvGraphicFramePr>
        <p:xfrm>
          <a:off x="7772400" y="762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100" imgH="419100" progId="Equation.3">
                  <p:embed/>
                </p:oleObj>
              </mc:Choice>
              <mc:Fallback>
                <p:oleObj name="Equation" r:id="rId8" imgW="1054100" imgH="4191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028"/>
          <p:cNvGraphicFramePr>
            <a:graphicFrameLocks noChangeAspect="1"/>
          </p:cNvGraphicFramePr>
          <p:nvPr/>
        </p:nvGraphicFramePr>
        <p:xfrm>
          <a:off x="3124200" y="4495800"/>
          <a:ext cx="299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97200" imgH="533400" progId="Equation.3">
                  <p:embed/>
                </p:oleObj>
              </mc:Choice>
              <mc:Fallback>
                <p:oleObj name="Equation" r:id="rId10" imgW="2997200" imgH="533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299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AutoShape 18"/>
          <p:cNvSpPr>
            <a:spLocks noChangeArrowheads="1"/>
          </p:cNvSpPr>
          <p:nvPr/>
        </p:nvSpPr>
        <p:spPr bwMode="auto">
          <a:xfrm>
            <a:off x="4191000" y="3810000"/>
            <a:ext cx="485775" cy="533400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8683" name="AutoShape 19"/>
          <p:cNvSpPr>
            <a:spLocks noChangeArrowheads="1"/>
          </p:cNvSpPr>
          <p:nvPr/>
        </p:nvSpPr>
        <p:spPr bwMode="auto">
          <a:xfrm>
            <a:off x="4191000" y="5257800"/>
            <a:ext cx="485775" cy="533400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28684" name="Object 1029"/>
          <p:cNvGraphicFramePr>
            <a:graphicFrameLocks noChangeAspect="1"/>
          </p:cNvGraphicFramePr>
          <p:nvPr/>
        </p:nvGraphicFramePr>
        <p:xfrm>
          <a:off x="3200400" y="60198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81200" imgH="533400" progId="Equation.3">
                  <p:embed/>
                </p:oleObj>
              </mc:Choice>
              <mc:Fallback>
                <p:oleObj name="Equation" r:id="rId12" imgW="1981200" imgH="533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19800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21"/>
          <p:cNvSpPr txBox="1">
            <a:spLocks noChangeArrowheads="1"/>
          </p:cNvSpPr>
          <p:nvPr/>
        </p:nvSpPr>
        <p:spPr bwMode="auto">
          <a:xfrm>
            <a:off x="5791200" y="59436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for any </a:t>
            </a:r>
          </a:p>
        </p:txBody>
      </p:sp>
      <p:graphicFrame>
        <p:nvGraphicFramePr>
          <p:cNvPr id="28686" name="Object 1030"/>
          <p:cNvGraphicFramePr>
            <a:graphicFrameLocks noChangeAspect="1"/>
          </p:cNvGraphicFramePr>
          <p:nvPr/>
        </p:nvGraphicFramePr>
        <p:xfrm>
          <a:off x="7543800" y="60960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292" imgH="406048" progId="Equation.3">
                  <p:embed/>
                </p:oleObj>
              </mc:Choice>
              <mc:Fallback>
                <p:oleObj name="Equation" r:id="rId14" imgW="355292" imgH="406048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6096000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5E57138-4616-4D65-9A37-7E166BB0184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3352800" y="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723900" progId="Equation.3">
                  <p:embed/>
                </p:oleObj>
              </mc:Choice>
              <mc:Fallback>
                <p:oleObj name="Equation" r:id="rId2" imgW="22733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0"/>
                        <a:ext cx="2273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65125" y="177800"/>
            <a:ext cx="229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Therefore: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3206750" y="4130675"/>
          <a:ext cx="2273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300" imgH="723900" progId="Equation.3">
                  <p:embed/>
                </p:oleObj>
              </mc:Choice>
              <mc:Fallback>
                <p:oleObj name="Equation" r:id="rId4" imgW="22733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130675"/>
                        <a:ext cx="2273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BUT: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>
                <a:solidFill>
                  <a:srgbClr val="FF3300"/>
                </a:solidFill>
              </a:rPr>
              <a:t>CONTRADICTION!!!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286000" y="19812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500" imgH="723900" progId="Equation.3">
                  <p:embed/>
                </p:oleObj>
              </mc:Choice>
              <mc:Fallback>
                <p:oleObj name="Equation" r:id="rId6" imgW="3238500" imgH="723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7010400" y="213360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400" imgH="546100" progId="Equation.3">
                  <p:embed/>
                </p:oleObj>
              </mc:Choice>
              <mc:Fallback>
                <p:oleObj name="Equation" r:id="rId8" imgW="1803400" imgH="546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133600"/>
                        <a:ext cx="180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775325" y="2082800"/>
            <a:ext cx="842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and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534FBC7-2B11-4F7E-A046-13521C008CB8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Our assumption that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is a regular language is not true</a:t>
            </a: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6784975" y="647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647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4246563"/>
            <a:ext cx="2840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is not a regular language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Therefore: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7B6E17D-4EC6-4906-8203-761C92C30993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0" y="636588"/>
            <a:ext cx="2289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286000" y="685800"/>
            <a:ext cx="264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 language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62200" y="2514600"/>
            <a:ext cx="2719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is not regular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28600" y="45227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0" y="4572000"/>
            <a:ext cx="470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Use the Pumping Lemma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438400" y="15240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500" imgH="711200" progId="Equation.3">
                  <p:embed/>
                </p:oleObj>
              </mc:Choice>
              <mc:Fallback>
                <p:oleObj name="Equation" r:id="rId2" imgW="38735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7010400" y="16764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533400" progId="Equation.3">
                  <p:embed/>
                </p:oleObj>
              </mc:Choice>
              <mc:Fallback>
                <p:oleObj name="Equation" r:id="rId4" imgW="18796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764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1686D8D-E229-4263-BF9B-DA4AFB1B8844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2476500" y="-254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500" imgH="711200" progId="Equation.3">
                  <p:embed/>
                </p:oleObj>
              </mc:Choice>
              <mc:Fallback>
                <p:oleObj name="Equation" r:id="rId2" imgW="38735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-254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066800" y="2057400"/>
            <a:ext cx="57181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Assume for </a:t>
            </a:r>
            <a:r>
              <a:rPr lang="en-US" altLang="en-US">
                <a:solidFill>
                  <a:srgbClr val="FF3300"/>
                </a:solidFill>
              </a:rPr>
              <a:t>contradiction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that       is a regular language</a:t>
            </a:r>
          </a:p>
        </p:txBody>
      </p:sp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990600" y="4572000"/>
            <a:ext cx="64468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Since        is </a:t>
            </a:r>
            <a:r>
              <a:rPr lang="en-US" altLang="en-US">
                <a:solidFill>
                  <a:srgbClr val="FF3300"/>
                </a:solidFill>
              </a:rPr>
              <a:t>infinite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we can apply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  <a:r>
              <a:rPr lang="en-US" altLang="en-US"/>
              <a:t> </a:t>
            </a:r>
          </a:p>
        </p:txBody>
      </p:sp>
      <p:graphicFrame>
        <p:nvGraphicFramePr>
          <p:cNvPr id="7175" name="Object 11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393529" progId="Equation.3">
                  <p:embed/>
                </p:oleObj>
              </mc:Choice>
              <mc:Fallback>
                <p:oleObj name="Equation" r:id="rId6" imgW="330057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9E4D380-024F-4604-B660-EF7D7F7A3191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8195" name="Object 10"/>
          <p:cNvGraphicFramePr>
            <a:graphicFrameLocks noChangeAspect="1"/>
          </p:cNvGraphicFramePr>
          <p:nvPr/>
        </p:nvGraphicFramePr>
        <p:xfrm>
          <a:off x="3387725" y="5467350"/>
          <a:ext cx="318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700" imgH="609600" progId="Equation.3">
                  <p:embed/>
                </p:oleObj>
              </mc:Choice>
              <mc:Fallback>
                <p:oleObj name="Equation" r:id="rId2" imgW="31877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5467350"/>
                        <a:ext cx="3187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2301875" y="5562600"/>
            <a:ext cx="944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pick</a:t>
            </a:r>
          </a:p>
        </p:txBody>
      </p:sp>
      <p:sp>
        <p:nvSpPr>
          <p:cNvPr id="8197" name="Text Box 12"/>
          <p:cNvSpPr txBox="1">
            <a:spLocks noChangeArrowheads="1"/>
          </p:cNvSpPr>
          <p:nvPr/>
        </p:nvSpPr>
        <p:spPr bwMode="auto">
          <a:xfrm>
            <a:off x="0" y="1143000"/>
            <a:ext cx="878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Let        be the integer in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Pick</a:t>
            </a:r>
            <a:r>
              <a:rPr lang="en-US" altLang="en-US"/>
              <a:t> a string       such that:  </a:t>
            </a:r>
          </a:p>
        </p:txBody>
      </p:sp>
      <p:graphicFrame>
        <p:nvGraphicFramePr>
          <p:cNvPr id="8199" name="Object 14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140" imgH="304668" progId="Equation.3">
                  <p:embed/>
                </p:oleObj>
              </mc:Choice>
              <mc:Fallback>
                <p:oleObj name="Equation" r:id="rId4" imgW="368140" imgH="30466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5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400" imgH="520700" progId="Equation.3">
                  <p:embed/>
                </p:oleObj>
              </mc:Choice>
              <mc:Fallback>
                <p:oleObj name="Equation" r:id="rId6" imgW="1422400" imgH="520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6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8728" imgH="545863" progId="Equation.3">
                  <p:embed/>
                </p:oleObj>
              </mc:Choice>
              <mc:Fallback>
                <p:oleObj name="Equation" r:id="rId8" imgW="1548728" imgH="54586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7"/>
          <p:cNvSpPr txBox="1">
            <a:spLocks noChangeArrowheads="1"/>
          </p:cNvSpPr>
          <p:nvPr/>
        </p:nvSpPr>
        <p:spPr bwMode="auto">
          <a:xfrm>
            <a:off x="5562600" y="3581400"/>
            <a:ext cx="1373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length</a:t>
            </a:r>
          </a:p>
        </p:txBody>
      </p:sp>
      <p:graphicFrame>
        <p:nvGraphicFramePr>
          <p:cNvPr id="8203" name="Object 18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359" imgH="304536" progId="Equation.3">
                  <p:embed/>
                </p:oleObj>
              </mc:Choice>
              <mc:Fallback>
                <p:oleObj name="Equation" r:id="rId10" imgW="393359" imgH="3045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9"/>
          <p:cNvGraphicFramePr>
            <a:graphicFrameLocks noChangeAspect="1"/>
          </p:cNvGraphicFramePr>
          <p:nvPr/>
        </p:nvGraphicFramePr>
        <p:xfrm>
          <a:off x="2476500" y="-254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73500" imgH="711200" progId="Equation.3">
                  <p:embed/>
                </p:oleObj>
              </mc:Choice>
              <mc:Fallback>
                <p:oleObj name="Equation" r:id="rId12" imgW="3873500" imgH="71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-254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A4DA039-74C5-4EA1-9780-AA90470316E0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0" y="152400"/>
            <a:ext cx="133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Write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1600200" y="0"/>
          <a:ext cx="3911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11600" imgH="723900" progId="Equation.3">
                  <p:embed/>
                </p:oleObj>
              </mc:Choice>
              <mc:Fallback>
                <p:oleObj name="Equation" r:id="rId2" imgW="39116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3911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0" y="2057400"/>
            <a:ext cx="4376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it must be that length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0" y="1447800"/>
            <a:ext cx="507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From the </a:t>
            </a:r>
            <a:r>
              <a:rPr lang="en-US" altLang="en-US">
                <a:solidFill>
                  <a:srgbClr val="FF3300"/>
                </a:solidFill>
              </a:rPr>
              <a:t>Pumping Lemma</a:t>
            </a:r>
            <a:r>
              <a:rPr lang="en-US" altLang="en-US"/>
              <a:t> </a:t>
            </a:r>
          </a:p>
        </p:txBody>
      </p:sp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457200" y="3962400"/>
          <a:ext cx="78105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10500" imgH="609600" progId="Equation.3">
                  <p:embed/>
                </p:oleObj>
              </mc:Choice>
              <mc:Fallback>
                <p:oleObj name="Equation" r:id="rId4" imgW="78105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78105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3108325" y="60452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25" name="AutoShape 11"/>
          <p:cNvSpPr>
            <a:spLocks/>
          </p:cNvSpPr>
          <p:nvPr/>
        </p:nvSpPr>
        <p:spPr bwMode="auto">
          <a:xfrm rot="5353442">
            <a:off x="3579813" y="4494213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26" name="AutoShape 12"/>
          <p:cNvSpPr>
            <a:spLocks/>
          </p:cNvSpPr>
          <p:nvPr/>
        </p:nvSpPr>
        <p:spPr bwMode="auto">
          <a:xfrm rot="5353442">
            <a:off x="4431507" y="4483893"/>
            <a:ext cx="457200" cy="785813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27" name="AutoShape 13"/>
          <p:cNvSpPr>
            <a:spLocks/>
          </p:cNvSpPr>
          <p:nvPr/>
        </p:nvSpPr>
        <p:spPr bwMode="auto">
          <a:xfrm rot="5353442">
            <a:off x="6500019" y="3356769"/>
            <a:ext cx="457200" cy="3049588"/>
          </a:xfrm>
          <a:prstGeom prst="rightBrace">
            <a:avLst>
              <a:gd name="adj1" fmla="val 555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28" name="AutoShape 14"/>
          <p:cNvSpPr>
            <a:spLocks/>
          </p:cNvSpPr>
          <p:nvPr/>
        </p:nvSpPr>
        <p:spPr bwMode="auto">
          <a:xfrm rot="-5446558">
            <a:off x="4292600" y="2846388"/>
            <a:ext cx="457200" cy="2286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9229" name="AutoShape 15"/>
          <p:cNvSpPr>
            <a:spLocks/>
          </p:cNvSpPr>
          <p:nvPr/>
        </p:nvSpPr>
        <p:spPr bwMode="auto">
          <a:xfrm rot="-5446558">
            <a:off x="5930900" y="35941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9230" name="Object 16"/>
          <p:cNvGraphicFramePr>
            <a:graphicFrameLocks noChangeAspect="1"/>
          </p:cNvGraphicFramePr>
          <p:nvPr/>
        </p:nvGraphicFramePr>
        <p:xfrm>
          <a:off x="3606800" y="519906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73" imgH="304668" progId="Equation.3">
                  <p:embed/>
                </p:oleObj>
              </mc:Choice>
              <mc:Fallback>
                <p:oleObj name="Equation" r:id="rId6" imgW="291973" imgH="30466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199063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7"/>
          <p:cNvGraphicFramePr>
            <a:graphicFrameLocks noChangeAspect="1"/>
          </p:cNvGraphicFramePr>
          <p:nvPr/>
        </p:nvGraphicFramePr>
        <p:xfrm>
          <a:off x="4495800" y="51816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225" imgH="406048" progId="Equation.3">
                  <p:embed/>
                </p:oleObj>
              </mc:Choice>
              <mc:Fallback>
                <p:oleObj name="Equation" r:id="rId8" imgW="317225" imgH="40604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816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8"/>
          <p:cNvGraphicFramePr>
            <a:graphicFrameLocks noChangeAspect="1"/>
          </p:cNvGraphicFramePr>
          <p:nvPr/>
        </p:nvGraphicFramePr>
        <p:xfrm>
          <a:off x="6572250" y="526256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5262563"/>
                        <a:ext cx="2651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9"/>
          <p:cNvGraphicFramePr>
            <a:graphicFrameLocks noChangeAspect="1"/>
          </p:cNvGraphicFramePr>
          <p:nvPr/>
        </p:nvGraphicFramePr>
        <p:xfrm>
          <a:off x="4419600" y="33528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359" imgH="304536" progId="Equation.3">
                  <p:embed/>
                </p:oleObj>
              </mc:Choice>
              <mc:Fallback>
                <p:oleObj name="Equation" r:id="rId12" imgW="393359" imgH="30453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20"/>
          <p:cNvGraphicFramePr>
            <a:graphicFrameLocks noChangeAspect="1"/>
          </p:cNvGraphicFramePr>
          <p:nvPr/>
        </p:nvGraphicFramePr>
        <p:xfrm>
          <a:off x="5956300" y="33575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359" imgH="304536" progId="Equation.3">
                  <p:embed/>
                </p:oleObj>
              </mc:Choice>
              <mc:Fallback>
                <p:oleObj name="Equation" r:id="rId14" imgW="393359" imgH="3045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3575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AutoShape 21"/>
          <p:cNvSpPr>
            <a:spLocks/>
          </p:cNvSpPr>
          <p:nvPr/>
        </p:nvSpPr>
        <p:spPr bwMode="auto">
          <a:xfrm rot="-5446558">
            <a:off x="6769100" y="35941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9236" name="Object 22"/>
          <p:cNvGraphicFramePr>
            <a:graphicFrameLocks noChangeAspect="1"/>
          </p:cNvGraphicFramePr>
          <p:nvPr/>
        </p:nvGraphicFramePr>
        <p:xfrm>
          <a:off x="6794500" y="33575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359" imgH="304536" progId="Equation.3">
                  <p:embed/>
                </p:oleObj>
              </mc:Choice>
              <mc:Fallback>
                <p:oleObj name="Equation" r:id="rId16" imgW="393359" imgH="30453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3575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AutoShape 23"/>
          <p:cNvSpPr>
            <a:spLocks/>
          </p:cNvSpPr>
          <p:nvPr/>
        </p:nvSpPr>
        <p:spPr bwMode="auto">
          <a:xfrm rot="-5446558">
            <a:off x="7631113" y="360997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9238" name="Object 24"/>
          <p:cNvGraphicFramePr>
            <a:graphicFrameLocks noChangeAspect="1"/>
          </p:cNvGraphicFramePr>
          <p:nvPr/>
        </p:nvGraphicFramePr>
        <p:xfrm>
          <a:off x="7632700" y="33575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359" imgH="304536" progId="Equation.3">
                  <p:embed/>
                </p:oleObj>
              </mc:Choice>
              <mc:Fallback>
                <p:oleObj name="Equation" r:id="rId18" imgW="393359" imgH="30453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33575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5"/>
          <p:cNvGraphicFramePr>
            <a:graphicFrameLocks noChangeAspect="1"/>
          </p:cNvGraphicFramePr>
          <p:nvPr/>
        </p:nvGraphicFramePr>
        <p:xfrm>
          <a:off x="4800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43300" imgH="546100" progId="Equation.3">
                  <p:embed/>
                </p:oleObj>
              </mc:Choice>
              <mc:Fallback>
                <p:oleObj name="Equation" r:id="rId20" imgW="3543300" imgH="546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6"/>
          <p:cNvGraphicFramePr>
            <a:graphicFrameLocks noChangeAspect="1"/>
          </p:cNvGraphicFramePr>
          <p:nvPr/>
        </p:nvGraphicFramePr>
        <p:xfrm>
          <a:off x="381000" y="59436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81300" imgH="723900" progId="Equation.3">
                  <p:embed/>
                </p:oleObj>
              </mc:Choice>
              <mc:Fallback>
                <p:oleObj name="Equation" r:id="rId22" imgW="2781300" imgH="723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436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A76FB7B-F630-418A-BCEE-D9B006788A85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0" y="2616200"/>
            <a:ext cx="507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3300"/>
                </a:solidFill>
              </a:rPr>
              <a:t>From the Pumping Lemma:</a:t>
            </a:r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723900" progId="Equation.3">
                  <p:embed/>
                </p:oleObj>
              </mc:Choice>
              <mc:Fallback>
                <p:oleObj name="Equation" r:id="rId2" imgW="24130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4100" imgH="533400" progId="Equation.3">
                  <p:embed/>
                </p:oleObj>
              </mc:Choice>
              <mc:Fallback>
                <p:oleObj name="Equation" r:id="rId4" imgW="23241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0" y="4724400"/>
            <a:ext cx="1227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Thus:</a:t>
            </a:r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2362200" y="0"/>
          <a:ext cx="386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800" imgH="723900" progId="Equation.3">
                  <p:embed/>
                </p:oleObj>
              </mc:Choice>
              <mc:Fallback>
                <p:oleObj name="Equation" r:id="rId6" imgW="38608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0"/>
                        <a:ext cx="3860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838200" y="5791200"/>
          <a:ext cx="78882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86700" imgH="723900" progId="Equation.3">
                  <p:embed/>
                </p:oleObj>
              </mc:Choice>
              <mc:Fallback>
                <p:oleObj name="Equation" r:id="rId8" imgW="78867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91200"/>
                        <a:ext cx="78882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524000" y="45720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01900" imgH="723900" progId="Equation.3">
                  <p:embed/>
                </p:oleObj>
              </mc:Choice>
              <mc:Fallback>
                <p:oleObj name="Equation" r:id="rId10" imgW="2501900" imgH="723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52400" y="152400"/>
            <a:ext cx="193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We have: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124200" y="11430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81300" imgH="723900" progId="Equation.3">
                  <p:embed/>
                </p:oleObj>
              </mc:Choice>
              <mc:Fallback>
                <p:oleObj name="Equation" r:id="rId12" imgW="2781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BD2BEF8-E0A1-4CD6-9400-F7DBF7D21350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1267" name="Object 2"/>
          <p:cNvGraphicFramePr>
            <a:graphicFrameLocks noChangeAspect="1"/>
          </p:cNvGraphicFramePr>
          <p:nvPr/>
        </p:nvGraphicFramePr>
        <p:xfrm>
          <a:off x="3041650" y="127000"/>
          <a:ext cx="3924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300" imgH="723900" progId="Equation.3">
                  <p:embed/>
                </p:oleObj>
              </mc:Choice>
              <mc:Fallback>
                <p:oleObj name="Equation" r:id="rId2" imgW="39243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27000"/>
                        <a:ext cx="3924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65125" y="177800"/>
            <a:ext cx="229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Therefore:</a:t>
            </a:r>
          </a:p>
        </p:txBody>
      </p:sp>
      <p:graphicFrame>
        <p:nvGraphicFramePr>
          <p:cNvPr id="11269" name="Object 7"/>
          <p:cNvGraphicFramePr>
            <a:graphicFrameLocks noChangeAspect="1"/>
          </p:cNvGraphicFramePr>
          <p:nvPr/>
        </p:nvGraphicFramePr>
        <p:xfrm>
          <a:off x="2381250" y="4130675"/>
          <a:ext cx="3924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4300" imgH="723900" progId="Equation.3">
                  <p:embed/>
                </p:oleObj>
              </mc:Choice>
              <mc:Fallback>
                <p:oleObj name="Equation" r:id="rId4" imgW="39243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130675"/>
                        <a:ext cx="3924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"/>
          <p:cNvGraphicFramePr>
            <a:graphicFrameLocks noChangeAspect="1"/>
          </p:cNvGraphicFramePr>
          <p:nvPr/>
        </p:nvGraphicFramePr>
        <p:xfrm>
          <a:off x="2476500" y="2032000"/>
          <a:ext cx="3873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73500" imgH="711200" progId="Equation.3">
                  <p:embed/>
                </p:oleObj>
              </mc:Choice>
              <mc:Fallback>
                <p:oleObj name="Equation" r:id="rId6" imgW="38735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032000"/>
                        <a:ext cx="3873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AutoShape 10"/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 b="1">
                <a:solidFill>
                  <a:srgbClr val="FF3300"/>
                </a:solidFill>
              </a:rPr>
              <a:t>BUT:</a:t>
            </a: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600">
                <a:solidFill>
                  <a:srgbClr val="FF3300"/>
                </a:solidFill>
              </a:rPr>
              <a:t>CONTRADICTION!!!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2D3AD40-D2AF-4E7D-B0CB-9B951EA59AF6}" type="slidenum">
              <a:rPr lang="en-US" altLang="en-US" sz="14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alt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Our assumption that</a:t>
            </a:r>
          </a:p>
          <a:p>
            <a:pPr>
              <a:spcBef>
                <a:spcPct val="20000"/>
              </a:spcBef>
            </a:pPr>
            <a:r>
              <a:rPr lang="en-US" altLang="en-US"/>
              <a:t>is a regular language is not true</a:t>
            </a: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6784975" y="647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393529" progId="Equation.3">
                  <p:embed/>
                </p:oleObj>
              </mc:Choice>
              <mc:Fallback>
                <p:oleObj name="Equation" r:id="rId2" imgW="330057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647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0" y="4246563"/>
            <a:ext cx="2840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393529" progId="Equation.3">
                  <p:embed/>
                </p:oleObj>
              </mc:Choice>
              <mc:Fallback>
                <p:oleObj name="Equation" r:id="rId4" imgW="33005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is not a regular language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/>
              <a:t>Therefore: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4422</TotalTime>
  <Words>331</Words>
  <Application>Microsoft Office PowerPoint</Application>
  <PresentationFormat>On-screen Show (4:3)</PresentationFormat>
  <Paragraphs>129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Comic Sans MS</vt:lpstr>
      <vt:lpstr>Times New Roman</vt:lpstr>
      <vt:lpstr>class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Arumuga Arun R</cp:lastModifiedBy>
  <cp:revision>875</cp:revision>
  <cp:lastPrinted>2000-09-25T14:54:54Z</cp:lastPrinted>
  <dcterms:created xsi:type="dcterms:W3CDTF">2000-08-31T01:12:33Z</dcterms:created>
  <dcterms:modified xsi:type="dcterms:W3CDTF">2024-02-21T17:54:05Z</dcterms:modified>
</cp:coreProperties>
</file>