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4" r:id="rId2"/>
    <p:sldId id="733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282" r:id="rId12"/>
    <p:sldId id="283" r:id="rId13"/>
    <p:sldId id="284" r:id="rId14"/>
    <p:sldId id="333" r:id="rId15"/>
    <p:sldId id="334" r:id="rId16"/>
    <p:sldId id="335" r:id="rId17"/>
    <p:sldId id="336" r:id="rId18"/>
    <p:sldId id="337" r:id="rId19"/>
    <p:sldId id="338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0272-BF3E-1482-DB84-F633BA337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17542-921F-8568-AA08-A2695B757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E94C-0E49-E52F-1022-E6A2409A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4225-C9E1-699B-7BF5-8F70FA41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55F3-5505-9439-C1F6-BBDD149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5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F93-6219-C37D-6CF0-60032F14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FD516-C970-2C93-CD72-D6EE99E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9EF6-475C-B3D1-2093-E0665541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A1BC-B5E3-6C2B-C39C-2026064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07C3-6E6C-C909-1240-4A565C4E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2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22A64-4757-6AC1-E38A-45AACEE40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05BB6-8049-EB8C-67F1-CFBF76DF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FCD1-EFB5-1ADB-5186-A9F2E74F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9559-94B4-B38A-4D00-4DD88984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8201-C1BE-2FC6-A389-C1DA21DF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BF52-C455-1231-F26F-6ACDF920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9FC7-B6CD-EC02-0008-ADBEF39C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8CD9-938F-DA1D-C30B-A79D91CE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CBFF-383B-6FDC-1943-0581B060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676A-90C1-7757-F870-BACC75D7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DF3E-E109-43EA-E536-19243B1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82E6-30CB-E8A1-1542-94A3293F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60F8-BD19-6EF4-E0ED-A4C53E7A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D1B1-7248-BA4D-462B-A65666FD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CBDC-3CC0-BE9D-E072-764495BF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4657-333B-FB67-A52A-FE6E1551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CF06-26C4-694E-4544-ACF510B2F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D7357-C045-9E21-A1C2-66DB4C0C4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63FD-A5D8-0065-F92C-EB68F547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50518-95ED-5D9B-5AD5-FDDED107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D4CC3-607B-60CC-EE85-D7671F49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D4B4-2419-0A80-BF29-E0D94D3F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E975-95BC-BD1F-A76D-ECAD14860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303F9-37EB-25B1-F878-E87509EC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588F8-6425-2F8B-4EE1-6BC89819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ADC3B-1BE6-F852-14DC-7CE47B5BD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C9E2D-3FBA-B498-0DBC-72580AD1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6630-0B35-84B3-098F-F4BB4D03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1ABFA-81E4-E14B-5A4F-4A9B053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7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43C9-B377-B97C-AB9E-85AA759C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B78B0-E349-B663-3EEB-3F8FCCEF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C8819-80BF-B56C-A55D-DF1726B1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E9761-C8B5-6EB4-B42C-49213CC1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FBDE3-CB8A-B6E1-B5B3-61CB059C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BEBB9-8DF6-C88B-6AAA-C6221061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36800-3A1C-A147-4D88-5C7DB617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6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EC0B-852B-DD15-6D20-6C763A2C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C475-7C93-529B-A496-CE34EB3A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3A1D-8A26-EF75-1E04-3A5CEA143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3842-613E-D5F5-A44A-ACEA5CCE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0C760-EC8B-BADC-79E1-FC8052A4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517B4-F369-951D-6F58-A45261B7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89CD-0FCA-BFE9-5FD8-37CC43F7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03043-F9CB-8E1C-17A1-C498F3143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3D1F5-5AC0-D426-A02A-3F60EE475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785A7-CF5F-C96F-1B63-B59FF3EF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773B-B038-8168-D73E-FC84EC3E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4E2DE-8BEB-E062-B465-C0D1531C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2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3906E-3F3F-F096-4D5D-634C9D32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9E318-CAB0-EAB4-D288-FB4EBE4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5D66-FB80-A2F2-1E5F-6C15BF4CC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76C8-D814-4FCA-A78B-23A1027C030F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A253-BF5E-1A3E-D997-6FAB1A99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51AF-8C5A-093B-AFDA-B961BCA6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DDC0-9403-4B68-9E42-44FFE245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4" y="6166919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582733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lphaLcParenR" startAt="2"/>
            </a:pPr>
            <a:r>
              <a:rPr lang="en-IN" sz="3600" dirty="0"/>
              <a:t>L</a:t>
            </a:r>
            <a:r>
              <a:rPr lang="en-IN" sz="3600" baseline="-25000" dirty="0"/>
              <a:t>1</a:t>
            </a:r>
            <a:r>
              <a:rPr lang="en-IN" altLang="en-US" sz="3600" dirty="0">
                <a:sym typeface="Symbol" panose="05050102010706020507" pitchFamily="18" charset="2"/>
              </a:rPr>
              <a:t>∩L</a:t>
            </a:r>
            <a:r>
              <a:rPr lang="en-IN" altLang="en-US" sz="3600" baseline="-25000" dirty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r>
              <a:rPr lang="en-IN" sz="3600" dirty="0">
                <a:sym typeface="Symbol" panose="05050102010706020507" pitchFamily="18" charset="2"/>
              </a:rPr>
              <a:t>Proof:  </a:t>
            </a:r>
            <a:r>
              <a:rPr lang="en-IN" sz="3600" dirty="0"/>
              <a:t>L</a:t>
            </a:r>
            <a:r>
              <a:rPr lang="en-IN" sz="3600" baseline="-25000" dirty="0"/>
              <a:t>1 </a:t>
            </a:r>
            <a:r>
              <a:rPr lang="en-IN" sz="3600" dirty="0"/>
              <a:t> is a regular language       there exist a DFA </a:t>
            </a:r>
          </a:p>
          <a:p>
            <a:pPr marL="0" indent="0">
              <a:buNone/>
            </a:pPr>
            <a:r>
              <a:rPr lang="en-IN" sz="3600" dirty="0"/>
              <a:t>M</a:t>
            </a:r>
            <a:r>
              <a:rPr lang="en-IN" sz="3600" baseline="-25000" dirty="0"/>
              <a:t>1</a:t>
            </a:r>
            <a:r>
              <a:rPr lang="en-IN" sz="3600" dirty="0"/>
              <a:t> = (Q</a:t>
            </a:r>
            <a:r>
              <a:rPr lang="en-IN" sz="3600" baseline="-25000" dirty="0"/>
              <a:t>1</a:t>
            </a:r>
            <a:r>
              <a:rPr lang="en-IN" sz="3600" dirty="0"/>
              <a:t>, </a:t>
            </a:r>
            <a:r>
              <a:rPr lang="el-GR" sz="3600" dirty="0"/>
              <a:t>Σ</a:t>
            </a:r>
            <a:r>
              <a:rPr lang="en-IN" sz="3600" dirty="0"/>
              <a:t>, 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01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, F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) such that L(M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IN" sz="3600" dirty="0"/>
              <a:t>L</a:t>
            </a:r>
            <a:r>
              <a:rPr lang="en-IN" sz="3600" baseline="-25000" dirty="0"/>
              <a:t>1</a:t>
            </a:r>
          </a:p>
          <a:p>
            <a:pPr marL="0" indent="0">
              <a:buNone/>
            </a:pPr>
            <a:r>
              <a:rPr lang="en-IN" sz="3600" dirty="0"/>
              <a:t>    L</a:t>
            </a:r>
            <a:r>
              <a:rPr lang="en-IN" sz="3600" baseline="-25000" dirty="0"/>
              <a:t>2 </a:t>
            </a:r>
            <a:r>
              <a:rPr lang="en-IN" sz="3600" dirty="0"/>
              <a:t> is a regular language       there exist a DFA </a:t>
            </a:r>
          </a:p>
          <a:p>
            <a:pPr marL="0" indent="0">
              <a:buNone/>
            </a:pPr>
            <a:r>
              <a:rPr lang="en-IN" sz="3600" dirty="0"/>
              <a:t>M</a:t>
            </a:r>
            <a:r>
              <a:rPr lang="en-IN" sz="3600" baseline="-25000" dirty="0"/>
              <a:t>2</a:t>
            </a:r>
            <a:r>
              <a:rPr lang="en-IN" sz="3600" dirty="0"/>
              <a:t> = (Q</a:t>
            </a:r>
            <a:r>
              <a:rPr lang="en-IN" sz="3600" baseline="-25000" dirty="0"/>
              <a:t>2</a:t>
            </a:r>
            <a:r>
              <a:rPr lang="en-IN" sz="3600" dirty="0"/>
              <a:t>, </a:t>
            </a:r>
            <a:r>
              <a:rPr lang="el-GR" sz="3600" dirty="0"/>
              <a:t>Σ</a:t>
            </a:r>
            <a:r>
              <a:rPr lang="en-IN" sz="3600" dirty="0"/>
              <a:t>, 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02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, F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) such that L(M2) = </a:t>
            </a:r>
            <a:r>
              <a:rPr lang="en-IN" sz="3600" dirty="0"/>
              <a:t>L</a:t>
            </a:r>
            <a:r>
              <a:rPr lang="en-IN" sz="3600" baseline="-25000" dirty="0"/>
              <a:t>2</a:t>
            </a:r>
          </a:p>
          <a:p>
            <a:pPr marL="0" indent="0">
              <a:buNone/>
            </a:pPr>
            <a:r>
              <a:rPr lang="en-IN" sz="3600" dirty="0"/>
              <a:t>Then L</a:t>
            </a:r>
            <a:r>
              <a:rPr lang="en-IN" sz="3600" baseline="-25000" dirty="0"/>
              <a:t>1</a:t>
            </a:r>
            <a:r>
              <a:rPr lang="en-IN" altLang="en-US" sz="3600" dirty="0">
                <a:sym typeface="Symbol" panose="05050102010706020507" pitchFamily="18" charset="2"/>
              </a:rPr>
              <a:t>∩L</a:t>
            </a:r>
            <a:r>
              <a:rPr lang="en-IN" altLang="en-US" sz="3600" baseline="-25000" dirty="0">
                <a:sym typeface="Symbol" panose="05050102010706020507" pitchFamily="18" charset="2"/>
              </a:rPr>
              <a:t>2 </a:t>
            </a:r>
            <a:r>
              <a:rPr lang="en-IN" altLang="en-US" sz="3600" dirty="0">
                <a:sym typeface="Symbol" panose="05050102010706020507" pitchFamily="18" charset="2"/>
              </a:rPr>
              <a:t>is accepted by </a:t>
            </a:r>
          </a:p>
          <a:p>
            <a:pPr marL="0" indent="0">
              <a:buNone/>
            </a:pPr>
            <a:r>
              <a:rPr lang="en-IN" altLang="en-US" sz="3600" dirty="0">
                <a:sym typeface="Symbol" panose="05050102010706020507" pitchFamily="18" charset="2"/>
              </a:rPr>
              <a:t>               M=</a:t>
            </a:r>
            <a:r>
              <a:rPr lang="en-IN" sz="3600" dirty="0"/>
              <a:t> (Q</a:t>
            </a:r>
            <a:r>
              <a:rPr lang="en-IN" sz="3600" baseline="-25000" dirty="0"/>
              <a:t>1</a:t>
            </a:r>
            <a:r>
              <a:rPr lang="en-IN" sz="3600" dirty="0"/>
              <a:t>xQ</a:t>
            </a:r>
            <a:r>
              <a:rPr lang="en-IN" sz="3600" baseline="-25000" dirty="0"/>
              <a:t>2</a:t>
            </a:r>
            <a:r>
              <a:rPr lang="en-IN" sz="3600" dirty="0"/>
              <a:t>, </a:t>
            </a:r>
            <a:r>
              <a:rPr lang="el-GR" sz="3600" dirty="0"/>
              <a:t>Σ</a:t>
            </a:r>
            <a:r>
              <a:rPr lang="en-IN" sz="3600" dirty="0"/>
              <a:t>, 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, [q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01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02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], F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xF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IN" altLang="en-US" sz="3600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3600" baseline="-25000" dirty="0"/>
          </a:p>
          <a:p>
            <a:pPr marL="0" indent="0">
              <a:buNone/>
            </a:pP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([q, p] , a) = [r, s]   if 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(q, a) = r and 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(p, a) = s</a:t>
            </a:r>
            <a:endParaRPr lang="en-IN" sz="3600" baseline="-25000" dirty="0"/>
          </a:p>
          <a:p>
            <a:pPr marL="0" indent="0">
              <a:buNone/>
            </a:pPr>
            <a:r>
              <a:rPr lang="en-IN" sz="3600" dirty="0"/>
              <a:t>   </a:t>
            </a:r>
          </a:p>
          <a:p>
            <a:pPr marL="0" indent="0">
              <a:buNone/>
            </a:pPr>
            <a:r>
              <a:rPr lang="en-IN" altLang="en-US" sz="3600" baseline="-25000" dirty="0">
                <a:sym typeface="Symbol" panose="05050102010706020507" pitchFamily="18" charset="2"/>
              </a:rPr>
              <a:t> </a:t>
            </a:r>
            <a:endParaRPr lang="en-IN" altLang="en-US" sz="9600" baseline="-250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90357"/>
              </p:ext>
            </p:extLst>
          </p:nvPr>
        </p:nvGraphicFramePr>
        <p:xfrm>
          <a:off x="6167679" y="87701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679" y="877010"/>
                        <a:ext cx="708335" cy="502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72965"/>
              </p:ext>
            </p:extLst>
          </p:nvPr>
        </p:nvGraphicFramePr>
        <p:xfrm>
          <a:off x="5387665" y="1906673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665" y="1906673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901" y="201791"/>
            <a:ext cx="6826497" cy="831961"/>
          </a:xfrm>
          <a:prstGeom prst="rect">
            <a:avLst/>
          </a:prstGeom>
        </p:spPr>
        <p:txBody>
          <a:bodyPr vert="horz" wrap="square" lIns="0" tIns="75123" rIns="0" bIns="0" rtlCol="0">
            <a:spAutoFit/>
          </a:bodyPr>
          <a:lstStyle/>
          <a:p>
            <a:pPr marL="42408">
              <a:spcBef>
                <a:spcPts val="592"/>
              </a:spcBef>
            </a:pPr>
            <a:endParaRPr sz="2290" dirty="0">
              <a:latin typeface="Calibri"/>
              <a:cs typeface="Calibri"/>
            </a:endParaRPr>
          </a:p>
          <a:p>
            <a:pPr marL="24233">
              <a:spcBef>
                <a:spcPts val="401"/>
              </a:spcBef>
            </a:pP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r>
              <a:rPr sz="2290" b="1" spc="-1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are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closed</a:t>
            </a:r>
            <a:r>
              <a:rPr sz="2290" b="1" spc="-1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under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Intersection</a:t>
            </a:r>
            <a:endParaRPr sz="229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7177" y="1282269"/>
            <a:ext cx="7475947" cy="72700"/>
          </a:xfrm>
          <a:custGeom>
            <a:avLst/>
            <a:gdLst/>
            <a:ahLst/>
            <a:cxnLst/>
            <a:rect l="l" t="t" r="r" b="b"/>
            <a:pathLst>
              <a:path w="3917950" h="38100">
                <a:moveTo>
                  <a:pt x="0" y="38099"/>
                </a:moveTo>
                <a:lnTo>
                  <a:pt x="0" y="0"/>
                </a:lnTo>
                <a:lnTo>
                  <a:pt x="3917374" y="0"/>
                </a:lnTo>
                <a:lnTo>
                  <a:pt x="3917374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 sz="3435"/>
          </a:p>
        </p:txBody>
      </p:sp>
      <p:sp>
        <p:nvSpPr>
          <p:cNvPr id="5" name="object 5"/>
          <p:cNvSpPr txBox="1"/>
          <p:nvPr/>
        </p:nvSpPr>
        <p:spPr>
          <a:xfrm>
            <a:off x="841828" y="3504235"/>
            <a:ext cx="7528047" cy="3140707"/>
          </a:xfrm>
          <a:prstGeom prst="rect">
            <a:avLst/>
          </a:prstGeom>
        </p:spPr>
        <p:txBody>
          <a:bodyPr vert="horz" wrap="square" lIns="0" tIns="24233" rIns="0" bIns="0" rtlCol="0">
            <a:spAutoFit/>
          </a:bodyPr>
          <a:lstStyle/>
          <a:p>
            <a:pPr marL="72699">
              <a:lnSpc>
                <a:spcPts val="2738"/>
              </a:lnSpc>
              <a:spcBef>
                <a:spcPts val="191"/>
              </a:spcBef>
            </a:pP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290" b="1" spc="-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ways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find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Intersection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290">
              <a:latin typeface="Calibri"/>
              <a:cs typeface="Calibri"/>
            </a:endParaRPr>
          </a:p>
          <a:p>
            <a:pPr marL="945082" indent="-661557">
              <a:lnSpc>
                <a:spcPts val="2719"/>
              </a:lnSpc>
              <a:buAutoNum type="arabicPeriod"/>
              <a:tabLst>
                <a:tab pos="943870" algn="l"/>
                <a:tab pos="945082" algn="l"/>
              </a:tabLst>
            </a:pP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2290" b="1" spc="-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Cartesian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FA:</a:t>
            </a:r>
            <a:endParaRPr sz="2290">
              <a:latin typeface="Calibri"/>
              <a:cs typeface="Calibri"/>
            </a:endParaRPr>
          </a:p>
          <a:p>
            <a:pPr marL="1817465" marR="740314" lvl="1" indent="-611880">
              <a:lnSpc>
                <a:spcPts val="2729"/>
              </a:lnSpc>
              <a:spcBef>
                <a:spcPts val="86"/>
              </a:spcBef>
              <a:buFont typeface="Arial"/>
              <a:buChar char="○"/>
              <a:tabLst>
                <a:tab pos="1816254" algn="l"/>
                <a:tab pos="1817465" algn="l"/>
              </a:tabLst>
            </a:pP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#of States in new FA will be </a:t>
            </a:r>
            <a:r>
              <a:rPr sz="2290" b="1" dirty="0">
                <a:solidFill>
                  <a:srgbClr val="00B050"/>
                </a:solidFill>
                <a:latin typeface="Calibri"/>
                <a:cs typeface="Calibri"/>
              </a:rPr>
              <a:t>m x n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where, </a:t>
            </a:r>
            <a:r>
              <a:rPr sz="2290" b="1" spc="-49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#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10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290" b="1" spc="13" baseline="-31250" dirty="0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r>
              <a:rPr sz="2290" b="1" spc="229" baseline="-31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#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19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290" b="1" spc="29" baseline="-31250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290" baseline="-31250">
              <a:latin typeface="Calibri"/>
              <a:cs typeface="Calibri"/>
            </a:endParaRPr>
          </a:p>
          <a:p>
            <a:pPr marL="1817465" lvl="1" indent="-611880">
              <a:lnSpc>
                <a:spcPts val="2605"/>
              </a:lnSpc>
              <a:buFont typeface="Arial"/>
              <a:buChar char="○"/>
              <a:tabLst>
                <a:tab pos="1816254" algn="l"/>
                <a:tab pos="1817465" algn="l"/>
              </a:tabLst>
            </a:pP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290" b="1" spc="-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FA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pair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290">
              <a:latin typeface="Calibri"/>
              <a:cs typeface="Calibri"/>
            </a:endParaRPr>
          </a:p>
          <a:p>
            <a:pPr marR="1172871" algn="r">
              <a:lnSpc>
                <a:spcPts val="2719"/>
              </a:lnSpc>
            </a:pP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{Start</a:t>
            </a:r>
            <a:r>
              <a:rPr sz="2290" b="1" spc="-2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State</a:t>
            </a:r>
            <a:r>
              <a:rPr sz="2290" b="1" spc="-2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19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2290" b="1" spc="29" baseline="-31250" dirty="0">
                <a:solidFill>
                  <a:srgbClr val="00B050"/>
                </a:solidFill>
                <a:latin typeface="Calibri"/>
                <a:cs typeface="Calibri"/>
              </a:rPr>
              <a:t>1</a:t>
            </a:r>
            <a:r>
              <a:rPr sz="2290" b="1" spc="214" baseline="-312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00B050"/>
                </a:solidFill>
                <a:latin typeface="Calibri"/>
                <a:cs typeface="Calibri"/>
              </a:rPr>
              <a:t>,</a:t>
            </a:r>
            <a:r>
              <a:rPr sz="2290" b="1" spc="-2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Start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State</a:t>
            </a:r>
            <a:r>
              <a:rPr sz="2290" b="1" spc="-2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2290" b="1" baseline="-31250" dirty="0">
                <a:solidFill>
                  <a:srgbClr val="00B050"/>
                </a:solidFill>
                <a:latin typeface="Calibri"/>
                <a:cs typeface="Calibri"/>
              </a:rPr>
              <a:t>2</a:t>
            </a:r>
            <a:r>
              <a:rPr sz="2290" b="1" dirty="0">
                <a:solidFill>
                  <a:srgbClr val="00B050"/>
                </a:solidFill>
                <a:latin typeface="Calibri"/>
                <a:cs typeface="Calibri"/>
              </a:rPr>
              <a:t>)}</a:t>
            </a:r>
            <a:endParaRPr sz="2290">
              <a:latin typeface="Calibri"/>
              <a:cs typeface="Calibri"/>
            </a:endParaRPr>
          </a:p>
          <a:p>
            <a:pPr marL="610668" marR="1098961" lvl="1" indent="-610668" algn="r">
              <a:lnSpc>
                <a:spcPts val="2719"/>
              </a:lnSpc>
              <a:buFont typeface="Arial"/>
              <a:buChar char="○"/>
              <a:tabLst>
                <a:tab pos="610668" algn="l"/>
                <a:tab pos="1817465" algn="l"/>
              </a:tabLst>
            </a:pP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Final</a:t>
            </a:r>
            <a:r>
              <a:rPr sz="2290" b="1" spc="-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FA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290" b="1" spc="-1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pair</a:t>
            </a:r>
            <a:r>
              <a:rPr sz="2290" b="1" spc="4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290">
              <a:latin typeface="Calibri"/>
              <a:cs typeface="Calibri"/>
            </a:endParaRPr>
          </a:p>
          <a:p>
            <a:pPr marR="1193469" algn="r">
              <a:lnSpc>
                <a:spcPts val="2719"/>
              </a:lnSpc>
            </a:pP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{Final</a:t>
            </a:r>
            <a:r>
              <a:rPr sz="2290" b="1" spc="-2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State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19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2290" b="1" spc="29" baseline="-31250" dirty="0">
                <a:solidFill>
                  <a:srgbClr val="00B050"/>
                </a:solidFill>
                <a:latin typeface="Calibri"/>
                <a:cs typeface="Calibri"/>
              </a:rPr>
              <a:t>1</a:t>
            </a:r>
            <a:r>
              <a:rPr sz="2290" b="1" spc="214" baseline="-312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00B050"/>
                </a:solidFill>
                <a:latin typeface="Calibri"/>
                <a:cs typeface="Calibri"/>
              </a:rPr>
              <a:t>,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Final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State</a:t>
            </a:r>
            <a:r>
              <a:rPr sz="2290" b="1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290" b="1" spc="-2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2290" b="1" baseline="-31250" dirty="0">
                <a:solidFill>
                  <a:srgbClr val="00B050"/>
                </a:solidFill>
                <a:latin typeface="Calibri"/>
                <a:cs typeface="Calibri"/>
              </a:rPr>
              <a:t>2</a:t>
            </a:r>
            <a:r>
              <a:rPr sz="2290" b="1" dirty="0">
                <a:solidFill>
                  <a:srgbClr val="00B050"/>
                </a:solidFill>
                <a:latin typeface="Calibri"/>
                <a:cs typeface="Calibri"/>
              </a:rPr>
              <a:t>)}</a:t>
            </a:r>
            <a:endParaRPr sz="2290">
              <a:latin typeface="Calibri"/>
              <a:cs typeface="Calibri"/>
            </a:endParaRPr>
          </a:p>
          <a:p>
            <a:pPr marL="945082" indent="-661557">
              <a:lnSpc>
                <a:spcPts val="2738"/>
              </a:lnSpc>
              <a:buAutoNum type="arabicPeriod" startAt="2"/>
              <a:tabLst>
                <a:tab pos="943870" algn="l"/>
                <a:tab pos="945082" algn="l"/>
              </a:tabLst>
            </a:pP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290" b="1" spc="-4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De</a:t>
            </a:r>
            <a:r>
              <a:rPr sz="2290" b="1" spc="-4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Morgan’s</a:t>
            </a:r>
            <a:r>
              <a:rPr sz="2290" b="1" spc="-4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2F5496"/>
                </a:solidFill>
                <a:latin typeface="Calibri"/>
                <a:cs typeface="Calibri"/>
              </a:rPr>
              <a:t>Law</a:t>
            </a:r>
            <a:endParaRPr sz="229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74769" y="1747717"/>
            <a:ext cx="2757740" cy="1468533"/>
            <a:chOff x="3337090" y="915933"/>
            <a:chExt cx="1445260" cy="769620"/>
          </a:xfrm>
        </p:grpSpPr>
        <p:sp>
          <p:nvSpPr>
            <p:cNvPr id="7" name="object 7"/>
            <p:cNvSpPr/>
            <p:nvPr/>
          </p:nvSpPr>
          <p:spPr>
            <a:xfrm>
              <a:off x="3629210" y="1160756"/>
              <a:ext cx="252095" cy="280035"/>
            </a:xfrm>
            <a:custGeom>
              <a:avLst/>
              <a:gdLst/>
              <a:ahLst/>
              <a:cxnLst/>
              <a:rect l="l" t="t" r="r" b="b"/>
              <a:pathLst>
                <a:path w="252095" h="280034">
                  <a:moveTo>
                    <a:pt x="0" y="140017"/>
                  </a:moveTo>
                  <a:lnTo>
                    <a:pt x="7881" y="91155"/>
                  </a:lnTo>
                  <a:lnTo>
                    <a:pt x="29633" y="49800"/>
                  </a:lnTo>
                  <a:lnTo>
                    <a:pt x="62406" y="19113"/>
                  </a:lnTo>
                  <a:lnTo>
                    <a:pt x="103360" y="2255"/>
                  </a:lnTo>
                  <a:lnTo>
                    <a:pt x="126015" y="0"/>
                  </a:lnTo>
                  <a:lnTo>
                    <a:pt x="148669" y="2255"/>
                  </a:lnTo>
                  <a:lnTo>
                    <a:pt x="189622" y="19113"/>
                  </a:lnTo>
                  <a:lnTo>
                    <a:pt x="222397" y="49800"/>
                  </a:lnTo>
                  <a:lnTo>
                    <a:pt x="244148" y="91155"/>
                  </a:lnTo>
                  <a:lnTo>
                    <a:pt x="252031" y="140017"/>
                  </a:lnTo>
                  <a:lnTo>
                    <a:pt x="250000" y="165189"/>
                  </a:lnTo>
                  <a:lnTo>
                    <a:pt x="234828" y="210692"/>
                  </a:lnTo>
                  <a:lnTo>
                    <a:pt x="207210" y="247108"/>
                  </a:lnTo>
                  <a:lnTo>
                    <a:pt x="169990" y="271276"/>
                  </a:lnTo>
                  <a:lnTo>
                    <a:pt x="126015" y="280035"/>
                  </a:lnTo>
                  <a:lnTo>
                    <a:pt x="103360" y="277779"/>
                  </a:lnTo>
                  <a:lnTo>
                    <a:pt x="62407" y="260921"/>
                  </a:lnTo>
                  <a:lnTo>
                    <a:pt x="29633" y="230234"/>
                  </a:lnTo>
                  <a:lnTo>
                    <a:pt x="7881" y="188879"/>
                  </a:lnTo>
                  <a:lnTo>
                    <a:pt x="0" y="14001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35"/>
            </a:p>
          </p:txBody>
        </p:sp>
        <p:sp>
          <p:nvSpPr>
            <p:cNvPr id="8" name="object 8"/>
            <p:cNvSpPr/>
            <p:nvPr/>
          </p:nvSpPr>
          <p:spPr>
            <a:xfrm>
              <a:off x="3553072" y="920696"/>
              <a:ext cx="1224280" cy="760095"/>
            </a:xfrm>
            <a:custGeom>
              <a:avLst/>
              <a:gdLst/>
              <a:ahLst/>
              <a:cxnLst/>
              <a:rect l="l" t="t" r="r" b="b"/>
              <a:pathLst>
                <a:path w="1224279" h="760094">
                  <a:moveTo>
                    <a:pt x="0" y="759950"/>
                  </a:moveTo>
                  <a:lnTo>
                    <a:pt x="1223893" y="759950"/>
                  </a:lnTo>
                  <a:lnTo>
                    <a:pt x="1223893" y="0"/>
                  </a:lnTo>
                  <a:lnTo>
                    <a:pt x="0" y="0"/>
                  </a:lnTo>
                  <a:lnTo>
                    <a:pt x="0" y="759950"/>
                  </a:lnTo>
                  <a:close/>
                </a:path>
              </a:pathLst>
            </a:custGeom>
            <a:ln w="952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 sz="3435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6300" y="1195915"/>
              <a:ext cx="189509" cy="2095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8231" y="1195915"/>
              <a:ext cx="189509" cy="2095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37090" y="1138148"/>
              <a:ext cx="1151890" cy="259715"/>
            </a:xfrm>
            <a:custGeom>
              <a:avLst/>
              <a:gdLst/>
              <a:ahLst/>
              <a:cxnLst/>
              <a:rect l="l" t="t" r="r" b="b"/>
              <a:pathLst>
                <a:path w="1151889" h="259715">
                  <a:moveTo>
                    <a:pt x="287972" y="142532"/>
                  </a:moveTo>
                  <a:lnTo>
                    <a:pt x="227977" y="109194"/>
                  </a:lnTo>
                  <a:lnTo>
                    <a:pt x="227977" y="139192"/>
                  </a:lnTo>
                  <a:lnTo>
                    <a:pt x="0" y="139192"/>
                  </a:lnTo>
                  <a:lnTo>
                    <a:pt x="0" y="145859"/>
                  </a:lnTo>
                  <a:lnTo>
                    <a:pt x="227977" y="145859"/>
                  </a:lnTo>
                  <a:lnTo>
                    <a:pt x="227977" y="175856"/>
                  </a:lnTo>
                  <a:lnTo>
                    <a:pt x="287972" y="142532"/>
                  </a:lnTo>
                  <a:close/>
                </a:path>
                <a:path w="1151889" h="259715">
                  <a:moveTo>
                    <a:pt x="1151890" y="82003"/>
                  </a:moveTo>
                  <a:lnTo>
                    <a:pt x="1141171" y="28346"/>
                  </a:lnTo>
                  <a:lnTo>
                    <a:pt x="1137373" y="9334"/>
                  </a:lnTo>
                  <a:lnTo>
                    <a:pt x="1116317" y="28346"/>
                  </a:lnTo>
                  <a:lnTo>
                    <a:pt x="1109713" y="20675"/>
                  </a:lnTo>
                  <a:lnTo>
                    <a:pt x="1102995" y="14668"/>
                  </a:lnTo>
                  <a:lnTo>
                    <a:pt x="1096035" y="9334"/>
                  </a:lnTo>
                  <a:lnTo>
                    <a:pt x="1091361" y="6667"/>
                  </a:lnTo>
                  <a:lnTo>
                    <a:pt x="1089025" y="5334"/>
                  </a:lnTo>
                  <a:lnTo>
                    <a:pt x="1085354" y="3340"/>
                  </a:lnTo>
                  <a:lnTo>
                    <a:pt x="1081697" y="2006"/>
                  </a:lnTo>
                  <a:lnTo>
                    <a:pt x="1070241" y="0"/>
                  </a:lnTo>
                  <a:lnTo>
                    <a:pt x="1066342" y="0"/>
                  </a:lnTo>
                  <a:lnTo>
                    <a:pt x="1028966" y="22669"/>
                  </a:lnTo>
                  <a:lnTo>
                    <a:pt x="1010843" y="52006"/>
                  </a:lnTo>
                  <a:lnTo>
                    <a:pt x="1006043" y="60667"/>
                  </a:lnTo>
                  <a:lnTo>
                    <a:pt x="1001242" y="70002"/>
                  </a:lnTo>
                  <a:lnTo>
                    <a:pt x="996442" y="79997"/>
                  </a:lnTo>
                  <a:lnTo>
                    <a:pt x="991590" y="90004"/>
                  </a:lnTo>
                  <a:lnTo>
                    <a:pt x="976833" y="121996"/>
                  </a:lnTo>
                  <a:lnTo>
                    <a:pt x="966990" y="143992"/>
                  </a:lnTo>
                  <a:lnTo>
                    <a:pt x="957211" y="164668"/>
                  </a:lnTo>
                  <a:lnTo>
                    <a:pt x="938250" y="203987"/>
                  </a:lnTo>
                  <a:lnTo>
                    <a:pt x="912698" y="244652"/>
                  </a:lnTo>
                  <a:lnTo>
                    <a:pt x="905319" y="251320"/>
                  </a:lnTo>
                  <a:lnTo>
                    <a:pt x="905802" y="251320"/>
                  </a:lnTo>
                  <a:lnTo>
                    <a:pt x="902131" y="252653"/>
                  </a:lnTo>
                  <a:lnTo>
                    <a:pt x="902741" y="252653"/>
                  </a:lnTo>
                  <a:lnTo>
                    <a:pt x="900938" y="253326"/>
                  </a:lnTo>
                  <a:lnTo>
                    <a:pt x="901776" y="252653"/>
                  </a:lnTo>
                  <a:lnTo>
                    <a:pt x="897991" y="252653"/>
                  </a:lnTo>
                  <a:lnTo>
                    <a:pt x="896734" y="251993"/>
                  </a:lnTo>
                  <a:lnTo>
                    <a:pt x="895959" y="251320"/>
                  </a:lnTo>
                  <a:lnTo>
                    <a:pt x="895286" y="250748"/>
                  </a:lnTo>
                  <a:lnTo>
                    <a:pt x="895591" y="251320"/>
                  </a:lnTo>
                  <a:lnTo>
                    <a:pt x="895172" y="250659"/>
                  </a:lnTo>
                  <a:lnTo>
                    <a:pt x="885812" y="233324"/>
                  </a:lnTo>
                  <a:lnTo>
                    <a:pt x="873760" y="179997"/>
                  </a:lnTo>
                  <a:lnTo>
                    <a:pt x="866863" y="135991"/>
                  </a:lnTo>
                  <a:lnTo>
                    <a:pt x="863600" y="113995"/>
                  </a:lnTo>
                  <a:lnTo>
                    <a:pt x="861758" y="101993"/>
                  </a:lnTo>
                  <a:lnTo>
                    <a:pt x="858100" y="80670"/>
                  </a:lnTo>
                  <a:lnTo>
                    <a:pt x="854265" y="60667"/>
                  </a:lnTo>
                  <a:lnTo>
                    <a:pt x="847661" y="35331"/>
                  </a:lnTo>
                  <a:lnTo>
                    <a:pt x="839685" y="17335"/>
                  </a:lnTo>
                  <a:lnTo>
                    <a:pt x="839444" y="17335"/>
                  </a:lnTo>
                  <a:lnTo>
                    <a:pt x="837996" y="15341"/>
                  </a:lnTo>
                  <a:lnTo>
                    <a:pt x="836561" y="13335"/>
                  </a:lnTo>
                  <a:lnTo>
                    <a:pt x="836206" y="13335"/>
                  </a:lnTo>
                  <a:lnTo>
                    <a:pt x="834339" y="11341"/>
                  </a:lnTo>
                  <a:lnTo>
                    <a:pt x="832840" y="10668"/>
                  </a:lnTo>
                  <a:lnTo>
                    <a:pt x="832662" y="10668"/>
                  </a:lnTo>
                  <a:lnTo>
                    <a:pt x="832548" y="10007"/>
                  </a:lnTo>
                  <a:lnTo>
                    <a:pt x="832358" y="10007"/>
                  </a:lnTo>
                  <a:lnTo>
                    <a:pt x="830745" y="9334"/>
                  </a:lnTo>
                  <a:lnTo>
                    <a:pt x="830326" y="9334"/>
                  </a:lnTo>
                  <a:lnTo>
                    <a:pt x="828636" y="8674"/>
                  </a:lnTo>
                  <a:lnTo>
                    <a:pt x="823544" y="8674"/>
                  </a:lnTo>
                  <a:lnTo>
                    <a:pt x="819518" y="10668"/>
                  </a:lnTo>
                  <a:lnTo>
                    <a:pt x="819340" y="10668"/>
                  </a:lnTo>
                  <a:lnTo>
                    <a:pt x="815441" y="12674"/>
                  </a:lnTo>
                  <a:lnTo>
                    <a:pt x="815200" y="12674"/>
                  </a:lnTo>
                  <a:lnTo>
                    <a:pt x="815086" y="13335"/>
                  </a:lnTo>
                  <a:lnTo>
                    <a:pt x="797509" y="32664"/>
                  </a:lnTo>
                  <a:lnTo>
                    <a:pt x="788149" y="47332"/>
                  </a:lnTo>
                  <a:lnTo>
                    <a:pt x="783285" y="55333"/>
                  </a:lnTo>
                  <a:lnTo>
                    <a:pt x="778370" y="63334"/>
                  </a:lnTo>
                  <a:lnTo>
                    <a:pt x="773442" y="72669"/>
                  </a:lnTo>
                  <a:lnTo>
                    <a:pt x="768464" y="82003"/>
                  </a:lnTo>
                  <a:lnTo>
                    <a:pt x="763422" y="91338"/>
                  </a:lnTo>
                  <a:lnTo>
                    <a:pt x="743204" y="130670"/>
                  </a:lnTo>
                  <a:lnTo>
                    <a:pt x="733247" y="149326"/>
                  </a:lnTo>
                  <a:lnTo>
                    <a:pt x="728332" y="158661"/>
                  </a:lnTo>
                  <a:lnTo>
                    <a:pt x="718731" y="175996"/>
                  </a:lnTo>
                  <a:lnTo>
                    <a:pt x="714108" y="183324"/>
                  </a:lnTo>
                  <a:lnTo>
                    <a:pt x="709549" y="190665"/>
                  </a:lnTo>
                  <a:lnTo>
                    <a:pt x="696887" y="207987"/>
                  </a:lnTo>
                  <a:lnTo>
                    <a:pt x="689279" y="215328"/>
                  </a:lnTo>
                  <a:lnTo>
                    <a:pt x="689635" y="215328"/>
                  </a:lnTo>
                  <a:lnTo>
                    <a:pt x="685977" y="217322"/>
                  </a:lnTo>
                  <a:lnTo>
                    <a:pt x="686511" y="217322"/>
                  </a:lnTo>
                  <a:lnTo>
                    <a:pt x="683094" y="218655"/>
                  </a:lnTo>
                  <a:lnTo>
                    <a:pt x="683869" y="217995"/>
                  </a:lnTo>
                  <a:lnTo>
                    <a:pt x="680631" y="217995"/>
                  </a:lnTo>
                  <a:lnTo>
                    <a:pt x="681418" y="218655"/>
                  </a:lnTo>
                  <a:lnTo>
                    <a:pt x="679818" y="217995"/>
                  </a:lnTo>
                  <a:lnTo>
                    <a:pt x="678230" y="217322"/>
                  </a:lnTo>
                  <a:lnTo>
                    <a:pt x="678840" y="217995"/>
                  </a:lnTo>
                  <a:lnTo>
                    <a:pt x="675779" y="215988"/>
                  </a:lnTo>
                  <a:lnTo>
                    <a:pt x="676313" y="215988"/>
                  </a:lnTo>
                  <a:lnTo>
                    <a:pt x="673379" y="213321"/>
                  </a:lnTo>
                  <a:lnTo>
                    <a:pt x="661250" y="191325"/>
                  </a:lnTo>
                  <a:lnTo>
                    <a:pt x="654532" y="170662"/>
                  </a:lnTo>
                  <a:lnTo>
                    <a:pt x="646315" y="139992"/>
                  </a:lnTo>
                  <a:lnTo>
                    <a:pt x="638695" y="108000"/>
                  </a:lnTo>
                  <a:lnTo>
                    <a:pt x="634923" y="92671"/>
                  </a:lnTo>
                  <a:lnTo>
                    <a:pt x="627176" y="66662"/>
                  </a:lnTo>
                  <a:lnTo>
                    <a:pt x="621131" y="52666"/>
                  </a:lnTo>
                  <a:lnTo>
                    <a:pt x="620826" y="52006"/>
                  </a:lnTo>
                  <a:lnTo>
                    <a:pt x="618718" y="48666"/>
                  </a:lnTo>
                  <a:lnTo>
                    <a:pt x="618426" y="48666"/>
                  </a:lnTo>
                  <a:lnTo>
                    <a:pt x="615962" y="45999"/>
                  </a:lnTo>
                  <a:lnTo>
                    <a:pt x="615721" y="45999"/>
                  </a:lnTo>
                  <a:lnTo>
                    <a:pt x="613562" y="44005"/>
                  </a:lnTo>
                  <a:lnTo>
                    <a:pt x="613143" y="44005"/>
                  </a:lnTo>
                  <a:lnTo>
                    <a:pt x="610679" y="42672"/>
                  </a:lnTo>
                  <a:lnTo>
                    <a:pt x="610260" y="42672"/>
                  </a:lnTo>
                  <a:lnTo>
                    <a:pt x="608037" y="41998"/>
                  </a:lnTo>
                  <a:lnTo>
                    <a:pt x="604926" y="41998"/>
                  </a:lnTo>
                  <a:lnTo>
                    <a:pt x="602640" y="42672"/>
                  </a:lnTo>
                  <a:lnTo>
                    <a:pt x="602157" y="42672"/>
                  </a:lnTo>
                  <a:lnTo>
                    <a:pt x="568871" y="79336"/>
                  </a:lnTo>
                  <a:lnTo>
                    <a:pt x="550748" y="117995"/>
                  </a:lnTo>
                  <a:lnTo>
                    <a:pt x="537248" y="150660"/>
                  </a:lnTo>
                  <a:lnTo>
                    <a:pt x="542645" y="153327"/>
                  </a:lnTo>
                  <a:lnTo>
                    <a:pt x="551649" y="131330"/>
                  </a:lnTo>
                  <a:lnTo>
                    <a:pt x="556145" y="120662"/>
                  </a:lnTo>
                  <a:lnTo>
                    <a:pt x="574027" y="82664"/>
                  </a:lnTo>
                  <a:lnTo>
                    <a:pt x="597839" y="51333"/>
                  </a:lnTo>
                  <a:lnTo>
                    <a:pt x="599821" y="49999"/>
                  </a:lnTo>
                  <a:lnTo>
                    <a:pt x="603719" y="48666"/>
                  </a:lnTo>
                  <a:lnTo>
                    <a:pt x="603237" y="49339"/>
                  </a:lnTo>
                  <a:lnTo>
                    <a:pt x="605459" y="48666"/>
                  </a:lnTo>
                  <a:lnTo>
                    <a:pt x="606844" y="48666"/>
                  </a:lnTo>
                  <a:lnTo>
                    <a:pt x="609117" y="49339"/>
                  </a:lnTo>
                  <a:lnTo>
                    <a:pt x="608698" y="49339"/>
                  </a:lnTo>
                  <a:lnTo>
                    <a:pt x="610920" y="49999"/>
                  </a:lnTo>
                  <a:lnTo>
                    <a:pt x="610323" y="49999"/>
                  </a:lnTo>
                  <a:lnTo>
                    <a:pt x="612546" y="51333"/>
                  </a:lnTo>
                  <a:lnTo>
                    <a:pt x="614159" y="53340"/>
                  </a:lnTo>
                  <a:lnTo>
                    <a:pt x="629158" y="94665"/>
                  </a:lnTo>
                  <a:lnTo>
                    <a:pt x="636663" y="125336"/>
                  </a:lnTo>
                  <a:lnTo>
                    <a:pt x="640562" y="141325"/>
                  </a:lnTo>
                  <a:lnTo>
                    <a:pt x="648779" y="172656"/>
                  </a:lnTo>
                  <a:lnTo>
                    <a:pt x="655675" y="193992"/>
                  </a:lnTo>
                  <a:lnTo>
                    <a:pt x="666229" y="214655"/>
                  </a:lnTo>
                  <a:lnTo>
                    <a:pt x="669226" y="218655"/>
                  </a:lnTo>
                  <a:lnTo>
                    <a:pt x="669594" y="218655"/>
                  </a:lnTo>
                  <a:lnTo>
                    <a:pt x="672477" y="221322"/>
                  </a:lnTo>
                  <a:lnTo>
                    <a:pt x="672833" y="221996"/>
                  </a:lnTo>
                  <a:lnTo>
                    <a:pt x="673011" y="221996"/>
                  </a:lnTo>
                  <a:lnTo>
                    <a:pt x="676071" y="223329"/>
                  </a:lnTo>
                  <a:lnTo>
                    <a:pt x="676262" y="223989"/>
                  </a:lnTo>
                  <a:lnTo>
                    <a:pt x="676668" y="223989"/>
                  </a:lnTo>
                  <a:lnTo>
                    <a:pt x="679856" y="224663"/>
                  </a:lnTo>
                  <a:lnTo>
                    <a:pt x="684771" y="224663"/>
                  </a:lnTo>
                  <a:lnTo>
                    <a:pt x="688251" y="223329"/>
                  </a:lnTo>
                  <a:lnTo>
                    <a:pt x="688860" y="223329"/>
                  </a:lnTo>
                  <a:lnTo>
                    <a:pt x="692505" y="221322"/>
                  </a:lnTo>
                  <a:lnTo>
                    <a:pt x="692759" y="220662"/>
                  </a:lnTo>
                  <a:lnTo>
                    <a:pt x="709853" y="201993"/>
                  </a:lnTo>
                  <a:lnTo>
                    <a:pt x="714349" y="194665"/>
                  </a:lnTo>
                  <a:lnTo>
                    <a:pt x="719035" y="187325"/>
                  </a:lnTo>
                  <a:lnTo>
                    <a:pt x="723773" y="179324"/>
                  </a:lnTo>
                  <a:lnTo>
                    <a:pt x="728573" y="171323"/>
                  </a:lnTo>
                  <a:lnTo>
                    <a:pt x="738416" y="152666"/>
                  </a:lnTo>
                  <a:lnTo>
                    <a:pt x="748423" y="133997"/>
                  </a:lnTo>
                  <a:lnTo>
                    <a:pt x="758507" y="113995"/>
                  </a:lnTo>
                  <a:lnTo>
                    <a:pt x="768642" y="94665"/>
                  </a:lnTo>
                  <a:lnTo>
                    <a:pt x="778611" y="75996"/>
                  </a:lnTo>
                  <a:lnTo>
                    <a:pt x="783526" y="67335"/>
                  </a:lnTo>
                  <a:lnTo>
                    <a:pt x="788327" y="58674"/>
                  </a:lnTo>
                  <a:lnTo>
                    <a:pt x="802309" y="36664"/>
                  </a:lnTo>
                  <a:lnTo>
                    <a:pt x="810882" y="26009"/>
                  </a:lnTo>
                  <a:lnTo>
                    <a:pt x="814959" y="21336"/>
                  </a:lnTo>
                  <a:lnTo>
                    <a:pt x="818743" y="18669"/>
                  </a:lnTo>
                  <a:lnTo>
                    <a:pt x="818324" y="18669"/>
                  </a:lnTo>
                  <a:lnTo>
                    <a:pt x="822223" y="16002"/>
                  </a:lnTo>
                  <a:lnTo>
                    <a:pt x="821677" y="16675"/>
                  </a:lnTo>
                  <a:lnTo>
                    <a:pt x="823518" y="16002"/>
                  </a:lnTo>
                  <a:lnTo>
                    <a:pt x="825347" y="15341"/>
                  </a:lnTo>
                  <a:lnTo>
                    <a:pt x="827201" y="15341"/>
                  </a:lnTo>
                  <a:lnTo>
                    <a:pt x="828878" y="16002"/>
                  </a:lnTo>
                  <a:lnTo>
                    <a:pt x="828459" y="15341"/>
                  </a:lnTo>
                  <a:lnTo>
                    <a:pt x="830084" y="16002"/>
                  </a:lnTo>
                  <a:lnTo>
                    <a:pt x="829602" y="16002"/>
                  </a:lnTo>
                  <a:lnTo>
                    <a:pt x="831100" y="17335"/>
                  </a:lnTo>
                  <a:lnTo>
                    <a:pt x="832358" y="18008"/>
                  </a:lnTo>
                  <a:lnTo>
                    <a:pt x="832002" y="18008"/>
                  </a:lnTo>
                  <a:lnTo>
                    <a:pt x="834885" y="21336"/>
                  </a:lnTo>
                  <a:lnTo>
                    <a:pt x="834644" y="21336"/>
                  </a:lnTo>
                  <a:lnTo>
                    <a:pt x="837336" y="26009"/>
                  </a:lnTo>
                  <a:lnTo>
                    <a:pt x="839736" y="31343"/>
                  </a:lnTo>
                  <a:lnTo>
                    <a:pt x="846404" y="53340"/>
                  </a:lnTo>
                  <a:lnTo>
                    <a:pt x="852284" y="82003"/>
                  </a:lnTo>
                  <a:lnTo>
                    <a:pt x="855814" y="103327"/>
                  </a:lnTo>
                  <a:lnTo>
                    <a:pt x="866076" y="170662"/>
                  </a:lnTo>
                  <a:lnTo>
                    <a:pt x="869683" y="191325"/>
                  </a:lnTo>
                  <a:lnTo>
                    <a:pt x="882637" y="241985"/>
                  </a:lnTo>
                  <a:lnTo>
                    <a:pt x="891578" y="255993"/>
                  </a:lnTo>
                  <a:lnTo>
                    <a:pt x="891819" y="255993"/>
                  </a:lnTo>
                  <a:lnTo>
                    <a:pt x="891933" y="256654"/>
                  </a:lnTo>
                  <a:lnTo>
                    <a:pt x="893495" y="257327"/>
                  </a:lnTo>
                  <a:lnTo>
                    <a:pt x="895299" y="258660"/>
                  </a:lnTo>
                  <a:lnTo>
                    <a:pt x="895832" y="258660"/>
                  </a:lnTo>
                  <a:lnTo>
                    <a:pt x="897458" y="259321"/>
                  </a:lnTo>
                  <a:lnTo>
                    <a:pt x="904417" y="259321"/>
                  </a:lnTo>
                  <a:lnTo>
                    <a:pt x="904659" y="258660"/>
                  </a:lnTo>
                  <a:lnTo>
                    <a:pt x="908253" y="257327"/>
                  </a:lnTo>
                  <a:lnTo>
                    <a:pt x="908431" y="257327"/>
                  </a:lnTo>
                  <a:lnTo>
                    <a:pt x="908558" y="256654"/>
                  </a:lnTo>
                  <a:lnTo>
                    <a:pt x="912520" y="253987"/>
                  </a:lnTo>
                  <a:lnTo>
                    <a:pt x="913117" y="253326"/>
                  </a:lnTo>
                  <a:lnTo>
                    <a:pt x="915428" y="250748"/>
                  </a:lnTo>
                  <a:lnTo>
                    <a:pt x="920978" y="244652"/>
                  </a:lnTo>
                  <a:lnTo>
                    <a:pt x="925296" y="238658"/>
                  </a:lnTo>
                  <a:lnTo>
                    <a:pt x="929728" y="231990"/>
                  </a:lnTo>
                  <a:lnTo>
                    <a:pt x="934173" y="223989"/>
                  </a:lnTo>
                  <a:lnTo>
                    <a:pt x="938733" y="215988"/>
                  </a:lnTo>
                  <a:lnTo>
                    <a:pt x="943406" y="207327"/>
                  </a:lnTo>
                  <a:lnTo>
                    <a:pt x="948093" y="197993"/>
                  </a:lnTo>
                  <a:lnTo>
                    <a:pt x="952830" y="188658"/>
                  </a:lnTo>
                  <a:lnTo>
                    <a:pt x="957630" y="178663"/>
                  </a:lnTo>
                  <a:lnTo>
                    <a:pt x="962494" y="167995"/>
                  </a:lnTo>
                  <a:lnTo>
                    <a:pt x="992009" y="104000"/>
                  </a:lnTo>
                  <a:lnTo>
                    <a:pt x="996873" y="93332"/>
                  </a:lnTo>
                  <a:lnTo>
                    <a:pt x="1001725" y="83337"/>
                  </a:lnTo>
                  <a:lnTo>
                    <a:pt x="1006525" y="73329"/>
                  </a:lnTo>
                  <a:lnTo>
                    <a:pt x="1011262" y="64008"/>
                  </a:lnTo>
                  <a:lnTo>
                    <a:pt x="1015949" y="55333"/>
                  </a:lnTo>
                  <a:lnTo>
                    <a:pt x="1020572" y="47332"/>
                  </a:lnTo>
                  <a:lnTo>
                    <a:pt x="1025067" y="39331"/>
                  </a:lnTo>
                  <a:lnTo>
                    <a:pt x="1037844" y="22009"/>
                  </a:lnTo>
                  <a:lnTo>
                    <a:pt x="1052957" y="10668"/>
                  </a:lnTo>
                  <a:lnTo>
                    <a:pt x="1056627" y="8674"/>
                  </a:lnTo>
                  <a:lnTo>
                    <a:pt x="1066939" y="6667"/>
                  </a:lnTo>
                  <a:lnTo>
                    <a:pt x="1070305" y="6667"/>
                  </a:lnTo>
                  <a:lnTo>
                    <a:pt x="1073658" y="7340"/>
                  </a:lnTo>
                  <a:lnTo>
                    <a:pt x="1076960" y="7340"/>
                  </a:lnTo>
                  <a:lnTo>
                    <a:pt x="1099578" y="20002"/>
                  </a:lnTo>
                  <a:lnTo>
                    <a:pt x="1111605" y="32588"/>
                  </a:lnTo>
                  <a:lnTo>
                    <a:pt x="1090815" y="51333"/>
                  </a:lnTo>
                  <a:lnTo>
                    <a:pt x="1151890" y="8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435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89327" y="1828604"/>
            <a:ext cx="2688675" cy="1468533"/>
            <a:chOff x="1562867" y="958324"/>
            <a:chExt cx="1409065" cy="769620"/>
          </a:xfrm>
        </p:grpSpPr>
        <p:sp>
          <p:nvSpPr>
            <p:cNvPr id="13" name="object 13"/>
            <p:cNvSpPr/>
            <p:nvPr/>
          </p:nvSpPr>
          <p:spPr>
            <a:xfrm>
              <a:off x="1742852" y="963086"/>
              <a:ext cx="1224280" cy="760095"/>
            </a:xfrm>
            <a:custGeom>
              <a:avLst/>
              <a:gdLst/>
              <a:ahLst/>
              <a:cxnLst/>
              <a:rect l="l" t="t" r="r" b="b"/>
              <a:pathLst>
                <a:path w="1224280" h="760094">
                  <a:moveTo>
                    <a:pt x="0" y="759950"/>
                  </a:moveTo>
                  <a:lnTo>
                    <a:pt x="1223893" y="759950"/>
                  </a:lnTo>
                  <a:lnTo>
                    <a:pt x="1223893" y="0"/>
                  </a:lnTo>
                  <a:lnTo>
                    <a:pt x="0" y="0"/>
                  </a:lnTo>
                  <a:lnTo>
                    <a:pt x="0" y="759950"/>
                  </a:lnTo>
                  <a:close/>
                </a:path>
              </a:pathLst>
            </a:custGeom>
            <a:ln w="952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 sz="3435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080" y="1238306"/>
              <a:ext cx="189509" cy="2095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011" y="1238306"/>
              <a:ext cx="189509" cy="2095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06777" y="1203071"/>
              <a:ext cx="252095" cy="280035"/>
            </a:xfrm>
            <a:custGeom>
              <a:avLst/>
              <a:gdLst/>
              <a:ahLst/>
              <a:cxnLst/>
              <a:rect l="l" t="t" r="r" b="b"/>
              <a:pathLst>
                <a:path w="252094" h="280034">
                  <a:moveTo>
                    <a:pt x="0" y="139990"/>
                  </a:moveTo>
                  <a:lnTo>
                    <a:pt x="7880" y="91137"/>
                  </a:lnTo>
                  <a:lnTo>
                    <a:pt x="29626" y="49790"/>
                  </a:lnTo>
                  <a:lnTo>
                    <a:pt x="62394" y="19109"/>
                  </a:lnTo>
                  <a:lnTo>
                    <a:pt x="103338" y="2254"/>
                  </a:lnTo>
                  <a:lnTo>
                    <a:pt x="125989" y="0"/>
                  </a:lnTo>
                  <a:lnTo>
                    <a:pt x="148638" y="2254"/>
                  </a:lnTo>
                  <a:lnTo>
                    <a:pt x="189583" y="19109"/>
                  </a:lnTo>
                  <a:lnTo>
                    <a:pt x="222350" y="49790"/>
                  </a:lnTo>
                  <a:lnTo>
                    <a:pt x="244097" y="91137"/>
                  </a:lnTo>
                  <a:lnTo>
                    <a:pt x="251978" y="139990"/>
                  </a:lnTo>
                  <a:lnTo>
                    <a:pt x="249948" y="165157"/>
                  </a:lnTo>
                  <a:lnTo>
                    <a:pt x="234779" y="210652"/>
                  </a:lnTo>
                  <a:lnTo>
                    <a:pt x="207166" y="247061"/>
                  </a:lnTo>
                  <a:lnTo>
                    <a:pt x="169955" y="271224"/>
                  </a:lnTo>
                  <a:lnTo>
                    <a:pt x="125989" y="279981"/>
                  </a:lnTo>
                  <a:lnTo>
                    <a:pt x="103338" y="277726"/>
                  </a:lnTo>
                  <a:lnTo>
                    <a:pt x="62394" y="260871"/>
                  </a:lnTo>
                  <a:lnTo>
                    <a:pt x="29626" y="230190"/>
                  </a:lnTo>
                  <a:lnTo>
                    <a:pt x="7880" y="188843"/>
                  </a:lnTo>
                  <a:lnTo>
                    <a:pt x="0" y="13999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2862" y="1149680"/>
              <a:ext cx="1080135" cy="297180"/>
            </a:xfrm>
            <a:custGeom>
              <a:avLst/>
              <a:gdLst/>
              <a:ahLst/>
              <a:cxnLst/>
              <a:rect l="l" t="t" r="r" b="b"/>
              <a:pathLst>
                <a:path w="1080135" h="297180">
                  <a:moveTo>
                    <a:pt x="287972" y="173393"/>
                  </a:moveTo>
                  <a:lnTo>
                    <a:pt x="227977" y="140055"/>
                  </a:lnTo>
                  <a:lnTo>
                    <a:pt x="227977" y="170053"/>
                  </a:lnTo>
                  <a:lnTo>
                    <a:pt x="0" y="170053"/>
                  </a:lnTo>
                  <a:lnTo>
                    <a:pt x="0" y="176720"/>
                  </a:lnTo>
                  <a:lnTo>
                    <a:pt x="227977" y="176720"/>
                  </a:lnTo>
                  <a:lnTo>
                    <a:pt x="227977" y="206717"/>
                  </a:lnTo>
                  <a:lnTo>
                    <a:pt x="287972" y="173393"/>
                  </a:lnTo>
                  <a:close/>
                </a:path>
                <a:path w="1080135" h="297180">
                  <a:moveTo>
                    <a:pt x="1079906" y="93332"/>
                  </a:moveTo>
                  <a:lnTo>
                    <a:pt x="1073721" y="46659"/>
                  </a:lnTo>
                  <a:lnTo>
                    <a:pt x="1070190" y="20002"/>
                  </a:lnTo>
                  <a:lnTo>
                    <a:pt x="1047902" y="37211"/>
                  </a:lnTo>
                  <a:lnTo>
                    <a:pt x="1018057" y="6667"/>
                  </a:lnTo>
                  <a:lnTo>
                    <a:pt x="998258" y="0"/>
                  </a:lnTo>
                  <a:lnTo>
                    <a:pt x="994295" y="673"/>
                  </a:lnTo>
                  <a:lnTo>
                    <a:pt x="990333" y="673"/>
                  </a:lnTo>
                  <a:lnTo>
                    <a:pt x="982357" y="3340"/>
                  </a:lnTo>
                  <a:lnTo>
                    <a:pt x="978217" y="5334"/>
                  </a:lnTo>
                  <a:lnTo>
                    <a:pt x="974255" y="8001"/>
                  </a:lnTo>
                  <a:lnTo>
                    <a:pt x="969873" y="10668"/>
                  </a:lnTo>
                  <a:lnTo>
                    <a:pt x="967778" y="12661"/>
                  </a:lnTo>
                  <a:lnTo>
                    <a:pt x="965555" y="14668"/>
                  </a:lnTo>
                  <a:lnTo>
                    <a:pt x="961301" y="20002"/>
                  </a:lnTo>
                  <a:lnTo>
                    <a:pt x="947978" y="41325"/>
                  </a:lnTo>
                  <a:lnTo>
                    <a:pt x="938733" y="59334"/>
                  </a:lnTo>
                  <a:lnTo>
                    <a:pt x="933996" y="70002"/>
                  </a:lnTo>
                  <a:lnTo>
                    <a:pt x="929195" y="80670"/>
                  </a:lnTo>
                  <a:lnTo>
                    <a:pt x="924394" y="91998"/>
                  </a:lnTo>
                  <a:lnTo>
                    <a:pt x="919543" y="103327"/>
                  </a:lnTo>
                  <a:lnTo>
                    <a:pt x="914615" y="115328"/>
                  </a:lnTo>
                  <a:lnTo>
                    <a:pt x="894943" y="164655"/>
                  </a:lnTo>
                  <a:lnTo>
                    <a:pt x="880300" y="200660"/>
                  </a:lnTo>
                  <a:lnTo>
                    <a:pt x="875499" y="212648"/>
                  </a:lnTo>
                  <a:lnTo>
                    <a:pt x="870762" y="223316"/>
                  </a:lnTo>
                  <a:lnTo>
                    <a:pt x="866140" y="233997"/>
                  </a:lnTo>
                  <a:lnTo>
                    <a:pt x="861580" y="243992"/>
                  </a:lnTo>
                  <a:lnTo>
                    <a:pt x="857084" y="252653"/>
                  </a:lnTo>
                  <a:lnTo>
                    <a:pt x="852766" y="261315"/>
                  </a:lnTo>
                  <a:lnTo>
                    <a:pt x="848499" y="268655"/>
                  </a:lnTo>
                  <a:lnTo>
                    <a:pt x="844423" y="275310"/>
                  </a:lnTo>
                  <a:lnTo>
                    <a:pt x="840587" y="280657"/>
                  </a:lnTo>
                  <a:lnTo>
                    <a:pt x="836866" y="285318"/>
                  </a:lnTo>
                  <a:lnTo>
                    <a:pt x="835126" y="286651"/>
                  </a:lnTo>
                  <a:lnTo>
                    <a:pt x="833501" y="287985"/>
                  </a:lnTo>
                  <a:lnTo>
                    <a:pt x="831951" y="289318"/>
                  </a:lnTo>
                  <a:lnTo>
                    <a:pt x="830148" y="289979"/>
                  </a:lnTo>
                  <a:lnTo>
                    <a:pt x="827151" y="289979"/>
                  </a:lnTo>
                  <a:lnTo>
                    <a:pt x="825525" y="289318"/>
                  </a:lnTo>
                  <a:lnTo>
                    <a:pt x="826122" y="289979"/>
                  </a:lnTo>
                  <a:lnTo>
                    <a:pt x="824572" y="289318"/>
                  </a:lnTo>
                  <a:lnTo>
                    <a:pt x="824992" y="289318"/>
                  </a:lnTo>
                  <a:lnTo>
                    <a:pt x="822464" y="286651"/>
                  </a:lnTo>
                  <a:lnTo>
                    <a:pt x="818692" y="280657"/>
                  </a:lnTo>
                  <a:lnTo>
                    <a:pt x="817422" y="277317"/>
                  </a:lnTo>
                  <a:lnTo>
                    <a:pt x="816229" y="274650"/>
                  </a:lnTo>
                  <a:lnTo>
                    <a:pt x="805484" y="229323"/>
                  </a:lnTo>
                  <a:lnTo>
                    <a:pt x="798283" y="181317"/>
                  </a:lnTo>
                  <a:lnTo>
                    <a:pt x="791514" y="129997"/>
                  </a:lnTo>
                  <a:lnTo>
                    <a:pt x="789774" y="116662"/>
                  </a:lnTo>
                  <a:lnTo>
                    <a:pt x="782332" y="70002"/>
                  </a:lnTo>
                  <a:lnTo>
                    <a:pt x="770572" y="25996"/>
                  </a:lnTo>
                  <a:lnTo>
                    <a:pt x="760971" y="12001"/>
                  </a:lnTo>
                  <a:lnTo>
                    <a:pt x="760552" y="12001"/>
                  </a:lnTo>
                  <a:lnTo>
                    <a:pt x="758571" y="10668"/>
                  </a:lnTo>
                  <a:lnTo>
                    <a:pt x="756958" y="9994"/>
                  </a:lnTo>
                  <a:lnTo>
                    <a:pt x="751674" y="9994"/>
                  </a:lnTo>
                  <a:lnTo>
                    <a:pt x="749871" y="10668"/>
                  </a:lnTo>
                  <a:lnTo>
                    <a:pt x="749388" y="10668"/>
                  </a:lnTo>
                  <a:lnTo>
                    <a:pt x="747293" y="12001"/>
                  </a:lnTo>
                  <a:lnTo>
                    <a:pt x="745134" y="13335"/>
                  </a:lnTo>
                  <a:lnTo>
                    <a:pt x="742911" y="15328"/>
                  </a:lnTo>
                  <a:lnTo>
                    <a:pt x="729894" y="30670"/>
                  </a:lnTo>
                  <a:lnTo>
                    <a:pt x="716038" y="54000"/>
                  </a:lnTo>
                  <a:lnTo>
                    <a:pt x="706323" y="72656"/>
                  </a:lnTo>
                  <a:lnTo>
                    <a:pt x="701395" y="83324"/>
                  </a:lnTo>
                  <a:lnTo>
                    <a:pt x="696353" y="94005"/>
                  </a:lnTo>
                  <a:lnTo>
                    <a:pt x="681240" y="127330"/>
                  </a:lnTo>
                  <a:lnTo>
                    <a:pt x="671156" y="149326"/>
                  </a:lnTo>
                  <a:lnTo>
                    <a:pt x="656285" y="181991"/>
                  </a:lnTo>
                  <a:lnTo>
                    <a:pt x="651421" y="191985"/>
                  </a:lnTo>
                  <a:lnTo>
                    <a:pt x="646620" y="201320"/>
                  </a:lnTo>
                  <a:lnTo>
                    <a:pt x="641997" y="210654"/>
                  </a:lnTo>
                  <a:lnTo>
                    <a:pt x="621004" y="243319"/>
                  </a:lnTo>
                  <a:lnTo>
                    <a:pt x="614286" y="249313"/>
                  </a:lnTo>
                  <a:lnTo>
                    <a:pt x="612902" y="249986"/>
                  </a:lnTo>
                  <a:lnTo>
                    <a:pt x="611162" y="250659"/>
                  </a:lnTo>
                  <a:lnTo>
                    <a:pt x="609485" y="250659"/>
                  </a:lnTo>
                  <a:lnTo>
                    <a:pt x="606310" y="249313"/>
                  </a:lnTo>
                  <a:lnTo>
                    <a:pt x="607021" y="249986"/>
                  </a:lnTo>
                  <a:lnTo>
                    <a:pt x="603961" y="247980"/>
                  </a:lnTo>
                  <a:lnTo>
                    <a:pt x="604443" y="247980"/>
                  </a:lnTo>
                  <a:lnTo>
                    <a:pt x="601510" y="245313"/>
                  </a:lnTo>
                  <a:lnTo>
                    <a:pt x="601865" y="245313"/>
                  </a:lnTo>
                  <a:lnTo>
                    <a:pt x="599224" y="241985"/>
                  </a:lnTo>
                  <a:lnTo>
                    <a:pt x="596646" y="237324"/>
                  </a:lnTo>
                  <a:lnTo>
                    <a:pt x="578345" y="178650"/>
                  </a:lnTo>
                  <a:lnTo>
                    <a:pt x="566712" y="124002"/>
                  </a:lnTo>
                  <a:lnTo>
                    <a:pt x="564845" y="114655"/>
                  </a:lnTo>
                  <a:lnTo>
                    <a:pt x="562991" y="106654"/>
                  </a:lnTo>
                  <a:lnTo>
                    <a:pt x="561073" y="97993"/>
                  </a:lnTo>
                  <a:lnTo>
                    <a:pt x="553275" y="70002"/>
                  </a:lnTo>
                  <a:lnTo>
                    <a:pt x="547547" y="57340"/>
                  </a:lnTo>
                  <a:lnTo>
                    <a:pt x="546849" y="55994"/>
                  </a:lnTo>
                  <a:lnTo>
                    <a:pt x="546557" y="55994"/>
                  </a:lnTo>
                  <a:lnTo>
                    <a:pt x="544398" y="53327"/>
                  </a:lnTo>
                  <a:lnTo>
                    <a:pt x="544271" y="52666"/>
                  </a:lnTo>
                  <a:lnTo>
                    <a:pt x="543915" y="52666"/>
                  </a:lnTo>
                  <a:lnTo>
                    <a:pt x="541693" y="50673"/>
                  </a:lnTo>
                  <a:lnTo>
                    <a:pt x="541096" y="50673"/>
                  </a:lnTo>
                  <a:lnTo>
                    <a:pt x="538810" y="49326"/>
                  </a:lnTo>
                  <a:lnTo>
                    <a:pt x="538391" y="49326"/>
                  </a:lnTo>
                  <a:lnTo>
                    <a:pt x="536168" y="48666"/>
                  </a:lnTo>
                  <a:lnTo>
                    <a:pt x="530174" y="48666"/>
                  </a:lnTo>
                  <a:lnTo>
                    <a:pt x="501319" y="81991"/>
                  </a:lnTo>
                  <a:lnTo>
                    <a:pt x="483196" y="123329"/>
                  </a:lnTo>
                  <a:lnTo>
                    <a:pt x="465201" y="172656"/>
                  </a:lnTo>
                  <a:lnTo>
                    <a:pt x="470712" y="174650"/>
                  </a:lnTo>
                  <a:lnTo>
                    <a:pt x="479717" y="149987"/>
                  </a:lnTo>
                  <a:lnTo>
                    <a:pt x="488721" y="125996"/>
                  </a:lnTo>
                  <a:lnTo>
                    <a:pt x="497662" y="104000"/>
                  </a:lnTo>
                  <a:lnTo>
                    <a:pt x="511035" y="76657"/>
                  </a:lnTo>
                  <a:lnTo>
                    <a:pt x="515416" y="70002"/>
                  </a:lnTo>
                  <a:lnTo>
                    <a:pt x="517575" y="66662"/>
                  </a:lnTo>
                  <a:lnTo>
                    <a:pt x="519734" y="64008"/>
                  </a:lnTo>
                  <a:lnTo>
                    <a:pt x="523938" y="59994"/>
                  </a:lnTo>
                  <a:lnTo>
                    <a:pt x="525970" y="58000"/>
                  </a:lnTo>
                  <a:lnTo>
                    <a:pt x="528015" y="56667"/>
                  </a:lnTo>
                  <a:lnTo>
                    <a:pt x="529932" y="55994"/>
                  </a:lnTo>
                  <a:lnTo>
                    <a:pt x="531736" y="55333"/>
                  </a:lnTo>
                  <a:lnTo>
                    <a:pt x="534733" y="55333"/>
                  </a:lnTo>
                  <a:lnTo>
                    <a:pt x="537006" y="55994"/>
                  </a:lnTo>
                  <a:lnTo>
                    <a:pt x="536587" y="55333"/>
                  </a:lnTo>
                  <a:lnTo>
                    <a:pt x="538810" y="56667"/>
                  </a:lnTo>
                  <a:lnTo>
                    <a:pt x="538213" y="55994"/>
                  </a:lnTo>
                  <a:lnTo>
                    <a:pt x="540410" y="57988"/>
                  </a:lnTo>
                  <a:lnTo>
                    <a:pt x="542048" y="59994"/>
                  </a:lnTo>
                  <a:lnTo>
                    <a:pt x="541807" y="59994"/>
                  </a:lnTo>
                  <a:lnTo>
                    <a:pt x="543915" y="63334"/>
                  </a:lnTo>
                  <a:lnTo>
                    <a:pt x="545769" y="67995"/>
                  </a:lnTo>
                  <a:lnTo>
                    <a:pt x="547687" y="72656"/>
                  </a:lnTo>
                  <a:lnTo>
                    <a:pt x="549617" y="78663"/>
                  </a:lnTo>
                  <a:lnTo>
                    <a:pt x="551472" y="85331"/>
                  </a:lnTo>
                  <a:lnTo>
                    <a:pt x="555307" y="99999"/>
                  </a:lnTo>
                  <a:lnTo>
                    <a:pt x="557174" y="107988"/>
                  </a:lnTo>
                  <a:lnTo>
                    <a:pt x="558965" y="116662"/>
                  </a:lnTo>
                  <a:lnTo>
                    <a:pt x="560895" y="125323"/>
                  </a:lnTo>
                  <a:lnTo>
                    <a:pt x="576783" y="197993"/>
                  </a:lnTo>
                  <a:lnTo>
                    <a:pt x="591312" y="240652"/>
                  </a:lnTo>
                  <a:lnTo>
                    <a:pt x="597128" y="249313"/>
                  </a:lnTo>
                  <a:lnTo>
                    <a:pt x="597192" y="249986"/>
                  </a:lnTo>
                  <a:lnTo>
                    <a:pt x="600481" y="253314"/>
                  </a:lnTo>
                  <a:lnTo>
                    <a:pt x="604088" y="255981"/>
                  </a:lnTo>
                  <a:lnTo>
                    <a:pt x="604621" y="255981"/>
                  </a:lnTo>
                  <a:lnTo>
                    <a:pt x="607809" y="256654"/>
                  </a:lnTo>
                  <a:lnTo>
                    <a:pt x="608406" y="257327"/>
                  </a:lnTo>
                  <a:lnTo>
                    <a:pt x="612241" y="257327"/>
                  </a:lnTo>
                  <a:lnTo>
                    <a:pt x="629170" y="243319"/>
                  </a:lnTo>
                  <a:lnTo>
                    <a:pt x="642480" y="222656"/>
                  </a:lnTo>
                  <a:lnTo>
                    <a:pt x="651840" y="204647"/>
                  </a:lnTo>
                  <a:lnTo>
                    <a:pt x="656704" y="195326"/>
                  </a:lnTo>
                  <a:lnTo>
                    <a:pt x="661568" y="185318"/>
                  </a:lnTo>
                  <a:lnTo>
                    <a:pt x="666483" y="174650"/>
                  </a:lnTo>
                  <a:lnTo>
                    <a:pt x="671525" y="163322"/>
                  </a:lnTo>
                  <a:lnTo>
                    <a:pt x="686638" y="129997"/>
                  </a:lnTo>
                  <a:lnTo>
                    <a:pt x="696722" y="107988"/>
                  </a:lnTo>
                  <a:lnTo>
                    <a:pt x="701763" y="96659"/>
                  </a:lnTo>
                  <a:lnTo>
                    <a:pt x="706742" y="85991"/>
                  </a:lnTo>
                  <a:lnTo>
                    <a:pt x="711593" y="75996"/>
                  </a:lnTo>
                  <a:lnTo>
                    <a:pt x="716457" y="66662"/>
                  </a:lnTo>
                  <a:lnTo>
                    <a:pt x="721194" y="57340"/>
                  </a:lnTo>
                  <a:lnTo>
                    <a:pt x="725881" y="49326"/>
                  </a:lnTo>
                  <a:lnTo>
                    <a:pt x="730440" y="41325"/>
                  </a:lnTo>
                  <a:lnTo>
                    <a:pt x="734822" y="34671"/>
                  </a:lnTo>
                  <a:lnTo>
                    <a:pt x="748614" y="18669"/>
                  </a:lnTo>
                  <a:lnTo>
                    <a:pt x="750290" y="17995"/>
                  </a:lnTo>
                  <a:lnTo>
                    <a:pt x="751852" y="17335"/>
                  </a:lnTo>
                  <a:lnTo>
                    <a:pt x="751370" y="17335"/>
                  </a:lnTo>
                  <a:lnTo>
                    <a:pt x="753237" y="16662"/>
                  </a:lnTo>
                  <a:lnTo>
                    <a:pt x="754913" y="16662"/>
                  </a:lnTo>
                  <a:lnTo>
                    <a:pt x="756589" y="17335"/>
                  </a:lnTo>
                  <a:lnTo>
                    <a:pt x="757859" y="17995"/>
                  </a:lnTo>
                  <a:lnTo>
                    <a:pt x="757428" y="17335"/>
                  </a:lnTo>
                  <a:lnTo>
                    <a:pt x="758990" y="18669"/>
                  </a:lnTo>
                  <a:lnTo>
                    <a:pt x="760196" y="20002"/>
                  </a:lnTo>
                  <a:lnTo>
                    <a:pt x="763968" y="25996"/>
                  </a:lnTo>
                  <a:lnTo>
                    <a:pt x="765238" y="29337"/>
                  </a:lnTo>
                  <a:lnTo>
                    <a:pt x="767689" y="35331"/>
                  </a:lnTo>
                  <a:lnTo>
                    <a:pt x="778370" y="81991"/>
                  </a:lnTo>
                  <a:lnTo>
                    <a:pt x="785571" y="130670"/>
                  </a:lnTo>
                  <a:lnTo>
                    <a:pt x="792353" y="182651"/>
                  </a:lnTo>
                  <a:lnTo>
                    <a:pt x="794092" y="195326"/>
                  </a:lnTo>
                  <a:lnTo>
                    <a:pt x="801535" y="241312"/>
                  </a:lnTo>
                  <a:lnTo>
                    <a:pt x="816229" y="288645"/>
                  </a:lnTo>
                  <a:lnTo>
                    <a:pt x="821270" y="294652"/>
                  </a:lnTo>
                  <a:lnTo>
                    <a:pt x="821626" y="294652"/>
                  </a:lnTo>
                  <a:lnTo>
                    <a:pt x="823188" y="295986"/>
                  </a:lnTo>
                  <a:lnTo>
                    <a:pt x="823785" y="295986"/>
                  </a:lnTo>
                  <a:lnTo>
                    <a:pt x="825411" y="296646"/>
                  </a:lnTo>
                  <a:lnTo>
                    <a:pt x="830389" y="296646"/>
                  </a:lnTo>
                  <a:lnTo>
                    <a:pt x="832129" y="295986"/>
                  </a:lnTo>
                  <a:lnTo>
                    <a:pt x="832612" y="295986"/>
                  </a:lnTo>
                  <a:lnTo>
                    <a:pt x="834402" y="295313"/>
                  </a:lnTo>
                  <a:lnTo>
                    <a:pt x="862304" y="255981"/>
                  </a:lnTo>
                  <a:lnTo>
                    <a:pt x="885698" y="203987"/>
                  </a:lnTo>
                  <a:lnTo>
                    <a:pt x="920076" y="117995"/>
                  </a:lnTo>
                  <a:lnTo>
                    <a:pt x="924941" y="105994"/>
                  </a:lnTo>
                  <a:lnTo>
                    <a:pt x="929805" y="94665"/>
                  </a:lnTo>
                  <a:lnTo>
                    <a:pt x="934593" y="83324"/>
                  </a:lnTo>
                  <a:lnTo>
                    <a:pt x="939393" y="72656"/>
                  </a:lnTo>
                  <a:lnTo>
                    <a:pt x="948639" y="53327"/>
                  </a:lnTo>
                  <a:lnTo>
                    <a:pt x="961834" y="29997"/>
                  </a:lnTo>
                  <a:lnTo>
                    <a:pt x="977379" y="13335"/>
                  </a:lnTo>
                  <a:lnTo>
                    <a:pt x="981151" y="11328"/>
                  </a:lnTo>
                  <a:lnTo>
                    <a:pt x="984694" y="9334"/>
                  </a:lnTo>
                  <a:lnTo>
                    <a:pt x="988237" y="8001"/>
                  </a:lnTo>
                  <a:lnTo>
                    <a:pt x="994956" y="6667"/>
                  </a:lnTo>
                  <a:lnTo>
                    <a:pt x="998308" y="6667"/>
                  </a:lnTo>
                  <a:lnTo>
                    <a:pt x="1017752" y="14008"/>
                  </a:lnTo>
                  <a:lnTo>
                    <a:pt x="1033767" y="29337"/>
                  </a:lnTo>
                  <a:lnTo>
                    <a:pt x="1042949" y="41033"/>
                  </a:lnTo>
                  <a:lnTo>
                    <a:pt x="1020991" y="58000"/>
                  </a:lnTo>
                  <a:lnTo>
                    <a:pt x="1079906" y="93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4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06903" y="1204265"/>
            <a:ext cx="493146" cy="376874"/>
          </a:xfrm>
          <a:prstGeom prst="rect">
            <a:avLst/>
          </a:prstGeom>
        </p:spPr>
        <p:txBody>
          <a:bodyPr vert="horz" wrap="square" lIns="0" tIns="24233" rIns="0" bIns="0" rtlCol="0">
            <a:spAutoFit/>
          </a:bodyPr>
          <a:lstStyle/>
          <a:p>
            <a:pPr marL="72699">
              <a:spcBef>
                <a:spcPts val="191"/>
              </a:spcBef>
            </a:pPr>
            <a:r>
              <a:rPr sz="2290" dirty="0">
                <a:latin typeface="Calibri"/>
                <a:cs typeface="Calibri"/>
              </a:rPr>
              <a:t>M</a:t>
            </a:r>
            <a:r>
              <a:rPr sz="2290" baseline="-31250" dirty="0">
                <a:latin typeface="Calibri"/>
                <a:cs typeface="Calibri"/>
              </a:rPr>
              <a:t>2</a:t>
            </a:r>
            <a:endParaRPr sz="2290" baseline="-312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7901" y="1319094"/>
            <a:ext cx="493146" cy="376874"/>
          </a:xfrm>
          <a:prstGeom prst="rect">
            <a:avLst/>
          </a:prstGeom>
        </p:spPr>
        <p:txBody>
          <a:bodyPr vert="horz" wrap="square" lIns="0" tIns="24233" rIns="0" bIns="0" rtlCol="0">
            <a:spAutoFit/>
          </a:bodyPr>
          <a:lstStyle/>
          <a:p>
            <a:pPr marL="72699">
              <a:spcBef>
                <a:spcPts val="191"/>
              </a:spcBef>
            </a:pPr>
            <a:r>
              <a:rPr sz="2290" dirty="0">
                <a:latin typeface="Calibri"/>
                <a:cs typeface="Calibri"/>
              </a:rPr>
              <a:t>M</a:t>
            </a:r>
            <a:r>
              <a:rPr sz="2290" baseline="-31250" dirty="0">
                <a:latin typeface="Calibri"/>
                <a:cs typeface="Calibri"/>
              </a:rPr>
              <a:t>1</a:t>
            </a:r>
            <a:endParaRPr sz="2290" baseline="-312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2724" y="1622169"/>
            <a:ext cx="2189471" cy="1594546"/>
            <a:chOff x="118203" y="850137"/>
            <a:chExt cx="1147445" cy="835660"/>
          </a:xfrm>
        </p:grpSpPr>
        <p:sp>
          <p:nvSpPr>
            <p:cNvPr id="21" name="object 21"/>
            <p:cNvSpPr/>
            <p:nvPr/>
          </p:nvSpPr>
          <p:spPr>
            <a:xfrm>
              <a:off x="122965" y="854899"/>
              <a:ext cx="1137920" cy="826135"/>
            </a:xfrm>
            <a:custGeom>
              <a:avLst/>
              <a:gdLst/>
              <a:ahLst/>
              <a:cxnLst/>
              <a:rect l="l" t="t" r="r" b="b"/>
              <a:pathLst>
                <a:path w="1137920" h="826135">
                  <a:moveTo>
                    <a:pt x="1000006" y="825599"/>
                  </a:moveTo>
                  <a:lnTo>
                    <a:pt x="0" y="825595"/>
                  </a:lnTo>
                  <a:lnTo>
                    <a:pt x="9" y="137602"/>
                  </a:lnTo>
                  <a:lnTo>
                    <a:pt x="7024" y="94109"/>
                  </a:lnTo>
                  <a:lnTo>
                    <a:pt x="26558" y="56336"/>
                  </a:lnTo>
                  <a:lnTo>
                    <a:pt x="56345" y="26549"/>
                  </a:lnTo>
                  <a:lnTo>
                    <a:pt x="94119" y="7015"/>
                  </a:lnTo>
                  <a:lnTo>
                    <a:pt x="137612" y="0"/>
                  </a:lnTo>
                  <a:lnTo>
                    <a:pt x="1137618" y="6"/>
                  </a:lnTo>
                  <a:lnTo>
                    <a:pt x="1137609" y="687997"/>
                  </a:lnTo>
                  <a:lnTo>
                    <a:pt x="1130594" y="731490"/>
                  </a:lnTo>
                  <a:lnTo>
                    <a:pt x="1111060" y="769263"/>
                  </a:lnTo>
                  <a:lnTo>
                    <a:pt x="1081273" y="799050"/>
                  </a:lnTo>
                  <a:lnTo>
                    <a:pt x="1043499" y="818584"/>
                  </a:lnTo>
                  <a:lnTo>
                    <a:pt x="1000006" y="8255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34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965" y="854899"/>
              <a:ext cx="1137920" cy="826135"/>
            </a:xfrm>
            <a:custGeom>
              <a:avLst/>
              <a:gdLst/>
              <a:ahLst/>
              <a:cxnLst/>
              <a:rect l="l" t="t" r="r" b="b"/>
              <a:pathLst>
                <a:path w="1137920" h="826135">
                  <a:moveTo>
                    <a:pt x="137612" y="0"/>
                  </a:moveTo>
                  <a:lnTo>
                    <a:pt x="1137609" y="0"/>
                  </a:lnTo>
                  <a:lnTo>
                    <a:pt x="1137609" y="687997"/>
                  </a:lnTo>
                  <a:lnTo>
                    <a:pt x="1130594" y="731490"/>
                  </a:lnTo>
                  <a:lnTo>
                    <a:pt x="1111060" y="769263"/>
                  </a:lnTo>
                  <a:lnTo>
                    <a:pt x="1081273" y="799050"/>
                  </a:lnTo>
                  <a:lnTo>
                    <a:pt x="1043499" y="818584"/>
                  </a:lnTo>
                  <a:lnTo>
                    <a:pt x="1000006" y="825599"/>
                  </a:lnTo>
                  <a:lnTo>
                    <a:pt x="9" y="825599"/>
                  </a:lnTo>
                  <a:lnTo>
                    <a:pt x="9" y="137602"/>
                  </a:lnTo>
                  <a:lnTo>
                    <a:pt x="7024" y="94109"/>
                  </a:lnTo>
                  <a:lnTo>
                    <a:pt x="26558" y="56336"/>
                  </a:lnTo>
                  <a:lnTo>
                    <a:pt x="56345" y="26549"/>
                  </a:lnTo>
                  <a:lnTo>
                    <a:pt x="94119" y="7015"/>
                  </a:lnTo>
                  <a:lnTo>
                    <a:pt x="137612" y="0"/>
                  </a:lnTo>
                  <a:close/>
                </a:path>
              </a:pathLst>
            </a:custGeom>
            <a:ln w="952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 sz="343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67974" y="2094208"/>
            <a:ext cx="1516999" cy="611682"/>
          </a:xfrm>
          <a:prstGeom prst="rect">
            <a:avLst/>
          </a:prstGeom>
        </p:spPr>
        <p:txBody>
          <a:bodyPr vert="horz" wrap="square" lIns="0" tIns="24233" rIns="0" bIns="0" rtlCol="0">
            <a:spAutoFit/>
          </a:bodyPr>
          <a:lstStyle/>
          <a:p>
            <a:pPr marL="365916" marR="58159" indent="-294429">
              <a:spcBef>
                <a:spcPts val="191"/>
              </a:spcBef>
            </a:pPr>
            <a:r>
              <a:rPr sz="1908" b="1" spc="-10" dirty="0">
                <a:solidFill>
                  <a:srgbClr val="FFFFFF"/>
                </a:solidFill>
                <a:latin typeface="Arial"/>
                <a:cs typeface="Arial"/>
              </a:rPr>
              <a:t>Intersection  </a:t>
            </a:r>
            <a:r>
              <a:rPr sz="1908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60" b="1" baseline="-341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60" b="1" spc="229" baseline="-34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8" b="1" dirty="0">
                <a:solidFill>
                  <a:srgbClr val="FFFFFF"/>
                </a:solidFill>
                <a:latin typeface="Arial"/>
                <a:cs typeface="Arial"/>
              </a:rPr>
              <a:t>∩</a:t>
            </a:r>
            <a:r>
              <a:rPr sz="1908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8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60" b="1" baseline="-341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60" baseline="-341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7177" y="1282269"/>
            <a:ext cx="8809986" cy="5576063"/>
            <a:chOff x="0" y="672004"/>
            <a:chExt cx="4617085" cy="2922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6" y="691050"/>
              <a:ext cx="4426933" cy="2903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2004"/>
              <a:ext cx="3917950" cy="38100"/>
            </a:xfrm>
            <a:custGeom>
              <a:avLst/>
              <a:gdLst/>
              <a:ahLst/>
              <a:cxnLst/>
              <a:rect l="l" t="t" r="r" b="b"/>
              <a:pathLst>
                <a:path w="3917950" h="38100">
                  <a:moveTo>
                    <a:pt x="0" y="38099"/>
                  </a:moveTo>
                  <a:lnTo>
                    <a:pt x="0" y="0"/>
                  </a:lnTo>
                  <a:lnTo>
                    <a:pt x="3917374" y="0"/>
                  </a:lnTo>
                  <a:lnTo>
                    <a:pt x="3917374" y="38099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 sz="3435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0901" y="201791"/>
            <a:ext cx="6826497" cy="831961"/>
          </a:xfrm>
          <a:prstGeom prst="rect">
            <a:avLst/>
          </a:prstGeom>
        </p:spPr>
        <p:txBody>
          <a:bodyPr vert="horz" wrap="square" lIns="0" tIns="75123" rIns="0" bIns="0" rtlCol="0">
            <a:spAutoFit/>
          </a:bodyPr>
          <a:lstStyle/>
          <a:p>
            <a:pPr marL="42408">
              <a:spcBef>
                <a:spcPts val="592"/>
              </a:spcBef>
            </a:pPr>
            <a:endParaRPr sz="2290" dirty="0">
              <a:latin typeface="Calibri"/>
              <a:cs typeface="Calibri"/>
            </a:endParaRPr>
          </a:p>
          <a:p>
            <a:pPr marL="24233">
              <a:spcBef>
                <a:spcPts val="401"/>
              </a:spcBef>
            </a:pPr>
            <a:r>
              <a:rPr lang="en-IN" sz="2290" b="1" spc="-10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2290" b="1" spc="-1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r>
              <a:rPr sz="2290" b="1" spc="-1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are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closed</a:t>
            </a:r>
            <a:r>
              <a:rPr sz="2290" b="1" spc="-1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under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Intersection</a:t>
            </a:r>
            <a:endParaRPr sz="229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884" y="201783"/>
            <a:ext cx="4873300" cy="405921"/>
          </a:xfrm>
          <a:prstGeom prst="rect">
            <a:avLst/>
          </a:prstGeom>
        </p:spPr>
        <p:txBody>
          <a:bodyPr vert="horz" wrap="square" lIns="0" tIns="24233" rIns="0" bIns="0" rtlCol="0">
            <a:spAutoFit/>
          </a:bodyPr>
          <a:lstStyle/>
          <a:p>
            <a:pPr marL="24233" marR="9693" indent="18175">
              <a:lnSpc>
                <a:spcPct val="114700"/>
              </a:lnSpc>
              <a:spcBef>
                <a:spcPts val="191"/>
              </a:spcBef>
            </a:pPr>
            <a:r>
              <a:rPr lang="en-IN" sz="2290" b="1" spc="-10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2290" b="1" spc="-38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Properties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2290" b="1" spc="-38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2290" b="1" spc="-29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290" b="1" spc="-10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229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7177" y="1282269"/>
            <a:ext cx="7475947" cy="72700"/>
          </a:xfrm>
          <a:custGeom>
            <a:avLst/>
            <a:gdLst/>
            <a:ahLst/>
            <a:cxnLst/>
            <a:rect l="l" t="t" r="r" b="b"/>
            <a:pathLst>
              <a:path w="3917950" h="38100">
                <a:moveTo>
                  <a:pt x="0" y="38099"/>
                </a:moveTo>
                <a:lnTo>
                  <a:pt x="0" y="0"/>
                </a:lnTo>
                <a:lnTo>
                  <a:pt x="3917374" y="0"/>
                </a:lnTo>
                <a:lnTo>
                  <a:pt x="3917374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 sz="3435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640" y="1479479"/>
            <a:ext cx="5376475" cy="4543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>
            <a:normAutofit/>
          </a:bodyPr>
          <a:lstStyle/>
          <a:p>
            <a:pPr marL="514350" indent="-514350">
              <a:buAutoNum type="arabicParenR" startAt="2"/>
            </a:pPr>
            <a:r>
              <a:rPr lang="en-IN" sz="3200" dirty="0"/>
              <a:t>If L</a:t>
            </a:r>
            <a:r>
              <a:rPr lang="en-IN" sz="3200" baseline="-25000" dirty="0"/>
              <a:t>1</a:t>
            </a:r>
            <a:r>
              <a:rPr lang="en-IN" sz="3200" dirty="0"/>
              <a:t> and L</a:t>
            </a:r>
            <a:r>
              <a:rPr lang="en-IN" sz="3200" baseline="-25000" dirty="0"/>
              <a:t>2</a:t>
            </a:r>
            <a:r>
              <a:rPr lang="en-IN" sz="3200" dirty="0"/>
              <a:t> are regular languages, then L</a:t>
            </a:r>
            <a:r>
              <a:rPr lang="en-IN" sz="3200" baseline="-25000" dirty="0"/>
              <a:t>1 </a:t>
            </a:r>
            <a:r>
              <a:rPr lang="en-IN" sz="3200" dirty="0"/>
              <a:t>- </a:t>
            </a:r>
            <a:r>
              <a:rPr lang="en-IN" altLang="en-US" sz="3200" dirty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>
                <a:sym typeface="Symbol" panose="05050102010706020507" pitchFamily="18" charset="2"/>
              </a:rPr>
              <a:t>2</a:t>
            </a:r>
            <a:r>
              <a:rPr lang="en-IN" altLang="en-US" sz="3200" dirty="0">
                <a:sym typeface="Symbol" panose="05050102010706020507" pitchFamily="18" charset="2"/>
              </a:rPr>
              <a:t> is also regular.</a:t>
            </a:r>
          </a:p>
          <a:p>
            <a:pPr marL="0" indent="0">
              <a:buNone/>
            </a:pPr>
            <a:r>
              <a:rPr lang="en-IN" altLang="en-US" sz="3200" dirty="0"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r>
              <a:rPr lang="en-IN" altLang="en-US" sz="3200" dirty="0">
                <a:sym typeface="Symbol" panose="05050102010706020507" pitchFamily="18" charset="2"/>
              </a:rPr>
              <a:t>           </a:t>
            </a:r>
          </a:p>
          <a:p>
            <a:pPr marL="0" indent="0">
              <a:buNone/>
            </a:pPr>
            <a:r>
              <a:rPr lang="en-IN" sz="3200" dirty="0">
                <a:sym typeface="Symbol" panose="05050102010706020507" pitchFamily="18" charset="2"/>
              </a:rPr>
              <a:t>	As per the </a:t>
            </a:r>
            <a:r>
              <a:rPr lang="en-IN" sz="3200" dirty="0" err="1">
                <a:sym typeface="Symbol" panose="05050102010706020507" pitchFamily="18" charset="2"/>
              </a:rPr>
              <a:t>Demorgan’s</a:t>
            </a:r>
            <a:r>
              <a:rPr lang="en-IN" sz="3200" dirty="0">
                <a:sym typeface="Symbol" panose="05050102010706020507" pitchFamily="18" charset="2"/>
              </a:rPr>
              <a:t> law </a:t>
            </a:r>
            <a:r>
              <a:rPr lang="en-IN" sz="3200" dirty="0"/>
              <a:t>L</a:t>
            </a:r>
            <a:r>
              <a:rPr lang="en-IN" sz="3200" baseline="-25000" dirty="0"/>
              <a:t>1 </a:t>
            </a:r>
            <a:r>
              <a:rPr lang="en-IN" sz="3200" dirty="0"/>
              <a:t>- </a:t>
            </a:r>
            <a:r>
              <a:rPr lang="en-IN" altLang="en-US" sz="3200" dirty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>
                <a:sym typeface="Symbol" panose="05050102010706020507" pitchFamily="18" charset="2"/>
              </a:rPr>
              <a:t>2 </a:t>
            </a:r>
            <a:r>
              <a:rPr lang="en-IN" altLang="en-US" sz="3200" dirty="0">
                <a:sym typeface="Symbol" panose="05050102010706020507" pitchFamily="18" charset="2"/>
              </a:rPr>
              <a:t> = </a:t>
            </a:r>
            <a:r>
              <a:rPr lang="en-IN" sz="3200" dirty="0"/>
              <a:t>L</a:t>
            </a:r>
            <a:r>
              <a:rPr lang="en-IN" sz="3200" baseline="-25000" dirty="0"/>
              <a:t>1</a:t>
            </a:r>
            <a:r>
              <a:rPr lang="en-IN" altLang="en-US" sz="3200" dirty="0">
                <a:sym typeface="Symbol" panose="05050102010706020507" pitchFamily="18" charset="2"/>
              </a:rPr>
              <a:t>∩L</a:t>
            </a:r>
            <a:r>
              <a:rPr lang="en-IN" altLang="en-US" sz="3200" baseline="-25000" dirty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>
                <a:sym typeface="Symbol" panose="05050102010706020507" pitchFamily="18" charset="2"/>
              </a:rPr>
              <a:t>c</a:t>
            </a:r>
          </a:p>
          <a:p>
            <a:pPr marL="0" indent="0">
              <a:buNone/>
            </a:pPr>
            <a:r>
              <a:rPr lang="en-IN" altLang="en-US" sz="3200" baseline="30000" dirty="0">
                <a:sym typeface="Symbol" panose="05050102010706020507" pitchFamily="18" charset="2"/>
              </a:rPr>
              <a:t>              </a:t>
            </a:r>
            <a:r>
              <a:rPr lang="en-IN" sz="3200" dirty="0"/>
              <a:t>L</a:t>
            </a:r>
            <a:r>
              <a:rPr lang="en-IN" sz="3200" baseline="-25000" dirty="0"/>
              <a:t>2 </a:t>
            </a:r>
            <a:r>
              <a:rPr lang="en-IN" sz="3200" dirty="0"/>
              <a:t> is a regular language         </a:t>
            </a:r>
            <a:r>
              <a:rPr lang="en-IN" altLang="en-US" sz="3200" dirty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>
                <a:sym typeface="Symbol" panose="05050102010706020507" pitchFamily="18" charset="2"/>
              </a:rPr>
              <a:t>c </a:t>
            </a:r>
            <a:r>
              <a:rPr lang="en-IN" sz="3200" dirty="0"/>
              <a:t>is also regular</a:t>
            </a:r>
            <a:r>
              <a:rPr lang="en-IN" sz="3200" dirty="0">
                <a:sym typeface="Symbol" panose="05050102010706020507" pitchFamily="18" charset="2"/>
              </a:rPr>
              <a:t>.</a:t>
            </a:r>
            <a:r>
              <a:rPr lang="en-IN" altLang="en-US" sz="3200" dirty="0">
                <a:sym typeface="Symbol" panose="05050102010706020507" pitchFamily="18" charset="2"/>
              </a:rPr>
              <a:t> </a:t>
            </a:r>
            <a:endParaRPr lang="en-IN" altLang="en-US" sz="3200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3200" dirty="0"/>
              <a:t>      L</a:t>
            </a:r>
            <a:r>
              <a:rPr lang="en-IN" sz="3200" baseline="-25000" dirty="0"/>
              <a:t>1 </a:t>
            </a:r>
            <a:r>
              <a:rPr lang="en-IN" sz="3200" dirty="0"/>
              <a:t>and </a:t>
            </a:r>
            <a:r>
              <a:rPr lang="en-IN" altLang="en-US" sz="3200" dirty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>
                <a:sym typeface="Symbol" panose="05050102010706020507" pitchFamily="18" charset="2"/>
              </a:rPr>
              <a:t>c </a:t>
            </a:r>
            <a:r>
              <a:rPr lang="en-IN" altLang="en-US" sz="3200" dirty="0">
                <a:sym typeface="Symbol" panose="05050102010706020507" pitchFamily="18" charset="2"/>
              </a:rPr>
              <a:t> </a:t>
            </a:r>
            <a:r>
              <a:rPr lang="en-IN" sz="3200" dirty="0"/>
              <a:t>are a regular          L</a:t>
            </a:r>
            <a:r>
              <a:rPr lang="en-IN" sz="3200" baseline="-25000" dirty="0"/>
              <a:t>1</a:t>
            </a:r>
            <a:r>
              <a:rPr lang="en-IN" altLang="en-US" sz="3200" dirty="0">
                <a:sym typeface="Symbol" panose="05050102010706020507" pitchFamily="18" charset="2"/>
              </a:rPr>
              <a:t>∩L</a:t>
            </a:r>
            <a:r>
              <a:rPr lang="en-IN" altLang="en-US" sz="3200" baseline="-25000" dirty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>
                <a:sym typeface="Symbol" panose="05050102010706020507" pitchFamily="18" charset="2"/>
              </a:rPr>
              <a:t>c</a:t>
            </a:r>
            <a:r>
              <a:rPr lang="en-IN" sz="3200" dirty="0"/>
              <a:t> is also regular</a:t>
            </a:r>
            <a:r>
              <a:rPr lang="en-IN" sz="32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IN" altLang="en-US" sz="3200" dirty="0">
                <a:sym typeface="Symbol" panose="05050102010706020507" pitchFamily="18" charset="2"/>
              </a:rPr>
              <a:t>  Therefore, </a:t>
            </a:r>
            <a:r>
              <a:rPr lang="en-IN" sz="3200" dirty="0"/>
              <a:t>L</a:t>
            </a:r>
            <a:r>
              <a:rPr lang="en-IN" sz="3200" baseline="-25000" dirty="0"/>
              <a:t>1</a:t>
            </a:r>
            <a:r>
              <a:rPr lang="en-IN" altLang="en-US" sz="3200" dirty="0">
                <a:sym typeface="Symbol" panose="05050102010706020507" pitchFamily="18" charset="2"/>
              </a:rPr>
              <a:t>∩L</a:t>
            </a:r>
            <a:r>
              <a:rPr lang="en-IN" altLang="en-US" sz="3200" baseline="-25000" dirty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>
                <a:sym typeface="Symbol" panose="05050102010706020507" pitchFamily="18" charset="2"/>
              </a:rPr>
              <a:t>c</a:t>
            </a:r>
            <a:r>
              <a:rPr lang="en-IN" sz="3200" dirty="0"/>
              <a:t> = L</a:t>
            </a:r>
            <a:r>
              <a:rPr lang="en-IN" sz="3200" baseline="-25000" dirty="0"/>
              <a:t>1 </a:t>
            </a:r>
            <a:r>
              <a:rPr lang="en-IN" sz="3200" dirty="0"/>
              <a:t>- </a:t>
            </a:r>
            <a:r>
              <a:rPr lang="en-IN" altLang="en-US" sz="3200" dirty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>
                <a:sym typeface="Symbol" panose="05050102010706020507" pitchFamily="18" charset="2"/>
              </a:rPr>
              <a:t>2 </a:t>
            </a:r>
            <a:r>
              <a:rPr lang="en-IN" altLang="en-US" sz="3200" dirty="0">
                <a:sym typeface="Symbol" panose="05050102010706020507" pitchFamily="18" charset="2"/>
              </a:rPr>
              <a:t> is regular.</a:t>
            </a:r>
            <a:endParaRPr lang="en-IN" altLang="en-US" sz="3200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sz="3200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sz="3200" baseline="300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IN" alt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99794"/>
              </p:ext>
            </p:extLst>
          </p:nvPr>
        </p:nvGraphicFramePr>
        <p:xfrm>
          <a:off x="5741832" y="273025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832" y="273025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50107"/>
              </p:ext>
            </p:extLst>
          </p:nvPr>
        </p:nvGraphicFramePr>
        <p:xfrm>
          <a:off x="5387664" y="331035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664" y="331035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224"/>
            <a:ext cx="10515600" cy="5598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3200" dirty="0">
                <a:sym typeface="Symbol" panose="05050102010706020507" pitchFamily="18" charset="2"/>
              </a:rPr>
              <a:t>3) </a:t>
            </a:r>
            <a:r>
              <a:rPr lang="en-IN" sz="3200" dirty="0"/>
              <a:t>If L is regular language, then the reversal L</a:t>
            </a:r>
            <a:r>
              <a:rPr lang="en-IN" sz="3200" baseline="30000" dirty="0"/>
              <a:t>R</a:t>
            </a:r>
            <a:r>
              <a:rPr lang="en-IN" sz="3200" dirty="0"/>
              <a:t> is also regular.</a:t>
            </a:r>
          </a:p>
          <a:p>
            <a:pPr marL="0" indent="0">
              <a:buNone/>
            </a:pPr>
            <a:r>
              <a:rPr lang="en-IN" sz="3200" dirty="0"/>
              <a:t>Proof:</a:t>
            </a:r>
          </a:p>
          <a:p>
            <a:pPr marL="0" indent="0">
              <a:buNone/>
            </a:pPr>
            <a:r>
              <a:rPr lang="en-IN" sz="3200" dirty="0"/>
              <a:t>      1) Interchange initial and final states.</a:t>
            </a:r>
          </a:p>
          <a:p>
            <a:pPr marL="0" indent="0">
              <a:buNone/>
            </a:pPr>
            <a:r>
              <a:rPr lang="en-IN" sz="3200" dirty="0"/>
              <a:t>      2) Reverse the edges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  The resulting DFA will accept L</a:t>
            </a:r>
            <a:r>
              <a:rPr lang="en-IN" sz="3200" baseline="30000" dirty="0"/>
              <a:t>R  </a:t>
            </a:r>
            <a:r>
              <a:rPr lang="en-IN" sz="3200" dirty="0"/>
              <a:t> and hence it is regular.</a:t>
            </a:r>
            <a:endParaRPr lang="en-IN" sz="3200" baseline="30000" dirty="0"/>
          </a:p>
          <a:p>
            <a:pPr marL="0" indent="0">
              <a:buNone/>
            </a:pPr>
            <a:r>
              <a:rPr lang="en-IN" sz="8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72865" y="1341488"/>
          <a:ext cx="37798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70400" imgH="5486400" progId="Equation.3">
                  <p:embed/>
                </p:oleObj>
              </mc:Choice>
              <mc:Fallback>
                <p:oleObj name="Equation" r:id="rId2" imgW="29870400" imgH="548640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865" y="1341488"/>
                        <a:ext cx="3779837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39678" y="1341488"/>
          <a:ext cx="397351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94400" imgH="5486400" progId="Equation.3">
                  <p:embed/>
                </p:oleObj>
              </mc:Choice>
              <mc:Fallback>
                <p:oleObj name="Equation" r:id="rId4" imgW="31394400" imgH="5486400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678" y="1341488"/>
                        <a:ext cx="397351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90343" y="2220784"/>
            <a:ext cx="4003532" cy="2695929"/>
            <a:chOff x="1787874" y="3704875"/>
            <a:chExt cx="3539471" cy="2422970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2086227" y="4638520"/>
              <a:ext cx="398587" cy="3523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87874" y="3704875"/>
              <a:ext cx="3539471" cy="2422970"/>
              <a:chOff x="1801522" y="3704875"/>
              <a:chExt cx="3539471" cy="2422970"/>
            </a:xfrm>
          </p:grpSpPr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074002" y="5626573"/>
                <a:ext cx="398587" cy="3523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801522" y="3704875"/>
                <a:ext cx="3539471" cy="2422970"/>
                <a:chOff x="1801522" y="3704875"/>
                <a:chExt cx="3539471" cy="2422970"/>
              </a:xfrm>
            </p:grpSpPr>
            <p:sp>
              <p:nvSpPr>
                <p:cNvPr id="11" name="Oval 4"/>
                <p:cNvSpPr>
                  <a:spLocks noChangeArrowheads="1"/>
                </p:cNvSpPr>
                <p:nvPr/>
              </p:nvSpPr>
              <p:spPr bwMode="auto">
                <a:xfrm>
                  <a:off x="2987793" y="4638520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8D0C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Oval 7"/>
                <p:cNvSpPr>
                  <a:spLocks noChangeArrowheads="1"/>
                </p:cNvSpPr>
                <p:nvPr/>
              </p:nvSpPr>
              <p:spPr bwMode="auto">
                <a:xfrm>
                  <a:off x="4064520" y="4679463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Straight Arrow Connector 9"/>
                <p:cNvSpPr>
                  <a:spLocks noChangeShapeType="1"/>
                </p:cNvSpPr>
                <p:nvPr/>
              </p:nvSpPr>
              <p:spPr bwMode="auto">
                <a:xfrm flipV="1">
                  <a:off x="1801522" y="4783894"/>
                  <a:ext cx="284705" cy="9522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4" name="Arc 22"/>
                <p:cNvSpPr/>
                <p:nvPr/>
              </p:nvSpPr>
              <p:spPr bwMode="auto">
                <a:xfrm rot="1121665">
                  <a:off x="3430329" y="5693552"/>
                  <a:ext cx="456444" cy="398587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88084" y="454470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7476" y="456062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1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Oval 8"/>
                <p:cNvSpPr>
                  <a:spLocks noChangeArrowheads="1"/>
                </p:cNvSpPr>
                <p:nvPr/>
              </p:nvSpPr>
              <p:spPr bwMode="auto">
                <a:xfrm>
                  <a:off x="4007562" y="4574716"/>
                  <a:ext cx="521959" cy="54278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18" name="Straight Arrow Connector 12"/>
                <p:cNvSpPr>
                  <a:spLocks noChangeShapeType="1"/>
                </p:cNvSpPr>
                <p:nvPr/>
              </p:nvSpPr>
              <p:spPr bwMode="auto">
                <a:xfrm>
                  <a:off x="3390701" y="4807065"/>
                  <a:ext cx="616861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9" name="Arc 21"/>
                <p:cNvSpPr/>
                <p:nvPr/>
              </p:nvSpPr>
              <p:spPr bwMode="auto">
                <a:xfrm rot="20942295">
                  <a:off x="4463090" y="4498536"/>
                  <a:ext cx="654821" cy="399944"/>
                </a:xfrm>
                <a:custGeom>
                  <a:avLst/>
                  <a:gdLst>
                    <a:gd name="T0" fmla="*/ 11666 w 657225"/>
                    <a:gd name="T1" fmla="*/ 147201 h 400050"/>
                    <a:gd name="T2" fmla="*/ 338306 w 657225"/>
                    <a:gd name="T3" fmla="*/ 87 h 400050"/>
                    <a:gd name="T4" fmla="*/ 655172 w 657225"/>
                    <a:gd name="T5" fmla="*/ 177700 h 400050"/>
                    <a:gd name="T6" fmla="*/ 365797 w 657225"/>
                    <a:gd name="T7" fmla="*/ 398765 h 400050"/>
                    <a:gd name="T8" fmla="*/ 36014 w 657225"/>
                    <a:gd name="T9" fmla="*/ 291070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7225" h="400050" stroke="0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  <a:lnTo>
                        <a:pt x="328613" y="200025"/>
                      </a:lnTo>
                      <a:lnTo>
                        <a:pt x="11666" y="147201"/>
                      </a:lnTo>
                      <a:close/>
                    </a:path>
                    <a:path w="657225" h="400050" fill="none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57940" y="4603841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2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04852" y="5575121"/>
                  <a:ext cx="388938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D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497537" y="4804023"/>
                  <a:ext cx="507231" cy="1189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16200000" flipH="1">
                  <a:off x="2404791" y="4943274"/>
                  <a:ext cx="690442" cy="75065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7" idx="3"/>
                </p:cNvCxnSpPr>
                <p:nvPr/>
              </p:nvCxnSpPr>
              <p:spPr>
                <a:xfrm rot="5400000">
                  <a:off x="3421417" y="5014885"/>
                  <a:ext cx="639460" cy="68570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80674" y="4466891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432818" y="513791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Arc 22"/>
                <p:cNvSpPr/>
                <p:nvPr/>
              </p:nvSpPr>
              <p:spPr bwMode="auto">
                <a:xfrm rot="16880857">
                  <a:off x="2862547" y="4093354"/>
                  <a:ext cx="642583" cy="495234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115218" y="370487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513282" y="447143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15730" y="5178859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44130" y="4432763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909073" y="5713403"/>
                  <a:ext cx="676575" cy="414442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 , b 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6851753" y="3427587"/>
            <a:ext cx="625309" cy="5830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8061830" y="3502402"/>
            <a:ext cx="450846" cy="392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traight Arrow Connector 9"/>
          <p:cNvSpPr>
            <a:spLocks noChangeShapeType="1"/>
          </p:cNvSpPr>
          <p:nvPr/>
        </p:nvSpPr>
        <p:spPr bwMode="auto">
          <a:xfrm flipH="1" flipV="1">
            <a:off x="9749905" y="3782961"/>
            <a:ext cx="554947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5" name="Arc 22"/>
          <p:cNvSpPr/>
          <p:nvPr/>
        </p:nvSpPr>
        <p:spPr bwMode="auto">
          <a:xfrm rot="1121665">
            <a:off x="8548173" y="4832715"/>
            <a:ext cx="516288" cy="443490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6945383" y="3467495"/>
            <a:ext cx="470395" cy="41286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8080393" y="3447141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8"/>
          <p:cNvSpPr>
            <a:spLocks noChangeArrowheads="1"/>
          </p:cNvSpPr>
          <p:nvPr/>
        </p:nvSpPr>
        <p:spPr bwMode="auto">
          <a:xfrm>
            <a:off x="9192725" y="3475487"/>
            <a:ext cx="590393" cy="60392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9" name="Straight Arrow Connector 12"/>
          <p:cNvSpPr>
            <a:spLocks noChangeShapeType="1"/>
          </p:cNvSpPr>
          <p:nvPr/>
        </p:nvSpPr>
        <p:spPr bwMode="auto">
          <a:xfrm flipH="1" flipV="1">
            <a:off x="8497720" y="3722039"/>
            <a:ext cx="754100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70" name="Arc 21"/>
          <p:cNvSpPr/>
          <p:nvPr/>
        </p:nvSpPr>
        <p:spPr bwMode="auto">
          <a:xfrm rot="17617051">
            <a:off x="9264409" y="2917406"/>
            <a:ext cx="740675" cy="445000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9249708" y="3488467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8186946" y="4715744"/>
            <a:ext cx="439932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450340" y="3716747"/>
            <a:ext cx="68648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7359523" y="3958139"/>
            <a:ext cx="741325" cy="8401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8521208" y="4002068"/>
            <a:ext cx="803646" cy="7711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7578757" y="3355515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7384621" y="4303838"/>
            <a:ext cx="335785" cy="281608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Arc 22"/>
          <p:cNvSpPr/>
          <p:nvPr/>
        </p:nvSpPr>
        <p:spPr bwMode="auto">
          <a:xfrm rot="16880857">
            <a:off x="7973681" y="2903772"/>
            <a:ext cx="714973" cy="560164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8538985" y="2469554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8671739" y="3385971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8902971" y="4322500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9678266" y="2461001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9081323" y="4742452"/>
            <a:ext cx="765281" cy="461131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 , b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6934569" y="3513991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8136825" y="4711812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214" y="1143001"/>
            <a:ext cx="9318812" cy="5714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2C090-C3B7-8639-3B66-8B1DA59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4) Homomorphism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18" y="900953"/>
            <a:ext cx="9103658" cy="5392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3" y="793375"/>
            <a:ext cx="9991165" cy="5163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3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Regular Expressions and Languages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2357" y="4966771"/>
            <a:ext cx="7347776" cy="542456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>
              <a:spcBef>
                <a:spcPts val="774"/>
              </a:spcBef>
            </a:pPr>
            <a:r>
              <a:rPr lang="en-US" sz="2880" b="1" dirty="0">
                <a:latin typeface="Times New Roman"/>
                <a:cs typeface="Times New Roman"/>
              </a:rPr>
              <a:t>Topic : Closure properties of regular languages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">
              <a:lnSpc>
                <a:spcPts val="1881"/>
              </a:lnSpc>
            </a:pP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096454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Regular Expression - FA and Regular Expressions: FA to regular expression and regular expression to FA - Pattern matching and regular expressions - Regular grammar and FA -Pumping lemma for regular languages - Closure properties of regular languages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7D-E3EE-6484-4BC2-535DFAF4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5)Inverse Homomorphism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0F15-F288-45B8-200A-649C2591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‘h’ be a homomorphism and ‘L’ is a language whose alphabet is the output language of ‘h’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30000" dirty="0"/>
              <a:t>-1</a:t>
            </a:r>
            <a:r>
              <a:rPr lang="en-US" dirty="0"/>
              <a:t>(L) = {w | h(w) is in L}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   Let h(0) = ab; h(1) =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Let L= {</a:t>
            </a:r>
            <a:r>
              <a:rPr lang="en-US" dirty="0" err="1"/>
              <a:t>ababab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h</a:t>
            </a:r>
            <a:r>
              <a:rPr lang="en-US" baseline="30000" dirty="0"/>
              <a:t>-1</a:t>
            </a:r>
            <a:r>
              <a:rPr lang="en-US" dirty="0"/>
              <a:t>(L) = (01010)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87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14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Closure Properties of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1"/>
            <a:ext cx="10515600" cy="51233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prove the given language L is regular, we can apply one of the following methods:</a:t>
            </a:r>
          </a:p>
          <a:p>
            <a:pPr marL="0" indent="0">
              <a:buNone/>
            </a:pPr>
            <a:r>
              <a:rPr lang="en-IN" dirty="0"/>
              <a:t>       1) Construct a regular grammar G such that L(G) = L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→ </a:t>
            </a:r>
            <a:r>
              <a:rPr lang="en-US" dirty="0" err="1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→ 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A</a:t>
            </a:r>
            <a:r>
              <a:rPr lang="en-US" dirty="0">
                <a:solidFill>
                  <a:srgbClr val="FF0000"/>
                </a:solidFill>
              </a:rPr>
              <a:t> → </a:t>
            </a:r>
            <a:r>
              <a:rPr lang="th-TH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                 A, B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 N ,  a 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     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IN" dirty="0"/>
              <a:t>) Construct a Finite Automata M such that L(M) = L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</a:t>
            </a:r>
            <a:r>
              <a:rPr lang="en-IN" dirty="0"/>
              <a:t>3) Represent by a regular expression r such that L(r) = 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Closure Properties of Regular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4742"/>
            <a:ext cx="10515600" cy="5244352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arenR"/>
            </a:pPr>
            <a:r>
              <a:rPr lang="en-IN" sz="11200" dirty="0"/>
              <a:t>If L</a:t>
            </a:r>
            <a:r>
              <a:rPr lang="en-IN" sz="11200" baseline="-25000" dirty="0"/>
              <a:t>1</a:t>
            </a:r>
            <a:r>
              <a:rPr lang="en-IN" sz="11200" dirty="0"/>
              <a:t> and L</a:t>
            </a:r>
            <a:r>
              <a:rPr lang="en-IN" sz="11200" baseline="-25000" dirty="0"/>
              <a:t>2</a:t>
            </a:r>
            <a:r>
              <a:rPr lang="en-IN" sz="11200" dirty="0"/>
              <a:t> are regular languages, then so are </a:t>
            </a:r>
          </a:p>
          <a:p>
            <a:pPr marL="0" indent="0">
              <a:buNone/>
            </a:pPr>
            <a:r>
              <a:rPr lang="en-IN" sz="11200" dirty="0"/>
              <a:t>              a)  L</a:t>
            </a:r>
            <a:r>
              <a:rPr lang="en-IN" sz="11200" baseline="-25000" dirty="0"/>
              <a:t>1</a:t>
            </a:r>
            <a:r>
              <a:rPr lang="en-IN" altLang="en-US" sz="11200" dirty="0">
                <a:sym typeface="Symbol" panose="05050102010706020507" pitchFamily="18" charset="2"/>
              </a:rPr>
              <a:t>UL</a:t>
            </a:r>
            <a:r>
              <a:rPr lang="en-IN" altLang="en-US" sz="11200" baseline="-25000" dirty="0">
                <a:sym typeface="Symbol" panose="05050102010706020507" pitchFamily="18" charset="2"/>
              </a:rPr>
              <a:t>2 </a:t>
            </a:r>
          </a:p>
          <a:p>
            <a:pPr marL="0" indent="0">
              <a:buNone/>
            </a:pPr>
            <a:r>
              <a:rPr lang="en-IN" altLang="en-US" sz="11200" baseline="-25000" dirty="0">
                <a:sym typeface="Symbol" panose="05050102010706020507" pitchFamily="18" charset="2"/>
              </a:rPr>
              <a:t>                  </a:t>
            </a:r>
            <a:r>
              <a:rPr lang="en-IN" altLang="en-US" sz="11200" dirty="0">
                <a:sym typeface="Symbol" panose="05050102010706020507" pitchFamily="18" charset="2"/>
              </a:rPr>
              <a:t>  b)  </a:t>
            </a:r>
            <a:r>
              <a:rPr lang="en-IN" sz="11200" dirty="0"/>
              <a:t>L</a:t>
            </a:r>
            <a:r>
              <a:rPr lang="en-IN" sz="11200" baseline="-25000" dirty="0"/>
              <a:t>1</a:t>
            </a:r>
            <a:r>
              <a:rPr lang="en-IN" altLang="en-US" sz="11200" dirty="0">
                <a:sym typeface="Symbol" panose="05050102010706020507" pitchFamily="18" charset="2"/>
              </a:rPr>
              <a:t>∩L</a:t>
            </a:r>
            <a:r>
              <a:rPr lang="en-IN" altLang="en-US" sz="11200" baseline="-25000" dirty="0">
                <a:sym typeface="Symbol" panose="05050102010706020507" pitchFamily="18" charset="2"/>
              </a:rPr>
              <a:t>2 </a:t>
            </a:r>
          </a:p>
          <a:p>
            <a:pPr marL="0" indent="0">
              <a:buNone/>
            </a:pPr>
            <a:r>
              <a:rPr lang="en-IN" altLang="en-US" sz="11200" baseline="-25000" dirty="0">
                <a:sym typeface="Symbol" panose="05050102010706020507" pitchFamily="18" charset="2"/>
              </a:rPr>
              <a:t>                    </a:t>
            </a:r>
            <a:r>
              <a:rPr lang="en-IN" altLang="en-US" sz="11200" dirty="0">
                <a:sym typeface="Symbol" panose="05050102010706020507" pitchFamily="18" charset="2"/>
              </a:rPr>
              <a:t> c)   </a:t>
            </a:r>
            <a:r>
              <a:rPr lang="en-IN" sz="11200" dirty="0"/>
              <a:t>L</a:t>
            </a:r>
            <a:r>
              <a:rPr lang="en-IN" sz="11200" baseline="-25000" dirty="0"/>
              <a:t>1</a:t>
            </a:r>
            <a:r>
              <a:rPr lang="en-IN" altLang="en-US" sz="11200" dirty="0">
                <a:sym typeface="Symbol" panose="05050102010706020507" pitchFamily="18" charset="2"/>
              </a:rPr>
              <a:t>L</a:t>
            </a:r>
            <a:r>
              <a:rPr lang="en-IN" altLang="en-US" sz="11200" baseline="-25000" dirty="0">
                <a:sym typeface="Symbol" panose="05050102010706020507" pitchFamily="18" charset="2"/>
              </a:rPr>
              <a:t>2  </a:t>
            </a:r>
            <a:r>
              <a:rPr lang="en-IN" altLang="en-US" sz="112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sz="11200" baseline="-25000" dirty="0">
                <a:sym typeface="Symbol" panose="05050102010706020507" pitchFamily="18" charset="2"/>
              </a:rPr>
              <a:t>                      </a:t>
            </a:r>
            <a:r>
              <a:rPr lang="en-IN" altLang="en-US" sz="11200" dirty="0">
                <a:sym typeface="Symbol" panose="05050102010706020507" pitchFamily="18" charset="2"/>
              </a:rPr>
              <a:t>d)   </a:t>
            </a:r>
            <a:r>
              <a:rPr lang="en-IN" sz="11200" dirty="0"/>
              <a:t>L</a:t>
            </a:r>
            <a:r>
              <a:rPr lang="en-IN" sz="11200" baseline="-25000" dirty="0"/>
              <a:t>1</a:t>
            </a:r>
            <a:r>
              <a:rPr lang="en-IN" sz="11200" baseline="30000" dirty="0"/>
              <a:t>c</a:t>
            </a:r>
            <a:r>
              <a:rPr lang="en-IN" sz="11200" dirty="0"/>
              <a:t>    </a:t>
            </a:r>
          </a:p>
          <a:p>
            <a:pPr marL="0" indent="0">
              <a:buNone/>
            </a:pPr>
            <a:r>
              <a:rPr lang="en-IN" sz="11200" dirty="0"/>
              <a:t>               e)   L</a:t>
            </a:r>
            <a:r>
              <a:rPr lang="en-IN" sz="11200" baseline="-25000" dirty="0"/>
              <a:t>1</a:t>
            </a:r>
            <a:r>
              <a:rPr lang="en-IN" sz="11200" baseline="30000" dirty="0"/>
              <a:t>*</a:t>
            </a:r>
            <a:r>
              <a:rPr lang="en-IN" sz="11200" dirty="0"/>
              <a:t> </a:t>
            </a:r>
          </a:p>
          <a:p>
            <a:pPr marL="0" indent="0">
              <a:buNone/>
            </a:pPr>
            <a:r>
              <a:rPr lang="en-IN" sz="11200" dirty="0"/>
              <a:t>2) If L</a:t>
            </a:r>
            <a:r>
              <a:rPr lang="en-IN" sz="11200" baseline="-25000" dirty="0"/>
              <a:t>1</a:t>
            </a:r>
            <a:r>
              <a:rPr lang="en-IN" sz="11200" dirty="0"/>
              <a:t> and L</a:t>
            </a:r>
            <a:r>
              <a:rPr lang="en-IN" sz="11200" baseline="-25000" dirty="0"/>
              <a:t>2</a:t>
            </a:r>
            <a:r>
              <a:rPr lang="en-IN" sz="11200" dirty="0"/>
              <a:t> are regular languages, then L</a:t>
            </a:r>
            <a:r>
              <a:rPr lang="en-IN" sz="11200" baseline="-25000" dirty="0"/>
              <a:t>1 </a:t>
            </a:r>
            <a:r>
              <a:rPr lang="en-IN" sz="11200" dirty="0"/>
              <a:t>- </a:t>
            </a:r>
            <a:r>
              <a:rPr lang="en-IN" altLang="en-US" sz="11200" dirty="0">
                <a:sym typeface="Symbol" panose="05050102010706020507" pitchFamily="18" charset="2"/>
              </a:rPr>
              <a:t>L</a:t>
            </a:r>
            <a:r>
              <a:rPr lang="en-IN" altLang="en-US" sz="11200" baseline="-25000" dirty="0">
                <a:sym typeface="Symbol" panose="05050102010706020507" pitchFamily="18" charset="2"/>
              </a:rPr>
              <a:t>2</a:t>
            </a:r>
            <a:r>
              <a:rPr lang="en-IN" altLang="en-US" sz="11200" dirty="0">
                <a:sym typeface="Symbol" panose="05050102010706020507" pitchFamily="18" charset="2"/>
              </a:rPr>
              <a:t> is also regular.</a:t>
            </a:r>
          </a:p>
          <a:p>
            <a:pPr marL="0" indent="0">
              <a:buNone/>
            </a:pPr>
            <a:endParaRPr lang="en-IN" altLang="en-US" sz="11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sz="11200" dirty="0">
                <a:sym typeface="Symbol" panose="05050102010706020507" pitchFamily="18" charset="2"/>
              </a:rPr>
              <a:t>3) </a:t>
            </a:r>
            <a:r>
              <a:rPr lang="en-IN" sz="11200" dirty="0"/>
              <a:t>If L is regular language, then the reversal L</a:t>
            </a:r>
            <a:r>
              <a:rPr lang="en-IN" sz="11200" baseline="30000" dirty="0"/>
              <a:t>R</a:t>
            </a:r>
            <a:r>
              <a:rPr lang="en-IN" sz="11200" dirty="0"/>
              <a:t> is also regular.</a:t>
            </a:r>
          </a:p>
          <a:p>
            <a:pPr marL="0" indent="0">
              <a:buNone/>
            </a:pPr>
            <a:endParaRPr lang="en-IN" sz="11200" dirty="0"/>
          </a:p>
          <a:p>
            <a:pPr marL="0" indent="0">
              <a:buNone/>
            </a:pPr>
            <a:r>
              <a:rPr lang="en-IN" sz="11200" dirty="0"/>
              <a:t>4) Let h be a homomorphism. If L is a regular language, then its </a:t>
            </a:r>
          </a:p>
          <a:p>
            <a:pPr marL="0" indent="0">
              <a:buNone/>
            </a:pPr>
            <a:r>
              <a:rPr lang="en-IN" sz="11200" dirty="0"/>
              <a:t>     homomorphic image h(L) is also regular.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aseline="-25000" dirty="0">
                <a:sym typeface="Symbol" panose="05050102010706020507" pitchFamily="18" charset="2"/>
              </a:rPr>
              <a:t> </a:t>
            </a:r>
            <a:endParaRPr lang="en-IN" baseline="-2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742950" indent="-742950">
              <a:buAutoNum type="alphaLcParenR"/>
            </a:pPr>
            <a:r>
              <a:rPr lang="en-IN" sz="3600" dirty="0"/>
              <a:t>L</a:t>
            </a:r>
            <a:r>
              <a:rPr lang="en-IN" sz="3600" baseline="-25000" dirty="0"/>
              <a:t>1</a:t>
            </a:r>
            <a:r>
              <a:rPr lang="en-IN" altLang="en-US" sz="3600" dirty="0">
                <a:sym typeface="Symbol" panose="05050102010706020507" pitchFamily="18" charset="2"/>
              </a:rPr>
              <a:t>UL</a:t>
            </a:r>
            <a:r>
              <a:rPr lang="en-IN" altLang="en-US" sz="3600" baseline="-25000" dirty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r>
              <a:rPr lang="en-IN" sz="3600" baseline="-25000" dirty="0">
                <a:sym typeface="Symbol" panose="05050102010706020507" pitchFamily="18" charset="2"/>
              </a:rPr>
              <a:t>Proof:</a:t>
            </a: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     L</a:t>
            </a:r>
            <a:r>
              <a:rPr lang="en-IN" baseline="-25000" dirty="0"/>
              <a:t>1 </a:t>
            </a:r>
            <a:r>
              <a:rPr lang="en-IN" dirty="0"/>
              <a:t> is a regular language         there exist a regular expression r</a:t>
            </a:r>
            <a:r>
              <a:rPr lang="en-IN" baseline="-25000" dirty="0"/>
              <a:t>1</a:t>
            </a:r>
            <a:r>
              <a:rPr lang="en-IN" dirty="0"/>
              <a:t> such that L(r</a:t>
            </a:r>
            <a:r>
              <a:rPr lang="en-IN" baseline="-25000" dirty="0"/>
              <a:t>1</a:t>
            </a:r>
            <a:r>
              <a:rPr lang="en-IN" dirty="0"/>
              <a:t>) = L</a:t>
            </a:r>
            <a:r>
              <a:rPr lang="en-IN" baseline="-25000" dirty="0"/>
              <a:t>1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dirty="0"/>
              <a:t>         L</a:t>
            </a:r>
            <a:r>
              <a:rPr lang="en-IN" baseline="-25000" dirty="0"/>
              <a:t>2 </a:t>
            </a:r>
            <a:r>
              <a:rPr lang="en-IN" dirty="0"/>
              <a:t> is a regular language         there exist a regular expression r</a:t>
            </a:r>
            <a:r>
              <a:rPr lang="en-IN" baseline="-25000" dirty="0"/>
              <a:t>2</a:t>
            </a:r>
            <a:r>
              <a:rPr lang="en-IN" dirty="0"/>
              <a:t> such that L(r</a:t>
            </a:r>
            <a:r>
              <a:rPr lang="en-IN" baseline="-25000" dirty="0"/>
              <a:t>2</a:t>
            </a:r>
            <a:r>
              <a:rPr lang="en-IN" dirty="0"/>
              <a:t>) = L</a:t>
            </a:r>
            <a:r>
              <a:rPr lang="en-IN" baseline="-25000" dirty="0"/>
              <a:t>2</a:t>
            </a:r>
          </a:p>
          <a:p>
            <a:pPr marL="0" indent="0">
              <a:buNone/>
            </a:pPr>
            <a:r>
              <a:rPr lang="en-IN" baseline="-25000" dirty="0"/>
              <a:t>    </a:t>
            </a:r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and</a:t>
            </a:r>
            <a:r>
              <a:rPr lang="en-IN" baseline="-25000" dirty="0"/>
              <a:t>  </a:t>
            </a:r>
            <a:r>
              <a:rPr lang="en-IN" dirty="0"/>
              <a:t>r</a:t>
            </a:r>
            <a:r>
              <a:rPr lang="en-IN" baseline="-25000" dirty="0"/>
              <a:t>2 </a:t>
            </a:r>
            <a:r>
              <a:rPr lang="en-IN" dirty="0"/>
              <a:t> are regular expressions          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2</a:t>
            </a:r>
            <a:r>
              <a:rPr lang="en-IN" dirty="0"/>
              <a:t>  is also regular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expression.    </a:t>
            </a:r>
          </a:p>
          <a:p>
            <a:pPr marL="0" indent="0">
              <a:buNone/>
            </a:pPr>
            <a:r>
              <a:rPr lang="en-IN" dirty="0"/>
              <a:t> The language corresponding to the regular expression 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2 </a:t>
            </a:r>
            <a:r>
              <a:rPr lang="en-IN" dirty="0"/>
              <a:t> is  </a:t>
            </a:r>
            <a:endParaRPr lang="en-IN" baseline="-25000" dirty="0"/>
          </a:p>
          <a:p>
            <a:pPr marL="0" indent="0">
              <a:buNone/>
            </a:pPr>
            <a:r>
              <a:rPr lang="en-IN" dirty="0"/>
              <a:t> L(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2</a:t>
            </a:r>
            <a:r>
              <a:rPr lang="en-IN" dirty="0"/>
              <a:t>) = L(r</a:t>
            </a:r>
            <a:r>
              <a:rPr lang="en-IN" baseline="-25000" dirty="0"/>
              <a:t>1</a:t>
            </a:r>
            <a:r>
              <a:rPr lang="en-IN" dirty="0"/>
              <a:t>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dirty="0"/>
              <a:t>L(r</a:t>
            </a:r>
            <a:r>
              <a:rPr lang="en-IN" baseline="-25000" dirty="0"/>
              <a:t>2</a:t>
            </a:r>
            <a:r>
              <a:rPr lang="en-IN" dirty="0"/>
              <a:t>) = 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/>
              <a:t> L</a:t>
            </a:r>
            <a:r>
              <a:rPr lang="en-IN" baseline="-25000" dirty="0"/>
              <a:t>2</a:t>
            </a:r>
            <a:r>
              <a:rPr lang="en-IN" dirty="0"/>
              <a:t> is regular.</a:t>
            </a:r>
            <a:r>
              <a:rPr lang="en-IN" baseline="-25000" dirty="0"/>
              <a:t> 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0601"/>
              </p:ext>
            </p:extLst>
          </p:nvPr>
        </p:nvGraphicFramePr>
        <p:xfrm>
          <a:off x="5063209" y="1742361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209" y="1742361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47275"/>
              </p:ext>
            </p:extLst>
          </p:nvPr>
        </p:nvGraphicFramePr>
        <p:xfrm>
          <a:off x="5161222" y="2637526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222" y="2637526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63360"/>
              </p:ext>
            </p:extLst>
          </p:nvPr>
        </p:nvGraphicFramePr>
        <p:xfrm>
          <a:off x="6000422" y="3522962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500" imgH="152400" progId="Equation.3">
                  <p:embed/>
                </p:oleObj>
              </mc:Choice>
              <mc:Fallback>
                <p:oleObj name="Equation" r:id="rId5" imgW="190500" imgH="15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422" y="3522962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5867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c) L</a:t>
            </a:r>
            <a:r>
              <a:rPr lang="en-IN" sz="3600" baseline="-25000" dirty="0"/>
              <a:t>1</a:t>
            </a:r>
            <a:r>
              <a:rPr lang="en-IN" altLang="en-US" sz="3600" dirty="0">
                <a:sym typeface="Symbol" panose="05050102010706020507" pitchFamily="18" charset="2"/>
              </a:rPr>
              <a:t>L</a:t>
            </a:r>
            <a:r>
              <a:rPr lang="en-IN" altLang="en-US" sz="3600" baseline="-25000" dirty="0">
                <a:sym typeface="Symbol" panose="05050102010706020507" pitchFamily="18" charset="2"/>
              </a:rPr>
              <a:t>2 </a:t>
            </a:r>
          </a:p>
          <a:p>
            <a:pPr marL="0" indent="0">
              <a:buNone/>
            </a:pPr>
            <a:r>
              <a:rPr lang="en-IN" sz="4400" baseline="-25000" dirty="0">
                <a:sym typeface="Symbol" panose="05050102010706020507" pitchFamily="18" charset="2"/>
              </a:rPr>
              <a:t>Proof:</a:t>
            </a:r>
            <a:r>
              <a:rPr lang="en-IN" sz="3600" dirty="0"/>
              <a:t>   </a:t>
            </a:r>
          </a:p>
          <a:p>
            <a:pPr marL="0" indent="0">
              <a:buNone/>
            </a:pPr>
            <a:r>
              <a:rPr lang="en-IN" sz="3600" dirty="0"/>
              <a:t>         L</a:t>
            </a:r>
            <a:r>
              <a:rPr lang="en-IN" sz="3600" baseline="-25000" dirty="0"/>
              <a:t>1 </a:t>
            </a:r>
            <a:r>
              <a:rPr lang="en-IN" sz="3600" dirty="0"/>
              <a:t> is a regular language         there exist a regular expression r</a:t>
            </a:r>
            <a:r>
              <a:rPr lang="en-IN" sz="3600" baseline="-25000" dirty="0"/>
              <a:t>1</a:t>
            </a:r>
            <a:r>
              <a:rPr lang="en-IN" sz="3600" dirty="0"/>
              <a:t> such that L(r</a:t>
            </a:r>
            <a:r>
              <a:rPr lang="en-IN" sz="3600" baseline="-25000" dirty="0"/>
              <a:t>1</a:t>
            </a:r>
            <a:r>
              <a:rPr lang="en-IN" sz="3600" dirty="0"/>
              <a:t>) = L</a:t>
            </a:r>
            <a:r>
              <a:rPr lang="en-IN" sz="3600" baseline="-25000" dirty="0"/>
              <a:t>1</a:t>
            </a:r>
          </a:p>
          <a:p>
            <a:pPr marL="0" indent="0">
              <a:buNone/>
            </a:pPr>
            <a:r>
              <a:rPr lang="en-IN" sz="3600" baseline="-25000" dirty="0"/>
              <a:t> </a:t>
            </a:r>
            <a:r>
              <a:rPr lang="en-IN" sz="3600" dirty="0"/>
              <a:t>         L</a:t>
            </a:r>
            <a:r>
              <a:rPr lang="en-IN" sz="3600" baseline="-25000" dirty="0"/>
              <a:t>2 </a:t>
            </a:r>
            <a:r>
              <a:rPr lang="en-IN" sz="3600" dirty="0"/>
              <a:t> is a regular language         there exist a regular expression r</a:t>
            </a:r>
            <a:r>
              <a:rPr lang="en-IN" sz="3600" baseline="-25000" dirty="0"/>
              <a:t>2</a:t>
            </a:r>
            <a:r>
              <a:rPr lang="en-IN" sz="3600" dirty="0"/>
              <a:t> such that L(r</a:t>
            </a:r>
            <a:r>
              <a:rPr lang="en-IN" sz="3600" baseline="-25000" dirty="0"/>
              <a:t>2</a:t>
            </a:r>
            <a:r>
              <a:rPr lang="en-IN" sz="3600" dirty="0"/>
              <a:t>) = L</a:t>
            </a:r>
            <a:r>
              <a:rPr lang="en-IN" sz="3600" baseline="-25000" dirty="0"/>
              <a:t>2</a:t>
            </a:r>
          </a:p>
          <a:p>
            <a:pPr marL="0" indent="0">
              <a:buNone/>
            </a:pPr>
            <a:r>
              <a:rPr lang="en-IN" sz="3600" baseline="-25000" dirty="0"/>
              <a:t>   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and</a:t>
            </a:r>
            <a:r>
              <a:rPr lang="en-IN" sz="3600" baseline="-25000" dirty="0"/>
              <a:t>  </a:t>
            </a:r>
            <a:r>
              <a:rPr lang="en-IN" sz="3600" dirty="0"/>
              <a:t>r</a:t>
            </a:r>
            <a:r>
              <a:rPr lang="en-IN" sz="3600" baseline="-25000" dirty="0"/>
              <a:t>2 </a:t>
            </a:r>
            <a:r>
              <a:rPr lang="en-IN" sz="3600" dirty="0"/>
              <a:t> are regular expressions         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.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2</a:t>
            </a:r>
            <a:r>
              <a:rPr lang="en-IN" sz="3600" dirty="0"/>
              <a:t>  is also regular expression.    </a:t>
            </a:r>
          </a:p>
          <a:p>
            <a:pPr marL="0" indent="0">
              <a:buNone/>
            </a:pPr>
            <a:r>
              <a:rPr lang="en-IN" sz="3600" dirty="0"/>
              <a:t> The language corresponding to the regular expression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.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2 </a:t>
            </a:r>
            <a:r>
              <a:rPr lang="en-IN" sz="3600" dirty="0"/>
              <a:t> is   L(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.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2</a:t>
            </a:r>
            <a:r>
              <a:rPr lang="en-IN" sz="3600" dirty="0"/>
              <a:t>) = L(r</a:t>
            </a:r>
            <a:r>
              <a:rPr lang="en-IN" sz="3600" baseline="-25000" dirty="0"/>
              <a:t>1</a:t>
            </a:r>
            <a:r>
              <a:rPr lang="en-IN" sz="3600" dirty="0"/>
              <a:t>).L(r</a:t>
            </a:r>
            <a:r>
              <a:rPr lang="en-IN" sz="3600" baseline="-25000" dirty="0"/>
              <a:t>2</a:t>
            </a:r>
            <a:r>
              <a:rPr lang="en-IN" sz="3600" dirty="0"/>
              <a:t>) = L</a:t>
            </a:r>
            <a:r>
              <a:rPr lang="en-IN" sz="3600" baseline="-25000" dirty="0"/>
              <a:t>1</a:t>
            </a:r>
            <a:r>
              <a:rPr lang="en-IN" sz="3600" dirty="0">
                <a:sym typeface="Symbol" panose="05050102010706020507" pitchFamily="18" charset="2"/>
              </a:rPr>
              <a:t> .</a:t>
            </a:r>
            <a:r>
              <a:rPr lang="en-IN" sz="3600" dirty="0"/>
              <a:t> L</a:t>
            </a:r>
            <a:r>
              <a:rPr lang="en-IN" sz="3600" baseline="-25000" dirty="0"/>
              <a:t>2</a:t>
            </a:r>
            <a:r>
              <a:rPr lang="en-IN" sz="3600" dirty="0"/>
              <a:t> is regular.</a:t>
            </a:r>
            <a:r>
              <a:rPr lang="en-IN" sz="3600" baseline="-25000" dirty="0"/>
              <a:t> </a:t>
            </a:r>
            <a:r>
              <a:rPr lang="en-IN" altLang="en-US" sz="3600" dirty="0">
                <a:sym typeface="Symbol" panose="05050102010706020507" pitchFamily="18" charset="2"/>
              </a:rPr>
              <a:t> </a:t>
            </a:r>
            <a:endParaRPr lang="en-IN" sz="3600" baseline="-25000" dirty="0"/>
          </a:p>
          <a:p>
            <a:pPr marL="0" indent="0">
              <a:buNone/>
            </a:pPr>
            <a:r>
              <a:rPr lang="en-IN" altLang="en-US" sz="3600" baseline="-25000" dirty="0">
                <a:sym typeface="Symbol" panose="05050102010706020507" pitchFamily="18" charset="2"/>
              </a:rPr>
              <a:t> </a:t>
            </a:r>
            <a:r>
              <a:rPr lang="en-IN" altLang="en-US" sz="3600" dirty="0">
                <a:sym typeface="Symbol" panose="05050102010706020507" pitchFamily="18" charset="2"/>
              </a:rPr>
              <a:t> </a:t>
            </a:r>
            <a:endParaRPr lang="en-IN" altLang="en-US" sz="96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49036"/>
              </p:ext>
            </p:extLst>
          </p:nvPr>
        </p:nvGraphicFramePr>
        <p:xfrm>
          <a:off x="6377458" y="1447602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458" y="1447602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38685"/>
              </p:ext>
            </p:extLst>
          </p:nvPr>
        </p:nvGraphicFramePr>
        <p:xfrm>
          <a:off x="6420425" y="251638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425" y="251638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02121"/>
              </p:ext>
            </p:extLst>
          </p:nvPr>
        </p:nvGraphicFramePr>
        <p:xfrm>
          <a:off x="7406768" y="351309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500" imgH="152400" progId="Equation.3">
                  <p:embed/>
                </p:oleObj>
              </mc:Choice>
              <mc:Fallback>
                <p:oleObj name="Equation" r:id="rId5" imgW="190500" imgH="15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768" y="351309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1"/>
            <a:ext cx="10515600" cy="5679422"/>
          </a:xfrm>
        </p:spPr>
        <p:txBody>
          <a:bodyPr>
            <a:normAutofit/>
          </a:bodyPr>
          <a:lstStyle/>
          <a:p>
            <a:pPr marL="742950" indent="-742950">
              <a:buAutoNum type="alphaLcParenR" startAt="5"/>
            </a:pPr>
            <a:r>
              <a:rPr lang="en-IN" sz="3600" dirty="0"/>
              <a:t>L</a:t>
            </a:r>
            <a:r>
              <a:rPr lang="en-IN" sz="3600" baseline="-25000" dirty="0"/>
              <a:t>1</a:t>
            </a:r>
            <a:r>
              <a:rPr lang="en-IN" sz="3600" baseline="30000" dirty="0"/>
              <a:t>*</a:t>
            </a:r>
            <a:r>
              <a:rPr lang="en-IN" sz="3600" dirty="0"/>
              <a:t> </a:t>
            </a:r>
          </a:p>
          <a:p>
            <a:pPr marL="0" indent="0">
              <a:buNone/>
            </a:pPr>
            <a:r>
              <a:rPr lang="en-IN" sz="4400" baseline="-25000" dirty="0">
                <a:sym typeface="Symbol" panose="05050102010706020507" pitchFamily="18" charset="2"/>
              </a:rPr>
              <a:t>Proof:</a:t>
            </a:r>
            <a:r>
              <a:rPr lang="en-IN" sz="3600" dirty="0"/>
              <a:t>   </a:t>
            </a:r>
          </a:p>
          <a:p>
            <a:pPr marL="0" indent="0">
              <a:buNone/>
            </a:pPr>
            <a:r>
              <a:rPr lang="en-IN" sz="3600" dirty="0"/>
              <a:t>         L</a:t>
            </a:r>
            <a:r>
              <a:rPr lang="en-IN" sz="3600" baseline="-25000" dirty="0"/>
              <a:t>1 </a:t>
            </a:r>
            <a:r>
              <a:rPr lang="en-IN" sz="3600" dirty="0"/>
              <a:t> is a regular language         there exist a regular expression r</a:t>
            </a:r>
            <a:r>
              <a:rPr lang="en-IN" sz="3600" baseline="-25000" dirty="0"/>
              <a:t>1</a:t>
            </a:r>
            <a:r>
              <a:rPr lang="en-IN" sz="3600" dirty="0"/>
              <a:t> such that L(r</a:t>
            </a:r>
            <a:r>
              <a:rPr lang="en-IN" sz="3600" baseline="-25000" dirty="0"/>
              <a:t>1</a:t>
            </a:r>
            <a:r>
              <a:rPr lang="en-IN" sz="3600" dirty="0"/>
              <a:t>) = L</a:t>
            </a:r>
            <a:r>
              <a:rPr lang="en-IN" sz="3600" baseline="-25000" dirty="0"/>
              <a:t>1</a:t>
            </a:r>
          </a:p>
          <a:p>
            <a:pPr marL="0" indent="0">
              <a:buNone/>
            </a:pP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is a regular expression         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baseline="30000" dirty="0"/>
              <a:t>*</a:t>
            </a:r>
            <a:r>
              <a:rPr lang="en-IN" sz="3600" dirty="0"/>
              <a:t> is also regular   								expression.    </a:t>
            </a:r>
          </a:p>
          <a:p>
            <a:pPr marL="0" indent="0">
              <a:buNone/>
            </a:pPr>
            <a:r>
              <a:rPr lang="en-IN" sz="3600" dirty="0"/>
              <a:t> The language corresponding to the regular expression </a:t>
            </a:r>
            <a:r>
              <a:rPr lang="en-IN" sz="3600" baseline="-25000" dirty="0"/>
              <a:t> 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baseline="30000" dirty="0"/>
              <a:t>* </a:t>
            </a:r>
            <a:r>
              <a:rPr lang="en-IN" sz="3600" dirty="0"/>
              <a:t>is   L(r</a:t>
            </a:r>
            <a:r>
              <a:rPr lang="en-IN" sz="3600" baseline="-25000" dirty="0"/>
              <a:t>1</a:t>
            </a:r>
            <a:r>
              <a:rPr lang="en-IN" sz="3600" baseline="30000" dirty="0"/>
              <a:t>*</a:t>
            </a:r>
            <a:r>
              <a:rPr lang="en-IN" sz="3600" dirty="0"/>
              <a:t>) = (L(r</a:t>
            </a:r>
            <a:r>
              <a:rPr lang="en-IN" sz="3600" baseline="-25000" dirty="0"/>
              <a:t>1</a:t>
            </a:r>
            <a:r>
              <a:rPr lang="en-IN" sz="3600" dirty="0"/>
              <a:t>))* = L</a:t>
            </a:r>
            <a:r>
              <a:rPr lang="en-IN" sz="3600" baseline="-25000" dirty="0"/>
              <a:t>1</a:t>
            </a:r>
            <a:r>
              <a:rPr lang="en-IN" sz="3600" baseline="30000" dirty="0"/>
              <a:t>* </a:t>
            </a:r>
            <a:r>
              <a:rPr lang="en-IN" sz="3600" dirty="0"/>
              <a:t>is regular.</a:t>
            </a:r>
            <a:r>
              <a:rPr lang="en-IN" sz="3600" baseline="-25000" dirty="0"/>
              <a:t> </a:t>
            </a:r>
            <a:r>
              <a:rPr lang="en-IN" altLang="en-US" sz="3600" dirty="0">
                <a:sym typeface="Symbol" panose="05050102010706020507" pitchFamily="18" charset="2"/>
              </a:rPr>
              <a:t> </a:t>
            </a:r>
            <a:endParaRPr lang="en-IN" sz="3600" baseline="-25000" dirty="0"/>
          </a:p>
          <a:p>
            <a:pPr marL="0" indent="0">
              <a:buNone/>
            </a:pPr>
            <a:endParaRPr lang="en-IN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96182"/>
              </p:ext>
            </p:extLst>
          </p:nvPr>
        </p:nvGraphicFramePr>
        <p:xfrm>
          <a:off x="6368232" y="1808247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232" y="1808247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42147"/>
              </p:ext>
            </p:extLst>
          </p:nvPr>
        </p:nvGraphicFramePr>
        <p:xfrm>
          <a:off x="5659897" y="2926722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897" y="2926722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AutoNum type="alphaLcParenR" startAt="4"/>
            </a:pPr>
            <a:r>
              <a:rPr lang="en-IN" sz="3600" dirty="0"/>
              <a:t>L</a:t>
            </a:r>
            <a:r>
              <a:rPr lang="en-IN" sz="3600" baseline="-25000" dirty="0"/>
              <a:t>1</a:t>
            </a:r>
            <a:r>
              <a:rPr lang="en-IN" sz="3600" baseline="30000" dirty="0"/>
              <a:t>c</a:t>
            </a:r>
            <a:endParaRPr lang="en-IN" sz="3600" dirty="0"/>
          </a:p>
          <a:p>
            <a:pPr marL="0" indent="0">
              <a:buNone/>
            </a:pPr>
            <a:r>
              <a:rPr lang="en-IN" sz="3600" dirty="0">
                <a:sym typeface="Symbol" panose="05050102010706020507" pitchFamily="18" charset="2"/>
              </a:rPr>
              <a:t>Proof:    </a:t>
            </a:r>
            <a:r>
              <a:rPr lang="en-IN" sz="3600" dirty="0"/>
              <a:t>L</a:t>
            </a:r>
            <a:r>
              <a:rPr lang="en-IN" sz="3600" baseline="-25000" dirty="0"/>
              <a:t>1</a:t>
            </a:r>
            <a:r>
              <a:rPr lang="en-IN" sz="3600" baseline="30000" dirty="0"/>
              <a:t>c </a:t>
            </a:r>
            <a:r>
              <a:rPr lang="en-IN" sz="3600" dirty="0"/>
              <a:t>= </a:t>
            </a:r>
            <a:r>
              <a:rPr lang="el-GR" sz="3600" dirty="0"/>
              <a:t>Σ</a:t>
            </a:r>
            <a:r>
              <a:rPr lang="en-IN" sz="3600" dirty="0"/>
              <a:t>* - L</a:t>
            </a:r>
            <a:r>
              <a:rPr lang="en-IN" sz="3600" baseline="-25000" dirty="0"/>
              <a:t>1 </a:t>
            </a:r>
            <a:r>
              <a:rPr lang="en-IN" sz="3600" dirty="0"/>
              <a:t> the complement of L</a:t>
            </a:r>
            <a:r>
              <a:rPr lang="en-IN" sz="3600" baseline="-25000" dirty="0"/>
              <a:t>1</a:t>
            </a:r>
            <a:endParaRPr lang="en-IN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3600" dirty="0">
                <a:sym typeface="Symbol" panose="05050102010706020507" pitchFamily="18" charset="2"/>
              </a:rPr>
              <a:t>          </a:t>
            </a:r>
            <a:r>
              <a:rPr lang="en-IN" sz="3600" dirty="0"/>
              <a:t>L</a:t>
            </a:r>
            <a:r>
              <a:rPr lang="en-IN" sz="3600" baseline="-25000" dirty="0"/>
              <a:t>1 </a:t>
            </a:r>
            <a:r>
              <a:rPr lang="en-IN" sz="3600" dirty="0"/>
              <a:t> is a regular language       there exist a DFA 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M = (Q, </a:t>
            </a:r>
            <a:r>
              <a:rPr lang="el-GR" sz="3600" dirty="0"/>
              <a:t>Σ</a:t>
            </a:r>
            <a:r>
              <a:rPr lang="en-IN" sz="3600" dirty="0"/>
              <a:t>, 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, F) such that L(M) = </a:t>
            </a:r>
            <a:r>
              <a:rPr lang="en-IN" sz="3600" dirty="0"/>
              <a:t>L</a:t>
            </a:r>
            <a:r>
              <a:rPr lang="en-IN" sz="3600" baseline="-25000" dirty="0"/>
              <a:t>1</a:t>
            </a:r>
          </a:p>
          <a:p>
            <a:pPr marL="0" indent="0">
              <a:buNone/>
            </a:pPr>
            <a:r>
              <a:rPr lang="en-IN" altLang="en-US" sz="36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5400" baseline="-25000" dirty="0">
                <a:cs typeface="Arial" panose="020B0604020202020204" pitchFamily="34" charset="0"/>
                <a:sym typeface="Symbol" panose="05050102010706020507" pitchFamily="18" charset="2"/>
              </a:rPr>
              <a:t>Construct a DFA M’ from M by interchange final and non final states, then</a:t>
            </a:r>
            <a:r>
              <a:rPr lang="en-IN" altLang="en-US" sz="5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5400" baseline="-25000" dirty="0">
                <a:cs typeface="Arial" panose="020B0604020202020204" pitchFamily="34" charset="0"/>
                <a:sym typeface="Symbol" panose="05050102010706020507" pitchFamily="18" charset="2"/>
              </a:rPr>
              <a:t>M’ accepts all the strings not in L1 . </a:t>
            </a:r>
          </a:p>
          <a:p>
            <a:pPr marL="0" indent="0">
              <a:buNone/>
            </a:pPr>
            <a:r>
              <a:rPr lang="en-IN" altLang="en-US" sz="5400" baseline="-250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IN" altLang="en-US" sz="6000" baseline="-25000" dirty="0">
                <a:cs typeface="Arial" panose="020B0604020202020204" pitchFamily="34" charset="0"/>
                <a:sym typeface="Symbol" panose="05050102010706020507" pitchFamily="18" charset="2"/>
              </a:rPr>
              <a:t>hat is </a:t>
            </a:r>
            <a:r>
              <a:rPr lang="en-IN" altLang="en-US" sz="5800" baseline="-25000" dirty="0">
                <a:cs typeface="Arial" panose="020B0604020202020204" pitchFamily="34" charset="0"/>
                <a:sym typeface="Symbol" panose="05050102010706020507" pitchFamily="18" charset="2"/>
              </a:rPr>
              <a:t>M’ accepts all the strings in </a:t>
            </a:r>
            <a:r>
              <a:rPr lang="el-GR" altLang="en-US" sz="5800" baseline="-25000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IN" altLang="en-US" sz="5800" baseline="-25000" dirty="0">
                <a:cs typeface="Arial" panose="020B0604020202020204" pitchFamily="34" charset="0"/>
                <a:sym typeface="Symbol" panose="05050102010706020507" pitchFamily="18" charset="2"/>
              </a:rPr>
              <a:t>* - L1 </a:t>
            </a:r>
            <a:r>
              <a:rPr lang="en-IN" sz="6000" baseline="-25000" dirty="0"/>
              <a:t> </a:t>
            </a:r>
            <a:endParaRPr lang="en-IN" altLang="en-US" sz="5800" baseline="-250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sz="54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5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IN" sz="5400" dirty="0"/>
          </a:p>
          <a:p>
            <a:pPr marL="0" indent="0">
              <a:buNone/>
            </a:pP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IN" sz="3600" dirty="0"/>
          </a:p>
          <a:p>
            <a:pPr marL="0" indent="0">
              <a:buNone/>
            </a:pPr>
            <a:r>
              <a:rPr lang="en-IN" sz="3600" baseline="30000" dirty="0"/>
              <a:t>  </a:t>
            </a:r>
          </a:p>
          <a:p>
            <a:pPr marL="742950" indent="-742950">
              <a:buAutoNum type="alphaLcParenR" startAt="4"/>
            </a:pPr>
            <a:endParaRPr lang="en-IN" sz="3600" baseline="30000" dirty="0"/>
          </a:p>
          <a:p>
            <a:pPr>
              <a:buAutoNum type="alphaLcParenR" startAt="4"/>
            </a:pPr>
            <a:endParaRPr lang="en-IN" sz="9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75085"/>
              </p:ext>
            </p:extLst>
          </p:nvPr>
        </p:nvGraphicFramePr>
        <p:xfrm>
          <a:off x="5901447" y="141240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47" y="141240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134850" y="1440858"/>
            <a:ext cx="4003532" cy="2695929"/>
            <a:chOff x="1787874" y="3704875"/>
            <a:chExt cx="3539471" cy="242297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086227" y="4638520"/>
              <a:ext cx="398587" cy="3523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874" y="3704875"/>
              <a:ext cx="3539471" cy="2422970"/>
              <a:chOff x="1801522" y="3704875"/>
              <a:chExt cx="3539471" cy="2422970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074002" y="5626573"/>
                <a:ext cx="398587" cy="3523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01522" y="3704875"/>
                <a:ext cx="3539471" cy="2422970"/>
                <a:chOff x="1801522" y="3704875"/>
                <a:chExt cx="3539471" cy="2422970"/>
              </a:xfrm>
            </p:grpSpPr>
            <p:sp>
              <p:nvSpPr>
                <p:cNvPr id="9" name="Oval 4"/>
                <p:cNvSpPr>
                  <a:spLocks noChangeArrowheads="1"/>
                </p:cNvSpPr>
                <p:nvPr/>
              </p:nvSpPr>
              <p:spPr bwMode="auto">
                <a:xfrm>
                  <a:off x="2987793" y="4638520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8D0C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Oval 7"/>
                <p:cNvSpPr>
                  <a:spLocks noChangeArrowheads="1"/>
                </p:cNvSpPr>
                <p:nvPr/>
              </p:nvSpPr>
              <p:spPr bwMode="auto">
                <a:xfrm>
                  <a:off x="4064520" y="4679463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Straight Arrow Connector 9"/>
                <p:cNvSpPr>
                  <a:spLocks noChangeShapeType="1"/>
                </p:cNvSpPr>
                <p:nvPr/>
              </p:nvSpPr>
              <p:spPr bwMode="auto">
                <a:xfrm flipV="1">
                  <a:off x="1801522" y="4783894"/>
                  <a:ext cx="284705" cy="9522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Arc 22"/>
                <p:cNvSpPr/>
                <p:nvPr/>
              </p:nvSpPr>
              <p:spPr bwMode="auto">
                <a:xfrm rot="1121665">
                  <a:off x="3430329" y="5693552"/>
                  <a:ext cx="456444" cy="398587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88084" y="454470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7476" y="456062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1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8"/>
                <p:cNvSpPr>
                  <a:spLocks noChangeArrowheads="1"/>
                </p:cNvSpPr>
                <p:nvPr/>
              </p:nvSpPr>
              <p:spPr bwMode="auto">
                <a:xfrm>
                  <a:off x="4007562" y="4574716"/>
                  <a:ext cx="521959" cy="54278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16" name="Straight Arrow Connector 12"/>
                <p:cNvSpPr>
                  <a:spLocks noChangeShapeType="1"/>
                </p:cNvSpPr>
                <p:nvPr/>
              </p:nvSpPr>
              <p:spPr bwMode="auto">
                <a:xfrm>
                  <a:off x="3390701" y="4807065"/>
                  <a:ext cx="616861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7" name="Arc 21"/>
                <p:cNvSpPr/>
                <p:nvPr/>
              </p:nvSpPr>
              <p:spPr bwMode="auto">
                <a:xfrm rot="20942295">
                  <a:off x="4463090" y="4498536"/>
                  <a:ext cx="654821" cy="399944"/>
                </a:xfrm>
                <a:custGeom>
                  <a:avLst/>
                  <a:gdLst>
                    <a:gd name="T0" fmla="*/ 11666 w 657225"/>
                    <a:gd name="T1" fmla="*/ 147201 h 400050"/>
                    <a:gd name="T2" fmla="*/ 338306 w 657225"/>
                    <a:gd name="T3" fmla="*/ 87 h 400050"/>
                    <a:gd name="T4" fmla="*/ 655172 w 657225"/>
                    <a:gd name="T5" fmla="*/ 177700 h 400050"/>
                    <a:gd name="T6" fmla="*/ 365797 w 657225"/>
                    <a:gd name="T7" fmla="*/ 398765 h 400050"/>
                    <a:gd name="T8" fmla="*/ 36014 w 657225"/>
                    <a:gd name="T9" fmla="*/ 291070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7225" h="400050" stroke="0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  <a:lnTo>
                        <a:pt x="328613" y="200025"/>
                      </a:lnTo>
                      <a:lnTo>
                        <a:pt x="11666" y="147201"/>
                      </a:lnTo>
                      <a:close/>
                    </a:path>
                    <a:path w="657225" h="400050" fill="none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57940" y="4603841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2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04852" y="5575121"/>
                  <a:ext cx="388938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D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497537" y="4804023"/>
                  <a:ext cx="507231" cy="1189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H="1">
                  <a:off x="2404791" y="4943274"/>
                  <a:ext cx="690442" cy="75065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5" idx="3"/>
                </p:cNvCxnSpPr>
                <p:nvPr/>
              </p:nvCxnSpPr>
              <p:spPr>
                <a:xfrm rot="5400000">
                  <a:off x="3421417" y="5014885"/>
                  <a:ext cx="639460" cy="68570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80674" y="4466891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432818" y="513791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Arc 22"/>
                <p:cNvSpPr/>
                <p:nvPr/>
              </p:nvSpPr>
              <p:spPr bwMode="auto">
                <a:xfrm rot="16880857">
                  <a:off x="2862547" y="4093354"/>
                  <a:ext cx="642583" cy="495234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115218" y="370487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513282" y="447143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15730" y="5178859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44130" y="4432763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909073" y="5713403"/>
                  <a:ext cx="676575" cy="414442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a , b 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2362100" y="534551"/>
          <a:ext cx="4552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3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00" y="534551"/>
                        <a:ext cx="455295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6851753" y="2513191"/>
            <a:ext cx="625309" cy="5830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8104306" y="3706043"/>
            <a:ext cx="523885" cy="6271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013852" y="2464199"/>
            <a:ext cx="583037" cy="653588"/>
          </a:xfrm>
          <a:prstGeom prst="ellipse">
            <a:avLst/>
          </a:prstGeom>
          <a:noFill/>
          <a:ln w="25400">
            <a:solidFill>
              <a:srgbClr val="8D0C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8061830" y="2588006"/>
            <a:ext cx="450846" cy="392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traight Arrow Connector 9"/>
          <p:cNvSpPr>
            <a:spLocks noChangeShapeType="1"/>
          </p:cNvSpPr>
          <p:nvPr/>
        </p:nvSpPr>
        <p:spPr bwMode="auto">
          <a:xfrm flipV="1">
            <a:off x="6519650" y="2819234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0" name="Arc 22"/>
          <p:cNvSpPr/>
          <p:nvPr/>
        </p:nvSpPr>
        <p:spPr bwMode="auto">
          <a:xfrm rot="1121665">
            <a:off x="8588514" y="3918319"/>
            <a:ext cx="516288" cy="443490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6945383" y="2553099"/>
            <a:ext cx="470395" cy="41286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8053506" y="2545663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9192725" y="2561091"/>
            <a:ext cx="590393" cy="60392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4" name="Straight Arrow Connector 12"/>
          <p:cNvSpPr>
            <a:spLocks noChangeShapeType="1"/>
          </p:cNvSpPr>
          <p:nvPr/>
        </p:nvSpPr>
        <p:spPr bwMode="auto">
          <a:xfrm>
            <a:off x="8596003" y="2816230"/>
            <a:ext cx="619673" cy="4728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5" name="Arc 21"/>
          <p:cNvSpPr/>
          <p:nvPr/>
        </p:nvSpPr>
        <p:spPr bwMode="auto">
          <a:xfrm rot="20942295">
            <a:off x="9707977" y="2476329"/>
            <a:ext cx="740675" cy="445000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9249708" y="2600965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8186946" y="3801348"/>
            <a:ext cx="439932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484720" y="2816230"/>
            <a:ext cx="573734" cy="132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360786" y="3015043"/>
            <a:ext cx="768224" cy="8490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3"/>
          </p:cNvCxnSpPr>
          <p:nvPr/>
        </p:nvCxnSpPr>
        <p:spPr>
          <a:xfrm flipH="1">
            <a:off x="8503575" y="3076576"/>
            <a:ext cx="775611" cy="7114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7578757" y="2441119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7411515" y="3187737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rc 22"/>
          <p:cNvSpPr/>
          <p:nvPr/>
        </p:nvSpPr>
        <p:spPr bwMode="auto">
          <a:xfrm rot="16880857">
            <a:off x="7974358" y="1868530"/>
            <a:ext cx="714973" cy="560164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8538985" y="1555158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8671739" y="2471575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8862630" y="3233293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0365197" y="2403146"/>
            <a:ext cx="335785" cy="31087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9081323" y="3828056"/>
            <a:ext cx="765281" cy="461131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 , b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934569" y="2599595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8136825" y="3797416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1145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Symbol</vt:lpstr>
      <vt:lpstr>Tahoma</vt:lpstr>
      <vt:lpstr>Times New Roman</vt:lpstr>
      <vt:lpstr>Office Theme</vt:lpstr>
      <vt:lpstr>Equation</vt:lpstr>
      <vt:lpstr>PowerPoint Presentation</vt:lpstr>
      <vt:lpstr>Module 3 –  Regular Expressions and Languages</vt:lpstr>
      <vt:lpstr>Closure Properties of Regular Languages</vt:lpstr>
      <vt:lpstr>Closure Properties of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4) Homomorphism</vt:lpstr>
      <vt:lpstr>PowerPoint Presentation</vt:lpstr>
      <vt:lpstr>PowerPoint Presentation</vt:lpstr>
      <vt:lpstr>5)Inverse Homomorphism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of Regular Languages</dc:title>
  <dc:creator>Baskaran P</dc:creator>
  <cp:lastModifiedBy>Arumuga Arun R</cp:lastModifiedBy>
  <cp:revision>10</cp:revision>
  <dcterms:created xsi:type="dcterms:W3CDTF">2023-02-15T06:49:41Z</dcterms:created>
  <dcterms:modified xsi:type="dcterms:W3CDTF">2024-02-25T15:02:33Z</dcterms:modified>
</cp:coreProperties>
</file>