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34" r:id="rId3"/>
    <p:sldId id="733" r:id="rId4"/>
    <p:sldId id="495" r:id="rId5"/>
    <p:sldId id="496" r:id="rId6"/>
    <p:sldId id="497" r:id="rId7"/>
    <p:sldId id="498" r:id="rId8"/>
    <p:sldId id="499" r:id="rId9"/>
    <p:sldId id="503" r:id="rId10"/>
    <p:sldId id="504" r:id="rId11"/>
    <p:sldId id="500" r:id="rId12"/>
    <p:sldId id="501" r:id="rId13"/>
    <p:sldId id="505" r:id="rId14"/>
    <p:sldId id="506" r:id="rId15"/>
    <p:sldId id="735" r:id="rId16"/>
    <p:sldId id="736" r:id="rId17"/>
    <p:sldId id="737" r:id="rId18"/>
    <p:sldId id="738" r:id="rId19"/>
    <p:sldId id="511" r:id="rId20"/>
    <p:sldId id="510" r:id="rId21"/>
    <p:sldId id="740" r:id="rId22"/>
    <p:sldId id="748" r:id="rId23"/>
    <p:sldId id="744" r:id="rId24"/>
    <p:sldId id="309" r:id="rId25"/>
    <p:sldId id="340" r:id="rId26"/>
    <p:sldId id="310" r:id="rId27"/>
    <p:sldId id="308" r:id="rId28"/>
    <p:sldId id="339" r:id="rId29"/>
    <p:sldId id="743" r:id="rId30"/>
    <p:sldId id="515" r:id="rId31"/>
    <p:sldId id="516" r:id="rId32"/>
    <p:sldId id="745" r:id="rId33"/>
    <p:sldId id="746" r:id="rId34"/>
    <p:sldId id="341" r:id="rId35"/>
    <p:sldId id="342" r:id="rId36"/>
    <p:sldId id="343" r:id="rId37"/>
    <p:sldId id="344" r:id="rId38"/>
    <p:sldId id="354" r:id="rId39"/>
    <p:sldId id="34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E027-3872-6922-1E76-6F458B80C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038EB-8F12-81EE-695E-B77EDFF61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7694C-3972-211A-5BD8-CE5FC8F8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AADB-6506-4B28-9B32-ABC43A462D5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3F4E-F72C-99A2-9B62-8948485F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97510-D6E1-EA91-67A5-EBEE6E45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0841-A5AB-4584-ACD0-ECEE5D5B0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3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7D43-863B-13E7-F863-7FEB66FC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F1DB4-5C2B-0450-EE26-C168C329F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4BAB8-A5B0-6CA6-4DE0-279CCF61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AADB-6506-4B28-9B32-ABC43A462D5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50233-2F20-A898-6665-A7DA5612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DE4BF-3747-AC0B-F4AC-AAB52327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0841-A5AB-4584-ACD0-ECEE5D5B0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15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6F530A-D681-6214-AD7E-10FF85B2F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12985-1CB5-B82F-21FB-F4F4C3BB2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21D3D-D9BA-3206-86BB-5E724262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AADB-6506-4B28-9B32-ABC43A462D5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8F3D2-303F-E8B7-A3A0-FF8A3B8D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3342D-AE6D-A89C-225C-2177C551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0841-A5AB-4584-ACD0-ECEE5D5B0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302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9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5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4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7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9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9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9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C62E-ACEB-F14B-5401-168FC1A7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54E27-FD45-70EE-3A85-CEC0C9263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69FD8-C207-9AF6-D62B-B2DECD5A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AADB-6506-4B28-9B32-ABC43A462D5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D16F7-FB37-0BC6-FAAD-3CA87C06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77B5B-3217-A5E3-8526-6FD86B85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0841-A5AB-4584-ACD0-ECEE5D5B0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184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6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0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AEFC-33D6-D7C9-016D-CECB119E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3C793-4CD4-204C-BE83-D7B77821F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3D99A-3BF1-041A-2400-3C23AB1E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AADB-6506-4B28-9B32-ABC43A462D5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44D69-4A95-CB60-7CEB-A6519946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EFE77-F53D-8B0C-457A-10E40638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0841-A5AB-4584-ACD0-ECEE5D5B0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9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DCA4-27C0-03AE-DAF8-F9681BD4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B7B32-0AFC-EADC-AB9D-02E665DF9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432C5-80AB-DB4D-7DC0-C5BD06840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26E51-7688-A87A-0832-2121E810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AADB-6506-4B28-9B32-ABC43A462D5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41B7F-0068-AE87-2937-65165971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9AAB7-356B-F76F-095B-11114FE9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0841-A5AB-4584-ACD0-ECEE5D5B0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49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8604-4220-E720-6C5E-C7B5F071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15DFC-EC05-A37B-2972-3B60563D2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ED879-9E43-C56E-7734-4D126B499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2013ED-AE74-C8A3-9667-095C83277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DDB5D-8872-2E81-6C94-3DAAE7D80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744FFB-BC3E-D9B6-78E5-78D19747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AADB-6506-4B28-9B32-ABC43A462D5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1444A-F610-31C2-08D6-8E432AB5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655959-AE5A-BB20-E07C-12AE626B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0841-A5AB-4584-ACD0-ECEE5D5B0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01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1422-A69A-3D97-DCD5-A8060B564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28A0B1-F768-A485-CD81-2753AF3D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AADB-6506-4B28-9B32-ABC43A462D5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85C1C-7A1C-9C9D-179A-78674ADA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5C032-C612-E5E0-AAB3-4CC9972F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0841-A5AB-4584-ACD0-ECEE5D5B0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74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EF3D6-2473-C7B7-E83F-A3DA3AC7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AADB-6506-4B28-9B32-ABC43A462D5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8C68B-34C1-7643-1505-4CC7CBBD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23FA6-BCE0-E5C7-22A3-F0A30797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0841-A5AB-4584-ACD0-ECEE5D5B0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08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A39A-9E7B-C8FA-6BAD-F6C87035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4130-4963-6E3D-0946-9549C7359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FC30B-CAC5-FA4E-7CEA-BE186AF47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16087-34AA-E044-9FB5-7024EA36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AADB-6506-4B28-9B32-ABC43A462D5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A254A-92E2-6EAF-CF55-A79C2EAB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72707-BC69-825F-ACEB-75514215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0841-A5AB-4584-ACD0-ECEE5D5B0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5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9955-124C-BB2D-E8C0-7D6E30D1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90484-6E65-84D9-5C37-D51AE1CCC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66F65-0AE6-A624-DB79-6F3E0F4E6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427ED-DED6-EE87-5427-6875FBAD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AADB-6506-4B28-9B32-ABC43A462D5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93AC6-3C51-0FC7-233E-65A813E8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E9F08-AD2C-0D87-E4BC-484AA244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0841-A5AB-4584-ACD0-ECEE5D5B0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68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0C399-6BCE-EC0B-B276-F7B944FC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E419C-1310-ECED-3265-90393FDF7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8BFBF-2B99-C19E-2CC0-A89796D23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AADB-6506-4B28-9B32-ABC43A462D5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AA5A3-7792-A418-4831-2BA11B9FA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F136-2EE7-480C-AA57-BA093FD7A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20841-A5AB-4584-ACD0-ECEE5D5B0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68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3" Type="http://schemas.openxmlformats.org/officeDocument/2006/relationships/image" Target="../media/image17.wmf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39313" y="6173057"/>
            <a:ext cx="69723" cy="13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6"/>
              </a:lnSpc>
            </a:pPr>
            <a:r>
              <a:rPr sz="108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08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22173" y="6166919"/>
            <a:ext cx="2387156" cy="348615"/>
          </a:xfrm>
          <a:custGeom>
            <a:avLst/>
            <a:gdLst/>
            <a:ahLst/>
            <a:cxnLst/>
            <a:rect l="l" t="t" r="r" b="b"/>
            <a:pathLst>
              <a:path w="2652395" h="387350">
                <a:moveTo>
                  <a:pt x="2652395" y="0"/>
                </a:moveTo>
                <a:lnTo>
                  <a:pt x="0" y="0"/>
                </a:lnTo>
                <a:lnTo>
                  <a:pt x="0" y="386867"/>
                </a:lnTo>
                <a:lnTo>
                  <a:pt x="2652395" y="386867"/>
                </a:lnTo>
                <a:lnTo>
                  <a:pt x="2652395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" name="object 4"/>
          <p:cNvSpPr txBox="1"/>
          <p:nvPr/>
        </p:nvSpPr>
        <p:spPr>
          <a:xfrm>
            <a:off x="8772335" y="6203918"/>
            <a:ext cx="742950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spc="-5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 sz="162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3023" y="-7565"/>
            <a:ext cx="3881057" cy="450342"/>
          </a:xfrm>
          <a:custGeom>
            <a:avLst/>
            <a:gdLst/>
            <a:ahLst/>
            <a:cxnLst/>
            <a:rect l="l" t="t" r="r" b="b"/>
            <a:pathLst>
              <a:path w="4312285" h="500380">
                <a:moveTo>
                  <a:pt x="4312158" y="0"/>
                </a:moveTo>
                <a:lnTo>
                  <a:pt x="0" y="0"/>
                </a:lnTo>
                <a:lnTo>
                  <a:pt x="0" y="500037"/>
                </a:lnTo>
                <a:lnTo>
                  <a:pt x="4312158" y="500037"/>
                </a:lnTo>
                <a:lnTo>
                  <a:pt x="431215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grpSp>
        <p:nvGrpSpPr>
          <p:cNvPr id="7" name="object 7"/>
          <p:cNvGrpSpPr/>
          <p:nvPr/>
        </p:nvGrpSpPr>
        <p:grpSpPr>
          <a:xfrm>
            <a:off x="9383447" y="18878"/>
            <a:ext cx="2220278" cy="757238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5433176" y="6174318"/>
            <a:ext cx="2489454" cy="348615"/>
          </a:xfrm>
          <a:custGeom>
            <a:avLst/>
            <a:gdLst/>
            <a:ahLst/>
            <a:cxnLst/>
            <a:rect l="l" t="t" r="r" b="b"/>
            <a:pathLst>
              <a:path w="2766059" h="387350">
                <a:moveTo>
                  <a:pt x="2765552" y="0"/>
                </a:moveTo>
                <a:lnTo>
                  <a:pt x="0" y="0"/>
                </a:lnTo>
                <a:lnTo>
                  <a:pt x="0" y="386867"/>
                </a:lnTo>
                <a:lnTo>
                  <a:pt x="2765552" y="386867"/>
                </a:lnTo>
                <a:lnTo>
                  <a:pt x="2765552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2" name="object 12"/>
          <p:cNvSpPr/>
          <p:nvPr/>
        </p:nvSpPr>
        <p:spPr>
          <a:xfrm>
            <a:off x="1884046" y="6166919"/>
            <a:ext cx="3549587" cy="348615"/>
          </a:xfrm>
          <a:custGeom>
            <a:avLst/>
            <a:gdLst/>
            <a:ahLst/>
            <a:cxnLst/>
            <a:rect l="l" t="t" r="r" b="b"/>
            <a:pathLst>
              <a:path w="3943985" h="387350">
                <a:moveTo>
                  <a:pt x="3943477" y="0"/>
                </a:moveTo>
                <a:lnTo>
                  <a:pt x="0" y="0"/>
                </a:lnTo>
                <a:lnTo>
                  <a:pt x="0" y="386867"/>
                </a:lnTo>
                <a:lnTo>
                  <a:pt x="3943477" y="386867"/>
                </a:lnTo>
                <a:lnTo>
                  <a:pt x="3943477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3" name="object 13"/>
          <p:cNvSpPr txBox="1"/>
          <p:nvPr/>
        </p:nvSpPr>
        <p:spPr>
          <a:xfrm>
            <a:off x="2513551" y="6203919"/>
            <a:ext cx="2828069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lang="en-IN" sz="1620" dirty="0">
                <a:solidFill>
                  <a:srgbClr val="FFFFFF"/>
                </a:solidFill>
                <a:latin typeface="Arial MT"/>
                <a:cs typeface="Arial MT"/>
              </a:rPr>
              <a:t>Winter</a:t>
            </a:r>
            <a:r>
              <a:rPr sz="1620" dirty="0">
                <a:solidFill>
                  <a:srgbClr val="FFFFFF"/>
                </a:solidFill>
                <a:latin typeface="Arial MT"/>
                <a:cs typeface="Arial MT"/>
              </a:rPr>
              <a:t>-Semester</a:t>
            </a:r>
            <a:r>
              <a:rPr sz="1620" spc="-6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20" spc="-5" dirty="0">
                <a:solidFill>
                  <a:srgbClr val="FFFFFF"/>
                </a:solidFill>
                <a:latin typeface="Arial MT"/>
                <a:cs typeface="Arial MT"/>
              </a:rPr>
              <a:t>202</a:t>
            </a:r>
            <a:r>
              <a:rPr lang="en-IN" sz="162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620" spc="-5" dirty="0">
                <a:solidFill>
                  <a:srgbClr val="FFFFFF"/>
                </a:solidFill>
                <a:latin typeface="Arial MT"/>
                <a:cs typeface="Arial MT"/>
              </a:rPr>
              <a:t>-202</a:t>
            </a:r>
            <a:r>
              <a:rPr lang="en-IN" sz="1620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62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24100" y="1689285"/>
            <a:ext cx="7612380" cy="6070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19022" marR="4572" indent="-1308164" algn="ctr">
              <a:spcBef>
                <a:spcPts val="90"/>
              </a:spcBef>
            </a:pPr>
            <a:r>
              <a:rPr lang="en-IN" sz="3870" spc="5" dirty="0">
                <a:solidFill>
                  <a:srgbClr val="6F2F9F"/>
                </a:solidFill>
                <a:latin typeface="Times New Roman"/>
                <a:cs typeface="Times New Roman"/>
              </a:rPr>
              <a:t>BCSE304L </a:t>
            </a:r>
            <a:r>
              <a:rPr sz="3870" spc="5" dirty="0">
                <a:solidFill>
                  <a:srgbClr val="6F2F9F"/>
                </a:solidFill>
                <a:latin typeface="Times New Roman"/>
                <a:cs typeface="Times New Roman"/>
              </a:rPr>
              <a:t>-</a:t>
            </a:r>
            <a:r>
              <a:rPr lang="en-IN" sz="3870" spc="5" dirty="0">
                <a:solidFill>
                  <a:srgbClr val="6F2F9F"/>
                </a:solidFill>
                <a:latin typeface="Times New Roman"/>
                <a:cs typeface="Times New Roman"/>
              </a:rPr>
              <a:t> Theory of Computation</a:t>
            </a:r>
            <a:endParaRPr sz="3870" dirty="0"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0CF13AB9-C0D2-9022-F264-117EE0E0CFB3}"/>
              </a:ext>
            </a:extLst>
          </p:cNvPr>
          <p:cNvSpPr txBox="1"/>
          <p:nvPr/>
        </p:nvSpPr>
        <p:spPr>
          <a:xfrm>
            <a:off x="4107180" y="3595454"/>
            <a:ext cx="4183380" cy="148143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 algn="ctr">
              <a:lnSpc>
                <a:spcPct val="150000"/>
              </a:lnSpc>
              <a:spcBef>
                <a:spcPts val="90"/>
              </a:spcBef>
            </a:pPr>
            <a:r>
              <a:rPr sz="2160" b="1" spc="-5" dirty="0">
                <a:solidFill>
                  <a:srgbClr val="7030A0"/>
                </a:solidFill>
                <a:latin typeface="+mj-lt"/>
                <a:cs typeface="Arial MT"/>
              </a:rPr>
              <a:t>D</a:t>
            </a:r>
            <a:r>
              <a:rPr sz="2160" b="1" spc="-95" dirty="0">
                <a:solidFill>
                  <a:srgbClr val="7030A0"/>
                </a:solidFill>
                <a:latin typeface="+mj-lt"/>
                <a:cs typeface="Arial MT"/>
              </a:rPr>
              <a:t>r</a:t>
            </a:r>
            <a:r>
              <a:rPr sz="2160" b="1" dirty="0">
                <a:solidFill>
                  <a:srgbClr val="7030A0"/>
                </a:solidFill>
                <a:latin typeface="+mj-lt"/>
                <a:cs typeface="Arial MT"/>
              </a:rPr>
              <a:t>.</a:t>
            </a:r>
            <a:r>
              <a:rPr sz="2160" b="1" spc="-90" dirty="0">
                <a:solidFill>
                  <a:srgbClr val="7030A0"/>
                </a:solidFill>
                <a:latin typeface="+mj-lt"/>
                <a:cs typeface="Arial MT"/>
              </a:rPr>
              <a:t> </a:t>
            </a:r>
            <a:r>
              <a:rPr lang="en-IN" sz="2160" b="1" spc="-90" dirty="0">
                <a:solidFill>
                  <a:srgbClr val="7030A0"/>
                </a:solidFill>
                <a:latin typeface="+mj-lt"/>
                <a:cs typeface="Arial MT"/>
              </a:rPr>
              <a:t>R. Arumuga Arun,</a:t>
            </a:r>
          </a:p>
          <a:p>
            <a:pPr marL="11430" algn="ctr">
              <a:lnSpc>
                <a:spcPct val="150000"/>
              </a:lnSpc>
              <a:spcBef>
                <a:spcPts val="90"/>
              </a:spcBef>
            </a:pPr>
            <a:r>
              <a:rPr lang="en-IN" sz="2160" b="1" spc="-90" dirty="0">
                <a:solidFill>
                  <a:srgbClr val="7030A0"/>
                </a:solidFill>
                <a:latin typeface="+mj-lt"/>
                <a:cs typeface="Arial MT"/>
              </a:rPr>
              <a:t>Cabin : PRP 315(A&amp;B)-19,</a:t>
            </a:r>
          </a:p>
          <a:p>
            <a:pPr marL="11430" algn="ctr">
              <a:lnSpc>
                <a:spcPct val="150000"/>
              </a:lnSpc>
              <a:spcBef>
                <a:spcPts val="90"/>
              </a:spcBef>
            </a:pPr>
            <a:r>
              <a:rPr lang="en-IN" sz="2160" b="1" spc="-90" dirty="0" err="1">
                <a:solidFill>
                  <a:srgbClr val="7030A0"/>
                </a:solidFill>
                <a:latin typeface="+mj-lt"/>
                <a:cs typeface="Arial MT"/>
              </a:rPr>
              <a:t>Mailid</a:t>
            </a:r>
            <a:r>
              <a:rPr lang="en-IN" sz="2160" b="1" spc="-90" dirty="0">
                <a:solidFill>
                  <a:srgbClr val="7030A0"/>
                </a:solidFill>
                <a:latin typeface="+mj-lt"/>
                <a:cs typeface="Arial MT"/>
              </a:rPr>
              <a:t> : </a:t>
            </a:r>
            <a:r>
              <a:rPr lang="en-IN" sz="2160" spc="-90" dirty="0">
                <a:solidFill>
                  <a:srgbClr val="7030A0"/>
                </a:solidFill>
                <a:latin typeface="+mj-lt"/>
                <a:cs typeface="Arial MT"/>
              </a:rPr>
              <a:t>arumugaarun.r@vit.ac.in.</a:t>
            </a:r>
            <a:endParaRPr sz="2160" dirty="0">
              <a:solidFill>
                <a:srgbClr val="7030A0"/>
              </a:solidFill>
              <a:latin typeface="+mj-l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Derivations using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200" dirty="0"/>
              <a:t>Apply the productions of CFG to find the set of strings that can be formed from that grammar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Methods: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b="1" dirty="0">
                <a:solidFill>
                  <a:srgbClr val="000099"/>
                </a:solidFill>
              </a:rPr>
              <a:t>Recursive Inference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b="1" dirty="0">
                <a:solidFill>
                  <a:srgbClr val="FF0000"/>
                </a:solidFill>
              </a:rPr>
              <a:t>Derivation Method</a:t>
            </a:r>
          </a:p>
        </p:txBody>
      </p:sp>
    </p:spTree>
    <p:extLst>
      <p:ext uri="{BB962C8B-B14F-4D97-AF65-F5344CB8AC3E}">
        <p14:creationId xmlns:p14="http://schemas.microsoft.com/office/powerpoint/2010/main" val="3551419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Derivation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8895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Use the production from head to body of the grammar</a:t>
            </a:r>
          </a:p>
          <a:p>
            <a:pPr>
              <a:lnSpc>
                <a:spcPct val="150000"/>
              </a:lnSpc>
            </a:pPr>
            <a:r>
              <a:rPr lang="en-IN" dirty="0"/>
              <a:t>Start by expanding the start symbol using one of its production</a:t>
            </a:r>
          </a:p>
          <a:p>
            <a:pPr>
              <a:lnSpc>
                <a:spcPct val="150000"/>
              </a:lnSpc>
            </a:pPr>
            <a:r>
              <a:rPr lang="en-IN" dirty="0"/>
              <a:t>Replace one of the non-terminals by body of one of its production until we derive a string containing all terminals</a:t>
            </a:r>
          </a:p>
          <a:p>
            <a:pPr>
              <a:lnSpc>
                <a:spcPct val="150000"/>
              </a:lnSpc>
            </a:pPr>
            <a:r>
              <a:rPr lang="en-IN" dirty="0"/>
              <a:t>Types: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solidFill>
                  <a:srgbClr val="000099"/>
                </a:solidFill>
              </a:rPr>
              <a:t>Left Most Derivation (LMD)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solidFill>
                  <a:srgbClr val="000099"/>
                </a:solidFill>
              </a:rPr>
              <a:t>Right Most Derivation (RMD)</a:t>
            </a:r>
          </a:p>
        </p:txBody>
      </p:sp>
    </p:spTree>
    <p:extLst>
      <p:ext uri="{BB962C8B-B14F-4D97-AF65-F5344CB8AC3E}">
        <p14:creationId xmlns:p14="http://schemas.microsoft.com/office/powerpoint/2010/main" val="1218589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Left Most Derivation </a:t>
            </a:r>
            <a:r>
              <a:rPr lang="en-IN" sz="3600" dirty="0" err="1"/>
              <a:t>Vs</a:t>
            </a:r>
            <a:r>
              <a:rPr lang="en-IN" sz="3600" dirty="0"/>
              <a:t> Right Most Derivation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5037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04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Left</a:t>
                      </a:r>
                      <a:r>
                        <a:rPr lang="en-IN" sz="2400" baseline="0" dirty="0">
                          <a:latin typeface="Palatino Linotype" panose="02040502050505030304" pitchFamily="18" charset="0"/>
                        </a:rPr>
                        <a:t> Most Derivation</a:t>
                      </a:r>
                      <a:endParaRPr lang="en-IN" sz="24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Right</a:t>
                      </a:r>
                      <a:r>
                        <a:rPr lang="en-IN" sz="2400" baseline="0" dirty="0">
                          <a:latin typeface="Palatino Linotype" panose="02040502050505030304" pitchFamily="18" charset="0"/>
                        </a:rPr>
                        <a:t> Most Derivation</a:t>
                      </a:r>
                      <a:endParaRPr lang="en-IN" sz="24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3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Replace the left most non-terminal</a:t>
                      </a:r>
                      <a:r>
                        <a:rPr lang="en-IN" sz="2400" baseline="0" dirty="0">
                          <a:latin typeface="Palatino Linotype" panose="02040502050505030304" pitchFamily="18" charset="0"/>
                        </a:rPr>
                        <a:t> by one of its production in the grammar</a:t>
                      </a:r>
                      <a:endParaRPr lang="en-IN" sz="24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Replace the right most non-terminal</a:t>
                      </a:r>
                      <a:r>
                        <a:rPr lang="en-IN" sz="2400" baseline="0" dirty="0">
                          <a:latin typeface="Palatino Linotype" panose="02040502050505030304" pitchFamily="18" charset="0"/>
                        </a:rPr>
                        <a:t> by one of its production in the grammar</a:t>
                      </a:r>
                      <a:endParaRPr lang="en-IN" sz="24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327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Represented</a:t>
                      </a:r>
                      <a:r>
                        <a:rPr lang="en-IN" sz="2400" baseline="0" dirty="0">
                          <a:latin typeface="Palatino Linotype" panose="02040502050505030304" pitchFamily="18" charset="0"/>
                        </a:rPr>
                        <a:t> by ==&gt;</a:t>
                      </a:r>
                      <a:r>
                        <a:rPr lang="en-IN" sz="2400" baseline="-25000" dirty="0">
                          <a:latin typeface="Palatino Linotype" panose="02040502050505030304" pitchFamily="18" charset="0"/>
                        </a:rPr>
                        <a:t>lm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Represented</a:t>
                      </a:r>
                      <a:r>
                        <a:rPr lang="en-IN" sz="2400" baseline="0" dirty="0">
                          <a:latin typeface="Palatino Linotype" panose="02040502050505030304" pitchFamily="18" charset="0"/>
                        </a:rPr>
                        <a:t> by ==&gt;</a:t>
                      </a:r>
                      <a:r>
                        <a:rPr lang="en-IN" sz="2400" baseline="-25000" dirty="0" err="1">
                          <a:latin typeface="Palatino Linotype" panose="02040502050505030304" pitchFamily="18" charset="0"/>
                        </a:rPr>
                        <a:t>rm</a:t>
                      </a:r>
                      <a:endParaRPr lang="en-IN" sz="2400" baseline="-250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86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aseline="0" dirty="0">
                          <a:latin typeface="Palatino Linotype" panose="02040502050505030304" pitchFamily="18" charset="0"/>
                        </a:rPr>
                        <a:t>To represent one or more steps ==&gt;</a:t>
                      </a:r>
                      <a:r>
                        <a:rPr lang="en-IN" sz="2400" baseline="-25000" dirty="0">
                          <a:latin typeface="Palatino Linotype" panose="02040502050505030304" pitchFamily="18" charset="0"/>
                        </a:rPr>
                        <a:t>lm</a:t>
                      </a:r>
                      <a:r>
                        <a:rPr lang="en-IN" sz="2400" baseline="0" dirty="0">
                          <a:latin typeface="Palatino Linotype" panose="02040502050505030304" pitchFamily="18" charset="0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aseline="0" dirty="0">
                          <a:latin typeface="Palatino Linotype" panose="02040502050505030304" pitchFamily="18" charset="0"/>
                        </a:rPr>
                        <a:t>To represent one or more steps ==&gt;</a:t>
                      </a:r>
                      <a:r>
                        <a:rPr lang="en-IN" sz="2400" baseline="-25000" dirty="0" err="1">
                          <a:latin typeface="Palatino Linotype" panose="02040502050505030304" pitchFamily="18" charset="0"/>
                        </a:rPr>
                        <a:t>rm</a:t>
                      </a:r>
                      <a:r>
                        <a:rPr lang="en-IN" sz="2400" baseline="0" dirty="0">
                          <a:latin typeface="Palatino Linotype" panose="02040502050505030304" pitchFamily="18" charset="0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72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49752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Derive the string (a + (a * a)) using Left Most derivation and Right most derivation for the following productions: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000099"/>
                </a:solidFill>
              </a:rPr>
              <a:t>E </a:t>
            </a: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 E + E | E * E | (E) | a</a:t>
            </a:r>
          </a:p>
          <a:p>
            <a:pPr marL="0" indent="0">
              <a:buNone/>
            </a:pPr>
            <a:r>
              <a:rPr lang="en-IN" dirty="0" err="1">
                <a:sym typeface="Wingdings" panose="05000000000000000000" pitchFamily="2" charset="2"/>
              </a:rPr>
              <a:t>Soln</a:t>
            </a:r>
            <a:r>
              <a:rPr lang="en-IN" dirty="0">
                <a:sym typeface="Wingdings" panose="05000000000000000000" pitchFamily="2" charset="2"/>
              </a:rPr>
              <a:t>: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String = (a + (a * a))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57263" y="3486150"/>
            <a:ext cx="502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</a:rPr>
              <a:t>LMD: E </a:t>
            </a:r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==&gt;</a:t>
            </a:r>
            <a:r>
              <a:rPr lang="en-IN" sz="2000" baseline="-25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lm </a:t>
            </a:r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(E)</a:t>
            </a:r>
          </a:p>
          <a:p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==&gt;</a:t>
            </a:r>
            <a:r>
              <a:rPr lang="en-IN" sz="2000" baseline="-25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lm </a:t>
            </a:r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(E + E)</a:t>
            </a:r>
          </a:p>
          <a:p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==&gt;</a:t>
            </a:r>
            <a:r>
              <a:rPr lang="en-IN" sz="2000" baseline="-25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lm </a:t>
            </a:r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(a + E)</a:t>
            </a:r>
          </a:p>
          <a:p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 ==&gt;</a:t>
            </a:r>
            <a:r>
              <a:rPr lang="en-IN" sz="2000" baseline="-25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lm </a:t>
            </a:r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(a + (E))</a:t>
            </a:r>
          </a:p>
          <a:p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 ==&gt;</a:t>
            </a:r>
            <a:r>
              <a:rPr lang="en-IN" sz="2000" baseline="-25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lm </a:t>
            </a:r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(a + (E * E))</a:t>
            </a:r>
          </a:p>
          <a:p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 ==&gt;</a:t>
            </a:r>
            <a:r>
              <a:rPr lang="en-IN" sz="2000" baseline="-25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lm </a:t>
            </a:r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(a + (a * E))</a:t>
            </a:r>
          </a:p>
          <a:p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 ==&gt;</a:t>
            </a:r>
            <a:r>
              <a:rPr lang="en-IN" sz="2000" baseline="-25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lm </a:t>
            </a:r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(a + (a * a))</a:t>
            </a:r>
          </a:p>
          <a:p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 </a:t>
            </a:r>
          </a:p>
          <a:p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E ==&gt;</a:t>
            </a:r>
            <a:r>
              <a:rPr lang="en-IN" sz="2000" baseline="-25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lm </a:t>
            </a:r>
            <a:r>
              <a:rPr lang="en-IN" sz="2000" baseline="30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*</a:t>
            </a:r>
            <a:r>
              <a:rPr lang="en-IN" sz="2000" baseline="-25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(a + (a * a))</a:t>
            </a:r>
          </a:p>
          <a:p>
            <a:endParaRPr lang="en-IN" sz="2000" dirty="0">
              <a:solidFill>
                <a:srgbClr val="000099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4600" y="3308419"/>
            <a:ext cx="502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  <a:latin typeface="Palatino Linotype" panose="02040502050505030304" pitchFamily="18" charset="0"/>
              </a:rPr>
              <a:t>RMD: E </a:t>
            </a:r>
            <a:r>
              <a:rPr lang="en-IN" sz="2000" dirty="0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==&gt;</a:t>
            </a:r>
            <a:r>
              <a:rPr lang="en-IN" sz="2000" baseline="-25000" dirty="0" err="1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rm</a:t>
            </a:r>
            <a:r>
              <a:rPr lang="en-IN" sz="2000" baseline="-25000" dirty="0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IN" sz="2000" dirty="0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(E)</a:t>
            </a:r>
          </a:p>
          <a:p>
            <a:r>
              <a:rPr lang="en-IN" sz="2000" dirty="0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==&gt;</a:t>
            </a:r>
            <a:r>
              <a:rPr lang="en-IN" sz="2000" baseline="-25000" dirty="0" err="1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rm</a:t>
            </a:r>
            <a:r>
              <a:rPr lang="en-IN" sz="2000" baseline="-25000" dirty="0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IN" sz="2000" dirty="0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(E + E)</a:t>
            </a:r>
          </a:p>
          <a:p>
            <a:r>
              <a:rPr lang="en-IN" sz="2000" dirty="0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==&gt;</a:t>
            </a:r>
            <a:r>
              <a:rPr lang="en-IN" sz="2000" baseline="-25000" dirty="0" err="1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rm</a:t>
            </a:r>
            <a:r>
              <a:rPr lang="en-IN" sz="2000" baseline="-25000" dirty="0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IN" sz="2000" dirty="0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(E + (E))</a:t>
            </a:r>
          </a:p>
          <a:p>
            <a:r>
              <a:rPr lang="en-IN" sz="2000" dirty="0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 ==&gt;</a:t>
            </a:r>
            <a:r>
              <a:rPr lang="en-IN" sz="2000" baseline="-25000" dirty="0" err="1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rm</a:t>
            </a:r>
            <a:r>
              <a:rPr lang="en-IN" sz="2000" baseline="-25000" dirty="0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IN" sz="2000" dirty="0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(E + (E * E))</a:t>
            </a:r>
          </a:p>
          <a:p>
            <a:r>
              <a:rPr lang="en-IN" sz="2000" dirty="0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 ==&gt;</a:t>
            </a:r>
            <a:r>
              <a:rPr lang="en-IN" sz="2000" baseline="-25000" dirty="0" err="1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rm</a:t>
            </a:r>
            <a:r>
              <a:rPr lang="en-IN" sz="2000" baseline="-25000" dirty="0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IN" sz="2000" dirty="0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(E + (E * a))</a:t>
            </a:r>
          </a:p>
          <a:p>
            <a:r>
              <a:rPr lang="en-IN" sz="2000" dirty="0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 ==&gt;</a:t>
            </a:r>
            <a:r>
              <a:rPr lang="en-IN" sz="2000" baseline="-25000" dirty="0" err="1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rm</a:t>
            </a:r>
            <a:r>
              <a:rPr lang="en-IN" sz="2000" baseline="-25000" dirty="0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IN" sz="2000" dirty="0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(E + (a * a))</a:t>
            </a:r>
          </a:p>
          <a:p>
            <a:r>
              <a:rPr lang="en-IN" sz="2000" dirty="0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 ==&gt;</a:t>
            </a:r>
            <a:r>
              <a:rPr lang="en-IN" sz="2000" baseline="-25000" dirty="0" err="1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rm</a:t>
            </a:r>
            <a:r>
              <a:rPr lang="en-IN" sz="2000" baseline="-25000" dirty="0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IN" sz="2000" dirty="0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(a + (a * a))</a:t>
            </a:r>
          </a:p>
          <a:p>
            <a:r>
              <a:rPr lang="en-IN" sz="2000" dirty="0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 </a:t>
            </a:r>
          </a:p>
          <a:p>
            <a:r>
              <a:rPr lang="en-IN" sz="2000" dirty="0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E ==&gt;</a:t>
            </a:r>
            <a:r>
              <a:rPr lang="en-IN" sz="2000" baseline="-25000" dirty="0" err="1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rm</a:t>
            </a:r>
            <a:r>
              <a:rPr lang="en-IN" sz="2000" baseline="-25000" dirty="0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IN" sz="2000" baseline="30000" dirty="0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*</a:t>
            </a:r>
            <a:r>
              <a:rPr lang="en-IN" sz="2000" baseline="-25000" dirty="0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IN" sz="2000" dirty="0">
                <a:solidFill>
                  <a:srgbClr val="C0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(a + (a * a))</a:t>
            </a:r>
          </a:p>
          <a:p>
            <a:endParaRPr lang="en-IN" sz="20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14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5A948-32C9-434D-44FF-5BDE04EB5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570C-5049-56C5-FB7E-F6CD39C58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5838"/>
          </a:xfrm>
        </p:spPr>
        <p:txBody>
          <a:bodyPr>
            <a:normAutofit/>
          </a:bodyPr>
          <a:lstStyle/>
          <a:p>
            <a:r>
              <a:rPr lang="en-IN" sz="4000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31F1E-DD9F-E5B9-6276-CFD3FFB98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35"/>
            <a:ext cx="10515600" cy="5152956"/>
          </a:xfrm>
        </p:spPr>
        <p:txBody>
          <a:bodyPr/>
          <a:lstStyle/>
          <a:p>
            <a:pPr lvl="0"/>
            <a:r>
              <a:rPr lang="en-IN" sz="2400" dirty="0"/>
              <a:t>Derive the string b * (b + a11) using LMD and RMD for the following production:</a:t>
            </a:r>
          </a:p>
          <a:p>
            <a:pPr marL="1371600" lvl="3" indent="0">
              <a:buNone/>
            </a:pPr>
            <a:r>
              <a:rPr lang="en-IN" sz="2200" dirty="0">
                <a:solidFill>
                  <a:srgbClr val="000099"/>
                </a:solidFill>
              </a:rPr>
              <a:t>E </a:t>
            </a:r>
            <a:r>
              <a:rPr lang="en-IN" sz="2200" dirty="0">
                <a:solidFill>
                  <a:srgbClr val="000099"/>
                </a:solidFill>
                <a:sym typeface="Wingdings" panose="05000000000000000000" pitchFamily="2" charset="2"/>
              </a:rPr>
              <a:t></a:t>
            </a:r>
            <a:r>
              <a:rPr lang="en-IN" sz="2200" dirty="0">
                <a:solidFill>
                  <a:srgbClr val="000099"/>
                </a:solidFill>
              </a:rPr>
              <a:t> I | E + E | E * E | (E)</a:t>
            </a:r>
          </a:p>
          <a:p>
            <a:pPr marL="1371600" lvl="3" indent="0">
              <a:buNone/>
            </a:pPr>
            <a:r>
              <a:rPr lang="en-IN" sz="2200" dirty="0">
                <a:solidFill>
                  <a:srgbClr val="000099"/>
                </a:solidFill>
              </a:rPr>
              <a:t>I </a:t>
            </a:r>
            <a:r>
              <a:rPr lang="en-IN" sz="2200" dirty="0">
                <a:solidFill>
                  <a:srgbClr val="000099"/>
                </a:solidFill>
                <a:sym typeface="Wingdings" panose="05000000000000000000" pitchFamily="2" charset="2"/>
              </a:rPr>
              <a:t></a:t>
            </a:r>
            <a:r>
              <a:rPr lang="en-IN" sz="2200" dirty="0">
                <a:solidFill>
                  <a:srgbClr val="000099"/>
                </a:solidFill>
              </a:rPr>
              <a:t> a | b | </a:t>
            </a:r>
            <a:r>
              <a:rPr lang="en-IN" sz="2200" dirty="0" err="1">
                <a:solidFill>
                  <a:srgbClr val="000099"/>
                </a:solidFill>
              </a:rPr>
              <a:t>Ia</a:t>
            </a:r>
            <a:r>
              <a:rPr lang="en-IN" sz="2200" dirty="0">
                <a:solidFill>
                  <a:srgbClr val="000099"/>
                </a:solidFill>
              </a:rPr>
              <a:t> | </a:t>
            </a:r>
            <a:r>
              <a:rPr lang="en-IN" sz="2200" dirty="0" err="1">
                <a:solidFill>
                  <a:srgbClr val="000099"/>
                </a:solidFill>
              </a:rPr>
              <a:t>Ib</a:t>
            </a:r>
            <a:r>
              <a:rPr lang="en-IN" sz="2200" dirty="0">
                <a:solidFill>
                  <a:srgbClr val="000099"/>
                </a:solidFill>
              </a:rPr>
              <a:t> | I0 | I1</a:t>
            </a:r>
          </a:p>
          <a:p>
            <a:pPr marL="0" indent="0">
              <a:buNone/>
            </a:pPr>
            <a:r>
              <a:rPr lang="en-IN" sz="2400" dirty="0" err="1">
                <a:sym typeface="Wingdings" panose="05000000000000000000" pitchFamily="2" charset="2"/>
              </a:rPr>
              <a:t>Soln</a:t>
            </a:r>
            <a:r>
              <a:rPr lang="en-IN" sz="2400" dirty="0">
                <a:sym typeface="Wingdings" panose="05000000000000000000" pitchFamily="2" charset="2"/>
              </a:rPr>
              <a:t>: </a:t>
            </a:r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String = </a:t>
            </a:r>
            <a:r>
              <a:rPr lang="en-IN" sz="2400" dirty="0">
                <a:solidFill>
                  <a:srgbClr val="FF0000"/>
                </a:solidFill>
              </a:rPr>
              <a:t>b * (b + a11) </a:t>
            </a: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7F15E-E759-FDDD-2399-51EB29B7B233}"/>
              </a:ext>
            </a:extLst>
          </p:cNvPr>
          <p:cNvSpPr txBox="1"/>
          <p:nvPr/>
        </p:nvSpPr>
        <p:spPr>
          <a:xfrm>
            <a:off x="5986463" y="2764572"/>
            <a:ext cx="5029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RMD: E </a:t>
            </a:r>
            <a:r>
              <a:rPr lang="en-IN" sz="2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==&gt;</a:t>
            </a:r>
            <a:r>
              <a:rPr lang="en-IN" sz="2000" baseline="-25000" dirty="0" err="1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rm</a:t>
            </a:r>
            <a:r>
              <a:rPr lang="en-IN" sz="2000" baseline="-25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E * E</a:t>
            </a:r>
          </a:p>
          <a:p>
            <a:r>
              <a:rPr lang="en-IN" sz="2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==&gt;</a:t>
            </a:r>
            <a:r>
              <a:rPr lang="en-IN" sz="2000" baseline="-25000" dirty="0" err="1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rm</a:t>
            </a:r>
            <a:r>
              <a:rPr lang="en-IN" sz="2000" baseline="-25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E * (E)</a:t>
            </a:r>
          </a:p>
          <a:p>
            <a:r>
              <a:rPr lang="en-IN" sz="2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==&gt;</a:t>
            </a:r>
            <a:r>
              <a:rPr lang="en-IN" sz="2000" baseline="-25000" dirty="0" err="1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rm</a:t>
            </a:r>
            <a:r>
              <a:rPr lang="en-IN" sz="2000" baseline="-25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E * (E + E)</a:t>
            </a:r>
          </a:p>
          <a:p>
            <a:r>
              <a:rPr lang="en-IN" sz="2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 ==&gt;</a:t>
            </a:r>
            <a:r>
              <a:rPr lang="en-IN" sz="2000" baseline="-25000" dirty="0" err="1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rm</a:t>
            </a:r>
            <a:r>
              <a:rPr lang="en-IN" sz="2000" baseline="-25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E * (E + I)</a:t>
            </a:r>
          </a:p>
          <a:p>
            <a:r>
              <a:rPr lang="en-IN" sz="2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 ==&gt;</a:t>
            </a:r>
            <a:r>
              <a:rPr lang="en-IN" sz="2000" baseline="-25000" dirty="0" err="1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rm</a:t>
            </a:r>
            <a:r>
              <a:rPr lang="en-IN" sz="2000" baseline="-25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 </a:t>
            </a:r>
            <a:r>
              <a:rPr lang="en-IN" sz="2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E * (E + I1)</a:t>
            </a:r>
          </a:p>
          <a:p>
            <a:r>
              <a:rPr lang="en-IN" sz="2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 ==&gt;</a:t>
            </a:r>
            <a:r>
              <a:rPr lang="en-IN" sz="2000" baseline="-25000" dirty="0" err="1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rm</a:t>
            </a:r>
            <a:r>
              <a:rPr lang="en-IN" sz="2000" baseline="-25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E * (E + I11)</a:t>
            </a:r>
          </a:p>
          <a:p>
            <a:r>
              <a:rPr lang="en-IN" sz="2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 ==&gt;</a:t>
            </a:r>
            <a:r>
              <a:rPr lang="en-IN" sz="2000" baseline="-25000" dirty="0" err="1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rm</a:t>
            </a:r>
            <a:r>
              <a:rPr lang="en-IN" sz="2000" baseline="-25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E * (E + a11)</a:t>
            </a:r>
          </a:p>
          <a:p>
            <a:r>
              <a:rPr lang="en-IN" sz="2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 ==&gt;</a:t>
            </a:r>
            <a:r>
              <a:rPr lang="en-IN" sz="2000" baseline="-25000" dirty="0" err="1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rm</a:t>
            </a:r>
            <a:r>
              <a:rPr lang="en-IN" sz="2000" baseline="-25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E * (I + a11)</a:t>
            </a:r>
          </a:p>
          <a:p>
            <a:r>
              <a:rPr lang="en-IN" sz="2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 ==&gt;</a:t>
            </a:r>
            <a:r>
              <a:rPr lang="en-IN" sz="2000" baseline="-25000" dirty="0" err="1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rm</a:t>
            </a:r>
            <a:r>
              <a:rPr lang="en-IN" sz="2000" baseline="-25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E * (b + a11)</a:t>
            </a:r>
          </a:p>
          <a:p>
            <a:r>
              <a:rPr lang="en-IN" sz="2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 ==&gt;</a:t>
            </a:r>
            <a:r>
              <a:rPr lang="en-IN" sz="2000" baseline="-25000" dirty="0" err="1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rm</a:t>
            </a:r>
            <a:r>
              <a:rPr lang="en-IN" sz="2000" baseline="-25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I * (b + a11)</a:t>
            </a:r>
          </a:p>
          <a:p>
            <a:r>
              <a:rPr lang="en-IN" sz="2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 ==&gt;</a:t>
            </a:r>
            <a:r>
              <a:rPr lang="en-IN" sz="2000" baseline="-25000" dirty="0" err="1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rm</a:t>
            </a:r>
            <a:r>
              <a:rPr lang="en-IN" sz="2000" baseline="-25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b * (b + a11)</a:t>
            </a:r>
          </a:p>
          <a:p>
            <a:r>
              <a:rPr lang="en-IN" sz="2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 </a:t>
            </a:r>
          </a:p>
          <a:p>
            <a:r>
              <a:rPr lang="en-IN" sz="2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E ==&gt;</a:t>
            </a:r>
            <a:r>
              <a:rPr lang="en-IN" sz="2000" baseline="-25000" dirty="0" err="1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rm</a:t>
            </a:r>
            <a:r>
              <a:rPr lang="en-IN" sz="2000" baseline="30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*</a:t>
            </a:r>
            <a:r>
              <a:rPr lang="en-IN" sz="2000" baseline="-25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  </a:t>
            </a:r>
            <a:r>
              <a:rPr lang="en-IN" sz="2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b * (b + a11)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31960-834E-17DD-0A7C-6210001664C5}"/>
              </a:ext>
            </a:extLst>
          </p:cNvPr>
          <p:cNvSpPr txBox="1"/>
          <p:nvPr/>
        </p:nvSpPr>
        <p:spPr>
          <a:xfrm>
            <a:off x="957263" y="2800349"/>
            <a:ext cx="5029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</a:rPr>
              <a:t>LMD: E </a:t>
            </a:r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==&gt;</a:t>
            </a:r>
            <a:r>
              <a:rPr lang="en-IN" sz="2000" baseline="-25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lm </a:t>
            </a:r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E * E</a:t>
            </a:r>
          </a:p>
          <a:p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==&gt;</a:t>
            </a:r>
            <a:r>
              <a:rPr lang="en-IN" sz="2000" baseline="-25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lm </a:t>
            </a:r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I * E</a:t>
            </a:r>
          </a:p>
          <a:p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==&gt;</a:t>
            </a:r>
            <a:r>
              <a:rPr lang="en-IN" sz="2000" baseline="-25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lm </a:t>
            </a:r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b * E</a:t>
            </a:r>
          </a:p>
          <a:p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 ==&gt;</a:t>
            </a:r>
            <a:r>
              <a:rPr lang="en-IN" sz="2000" baseline="-25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lm </a:t>
            </a:r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b * (E)</a:t>
            </a:r>
          </a:p>
          <a:p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 ==&gt;</a:t>
            </a:r>
            <a:r>
              <a:rPr lang="en-IN" sz="2000" baseline="-25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lm  </a:t>
            </a:r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b * (E + E)</a:t>
            </a:r>
          </a:p>
          <a:p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 ==&gt;</a:t>
            </a:r>
            <a:r>
              <a:rPr lang="en-IN" sz="2000" baseline="-25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lm </a:t>
            </a:r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b * (I + E)</a:t>
            </a:r>
          </a:p>
          <a:p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 ==&gt;</a:t>
            </a:r>
            <a:r>
              <a:rPr lang="en-IN" sz="2000" baseline="-25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lm </a:t>
            </a:r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b * (b + E)</a:t>
            </a:r>
          </a:p>
          <a:p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 ==&gt;</a:t>
            </a:r>
            <a:r>
              <a:rPr lang="en-IN" sz="2000" baseline="-25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lm </a:t>
            </a:r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b * (b + I)</a:t>
            </a:r>
          </a:p>
          <a:p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 ==&gt;</a:t>
            </a:r>
            <a:r>
              <a:rPr lang="en-IN" sz="2000" baseline="-25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lm </a:t>
            </a:r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b * (b + I1)</a:t>
            </a:r>
          </a:p>
          <a:p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 ==&gt;</a:t>
            </a:r>
            <a:r>
              <a:rPr lang="en-IN" sz="2000" baseline="-25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lm </a:t>
            </a:r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b * (b + I11)</a:t>
            </a:r>
          </a:p>
          <a:p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 ==&gt;</a:t>
            </a:r>
            <a:r>
              <a:rPr lang="en-IN" sz="2000" baseline="-25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lm </a:t>
            </a:r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b * (b + a11)</a:t>
            </a:r>
          </a:p>
          <a:p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 </a:t>
            </a:r>
          </a:p>
          <a:p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E ==&gt;</a:t>
            </a:r>
            <a:r>
              <a:rPr lang="en-IN" sz="2000" baseline="-25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lm</a:t>
            </a:r>
            <a:r>
              <a:rPr lang="en-IN" sz="2000" baseline="30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*</a:t>
            </a:r>
            <a:r>
              <a:rPr lang="en-IN" sz="2000" baseline="-25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  </a:t>
            </a:r>
            <a:r>
              <a:rPr lang="en-IN" sz="2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b * (b + a11)</a:t>
            </a:r>
          </a:p>
        </p:txBody>
      </p:sp>
    </p:spTree>
    <p:extLst>
      <p:ext uri="{BB962C8B-B14F-4D97-AF65-F5344CB8AC3E}">
        <p14:creationId xmlns:p14="http://schemas.microsoft.com/office/powerpoint/2010/main" val="247484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98B46-92F9-CFCC-0E02-130EE78E8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2350-C175-929D-B807-EADFF10E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554"/>
            <a:ext cx="10515600" cy="985838"/>
          </a:xfrm>
        </p:spPr>
        <p:txBody>
          <a:bodyPr>
            <a:normAutofit/>
          </a:bodyPr>
          <a:lstStyle/>
          <a:p>
            <a:r>
              <a:rPr lang="en-IN" b="1" dirty="0"/>
              <a:t>Parse Trees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05025-61CD-F950-CE1A-4B842A05F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06" y="1180392"/>
            <a:ext cx="10591486" cy="488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18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89E97-5865-06F4-AA01-F511AE736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5F4D-5532-5DF8-ADF2-A9B867E9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022"/>
            <a:ext cx="10515600" cy="985838"/>
          </a:xfrm>
        </p:spPr>
        <p:txBody>
          <a:bodyPr>
            <a:normAutofit/>
          </a:bodyPr>
          <a:lstStyle/>
          <a:p>
            <a:r>
              <a:rPr lang="en-US" b="1" dirty="0"/>
              <a:t>Methods of constructing Parse Trees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380A6-9BC8-CB01-5473-5DDD5212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05178"/>
            <a:ext cx="10445885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83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47E8A-E164-3975-EE71-0EB62C761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E15D-CC2A-5FBE-E092-6D2F792E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022"/>
            <a:ext cx="10515600" cy="985838"/>
          </a:xfrm>
        </p:spPr>
        <p:txBody>
          <a:bodyPr>
            <a:normAutofit/>
          </a:bodyPr>
          <a:lstStyle/>
          <a:p>
            <a:r>
              <a:rPr lang="en-US" b="1" dirty="0"/>
              <a:t>Methods of constructing Parse Trees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B385B-1F5B-80F7-329D-F66210392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05178"/>
            <a:ext cx="10445885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1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487"/>
            <a:ext cx="10515600" cy="995363"/>
          </a:xfrm>
        </p:spPr>
        <p:txBody>
          <a:bodyPr/>
          <a:lstStyle/>
          <a:p>
            <a:r>
              <a:rPr lang="en-IN" dirty="0"/>
              <a:t>Problems – 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10639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Construct parse tree for the string a * (a + a) for the following CFG using LMD and RMD:</a:t>
            </a:r>
          </a:p>
          <a:p>
            <a:pPr marL="0" indent="0">
              <a:buNone/>
            </a:pPr>
            <a:r>
              <a:rPr lang="en-IN" dirty="0">
                <a:solidFill>
                  <a:srgbClr val="000099"/>
                </a:solidFill>
              </a:rPr>
              <a:t>	E </a:t>
            </a: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 E + E | E * E | (E) | a</a:t>
            </a:r>
          </a:p>
          <a:p>
            <a:pPr marL="0" indent="0">
              <a:buNone/>
            </a:pPr>
            <a:r>
              <a:rPr lang="en-IN" b="1" dirty="0" err="1"/>
              <a:t>Soln</a:t>
            </a:r>
            <a:r>
              <a:rPr lang="en-IN" dirty="0"/>
              <a:t>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82293" y="4423863"/>
            <a:ext cx="934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LMD</a:t>
            </a:r>
          </a:p>
        </p:txBody>
      </p:sp>
      <p:sp>
        <p:nvSpPr>
          <p:cNvPr id="7" name="Rectangle 6"/>
          <p:cNvSpPr/>
          <p:nvPr/>
        </p:nvSpPr>
        <p:spPr>
          <a:xfrm>
            <a:off x="6381750" y="4423863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RMD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164" y="3282067"/>
            <a:ext cx="3165630" cy="3304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704" y="3245810"/>
            <a:ext cx="4032189" cy="330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4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2963"/>
          </a:xfrm>
        </p:spPr>
        <p:txBody>
          <a:bodyPr/>
          <a:lstStyle/>
          <a:p>
            <a:r>
              <a:rPr lang="en-IN" dirty="0"/>
              <a:t>Problems – 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2963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IN" dirty="0"/>
              <a:t>Construct parse tree for the string a * (a + b00) for the following CFG using LMD and RMD.</a:t>
            </a:r>
          </a:p>
          <a:p>
            <a:pPr marL="1371600" lvl="3" indent="0">
              <a:buNone/>
            </a:pPr>
            <a:r>
              <a:rPr lang="en-IN" sz="2200" dirty="0">
                <a:solidFill>
                  <a:srgbClr val="000099"/>
                </a:solidFill>
              </a:rPr>
              <a:t>E </a:t>
            </a:r>
            <a:r>
              <a:rPr lang="en-IN" sz="2200" dirty="0">
                <a:solidFill>
                  <a:srgbClr val="000099"/>
                </a:solidFill>
                <a:sym typeface="Wingdings" panose="05000000000000000000" pitchFamily="2" charset="2"/>
              </a:rPr>
              <a:t></a:t>
            </a:r>
            <a:r>
              <a:rPr lang="en-IN" sz="2200" dirty="0">
                <a:solidFill>
                  <a:srgbClr val="000099"/>
                </a:solidFill>
              </a:rPr>
              <a:t> I | E + E | E * E | (E)</a:t>
            </a:r>
          </a:p>
          <a:p>
            <a:pPr marL="1371600" lvl="3" indent="0">
              <a:buNone/>
            </a:pPr>
            <a:r>
              <a:rPr lang="en-IN" sz="2200" dirty="0">
                <a:solidFill>
                  <a:srgbClr val="000099"/>
                </a:solidFill>
              </a:rPr>
              <a:t>I </a:t>
            </a:r>
            <a:r>
              <a:rPr lang="en-IN" sz="2200" dirty="0">
                <a:solidFill>
                  <a:srgbClr val="000099"/>
                </a:solidFill>
                <a:sym typeface="Wingdings" panose="05000000000000000000" pitchFamily="2" charset="2"/>
              </a:rPr>
              <a:t></a:t>
            </a:r>
            <a:r>
              <a:rPr lang="en-IN" sz="2200" dirty="0">
                <a:solidFill>
                  <a:srgbClr val="000099"/>
                </a:solidFill>
              </a:rPr>
              <a:t> a | b | </a:t>
            </a:r>
            <a:r>
              <a:rPr lang="en-IN" sz="2200" dirty="0" err="1">
                <a:solidFill>
                  <a:srgbClr val="000099"/>
                </a:solidFill>
              </a:rPr>
              <a:t>Ia</a:t>
            </a:r>
            <a:r>
              <a:rPr lang="en-IN" sz="2200" dirty="0">
                <a:solidFill>
                  <a:srgbClr val="000099"/>
                </a:solidFill>
              </a:rPr>
              <a:t> | </a:t>
            </a:r>
            <a:r>
              <a:rPr lang="en-IN" sz="2200" dirty="0" err="1">
                <a:solidFill>
                  <a:srgbClr val="000099"/>
                </a:solidFill>
              </a:rPr>
              <a:t>Ib</a:t>
            </a:r>
            <a:r>
              <a:rPr lang="en-IN" sz="2200" dirty="0">
                <a:solidFill>
                  <a:srgbClr val="000099"/>
                </a:solidFill>
              </a:rPr>
              <a:t> | I0 | I1</a:t>
            </a:r>
          </a:p>
          <a:p>
            <a:pPr marL="0" indent="0">
              <a:buNone/>
            </a:pPr>
            <a:r>
              <a:rPr lang="en-IN" dirty="0" err="1"/>
              <a:t>Soln</a:t>
            </a:r>
            <a:r>
              <a:rPr lang="en-IN" dirty="0"/>
              <a:t>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/>
          </a:blip>
          <a:stretch>
            <a:fillRect/>
          </a:stretch>
        </p:blipFill>
        <p:spPr>
          <a:xfrm>
            <a:off x="2017163" y="3049846"/>
            <a:ext cx="3912150" cy="36713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82293" y="4423863"/>
            <a:ext cx="934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LMD</a:t>
            </a:r>
          </a:p>
        </p:txBody>
      </p:sp>
      <p:sp>
        <p:nvSpPr>
          <p:cNvPr id="7" name="Rectangle 6"/>
          <p:cNvSpPr/>
          <p:nvPr/>
        </p:nvSpPr>
        <p:spPr>
          <a:xfrm>
            <a:off x="6381750" y="4423863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RMD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lum bright="-20000"/>
          </a:blip>
          <a:stretch>
            <a:fillRect/>
          </a:stretch>
        </p:blipFill>
        <p:spPr>
          <a:xfrm>
            <a:off x="7454119" y="2957260"/>
            <a:ext cx="4203589" cy="376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4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39313" y="6173057"/>
            <a:ext cx="69723" cy="13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6"/>
              </a:lnSpc>
            </a:pPr>
            <a:r>
              <a:rPr sz="108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08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8669" y="1232000"/>
            <a:ext cx="7637872" cy="1083502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1430" algn="ctr">
              <a:spcBef>
                <a:spcPts val="90"/>
              </a:spcBef>
            </a:pPr>
            <a:r>
              <a:rPr lang="en-IN" sz="3870" dirty="0">
                <a:latin typeface="Times New Roman"/>
                <a:cs typeface="Times New Roman"/>
              </a:rPr>
              <a:t>Module 4 – </a:t>
            </a:r>
            <a:br>
              <a:rPr lang="en-IN" sz="3870" dirty="0">
                <a:latin typeface="Times New Roman"/>
                <a:cs typeface="Times New Roman"/>
              </a:rPr>
            </a:br>
            <a:r>
              <a:rPr lang="en-US" sz="3870" dirty="0">
                <a:latin typeface="Times New Roman"/>
                <a:cs typeface="Times New Roman"/>
              </a:rPr>
              <a:t>Context Free Grammar </a:t>
            </a:r>
            <a:endParaRPr sz="387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4340" y="4809763"/>
            <a:ext cx="8478264" cy="985654"/>
          </a:xfrm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 marL="11430" algn="ctr">
              <a:spcBef>
                <a:spcPts val="774"/>
              </a:spcBef>
            </a:pPr>
            <a:r>
              <a:rPr lang="en-US" sz="2880" b="1" dirty="0">
                <a:latin typeface="Times New Roman"/>
                <a:cs typeface="Times New Roman"/>
              </a:rPr>
              <a:t>Topic: Context-Free Grammar (CFG) – Derivations - Parse Trees - Ambiguity in CFG </a:t>
            </a:r>
          </a:p>
        </p:txBody>
      </p:sp>
      <p:sp>
        <p:nvSpPr>
          <p:cNvPr id="5" name="object 5"/>
          <p:cNvSpPr/>
          <p:nvPr/>
        </p:nvSpPr>
        <p:spPr>
          <a:xfrm>
            <a:off x="6876211" y="6175687"/>
            <a:ext cx="2640330" cy="348615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grpSp>
        <p:nvGrpSpPr>
          <p:cNvPr id="6" name="object 6"/>
          <p:cNvGrpSpPr/>
          <p:nvPr/>
        </p:nvGrpSpPr>
        <p:grpSpPr>
          <a:xfrm>
            <a:off x="9294114" y="33891"/>
            <a:ext cx="2244852" cy="781812"/>
            <a:chOff x="6868159" y="0"/>
            <a:chExt cx="2494280" cy="8686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8159" y="0"/>
              <a:ext cx="2494279" cy="8686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1" y="38"/>
              <a:ext cx="2347849" cy="72462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609600" y="33891"/>
            <a:ext cx="4478274" cy="348615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">
              <a:lnSpc>
                <a:spcPts val="1881"/>
              </a:lnSpc>
            </a:pPr>
            <a:endParaRPr spc="-5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426A5CC-1E97-C057-CE2C-E7B34609C5CD}"/>
              </a:ext>
            </a:extLst>
          </p:cNvPr>
          <p:cNvSpPr txBox="1"/>
          <p:nvPr/>
        </p:nvSpPr>
        <p:spPr>
          <a:xfrm>
            <a:off x="1361014" y="2643716"/>
            <a:ext cx="9770462" cy="1428853"/>
          </a:xfrm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 marL="11430" algn="just">
              <a:spcBef>
                <a:spcPts val="774"/>
              </a:spcBef>
            </a:pPr>
            <a:r>
              <a:rPr lang="en-US" sz="2160" dirty="0">
                <a:latin typeface="Times New Roman"/>
                <a:cs typeface="Times New Roman"/>
              </a:rPr>
              <a:t>Context-Free Grammar (CFG) – Derivations - Parse Trees - Ambiguity in CFG – CYK algorithm – Simplification of CFG – Elimination of Useless symbols, Unit productions, Null productions - Normal forms for CFG: CNF and GNF - Pumping Lemma for CFL – Closure Properties of CFL</a:t>
            </a:r>
            <a:endParaRPr lang="en-IN" sz="216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0600C-EFA4-DCB8-E5D7-AC44AF4B7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D059-DF99-86EF-F5B8-066C2294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277"/>
            <a:ext cx="10515600" cy="842963"/>
          </a:xfrm>
        </p:spPr>
        <p:txBody>
          <a:bodyPr/>
          <a:lstStyle/>
          <a:p>
            <a:r>
              <a:rPr lang="en-US" b="1" dirty="0"/>
              <a:t>Ambiguity in Grammars and Languages</a:t>
            </a:r>
            <a:endParaRPr lang="en-IN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ADE8B8-8E4D-E3D9-B165-997E9A198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01" y="1142801"/>
            <a:ext cx="10107852" cy="487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89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3FEBA-AFB6-9BF8-B989-F2F29B878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A999-419D-416A-4D80-F8A0E73B9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811"/>
            <a:ext cx="10515600" cy="1054589"/>
          </a:xfrm>
        </p:spPr>
        <p:txBody>
          <a:bodyPr/>
          <a:lstStyle/>
          <a:p>
            <a:r>
              <a:rPr lang="en-IN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A3106-7371-22DA-A2D5-DE29B8705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4351338"/>
          </a:xfrm>
        </p:spPr>
        <p:txBody>
          <a:bodyPr/>
          <a:lstStyle/>
          <a:p>
            <a:r>
              <a:rPr lang="en-IN" sz="2400" dirty="0"/>
              <a:t>Check whether the following grammar is ambiguous or not for the string, w = a * a + a. 		E </a:t>
            </a:r>
            <a:r>
              <a:rPr lang="en-IN" sz="2400" dirty="0">
                <a:sym typeface="Wingdings" panose="05000000000000000000" pitchFamily="2" charset="2"/>
              </a:rPr>
              <a:t> E + E | E * E | a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7BF11-7DF8-0278-355E-084CDB8C5A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-20000"/>
          </a:blip>
          <a:srcRect l="4879" r="51345"/>
          <a:stretch/>
        </p:blipFill>
        <p:spPr>
          <a:xfrm>
            <a:off x="1114425" y="2093916"/>
            <a:ext cx="4748212" cy="4139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8A59FA-4703-0B14-C58F-59348FCE66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-20000"/>
          </a:blip>
          <a:srcRect l="49842" t="3774" r="4400"/>
          <a:stretch/>
        </p:blipFill>
        <p:spPr>
          <a:xfrm>
            <a:off x="6300788" y="2148192"/>
            <a:ext cx="4614861" cy="4046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DB26F6-BBD4-BF1B-0CF8-888DF90CB69B}"/>
              </a:ext>
            </a:extLst>
          </p:cNvPr>
          <p:cNvSpPr txBox="1"/>
          <p:nvPr/>
        </p:nvSpPr>
        <p:spPr>
          <a:xfrm>
            <a:off x="757237" y="6374272"/>
            <a:ext cx="1067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The string, w = a * a + a can be derived using two LMDs. So the given grammar is ambiguous</a:t>
            </a:r>
          </a:p>
        </p:txBody>
      </p:sp>
    </p:spTree>
    <p:extLst>
      <p:ext uri="{BB962C8B-B14F-4D97-AF65-F5344CB8AC3E}">
        <p14:creationId xmlns:p14="http://schemas.microsoft.com/office/powerpoint/2010/main" val="56306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D7D79-600F-31E8-6FBB-5B9014EA8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1E3A-B3F5-FF8D-9F42-6CAB9343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A3BD-A11C-C5EF-A938-3545E0570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687"/>
            <a:ext cx="10515600" cy="4351338"/>
          </a:xfrm>
        </p:spPr>
        <p:txBody>
          <a:bodyPr/>
          <a:lstStyle/>
          <a:p>
            <a:r>
              <a:rPr lang="en-IN" dirty="0"/>
              <a:t>Check whether the following grammar is ambiguous or not for the string, w = </a:t>
            </a:r>
            <a:r>
              <a:rPr lang="en-IN" dirty="0" err="1"/>
              <a:t>aab</a:t>
            </a:r>
            <a:r>
              <a:rPr lang="en-IN" dirty="0"/>
              <a:t>		S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 err="1">
                <a:sym typeface="Wingdings" panose="05000000000000000000" pitchFamily="2" charset="2"/>
              </a:rPr>
              <a:t>aS</a:t>
            </a:r>
            <a:r>
              <a:rPr lang="en-IN" dirty="0">
                <a:sym typeface="Wingdings" panose="05000000000000000000" pitchFamily="2" charset="2"/>
              </a:rPr>
              <a:t> | </a:t>
            </a:r>
            <a:r>
              <a:rPr lang="en-IN" dirty="0" err="1">
                <a:sym typeface="Wingdings" panose="05000000000000000000" pitchFamily="2" charset="2"/>
              </a:rPr>
              <a:t>aSbS</a:t>
            </a:r>
            <a:r>
              <a:rPr lang="en-IN" dirty="0">
                <a:sym typeface="Wingdings" panose="05000000000000000000" pitchFamily="2" charset="2"/>
              </a:rPr>
              <a:t> | </a:t>
            </a:r>
            <a:r>
              <a:rPr lang="en-IN" dirty="0">
                <a:sym typeface="Symbol" panose="05050102010706020507" pitchFamily="18" charset="2"/>
              </a:rPr>
              <a:t></a:t>
            </a:r>
            <a:endParaRPr lang="en-IN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07672-5D92-2C02-E311-81BB8BE8363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/>
          </a:blip>
          <a:stretch>
            <a:fillRect/>
          </a:stretch>
        </p:blipFill>
        <p:spPr>
          <a:xfrm>
            <a:off x="1685925" y="2212803"/>
            <a:ext cx="7594092" cy="41198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39CBC7-25F9-6E71-D2D4-18293D52951A}"/>
              </a:ext>
            </a:extLst>
          </p:cNvPr>
          <p:cNvSpPr txBox="1"/>
          <p:nvPr/>
        </p:nvSpPr>
        <p:spPr>
          <a:xfrm>
            <a:off x="757237" y="6374272"/>
            <a:ext cx="1067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The string, w =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aab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can be derived using two LMDs. So the given grammar is ambiguous</a:t>
            </a:r>
          </a:p>
        </p:txBody>
      </p:sp>
    </p:spTree>
    <p:extLst>
      <p:ext uri="{BB962C8B-B14F-4D97-AF65-F5344CB8AC3E}">
        <p14:creationId xmlns:p14="http://schemas.microsoft.com/office/powerpoint/2010/main" val="364881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3610"/>
            <a:ext cx="10515600" cy="806851"/>
          </a:xfrm>
        </p:spPr>
        <p:txBody>
          <a:bodyPr/>
          <a:lstStyle/>
          <a:p>
            <a:r>
              <a:rPr lang="en-IN" b="1" dirty="0"/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614"/>
            <a:ext cx="10515600" cy="363184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Consider grammar G with productions</a:t>
            </a:r>
            <a:r>
              <a:rPr lang="en-US" dirty="0"/>
              <a:t>   </a:t>
            </a:r>
          </a:p>
          <a:p>
            <a:pPr>
              <a:buNone/>
            </a:pPr>
            <a:r>
              <a:rPr lang="en-US" dirty="0"/>
              <a:t>            S → </a:t>
            </a:r>
            <a:r>
              <a:rPr lang="en-US" dirty="0" err="1"/>
              <a:t>aSb</a:t>
            </a:r>
            <a:endParaRPr lang="en-US" dirty="0"/>
          </a:p>
          <a:p>
            <a:pPr>
              <a:buNone/>
            </a:pPr>
            <a:r>
              <a:rPr lang="en-US" dirty="0"/>
              <a:t>            S → SS </a:t>
            </a:r>
          </a:p>
          <a:p>
            <a:pPr>
              <a:buNone/>
            </a:pPr>
            <a:r>
              <a:rPr lang="en-US" dirty="0"/>
              <a:t>            S → 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ε</a:t>
            </a:r>
            <a:endParaRPr lang="en-US" dirty="0"/>
          </a:p>
          <a:p>
            <a:pPr>
              <a:buNone/>
            </a:pPr>
            <a:r>
              <a:rPr lang="en-US" dirty="0"/>
              <a:t>G is ambiguous, since w = </a:t>
            </a:r>
            <a:r>
              <a:rPr lang="en-US" dirty="0" err="1"/>
              <a:t>aabb</a:t>
            </a:r>
            <a:r>
              <a:rPr lang="en-US" dirty="0"/>
              <a:t> has two derivation trees.</a:t>
            </a: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2686051" y="1777249"/>
            <a:ext cx="255864" cy="696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98798" y="1762308"/>
            <a:ext cx="347382" cy="7109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37757" y="2387579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2371" y="2400386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78043" y="1366369"/>
            <a:ext cx="37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49500" y="2827610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698750" y="2814910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94000" y="2802210"/>
            <a:ext cx="381000" cy="900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33600" y="3654467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27674" y="3672534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84500" y="3654467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362947" y="4118524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712197" y="4105824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807447" y="4093124"/>
            <a:ext cx="381000" cy="900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47047" y="4945381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41121" y="4963448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97947" y="4945381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698376" y="5341248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528471" y="5662495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338494" y="3112294"/>
            <a:ext cx="319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3467847" y="2758929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859115" y="1727944"/>
            <a:ext cx="255864" cy="696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271862" y="1713003"/>
            <a:ext cx="347382" cy="7109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10821" y="2338274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75435" y="2351081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051107" y="1317064"/>
            <a:ext cx="37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704740" y="3103330"/>
            <a:ext cx="319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6834093" y="2749965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302494" y="2764858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651744" y="2752158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746994" y="2739458"/>
            <a:ext cx="381000" cy="900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86594" y="3591715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480668" y="3609782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937494" y="3591715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7315941" y="4055772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665191" y="4043072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760441" y="4030372"/>
            <a:ext cx="381000" cy="900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100041" y="4882629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494115" y="4900696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950941" y="4882629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7651370" y="5278496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81465" y="5599743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341370" y="3188970"/>
            <a:ext cx="28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ea"/>
              </a:rPr>
              <a:t>ε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546350" y="5732780"/>
            <a:ext cx="28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ea"/>
              </a:rPr>
              <a:t>ε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506970" y="5636260"/>
            <a:ext cx="28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ea"/>
              </a:rPr>
              <a:t>ε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684010" y="3164840"/>
            <a:ext cx="28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ea"/>
              </a:rPr>
              <a:t>ε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0959AF-45E3-9330-F99E-FD550B4C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610"/>
            <a:ext cx="10515600" cy="806851"/>
          </a:xfrm>
        </p:spPr>
        <p:txBody>
          <a:bodyPr/>
          <a:lstStyle/>
          <a:p>
            <a:r>
              <a:rPr lang="en-IN" b="1" dirty="0"/>
              <a:t>Example 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1BBDFF-F520-08A2-6B5C-7BA176A0F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6" y="1165839"/>
            <a:ext cx="1386960" cy="12345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654B28-8CF2-C365-B522-D41964B03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39" y="2360684"/>
            <a:ext cx="1074513" cy="5410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6"/>
          </a:xfrm>
        </p:spPr>
        <p:txBody>
          <a:bodyPr/>
          <a:lstStyle/>
          <a:p>
            <a:r>
              <a:rPr lang="en-IN" b="1" dirty="0"/>
              <a:t>Example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282"/>
            <a:ext cx="10515600" cy="5814999"/>
          </a:xfrm>
        </p:spPr>
        <p:txBody>
          <a:bodyPr/>
          <a:lstStyle/>
          <a:p>
            <a:pPr>
              <a:buNone/>
            </a:pPr>
            <a:r>
              <a:rPr lang="en-IN" dirty="0"/>
              <a:t>3) Consider the grammar G,</a:t>
            </a:r>
          </a:p>
          <a:p>
            <a:pPr>
              <a:buNone/>
            </a:pPr>
            <a:r>
              <a:rPr lang="en-IN" altLang="en-US" dirty="0"/>
              <a:t>     </a:t>
            </a:r>
            <a:r>
              <a:rPr lang="en-US" dirty="0"/>
              <a:t>G = ({S}, {a, b}, P, S), where </a:t>
            </a:r>
          </a:p>
          <a:p>
            <a:pPr>
              <a:buNone/>
            </a:pPr>
            <a:r>
              <a:rPr lang="en-US" dirty="0"/>
              <a:t>       P:  S → </a:t>
            </a:r>
            <a:r>
              <a:rPr lang="en-US" dirty="0" err="1"/>
              <a:t>aSb</a:t>
            </a:r>
            <a:endParaRPr lang="en-US" dirty="0"/>
          </a:p>
          <a:p>
            <a:pPr>
              <a:buNone/>
            </a:pPr>
            <a:r>
              <a:rPr lang="en-US" dirty="0"/>
              <a:t>            S → ab          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G is </a:t>
            </a:r>
            <a:r>
              <a:rPr lang="en-IN" b="1" dirty="0"/>
              <a:t>unambiguous</a:t>
            </a:r>
            <a:r>
              <a:rPr lang="en-IN" dirty="0"/>
              <a:t> grammar.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687984" y="1227412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8037234" y="1214712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132484" y="1202012"/>
            <a:ext cx="381000" cy="900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72084" y="2054269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6158" y="2072336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22984" y="2054269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701431" y="2518326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8050681" y="2505626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45931" y="2492926"/>
            <a:ext cx="381000" cy="900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5531" y="3345183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79605" y="3363250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431" y="3345183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70641" y="812801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7732808" y="3786827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77308" y="3761427"/>
            <a:ext cx="381000" cy="900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16908" y="4613684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67808" y="4613684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98332" y="5330798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189"/>
            <a:ext cx="10515600" cy="539795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Consider grammar G with productions</a:t>
            </a:r>
            <a:r>
              <a:rPr lang="en-US" dirty="0"/>
              <a:t>   </a:t>
            </a:r>
          </a:p>
          <a:p>
            <a:pPr>
              <a:buNone/>
            </a:pPr>
            <a:r>
              <a:rPr lang="en-US" dirty="0"/>
              <a:t>            S → </a:t>
            </a:r>
            <a:r>
              <a:rPr lang="en-US" dirty="0" err="1"/>
              <a:t>SaSbS</a:t>
            </a:r>
            <a:r>
              <a:rPr lang="en-US" dirty="0"/>
              <a:t>   (rule 1)</a:t>
            </a:r>
          </a:p>
          <a:p>
            <a:pPr>
              <a:buNone/>
            </a:pPr>
            <a:r>
              <a:rPr lang="en-US" dirty="0"/>
              <a:t>            S → </a:t>
            </a:r>
            <a:r>
              <a:rPr lang="en-US" dirty="0" err="1"/>
              <a:t>SbSaS</a:t>
            </a:r>
            <a:r>
              <a:rPr lang="en-US" dirty="0"/>
              <a:t>   (rule 2)</a:t>
            </a:r>
          </a:p>
          <a:p>
            <a:pPr>
              <a:buNone/>
            </a:pPr>
            <a:r>
              <a:rPr lang="en-US" dirty="0"/>
              <a:t>            S → 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ε</a:t>
            </a:r>
            <a:r>
              <a:rPr lang="en-US" dirty="0"/>
              <a:t>            (rule 3)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G is ambiguous, since w = </a:t>
            </a:r>
            <a:r>
              <a:rPr lang="en-US" dirty="0" err="1"/>
              <a:t>aabbab</a:t>
            </a:r>
            <a:r>
              <a:rPr lang="en-US" dirty="0"/>
              <a:t> has two derivation trees.</a:t>
            </a:r>
          </a:p>
          <a:p>
            <a:pPr>
              <a:buNone/>
            </a:pPr>
            <a:r>
              <a:rPr lang="en-US" dirty="0"/>
              <a:t>S       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aSbS</a:t>
            </a:r>
            <a:r>
              <a:rPr lang="en-US" dirty="0"/>
              <a:t>       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bS</a:t>
            </a:r>
            <a:r>
              <a:rPr lang="en-US" dirty="0"/>
              <a:t>       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aSbSbS</a:t>
            </a:r>
            <a:r>
              <a:rPr lang="en-US" dirty="0"/>
              <a:t>        a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bSbS</a:t>
            </a:r>
            <a:r>
              <a:rPr lang="en-US" dirty="0"/>
              <a:t>        aa</a:t>
            </a:r>
            <a:r>
              <a:rPr lang="en-US" dirty="0" err="1"/>
              <a:t>b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bS</a:t>
            </a:r>
            <a:endParaRPr lang="en-US" dirty="0"/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 err="1"/>
              <a:t>aabb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 </a:t>
            </a:r>
            <a:r>
              <a:rPr lang="en-US" dirty="0" err="1"/>
              <a:t>aabb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aSbS</a:t>
            </a:r>
            <a:r>
              <a:rPr lang="en-US" dirty="0"/>
              <a:t>       </a:t>
            </a:r>
            <a:r>
              <a:rPr lang="en-US" dirty="0" err="1"/>
              <a:t>aabba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bS</a:t>
            </a:r>
            <a:r>
              <a:rPr lang="en-US" dirty="0"/>
              <a:t>      </a:t>
            </a:r>
            <a:r>
              <a:rPr lang="en-US" dirty="0" err="1"/>
              <a:t>aabbab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                                                                                </a:t>
            </a:r>
            <a:r>
              <a:rPr lang="en-US" dirty="0" err="1"/>
              <a:t>aabbab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=</a:t>
            </a:r>
            <a:r>
              <a:rPr lang="en-IN" altLang="en-US" b="1" dirty="0" err="1">
                <a:solidFill>
                  <a:srgbClr val="008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aabbab</a:t>
            </a:r>
            <a:endParaRPr lang="en-US" b="1" dirty="0">
              <a:solidFill>
                <a:srgbClr val="008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34414" y="3300513"/>
          <a:ext cx="63896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40000" imgH="5486400" progId="Equation.3">
                  <p:embed/>
                </p:oleObj>
              </mc:Choice>
              <mc:Fallback>
                <p:oleObj name="Equation" r:id="rId2" imgW="53340000" imgH="54864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414" y="3300513"/>
                        <a:ext cx="6389688" cy="619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34414" y="4625788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500" imgH="152400" progId="Equation.3">
                  <p:embed/>
                </p:oleObj>
              </mc:Choice>
              <mc:Fallback>
                <p:oleObj name="Equation" r:id="rId4" imgW="190500" imgH="1524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414" y="4625788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618073" y="4639618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500" imgH="152400" progId="Equation.3">
                  <p:embed/>
                </p:oleObj>
              </mc:Choice>
              <mc:Fallback>
                <p:oleObj name="Equation" r:id="rId6" imgW="190500" imgH="1524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073" y="4639618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984937" y="4675797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0500" imgH="152400" progId="Equation.3">
                  <p:embed/>
                </p:oleObj>
              </mc:Choice>
              <mc:Fallback>
                <p:oleObj name="Equation" r:id="rId7" imgW="190500" imgH="1524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937" y="4675797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008519" y="4652038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500" imgH="152400" progId="Equation.3">
                  <p:embed/>
                </p:oleObj>
              </mc:Choice>
              <mc:Fallback>
                <p:oleObj name="Equation" r:id="rId8" imgW="190500" imgH="1524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519" y="4652038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827197" y="4686641"/>
          <a:ext cx="628906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0500" imgH="152400" progId="Equation.3">
                  <p:embed/>
                </p:oleObj>
              </mc:Choice>
              <mc:Fallback>
                <p:oleObj name="Equation" r:id="rId9" imgW="190500" imgH="1524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197" y="4686641"/>
                        <a:ext cx="628906" cy="44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134414" y="5172955"/>
          <a:ext cx="628906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0500" imgH="152400" progId="Equation.3">
                  <p:embed/>
                </p:oleObj>
              </mc:Choice>
              <mc:Fallback>
                <p:oleObj name="Equation" r:id="rId10" imgW="190500" imgH="1524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414" y="5172955"/>
                        <a:ext cx="628906" cy="44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582429" y="5186785"/>
          <a:ext cx="628906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90500" imgH="152400" progId="Equation.3">
                  <p:embed/>
                </p:oleObj>
              </mc:Choice>
              <mc:Fallback>
                <p:oleObj name="Equation" r:id="rId11" imgW="190500" imgH="15240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429" y="5186785"/>
                        <a:ext cx="628906" cy="44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685113" y="5186785"/>
          <a:ext cx="628906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0500" imgH="152400" progId="Equation.3">
                  <p:embed/>
                </p:oleObj>
              </mc:Choice>
              <mc:Fallback>
                <p:oleObj name="Equation" r:id="rId12" imgW="190500" imgH="15240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5113" y="5186785"/>
                        <a:ext cx="628906" cy="44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6601826" y="5201390"/>
          <a:ext cx="628906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90500" imgH="152400" progId="Equation.3">
                  <p:embed/>
                </p:oleObj>
              </mc:Choice>
              <mc:Fallback>
                <p:oleObj name="Equation" r:id="rId13" imgW="190500" imgH="15240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1826" y="5201390"/>
                        <a:ext cx="628906" cy="44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6841408" y="5707058"/>
          <a:ext cx="675498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0500" imgH="152400" progId="Equation.3">
                  <p:embed/>
                </p:oleObj>
              </mc:Choice>
              <mc:Fallback>
                <p:oleObj name="Equation" r:id="rId14" imgW="190500" imgH="15240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1408" y="5707058"/>
                        <a:ext cx="675498" cy="44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F87FF7B3-1747-487F-90DB-3D7E1868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Example 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309282"/>
            <a:ext cx="10515600" cy="580418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625600" y="876300"/>
            <a:ext cx="711200" cy="901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197100" y="927100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546350" y="914400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41600" y="901700"/>
            <a:ext cx="508000" cy="901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743200" y="889000"/>
            <a:ext cx="1721224" cy="900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92518" y="1710765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38618" y="1757065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92830" y="1762312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60700" y="1750367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3994" y="1726445"/>
            <a:ext cx="44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643530" y="2171695"/>
            <a:ext cx="711200" cy="901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215030" y="2209048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564280" y="2196348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59530" y="2183648"/>
            <a:ext cx="381000" cy="900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61130" y="2170948"/>
            <a:ext cx="642470" cy="869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982570" y="2113434"/>
            <a:ext cx="546100" cy="8852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388970" y="2164234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738220" y="2151534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833470" y="2138834"/>
            <a:ext cx="508000" cy="901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935070" y="2126134"/>
            <a:ext cx="857994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73200" y="3022401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99130" y="3035905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93204" y="3053972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37754" y="3056556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850030" y="3035905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83854" y="2991949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79470" y="2991948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66442" y="2983713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09304" y="2981496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79734" y="2998661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1534460" y="2131713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1618130" y="3431772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550459" y="3431772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383991" y="3408082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953810" y="3354475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738221" y="3354475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831540" y="3365681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354840" y="2489217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448971" y="3753019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353660" y="3753019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05196" y="3677633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224332" y="3765886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683756" y="3724905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584911" y="3677633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321487" y="492697"/>
            <a:ext cx="44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cxnSp>
        <p:nvCxnSpPr>
          <p:cNvPr id="128" name="Straight Connector 127"/>
          <p:cNvCxnSpPr/>
          <p:nvPr/>
        </p:nvCxnSpPr>
        <p:spPr>
          <a:xfrm flipH="1">
            <a:off x="7815734" y="826995"/>
            <a:ext cx="711200" cy="901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387234" y="877795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8736484" y="865095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8831734" y="852395"/>
            <a:ext cx="508000" cy="901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8933334" y="839695"/>
            <a:ext cx="1721224" cy="900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582652" y="1661460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128752" y="1707760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582964" y="1713007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9250834" y="1701062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0604128" y="1677140"/>
            <a:ext cx="44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cxnSp>
        <p:nvCxnSpPr>
          <p:cNvPr id="138" name="Straight Connector 137"/>
          <p:cNvCxnSpPr/>
          <p:nvPr/>
        </p:nvCxnSpPr>
        <p:spPr>
          <a:xfrm flipH="1">
            <a:off x="7833664" y="2108943"/>
            <a:ext cx="711200" cy="901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8405164" y="2159743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8754414" y="2147043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849664" y="2134343"/>
            <a:ext cx="381000" cy="900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8951264" y="2121643"/>
            <a:ext cx="642470" cy="869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663334" y="2973096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8189264" y="2986600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583338" y="3004667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9508570" y="2980357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9040164" y="2986600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8" name="Straight Connector 147"/>
          <p:cNvCxnSpPr/>
          <p:nvPr/>
        </p:nvCxnSpPr>
        <p:spPr>
          <a:xfrm flipH="1">
            <a:off x="7724594" y="2082408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7808264" y="3382467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8753858" y="3426012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7544974" y="2439912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580752" y="3756922"/>
            <a:ext cx="319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8511621" y="443392"/>
            <a:ext cx="44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7663334" y="3724904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 flipH="1">
            <a:off x="10784746" y="2050296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10631775" y="2397471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 flipH="1">
            <a:off x="8774957" y="3440197"/>
            <a:ext cx="711200" cy="901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9346457" y="3477550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9695707" y="3464850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9790957" y="3452150"/>
            <a:ext cx="381000" cy="900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9892557" y="3439450"/>
            <a:ext cx="642470" cy="869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8604627" y="4290903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9130557" y="4304407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524631" y="4322474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0369181" y="4325058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9981457" y="4304407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190" name="Straight Connector 189"/>
          <p:cNvCxnSpPr/>
          <p:nvPr/>
        </p:nvCxnSpPr>
        <p:spPr>
          <a:xfrm flipH="1">
            <a:off x="8749557" y="4700274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9681886" y="4700274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10515418" y="4676584"/>
            <a:ext cx="2241" cy="43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8580398" y="5021521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485087" y="5021521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0355759" y="5034388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8CEDBB7-C5CC-D2C1-B600-AED222233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2" y="572227"/>
            <a:ext cx="1356478" cy="12269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4ED875F-0FDF-85FB-2C53-B05407501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51" y="178296"/>
            <a:ext cx="1364098" cy="358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991DD-370A-7F34-9BF0-41A25D6B2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5409-050C-111B-1194-DAB7BA71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811"/>
            <a:ext cx="10515600" cy="1054589"/>
          </a:xfrm>
        </p:spPr>
        <p:txBody>
          <a:bodyPr/>
          <a:lstStyle/>
          <a:p>
            <a:r>
              <a:rPr lang="en-US" b="1" dirty="0"/>
              <a:t>Reasons for Ambiguity in Grammars</a:t>
            </a:r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53724B-7DD9-7C91-F503-786122EA3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14" y="1556551"/>
            <a:ext cx="10796786" cy="30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41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365125"/>
            <a:ext cx="9934575" cy="619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6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14299"/>
            <a:ext cx="10515600" cy="1325563"/>
          </a:xfrm>
        </p:spPr>
        <p:txBody>
          <a:bodyPr/>
          <a:lstStyle/>
          <a:p>
            <a:r>
              <a:rPr lang="en-IN" dirty="0"/>
              <a:t>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314884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rgbClr val="000099"/>
                </a:solidFill>
              </a:rPr>
              <a:t>Set of rules used to define the language</a:t>
            </a:r>
          </a:p>
          <a:p>
            <a:pPr>
              <a:lnSpc>
                <a:spcPct val="150000"/>
              </a:lnSpc>
            </a:pPr>
            <a:r>
              <a:rPr lang="en-IN" dirty="0"/>
              <a:t>Types: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solidFill>
                  <a:srgbClr val="FF0000"/>
                </a:solidFill>
              </a:rPr>
              <a:t>Type 0: Unrestricted Grammar / Recursively Enumerable Grammar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solidFill>
                  <a:srgbClr val="FF0000"/>
                </a:solidFill>
              </a:rPr>
              <a:t>Type 1: Context Sensitive Grammar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solidFill>
                  <a:srgbClr val="FF0000"/>
                </a:solidFill>
              </a:rPr>
              <a:t>Type 2: Context Free Grammar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solidFill>
                  <a:srgbClr val="FF0000"/>
                </a:solidFill>
              </a:rPr>
              <a:t>Type 3: Regular Grammar</a:t>
            </a:r>
          </a:p>
        </p:txBody>
      </p:sp>
      <p:pic>
        <p:nvPicPr>
          <p:cNvPr id="4" name="Picture 4" descr="Automata Chomsky Hierarchy - Javatpoi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" t="919" r="-847" b="7621"/>
          <a:stretch/>
        </p:blipFill>
        <p:spPr bwMode="auto">
          <a:xfrm>
            <a:off x="7313613" y="3490553"/>
            <a:ext cx="4387850" cy="334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137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66" y="735525"/>
            <a:ext cx="10186748" cy="1241556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is no particular algorithm for removing the ambiguity of grammar.</a:t>
            </a:r>
          </a:p>
          <a:p>
            <a:pPr algn="just"/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we can remove ambiguity by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Disambiguate the grammar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i.e., rewriting the grammar such that there is only one derivation or parse tree possible for a string of the language which the grammar represents.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96" y="2573303"/>
            <a:ext cx="10817689" cy="406033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1643974" y="4561648"/>
            <a:ext cx="2867891" cy="138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790478" y="2971253"/>
            <a:ext cx="1427018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151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DAE78-8496-D911-A7ED-DAC418263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48A1-3A95-AC0D-2EA6-BC7378AC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811"/>
            <a:ext cx="10515600" cy="1054589"/>
          </a:xfrm>
        </p:spPr>
        <p:txBody>
          <a:bodyPr/>
          <a:lstStyle/>
          <a:p>
            <a:r>
              <a:rPr lang="en-US" b="1" dirty="0"/>
              <a:t>1. Associative problem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5A2B1-02F9-DC86-015E-FBA4F4360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89" y="1124626"/>
            <a:ext cx="10242021" cy="542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35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58841-F8C9-BF53-5B5A-88E3FA388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9A50-362C-ADF2-888A-3198DBAF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811"/>
            <a:ext cx="10515600" cy="1054589"/>
          </a:xfrm>
        </p:spPr>
        <p:txBody>
          <a:bodyPr/>
          <a:lstStyle/>
          <a:p>
            <a:r>
              <a:rPr lang="en-US" b="1" dirty="0"/>
              <a:t>2. Precedence Problem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BC2A8E-0793-6047-042F-1D56E37FF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63" y="1168400"/>
            <a:ext cx="9363763" cy="501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72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915" y="1048399"/>
            <a:ext cx="10515600" cy="552749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language class larger than the class of regular languages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Supports natural, recursive notation called “context-free grammar”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A CFL L can be generated by many grammars G</a:t>
            </a:r>
            <a:r>
              <a:rPr lang="en-IN" baseline="-25000" dirty="0"/>
              <a:t>1</a:t>
            </a:r>
            <a:r>
              <a:rPr lang="en-IN" dirty="0"/>
              <a:t> , G</a:t>
            </a:r>
            <a:r>
              <a:rPr lang="en-IN" baseline="-25000" dirty="0"/>
              <a:t>2</a:t>
            </a:r>
            <a:r>
              <a:rPr lang="en-IN" dirty="0"/>
              <a:t> , G</a:t>
            </a:r>
            <a:r>
              <a:rPr lang="en-IN" baseline="-25000" dirty="0"/>
              <a:t>3 </a:t>
            </a:r>
            <a:r>
              <a:rPr lang="en-IN" dirty="0"/>
              <a:t> , . . 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L is said to be </a:t>
            </a:r>
            <a:r>
              <a:rPr lang="en-IN" dirty="0">
                <a:solidFill>
                  <a:srgbClr val="FF0000"/>
                </a:solidFill>
              </a:rPr>
              <a:t>unambiguous</a:t>
            </a:r>
            <a:r>
              <a:rPr lang="en-IN" dirty="0"/>
              <a:t> if there is an unambiguous grammar generating L.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If all the grammars that generate L are ambiguous, i.e. there is no unambiguous grammar generating L, then L is said to be </a:t>
            </a:r>
            <a:r>
              <a:rPr lang="en-IN" dirty="0">
                <a:solidFill>
                  <a:srgbClr val="FF0000"/>
                </a:solidFill>
              </a:rPr>
              <a:t>inherently ambiguous.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Ambiguity is a property of grammar, not languages. </a:t>
            </a:r>
            <a:endParaRPr lang="en-IN" dirty="0"/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286DE-B5E9-4793-15E7-C63637B0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811"/>
            <a:ext cx="10515600" cy="1054589"/>
          </a:xfrm>
        </p:spPr>
        <p:txBody>
          <a:bodyPr>
            <a:normAutofit/>
          </a:bodyPr>
          <a:lstStyle/>
          <a:p>
            <a:r>
              <a:rPr lang="en-US" b="1" dirty="0"/>
              <a:t>Context Free Language (</a:t>
            </a:r>
            <a:r>
              <a:rPr lang="en-IN" b="1" dirty="0"/>
              <a:t>CFL)</a:t>
            </a:r>
            <a:r>
              <a:rPr lang="en-US" b="1" dirty="0"/>
              <a:t> 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22543B-395B-4109-42E3-955AD26D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148" y="1853291"/>
            <a:ext cx="2147654" cy="1483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389965"/>
            <a:ext cx="10515600" cy="578699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Example:</a:t>
            </a:r>
          </a:p>
          <a:p>
            <a:pPr marL="0" indent="0">
              <a:buNone/>
            </a:pPr>
            <a:endParaRPr lang="en-IN" dirty="0"/>
          </a:p>
          <a:p>
            <a:pPr>
              <a:buNone/>
            </a:pPr>
            <a:r>
              <a:rPr lang="en-US" dirty="0"/>
              <a:t>       S → </a:t>
            </a:r>
            <a:r>
              <a:rPr lang="en-US" dirty="0" err="1"/>
              <a:t>aS</a:t>
            </a:r>
            <a:endParaRPr lang="en-US" dirty="0"/>
          </a:p>
          <a:p>
            <a:pPr>
              <a:buNone/>
            </a:pPr>
            <a:r>
              <a:rPr lang="en-US" dirty="0"/>
              <a:t>       S → a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   unambiguous grammar.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8" name="Content Placeholder 3"/>
          <p:cNvSpPr txBox="1"/>
          <p:nvPr/>
        </p:nvSpPr>
        <p:spPr>
          <a:xfrm>
            <a:off x="838200" y="886943"/>
            <a:ext cx="2886635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L(G) = { a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/ n ≥ 1 } 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874016" y="2186843"/>
            <a:ext cx="400594" cy="1289579"/>
            <a:chOff x="5917516" y="3444236"/>
            <a:chExt cx="400594" cy="1289579"/>
          </a:xfrm>
        </p:grpSpPr>
        <p:sp>
          <p:nvSpPr>
            <p:cNvPr id="25" name="TextBox 24"/>
            <p:cNvSpPr txBox="1"/>
            <p:nvPr/>
          </p:nvSpPr>
          <p:spPr>
            <a:xfrm>
              <a:off x="5917516" y="3444236"/>
              <a:ext cx="400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16200000" flipH="1">
              <a:off x="5863097" y="4099563"/>
              <a:ext cx="500733" cy="174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56705" y="4210595"/>
              <a:ext cx="326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53440" y="2169440"/>
            <a:ext cx="1079828" cy="2101947"/>
            <a:chOff x="5098903" y="2595150"/>
            <a:chExt cx="1219207" cy="2150833"/>
          </a:xfrm>
        </p:grpSpPr>
        <p:cxnSp>
          <p:nvCxnSpPr>
            <p:cNvPr id="29" name="Straight Arrow Connector 28"/>
            <p:cNvCxnSpPr/>
            <p:nvPr/>
          </p:nvCxnSpPr>
          <p:spPr>
            <a:xfrm rot="5400000">
              <a:off x="5168581" y="3156858"/>
              <a:ext cx="522511" cy="313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21275" y="2595150"/>
              <a:ext cx="326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98903" y="3418108"/>
              <a:ext cx="326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6200000" flipH="1">
              <a:off x="5664969" y="3143794"/>
              <a:ext cx="509454" cy="3004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71"/>
            <p:cNvGrpSpPr/>
            <p:nvPr/>
          </p:nvGrpSpPr>
          <p:grpSpPr>
            <a:xfrm>
              <a:off x="5917516" y="3444236"/>
              <a:ext cx="400594" cy="1301747"/>
              <a:chOff x="5917516" y="3444236"/>
              <a:chExt cx="400594" cy="1301747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5917516" y="3444236"/>
                <a:ext cx="4005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</a:t>
                </a: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rot="16200000" flipH="1">
                <a:off x="5863097" y="4099563"/>
                <a:ext cx="500733" cy="174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956705" y="4210595"/>
                <a:ext cx="326571" cy="535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7282580" y="4223130"/>
            <a:ext cx="348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47369" y="3589144"/>
            <a:ext cx="293904" cy="427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22399" y="2146654"/>
            <a:ext cx="293904" cy="427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rot="16200000" flipH="1">
            <a:off x="6672962" y="2582135"/>
            <a:ext cx="416008" cy="2703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79004" y="2839997"/>
            <a:ext cx="360523" cy="427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rot="16200000" flipH="1">
            <a:off x="7034549" y="3317803"/>
            <a:ext cx="437341" cy="270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0"/>
          <p:cNvGrpSpPr/>
          <p:nvPr/>
        </p:nvGrpSpPr>
        <p:grpSpPr>
          <a:xfrm>
            <a:off x="6140955" y="2521004"/>
            <a:ext cx="438905" cy="725912"/>
            <a:chOff x="6688233" y="3048001"/>
            <a:chExt cx="487688" cy="888971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6757911" y="3152502"/>
              <a:ext cx="522511" cy="313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688233" y="3413752"/>
              <a:ext cx="326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52" name="Group 41"/>
          <p:cNvGrpSpPr/>
          <p:nvPr/>
        </p:nvGrpSpPr>
        <p:grpSpPr>
          <a:xfrm>
            <a:off x="6506474" y="3259478"/>
            <a:ext cx="438905" cy="725912"/>
            <a:chOff x="6688233" y="3048001"/>
            <a:chExt cx="487688" cy="888971"/>
          </a:xfrm>
        </p:grpSpPr>
        <p:cxnSp>
          <p:nvCxnSpPr>
            <p:cNvPr id="53" name="Straight Arrow Connector 52"/>
            <p:cNvCxnSpPr/>
            <p:nvPr/>
          </p:nvCxnSpPr>
          <p:spPr>
            <a:xfrm rot="5400000">
              <a:off x="6757911" y="3152502"/>
              <a:ext cx="522511" cy="313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688233" y="3413752"/>
              <a:ext cx="326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rot="16200000" flipH="1">
            <a:off x="7228027" y="4184128"/>
            <a:ext cx="408886" cy="156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H="1">
            <a:off x="9209723" y="4584135"/>
            <a:ext cx="366869" cy="135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261149" y="4685043"/>
            <a:ext cx="302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04502" y="3999329"/>
            <a:ext cx="254784" cy="38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63768" y="3309319"/>
            <a:ext cx="254784" cy="38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897462" y="3351101"/>
            <a:ext cx="254784" cy="38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rot="16200000" flipH="1">
            <a:off x="8745523" y="3163000"/>
            <a:ext cx="392400" cy="23444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3"/>
          <p:cNvGrpSpPr/>
          <p:nvPr/>
        </p:nvGrpSpPr>
        <p:grpSpPr>
          <a:xfrm>
            <a:off x="8618895" y="3733160"/>
            <a:ext cx="380484" cy="651316"/>
            <a:chOff x="6688233" y="3048001"/>
            <a:chExt cx="487688" cy="888971"/>
          </a:xfrm>
        </p:grpSpPr>
        <p:cxnSp>
          <p:nvCxnSpPr>
            <p:cNvPr id="63" name="Straight Arrow Connector 62"/>
            <p:cNvCxnSpPr/>
            <p:nvPr/>
          </p:nvCxnSpPr>
          <p:spPr>
            <a:xfrm rot="5400000">
              <a:off x="6757911" y="3152502"/>
              <a:ext cx="522511" cy="313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688233" y="3413752"/>
              <a:ext cx="326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</a:p>
          </p:txBody>
        </p:sp>
      </p:grpSp>
      <p:cxnSp>
        <p:nvCxnSpPr>
          <p:cNvPr id="65" name="Straight Arrow Connector 64"/>
          <p:cNvCxnSpPr/>
          <p:nvPr/>
        </p:nvCxnSpPr>
        <p:spPr>
          <a:xfrm rot="16200000" flipH="1">
            <a:off x="9027753" y="3795504"/>
            <a:ext cx="433863" cy="2377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268988" y="2090046"/>
            <a:ext cx="254784" cy="38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8382795" y="3188846"/>
            <a:ext cx="382824" cy="2445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H="1">
            <a:off x="8393200" y="2550194"/>
            <a:ext cx="373258" cy="234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578129" y="2712141"/>
            <a:ext cx="312535" cy="38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grpSp>
        <p:nvGrpSpPr>
          <p:cNvPr id="71" name="Group 40"/>
          <p:cNvGrpSpPr/>
          <p:nvPr/>
        </p:nvGrpSpPr>
        <p:grpSpPr>
          <a:xfrm>
            <a:off x="7939464" y="2425027"/>
            <a:ext cx="380484" cy="651316"/>
            <a:chOff x="6688233" y="3048001"/>
            <a:chExt cx="487688" cy="888971"/>
          </a:xfrm>
        </p:grpSpPr>
        <p:cxnSp>
          <p:nvCxnSpPr>
            <p:cNvPr id="72" name="Straight Arrow Connector 71"/>
            <p:cNvCxnSpPr/>
            <p:nvPr/>
          </p:nvCxnSpPr>
          <p:spPr>
            <a:xfrm rot="5400000">
              <a:off x="6757911" y="3152502"/>
              <a:ext cx="522511" cy="313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688233" y="3413752"/>
              <a:ext cx="326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412"/>
            <a:ext cx="10515600" cy="57735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L(G) = { a</a:t>
            </a:r>
            <a:r>
              <a:rPr lang="en-US" baseline="30000" dirty="0"/>
              <a:t>n</a:t>
            </a:r>
            <a:r>
              <a:rPr lang="en-US" dirty="0"/>
              <a:t> / n ≥ 1 }</a:t>
            </a:r>
          </a:p>
          <a:p>
            <a:pPr>
              <a:buNone/>
            </a:pPr>
            <a:r>
              <a:rPr lang="en-US" dirty="0"/>
              <a:t>       S → SS</a:t>
            </a:r>
          </a:p>
          <a:p>
            <a:pPr>
              <a:buNone/>
            </a:pPr>
            <a:r>
              <a:rPr lang="en-US" dirty="0"/>
              <a:t>       S → a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ambiguous grammar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03371" y="2186843"/>
            <a:ext cx="400594" cy="1289579"/>
            <a:chOff x="5917516" y="3444236"/>
            <a:chExt cx="400594" cy="1289579"/>
          </a:xfrm>
        </p:grpSpPr>
        <p:sp>
          <p:nvSpPr>
            <p:cNvPr id="5" name="TextBox 4"/>
            <p:cNvSpPr txBox="1"/>
            <p:nvPr/>
          </p:nvSpPr>
          <p:spPr>
            <a:xfrm>
              <a:off x="5917516" y="3444236"/>
              <a:ext cx="400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16200000" flipH="1">
              <a:off x="5863097" y="4099563"/>
              <a:ext cx="500733" cy="174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956705" y="4210595"/>
              <a:ext cx="326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rot="5400000">
            <a:off x="4730694" y="2710128"/>
            <a:ext cx="510635" cy="277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27527" y="2169440"/>
            <a:ext cx="289238" cy="51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17459" y="2568388"/>
            <a:ext cx="295990" cy="5329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71"/>
          <p:cNvGrpSpPr/>
          <p:nvPr/>
        </p:nvGrpSpPr>
        <p:grpSpPr>
          <a:xfrm>
            <a:off x="5378470" y="2999227"/>
            <a:ext cx="354798" cy="1272160"/>
            <a:chOff x="5917516" y="3444236"/>
            <a:chExt cx="400594" cy="1301747"/>
          </a:xfrm>
        </p:grpSpPr>
        <p:sp>
          <p:nvSpPr>
            <p:cNvPr id="14" name="TextBox 13"/>
            <p:cNvSpPr txBox="1"/>
            <p:nvPr/>
          </p:nvSpPr>
          <p:spPr>
            <a:xfrm>
              <a:off x="5917516" y="3444236"/>
              <a:ext cx="400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16200000" flipH="1">
              <a:off x="5863097" y="4099563"/>
              <a:ext cx="500733" cy="174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56705" y="4210595"/>
              <a:ext cx="326571" cy="535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17" name="Group 71"/>
          <p:cNvGrpSpPr/>
          <p:nvPr/>
        </p:nvGrpSpPr>
        <p:grpSpPr>
          <a:xfrm>
            <a:off x="4670262" y="3017157"/>
            <a:ext cx="354798" cy="1272160"/>
            <a:chOff x="5917516" y="3444236"/>
            <a:chExt cx="400594" cy="1301747"/>
          </a:xfrm>
        </p:grpSpPr>
        <p:sp>
          <p:nvSpPr>
            <p:cNvPr id="18" name="TextBox 17"/>
            <p:cNvSpPr txBox="1"/>
            <p:nvPr/>
          </p:nvSpPr>
          <p:spPr>
            <a:xfrm>
              <a:off x="5917516" y="3444236"/>
              <a:ext cx="400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6200000" flipH="1">
              <a:off x="5863097" y="4099563"/>
              <a:ext cx="500733" cy="174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956705" y="4210595"/>
              <a:ext cx="326571" cy="535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38207" y="1981182"/>
            <a:ext cx="925561" cy="2101947"/>
            <a:chOff x="5273082" y="2595150"/>
            <a:chExt cx="1045028" cy="2150833"/>
          </a:xfrm>
        </p:grpSpPr>
        <p:cxnSp>
          <p:nvCxnSpPr>
            <p:cNvPr id="23" name="Straight Arrow Connector 22"/>
            <p:cNvCxnSpPr/>
            <p:nvPr/>
          </p:nvCxnSpPr>
          <p:spPr>
            <a:xfrm rot="5400000">
              <a:off x="5168581" y="3156858"/>
              <a:ext cx="522511" cy="313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521275" y="2595150"/>
              <a:ext cx="326571" cy="535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16200000" flipH="1">
              <a:off x="5664969" y="3143794"/>
              <a:ext cx="509454" cy="3004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71"/>
            <p:cNvGrpSpPr/>
            <p:nvPr/>
          </p:nvGrpSpPr>
          <p:grpSpPr>
            <a:xfrm>
              <a:off x="5917516" y="3444236"/>
              <a:ext cx="400594" cy="1301747"/>
              <a:chOff x="5917516" y="3444236"/>
              <a:chExt cx="400594" cy="130174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5917516" y="3444236"/>
                <a:ext cx="400594" cy="535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</a:t>
                </a: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rot="16200000" flipH="1">
                <a:off x="5863097" y="4099563"/>
                <a:ext cx="500733" cy="174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956705" y="4210595"/>
                <a:ext cx="326571" cy="535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</p:grpSp>
      </p:grpSp>
      <p:cxnSp>
        <p:nvCxnSpPr>
          <p:cNvPr id="31" name="Straight Arrow Connector 30"/>
          <p:cNvCxnSpPr/>
          <p:nvPr/>
        </p:nvCxnSpPr>
        <p:spPr>
          <a:xfrm rot="5400000">
            <a:off x="6376584" y="3382677"/>
            <a:ext cx="510635" cy="277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12887" y="2819379"/>
            <a:ext cx="289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902819" y="3218327"/>
            <a:ext cx="295990" cy="5329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71"/>
          <p:cNvGrpSpPr/>
          <p:nvPr/>
        </p:nvGrpSpPr>
        <p:grpSpPr>
          <a:xfrm>
            <a:off x="7063830" y="3649166"/>
            <a:ext cx="354798" cy="1272160"/>
            <a:chOff x="5917516" y="3444236"/>
            <a:chExt cx="400594" cy="1301747"/>
          </a:xfrm>
        </p:grpSpPr>
        <p:sp>
          <p:nvSpPr>
            <p:cNvPr id="35" name="TextBox 34"/>
            <p:cNvSpPr txBox="1"/>
            <p:nvPr/>
          </p:nvSpPr>
          <p:spPr>
            <a:xfrm>
              <a:off x="5917516" y="3444236"/>
              <a:ext cx="400594" cy="535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16200000" flipH="1">
              <a:off x="5863097" y="4099563"/>
              <a:ext cx="500733" cy="174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956705" y="4210595"/>
              <a:ext cx="326571" cy="535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38" name="Group 71"/>
          <p:cNvGrpSpPr/>
          <p:nvPr/>
        </p:nvGrpSpPr>
        <p:grpSpPr>
          <a:xfrm>
            <a:off x="6355622" y="3667096"/>
            <a:ext cx="354798" cy="1272160"/>
            <a:chOff x="5917516" y="3444236"/>
            <a:chExt cx="400594" cy="1301747"/>
          </a:xfrm>
        </p:grpSpPr>
        <p:sp>
          <p:nvSpPr>
            <p:cNvPr id="39" name="TextBox 38"/>
            <p:cNvSpPr txBox="1"/>
            <p:nvPr/>
          </p:nvSpPr>
          <p:spPr>
            <a:xfrm>
              <a:off x="5917516" y="3444236"/>
              <a:ext cx="400594" cy="535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16200000" flipH="1">
              <a:off x="5863097" y="4099563"/>
              <a:ext cx="500733" cy="174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956705" y="4210595"/>
              <a:ext cx="326571" cy="535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rot="5400000">
            <a:off x="9173573" y="2589304"/>
            <a:ext cx="510635" cy="277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509876" y="2026006"/>
            <a:ext cx="289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rot="16200000" flipH="1">
            <a:off x="9613812" y="2575939"/>
            <a:ext cx="497875" cy="2660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71"/>
          <p:cNvGrpSpPr/>
          <p:nvPr/>
        </p:nvGrpSpPr>
        <p:grpSpPr>
          <a:xfrm>
            <a:off x="9161575" y="2882687"/>
            <a:ext cx="354798" cy="1272160"/>
            <a:chOff x="5917516" y="3444236"/>
            <a:chExt cx="400594" cy="1301747"/>
          </a:xfrm>
        </p:grpSpPr>
        <p:sp>
          <p:nvSpPr>
            <p:cNvPr id="47" name="TextBox 46"/>
            <p:cNvSpPr txBox="1"/>
            <p:nvPr/>
          </p:nvSpPr>
          <p:spPr>
            <a:xfrm>
              <a:off x="5917516" y="3444236"/>
              <a:ext cx="400594" cy="535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rot="16200000" flipH="1">
              <a:off x="5863097" y="4099563"/>
              <a:ext cx="500733" cy="174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956705" y="4210595"/>
              <a:ext cx="326571" cy="535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rot="5400000">
            <a:off x="9541125" y="3427501"/>
            <a:ext cx="510635" cy="277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877428" y="2864203"/>
            <a:ext cx="289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0067360" y="3263151"/>
            <a:ext cx="295990" cy="5329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71"/>
          <p:cNvGrpSpPr/>
          <p:nvPr/>
        </p:nvGrpSpPr>
        <p:grpSpPr>
          <a:xfrm>
            <a:off x="10228371" y="3693990"/>
            <a:ext cx="354798" cy="1272160"/>
            <a:chOff x="5917516" y="3444236"/>
            <a:chExt cx="400594" cy="1301747"/>
          </a:xfrm>
        </p:grpSpPr>
        <p:sp>
          <p:nvSpPr>
            <p:cNvPr id="54" name="TextBox 53"/>
            <p:cNvSpPr txBox="1"/>
            <p:nvPr/>
          </p:nvSpPr>
          <p:spPr>
            <a:xfrm>
              <a:off x="5917516" y="3444236"/>
              <a:ext cx="400594" cy="535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16200000" flipH="1">
              <a:off x="5863097" y="4099563"/>
              <a:ext cx="500733" cy="174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956705" y="4210595"/>
              <a:ext cx="326571" cy="535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57" name="Group 71"/>
          <p:cNvGrpSpPr/>
          <p:nvPr/>
        </p:nvGrpSpPr>
        <p:grpSpPr>
          <a:xfrm>
            <a:off x="9520163" y="3711920"/>
            <a:ext cx="354798" cy="1272160"/>
            <a:chOff x="5917516" y="3444236"/>
            <a:chExt cx="400594" cy="1301747"/>
          </a:xfrm>
        </p:grpSpPr>
        <p:sp>
          <p:nvSpPr>
            <p:cNvPr id="58" name="TextBox 57"/>
            <p:cNvSpPr txBox="1"/>
            <p:nvPr/>
          </p:nvSpPr>
          <p:spPr>
            <a:xfrm>
              <a:off x="5917516" y="3444236"/>
              <a:ext cx="400594" cy="535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rot="16200000" flipH="1">
              <a:off x="5863097" y="4099563"/>
              <a:ext cx="500733" cy="174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956705" y="4210595"/>
              <a:ext cx="326571" cy="535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5835"/>
            <a:ext cx="10515600" cy="588112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Example: (</a:t>
            </a:r>
            <a:r>
              <a:rPr lang="en-IN" dirty="0">
                <a:solidFill>
                  <a:srgbClr val="FF0000"/>
                </a:solidFill>
              </a:rPr>
              <a:t>Inherently ambiguous</a:t>
            </a:r>
            <a:r>
              <a:rPr lang="en-IN" dirty="0"/>
              <a:t>)</a:t>
            </a:r>
          </a:p>
          <a:p>
            <a:pPr>
              <a:buNone/>
              <a:defRPr/>
            </a:pPr>
            <a:r>
              <a:rPr lang="en-US" dirty="0"/>
              <a:t>L(G) = 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c</a:t>
            </a:r>
            <a:r>
              <a:rPr lang="en-US" baseline="30000" dirty="0"/>
              <a:t>m </a:t>
            </a:r>
            <a:r>
              <a:rPr lang="en-US" dirty="0"/>
              <a:t> / n, m ≥ 1 }</a:t>
            </a:r>
            <a:r>
              <a:rPr lang="en-IN" dirty="0"/>
              <a:t> ∩ </a:t>
            </a:r>
            <a:r>
              <a:rPr lang="en-US" dirty="0"/>
              <a:t>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baseline="30000" dirty="0"/>
              <a:t> </a:t>
            </a:r>
            <a:r>
              <a:rPr lang="en-US" dirty="0"/>
              <a:t>c</a:t>
            </a:r>
            <a:r>
              <a:rPr lang="en-US" baseline="30000" dirty="0"/>
              <a:t>m </a:t>
            </a:r>
            <a:r>
              <a:rPr lang="en-US" dirty="0"/>
              <a:t> / n, m ≥ 1 } = </a:t>
            </a:r>
            <a:r>
              <a:rPr lang="en-US" dirty="0">
                <a:solidFill>
                  <a:srgbClr val="0000CC"/>
                </a:solidFill>
              </a:rPr>
              <a:t>L</a:t>
            </a:r>
            <a:r>
              <a:rPr lang="en-US" baseline="-25000" dirty="0">
                <a:solidFill>
                  <a:srgbClr val="0000CC"/>
                </a:solidFill>
              </a:rPr>
              <a:t>1</a:t>
            </a:r>
            <a:r>
              <a:rPr lang="en-US" dirty="0"/>
              <a:t> </a:t>
            </a:r>
            <a:r>
              <a:rPr lang="en-IN" dirty="0"/>
              <a:t>∩</a:t>
            </a:r>
            <a:r>
              <a:rPr lang="en-IN" dirty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L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</a:p>
          <a:p>
            <a:pPr>
              <a:buNone/>
              <a:defRPr/>
            </a:pPr>
            <a:r>
              <a:rPr lang="en-US" dirty="0"/>
              <a:t>   G= ({S, 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 , A, B, C, D}, {a, b, c}, P, S), where </a:t>
            </a:r>
          </a:p>
          <a:p>
            <a:pPr lvl="0">
              <a:buNone/>
              <a:defRPr/>
            </a:pP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P:    S → S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/</a:t>
            </a:r>
            <a:r>
              <a:rPr lang="en-US" baseline="-25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           </a:t>
            </a:r>
            <a:r>
              <a:rPr lang="en-US" dirty="0">
                <a:solidFill>
                  <a:srgbClr val="0000CC"/>
                </a:solidFill>
              </a:rPr>
              <a:t>S</a:t>
            </a:r>
            <a:r>
              <a:rPr lang="en-US" baseline="-25000" dirty="0">
                <a:solidFill>
                  <a:srgbClr val="0000CC"/>
                </a:solidFill>
              </a:rPr>
              <a:t>1</a:t>
            </a:r>
            <a:r>
              <a:rPr lang="en-US" dirty="0">
                <a:solidFill>
                  <a:srgbClr val="0000CC"/>
                </a:solidFill>
              </a:rPr>
              <a:t> → AB          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S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 → CD  </a:t>
            </a:r>
          </a:p>
          <a:p>
            <a:pPr lvl="0"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      A → </a:t>
            </a:r>
            <a:r>
              <a:rPr lang="en-US" dirty="0" err="1">
                <a:solidFill>
                  <a:srgbClr val="0000CC"/>
                </a:solidFill>
              </a:rPr>
              <a:t>aAb</a:t>
            </a:r>
            <a:r>
              <a:rPr lang="en-US" dirty="0">
                <a:solidFill>
                  <a:srgbClr val="0000CC"/>
                </a:solidFill>
              </a:rPr>
              <a:t> / ab              </a:t>
            </a:r>
            <a:r>
              <a:rPr lang="en-US" dirty="0">
                <a:solidFill>
                  <a:srgbClr val="008000"/>
                </a:solidFill>
              </a:rPr>
              <a:t>C → </a:t>
            </a:r>
            <a:r>
              <a:rPr lang="en-US" dirty="0" err="1">
                <a:solidFill>
                  <a:srgbClr val="008000"/>
                </a:solidFill>
              </a:rPr>
              <a:t>aC</a:t>
            </a:r>
            <a:r>
              <a:rPr lang="en-US" dirty="0">
                <a:solidFill>
                  <a:srgbClr val="008000"/>
                </a:solidFill>
              </a:rPr>
              <a:t> / a </a:t>
            </a:r>
          </a:p>
          <a:p>
            <a:pPr lvl="0"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      B → </a:t>
            </a:r>
            <a:r>
              <a:rPr lang="en-US" dirty="0" err="1">
                <a:solidFill>
                  <a:srgbClr val="0000CC"/>
                </a:solidFill>
              </a:rPr>
              <a:t>cB</a:t>
            </a:r>
            <a:r>
              <a:rPr lang="en-US" dirty="0">
                <a:solidFill>
                  <a:srgbClr val="0000CC"/>
                </a:solidFill>
              </a:rPr>
              <a:t> / c                    </a:t>
            </a:r>
            <a:r>
              <a:rPr lang="en-US" dirty="0">
                <a:solidFill>
                  <a:srgbClr val="008000"/>
                </a:solidFill>
              </a:rPr>
              <a:t>D → </a:t>
            </a:r>
            <a:r>
              <a:rPr lang="en-US" dirty="0" err="1">
                <a:solidFill>
                  <a:srgbClr val="008000"/>
                </a:solidFill>
              </a:rPr>
              <a:t>bDc</a:t>
            </a:r>
            <a:r>
              <a:rPr lang="en-US" dirty="0">
                <a:solidFill>
                  <a:srgbClr val="008000"/>
                </a:solidFill>
              </a:rPr>
              <a:t> / </a:t>
            </a:r>
            <a:r>
              <a:rPr lang="en-US" dirty="0" err="1">
                <a:solidFill>
                  <a:srgbClr val="008000"/>
                </a:solidFill>
              </a:rPr>
              <a:t>bc</a:t>
            </a:r>
            <a:r>
              <a:rPr lang="en-US" dirty="0">
                <a:solidFill>
                  <a:srgbClr val="008000"/>
                </a:solidFill>
              </a:rPr>
              <a:t> </a:t>
            </a:r>
          </a:p>
          <a:p>
            <a:pPr lvl="0"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  L</a:t>
            </a:r>
            <a:r>
              <a:rPr lang="en-US" baseline="-25000" dirty="0">
                <a:solidFill>
                  <a:srgbClr val="0000CC"/>
                </a:solidFill>
              </a:rPr>
              <a:t>1</a:t>
            </a:r>
            <a:r>
              <a:rPr lang="en-IN" dirty="0"/>
              <a:t>∩</a:t>
            </a:r>
            <a:r>
              <a:rPr lang="en-US" dirty="0">
                <a:solidFill>
                  <a:srgbClr val="008000"/>
                </a:solidFill>
              </a:rPr>
              <a:t>L</a:t>
            </a:r>
            <a:r>
              <a:rPr lang="en-US" baseline="-25000" dirty="0">
                <a:solidFill>
                  <a:srgbClr val="008000"/>
                </a:solidFill>
              </a:rPr>
              <a:t>2 </a:t>
            </a:r>
            <a:r>
              <a:rPr lang="en-US" dirty="0"/>
              <a:t>= 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 err="1"/>
              <a:t>c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 / n ≥ 1 }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282"/>
            <a:ext cx="10515600" cy="636045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baseline="-25000" dirty="0">
                <a:solidFill>
                  <a:srgbClr val="FF0000"/>
                </a:solidFill>
              </a:rPr>
              <a:t>1 </a:t>
            </a:r>
            <a:r>
              <a:rPr lang="en-US" dirty="0">
                <a:solidFill>
                  <a:srgbClr val="FF0000"/>
                </a:solidFill>
              </a:rPr>
              <a:t>= { 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baseline="30000" dirty="0" err="1">
                <a:solidFill>
                  <a:srgbClr val="FF0000"/>
                </a:solidFill>
              </a:rPr>
              <a:t>n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baseline="30000" dirty="0" err="1">
                <a:solidFill>
                  <a:srgbClr val="FF0000"/>
                </a:solidFill>
              </a:rPr>
              <a:t>n</a:t>
            </a:r>
            <a:r>
              <a:rPr lang="en-US" baseline="30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aseline="30000" dirty="0">
                <a:solidFill>
                  <a:srgbClr val="FF0000"/>
                </a:solidFill>
              </a:rPr>
              <a:t>m </a:t>
            </a:r>
            <a:r>
              <a:rPr lang="en-US" dirty="0">
                <a:solidFill>
                  <a:srgbClr val="FF0000"/>
                </a:solidFill>
              </a:rPr>
              <a:t> / n, m ≥ 1 }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abc</a:t>
            </a:r>
            <a:r>
              <a:rPr lang="en-US" baseline="30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,       abc</a:t>
            </a:r>
            <a:r>
              <a:rPr lang="en-US" baseline="30000" dirty="0">
                <a:solidFill>
                  <a:srgbClr val="FF0000"/>
                </a:solidFill>
              </a:rPr>
              <a:t>2 </a:t>
            </a:r>
            <a:r>
              <a:rPr lang="en-US" dirty="0">
                <a:solidFill>
                  <a:srgbClr val="FF0000"/>
                </a:solidFill>
              </a:rPr>
              <a:t>,   abc</a:t>
            </a:r>
            <a:r>
              <a:rPr lang="en-US" baseline="30000" dirty="0">
                <a:solidFill>
                  <a:srgbClr val="FF0000"/>
                </a:solidFill>
              </a:rPr>
              <a:t>3 </a:t>
            </a:r>
            <a:r>
              <a:rPr lang="en-US" dirty="0">
                <a:solidFill>
                  <a:srgbClr val="FF0000"/>
                </a:solidFill>
              </a:rPr>
              <a:t>,    abc</a:t>
            </a:r>
            <a:r>
              <a:rPr lang="en-US" baseline="30000" dirty="0">
                <a:solidFill>
                  <a:srgbClr val="FF0000"/>
                </a:solidFill>
              </a:rPr>
              <a:t>4 </a:t>
            </a:r>
            <a:r>
              <a:rPr lang="en-US" dirty="0">
                <a:solidFill>
                  <a:srgbClr val="FF0000"/>
                </a:solidFill>
              </a:rPr>
              <a:t>,     abc</a:t>
            </a:r>
            <a:r>
              <a:rPr lang="en-US" baseline="30000" dirty="0">
                <a:solidFill>
                  <a:srgbClr val="FF0000"/>
                </a:solidFill>
              </a:rPr>
              <a:t>5 </a:t>
            </a:r>
            <a:r>
              <a:rPr lang="en-US" dirty="0">
                <a:solidFill>
                  <a:srgbClr val="FF0000"/>
                </a:solidFill>
              </a:rPr>
              <a:t>,    abc</a:t>
            </a:r>
            <a:r>
              <a:rPr lang="en-US" baseline="30000" dirty="0">
                <a:solidFill>
                  <a:srgbClr val="FF0000"/>
                </a:solidFill>
              </a:rPr>
              <a:t>6 </a:t>
            </a:r>
            <a:r>
              <a:rPr lang="en-US" dirty="0">
                <a:solidFill>
                  <a:srgbClr val="FF0000"/>
                </a:solidFill>
              </a:rPr>
              <a:t>, . . . .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a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aseline="30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, </a:t>
            </a:r>
            <a:r>
              <a:rPr lang="en-US" dirty="0">
                <a:solidFill>
                  <a:srgbClr val="008000"/>
                </a:solidFill>
              </a:rPr>
              <a:t>a</a:t>
            </a:r>
            <a:r>
              <a:rPr lang="en-US" baseline="30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b</a:t>
            </a:r>
            <a:r>
              <a:rPr lang="en-US" baseline="30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c</a:t>
            </a:r>
            <a:r>
              <a:rPr lang="en-US" baseline="30000" dirty="0">
                <a:solidFill>
                  <a:srgbClr val="008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, a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aseline="30000" dirty="0">
                <a:solidFill>
                  <a:srgbClr val="FF0000"/>
                </a:solidFill>
              </a:rPr>
              <a:t>3 </a:t>
            </a:r>
            <a:r>
              <a:rPr lang="en-US" dirty="0">
                <a:solidFill>
                  <a:srgbClr val="FF0000"/>
                </a:solidFill>
              </a:rPr>
              <a:t>, a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aseline="30000" dirty="0">
                <a:solidFill>
                  <a:srgbClr val="FF0000"/>
                </a:solidFill>
              </a:rPr>
              <a:t>4 </a:t>
            </a:r>
            <a:r>
              <a:rPr lang="en-US" dirty="0">
                <a:solidFill>
                  <a:srgbClr val="FF0000"/>
                </a:solidFill>
              </a:rPr>
              <a:t>, a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aseline="30000" dirty="0">
                <a:solidFill>
                  <a:srgbClr val="FF0000"/>
                </a:solidFill>
              </a:rPr>
              <a:t>5 </a:t>
            </a:r>
            <a:r>
              <a:rPr lang="en-US" dirty="0">
                <a:solidFill>
                  <a:srgbClr val="FF0000"/>
                </a:solidFill>
              </a:rPr>
              <a:t>, a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aseline="30000" dirty="0">
                <a:solidFill>
                  <a:srgbClr val="FF0000"/>
                </a:solidFill>
              </a:rPr>
              <a:t>6 </a:t>
            </a:r>
            <a:r>
              <a:rPr lang="en-US" dirty="0">
                <a:solidFill>
                  <a:srgbClr val="FF0000"/>
                </a:solidFill>
              </a:rPr>
              <a:t>, . . . .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a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aseline="30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, a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aseline="30000" dirty="0">
                <a:solidFill>
                  <a:srgbClr val="FF0000"/>
                </a:solidFill>
              </a:rPr>
              <a:t>2 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008000"/>
                </a:solidFill>
              </a:rPr>
              <a:t>a</a:t>
            </a:r>
            <a:r>
              <a:rPr lang="en-US" baseline="30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b</a:t>
            </a:r>
            <a:r>
              <a:rPr lang="en-US" baseline="30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c</a:t>
            </a:r>
            <a:r>
              <a:rPr lang="en-US" baseline="30000" dirty="0">
                <a:solidFill>
                  <a:srgbClr val="008000"/>
                </a:solidFill>
              </a:rPr>
              <a:t>3</a:t>
            </a:r>
            <a:r>
              <a:rPr lang="en-US" baseline="30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, a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aseline="30000" dirty="0">
                <a:solidFill>
                  <a:srgbClr val="FF0000"/>
                </a:solidFill>
              </a:rPr>
              <a:t>4 </a:t>
            </a:r>
            <a:r>
              <a:rPr lang="en-US" dirty="0">
                <a:solidFill>
                  <a:srgbClr val="FF0000"/>
                </a:solidFill>
              </a:rPr>
              <a:t>, a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aseline="30000" dirty="0">
                <a:solidFill>
                  <a:srgbClr val="FF0000"/>
                </a:solidFill>
              </a:rPr>
              <a:t>5 </a:t>
            </a:r>
            <a:r>
              <a:rPr lang="en-US" dirty="0">
                <a:solidFill>
                  <a:srgbClr val="FF0000"/>
                </a:solidFill>
              </a:rPr>
              <a:t>, a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aseline="30000" dirty="0">
                <a:solidFill>
                  <a:srgbClr val="FF0000"/>
                </a:solidFill>
              </a:rPr>
              <a:t>6 </a:t>
            </a:r>
            <a:r>
              <a:rPr lang="en-US" dirty="0">
                <a:solidFill>
                  <a:srgbClr val="FF0000"/>
                </a:solidFill>
              </a:rPr>
              <a:t>, . . . .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 . . . . . . . . . . . . . . . . . . . . . . . . . . . . . . . . . . . . . . . . . . . . .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L</a:t>
            </a:r>
            <a:r>
              <a:rPr lang="en-US" baseline="-25000" dirty="0">
                <a:solidFill>
                  <a:srgbClr val="0000CC"/>
                </a:solidFill>
              </a:rPr>
              <a:t>2 </a:t>
            </a:r>
            <a:r>
              <a:rPr lang="en-US" dirty="0">
                <a:solidFill>
                  <a:srgbClr val="0000CC"/>
                </a:solidFill>
              </a:rPr>
              <a:t>= { </a:t>
            </a:r>
            <a:r>
              <a:rPr lang="en-US" dirty="0" err="1">
                <a:solidFill>
                  <a:srgbClr val="0000CC"/>
                </a:solidFill>
              </a:rPr>
              <a:t>a</a:t>
            </a:r>
            <a:r>
              <a:rPr lang="en-US" baseline="30000" dirty="0" err="1">
                <a:solidFill>
                  <a:srgbClr val="0000CC"/>
                </a:solidFill>
              </a:rPr>
              <a:t>n</a:t>
            </a:r>
            <a:r>
              <a:rPr lang="en-US" dirty="0" err="1">
                <a:solidFill>
                  <a:srgbClr val="0000CC"/>
                </a:solidFill>
              </a:rPr>
              <a:t>b</a:t>
            </a:r>
            <a:r>
              <a:rPr lang="en-US" baseline="30000" dirty="0" err="1">
                <a:solidFill>
                  <a:srgbClr val="0000CC"/>
                </a:solidFill>
              </a:rPr>
              <a:t>m</a:t>
            </a:r>
            <a:r>
              <a:rPr lang="en-US" baseline="30000" dirty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c</a:t>
            </a:r>
            <a:r>
              <a:rPr lang="en-US" baseline="30000" dirty="0">
                <a:solidFill>
                  <a:srgbClr val="0000CC"/>
                </a:solidFill>
              </a:rPr>
              <a:t>m </a:t>
            </a:r>
            <a:r>
              <a:rPr lang="en-US" dirty="0">
                <a:solidFill>
                  <a:srgbClr val="0000CC"/>
                </a:solidFill>
              </a:rPr>
              <a:t> / n, m ≥ 1 }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  </a:t>
            </a:r>
            <a:r>
              <a:rPr lang="en-US" dirty="0" err="1">
                <a:solidFill>
                  <a:srgbClr val="008000"/>
                </a:solidFill>
              </a:rPr>
              <a:t>abc</a:t>
            </a:r>
            <a:r>
              <a:rPr lang="en-US" baseline="30000" dirty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 ,     ab</a:t>
            </a:r>
            <a:r>
              <a:rPr lang="en-US" baseline="30000" dirty="0">
                <a:solidFill>
                  <a:srgbClr val="0000CC"/>
                </a:solidFill>
              </a:rPr>
              <a:t>2</a:t>
            </a:r>
            <a:r>
              <a:rPr lang="en-US" dirty="0">
                <a:solidFill>
                  <a:srgbClr val="0000CC"/>
                </a:solidFill>
              </a:rPr>
              <a:t>c</a:t>
            </a:r>
            <a:r>
              <a:rPr lang="en-US" baseline="30000" dirty="0">
                <a:solidFill>
                  <a:srgbClr val="0000CC"/>
                </a:solidFill>
              </a:rPr>
              <a:t>2 </a:t>
            </a:r>
            <a:r>
              <a:rPr lang="en-US" dirty="0">
                <a:solidFill>
                  <a:srgbClr val="0000CC"/>
                </a:solidFill>
              </a:rPr>
              <a:t>,     ab</a:t>
            </a:r>
            <a:r>
              <a:rPr lang="en-US" baseline="30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c</a:t>
            </a:r>
            <a:r>
              <a:rPr lang="en-US" baseline="30000" dirty="0">
                <a:solidFill>
                  <a:srgbClr val="0000CC"/>
                </a:solidFill>
              </a:rPr>
              <a:t>3 </a:t>
            </a:r>
            <a:r>
              <a:rPr lang="en-US" dirty="0">
                <a:solidFill>
                  <a:srgbClr val="0000CC"/>
                </a:solidFill>
              </a:rPr>
              <a:t>,    ab</a:t>
            </a:r>
            <a:r>
              <a:rPr lang="en-US" baseline="30000" dirty="0">
                <a:solidFill>
                  <a:srgbClr val="0000CC"/>
                </a:solidFill>
              </a:rPr>
              <a:t>4</a:t>
            </a:r>
            <a:r>
              <a:rPr lang="en-US" dirty="0">
                <a:solidFill>
                  <a:srgbClr val="0000CC"/>
                </a:solidFill>
              </a:rPr>
              <a:t>c</a:t>
            </a:r>
            <a:r>
              <a:rPr lang="en-US" baseline="30000" dirty="0">
                <a:solidFill>
                  <a:srgbClr val="0000CC"/>
                </a:solidFill>
              </a:rPr>
              <a:t>4 </a:t>
            </a:r>
            <a:r>
              <a:rPr lang="en-US" dirty="0">
                <a:solidFill>
                  <a:srgbClr val="0000CC"/>
                </a:solidFill>
              </a:rPr>
              <a:t>,    ab</a:t>
            </a:r>
            <a:r>
              <a:rPr lang="en-US" baseline="30000" dirty="0">
                <a:solidFill>
                  <a:srgbClr val="0000CC"/>
                </a:solidFill>
              </a:rPr>
              <a:t>5</a:t>
            </a:r>
            <a:r>
              <a:rPr lang="en-US" dirty="0">
                <a:solidFill>
                  <a:srgbClr val="0000CC"/>
                </a:solidFill>
              </a:rPr>
              <a:t>c</a:t>
            </a:r>
            <a:r>
              <a:rPr lang="en-US" baseline="30000" dirty="0">
                <a:solidFill>
                  <a:srgbClr val="0000CC"/>
                </a:solidFill>
              </a:rPr>
              <a:t>5 </a:t>
            </a:r>
            <a:r>
              <a:rPr lang="en-US" dirty="0">
                <a:solidFill>
                  <a:srgbClr val="0000CC"/>
                </a:solidFill>
              </a:rPr>
              <a:t>,    ab</a:t>
            </a:r>
            <a:r>
              <a:rPr lang="en-US" baseline="30000" dirty="0">
                <a:solidFill>
                  <a:srgbClr val="0000CC"/>
                </a:solidFill>
              </a:rPr>
              <a:t>6</a:t>
            </a:r>
            <a:r>
              <a:rPr lang="en-US" dirty="0">
                <a:solidFill>
                  <a:srgbClr val="0000CC"/>
                </a:solidFill>
              </a:rPr>
              <a:t>c</a:t>
            </a:r>
            <a:r>
              <a:rPr lang="en-US" baseline="30000" dirty="0">
                <a:solidFill>
                  <a:srgbClr val="0000CC"/>
                </a:solidFill>
              </a:rPr>
              <a:t>6 </a:t>
            </a:r>
            <a:r>
              <a:rPr lang="en-US" dirty="0">
                <a:solidFill>
                  <a:srgbClr val="0000CC"/>
                </a:solidFill>
              </a:rPr>
              <a:t>, . . . .</a:t>
            </a: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 a</a:t>
            </a:r>
            <a:r>
              <a:rPr lang="en-US" baseline="30000" dirty="0">
                <a:solidFill>
                  <a:srgbClr val="0000CC"/>
                </a:solidFill>
              </a:rPr>
              <a:t>2</a:t>
            </a:r>
            <a:r>
              <a:rPr lang="en-US" dirty="0">
                <a:solidFill>
                  <a:srgbClr val="0000CC"/>
                </a:solidFill>
              </a:rPr>
              <a:t>bc</a:t>
            </a:r>
            <a:r>
              <a:rPr lang="en-US" baseline="30000" dirty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 ,   </a:t>
            </a:r>
            <a:r>
              <a:rPr lang="en-US" dirty="0">
                <a:solidFill>
                  <a:srgbClr val="008000"/>
                </a:solidFill>
              </a:rPr>
              <a:t>a</a:t>
            </a:r>
            <a:r>
              <a:rPr lang="en-US" baseline="30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b</a:t>
            </a:r>
            <a:r>
              <a:rPr lang="en-US" baseline="30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c</a:t>
            </a:r>
            <a:r>
              <a:rPr lang="en-US" baseline="30000" dirty="0">
                <a:solidFill>
                  <a:srgbClr val="008000"/>
                </a:solidFill>
              </a:rPr>
              <a:t>2</a:t>
            </a:r>
            <a:r>
              <a:rPr lang="en-US" baseline="30000" dirty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,   a</a:t>
            </a:r>
            <a:r>
              <a:rPr lang="en-US" baseline="30000" dirty="0">
                <a:solidFill>
                  <a:srgbClr val="0000CC"/>
                </a:solidFill>
              </a:rPr>
              <a:t>2</a:t>
            </a:r>
            <a:r>
              <a:rPr lang="en-US" dirty="0">
                <a:solidFill>
                  <a:srgbClr val="0000CC"/>
                </a:solidFill>
              </a:rPr>
              <a:t>b</a:t>
            </a:r>
            <a:r>
              <a:rPr lang="en-US" baseline="30000" dirty="0">
                <a:solidFill>
                  <a:srgbClr val="0000CC"/>
                </a:solidFill>
              </a:rPr>
              <a:t>3 </a:t>
            </a:r>
            <a:r>
              <a:rPr lang="en-US" dirty="0">
                <a:solidFill>
                  <a:srgbClr val="0000CC"/>
                </a:solidFill>
              </a:rPr>
              <a:t>c</a:t>
            </a:r>
            <a:r>
              <a:rPr lang="en-US" baseline="30000" dirty="0">
                <a:solidFill>
                  <a:srgbClr val="0000CC"/>
                </a:solidFill>
              </a:rPr>
              <a:t>3 </a:t>
            </a:r>
            <a:r>
              <a:rPr lang="en-US" dirty="0">
                <a:solidFill>
                  <a:srgbClr val="0000CC"/>
                </a:solidFill>
              </a:rPr>
              <a:t>,   a</a:t>
            </a:r>
            <a:r>
              <a:rPr lang="en-US" baseline="30000" dirty="0">
                <a:solidFill>
                  <a:srgbClr val="0000CC"/>
                </a:solidFill>
              </a:rPr>
              <a:t>2</a:t>
            </a:r>
            <a:r>
              <a:rPr lang="en-US" dirty="0">
                <a:solidFill>
                  <a:srgbClr val="0000CC"/>
                </a:solidFill>
              </a:rPr>
              <a:t>b</a:t>
            </a:r>
            <a:r>
              <a:rPr lang="en-US" baseline="30000" dirty="0">
                <a:solidFill>
                  <a:srgbClr val="0000CC"/>
                </a:solidFill>
              </a:rPr>
              <a:t>4</a:t>
            </a:r>
            <a:r>
              <a:rPr lang="en-US" dirty="0">
                <a:solidFill>
                  <a:srgbClr val="0000CC"/>
                </a:solidFill>
              </a:rPr>
              <a:t>c</a:t>
            </a:r>
            <a:r>
              <a:rPr lang="en-US" baseline="30000" dirty="0">
                <a:solidFill>
                  <a:srgbClr val="0000CC"/>
                </a:solidFill>
              </a:rPr>
              <a:t>4 </a:t>
            </a:r>
            <a:r>
              <a:rPr lang="en-US" dirty="0">
                <a:solidFill>
                  <a:srgbClr val="0000CC"/>
                </a:solidFill>
              </a:rPr>
              <a:t>,   a</a:t>
            </a:r>
            <a:r>
              <a:rPr lang="en-US" baseline="30000" dirty="0">
                <a:solidFill>
                  <a:srgbClr val="0000CC"/>
                </a:solidFill>
              </a:rPr>
              <a:t>2</a:t>
            </a:r>
            <a:r>
              <a:rPr lang="en-US" dirty="0">
                <a:solidFill>
                  <a:srgbClr val="0000CC"/>
                </a:solidFill>
              </a:rPr>
              <a:t>b</a:t>
            </a:r>
            <a:r>
              <a:rPr lang="en-US" baseline="30000" dirty="0">
                <a:solidFill>
                  <a:srgbClr val="0000CC"/>
                </a:solidFill>
              </a:rPr>
              <a:t>5</a:t>
            </a:r>
            <a:r>
              <a:rPr lang="en-US" dirty="0">
                <a:solidFill>
                  <a:srgbClr val="0000CC"/>
                </a:solidFill>
              </a:rPr>
              <a:t>c</a:t>
            </a:r>
            <a:r>
              <a:rPr lang="en-US" baseline="30000" dirty="0">
                <a:solidFill>
                  <a:srgbClr val="0000CC"/>
                </a:solidFill>
              </a:rPr>
              <a:t>5 </a:t>
            </a:r>
            <a:r>
              <a:rPr lang="en-US" dirty="0">
                <a:solidFill>
                  <a:srgbClr val="0000CC"/>
                </a:solidFill>
              </a:rPr>
              <a:t>,   a</a:t>
            </a:r>
            <a:r>
              <a:rPr lang="en-US" baseline="30000" dirty="0">
                <a:solidFill>
                  <a:srgbClr val="0000CC"/>
                </a:solidFill>
              </a:rPr>
              <a:t>2</a:t>
            </a:r>
            <a:r>
              <a:rPr lang="en-US" dirty="0">
                <a:solidFill>
                  <a:srgbClr val="0000CC"/>
                </a:solidFill>
              </a:rPr>
              <a:t>b</a:t>
            </a:r>
            <a:r>
              <a:rPr lang="en-US" baseline="30000" dirty="0">
                <a:solidFill>
                  <a:srgbClr val="0000CC"/>
                </a:solidFill>
              </a:rPr>
              <a:t>6</a:t>
            </a:r>
            <a:r>
              <a:rPr lang="en-US" dirty="0">
                <a:solidFill>
                  <a:srgbClr val="0000CC"/>
                </a:solidFill>
              </a:rPr>
              <a:t>c</a:t>
            </a:r>
            <a:r>
              <a:rPr lang="en-US" baseline="30000" dirty="0">
                <a:solidFill>
                  <a:srgbClr val="0000CC"/>
                </a:solidFill>
              </a:rPr>
              <a:t>6 </a:t>
            </a:r>
            <a:r>
              <a:rPr lang="en-US" dirty="0">
                <a:solidFill>
                  <a:srgbClr val="0000CC"/>
                </a:solidFill>
              </a:rPr>
              <a:t>, . . . .</a:t>
            </a: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 a</a:t>
            </a:r>
            <a:r>
              <a:rPr lang="en-US" baseline="30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bc</a:t>
            </a:r>
            <a:r>
              <a:rPr lang="en-US" baseline="30000" dirty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 ,   a</a:t>
            </a:r>
            <a:r>
              <a:rPr lang="en-US" baseline="30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b</a:t>
            </a:r>
            <a:r>
              <a:rPr lang="en-US" baseline="30000" dirty="0">
                <a:solidFill>
                  <a:srgbClr val="0000CC"/>
                </a:solidFill>
              </a:rPr>
              <a:t>2</a:t>
            </a:r>
            <a:r>
              <a:rPr lang="en-US" dirty="0">
                <a:solidFill>
                  <a:srgbClr val="0000CC"/>
                </a:solidFill>
              </a:rPr>
              <a:t>c</a:t>
            </a:r>
            <a:r>
              <a:rPr lang="en-US" baseline="30000" dirty="0">
                <a:solidFill>
                  <a:srgbClr val="0000CC"/>
                </a:solidFill>
              </a:rPr>
              <a:t>2 </a:t>
            </a:r>
            <a:r>
              <a:rPr lang="en-US" dirty="0">
                <a:solidFill>
                  <a:srgbClr val="0000CC"/>
                </a:solidFill>
              </a:rPr>
              <a:t>,   </a:t>
            </a:r>
            <a:r>
              <a:rPr lang="en-US" dirty="0">
                <a:solidFill>
                  <a:srgbClr val="008000"/>
                </a:solidFill>
              </a:rPr>
              <a:t>a</a:t>
            </a:r>
            <a:r>
              <a:rPr lang="en-US" baseline="30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b</a:t>
            </a:r>
            <a:r>
              <a:rPr lang="en-US" baseline="30000" dirty="0">
                <a:solidFill>
                  <a:srgbClr val="008000"/>
                </a:solidFill>
              </a:rPr>
              <a:t>3 </a:t>
            </a:r>
            <a:r>
              <a:rPr lang="en-US" dirty="0">
                <a:solidFill>
                  <a:srgbClr val="008000"/>
                </a:solidFill>
              </a:rPr>
              <a:t>c</a:t>
            </a:r>
            <a:r>
              <a:rPr lang="en-US" baseline="30000" dirty="0">
                <a:solidFill>
                  <a:srgbClr val="008000"/>
                </a:solidFill>
              </a:rPr>
              <a:t>3</a:t>
            </a:r>
            <a:r>
              <a:rPr lang="en-US" baseline="30000" dirty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,   a</a:t>
            </a:r>
            <a:r>
              <a:rPr lang="en-US" baseline="30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b</a:t>
            </a:r>
            <a:r>
              <a:rPr lang="en-US" baseline="30000" dirty="0">
                <a:solidFill>
                  <a:srgbClr val="0000CC"/>
                </a:solidFill>
              </a:rPr>
              <a:t>4</a:t>
            </a:r>
            <a:r>
              <a:rPr lang="en-US" dirty="0">
                <a:solidFill>
                  <a:srgbClr val="0000CC"/>
                </a:solidFill>
              </a:rPr>
              <a:t>c</a:t>
            </a:r>
            <a:r>
              <a:rPr lang="en-US" baseline="30000" dirty="0">
                <a:solidFill>
                  <a:srgbClr val="0000CC"/>
                </a:solidFill>
              </a:rPr>
              <a:t>4 </a:t>
            </a:r>
            <a:r>
              <a:rPr lang="en-US" dirty="0">
                <a:solidFill>
                  <a:srgbClr val="0000CC"/>
                </a:solidFill>
              </a:rPr>
              <a:t>,   a</a:t>
            </a:r>
            <a:r>
              <a:rPr lang="en-US" baseline="30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b</a:t>
            </a:r>
            <a:r>
              <a:rPr lang="en-US" baseline="30000" dirty="0">
                <a:solidFill>
                  <a:srgbClr val="0000CC"/>
                </a:solidFill>
              </a:rPr>
              <a:t>5</a:t>
            </a:r>
            <a:r>
              <a:rPr lang="en-US" dirty="0">
                <a:solidFill>
                  <a:srgbClr val="0000CC"/>
                </a:solidFill>
              </a:rPr>
              <a:t>c</a:t>
            </a:r>
            <a:r>
              <a:rPr lang="en-US" baseline="30000" dirty="0">
                <a:solidFill>
                  <a:srgbClr val="0000CC"/>
                </a:solidFill>
              </a:rPr>
              <a:t>5 </a:t>
            </a:r>
            <a:r>
              <a:rPr lang="en-US" dirty="0">
                <a:solidFill>
                  <a:srgbClr val="0000CC"/>
                </a:solidFill>
              </a:rPr>
              <a:t>,   a</a:t>
            </a:r>
            <a:r>
              <a:rPr lang="en-US" baseline="30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b</a:t>
            </a:r>
            <a:r>
              <a:rPr lang="en-US" baseline="30000" dirty="0">
                <a:solidFill>
                  <a:srgbClr val="0000CC"/>
                </a:solidFill>
              </a:rPr>
              <a:t>6</a:t>
            </a:r>
            <a:r>
              <a:rPr lang="en-US" dirty="0">
                <a:solidFill>
                  <a:srgbClr val="0000CC"/>
                </a:solidFill>
              </a:rPr>
              <a:t>c</a:t>
            </a:r>
            <a:r>
              <a:rPr lang="en-US" baseline="30000" dirty="0">
                <a:solidFill>
                  <a:srgbClr val="0000CC"/>
                </a:solidFill>
              </a:rPr>
              <a:t>6 </a:t>
            </a:r>
            <a:r>
              <a:rPr lang="en-US" dirty="0">
                <a:solidFill>
                  <a:srgbClr val="0000CC"/>
                </a:solidFill>
              </a:rPr>
              <a:t>, . . . .</a:t>
            </a: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. . . . . . . . . . . . . . . . . . . . . . . . . . . . . . . . . . . . . . . . . . . . . .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L</a:t>
            </a:r>
            <a:r>
              <a:rPr lang="en-US" baseline="-25000" dirty="0">
                <a:solidFill>
                  <a:srgbClr val="0000CC"/>
                </a:solidFill>
              </a:rPr>
              <a:t>1</a:t>
            </a:r>
            <a:r>
              <a:rPr lang="en-IN" dirty="0"/>
              <a:t>∩</a:t>
            </a:r>
            <a:r>
              <a:rPr lang="en-US" dirty="0">
                <a:solidFill>
                  <a:srgbClr val="008000"/>
                </a:solidFill>
              </a:rPr>
              <a:t>L</a:t>
            </a:r>
            <a:r>
              <a:rPr lang="en-US" baseline="-25000" dirty="0">
                <a:solidFill>
                  <a:srgbClr val="008000"/>
                </a:solidFill>
              </a:rPr>
              <a:t>2 </a:t>
            </a:r>
            <a:r>
              <a:rPr lang="en-US" dirty="0"/>
              <a:t>= 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 err="1"/>
              <a:t>c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 / n ≥ 1 }  </a:t>
            </a:r>
            <a:endParaRPr lang="en-IN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6983" y="1957749"/>
            <a:ext cx="651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3445" y="1043848"/>
            <a:ext cx="4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2569026" y="1699175"/>
            <a:ext cx="500733" cy="174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92384" y="3034124"/>
            <a:ext cx="32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44424" y="1747080"/>
            <a:ext cx="651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00886" y="833179"/>
            <a:ext cx="4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>
            <a:off x="8046467" y="1488506"/>
            <a:ext cx="500733" cy="174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2405228" y="2665503"/>
            <a:ext cx="510635" cy="277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31463" y="2501153"/>
            <a:ext cx="295990" cy="5329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7866553" y="2496613"/>
            <a:ext cx="510635" cy="277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443529" y="2394495"/>
            <a:ext cx="295990" cy="5329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64167" y="3020677"/>
            <a:ext cx="32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23614" y="2850349"/>
            <a:ext cx="32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95397" y="2836902"/>
            <a:ext cx="32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1987494" y="3637971"/>
            <a:ext cx="510635" cy="277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474259" y="3496231"/>
            <a:ext cx="295990" cy="5329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8379334" y="3427302"/>
            <a:ext cx="510635" cy="277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866099" y="3285562"/>
            <a:ext cx="295990" cy="5329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39102" y="3966450"/>
            <a:ext cx="279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02488" y="3957486"/>
            <a:ext cx="279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16200000" flipH="1">
            <a:off x="3015507" y="3698413"/>
            <a:ext cx="500733" cy="174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11075" y="3908362"/>
            <a:ext cx="279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33405" y="3742334"/>
            <a:ext cx="279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48874" y="3733370"/>
            <a:ext cx="279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991931" y="3684246"/>
            <a:ext cx="279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rot="16200000" flipH="1">
            <a:off x="7762814" y="3557429"/>
            <a:ext cx="500733" cy="174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325563"/>
          </a:xfrm>
        </p:spPr>
        <p:txBody>
          <a:bodyPr/>
          <a:lstStyle/>
          <a:p>
            <a:r>
              <a:rPr lang="en-IN" dirty="0"/>
              <a:t>Chomsky Hierarchy of Grammars</a:t>
            </a:r>
          </a:p>
        </p:txBody>
      </p:sp>
      <p:sp>
        <p:nvSpPr>
          <p:cNvPr id="5" name="AutoShape 6" descr="data:image/png;base64,iVBORw0KGgoAAAANSUhEUgAAASgAAACqCAMAAAAp1iJMAAABC1BMVEX////5+fm2trajo6P4+Pjx8fGsrKykpKStra2cnJyoqKju7u7z8/OYmJj1+fWfn5/j4+PLy8vU1NTh4eHJycmTk5PDw8O9vb3T4tPu9O7i4uLb29vo8Oj5/Pne6d7Z5tmNjY2/1L/M3cy2zraau5qGhoZzoXOErYTF2MUAawB9qn2qxqq60bqYuZhpn2kieCIAAACovqiRuZGKroo+gj4AbABQkVAufC6Is4hdXV17e3tfmF9rnWtVkVVzpXMAYwCduJ1SjlJMk0w3fTd1m3U7hzu1ybUofyhPT084ODhamloAWgDI1ciwzbBpk2kSEhJLg0sAQQAqKioebR4ATgBsbGyAooBXiFdVVVWYyqAXAAAeRUlEQVR4nOVdC0PiSLY+Ij4QLRVFkjapkIdJSCVxSBCZDiDardNrN729t+/M3v//S25VEHnkjdg6u99MIxYhKU+dOnVedQpgXShXT85Ku9u7e5V6s14/ONze3d0t1ar7a3vAfwDOz3YONiu7x+fVrfJc8371qNbYPDw8KB1X36xv7wZHuxeVs6P9jZRLytXz3ebBadol/+H4UKrUS3mZpbbT3Dn+b5yI1b2Ds6NiX9k/36ufvk5v3ivKjYvSatxxflA5X3Nn3i+OK5sFeWkBZ/Xd/wrh3qjXXnqLrVL9JZT+O2Cj1DxZy41K9fXc532ivFtZHyc0Do7Xdq93ht01y5bjg//ICVirr18El3bK2Rf9vVCtvIoGVN5svMZt3w6726915w/Ndc8/SQMYosl7ZLFXTqEvlkhf+PHTRbJJX8jA9df66JOD11R8SrvrvR/nAQSIaD7YmmyLjs9bOueQB5B9mXQQfQXO71FCyQbAWJI1RfY1IJpjGgJHfMVRwWYNDi765N2z9f4ly9hf7zhMCHWLierLgk4INlXZ9sW+1Eea5GFXCrgAWZRQFoZv33hD5gl9G0ieJhm2j+9RIEwaxGLPLf8C5bC0zqGYEKoPCvEFpIPf4WzFtkEf02mHNVtvt00PTEooQwLToxfBg3Ut6UBM0bBN5IKBwgZU7LG1ndyXmt8/U3xPmfbqdz/+8bXN9Xlh+C6W7oARyhBQ35SEwFZtFfq4j7pSD/dFggNep4TCgYB8lc43F/ocbTaRpcqUUJYZNhQj1HaBsca2aV3KspJ4gXMtGZfxH5Ur69PUOYNyCQGsPPDiA6IyincUiTaYvgI+L/sqSL7GBJDgU3n1wIPmEPwgKpKoSpJIQEUj2qAWmnlFpYfaoWYOGwpRFDeAD5+FpkODWgLAJzvhq6W/saK+VVgpGFNCmTf0zbWsBZ86lxyAf9W5lMIPpRYlnGEkfff8JYKq+mJL/SUPzy+epmCEEil5hCvQbgQYX4J6iUBuhR8qn+iLowOcHk9Rm8M5NZTPn3AS4sOHoymqM2xtbe1PUKbYYKBT95+/v5mf63yv+HcYocCnS40BGtX1xCscGALGLQXxPOIWCXX6hLMZfm+cNWYoxWE3gm2G3X/+9jGuP5zVN+7iZ7ttzt7ztLPcispnrbTCl0JC4ZZ4jcFx6NufUvDj+/fvn3Hwr3918CWbemndKRfn4SccfYyTpuIQLB5QQEdtDLLugaZrYOqGQry+oHCO/53jLGND6PeoQJBurTGmorygnnm8kmwNCQUd7x5AC+hA3Yi0d1TG8xtUuItXacI8xMbmKk9NBKfRgWnrtmJJgeKCaftg0LXfsS0OG1S3EgJxwBHN5TnKUVSV0nEAw2J65vFqqzVhswvGXwkl1Fefu/YB3zhc/3LycOdasa4z7rC9zrCWqYKlUAoR/9s3qmUCkUH1PFBsg+cNW6Z6Kd/99g0/AupRQhHQOE/2Cj2htuJarbD5BuiGp4Tqk+8qMGXlszYdpESFcw7r5CnKUdROGRtUtTSEAXblgL4GWJctgddteajyKJBU05AJlZxSFw8Q/qPQzDtfRT7NoNJZRwm12pfLBy969gKQBSYdMwLcSAJhxIHEfrY9WUGiiaV2e8ShER1NolItmZdHlEh3Re5/8iJ7HnVabFScYMXv71de8vRFaFKkSQyIKyRdLw7VAncvrmcuQginF+JX/X51jX6XmJku4pTpn0jCOKygP60XR2tyJqAttDUdrvlh22Ayc0YtceHj/LZw/UWdWwuO1+N3lq1LfbqI9ebaDarEON3pb9ha+HjM5bz7uwjjrqsTrkhJII1JMLZw4PqgDQJKB++eh6ELbt9g3mDhfmjBUAhcA1R3yJTUXFjTYL4Ua1r6XARDqiBpCjxKHgw5alxRw8UjRNJcJICLXcAcVd+FR8pXQ+lO6WnwmEvj3F+varwyttYjKKeE4iihNBjKGqiMUNJQwy7vO3eKDzzXo8rWI/bAMvsY8+DmWoXWI6A2NqontdPT2km1vKqivarKu4iAEsoeMo664zxKgq5ySzWmHvZcMVA95ZI2dBWLEuoO9+j06yoG5b08N95+mWzYOKqVNg+blZ1SqXF2XDttlEp7lWZlc7d2UjhL6IVdmYAKJPFBEiifKAgDJ+JvPdokIZ7+AqYpiehBECXawD6WRPGBe4pwZeD8JcN4vlvfK9WOYihSPjpv7NX3CvrWXkMIdA036xIS1VGjWHni7TeaB40Mptk4rVzkzmSkqL7MjkroxFrucrhaFt1Wo5J3Od8qHeSn1d7WSt15fRytNISnze1CLpmj3WbefIM1Gn1rxQq6y8ZZcwVX9VG9lCuL5fgtIwbJKN6t8u7mitG46s52nnm1Ro/LGlFYkh9uvmAFL+/WswXrOv0Ia8NmwZyus4OXriCb2TJxLcrUelFwMT45WIP8OKpk3uTw5U9ZM/aKqAYbh2tKlDuuZzz2Xfgy5lEuMnS1nfWFSjKyQPZXjvRNwHv+LM4pzvJHWCPyrVnsTOUV0HLcsIhyt97Eslq6qVJ50ZiIXQH1OZAVEKQH0bzlqW1HiSRxHWqoDBXkSmGmlGyCiTucjQXASHhIcR9s5F+I99edHZyeqVaI1SOQQyaxVI2QoeziIR9wrmCpLuqy4IyhbDDfFP2f2J70GDqlAsnlgmRK5V9dMhhgJaSy6OFLMqxtQrlKGIKoEwXueI+79T8rcCNAaBsLDwMp8H2f6/tiT3DhURzint339cTY3kbuYSu9irJ8nhL3eZEuxXcBDDsAXicmIxRlGYGX+15IKPpPJq4IHAec7jFCgfqIKRNKiQGG3Dvvipl1+VFNMetetHIo3UADbhAIY4USZiA5wZB3wcCWCiB1On3Ag4EidQOsCY423OBv6UQNElO4civle6+W95oS9VwtXeRVkDfiuZm5NJrt9sNDu52cxkkXZTO2OWX2vx+LL6eymYOcxPCvO74hJ18hdpJyEraTpPb7IVQz11V7+WSFnjzDKeRWS098QEL70ZrMAKK7aayejXxZpnndn4xQBnPQXwkB6dwwsmmt1pR6hkySs1yS5NRF9lNTCwpMoBEWvpKJYI4ksNuKQkCR28JIAHnEgUqyY+mHeVhlL6+mxQjFtai46sDgEqNbA5xPPJqtJCwdqBqLrWpzf2trlss6TWnd2D3aeM5rneS2RlD9LXMg7wCo5n3PcRrfRX/g7lizLUIC3MW0QfwjO6awkcfjWsqtF4RT79qEPoFbOobcFVxRhsc30/grJdRGmKC6t4Sdnb3N3+krw+YCDv7c24zBzjP29kr/89uXjI7dgah1pUeAB+sPPgAdcWqPp2z1GDbkiObliVGd5nf4hoTS+mJLBBZsFFqo9ZNBuPz6vx5kJJhV48VRdtj46B+ZfwVh29OkOyBEvKN00XllbAmKBo+EwF0eQuUwX44KaMchofgWoXrvLdXquEu4YlwtAPftG8s+Ss/EO4vV/Hcy9ZI80oPofRt6IOg9g/fAQZJJeMkGj2cNvezv59A2i4RDJqveoEXVpeAn5q818D9h1H9Ocs1IWdyMEzXvI8qQraYUskuNMN9VZonAA+vHTyqmgFz/tJ5TREhGyDpuUMpvnttGUcvM84mfDunQWN797Tjzuihip3kOBeHVkek2WSG0jYMWc+l0yCodOotZYFdxSmn8ZPfEEtSps8kQ5xMyLNqcvjk2c7BWiNcyPyKFUnhXbogYoVkr7lQVqHi+cxFgnyqWPtsnrIjEIXT0RMdBoGlD2s+ANmggUHk6pIQyBVXzRdAcns4IU9SceR10P2v6/3pBGueBKm7vaRyYRLUhEFSzjzTTkgb4mveVnmDZpqsS3GWZ3ryjDJEnTQjlSwOJqIZtBlgWB0J3QVfPTNh6g9zX3ag2ULwXhgCB43fZvimT7Tj5q92WDOA0j79rtx96AtvfjwyQNNlmXrwJoXTgyKDdbosjtyMsGqWNDC2q8ha1LqJkKR6M8bEw4JmPnPfGfRSohkiEDvK4njDkBKISYcJRdIrdM1HqcgLypb6oEEPhiaaiDl4kVCXdRFqX5V4Mtch03y7sMlTGHEuukzGVT6ZvgurLVCSpoIyQz/Yc+8ydHr6GGxmI7xNZIIBN8H3M+xoRFjcxZIjqN8q8iYikFSRlNA0axabbqXlyEbO0g5M3Kp0S8fyswNl81G8SuwpzufYqZOzQebNdDMssVX3rtO50bfJV0ihzITLVVlE5zavBdWTDRugm6D5Fz73l5PtJA45qylGxOY839FY3l35fRViaY5B8cHRb1MDGmqfzyPKYnBKGLrA27hPhLZ1XPN22NCCGgT5p2NIxWJHpWPqQ8qC3zOM6XRrBVdQU5XJwJdkEXDwETeryptbjBMZRGqcpIm3DQ9EVhOFYo7pCwNtsSwOSEbZgHAkVpabVFEoFWjeWxOMqGctM0bzTMFDtG4j0SJVLqmQyjrp3DHdCKETXRn0sIx2GSDPuOUs0/UAPv7mI3bTnv2mcaMmfuEoutWlIdqBYQpe/E7r4ETiPEJPqmYoloi7u0rahYJmyMbZRH4ZcwA+4IR5g4oIa2UufFqvLdsC8JpaSuYuk8k8hjEYjSq4RBm5k0pklKKASmRm/VBOVJNqGVSAEJCzKIIM9UjBW8ciUwYrsBE0j1BvvcFzk57NfmXoX4xhOW3XfOB9+UXye/soCpyi6ZS9FDDVekJFRrh7vbh80L5oXF/XKdqm2tcKatb/A7W/tNm8mf7QqQ23VdiqbjeM5Mp8clw4Pt2tF03cWpv7bCsw0OVRezWhoXOzWYheo6ules1gCz8LcO3/jgp3NxE/OVxjC80o9TYGFWnOnwHxeMIRXcAavFckctVtYRB1Xsv+Ycukwf9B5vnNvnU6WLIiKiqha3jrnZ828K/38krxs0vxqJIcWimlR1SJFt0t7+RbB0hxTFz3gYd1INHtPCsmE7VKhJW1/J9fd5/uQ5dt/bSTmA5YKjOAKNWxrefxLW3MLb0xk5pci8fkFHGXHq2QGlA9zqNpzhNp54zNlEhknf7R/1UqjOXL7m7O3GdGiV8dZ0mLdzHuHGanRPmJIkVZowYjKLgMzZ2C9eBvlC/EhiR3yTqe5fKbO5fXX1s9Wcu40K/I6n5d7kuWSL80Ew5sHFxL8LJl/wxOWNthep1U+Y0Ve7Zv5lqwCAjMts1xArcOP/blQ3cxXyQIKpHPbWfI1GW43JS9+iqRM15z63fKiyQjlSGzPIHIEFpAFUCY/WI9oT8WbhW5mhOtmTvukAX2+0Wwaoy4dE1nUHFEa+5LyCWNHpUSSlWtKD4+F9jQHEUcA02HszXYPWIhoAvFNIJptO2ATjfMxsAZ6l6fbJrB0Pv0u4nZkhDL6tKNduLwk2o0EWssetWaBx6eywc84SR+QZ0J9mL9uY6Nc3t/f3wqTrie1hM9/+zJVupSwCJmlcJZt8XdoiLqSZdrGEB4RJVT7Gwd/8JQSd5KLA9qxexC/fRPvBc5GXXTPdxVNHppEFx6xyhqexzVBSDbyqC3RnGpGKMzygW24tCnNdLihfSHPBRTxDePy8vbO5uFhpXJwUD/4/aLepLiIRfN3+mGdovLnxeHh5uZCuvWkRjBDqVRq/M9vU1NC6gHwnM6CBircoR7+0W5zLOOWhRUcbyzDI+hOu00+t0dCSCj1UXoEcTT8g3dBR4pqIZPQq9thwxQJTvvUoMMTYpT3UEZ1bP4KgOXcmR38tf/9+48r9Ndfn+mM5L5GZVjqqvGszSUqxtO+XDwPuDjASDctCQ9VRijKUaKJiRawYlLAUqHgDjQiEs6CMdsH6iEU4DtwxpSfAugjUx3yjFCjScMUZ/F+kRz6Xdz22pBQpE90EFmVd/VWuJEwFnj+82dKKPlr3M6qNKOyOX1TxETnWeF7+oI4tp9a4zhDQw7IEqUb2GEGN+UsQwHVD3NMZd/gwKNf0DSeAEESN0aSAuSpYYqENIwc8cY4L3JIKNS650D86VDe0uCKdsafjAt3E1uQMC1u/6z2NjO78+qI95pn63exqupVOLX6n+gEuO7eXrIKvJedT58mEvH6hr69jmaUpJiVU0Ltv9oBPvkRb6tkEip+I+KkqGuoB1xKfEgfUZguHEKImJqEzczONd7BIXPx45k59ZLD7dhmclxs5S38mebSmRKqmfteMyAPxKuYWsHTEqaYvlGfM+H5q9vOLPUsrrRyvIjIEuYpgkX5wfQ4MXlPfBSJp8LUl34WgUZXjx5V0TVLBl+XkGHwnKcryrWkUJbHVo/yve1SfYvqmTwwRcCVCJX2Nv303onZntmMe0qWehD7pZWRaMpUMj5PwyMr7DoQZU1UNRmplmy6tgFd3hLvsKe6SGWE8qErDNmlfOdh1OGHdJG8E2XxXnSiC3SssMlQOFer8paMpNX/SclaKRb7SKfTKCAjKgJ0dvBC++GbaoIh9YQfDw9UiRIooVgDb7EyElQl5wCxDBcc9NEjjKNHHsQKygT16vkPWHNSdYKUmi52K+VwP4KjIv5esYSAaJLr2ZIm60JXdNGdQDhXYvs/bJ2qmuYfdAkKVUuxK3Q5H1ncHZAooWLFTbpRnLndoTCasa3TDUQr+Vh6obZo8ya1f1VNFImG7J7Gg8oJIxWQRiirYZV+iBiNUKjYKCOZ50YyqCDFiNg4TSrdzdJI57cVEO9AfHKzrBZOF6JVjsZx272QG1+JIYrY1KNUnmnmvHMBxOq9T467FbMgojV7UFymtJh7eY5Ve5spX9h6hdzOWA3hiXqrJ2ptxCTwQObG2sSPmzFtacGFnKUiCiE2PbkZvq6ulnNX+iDmnBeuNeEsfvkzNGnwkupHxUnuNPmZM0JzUtpsXtT36hfNnewo4VbctqBJJ5r5HhcDrkcNT8wFAW+Agbmx5bpsjHseASKIGrnmPdcHa6g7AywEgTm+Fqy+DjhmP+QEMbydkledZ80r1w4vzma6WLVxsVlLX+NjhNSEeC9I4mYnLRH7EQTL4u9VTxqAprADT6ALDkYW73EOOGYAPUXwJZHvo54oQZ9PLmkeIyBSTtLIrsl+snd4vHzL8nEldYtUTB8mmUdFYtZL4Kgh4ivMODE9zXPFPhCTecmca8kRREoo2abmng6exDuKb/X5HvjeJyH5FJ246izJEjSrUMJWsxEvxMqlejJXxeQeTjKPXpBKyg0UMqBUcjSxhQNNdEGjhLrjQXKJRgLeFQZSV+hDTxI811RveVce4kshpUh+DN8n9y8j2p56+HNyNdeYIlZhF9I3oaSDf3hgCvYDK4wIEg8Kq84SFpk04UGhRjMvtAXaKvGiJLY5hTaYDxKPkw/6iplNyYlkqYSqHqRbicmfRwcrZOpm6u1eBYmrHsQtZIlOotRTuI5z1P9NiOJHuhB6qddzSEUxpJ13Eu1PYrJrmo/7LI+x0Yj/2yP0D2VhM8cNfymisjtJSB0lEyMx5WMR8fmYERnVhBceNfsqiBY+iqtowZBsouauTRJ74faSrzDUn97haQJREZ0gixLzcwtkOMfV7VpePVgN/bfZJJ+OqB6ToEkl8U2hQtEx5eJKSzzNxqlZ4Ja/DBG6JMiHRoIgKrTrN+b42CUBx9a89fu91oFqxISLn3sJHJVTkE8RNcSXTBU681bcZfLqiDjw4k/aSNBsim4XjTDw0q7delS8vxss9z0+e+skdtWbVC27vLn5Sv9PzmBzWq3+xBkUCeQserkog354s2ICWYjwSiyXVONE11OEHSHxUhWTS1Oolzz0n4rDLK/8izO/+eIdqH3fWIpizjnRecsw8p/2GcFy32NdQbFnFc42FrAEMmppgthG9L8R6w0eTcumKtQgVZ/qAi5buwsmDFXrXppvcEcpY4NKWNVyk1dAQUNQRgqYhJpyd9QW9nhVRWxLsTkS2pJoEslUAZERYDUzqXOZBrEsFdc4IzEjlE6ZRu1A69oxWgKQm5HRmtqZyPw07cXSw5rzvxwmleRMwNFFRJ7eCUKAe2N7aHrcNTbAECzB4Luow4nATmrEiAt4T1I1Ypj3eCBc43uzpziswc88tHFZI4iNCMdw1ByXMUKxEri3NrTUsNrkjURl07So5PjfrPDkEcsm/L1RmkPjz7lf9y7Ofi8VQeOfv31c6tO93ZHhbjRyWFEt7IMvWCD3rsP6WZRQSi/gRiCMXIdwPDu00YIAZJnXXJ/kqL28rB7HKUcxpTLnFntGKLhW+BaIV3Rg5B/461++379Eo9FoUvnuK8/yVTegUYONWf3f89LsNyqe6vsbRbD/zy/L+gadetfIFejEs2Eg9Ok/S/ZggMMh6wqAXc6Be2RSughDSigdHkE2w4Y8gb6leRXnKogJt88Jt5BQmj7WJ4RSb/HNNwpJ+Pe/f0hh/tRzQtDCKMwrJ8fnxwUPWatGl2IqyRUN9fsSGEYAjtXjNaQbxiRyQIW5JbCqB7pGZInXQBNG0AOFI7qjyXkylpZFdQz7xMzH5uxtSCih1eFAvKSC9FaDlsJyb8IPdTqcyg2KfmtxjTvYX2fk0B5LmQdaroBlMRWzSEel+ZyZN8lOHLDsxJ/X/etABPOmf3s1CceiTqd/88zYC2My98teqm+wOOx2rqOHi2JpWY5RxCO0m1cjpHDFYIVwxZYkhUyMOO65p9JcAbD5rL05P8FRIytZ+p1gyZSJuoQidtqyg0XgroSQUBkPmhuSOUuvkms3QH5INuD7xE+ZKmB1u4kHHKRhMS8xRl40l35fdijYP5muJP7ISH+YJ/iMS08ra85sHYrgDWmHHJ/nfQewQ8AmPgLiYLA1dtA1vcKSNOBzbB5axGJOcNRTtxyszHekZwRzTuXZAnH0+5r3o7OSpQEKwDAl25VMOeC8saVKQ9vjHjkddago6Af9WxjyefSnJSwK08g2kGWBX1ptrszVoJgdevbnusMukkOVuYfLsAY+1a2EbrvNWSI89th+GDmMTQ2p+aByJFqQMhuLFmpETC01rFLIe/Frzzf8uHbnL7VeBhKv+j2F67lY9QJe4SxTslSCiKSje8pRQ473VbjLc77eMhYFU8SntxSKWLFwyswMePZFlV7BteKKjAIaKzrN+xpIVE4ZHqsy7Stg+1RYAfnLoCqfledw8CgWvNqRuPaihrCifvicMvu8DeJVggkkqmjrMVavuapWurAvfHldW0poXu20wOdvTSNjUW/0OiBG6rABjtFAuUyXQRIq8/rUcsrOIks1V3rAswfqae3Yfz+nVBXDAnGWTm9eFEsr5Z0/T9gnbWTNhgudc5e3HS70ciLjeQsMyFeTn3g5RfipIV+N5UUsrGZLdsWCDFul2NSzBTDdMrj2eRfqRUQwWNVW9ZpXrXCb4tBQgCCeOLeiptuib2majlg9V6fLe/QSM22nfRKO58MLuwtq5v68XCqy2/4ZzaefT4y0/i155HP7Afq4D4HQ53vYxS4V64KFXLDo+seNZQ36UhcCyVZNhA2J8AoEohhk3zmK6vyJy4sHfS1Yy7kOClvE1hMHTVSD/Vc445poCge65DOvHO+Z+gM7M0Prjy55RihpTCTQbFbTVVEVP7AkghzrE0pOTEzH9hw9FlObdhdcbYVv/FQwcpLzUX2Ns8BZHqLYp4TScZ+lIQqsAsM9j4hjyMSQPMUSmMPT5RX1Ho91ySOacI1SEhPTMX/g7mLhmXnhWzy2NPn2hJOOXiUmzFGjXJTpfDKpuUsEaUQJxwxfURVHpiKOkDIKa7qKAsYj04aRQIiJuFUU9BD7ldnqt5ApNp+WUXin2GTmTnIQau8p1Gm9wMvXmE2M83k22pr7A4uy1OT6kE577+fcWIjbQlMA5fqMk+ZP9J7bhFUwN26Sg83WgK36GxcbWy9qB8/0mTdc5yiV/5hxmPqfmC/49A2ry78OGs+T7mRuR+bc4WVFJl+od7EIz+a7mnbrwUbluSLezoyRZvGtrfxLF6P0FiXW2VsXGnslbO0dPs2vamVWA+t5UuatzhVqrrUdOK8U177+LiiX6k+kOp7p7KWpHM+5eZ1Js+0a5KiY+7dGqfK0c2r7cMpK55WnOXmUx7ClXHlUOd99DV38naF2WAk19I3GwZOmXt5+kunVzDKQ1cMybB9USu817XDNOK5PCm6fNp9IVZ3WVD5MDzQc78Lpnxf/4ZNuAeVSZeeYCeWDnQlpjg8mSulxJdmaOdmslb58fBeH6f5KbNX26qzqdG1zM6TNeWUSAWzU40l1crhZv2j8PfIK1o/aTnOzdLbzsc7SODd26w0mfE4v9pbj4ic7f/758b9FMiWhWjvdPvz4jy8fN48/HJd29tiUPD7cPqudH21A+ei81rj48qX51pW23w029qvVo7Pd7YOLj1/+8X8Xpb1K/eLPL1/+8eX3jwd/dyL9PzxnJAbecawk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 descr="Chomsky Hierarchy - Coding Ninjas">
            <a:extLst>
              <a:ext uri="{FF2B5EF4-FFF2-40B4-BE49-F238E27FC236}">
                <a16:creationId xmlns:a16="http://schemas.microsoft.com/office/drawing/2014/main" id="{E6A58475-037E-55BF-A943-EA8CA503E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9" y="1335830"/>
            <a:ext cx="9297864" cy="505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40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589"/>
            <a:ext cx="10515600" cy="1028700"/>
          </a:xfrm>
        </p:spPr>
        <p:txBody>
          <a:bodyPr/>
          <a:lstStyle/>
          <a:p>
            <a:r>
              <a:rPr lang="en-IN" dirty="0"/>
              <a:t>Difference between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157289"/>
          <a:ext cx="10515600" cy="56213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2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0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6458">
                <a:tc>
                  <a:txBody>
                    <a:bodyPr/>
                    <a:lstStyle/>
                    <a:p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Palatino Linotype" panose="02040502050505030304" pitchFamily="18" charset="0"/>
                        </a:rPr>
                        <a:t>Restriction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Palatino Linotype" panose="02040502050505030304" pitchFamily="18" charset="0"/>
                        </a:rPr>
                        <a:t>Production </a:t>
                      </a:r>
                    </a:p>
                    <a:p>
                      <a:pPr algn="ctr"/>
                      <a:r>
                        <a:rPr lang="en-IN" sz="2000" dirty="0">
                          <a:latin typeface="Palatino Linotype" panose="02040502050505030304" pitchFamily="18" charset="0"/>
                        </a:rPr>
                        <a:t>[Rules of form </a:t>
                      </a:r>
                      <a:r>
                        <a:rPr lang="en-IN" sz="200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 </a:t>
                      </a:r>
                      <a:r>
                        <a:rPr lang="en-IN" sz="2000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N" sz="200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]</a:t>
                      </a:r>
                      <a:endParaRPr lang="en-IN" sz="20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Palatino Linotype" panose="02040502050505030304" pitchFamily="18" charset="0"/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Palatino Linotype" panose="02040502050505030304" pitchFamily="18" charset="0"/>
                        </a:rPr>
                        <a:t>Language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6458">
                <a:tc>
                  <a:txBody>
                    <a:bodyPr/>
                    <a:lstStyle/>
                    <a:p>
                      <a:r>
                        <a:rPr lang="en-IN" dirty="0">
                          <a:latin typeface="Palatino Linotype" panose="02040502050505030304" pitchFamily="18" charset="0"/>
                        </a:rPr>
                        <a:t>TYPE 0 Grammar</a:t>
                      </a:r>
                    </a:p>
                    <a:p>
                      <a:r>
                        <a:rPr lang="en-IN" dirty="0">
                          <a:latin typeface="Palatino Linotype" panose="02040502050505030304" pitchFamily="18" charset="0"/>
                        </a:rPr>
                        <a:t>[UG]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latin typeface="Palatino Linotype" panose="02040502050505030304" pitchFamily="18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 </a:t>
                      </a:r>
                      <a:r>
                        <a:rPr lang="en-IN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and </a:t>
                      </a:r>
                      <a:r>
                        <a:rPr lang="en-IN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 can contain any number of terminals and</a:t>
                      </a:r>
                      <a:r>
                        <a:rPr lang="en-IN" baseline="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 non-terminals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Palatino Linotype" panose="02040502050505030304" pitchFamily="18" charset="0"/>
                        </a:rPr>
                        <a:t>Aac</a:t>
                      </a:r>
                      <a:r>
                        <a:rPr lang="en-IN" dirty="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IN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N" dirty="0" err="1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bDBE</a:t>
                      </a:r>
                      <a:endParaRPr lang="en-IN" dirty="0">
                        <a:latin typeface="Palatino Linotype" panose="02040502050505030304" pitchFamily="18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en-IN" dirty="0" err="1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aBD</a:t>
                      </a:r>
                      <a:r>
                        <a:rPr lang="en-IN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IN" dirty="0" err="1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abcDE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Type – 0 language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4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Palatino Linotype" panose="02040502050505030304" pitchFamily="18" charset="0"/>
                        </a:rPr>
                        <a:t>TYPE 1 Grammar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Palatino Linotype" panose="02040502050505030304" pitchFamily="18" charset="0"/>
                        </a:rPr>
                        <a:t>[CSG]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|</a:t>
                      </a:r>
                      <a:r>
                        <a:rPr lang="en-IN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|  || </a:t>
                      </a:r>
                    </a:p>
                    <a:p>
                      <a:pPr algn="just"/>
                      <a:r>
                        <a:rPr lang="en-IN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 should contain terminal followed</a:t>
                      </a:r>
                      <a:r>
                        <a:rPr lang="en-IN" baseline="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 by any number of non-terminals and terminals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Palatino Linotype" panose="02040502050505030304" pitchFamily="18" charset="0"/>
                        </a:rPr>
                        <a:t>S </a:t>
                      </a:r>
                      <a:r>
                        <a:rPr lang="en-IN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N" dirty="0" err="1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bAB</a:t>
                      </a:r>
                      <a:endParaRPr lang="en-IN" dirty="0">
                        <a:latin typeface="Palatino Linotype" panose="02040502050505030304" pitchFamily="18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en-IN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A c</a:t>
                      </a:r>
                    </a:p>
                    <a:p>
                      <a:r>
                        <a:rPr lang="en-IN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en-IN" baseline="0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IN" baseline="0" dirty="0" err="1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ab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Palatino Linotype" panose="02040502050505030304" pitchFamily="18" charset="0"/>
                        </a:rPr>
                        <a:t>Type – 1 language</a:t>
                      </a:r>
                    </a:p>
                    <a:p>
                      <a:pPr algn="ctr"/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4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Palatino Linotype" panose="02040502050505030304" pitchFamily="18" charset="0"/>
                        </a:rPr>
                        <a:t>TYPE 2 Grammar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Palatino Linotype" panose="02040502050505030304" pitchFamily="18" charset="0"/>
                        </a:rPr>
                        <a:t>[CFG]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Palatino Linotype" panose="02040502050505030304" pitchFamily="18" charset="0"/>
                        </a:rPr>
                        <a:t>YES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|</a:t>
                      </a:r>
                      <a:r>
                        <a:rPr lang="en-IN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|  || 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IN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 should contain only one </a:t>
                      </a:r>
                      <a:r>
                        <a:rPr lang="en-IN" baseline="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non-terminal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IN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 No restriction</a:t>
                      </a:r>
                      <a:endParaRPr lang="en-IN" b="1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Palatino Linotype" panose="02040502050505030304" pitchFamily="18" charset="0"/>
                        </a:rPr>
                        <a:t>S </a:t>
                      </a:r>
                      <a:r>
                        <a:rPr lang="en-IN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N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 A</a:t>
                      </a:r>
                    </a:p>
                    <a:p>
                      <a:r>
                        <a:rPr lang="en-IN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A </a:t>
                      </a:r>
                      <a:r>
                        <a:rPr lang="en-IN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 b</a:t>
                      </a:r>
                    </a:p>
                    <a:p>
                      <a:r>
                        <a:rPr lang="en-IN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B  AC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Palatino Linotype" panose="02040502050505030304" pitchFamily="18" charset="0"/>
                        </a:rPr>
                        <a:t>Type – 2 language</a:t>
                      </a:r>
                    </a:p>
                    <a:p>
                      <a:pPr algn="ctr"/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64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Palatino Linotype" panose="02040502050505030304" pitchFamily="18" charset="0"/>
                        </a:rPr>
                        <a:t>TYPE 3 Grammar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Palatino Linotype" panose="02040502050505030304" pitchFamily="18" charset="0"/>
                        </a:rPr>
                        <a:t>[RG]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|</a:t>
                      </a:r>
                      <a:r>
                        <a:rPr lang="en-IN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|  || 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IN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 can contain only one </a:t>
                      </a:r>
                      <a:r>
                        <a:rPr lang="en-IN" baseline="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non-terminal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IN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 can</a:t>
                      </a:r>
                      <a:r>
                        <a:rPr lang="en-IN" baseline="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 contain only a terminal or a terminal followed by a single NT</a:t>
                      </a:r>
                      <a:endParaRPr lang="en-IN" b="1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Palatino Linotype" panose="02040502050505030304" pitchFamily="18" charset="0"/>
                        </a:rPr>
                        <a:t>S </a:t>
                      </a:r>
                      <a:r>
                        <a:rPr lang="en-IN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 a</a:t>
                      </a:r>
                    </a:p>
                    <a:p>
                      <a:r>
                        <a:rPr lang="en-IN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A  </a:t>
                      </a:r>
                      <a:r>
                        <a:rPr lang="en-IN" dirty="0" err="1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bC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Palatino Linotype" panose="02040502050505030304" pitchFamily="18" charset="0"/>
                        </a:rPr>
                        <a:t>Type – 3 language</a:t>
                      </a:r>
                    </a:p>
                    <a:p>
                      <a:pPr algn="ctr"/>
                      <a:endParaRPr lang="en-IN" dirty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50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Free Grammar (CFG)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CFG contains tuples, G = (V, T, P, S)</a:t>
            </a:r>
          </a:p>
          <a:p>
            <a:pPr marL="0" indent="0">
              <a:buNone/>
            </a:pPr>
            <a:r>
              <a:rPr lang="en-IN" dirty="0"/>
              <a:t>	Where, </a:t>
            </a:r>
          </a:p>
          <a:p>
            <a:pPr marL="0" indent="0">
              <a:buNone/>
            </a:pPr>
            <a:r>
              <a:rPr lang="en-IN" dirty="0"/>
              <a:t>	V </a:t>
            </a:r>
            <a:r>
              <a:rPr lang="en-IN" dirty="0">
                <a:sym typeface="Wingdings" panose="05000000000000000000" pitchFamily="2" charset="2"/>
              </a:rPr>
              <a:t> Variable or Non-terminal (A, B, … , Z)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	T  Terminals</a:t>
            </a:r>
          </a:p>
          <a:p>
            <a:pPr marL="1700213" indent="-1700213">
              <a:buNone/>
            </a:pPr>
            <a:r>
              <a:rPr lang="en-IN" dirty="0">
                <a:sym typeface="Wingdings" panose="05000000000000000000" pitchFamily="2" charset="2"/>
              </a:rPr>
              <a:t>           P Productions [</a:t>
            </a:r>
            <a:r>
              <a:rPr lang="en-IN" dirty="0"/>
              <a:t>|</a:t>
            </a:r>
            <a:r>
              <a:rPr lang="en-IN" dirty="0">
                <a:sym typeface="Symbol" panose="05050102010706020507" pitchFamily="18" charset="2"/>
              </a:rPr>
              <a:t>|  ||,  should contain only one non-terminal,  No restriction]</a:t>
            </a:r>
            <a:endParaRPr lang="en-IN" b="1" dirty="0"/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	S  Starting symbols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17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Generating CFG from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2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Generate CFG from Language, L = {0</a:t>
            </a:r>
            <a:r>
              <a:rPr lang="en-IN" baseline="30000" dirty="0"/>
              <a:t>n</a:t>
            </a:r>
            <a:r>
              <a:rPr lang="en-IN" dirty="0"/>
              <a:t> | n = 1}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Soln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000099"/>
                </a:solidFill>
              </a:rPr>
              <a:t>S </a:t>
            </a: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 A</a:t>
            </a:r>
          </a:p>
          <a:p>
            <a:pPr marL="0" indent="0">
              <a:buNone/>
            </a:pP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	A  0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2. </a:t>
            </a:r>
            <a:r>
              <a:rPr lang="en-IN" dirty="0"/>
              <a:t>Generate CFG from Language, L = {0</a:t>
            </a:r>
            <a:r>
              <a:rPr lang="en-IN" baseline="30000" dirty="0"/>
              <a:t>n</a:t>
            </a:r>
            <a:r>
              <a:rPr lang="en-IN" dirty="0"/>
              <a:t> | n </a:t>
            </a:r>
            <a:r>
              <a:rPr lang="en-IN" dirty="0">
                <a:sym typeface="Symbol" panose="05050102010706020507" pitchFamily="18" charset="2"/>
              </a:rPr>
              <a:t></a:t>
            </a:r>
            <a:r>
              <a:rPr lang="en-IN" dirty="0"/>
              <a:t> 1}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Soln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rgbClr val="000099"/>
                </a:solidFill>
              </a:rPr>
              <a:t>	S </a:t>
            </a: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 0A </a:t>
            </a:r>
          </a:p>
          <a:p>
            <a:pPr marL="0" indent="0">
              <a:buNone/>
            </a:pP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	A  0A | 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</a:t>
            </a:r>
            <a:endParaRPr lang="en-IN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914776" y="2943225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0099"/>
                </a:solidFill>
                <a:latin typeface="Palatino Linotype" panose="02040502050505030304" pitchFamily="18" charset="0"/>
              </a:rPr>
              <a:t>S </a:t>
            </a:r>
            <a:r>
              <a:rPr lang="en-IN" sz="24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0A </a:t>
            </a:r>
          </a:p>
          <a:p>
            <a:r>
              <a:rPr lang="en-IN" sz="24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A  </a:t>
            </a:r>
            <a:r>
              <a:rPr lang="en-IN" sz="24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</a:t>
            </a:r>
            <a:endParaRPr lang="en-IN" sz="2400" dirty="0">
              <a:solidFill>
                <a:srgbClr val="000099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1339" y="3127890"/>
            <a:ext cx="676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Palatino Linotype" panose="02040502050505030304" pitchFamily="18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9373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Generating CFG from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7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3. Generate CFG from Language, L = {0*}</a:t>
            </a:r>
          </a:p>
          <a:p>
            <a:pPr marL="0" indent="0">
              <a:buNone/>
            </a:pPr>
            <a:r>
              <a:rPr lang="en-IN" dirty="0" err="1"/>
              <a:t>Soln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rgbClr val="000099"/>
                </a:solidFill>
              </a:rPr>
              <a:t>	S </a:t>
            </a: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 0A | 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</a:t>
            </a:r>
            <a:endParaRPr lang="en-IN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	A  0A | 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</a:t>
            </a:r>
          </a:p>
          <a:p>
            <a:pPr marL="0" indent="0">
              <a:buNone/>
            </a:pPr>
            <a:r>
              <a:rPr lang="en-IN" dirty="0"/>
              <a:t>4. Generate CFG from Language, L = {0</a:t>
            </a:r>
            <a:r>
              <a:rPr lang="en-IN" baseline="30000" dirty="0"/>
              <a:t>n</a:t>
            </a:r>
            <a:r>
              <a:rPr lang="en-IN" dirty="0"/>
              <a:t>1</a:t>
            </a:r>
            <a:r>
              <a:rPr lang="en-IN" baseline="30000" dirty="0"/>
              <a:t>n</a:t>
            </a:r>
            <a:r>
              <a:rPr lang="en-IN" dirty="0"/>
              <a:t> | n</a:t>
            </a:r>
            <a:r>
              <a:rPr lang="en-IN" dirty="0">
                <a:sym typeface="Symbol" panose="05050102010706020507" pitchFamily="18" charset="2"/>
              </a:rPr>
              <a:t> </a:t>
            </a:r>
            <a:r>
              <a:rPr lang="en-IN" dirty="0"/>
              <a:t> 0}</a:t>
            </a:r>
          </a:p>
          <a:p>
            <a:pPr marL="0" indent="0">
              <a:buNone/>
            </a:pPr>
            <a:r>
              <a:rPr lang="en-IN" dirty="0" err="1"/>
              <a:t>Soln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000099"/>
                </a:solidFill>
              </a:rPr>
              <a:t>S </a:t>
            </a: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 AB</a:t>
            </a:r>
          </a:p>
          <a:p>
            <a:pPr marL="0" indent="0">
              <a:buNone/>
            </a:pP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	A  0A | 0 | 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</a:t>
            </a:r>
          </a:p>
          <a:p>
            <a:pPr marL="0" indent="0">
              <a:buNone/>
            </a:pP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	B </a:t>
            </a: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 1B | 1 | 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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89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Generating CFG from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5. Generate CFG from Language, L = {0</a:t>
            </a:r>
            <a:r>
              <a:rPr lang="en-IN" baseline="30000" dirty="0"/>
              <a:t>n</a:t>
            </a:r>
            <a:r>
              <a:rPr lang="en-IN" dirty="0"/>
              <a:t>10</a:t>
            </a:r>
            <a:r>
              <a:rPr lang="en-IN" baseline="30000" dirty="0"/>
              <a:t>n</a:t>
            </a:r>
            <a:r>
              <a:rPr lang="en-IN" dirty="0"/>
              <a:t> | n</a:t>
            </a:r>
            <a:r>
              <a:rPr lang="en-IN" dirty="0">
                <a:sym typeface="Symbol" panose="05050102010706020507" pitchFamily="18" charset="2"/>
              </a:rPr>
              <a:t> =</a:t>
            </a:r>
            <a:r>
              <a:rPr lang="en-IN" dirty="0"/>
              <a:t> 1}</a:t>
            </a:r>
          </a:p>
          <a:p>
            <a:pPr marL="0" indent="0">
              <a:buNone/>
            </a:pPr>
            <a:r>
              <a:rPr lang="en-IN" dirty="0" err="1"/>
              <a:t>Soln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rgbClr val="000099"/>
                </a:solidFill>
              </a:rPr>
              <a:t>	</a:t>
            </a:r>
            <a:endParaRPr lang="en-IN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6. Generate CFG from Language, L = {0</a:t>
            </a:r>
            <a:r>
              <a:rPr lang="en-IN" baseline="30000" dirty="0"/>
              <a:t>n</a:t>
            </a:r>
            <a:r>
              <a:rPr lang="en-IN" dirty="0"/>
              <a:t>10</a:t>
            </a:r>
            <a:r>
              <a:rPr lang="en-IN" baseline="30000" dirty="0"/>
              <a:t>n</a:t>
            </a:r>
            <a:r>
              <a:rPr lang="en-IN" dirty="0"/>
              <a:t> | n</a:t>
            </a:r>
            <a:r>
              <a:rPr lang="en-IN" dirty="0">
                <a:sym typeface="Symbol" panose="05050102010706020507" pitchFamily="18" charset="2"/>
              </a:rPr>
              <a:t> </a:t>
            </a:r>
            <a:r>
              <a:rPr lang="en-IN" dirty="0"/>
              <a:t> 0}</a:t>
            </a:r>
          </a:p>
          <a:p>
            <a:pPr marL="0" indent="0">
              <a:buNone/>
            </a:pPr>
            <a:r>
              <a:rPr lang="en-IN" dirty="0" err="1"/>
              <a:t>Soln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000099"/>
                </a:solidFill>
              </a:rPr>
              <a:t>S </a:t>
            </a: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 A1A</a:t>
            </a:r>
          </a:p>
          <a:p>
            <a:pPr marL="0" indent="0">
              <a:buNone/>
            </a:pP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	A  0A | 0 | 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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52973-E273-3112-8304-51EC645D05C4}"/>
              </a:ext>
            </a:extLst>
          </p:cNvPr>
          <p:cNvSpPr txBox="1"/>
          <p:nvPr/>
        </p:nvSpPr>
        <p:spPr>
          <a:xfrm>
            <a:off x="4517118" y="2914196"/>
            <a:ext cx="2253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0099"/>
                </a:solidFill>
                <a:latin typeface="Palatino Linotype" panose="02040502050505030304" pitchFamily="18" charset="0"/>
              </a:rPr>
              <a:t>S </a:t>
            </a:r>
            <a:r>
              <a:rPr lang="en-IN" sz="24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A1A </a:t>
            </a:r>
          </a:p>
          <a:p>
            <a:r>
              <a:rPr lang="en-IN" sz="24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A  </a:t>
            </a:r>
            <a:r>
              <a:rPr lang="en-IN" sz="24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0</a:t>
            </a:r>
            <a:endParaRPr lang="en-IN" sz="2400" dirty="0">
              <a:solidFill>
                <a:srgbClr val="000099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57F55-9993-4D72-8902-371F80F475F5}"/>
              </a:ext>
            </a:extLst>
          </p:cNvPr>
          <p:cNvSpPr txBox="1"/>
          <p:nvPr/>
        </p:nvSpPr>
        <p:spPr>
          <a:xfrm>
            <a:off x="3683682" y="3098861"/>
            <a:ext cx="676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Palatino Linotype" panose="02040502050505030304" pitchFamily="18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35172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2332</Words>
  <Application>Microsoft Office PowerPoint</Application>
  <PresentationFormat>Widescreen</PresentationFormat>
  <Paragraphs>430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Arial MT</vt:lpstr>
      <vt:lpstr>Calibri</vt:lpstr>
      <vt:lpstr>Calibri Light</vt:lpstr>
      <vt:lpstr>Palatino Linotype</vt:lpstr>
      <vt:lpstr>Symbol</vt:lpstr>
      <vt:lpstr>Tahoma</vt:lpstr>
      <vt:lpstr>Times New Roman</vt:lpstr>
      <vt:lpstr>Wingdings</vt:lpstr>
      <vt:lpstr>Office Theme</vt:lpstr>
      <vt:lpstr>1_Office Theme</vt:lpstr>
      <vt:lpstr>Equation</vt:lpstr>
      <vt:lpstr>PowerPoint Presentation</vt:lpstr>
      <vt:lpstr>Module 4 –  Context Free Grammar </vt:lpstr>
      <vt:lpstr>Grammar</vt:lpstr>
      <vt:lpstr>Chomsky Hierarchy of Grammars</vt:lpstr>
      <vt:lpstr>Difference between types</vt:lpstr>
      <vt:lpstr>Context Free Grammar (CFG)</vt:lpstr>
      <vt:lpstr>Generating CFG from Language</vt:lpstr>
      <vt:lpstr>Generating CFG from Language</vt:lpstr>
      <vt:lpstr>Generating CFG from Language</vt:lpstr>
      <vt:lpstr>Derivations using grammar</vt:lpstr>
      <vt:lpstr>Derivation Method</vt:lpstr>
      <vt:lpstr>Left Most Derivation Vs Right Most Derivation</vt:lpstr>
      <vt:lpstr>Example 1</vt:lpstr>
      <vt:lpstr>Example 2</vt:lpstr>
      <vt:lpstr>Parse Trees</vt:lpstr>
      <vt:lpstr>Methods of constructing Parse Trees</vt:lpstr>
      <vt:lpstr>Methods of constructing Parse Trees</vt:lpstr>
      <vt:lpstr>Problems – Parse Trees</vt:lpstr>
      <vt:lpstr>Problems – Parse Trees</vt:lpstr>
      <vt:lpstr>Ambiguity in Grammars and Languages</vt:lpstr>
      <vt:lpstr>Example 1</vt:lpstr>
      <vt:lpstr>Example 2</vt:lpstr>
      <vt:lpstr>Example 3</vt:lpstr>
      <vt:lpstr>Example 3</vt:lpstr>
      <vt:lpstr>Example 4</vt:lpstr>
      <vt:lpstr>Example 5</vt:lpstr>
      <vt:lpstr>PowerPoint Presentation</vt:lpstr>
      <vt:lpstr>Reasons for Ambiguity in Grammars</vt:lpstr>
      <vt:lpstr>PowerPoint Presentation</vt:lpstr>
      <vt:lpstr>PowerPoint Presentation</vt:lpstr>
      <vt:lpstr>1. Associative problem</vt:lpstr>
      <vt:lpstr>2. Precedence Problem</vt:lpstr>
      <vt:lpstr>Context Free Language (CFL)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Baskaran P</dc:creator>
  <cp:lastModifiedBy>Arumuga Arun R</cp:lastModifiedBy>
  <cp:revision>21</cp:revision>
  <dcterms:created xsi:type="dcterms:W3CDTF">2023-03-08T06:18:15Z</dcterms:created>
  <dcterms:modified xsi:type="dcterms:W3CDTF">2024-03-04T14:10:46Z</dcterms:modified>
</cp:coreProperties>
</file>