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27"/>
  </p:notesMasterIdLst>
  <p:sldIdLst>
    <p:sldId id="734" r:id="rId4"/>
    <p:sldId id="733" r:id="rId5"/>
    <p:sldId id="529" r:id="rId6"/>
    <p:sldId id="530" r:id="rId7"/>
    <p:sldId id="617" r:id="rId8"/>
    <p:sldId id="531" r:id="rId9"/>
    <p:sldId id="532" r:id="rId10"/>
    <p:sldId id="533" r:id="rId11"/>
    <p:sldId id="624" r:id="rId12"/>
    <p:sldId id="735" r:id="rId13"/>
    <p:sldId id="736" r:id="rId14"/>
    <p:sldId id="723" r:id="rId15"/>
    <p:sldId id="534" r:id="rId16"/>
    <p:sldId id="535" r:id="rId17"/>
    <p:sldId id="536" r:id="rId18"/>
    <p:sldId id="646" r:id="rId19"/>
    <p:sldId id="426" r:id="rId20"/>
    <p:sldId id="427" r:id="rId21"/>
    <p:sldId id="538" r:id="rId22"/>
    <p:sldId id="539" r:id="rId23"/>
    <p:sldId id="647" r:id="rId24"/>
    <p:sldId id="648" r:id="rId25"/>
    <p:sldId id="737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77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58D185-927C-40E5-8330-2C522F3543BD}" type="datetimeFigureOut">
              <a:rPr lang="en-IN" smtClean="0"/>
              <a:t>07-03-2024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CE8ECE-4082-4848-A1D4-FA0C20C197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7842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B192C4-1362-4BBE-9949-F6525E953936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7525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>
            <a:extLst>
              <a:ext uri="{FF2B5EF4-FFF2-40B4-BE49-F238E27FC236}">
                <a16:creationId xmlns:a16="http://schemas.microsoft.com/office/drawing/2014/main" id="{71DBBC76-B4D2-70D7-6C22-B171CF96F83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AAF9222-7825-4C7C-BB4A-007B6B10EB6B}" type="slidenum">
              <a:rPr kumimoji="1" lang="en-US" altLang="zh-CN" sz="13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906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1" lang="en-US" altLang="zh-CN" sz="13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3731" name="Rectangle 2">
            <a:extLst>
              <a:ext uri="{FF2B5EF4-FFF2-40B4-BE49-F238E27FC236}">
                <a16:creationId xmlns:a16="http://schemas.microsoft.com/office/drawing/2014/main" id="{AEFAEC64-7C90-D755-B995-4A98C4200FB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>
            <a:extLst>
              <a:ext uri="{FF2B5EF4-FFF2-40B4-BE49-F238E27FC236}">
                <a16:creationId xmlns:a16="http://schemas.microsoft.com/office/drawing/2014/main" id="{7833A684-BC6A-E1D5-BDE5-91486B3F7D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/>
              <a:t>        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CAC28-04F5-8AD8-F3E5-6C211EDC5D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350152-A5AA-03EC-9A07-057B90C508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553FC-B656-6A08-8847-4493A7AE6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0AB5E-F81C-47EF-8B33-7843F9CC3941}" type="datetimeFigureOut">
              <a:rPr lang="en-IN" smtClean="0"/>
              <a:t>07-03-2024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34B77A-972F-6E2D-041E-52826A540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5F0652-F63C-15B5-5550-02D6DFA55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456D6-549B-403A-8957-D997FE1BC1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7246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EFA2B-AAC3-B18A-0693-89672B5A0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13C74C-D79E-5276-2815-759204A405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DCCEA9-B49F-6E45-6B5A-43CDA475A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0AB5E-F81C-47EF-8B33-7843F9CC3941}" type="datetimeFigureOut">
              <a:rPr lang="en-IN" smtClean="0"/>
              <a:t>07-03-2024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2D341B-127E-95BE-C311-6BAA1CA77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998F19-4DB6-1C62-855A-F9D6F5CDC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456D6-549B-403A-8957-D997FE1BC1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0009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6FB951-28A6-D53A-CE25-DB88308298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976D0A-2F5D-0417-BCA0-BD26AB92E4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A2E25E-0A50-BA0E-2FDE-C22319487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0AB5E-F81C-47EF-8B33-7843F9CC3941}" type="datetimeFigureOut">
              <a:rPr lang="en-IN" smtClean="0"/>
              <a:t>07-03-2024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2CEDD6-2665-9FC6-D273-C21561CC3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9EC2FD-D17E-EF0D-CD99-C1E717B89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456D6-549B-403A-8957-D997FE1BC1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43446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8686BF1-83AC-6F15-6E75-1CF249A3E31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6FBF76-6C43-4889-B212-94736D7FCDF4}" type="datetime1">
              <a:rPr lang="zh-CN" altLang="en-US"/>
              <a:pPr>
                <a:defRPr/>
              </a:pPr>
              <a:t>2024/3/7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D185514-554C-247E-94B7-1035B665F26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AE775C3-FCDE-B255-C778-DF113FF7047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18971E-8DD6-4A8A-9A26-CEEAD3CDCE6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269132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FD033B4-25BC-3E54-5769-E189C3C6B01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F831F2-E0EF-4BC0-9356-EC417F674431}" type="datetime1">
              <a:rPr lang="zh-CN" altLang="en-US"/>
              <a:pPr>
                <a:defRPr/>
              </a:pPr>
              <a:t>2024/3/7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1690C7B-9E43-B2B0-028C-E539DE2646D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4810D27-7260-0D85-FB64-2266BA311E1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BC4AC5-8A6E-4C5B-8F51-9C8B101D97D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797561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C7C4DA4-2E09-A2BB-2A8A-8C47467C5E4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8A6E0F-8058-4CBB-B53F-134E40417F66}" type="datetime1">
              <a:rPr lang="zh-CN" altLang="en-US"/>
              <a:pPr>
                <a:defRPr/>
              </a:pPr>
              <a:t>2024/3/7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9C44829-4C81-00A7-8F70-1993C20A9E3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A394F59-F5EB-F7FD-2501-B0A4BED8AB9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B6E7C9-02BC-4493-9235-44690E79AD5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768362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CFA82F-EDE5-97DA-EEBC-9BBCCEAD530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1C331C-9626-4BB8-911D-68CFE26E7E39}" type="datetime1">
              <a:rPr lang="zh-CN" altLang="en-US"/>
              <a:pPr>
                <a:defRPr/>
              </a:pPr>
              <a:t>2024/3/7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40AD103-A396-D560-A685-82489CEC292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9BD3823-F729-DD8F-1EE8-F61F9E411C1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60DCA5-3990-46F9-9D53-9100EEC8BFC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00257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014C427B-25CF-E6C1-2B93-B76F339401A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892E98-9551-4FA9-9152-2D19924D6CCE}" type="datetime1">
              <a:rPr lang="zh-CN" altLang="en-US"/>
              <a:pPr>
                <a:defRPr/>
              </a:pPr>
              <a:t>2024/3/7</a:t>
            </a:fld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ECDF871D-2D76-4136-013E-705C1436D8E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5511ACF1-D300-F73A-708F-6D560769D7D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534342-233E-4BD9-A0D6-310B0768B39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969514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5A35C40A-C4CA-F753-2FDF-DABB2CC5C79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4AFE48-6228-4076-9E3A-A03215AAE500}" type="datetime1">
              <a:rPr lang="zh-CN" altLang="en-US"/>
              <a:pPr>
                <a:defRPr/>
              </a:pPr>
              <a:t>2024/3/7</a:t>
            </a:fld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7FE4AD62-2C68-EE29-999F-A8E06F7F5F6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244F1E24-8FFC-31E6-1D3D-D794C22C63C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015F48-66D6-4784-8834-C4961977E90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68879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8C8B3530-27EA-3248-F8DA-A4A2E5B3BA1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A7C03D-4B5F-4A1B-98F1-687BF6EDD7BF}" type="datetime1">
              <a:rPr lang="zh-CN" altLang="en-US"/>
              <a:pPr>
                <a:defRPr/>
              </a:pPr>
              <a:t>2024/3/7</a:t>
            </a:fld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43814235-D464-402A-14F5-CF3817EEBCD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F7FA80A5-9945-B1CE-7F63-12D5A25BE2F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AAA795-6C41-45B2-8EF9-68A30F908D9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704651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B743B67-F2C5-38BB-801B-05D85F46265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5C95B8-05CB-4F2A-9D20-74E70E3019EA}" type="datetime1">
              <a:rPr lang="zh-CN" altLang="en-US"/>
              <a:pPr>
                <a:defRPr/>
              </a:pPr>
              <a:t>2024/3/7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16E5A21-1899-745A-EAFD-00337107EFC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BB42A6-8CBF-EDA9-8C22-17F01E016B3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CDC426-4D57-4A0B-8A9E-9F4967951EC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09039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6E76C-7F73-ABDE-E9CB-24D5FCF7B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F3610D-C1B2-C557-4009-D1C670909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4CDF2D-8961-166A-D13D-E21E2F608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0AB5E-F81C-47EF-8B33-7843F9CC3941}" type="datetimeFigureOut">
              <a:rPr lang="en-IN" smtClean="0"/>
              <a:t>07-03-2024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2A09E3-ECC0-E098-FEF2-0B5736E5E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F96D2-3A43-68A9-813E-B924909A1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456D6-549B-403A-8957-D997FE1BC1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872200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28D45AC-E165-8826-CF9D-64BB50960FF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391E99-53DC-46F2-8829-6FDCE0AC4686}" type="datetime1">
              <a:rPr lang="zh-CN" altLang="en-US"/>
              <a:pPr>
                <a:defRPr/>
              </a:pPr>
              <a:t>2024/3/7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7031BB2-B029-35B8-1533-21613785467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6FD5E31-0829-E892-56E7-6A9B04FEA23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4A4D60-8A3D-455B-8FC4-960CEDF663A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1827591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225A31F-BDCB-83B4-A7A9-2AE74DBC69A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FB9C13-357B-45BC-B2D0-27534F163AC6}" type="datetime1">
              <a:rPr lang="zh-CN" altLang="en-US"/>
              <a:pPr>
                <a:defRPr/>
              </a:pPr>
              <a:t>2024/3/7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205BADD-124B-1A04-9085-E2A55A1B92E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70063C8-7ABC-4A73-5645-3624AAA797F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2C47A3-45F7-403C-B61A-46D6722D2E8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1595870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5692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77F55F2-0A89-FFA8-866F-7946F36C09C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B842E1-C58D-4110-B8DF-911FF21DDD18}" type="datetime1">
              <a:rPr lang="zh-CN" altLang="en-US"/>
              <a:pPr>
                <a:defRPr/>
              </a:pPr>
              <a:t>2024/3/7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C27A4DC-F393-D145-890E-4CC95B0535B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CBF8761-CD2A-568D-36DB-1509A6C6F07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246231-AAEB-4FD0-9BE0-373721209AF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8239952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3D9D-BEC1-4A36-A912-403F7B61D841}" type="datetime1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703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575F1-C798-4463-ADA9-541C94461F29}" type="datetime1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314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6DD13-DF4B-4719-A326-B4861EB71C66}" type="datetime1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770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1DC53-4A94-4E7C-8BA7-C3E988DA2C17}" type="datetime1">
              <a:rPr lang="en-US" smtClean="0"/>
              <a:t>3/7/2024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741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9912A-DA7D-4888-BF1A-FFA8B711273B}" type="datetime1">
              <a:rPr lang="en-US" smtClean="0"/>
              <a:t>3/7/2024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76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F66FA-4CB5-42BA-9ECC-EDEC67A1D389}" type="datetime1">
              <a:rPr lang="en-US" smtClean="0"/>
              <a:t>3/7/2024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540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67B65-FBBA-46B4-B227-600DAFCC8EF0}" type="datetime1">
              <a:rPr lang="en-US" smtClean="0"/>
              <a:t>3/7/2024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41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7AB95-B61E-8E1E-461B-DBE7539B4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E609C2-1AE0-DC2D-B031-9775C978D3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59E43B-2BCD-5D96-436E-6E01248C9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0AB5E-F81C-47EF-8B33-7843F9CC3941}" type="datetimeFigureOut">
              <a:rPr lang="en-IN" smtClean="0"/>
              <a:t>07-03-2024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EE0067-6F53-3EF4-912F-875D0EE90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B1873A-4786-A2B2-C439-F42EF5971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456D6-549B-403A-8957-D997FE1BC1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347918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15529-BE6B-4FAF-92A8-E67316B287FA}" type="datetime1">
              <a:rPr lang="en-US" smtClean="0"/>
              <a:t>3/7/2024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353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DF48A-15DE-4D33-B881-E4E92245926D}" type="datetime1">
              <a:rPr lang="en-US" smtClean="0"/>
              <a:t>3/7/2024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737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D7670-55F0-4C01-BDA5-393F3358D0D1}" type="datetime1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156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570A4-2E99-4A4B-A2AC-4D556C089130}" type="datetime1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795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439FB-4A71-87E4-142E-095A64098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2D24E9-A1FA-65CC-5515-6FF8827B48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23BE6F-F9CF-80B3-60DE-0F78E9D468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F5C130-0D34-7190-97CA-3721906D1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0AB5E-F81C-47EF-8B33-7843F9CC3941}" type="datetimeFigureOut">
              <a:rPr lang="en-IN" smtClean="0"/>
              <a:t>07-03-2024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4E98A1-1C38-1FA4-B0B8-1F0682E09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A8ECC7-49B2-C644-3021-9B2D39706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456D6-549B-403A-8957-D997FE1BC1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0943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56DA2-70CA-A2CE-A863-8D844489D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E2E08D-0364-9A22-D358-747E0FD0F4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742312-EE42-146D-112A-5C34FBA309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51E1E-2679-F8A8-9795-635BC15291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A0C7B3-BD67-6862-533D-B756BC1755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1F22F2-78BA-37E9-5BB9-7A46443A9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0AB5E-F81C-47EF-8B33-7843F9CC3941}" type="datetimeFigureOut">
              <a:rPr lang="en-IN" smtClean="0"/>
              <a:t>07-03-2024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EC32B8-F863-D4B7-D2C1-DBD538051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B4DBE8-7DA2-AE17-4500-A33A6DBA8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456D6-549B-403A-8957-D997FE1BC1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2777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2E625-4661-CF7F-F374-EAA565519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71D2AA-83C4-C866-6E18-00905BB8D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0AB5E-F81C-47EF-8B33-7843F9CC3941}" type="datetimeFigureOut">
              <a:rPr lang="en-IN" smtClean="0"/>
              <a:t>07-03-2024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FCB2EB-F92A-9A66-310B-DB7A7ECF1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FD7FB-6264-32F4-5DF3-50D4290BC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456D6-549B-403A-8957-D997FE1BC1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5656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DA9BDC-9FDA-708C-505C-16235EA41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0AB5E-F81C-47EF-8B33-7843F9CC3941}" type="datetimeFigureOut">
              <a:rPr lang="en-IN" smtClean="0"/>
              <a:t>07-03-2024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2AFB2F-0B73-2236-B5B5-35ABA519B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79B3CB-7D0E-C73E-07BB-5DFE7327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456D6-549B-403A-8957-D997FE1BC1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2336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4BB8A-477B-BC2F-62FD-895A26A1E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3C9D5-ECA1-6166-B568-652C291DFF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6D93A9-212D-39DB-DFEF-A653FB2722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E66CD8-8603-B9CE-42AF-448C55AAF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0AB5E-F81C-47EF-8B33-7843F9CC3941}" type="datetimeFigureOut">
              <a:rPr lang="en-IN" smtClean="0"/>
              <a:t>07-03-2024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411257-8211-6005-47A2-D9EF73F15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3276FB-CDF0-810D-6BA8-2B290DE42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456D6-549B-403A-8957-D997FE1BC1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8882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E0621-4011-F9D6-749F-376FDAC2C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ABB8CF-5E0F-260F-B736-8F8AC6ED8C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00B276-D996-093E-ED8F-52520AC1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E3D7F2-3AC9-96A9-3822-294A73F35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0AB5E-F81C-47EF-8B33-7843F9CC3941}" type="datetimeFigureOut">
              <a:rPr lang="en-IN" smtClean="0"/>
              <a:t>07-03-2024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FA2EAA-9C31-067E-7100-39F96A8D0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0C6015-EE8C-3BBE-BFAE-6C0B60695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456D6-549B-403A-8957-D997FE1BC1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4315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88C3A1-4063-9E7E-50C3-0C82011BF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2B2AB6-CFD2-42D1-019C-8D2A2BF69A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092DAD-EC52-1995-968D-C7EFBC6F7F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0AB5E-F81C-47EF-8B33-7843F9CC3941}" type="datetimeFigureOut">
              <a:rPr lang="en-IN" smtClean="0"/>
              <a:t>07-03-2024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4D54ED-443E-39C2-3F99-1945354CD5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4E9984-9656-2CBF-36DB-CED5CE3F1C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A456D6-549B-403A-8957-D997FE1BC1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8967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D1FB8ACC-0095-43A2-BD5C-9CC76D63F6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10363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0EFB790A-15E2-85F8-7B4F-5C7EE8CC2B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097DF14E-85A5-4AC8-FAA5-A3FC97903FFC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i="0"/>
            </a:lvl1pPr>
          </a:lstStyle>
          <a:p>
            <a:pPr>
              <a:defRPr/>
            </a:pPr>
            <a:fld id="{63DEB38B-A769-4DC7-9509-AD77D5F09B63}" type="datetime1">
              <a:rPr lang="zh-CN" altLang="en-US"/>
              <a:pPr>
                <a:defRPr/>
              </a:pPr>
              <a:t>2024/3/7</a:t>
            </a:fld>
            <a:endParaRPr lang="en-US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1B3A70FA-C30A-E78F-F6F1-B2E4B216D8E6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i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FFC72923-8B42-CADB-1C2E-816E6C933E4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i="0"/>
            </a:lvl1pPr>
          </a:lstStyle>
          <a:p>
            <a:pPr>
              <a:defRPr/>
            </a:pPr>
            <a:fld id="{61ACE6C8-B508-402C-BF75-DC832596E1E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93157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9459B6-5D04-429A-B7FB-48F7063307D2}" type="datetime1">
              <a:rPr lang="en-US" smtClean="0"/>
              <a:t>3/7/2024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FB8604-3E91-4806-A5CC-428F0C480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65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739313" y="6173057"/>
            <a:ext cx="69723" cy="13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26"/>
              </a:lnSpc>
            </a:pPr>
            <a:r>
              <a:rPr sz="1080" dirty="0">
                <a:solidFill>
                  <a:srgbClr val="888888"/>
                </a:solidFill>
                <a:latin typeface="Calibri"/>
                <a:cs typeface="Calibri"/>
              </a:rPr>
              <a:t>1</a:t>
            </a:r>
            <a:endParaRPr sz="108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922173" y="6166919"/>
            <a:ext cx="2387156" cy="348615"/>
          </a:xfrm>
          <a:custGeom>
            <a:avLst/>
            <a:gdLst/>
            <a:ahLst/>
            <a:cxnLst/>
            <a:rect l="l" t="t" r="r" b="b"/>
            <a:pathLst>
              <a:path w="2652395" h="387350">
                <a:moveTo>
                  <a:pt x="2652395" y="0"/>
                </a:moveTo>
                <a:lnTo>
                  <a:pt x="0" y="0"/>
                </a:lnTo>
                <a:lnTo>
                  <a:pt x="0" y="386867"/>
                </a:lnTo>
                <a:lnTo>
                  <a:pt x="2652395" y="386867"/>
                </a:lnTo>
                <a:lnTo>
                  <a:pt x="2652395" y="0"/>
                </a:lnTo>
                <a:close/>
              </a:path>
            </a:pathLst>
          </a:custGeom>
          <a:solidFill>
            <a:srgbClr val="6F2F9F">
              <a:alpha val="69018"/>
            </a:srgbClr>
          </a:solidFill>
        </p:spPr>
        <p:txBody>
          <a:bodyPr wrap="square" lIns="0" tIns="0" rIns="0" bIns="0" rtlCol="0"/>
          <a:lstStyle/>
          <a:p>
            <a:endParaRPr sz="1620"/>
          </a:p>
        </p:txBody>
      </p:sp>
      <p:sp>
        <p:nvSpPr>
          <p:cNvPr id="4" name="object 4"/>
          <p:cNvSpPr txBox="1"/>
          <p:nvPr/>
        </p:nvSpPr>
        <p:spPr>
          <a:xfrm>
            <a:off x="8772335" y="6203918"/>
            <a:ext cx="742950" cy="260841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1430">
              <a:spcBef>
                <a:spcPts val="90"/>
              </a:spcBef>
            </a:pPr>
            <a:r>
              <a:rPr sz="1620" spc="-5" dirty="0">
                <a:solidFill>
                  <a:srgbClr val="FFFFFF"/>
                </a:solidFill>
                <a:latin typeface="Arial MT"/>
                <a:cs typeface="Arial MT"/>
              </a:rPr>
              <a:t>SCOPE</a:t>
            </a:r>
            <a:endParaRPr sz="1620"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73023" y="-7565"/>
            <a:ext cx="3881057" cy="450342"/>
          </a:xfrm>
          <a:custGeom>
            <a:avLst/>
            <a:gdLst/>
            <a:ahLst/>
            <a:cxnLst/>
            <a:rect l="l" t="t" r="r" b="b"/>
            <a:pathLst>
              <a:path w="4312285" h="500380">
                <a:moveTo>
                  <a:pt x="4312158" y="0"/>
                </a:moveTo>
                <a:lnTo>
                  <a:pt x="0" y="0"/>
                </a:lnTo>
                <a:lnTo>
                  <a:pt x="0" y="500037"/>
                </a:lnTo>
                <a:lnTo>
                  <a:pt x="4312158" y="500037"/>
                </a:lnTo>
                <a:lnTo>
                  <a:pt x="4312158" y="0"/>
                </a:lnTo>
                <a:close/>
              </a:path>
            </a:pathLst>
          </a:custGeom>
          <a:solidFill>
            <a:srgbClr val="6F2F9F">
              <a:alpha val="69018"/>
            </a:srgbClr>
          </a:solidFill>
        </p:spPr>
        <p:txBody>
          <a:bodyPr wrap="square" lIns="0" tIns="0" rIns="0" bIns="0" rtlCol="0"/>
          <a:lstStyle/>
          <a:p>
            <a:endParaRPr sz="1620"/>
          </a:p>
        </p:txBody>
      </p:sp>
      <p:grpSp>
        <p:nvGrpSpPr>
          <p:cNvPr id="7" name="object 7"/>
          <p:cNvGrpSpPr/>
          <p:nvPr/>
        </p:nvGrpSpPr>
        <p:grpSpPr>
          <a:xfrm>
            <a:off x="9383447" y="18878"/>
            <a:ext cx="2220278" cy="757238"/>
            <a:chOff x="6895569" y="0"/>
            <a:chExt cx="2466975" cy="841375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95569" y="0"/>
              <a:ext cx="2466870" cy="841247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13702" y="38"/>
              <a:ext cx="2347849" cy="724623"/>
            </a:xfrm>
            <a:prstGeom prst="rect">
              <a:avLst/>
            </a:prstGeom>
          </p:spPr>
        </p:pic>
      </p:grpSp>
      <p:sp>
        <p:nvSpPr>
          <p:cNvPr id="10" name="object 10"/>
          <p:cNvSpPr/>
          <p:nvPr/>
        </p:nvSpPr>
        <p:spPr>
          <a:xfrm>
            <a:off x="5433176" y="6174318"/>
            <a:ext cx="2489454" cy="348615"/>
          </a:xfrm>
          <a:custGeom>
            <a:avLst/>
            <a:gdLst/>
            <a:ahLst/>
            <a:cxnLst/>
            <a:rect l="l" t="t" r="r" b="b"/>
            <a:pathLst>
              <a:path w="2766059" h="387350">
                <a:moveTo>
                  <a:pt x="2765552" y="0"/>
                </a:moveTo>
                <a:lnTo>
                  <a:pt x="0" y="0"/>
                </a:lnTo>
                <a:lnTo>
                  <a:pt x="0" y="386867"/>
                </a:lnTo>
                <a:lnTo>
                  <a:pt x="2765552" y="386867"/>
                </a:lnTo>
                <a:lnTo>
                  <a:pt x="2765552" y="0"/>
                </a:lnTo>
                <a:close/>
              </a:path>
            </a:pathLst>
          </a:custGeom>
          <a:solidFill>
            <a:srgbClr val="6F2F9F">
              <a:alpha val="69018"/>
            </a:srgbClr>
          </a:solidFill>
        </p:spPr>
        <p:txBody>
          <a:bodyPr wrap="square" lIns="0" tIns="0" rIns="0" bIns="0" rtlCol="0"/>
          <a:lstStyle/>
          <a:p>
            <a:endParaRPr sz="1620"/>
          </a:p>
        </p:txBody>
      </p:sp>
      <p:sp>
        <p:nvSpPr>
          <p:cNvPr id="12" name="object 12"/>
          <p:cNvSpPr/>
          <p:nvPr/>
        </p:nvSpPr>
        <p:spPr>
          <a:xfrm>
            <a:off x="1884046" y="6166919"/>
            <a:ext cx="3549587" cy="348615"/>
          </a:xfrm>
          <a:custGeom>
            <a:avLst/>
            <a:gdLst/>
            <a:ahLst/>
            <a:cxnLst/>
            <a:rect l="l" t="t" r="r" b="b"/>
            <a:pathLst>
              <a:path w="3943985" h="387350">
                <a:moveTo>
                  <a:pt x="3943477" y="0"/>
                </a:moveTo>
                <a:lnTo>
                  <a:pt x="0" y="0"/>
                </a:lnTo>
                <a:lnTo>
                  <a:pt x="0" y="386867"/>
                </a:lnTo>
                <a:lnTo>
                  <a:pt x="3943477" y="386867"/>
                </a:lnTo>
                <a:lnTo>
                  <a:pt x="3943477" y="0"/>
                </a:lnTo>
                <a:close/>
              </a:path>
            </a:pathLst>
          </a:custGeom>
          <a:solidFill>
            <a:srgbClr val="6F2F9F">
              <a:alpha val="69018"/>
            </a:srgbClr>
          </a:solidFill>
        </p:spPr>
        <p:txBody>
          <a:bodyPr wrap="square" lIns="0" tIns="0" rIns="0" bIns="0" rtlCol="0"/>
          <a:lstStyle/>
          <a:p>
            <a:endParaRPr sz="1620"/>
          </a:p>
        </p:txBody>
      </p:sp>
      <p:sp>
        <p:nvSpPr>
          <p:cNvPr id="13" name="object 13"/>
          <p:cNvSpPr txBox="1"/>
          <p:nvPr/>
        </p:nvSpPr>
        <p:spPr>
          <a:xfrm>
            <a:off x="2513551" y="6203919"/>
            <a:ext cx="2828069" cy="260841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1430">
              <a:spcBef>
                <a:spcPts val="90"/>
              </a:spcBef>
            </a:pPr>
            <a:r>
              <a:rPr lang="en-IN" sz="1620" dirty="0">
                <a:solidFill>
                  <a:srgbClr val="FFFFFF"/>
                </a:solidFill>
                <a:latin typeface="Arial MT"/>
                <a:cs typeface="Arial MT"/>
              </a:rPr>
              <a:t>Winter</a:t>
            </a:r>
            <a:r>
              <a:rPr sz="1620" dirty="0">
                <a:solidFill>
                  <a:srgbClr val="FFFFFF"/>
                </a:solidFill>
                <a:latin typeface="Arial MT"/>
                <a:cs typeface="Arial MT"/>
              </a:rPr>
              <a:t>-Semester</a:t>
            </a:r>
            <a:r>
              <a:rPr sz="1620" spc="-68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20" spc="-5" dirty="0">
                <a:solidFill>
                  <a:srgbClr val="FFFFFF"/>
                </a:solidFill>
                <a:latin typeface="Arial MT"/>
                <a:cs typeface="Arial MT"/>
              </a:rPr>
              <a:t>202</a:t>
            </a:r>
            <a:r>
              <a:rPr lang="en-IN" sz="1620" spc="-5" dirty="0">
                <a:solidFill>
                  <a:srgbClr val="FFFFFF"/>
                </a:solidFill>
                <a:latin typeface="Arial MT"/>
                <a:cs typeface="Arial MT"/>
              </a:rPr>
              <a:t>3</a:t>
            </a:r>
            <a:r>
              <a:rPr sz="1620" spc="-5" dirty="0">
                <a:solidFill>
                  <a:srgbClr val="FFFFFF"/>
                </a:solidFill>
                <a:latin typeface="Arial MT"/>
                <a:cs typeface="Arial MT"/>
              </a:rPr>
              <a:t>-202</a:t>
            </a:r>
            <a:r>
              <a:rPr lang="en-IN" sz="1620" spc="-5" dirty="0">
                <a:solidFill>
                  <a:srgbClr val="FFFFFF"/>
                </a:solidFill>
                <a:latin typeface="Arial MT"/>
                <a:cs typeface="Arial MT"/>
              </a:rPr>
              <a:t>4</a:t>
            </a:r>
            <a:endParaRPr sz="1620" dirty="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324100" y="1689285"/>
            <a:ext cx="7612380" cy="60708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319022" marR="4572" indent="-1308164" algn="ctr">
              <a:spcBef>
                <a:spcPts val="90"/>
              </a:spcBef>
            </a:pPr>
            <a:r>
              <a:rPr lang="en-IN" sz="3870" spc="5" dirty="0">
                <a:solidFill>
                  <a:srgbClr val="6F2F9F"/>
                </a:solidFill>
                <a:latin typeface="Times New Roman"/>
                <a:cs typeface="Times New Roman"/>
              </a:rPr>
              <a:t>BCSE304L </a:t>
            </a:r>
            <a:r>
              <a:rPr sz="3870" spc="5" dirty="0">
                <a:solidFill>
                  <a:srgbClr val="6F2F9F"/>
                </a:solidFill>
                <a:latin typeface="Times New Roman"/>
                <a:cs typeface="Times New Roman"/>
              </a:rPr>
              <a:t>-</a:t>
            </a:r>
            <a:r>
              <a:rPr lang="en-IN" sz="3870" spc="5" dirty="0">
                <a:solidFill>
                  <a:srgbClr val="6F2F9F"/>
                </a:solidFill>
                <a:latin typeface="Times New Roman"/>
                <a:cs typeface="Times New Roman"/>
              </a:rPr>
              <a:t> Theory of Computation</a:t>
            </a:r>
            <a:endParaRPr sz="3870" dirty="0">
              <a:latin typeface="Times New Roman"/>
              <a:cs typeface="Times New Roman"/>
            </a:endParaRPr>
          </a:p>
        </p:txBody>
      </p:sp>
      <p:sp>
        <p:nvSpPr>
          <p:cNvPr id="15" name="object 11">
            <a:extLst>
              <a:ext uri="{FF2B5EF4-FFF2-40B4-BE49-F238E27FC236}">
                <a16:creationId xmlns:a16="http://schemas.microsoft.com/office/drawing/2014/main" id="{0CF13AB9-C0D2-9022-F264-117EE0E0CFB3}"/>
              </a:ext>
            </a:extLst>
          </p:cNvPr>
          <p:cNvSpPr txBox="1"/>
          <p:nvPr/>
        </p:nvSpPr>
        <p:spPr>
          <a:xfrm>
            <a:off x="4107180" y="3595454"/>
            <a:ext cx="4183380" cy="1481431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1430" algn="ctr">
              <a:lnSpc>
                <a:spcPct val="150000"/>
              </a:lnSpc>
              <a:spcBef>
                <a:spcPts val="90"/>
              </a:spcBef>
            </a:pPr>
            <a:r>
              <a:rPr sz="2160" b="1" spc="-5" dirty="0">
                <a:solidFill>
                  <a:srgbClr val="7030A0"/>
                </a:solidFill>
                <a:latin typeface="+mj-lt"/>
                <a:cs typeface="Arial MT"/>
              </a:rPr>
              <a:t>D</a:t>
            </a:r>
            <a:r>
              <a:rPr sz="2160" b="1" spc="-95" dirty="0">
                <a:solidFill>
                  <a:srgbClr val="7030A0"/>
                </a:solidFill>
                <a:latin typeface="+mj-lt"/>
                <a:cs typeface="Arial MT"/>
              </a:rPr>
              <a:t>r</a:t>
            </a:r>
            <a:r>
              <a:rPr sz="2160" b="1" dirty="0">
                <a:solidFill>
                  <a:srgbClr val="7030A0"/>
                </a:solidFill>
                <a:latin typeface="+mj-lt"/>
                <a:cs typeface="Arial MT"/>
              </a:rPr>
              <a:t>.</a:t>
            </a:r>
            <a:r>
              <a:rPr sz="2160" b="1" spc="-90" dirty="0">
                <a:solidFill>
                  <a:srgbClr val="7030A0"/>
                </a:solidFill>
                <a:latin typeface="+mj-lt"/>
                <a:cs typeface="Arial MT"/>
              </a:rPr>
              <a:t> </a:t>
            </a:r>
            <a:r>
              <a:rPr lang="en-IN" sz="2160" b="1" spc="-90" dirty="0">
                <a:solidFill>
                  <a:srgbClr val="7030A0"/>
                </a:solidFill>
                <a:latin typeface="+mj-lt"/>
                <a:cs typeface="Arial MT"/>
              </a:rPr>
              <a:t>R. Arumuga Arun,</a:t>
            </a:r>
          </a:p>
          <a:p>
            <a:pPr marL="11430" algn="ctr">
              <a:lnSpc>
                <a:spcPct val="150000"/>
              </a:lnSpc>
              <a:spcBef>
                <a:spcPts val="90"/>
              </a:spcBef>
            </a:pPr>
            <a:r>
              <a:rPr lang="en-IN" sz="2160" b="1" spc="-90" dirty="0">
                <a:solidFill>
                  <a:srgbClr val="7030A0"/>
                </a:solidFill>
                <a:latin typeface="+mj-lt"/>
                <a:cs typeface="Arial MT"/>
              </a:rPr>
              <a:t>Cabin : PRP 315(A&amp;B)-19,</a:t>
            </a:r>
          </a:p>
          <a:p>
            <a:pPr marL="11430" algn="ctr">
              <a:lnSpc>
                <a:spcPct val="150000"/>
              </a:lnSpc>
              <a:spcBef>
                <a:spcPts val="90"/>
              </a:spcBef>
            </a:pPr>
            <a:r>
              <a:rPr lang="en-IN" sz="2160" b="1" spc="-90" dirty="0" err="1">
                <a:solidFill>
                  <a:srgbClr val="7030A0"/>
                </a:solidFill>
                <a:latin typeface="+mj-lt"/>
                <a:cs typeface="Arial MT"/>
              </a:rPr>
              <a:t>Mailid</a:t>
            </a:r>
            <a:r>
              <a:rPr lang="en-IN" sz="2160" b="1" spc="-90" dirty="0">
                <a:solidFill>
                  <a:srgbClr val="7030A0"/>
                </a:solidFill>
                <a:latin typeface="+mj-lt"/>
                <a:cs typeface="Arial MT"/>
              </a:rPr>
              <a:t> : </a:t>
            </a:r>
            <a:r>
              <a:rPr lang="en-IN" sz="2160" spc="-90" dirty="0">
                <a:solidFill>
                  <a:srgbClr val="7030A0"/>
                </a:solidFill>
                <a:latin typeface="+mj-lt"/>
                <a:cs typeface="Arial MT"/>
              </a:rPr>
              <a:t>arumugaarun.r@vit.ac.in.</a:t>
            </a:r>
            <a:endParaRPr sz="2160" dirty="0">
              <a:solidFill>
                <a:srgbClr val="7030A0"/>
              </a:solidFill>
              <a:latin typeface="+mj-lt"/>
              <a:cs typeface="Arial M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9E4AD2-66B1-7D8D-7CE6-8E5929A4BB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32096-E799-9C60-BAF3-EFBC8C46A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7951"/>
            <a:ext cx="10515600" cy="577850"/>
          </a:xfrm>
        </p:spPr>
        <p:txBody>
          <a:bodyPr>
            <a:normAutofit fontScale="90000"/>
          </a:bodyPr>
          <a:lstStyle/>
          <a:p>
            <a:r>
              <a:rPr lang="en-IN" dirty="0"/>
              <a:t>Example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40E686-DAAD-B038-FB34-7ABB708396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85801"/>
            <a:ext cx="11012714" cy="5491162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>
                <a:latin typeface="Palatino Linotype" panose="02040502050505030304" pitchFamily="18" charset="0"/>
              </a:rPr>
              <a:t>Eliminate the </a:t>
            </a:r>
            <a:r>
              <a:rPr lang="en-US" dirty="0">
                <a:latin typeface="Palatino Linotype" panose="02040502050505030304" pitchFamily="18" charset="0"/>
              </a:rPr>
              <a:t>useless </a:t>
            </a:r>
            <a:r>
              <a:rPr lang="en-US" sz="2800" dirty="0">
                <a:latin typeface="Palatino Linotype" panose="02040502050505030304" pitchFamily="18" charset="0"/>
              </a:rPr>
              <a:t>symbol from the following grammar:</a:t>
            </a:r>
          </a:p>
          <a:p>
            <a:pPr marL="0" indent="0">
              <a:buNone/>
            </a:pPr>
            <a:r>
              <a:rPr lang="en-IN" dirty="0"/>
              <a:t>	S</a:t>
            </a:r>
            <a:r>
              <a:rPr lang="en-IN" dirty="0">
                <a:sym typeface="Wingdings" panose="05000000000000000000" pitchFamily="2" charset="2"/>
              </a:rPr>
              <a:t> </a:t>
            </a:r>
            <a:r>
              <a:rPr lang="en-IN" dirty="0" err="1">
                <a:sym typeface="Wingdings" panose="05000000000000000000" pitchFamily="2" charset="2"/>
              </a:rPr>
              <a:t>aA|bB</a:t>
            </a:r>
            <a:endParaRPr lang="en-IN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IN" dirty="0">
                <a:sym typeface="Wingdings" panose="05000000000000000000" pitchFamily="2" charset="2"/>
              </a:rPr>
              <a:t>              A  </a:t>
            </a:r>
            <a:r>
              <a:rPr lang="en-IN" dirty="0" err="1">
                <a:sym typeface="Wingdings" panose="05000000000000000000" pitchFamily="2" charset="2"/>
              </a:rPr>
              <a:t>aA|a</a:t>
            </a:r>
            <a:endParaRPr lang="en-IN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IN" dirty="0">
                <a:sym typeface="Wingdings" panose="05000000000000000000" pitchFamily="2" charset="2"/>
              </a:rPr>
              <a:t>	B  </a:t>
            </a:r>
            <a:r>
              <a:rPr lang="en-IN" dirty="0" err="1">
                <a:sym typeface="Wingdings" panose="05000000000000000000" pitchFamily="2" charset="2"/>
              </a:rPr>
              <a:t>bB</a:t>
            </a:r>
            <a:endParaRPr lang="en-IN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IN" dirty="0">
                <a:sym typeface="Wingdings" panose="05000000000000000000" pitchFamily="2" charset="2"/>
              </a:rPr>
              <a:t>	D  </a:t>
            </a:r>
            <a:r>
              <a:rPr lang="en-IN" dirty="0" err="1">
                <a:sym typeface="Wingdings" panose="05000000000000000000" pitchFamily="2" charset="2"/>
              </a:rPr>
              <a:t>ab|Ea</a:t>
            </a:r>
            <a:endParaRPr lang="en-IN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IN" dirty="0">
                <a:sym typeface="Wingdings" panose="05000000000000000000" pitchFamily="2" charset="2"/>
              </a:rPr>
              <a:t>	E  </a:t>
            </a:r>
            <a:r>
              <a:rPr lang="en-IN" dirty="0" err="1">
                <a:sym typeface="Wingdings" panose="05000000000000000000" pitchFamily="2" charset="2"/>
              </a:rPr>
              <a:t>aC|d</a:t>
            </a:r>
            <a:endParaRPr lang="en-IN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2800" dirty="0" err="1">
                <a:latin typeface="Palatino Linotype" panose="02040502050505030304" pitchFamily="18" charset="0"/>
                <a:sym typeface="Wingdings" panose="05000000000000000000" pitchFamily="2" charset="2"/>
              </a:rPr>
              <a:t>Soln</a:t>
            </a:r>
            <a:r>
              <a:rPr lang="en-US" sz="2800" dirty="0">
                <a:latin typeface="Palatino Linotype" panose="02040502050505030304" pitchFamily="18" charset="0"/>
                <a:sym typeface="Wingdings" panose="05000000000000000000" pitchFamily="2" charset="2"/>
              </a:rPr>
              <a:t>:</a:t>
            </a:r>
          </a:p>
          <a:p>
            <a:pPr marL="0" indent="0">
              <a:buNone/>
            </a:pPr>
            <a:r>
              <a:rPr lang="en-US" sz="2800" dirty="0">
                <a:latin typeface="Palatino Linotype" panose="02040502050505030304" pitchFamily="18" charset="0"/>
                <a:sym typeface="Wingdings" panose="05000000000000000000" pitchFamily="2" charset="2"/>
              </a:rPr>
              <a:t>Generating Symbols: {a, </a:t>
            </a:r>
            <a:r>
              <a:rPr lang="en-US" dirty="0">
                <a:latin typeface="Palatino Linotype" panose="02040502050505030304" pitchFamily="18" charset="0"/>
                <a:sym typeface="Wingdings" panose="05000000000000000000" pitchFamily="2" charset="2"/>
              </a:rPr>
              <a:t>b</a:t>
            </a:r>
            <a:r>
              <a:rPr lang="en-US" sz="2800" dirty="0">
                <a:latin typeface="Palatino Linotype" panose="02040502050505030304" pitchFamily="18" charset="0"/>
                <a:sym typeface="Wingdings" panose="05000000000000000000" pitchFamily="2" charset="2"/>
              </a:rPr>
              <a:t>, d, A, D, E, S}</a:t>
            </a:r>
          </a:p>
          <a:p>
            <a:pPr marL="0" indent="0">
              <a:buNone/>
            </a:pPr>
            <a:r>
              <a:rPr lang="en-US" sz="2800" dirty="0">
                <a:latin typeface="Palatino Linotype" panose="02040502050505030304" pitchFamily="18" charset="0"/>
                <a:sym typeface="Wingdings" panose="05000000000000000000" pitchFamily="2" charset="2"/>
              </a:rPr>
              <a:t>Remove ‘B’ and ‘C’, as it is not generating.</a:t>
            </a:r>
          </a:p>
          <a:p>
            <a:pPr marL="0" indent="0">
              <a:buNone/>
            </a:pPr>
            <a:r>
              <a:rPr lang="en-US" sz="2800" dirty="0">
                <a:latin typeface="Palatino Linotype" panose="02040502050505030304" pitchFamily="18" charset="0"/>
                <a:sym typeface="Wingdings" panose="05000000000000000000" pitchFamily="2" charset="2"/>
              </a:rPr>
              <a:t>Modified Grammar:  G1= {V1, T1, P1, S} = {{A, D, E, S}, {a, b, c</a:t>
            </a:r>
            <a:r>
              <a:rPr lang="en-US" dirty="0">
                <a:latin typeface="Palatino Linotype" panose="02040502050505030304" pitchFamily="18" charset="0"/>
                <a:sym typeface="Wingdings" panose="05000000000000000000" pitchFamily="2" charset="2"/>
              </a:rPr>
              <a:t>, d</a:t>
            </a:r>
            <a:r>
              <a:rPr lang="en-US" sz="2800" dirty="0">
                <a:latin typeface="Palatino Linotype" panose="02040502050505030304" pitchFamily="18" charset="0"/>
                <a:sym typeface="Wingdings" panose="05000000000000000000" pitchFamily="2" charset="2"/>
              </a:rPr>
              <a:t>}, P1, S}</a:t>
            </a:r>
          </a:p>
          <a:p>
            <a:pPr marL="0" indent="0">
              <a:buNone/>
            </a:pPr>
            <a:r>
              <a:rPr lang="en-US" sz="2800" dirty="0">
                <a:latin typeface="Palatino Linotype" panose="02040502050505030304" pitchFamily="18" charset="0"/>
                <a:sym typeface="Wingdings" panose="05000000000000000000" pitchFamily="2" charset="2"/>
              </a:rPr>
              <a:t>	P1: S  </a:t>
            </a:r>
            <a:r>
              <a:rPr lang="en-US" sz="2800" dirty="0" err="1">
                <a:latin typeface="Palatino Linotype" panose="02040502050505030304" pitchFamily="18" charset="0"/>
                <a:sym typeface="Wingdings" panose="05000000000000000000" pitchFamily="2" charset="2"/>
              </a:rPr>
              <a:t>aA</a:t>
            </a:r>
            <a:r>
              <a:rPr lang="en-US" sz="2800" dirty="0">
                <a:latin typeface="Palatino Linotype" panose="02040502050505030304" pitchFamily="18" charset="0"/>
                <a:sym typeface="Wingdings" panose="05000000000000000000" pitchFamily="2" charset="2"/>
              </a:rPr>
              <a:t>, </a:t>
            </a:r>
            <a:r>
              <a:rPr lang="en-US" dirty="0">
                <a:latin typeface="Palatino Linotype" panose="02040502050505030304" pitchFamily="18" charset="0"/>
                <a:sym typeface="Wingdings" panose="05000000000000000000" pitchFamily="2" charset="2"/>
              </a:rPr>
              <a:t>A</a:t>
            </a:r>
            <a:r>
              <a:rPr lang="en-US" sz="2800" dirty="0">
                <a:latin typeface="Palatino Linotype" panose="02040502050505030304" pitchFamily="18" charset="0"/>
                <a:sym typeface="Wingdings" panose="05000000000000000000" pitchFamily="2" charset="2"/>
              </a:rPr>
              <a:t>  </a:t>
            </a:r>
            <a:r>
              <a:rPr lang="en-US" sz="2800" dirty="0" err="1">
                <a:latin typeface="Palatino Linotype" panose="02040502050505030304" pitchFamily="18" charset="0"/>
                <a:sym typeface="Wingdings" panose="05000000000000000000" pitchFamily="2" charset="2"/>
              </a:rPr>
              <a:t>aA|a</a:t>
            </a:r>
            <a:r>
              <a:rPr lang="en-US" sz="2800" dirty="0">
                <a:latin typeface="Palatino Linotype" panose="02040502050505030304" pitchFamily="18" charset="0"/>
                <a:sym typeface="Wingdings" panose="05000000000000000000" pitchFamily="2" charset="2"/>
              </a:rPr>
              <a:t>, </a:t>
            </a:r>
            <a:r>
              <a:rPr lang="en-US" sz="2800" dirty="0" err="1">
                <a:latin typeface="Palatino Linotype" panose="02040502050505030304" pitchFamily="18" charset="0"/>
                <a:sym typeface="Wingdings" panose="05000000000000000000" pitchFamily="2" charset="2"/>
              </a:rPr>
              <a:t>Dab|Ea</a:t>
            </a:r>
            <a:r>
              <a:rPr lang="en-US" sz="2800" dirty="0">
                <a:latin typeface="Palatino Linotype" panose="02040502050505030304" pitchFamily="18" charset="0"/>
                <a:sym typeface="Wingdings" panose="05000000000000000000" pitchFamily="2" charset="2"/>
              </a:rPr>
              <a:t>, E  d</a:t>
            </a:r>
          </a:p>
          <a:p>
            <a:pPr marL="0" indent="0">
              <a:buNone/>
            </a:pPr>
            <a:r>
              <a:rPr lang="en-US" sz="2800" dirty="0">
                <a:latin typeface="Palatino Linotype" panose="02040502050505030304" pitchFamily="18" charset="0"/>
              </a:rPr>
              <a:t>Reachable Symbols: {S, A, a}</a:t>
            </a:r>
          </a:p>
          <a:p>
            <a:pPr marL="0" indent="0">
              <a:buNone/>
            </a:pPr>
            <a:r>
              <a:rPr lang="en-US" sz="2800" dirty="0">
                <a:latin typeface="Palatino Linotype" panose="02040502050505030304" pitchFamily="18" charset="0"/>
                <a:sym typeface="Wingdings" panose="05000000000000000000" pitchFamily="2" charset="2"/>
              </a:rPr>
              <a:t>Modified Grammar: G2= {V2, T2, P2, S} = {{S, A}, {a}, P2, S}</a:t>
            </a:r>
          </a:p>
          <a:p>
            <a:pPr marL="0" indent="0">
              <a:buNone/>
            </a:pPr>
            <a:r>
              <a:rPr lang="en-US" sz="2800" dirty="0">
                <a:latin typeface="Palatino Linotype" panose="02040502050505030304" pitchFamily="18" charset="0"/>
                <a:sym typeface="Wingdings" panose="05000000000000000000" pitchFamily="2" charset="2"/>
              </a:rPr>
              <a:t>	 P2: S  </a:t>
            </a:r>
            <a:r>
              <a:rPr lang="en-US" sz="2800" dirty="0" err="1">
                <a:latin typeface="Palatino Linotype" panose="02040502050505030304" pitchFamily="18" charset="0"/>
                <a:sym typeface="Wingdings" panose="05000000000000000000" pitchFamily="2" charset="2"/>
              </a:rPr>
              <a:t>aA</a:t>
            </a:r>
            <a:r>
              <a:rPr lang="en-US" sz="2800" dirty="0">
                <a:latin typeface="Palatino Linotype" panose="02040502050505030304" pitchFamily="18" charset="0"/>
                <a:sym typeface="Wingdings" panose="05000000000000000000" pitchFamily="2" charset="2"/>
              </a:rPr>
              <a:t>, </a:t>
            </a:r>
            <a:r>
              <a:rPr lang="en-US" dirty="0">
                <a:latin typeface="Palatino Linotype" panose="02040502050505030304" pitchFamily="18" charset="0"/>
                <a:sym typeface="Wingdings" panose="05000000000000000000" pitchFamily="2" charset="2"/>
              </a:rPr>
              <a:t>A</a:t>
            </a:r>
            <a:r>
              <a:rPr lang="en-US" sz="2800" dirty="0">
                <a:latin typeface="Palatino Linotype" panose="02040502050505030304" pitchFamily="18" charset="0"/>
                <a:sym typeface="Wingdings" panose="05000000000000000000" pitchFamily="2" charset="2"/>
              </a:rPr>
              <a:t>  </a:t>
            </a:r>
            <a:r>
              <a:rPr lang="en-US" sz="2800" dirty="0" err="1">
                <a:latin typeface="Palatino Linotype" panose="02040502050505030304" pitchFamily="18" charset="0"/>
                <a:sym typeface="Wingdings" panose="05000000000000000000" pitchFamily="2" charset="2"/>
              </a:rPr>
              <a:t>aA|a</a:t>
            </a:r>
            <a:endParaRPr lang="en-IN" dirty="0">
              <a:sym typeface="Wingdings" panose="05000000000000000000" pitchFamily="2" charset="2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20866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0C1AA7-B9E2-3223-D184-48B67C245F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14275-25BD-33C7-FB69-4878B385B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7951"/>
            <a:ext cx="10515600" cy="577850"/>
          </a:xfrm>
        </p:spPr>
        <p:txBody>
          <a:bodyPr>
            <a:normAutofit fontScale="90000"/>
          </a:bodyPr>
          <a:lstStyle/>
          <a:p>
            <a:r>
              <a:rPr lang="en-IN" dirty="0"/>
              <a:t>Example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D5413-9C3E-DFFA-0211-CDBAFE5087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85801"/>
            <a:ext cx="11012714" cy="5491162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>
                <a:latin typeface="Palatino Linotype" panose="02040502050505030304" pitchFamily="18" charset="0"/>
              </a:rPr>
              <a:t>Eliminate the useless symbol from the following grammar::</a:t>
            </a:r>
          </a:p>
          <a:p>
            <a:pPr marL="0" indent="0">
              <a:buNone/>
            </a:pPr>
            <a:r>
              <a:rPr lang="en-IN" dirty="0"/>
              <a:t>	S</a:t>
            </a:r>
            <a:r>
              <a:rPr lang="en-IN" dirty="0">
                <a:sym typeface="Wingdings" panose="05000000000000000000" pitchFamily="2" charset="2"/>
              </a:rPr>
              <a:t> </a:t>
            </a:r>
            <a:r>
              <a:rPr lang="en-IN" dirty="0" err="1">
                <a:sym typeface="Wingdings" panose="05000000000000000000" pitchFamily="2" charset="2"/>
              </a:rPr>
              <a:t>aA|a|Bb|cC</a:t>
            </a:r>
            <a:endParaRPr lang="en-IN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IN" dirty="0">
                <a:sym typeface="Wingdings" panose="05000000000000000000" pitchFamily="2" charset="2"/>
              </a:rPr>
              <a:t>              A  </a:t>
            </a:r>
            <a:r>
              <a:rPr lang="en-IN" dirty="0" err="1">
                <a:sym typeface="Wingdings" panose="05000000000000000000" pitchFamily="2" charset="2"/>
              </a:rPr>
              <a:t>aB</a:t>
            </a:r>
            <a:endParaRPr lang="en-IN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IN" dirty="0">
                <a:sym typeface="Wingdings" panose="05000000000000000000" pitchFamily="2" charset="2"/>
              </a:rPr>
              <a:t>	B  </a:t>
            </a:r>
            <a:r>
              <a:rPr lang="en-IN" dirty="0" err="1">
                <a:sym typeface="Wingdings" panose="05000000000000000000" pitchFamily="2" charset="2"/>
              </a:rPr>
              <a:t>a|Aa</a:t>
            </a:r>
            <a:endParaRPr lang="en-IN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IN" dirty="0">
                <a:sym typeface="Wingdings" panose="05000000000000000000" pitchFamily="2" charset="2"/>
              </a:rPr>
              <a:t>	C  </a:t>
            </a:r>
            <a:r>
              <a:rPr lang="en-IN" dirty="0" err="1">
                <a:sym typeface="Wingdings" panose="05000000000000000000" pitchFamily="2" charset="2"/>
              </a:rPr>
              <a:t>cCD</a:t>
            </a:r>
            <a:endParaRPr lang="en-IN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IN" dirty="0">
                <a:sym typeface="Wingdings" panose="05000000000000000000" pitchFamily="2" charset="2"/>
              </a:rPr>
              <a:t>	D  </a:t>
            </a:r>
            <a:r>
              <a:rPr lang="en-IN" dirty="0" err="1">
                <a:sym typeface="Wingdings" panose="05000000000000000000" pitchFamily="2" charset="2"/>
              </a:rPr>
              <a:t>ddd</a:t>
            </a:r>
            <a:endParaRPr lang="en-IN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2800" dirty="0" err="1">
                <a:latin typeface="Palatino Linotype" panose="02040502050505030304" pitchFamily="18" charset="0"/>
                <a:sym typeface="Wingdings" panose="05000000000000000000" pitchFamily="2" charset="2"/>
              </a:rPr>
              <a:t>Soln</a:t>
            </a:r>
            <a:r>
              <a:rPr lang="en-US" sz="2800" dirty="0">
                <a:latin typeface="Palatino Linotype" panose="02040502050505030304" pitchFamily="18" charset="0"/>
                <a:sym typeface="Wingdings" panose="05000000000000000000" pitchFamily="2" charset="2"/>
              </a:rPr>
              <a:t>:</a:t>
            </a:r>
          </a:p>
          <a:p>
            <a:pPr marL="0" indent="0">
              <a:buNone/>
            </a:pPr>
            <a:r>
              <a:rPr lang="en-US" sz="2800" dirty="0">
                <a:latin typeface="Palatino Linotype" panose="02040502050505030304" pitchFamily="18" charset="0"/>
                <a:sym typeface="Wingdings" panose="05000000000000000000" pitchFamily="2" charset="2"/>
              </a:rPr>
              <a:t>Generating Symbols: {a, </a:t>
            </a:r>
            <a:r>
              <a:rPr lang="en-US" dirty="0">
                <a:latin typeface="Palatino Linotype" panose="02040502050505030304" pitchFamily="18" charset="0"/>
                <a:sym typeface="Wingdings" panose="05000000000000000000" pitchFamily="2" charset="2"/>
              </a:rPr>
              <a:t>b</a:t>
            </a:r>
            <a:r>
              <a:rPr lang="en-US" sz="2800" dirty="0">
                <a:latin typeface="Palatino Linotype" panose="02040502050505030304" pitchFamily="18" charset="0"/>
                <a:sym typeface="Wingdings" panose="05000000000000000000" pitchFamily="2" charset="2"/>
              </a:rPr>
              <a:t>, c, d, </a:t>
            </a:r>
            <a:r>
              <a:rPr lang="en-US" dirty="0">
                <a:latin typeface="Palatino Linotype" panose="02040502050505030304" pitchFamily="18" charset="0"/>
                <a:sym typeface="Wingdings" panose="05000000000000000000" pitchFamily="2" charset="2"/>
              </a:rPr>
              <a:t>S, B, A, D</a:t>
            </a:r>
            <a:r>
              <a:rPr lang="en-US" sz="2800" dirty="0">
                <a:latin typeface="Palatino Linotype" panose="02040502050505030304" pitchFamily="18" charset="0"/>
                <a:sym typeface="Wingdings" panose="05000000000000000000" pitchFamily="2" charset="2"/>
              </a:rPr>
              <a:t>}</a:t>
            </a:r>
          </a:p>
          <a:p>
            <a:pPr marL="0" indent="0">
              <a:buNone/>
            </a:pPr>
            <a:r>
              <a:rPr lang="en-US" sz="2800" dirty="0">
                <a:latin typeface="Palatino Linotype" panose="02040502050505030304" pitchFamily="18" charset="0"/>
                <a:sym typeface="Wingdings" panose="05000000000000000000" pitchFamily="2" charset="2"/>
              </a:rPr>
              <a:t>Remove ‘C’, as it is not generating.</a:t>
            </a:r>
          </a:p>
          <a:p>
            <a:pPr marL="0" indent="0">
              <a:buNone/>
            </a:pPr>
            <a:r>
              <a:rPr lang="en-US" sz="2800" dirty="0">
                <a:latin typeface="Palatino Linotype" panose="02040502050505030304" pitchFamily="18" charset="0"/>
                <a:sym typeface="Wingdings" panose="05000000000000000000" pitchFamily="2" charset="2"/>
              </a:rPr>
              <a:t>Modified Grammar:  G1= {V1, T1, P1, S} = {{S, A, B, D}, {a, b, c</a:t>
            </a:r>
            <a:r>
              <a:rPr lang="en-US" dirty="0">
                <a:latin typeface="Palatino Linotype" panose="02040502050505030304" pitchFamily="18" charset="0"/>
                <a:sym typeface="Wingdings" panose="05000000000000000000" pitchFamily="2" charset="2"/>
              </a:rPr>
              <a:t>, d</a:t>
            </a:r>
            <a:r>
              <a:rPr lang="en-US" sz="2800" dirty="0">
                <a:latin typeface="Palatino Linotype" panose="02040502050505030304" pitchFamily="18" charset="0"/>
                <a:sym typeface="Wingdings" panose="05000000000000000000" pitchFamily="2" charset="2"/>
              </a:rPr>
              <a:t>}, P1, S}</a:t>
            </a:r>
          </a:p>
          <a:p>
            <a:pPr marL="0" indent="0">
              <a:buNone/>
            </a:pPr>
            <a:r>
              <a:rPr lang="en-US" sz="2800" dirty="0">
                <a:latin typeface="Palatino Linotype" panose="02040502050505030304" pitchFamily="18" charset="0"/>
                <a:sym typeface="Wingdings" panose="05000000000000000000" pitchFamily="2" charset="2"/>
              </a:rPr>
              <a:t>	P1: S  </a:t>
            </a:r>
            <a:r>
              <a:rPr lang="en-US" sz="2800" dirty="0" err="1">
                <a:latin typeface="Palatino Linotype" panose="02040502050505030304" pitchFamily="18" charset="0"/>
                <a:sym typeface="Wingdings" panose="05000000000000000000" pitchFamily="2" charset="2"/>
              </a:rPr>
              <a:t>aA</a:t>
            </a:r>
            <a:r>
              <a:rPr lang="en-US" dirty="0" err="1">
                <a:latin typeface="Palatino Linotype" panose="02040502050505030304" pitchFamily="18" charset="0"/>
                <a:sym typeface="Wingdings" panose="05000000000000000000" pitchFamily="2" charset="2"/>
              </a:rPr>
              <a:t>|a|Bb</a:t>
            </a:r>
            <a:r>
              <a:rPr lang="en-US" sz="2800" dirty="0">
                <a:latin typeface="Palatino Linotype" panose="02040502050505030304" pitchFamily="18" charset="0"/>
                <a:sym typeface="Wingdings" panose="05000000000000000000" pitchFamily="2" charset="2"/>
              </a:rPr>
              <a:t>, </a:t>
            </a:r>
            <a:r>
              <a:rPr lang="en-US" dirty="0">
                <a:latin typeface="Palatino Linotype" panose="02040502050505030304" pitchFamily="18" charset="0"/>
                <a:sym typeface="Wingdings" panose="05000000000000000000" pitchFamily="2" charset="2"/>
              </a:rPr>
              <a:t>A</a:t>
            </a:r>
            <a:r>
              <a:rPr lang="en-US" sz="2800" dirty="0">
                <a:latin typeface="Palatino Linotype" panose="02040502050505030304" pitchFamily="18" charset="0"/>
                <a:sym typeface="Wingdings" panose="05000000000000000000" pitchFamily="2" charset="2"/>
              </a:rPr>
              <a:t>  </a:t>
            </a:r>
            <a:r>
              <a:rPr lang="en-US" sz="2800" dirty="0" err="1">
                <a:latin typeface="Palatino Linotype" panose="02040502050505030304" pitchFamily="18" charset="0"/>
                <a:sym typeface="Wingdings" panose="05000000000000000000" pitchFamily="2" charset="2"/>
              </a:rPr>
              <a:t>aB</a:t>
            </a:r>
            <a:r>
              <a:rPr lang="en-US" sz="2800" dirty="0">
                <a:latin typeface="Palatino Linotype" panose="02040502050505030304" pitchFamily="18" charset="0"/>
                <a:sym typeface="Wingdings" panose="05000000000000000000" pitchFamily="2" charset="2"/>
              </a:rPr>
              <a:t>, B </a:t>
            </a:r>
            <a:r>
              <a:rPr lang="en-US" sz="2800" dirty="0" err="1">
                <a:latin typeface="Palatino Linotype" panose="02040502050505030304" pitchFamily="18" charset="0"/>
                <a:sym typeface="Wingdings" panose="05000000000000000000" pitchFamily="2" charset="2"/>
              </a:rPr>
              <a:t>a|Aa</a:t>
            </a:r>
            <a:r>
              <a:rPr lang="en-US" sz="2800" dirty="0">
                <a:latin typeface="Palatino Linotype" panose="02040502050505030304" pitchFamily="18" charset="0"/>
                <a:sym typeface="Wingdings" panose="05000000000000000000" pitchFamily="2" charset="2"/>
              </a:rPr>
              <a:t>, D </a:t>
            </a:r>
            <a:r>
              <a:rPr lang="en-US" sz="2800" dirty="0" err="1">
                <a:latin typeface="Palatino Linotype" panose="02040502050505030304" pitchFamily="18" charset="0"/>
                <a:sym typeface="Wingdings" panose="05000000000000000000" pitchFamily="2" charset="2"/>
              </a:rPr>
              <a:t>ddd</a:t>
            </a:r>
            <a:endParaRPr lang="en-US" sz="2800" dirty="0">
              <a:latin typeface="Palatino Linotype" panose="0204050205050503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2800" dirty="0">
                <a:latin typeface="Palatino Linotype" panose="02040502050505030304" pitchFamily="18" charset="0"/>
              </a:rPr>
              <a:t>Reachable Symbols: {S, A, B, a, b}</a:t>
            </a:r>
          </a:p>
          <a:p>
            <a:pPr marL="0" indent="0">
              <a:buNone/>
            </a:pPr>
            <a:r>
              <a:rPr lang="en-US" sz="2800" dirty="0">
                <a:latin typeface="Palatino Linotype" panose="02040502050505030304" pitchFamily="18" charset="0"/>
                <a:sym typeface="Wingdings" panose="05000000000000000000" pitchFamily="2" charset="2"/>
              </a:rPr>
              <a:t>Modified Grammar: G1= {V2, T2, P2, S} = {{S, A, B}, {a, b, c}, P2, S}</a:t>
            </a:r>
          </a:p>
          <a:p>
            <a:pPr marL="0" indent="0">
              <a:buNone/>
            </a:pPr>
            <a:r>
              <a:rPr lang="en-US" sz="2800" dirty="0">
                <a:latin typeface="Palatino Linotype" panose="02040502050505030304" pitchFamily="18" charset="0"/>
                <a:sym typeface="Wingdings" panose="05000000000000000000" pitchFamily="2" charset="2"/>
              </a:rPr>
              <a:t>	 P2: S  </a:t>
            </a:r>
            <a:r>
              <a:rPr lang="en-US" sz="2800" dirty="0" err="1">
                <a:latin typeface="Palatino Linotype" panose="02040502050505030304" pitchFamily="18" charset="0"/>
                <a:sym typeface="Wingdings" panose="05000000000000000000" pitchFamily="2" charset="2"/>
              </a:rPr>
              <a:t>a</a:t>
            </a:r>
            <a:r>
              <a:rPr lang="en-US" dirty="0" err="1">
                <a:latin typeface="Palatino Linotype" panose="02040502050505030304" pitchFamily="18" charset="0"/>
                <a:sym typeface="Wingdings" panose="05000000000000000000" pitchFamily="2" charset="2"/>
              </a:rPr>
              <a:t>|aA|Bb</a:t>
            </a:r>
            <a:r>
              <a:rPr lang="en-US" sz="2800" dirty="0">
                <a:latin typeface="Palatino Linotype" panose="02040502050505030304" pitchFamily="18" charset="0"/>
                <a:sym typeface="Wingdings" panose="05000000000000000000" pitchFamily="2" charset="2"/>
              </a:rPr>
              <a:t>, </a:t>
            </a:r>
            <a:r>
              <a:rPr lang="en-US" dirty="0">
                <a:latin typeface="Palatino Linotype" panose="02040502050505030304" pitchFamily="18" charset="0"/>
                <a:sym typeface="Wingdings" panose="05000000000000000000" pitchFamily="2" charset="2"/>
              </a:rPr>
              <a:t>A</a:t>
            </a:r>
            <a:r>
              <a:rPr lang="en-US" sz="2800" dirty="0">
                <a:latin typeface="Palatino Linotype" panose="02040502050505030304" pitchFamily="18" charset="0"/>
                <a:sym typeface="Wingdings" panose="05000000000000000000" pitchFamily="2" charset="2"/>
              </a:rPr>
              <a:t>  </a:t>
            </a:r>
            <a:r>
              <a:rPr lang="en-US" sz="2800" dirty="0" err="1">
                <a:latin typeface="Palatino Linotype" panose="02040502050505030304" pitchFamily="18" charset="0"/>
                <a:sym typeface="Wingdings" panose="05000000000000000000" pitchFamily="2" charset="2"/>
              </a:rPr>
              <a:t>aB</a:t>
            </a:r>
            <a:r>
              <a:rPr lang="en-US" sz="2800" dirty="0">
                <a:latin typeface="Palatino Linotype" panose="02040502050505030304" pitchFamily="18" charset="0"/>
                <a:sym typeface="Wingdings" panose="05000000000000000000" pitchFamily="2" charset="2"/>
              </a:rPr>
              <a:t>, B </a:t>
            </a:r>
            <a:r>
              <a:rPr lang="en-US" sz="2800" dirty="0" err="1">
                <a:latin typeface="Palatino Linotype" panose="02040502050505030304" pitchFamily="18" charset="0"/>
                <a:sym typeface="Wingdings" panose="05000000000000000000" pitchFamily="2" charset="2"/>
              </a:rPr>
              <a:t>a|Aa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08288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灯片编号占位符 5">
            <a:extLst>
              <a:ext uri="{FF2B5EF4-FFF2-40B4-BE49-F238E27FC236}">
                <a16:creationId xmlns:a16="http://schemas.microsoft.com/office/drawing/2014/main" id="{42CC45ED-0B70-DB73-3C7F-04A5A1581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fld id="{183EE2C0-2ED8-4728-9E34-8A0FAC68B6EA}" type="slidenum">
              <a:rPr lang="en-US" altLang="zh-CN" sz="140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t>12</a:t>
            </a:fld>
            <a:endParaRPr lang="en-US" altLang="zh-CN" sz="1400">
              <a:solidFill>
                <a:srgbClr val="000000"/>
              </a:solidFill>
            </a:endParaRPr>
          </a:p>
        </p:txBody>
      </p:sp>
      <p:sp>
        <p:nvSpPr>
          <p:cNvPr id="1071121" name="Oval 17">
            <a:extLst>
              <a:ext uri="{FF2B5EF4-FFF2-40B4-BE49-F238E27FC236}">
                <a16:creationId xmlns:a16="http://schemas.microsoft.com/office/drawing/2014/main" id="{6F410D7E-24B3-6FB8-7FBB-25F2E176AF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1" y="5589588"/>
            <a:ext cx="1152525" cy="576262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endParaRPr lang="zh-CN" altLang="en-US" sz="2800" i="1">
              <a:solidFill>
                <a:srgbClr val="000000"/>
              </a:solidFill>
            </a:endParaRPr>
          </a:p>
        </p:txBody>
      </p:sp>
      <p:sp>
        <p:nvSpPr>
          <p:cNvPr id="1071107" name="Rectangle 3">
            <a:extLst>
              <a:ext uri="{FF2B5EF4-FFF2-40B4-BE49-F238E27FC236}">
                <a16:creationId xmlns:a16="http://schemas.microsoft.com/office/drawing/2014/main" id="{F047FDA0-43BC-1964-01E6-F29F76F111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1125538"/>
            <a:ext cx="8991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800">
                <a:solidFill>
                  <a:srgbClr val="000000"/>
                </a:solidFill>
                <a:latin typeface="Comic Sans MS" panose="030F0702030302020204" pitchFamily="66" charset="0"/>
              </a:rPr>
              <a:t>  S and A are generating , B is not. </a:t>
            </a:r>
            <a:endParaRPr lang="en-US" altLang="zh-CN" sz="2800">
              <a:solidFill>
                <a:srgbClr val="000000"/>
              </a:solidFill>
              <a:latin typeface="Comic Sans MS" panose="030F0702030302020204" pitchFamily="66" charset="0"/>
              <a:sym typeface="Symbol" panose="05050102010706020507" pitchFamily="18" charset="2"/>
            </a:endParaRPr>
          </a:p>
        </p:txBody>
      </p:sp>
      <p:sp>
        <p:nvSpPr>
          <p:cNvPr id="1071108" name="Rectangle 4">
            <a:extLst>
              <a:ext uri="{FF2B5EF4-FFF2-40B4-BE49-F238E27FC236}">
                <a16:creationId xmlns:a16="http://schemas.microsoft.com/office/drawing/2014/main" id="{13BDD578-DA4B-AC0D-C64B-AC005C475F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1773238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800">
                <a:solidFill>
                  <a:srgbClr val="000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  </a:t>
            </a:r>
            <a:r>
              <a:rPr lang="en-US" altLang="zh-CN" sz="2800">
                <a:solidFill>
                  <a:srgbClr val="000000"/>
                </a:solidFill>
                <a:latin typeface="Comic Sans MS" panose="030F0702030302020204" pitchFamily="66" charset="0"/>
              </a:rPr>
              <a:t>Eliminate B, that eliminate S</a:t>
            </a:r>
            <a:r>
              <a:rPr lang="en-US" altLang="zh-CN" sz="2800">
                <a:solidFill>
                  <a:srgbClr val="000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AB, leaving </a:t>
            </a:r>
            <a:r>
              <a:rPr lang="en-US" altLang="zh-CN" sz="2800">
                <a:solidFill>
                  <a:srgbClr val="000000"/>
                </a:solidFill>
                <a:latin typeface="Comic Sans MS" panose="030F0702030302020204" pitchFamily="66" charset="0"/>
              </a:rPr>
              <a:t> </a:t>
            </a:r>
          </a:p>
        </p:txBody>
      </p:sp>
      <p:sp>
        <p:nvSpPr>
          <p:cNvPr id="1071109" name="Rectangle 5">
            <a:extLst>
              <a:ext uri="{FF2B5EF4-FFF2-40B4-BE49-F238E27FC236}">
                <a16:creationId xmlns:a16="http://schemas.microsoft.com/office/drawing/2014/main" id="{CA1DD612-4C01-7A4B-67DA-B2C4E75163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2951163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800">
                <a:solidFill>
                  <a:srgbClr val="000000"/>
                </a:solidFill>
                <a:latin typeface="Comic Sans MS" panose="030F0702030302020204" pitchFamily="66" charset="0"/>
              </a:rPr>
              <a:t>  Now only S is reachable. So there leaves S</a:t>
            </a:r>
            <a:r>
              <a:rPr lang="en-US" altLang="zh-CN" sz="2800">
                <a:solidFill>
                  <a:srgbClr val="000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a.</a:t>
            </a:r>
            <a:r>
              <a:rPr lang="en-US" altLang="zh-CN" sz="2800">
                <a:solidFill>
                  <a:srgbClr val="000000"/>
                </a:solidFill>
                <a:latin typeface="Comic Sans MS" panose="030F0702030302020204" pitchFamily="66" charset="0"/>
              </a:rPr>
              <a:t> </a:t>
            </a:r>
          </a:p>
        </p:txBody>
      </p:sp>
      <p:sp>
        <p:nvSpPr>
          <p:cNvPr id="1071110" name="Text Box 6">
            <a:extLst>
              <a:ext uri="{FF2B5EF4-FFF2-40B4-BE49-F238E27FC236}">
                <a16:creationId xmlns:a16="http://schemas.microsoft.com/office/drawing/2014/main" id="{B08CE706-336A-9D86-851D-DE2E7DDA94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2349501"/>
            <a:ext cx="9144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6600CC"/>
              </a:buClr>
              <a:buNone/>
            </a:pPr>
            <a:r>
              <a:rPr lang="en-US" altLang="zh-CN" sz="2800">
                <a:solidFill>
                  <a:srgbClr val="000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                        </a:t>
            </a:r>
            <a:r>
              <a:rPr lang="en-US" altLang="zh-CN" sz="2800">
                <a:solidFill>
                  <a:srgbClr val="000000"/>
                </a:solidFill>
                <a:latin typeface="Comic Sans MS" panose="030F0702030302020204" pitchFamily="66" charset="0"/>
              </a:rPr>
              <a:t>S</a:t>
            </a:r>
            <a:r>
              <a:rPr lang="en-US" altLang="zh-CN" sz="2800">
                <a:solidFill>
                  <a:srgbClr val="000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a, </a:t>
            </a:r>
            <a:r>
              <a:rPr lang="en-US" altLang="zh-CN" sz="2800">
                <a:solidFill>
                  <a:srgbClr val="000000"/>
                </a:solidFill>
                <a:latin typeface="Comic Sans MS" panose="030F0702030302020204" pitchFamily="66" charset="0"/>
              </a:rPr>
              <a:t>A</a:t>
            </a:r>
            <a:r>
              <a:rPr lang="en-US" altLang="zh-CN" sz="2800">
                <a:solidFill>
                  <a:srgbClr val="000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b</a:t>
            </a:r>
          </a:p>
        </p:txBody>
      </p:sp>
      <p:sp>
        <p:nvSpPr>
          <p:cNvPr id="1071114" name="Rectangle 10">
            <a:extLst>
              <a:ext uri="{FF2B5EF4-FFF2-40B4-BE49-F238E27FC236}">
                <a16:creationId xmlns:a16="http://schemas.microsoft.com/office/drawing/2014/main" id="{B72FF744-6588-B9FE-51E6-311A063D3A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3671888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800">
                <a:solidFill>
                  <a:srgbClr val="000000"/>
                </a:solidFill>
                <a:latin typeface="Comic Sans MS" panose="030F0702030302020204" pitchFamily="66" charset="0"/>
              </a:rPr>
              <a:t>  If eliminate non-reachable symbol first : </a:t>
            </a:r>
            <a:endParaRPr lang="en-US" altLang="zh-CN" sz="2800" baseline="30000">
              <a:solidFill>
                <a:srgbClr val="000000"/>
              </a:solidFill>
              <a:latin typeface="Comic Sans MS" panose="030F0702030302020204" pitchFamily="66" charset="0"/>
              <a:sym typeface="Symbol" panose="05050102010706020507" pitchFamily="18" charset="2"/>
            </a:endParaRPr>
          </a:p>
        </p:txBody>
      </p:sp>
      <p:sp>
        <p:nvSpPr>
          <p:cNvPr id="1071117" name="Rectangle 13">
            <a:extLst>
              <a:ext uri="{FF2B5EF4-FFF2-40B4-BE49-F238E27FC236}">
                <a16:creationId xmlns:a16="http://schemas.microsoft.com/office/drawing/2014/main" id="{029E1B7A-9B99-FC02-7FEC-ABC501D301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3999" y="342900"/>
            <a:ext cx="9828179" cy="70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800" dirty="0">
                <a:solidFill>
                  <a:srgbClr val="3333CC"/>
                </a:solidFill>
                <a:latin typeface="Comic Sans MS" panose="030F0702030302020204" pitchFamily="66" charset="0"/>
              </a:rPr>
              <a:t>Note:</a:t>
            </a:r>
            <a:r>
              <a:rPr lang="en-US" altLang="zh-CN" sz="2800" b="1" dirty="0">
                <a:solidFill>
                  <a:srgbClr val="3333CC"/>
                </a:solidFill>
                <a:latin typeface="Comic Sans MS" panose="030F0702030302020204" pitchFamily="66" charset="0"/>
              </a:rPr>
              <a:t>  The order of performing steps are important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800" dirty="0">
                <a:solidFill>
                  <a:srgbClr val="000000"/>
                </a:solidFill>
                <a:latin typeface="Comic Sans MS" panose="030F0702030302020204" pitchFamily="66" charset="0"/>
              </a:rPr>
              <a:t>G :</a:t>
            </a:r>
            <a:r>
              <a:rPr lang="en-US" altLang="zh-CN" sz="2800" b="1" dirty="0">
                <a:solidFill>
                  <a:srgbClr val="3333CC"/>
                </a:solidFill>
                <a:latin typeface="Comic Sans MS" panose="030F0702030302020204" pitchFamily="66" charset="0"/>
              </a:rPr>
              <a:t> </a:t>
            </a:r>
            <a:r>
              <a:rPr lang="en-US" altLang="zh-CN" sz="2800" dirty="0" err="1">
                <a:solidFill>
                  <a:srgbClr val="000000"/>
                </a:solidFill>
                <a:latin typeface="Comic Sans MS" panose="030F0702030302020204" pitchFamily="66" charset="0"/>
              </a:rPr>
              <a:t>S</a:t>
            </a:r>
            <a:r>
              <a:rPr lang="en-US" altLang="zh-CN" sz="2800" dirty="0" err="1">
                <a:solidFill>
                  <a:srgbClr val="000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AB|a</a:t>
            </a:r>
            <a:r>
              <a:rPr lang="en-US" altLang="zh-CN" sz="2800" dirty="0">
                <a:solidFill>
                  <a:srgbClr val="000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, </a:t>
            </a:r>
            <a:r>
              <a:rPr lang="en-US" altLang="zh-CN" sz="2800" dirty="0" err="1">
                <a:solidFill>
                  <a:srgbClr val="000000"/>
                </a:solidFill>
                <a:latin typeface="Comic Sans MS" panose="030F0702030302020204" pitchFamily="66" charset="0"/>
              </a:rPr>
              <a:t>A</a:t>
            </a:r>
            <a:r>
              <a:rPr lang="en-US" altLang="zh-CN" sz="2800" dirty="0" err="1">
                <a:solidFill>
                  <a:srgbClr val="000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b</a:t>
            </a:r>
            <a:endParaRPr lang="en-US" altLang="zh-CN" sz="2800" dirty="0">
              <a:solidFill>
                <a:srgbClr val="000000"/>
              </a:solidFill>
              <a:latin typeface="Comic Sans MS" panose="030F0702030302020204" pitchFamily="66" charset="0"/>
              <a:sym typeface="Symbol" panose="05050102010706020507" pitchFamily="18" charset="2"/>
            </a:endParaRPr>
          </a:p>
        </p:txBody>
      </p:sp>
      <p:sp>
        <p:nvSpPr>
          <p:cNvPr id="1071118" name="Rectangle 14">
            <a:extLst>
              <a:ext uri="{FF2B5EF4-FFF2-40B4-BE49-F238E27FC236}">
                <a16:creationId xmlns:a16="http://schemas.microsoft.com/office/drawing/2014/main" id="{EF1CC6E1-823C-082B-FC83-EA620E162C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4319588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800">
                <a:solidFill>
                  <a:srgbClr val="000000"/>
                </a:solidFill>
                <a:latin typeface="Comic Sans MS" panose="030F0702030302020204" pitchFamily="66" charset="0"/>
              </a:rPr>
              <a:t>      S</a:t>
            </a:r>
            <a:r>
              <a:rPr lang="en-US" altLang="zh-CN" sz="2800">
                <a:solidFill>
                  <a:srgbClr val="000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AB|a, </a:t>
            </a:r>
            <a:r>
              <a:rPr lang="en-US" altLang="zh-CN" sz="2800">
                <a:solidFill>
                  <a:srgbClr val="000000"/>
                </a:solidFill>
                <a:latin typeface="Comic Sans MS" panose="030F0702030302020204" pitchFamily="66" charset="0"/>
              </a:rPr>
              <a:t>A</a:t>
            </a:r>
            <a:r>
              <a:rPr lang="en-US" altLang="zh-CN" sz="2800">
                <a:solidFill>
                  <a:srgbClr val="000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b  </a:t>
            </a:r>
            <a:r>
              <a:rPr lang="en-US" altLang="zh-CN" sz="2800">
                <a:solidFill>
                  <a:srgbClr val="000000"/>
                </a:solidFill>
                <a:latin typeface="Comic Sans MS" panose="030F0702030302020204" pitchFamily="66" charset="0"/>
              </a:rPr>
              <a:t>S</a:t>
            </a:r>
            <a:r>
              <a:rPr lang="en-US" altLang="zh-CN" sz="2800">
                <a:solidFill>
                  <a:srgbClr val="000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AB|a, </a:t>
            </a:r>
            <a:r>
              <a:rPr lang="en-US" altLang="zh-CN" sz="2800">
                <a:solidFill>
                  <a:srgbClr val="000000"/>
                </a:solidFill>
                <a:latin typeface="Comic Sans MS" panose="030F0702030302020204" pitchFamily="66" charset="0"/>
              </a:rPr>
              <a:t>A</a:t>
            </a:r>
            <a:r>
              <a:rPr lang="en-US" altLang="zh-CN" sz="2800">
                <a:solidFill>
                  <a:srgbClr val="000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b </a:t>
            </a:r>
          </a:p>
        </p:txBody>
      </p:sp>
      <p:sp>
        <p:nvSpPr>
          <p:cNvPr id="1071119" name="Rectangle 15">
            <a:extLst>
              <a:ext uri="{FF2B5EF4-FFF2-40B4-BE49-F238E27FC236}">
                <a16:creationId xmlns:a16="http://schemas.microsoft.com/office/drawing/2014/main" id="{2A16B45F-E07F-E8F3-CF42-012F7ED299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4968875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800">
                <a:solidFill>
                  <a:srgbClr val="000000"/>
                </a:solidFill>
                <a:latin typeface="Comic Sans MS" panose="030F0702030302020204" pitchFamily="66" charset="0"/>
              </a:rPr>
              <a:t>  Then eliminate non-generating symbol : </a:t>
            </a:r>
            <a:endParaRPr lang="en-US" altLang="zh-CN" sz="2800" baseline="30000">
              <a:solidFill>
                <a:srgbClr val="000000"/>
              </a:solidFill>
              <a:latin typeface="Comic Sans MS" panose="030F0702030302020204" pitchFamily="66" charset="0"/>
              <a:sym typeface="Symbol" panose="05050102010706020507" pitchFamily="18" charset="2"/>
            </a:endParaRPr>
          </a:p>
        </p:txBody>
      </p:sp>
      <p:sp>
        <p:nvSpPr>
          <p:cNvPr id="1071120" name="Rectangle 16">
            <a:extLst>
              <a:ext uri="{FF2B5EF4-FFF2-40B4-BE49-F238E27FC236}">
                <a16:creationId xmlns:a16="http://schemas.microsoft.com/office/drawing/2014/main" id="{BF366762-9104-4942-1BD7-56B7528417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5635625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800">
                <a:solidFill>
                  <a:srgbClr val="000000"/>
                </a:solidFill>
                <a:latin typeface="Comic Sans MS" panose="030F0702030302020204" pitchFamily="66" charset="0"/>
              </a:rPr>
              <a:t>      S</a:t>
            </a:r>
            <a:r>
              <a:rPr lang="en-US" altLang="zh-CN" sz="2800">
                <a:solidFill>
                  <a:srgbClr val="000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AB|a, </a:t>
            </a:r>
            <a:r>
              <a:rPr lang="en-US" altLang="zh-CN" sz="2800">
                <a:solidFill>
                  <a:srgbClr val="000000"/>
                </a:solidFill>
                <a:latin typeface="Comic Sans MS" panose="030F0702030302020204" pitchFamily="66" charset="0"/>
              </a:rPr>
              <a:t>A</a:t>
            </a:r>
            <a:r>
              <a:rPr lang="en-US" altLang="zh-CN" sz="2800">
                <a:solidFill>
                  <a:srgbClr val="000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b  </a:t>
            </a:r>
            <a:r>
              <a:rPr lang="en-US" altLang="zh-CN" sz="2800">
                <a:solidFill>
                  <a:srgbClr val="000000"/>
                </a:solidFill>
                <a:latin typeface="Comic Sans MS" panose="030F0702030302020204" pitchFamily="66" charset="0"/>
              </a:rPr>
              <a:t>S</a:t>
            </a:r>
            <a:r>
              <a:rPr lang="en-US" altLang="zh-CN" sz="2800">
                <a:solidFill>
                  <a:srgbClr val="000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a, </a:t>
            </a:r>
            <a:r>
              <a:rPr lang="en-US" altLang="zh-CN" sz="2800">
                <a:solidFill>
                  <a:srgbClr val="000000"/>
                </a:solidFill>
                <a:latin typeface="Comic Sans MS" panose="030F0702030302020204" pitchFamily="66" charset="0"/>
              </a:rPr>
              <a:t>A</a:t>
            </a:r>
            <a:r>
              <a:rPr lang="en-US" altLang="zh-CN" sz="2800">
                <a:solidFill>
                  <a:srgbClr val="000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b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1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071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1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071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1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1071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1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071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1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6" dur="500"/>
                                        <p:tgtEl>
                                          <p:spTgt spid="1071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1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1" dur="500"/>
                                        <p:tgtEl>
                                          <p:spTgt spid="1071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1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6" dur="500"/>
                                        <p:tgtEl>
                                          <p:spTgt spid="1071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1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1" dur="500"/>
                                        <p:tgtEl>
                                          <p:spTgt spid="1071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1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6" dur="500"/>
                                        <p:tgtEl>
                                          <p:spTgt spid="1071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1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071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1121" grpId="0" animBg="1"/>
      <p:bldP spid="1071107" grpId="0" autoUpdateAnimBg="0"/>
      <p:bldP spid="1071108" grpId="0" autoUpdateAnimBg="0"/>
      <p:bldP spid="1071109" grpId="0" autoUpdateAnimBg="0"/>
      <p:bldP spid="1071110" grpId="0" autoUpdateAnimBg="0"/>
      <p:bldP spid="1071114" grpId="0" autoUpdateAnimBg="0"/>
      <p:bldP spid="1071117" grpId="0" autoUpdateAnimBg="0"/>
      <p:bldP spid="1071118" grpId="0" autoUpdateAnimBg="0"/>
      <p:bldP spid="1071119" grpId="0" autoUpdateAnimBg="0"/>
      <p:bldP spid="1071120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B. Eliminating </a:t>
            </a:r>
            <a:r>
              <a:rPr lang="en-IN" dirty="0">
                <a:sym typeface="Symbol" panose="05050102010706020507" pitchFamily="18" charset="2"/>
              </a:rPr>
              <a:t> - production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825625"/>
            <a:ext cx="10884108" cy="4604204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IN" dirty="0"/>
              <a:t>If a grammar G consists of the production of the form A </a:t>
            </a:r>
            <a:r>
              <a:rPr lang="en-IN" dirty="0">
                <a:sym typeface="Wingdings" panose="05000000000000000000" pitchFamily="2" charset="2"/>
              </a:rPr>
              <a:t></a:t>
            </a:r>
            <a:r>
              <a:rPr lang="en-IN" dirty="0">
                <a:sym typeface="Symbol" panose="05050102010706020507" pitchFamily="18" charset="2"/>
              </a:rPr>
              <a:t>  then, the production is called as  - production</a:t>
            </a:r>
          </a:p>
          <a:p>
            <a:pPr>
              <a:lnSpc>
                <a:spcPct val="150000"/>
              </a:lnSpc>
            </a:pPr>
            <a:r>
              <a:rPr lang="en-IN" dirty="0">
                <a:solidFill>
                  <a:srgbClr val="006600"/>
                </a:solidFill>
                <a:sym typeface="Symbol" panose="05050102010706020507" pitchFamily="18" charset="2"/>
              </a:rPr>
              <a:t>Determine the Nullable symbols, to eliminate  production from the grammar</a:t>
            </a:r>
          </a:p>
          <a:p>
            <a:pPr>
              <a:lnSpc>
                <a:spcPct val="150000"/>
              </a:lnSpc>
            </a:pPr>
            <a:r>
              <a:rPr lang="en-IN" dirty="0">
                <a:solidFill>
                  <a:srgbClr val="FF0000"/>
                </a:solidFill>
                <a:sym typeface="Symbol" panose="05050102010706020507" pitchFamily="18" charset="2"/>
              </a:rPr>
              <a:t>Nullable Symbols:	</a:t>
            </a:r>
          </a:p>
          <a:p>
            <a:pPr lvl="1">
              <a:lnSpc>
                <a:spcPct val="150000"/>
              </a:lnSpc>
            </a:pPr>
            <a:r>
              <a:rPr lang="en-IN" dirty="0">
                <a:solidFill>
                  <a:srgbClr val="000099"/>
                </a:solidFill>
              </a:rPr>
              <a:t>If there is a production A </a:t>
            </a:r>
            <a:r>
              <a:rPr lang="en-IN" dirty="0">
                <a:solidFill>
                  <a:srgbClr val="000099"/>
                </a:solidFill>
                <a:sym typeface="Wingdings" panose="05000000000000000000" pitchFamily="2" charset="2"/>
              </a:rPr>
              <a:t> </a:t>
            </a:r>
            <a:r>
              <a:rPr lang="en-IN" dirty="0">
                <a:solidFill>
                  <a:srgbClr val="000099"/>
                </a:solidFill>
                <a:sym typeface="Symbol" panose="05050102010706020507" pitchFamily="18" charset="2"/>
              </a:rPr>
              <a:t> in a grammar G then, A is Nullable.</a:t>
            </a:r>
          </a:p>
          <a:p>
            <a:pPr lvl="1">
              <a:lnSpc>
                <a:spcPct val="150000"/>
              </a:lnSpc>
            </a:pPr>
            <a:r>
              <a:rPr lang="en-IN" dirty="0"/>
              <a:t>If A is nullable then, any symbol that has A as production body derives </a:t>
            </a:r>
            <a:r>
              <a:rPr lang="en-IN" dirty="0">
                <a:sym typeface="Symbol" panose="05050102010706020507" pitchFamily="18" charset="2"/>
              </a:rPr>
              <a:t>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202388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1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7271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/>
              <a:t>Eliminate the </a:t>
            </a:r>
            <a:r>
              <a:rPr lang="en-IN" dirty="0">
                <a:solidFill>
                  <a:srgbClr val="000099"/>
                </a:solidFill>
                <a:sym typeface="Symbol" panose="05050102010706020507" pitchFamily="18" charset="2"/>
              </a:rPr>
              <a:t>-production from the grammar:</a:t>
            </a:r>
          </a:p>
          <a:p>
            <a:pPr marL="0" indent="0">
              <a:buNone/>
            </a:pPr>
            <a:r>
              <a:rPr lang="en-IN" dirty="0">
                <a:solidFill>
                  <a:srgbClr val="000099"/>
                </a:solidFill>
                <a:sym typeface="Symbol" panose="05050102010706020507" pitchFamily="18" charset="2"/>
              </a:rPr>
              <a:t>	S </a:t>
            </a:r>
            <a:r>
              <a:rPr lang="en-IN" dirty="0">
                <a:solidFill>
                  <a:srgbClr val="000099"/>
                </a:solidFill>
                <a:sym typeface="Wingdings" panose="05000000000000000000" pitchFamily="2" charset="2"/>
              </a:rPr>
              <a:t></a:t>
            </a:r>
            <a:r>
              <a:rPr lang="en-IN" dirty="0">
                <a:solidFill>
                  <a:srgbClr val="000099"/>
                </a:solidFill>
                <a:sym typeface="Symbol" panose="05050102010706020507" pitchFamily="18" charset="2"/>
              </a:rPr>
              <a:t>ASB | </a:t>
            </a:r>
          </a:p>
          <a:p>
            <a:pPr marL="0" indent="0">
              <a:buNone/>
            </a:pPr>
            <a:r>
              <a:rPr lang="en-IN" dirty="0">
                <a:solidFill>
                  <a:srgbClr val="000099"/>
                </a:solidFill>
                <a:sym typeface="Symbol" panose="05050102010706020507" pitchFamily="18" charset="2"/>
              </a:rPr>
              <a:t>	A</a:t>
            </a:r>
            <a:r>
              <a:rPr lang="en-IN" dirty="0">
                <a:solidFill>
                  <a:srgbClr val="000099"/>
                </a:solidFill>
                <a:sym typeface="Wingdings" panose="05000000000000000000" pitchFamily="2" charset="2"/>
              </a:rPr>
              <a:t> </a:t>
            </a:r>
            <a:r>
              <a:rPr lang="en-IN" dirty="0" err="1">
                <a:solidFill>
                  <a:srgbClr val="000099"/>
                </a:solidFill>
                <a:sym typeface="Symbol" panose="05050102010706020507" pitchFamily="18" charset="2"/>
              </a:rPr>
              <a:t>aAS</a:t>
            </a:r>
            <a:r>
              <a:rPr lang="en-IN" dirty="0">
                <a:solidFill>
                  <a:srgbClr val="000099"/>
                </a:solidFill>
                <a:sym typeface="Symbol" panose="05050102010706020507" pitchFamily="18" charset="2"/>
              </a:rPr>
              <a:t> |a</a:t>
            </a:r>
          </a:p>
          <a:p>
            <a:pPr marL="0" indent="0">
              <a:buNone/>
            </a:pPr>
            <a:r>
              <a:rPr lang="en-IN" dirty="0">
                <a:solidFill>
                  <a:srgbClr val="000099"/>
                </a:solidFill>
                <a:sym typeface="Symbol" panose="05050102010706020507" pitchFamily="18" charset="2"/>
              </a:rPr>
              <a:t>	B </a:t>
            </a:r>
            <a:r>
              <a:rPr lang="en-IN" dirty="0">
                <a:solidFill>
                  <a:srgbClr val="000099"/>
                </a:solidFill>
                <a:sym typeface="Wingdings" panose="05000000000000000000" pitchFamily="2" charset="2"/>
              </a:rPr>
              <a:t></a:t>
            </a:r>
            <a:r>
              <a:rPr lang="en-IN" dirty="0">
                <a:solidFill>
                  <a:srgbClr val="000099"/>
                </a:solidFill>
                <a:sym typeface="Symbol" panose="05050102010706020507" pitchFamily="18" charset="2"/>
              </a:rPr>
              <a:t> </a:t>
            </a:r>
            <a:r>
              <a:rPr lang="en-IN" dirty="0" err="1">
                <a:solidFill>
                  <a:srgbClr val="000099"/>
                </a:solidFill>
                <a:sym typeface="Symbol" panose="05050102010706020507" pitchFamily="18" charset="2"/>
              </a:rPr>
              <a:t>SbS</a:t>
            </a:r>
            <a:r>
              <a:rPr lang="en-IN" dirty="0">
                <a:solidFill>
                  <a:srgbClr val="000099"/>
                </a:solidFill>
                <a:sym typeface="Symbol" panose="05050102010706020507" pitchFamily="18" charset="2"/>
              </a:rPr>
              <a:t> |A| bb</a:t>
            </a:r>
          </a:p>
          <a:p>
            <a:pPr marL="0" indent="0">
              <a:buNone/>
            </a:pPr>
            <a:endParaRPr lang="en-IN" dirty="0">
              <a:solidFill>
                <a:srgbClr val="000099"/>
              </a:solidFill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IN" dirty="0" err="1">
                <a:solidFill>
                  <a:srgbClr val="000099"/>
                </a:solidFill>
                <a:sym typeface="Symbol" panose="05050102010706020507" pitchFamily="18" charset="2"/>
              </a:rPr>
              <a:t>Soln</a:t>
            </a:r>
            <a:r>
              <a:rPr lang="en-IN" dirty="0">
                <a:solidFill>
                  <a:srgbClr val="000099"/>
                </a:solidFill>
                <a:sym typeface="Symbol" panose="05050102010706020507" pitchFamily="18" charset="2"/>
              </a:rPr>
              <a:t>:</a:t>
            </a:r>
          </a:p>
          <a:p>
            <a:pPr marL="0" indent="0">
              <a:buNone/>
            </a:pPr>
            <a:r>
              <a:rPr lang="en-IN" dirty="0">
                <a:solidFill>
                  <a:srgbClr val="000099"/>
                </a:solidFill>
                <a:sym typeface="Symbol" panose="05050102010706020507" pitchFamily="18" charset="2"/>
              </a:rPr>
              <a:t>	</a:t>
            </a:r>
            <a:r>
              <a:rPr lang="en-IN" dirty="0">
                <a:sym typeface="Symbol" panose="05050102010706020507" pitchFamily="18" charset="2"/>
              </a:rPr>
              <a:t>S is the nullable symbol. </a:t>
            </a:r>
          </a:p>
          <a:p>
            <a:pPr marL="0" indent="0">
              <a:buNone/>
            </a:pPr>
            <a:r>
              <a:rPr lang="en-IN" dirty="0">
                <a:sym typeface="Symbol" panose="05050102010706020507" pitchFamily="18" charset="2"/>
              </a:rPr>
              <a:t>	The resultant grammar:</a:t>
            </a:r>
          </a:p>
          <a:p>
            <a:pPr marL="914400" lvl="2" indent="0">
              <a:buNone/>
            </a:pPr>
            <a:r>
              <a:rPr lang="en-IN" dirty="0">
                <a:sym typeface="Symbol" panose="05050102010706020507" pitchFamily="18" charset="2"/>
              </a:rPr>
              <a:t>	</a:t>
            </a:r>
            <a:r>
              <a:rPr lang="en-IN" dirty="0">
                <a:solidFill>
                  <a:srgbClr val="FF0000"/>
                </a:solidFill>
                <a:sym typeface="Symbol" panose="05050102010706020507" pitchFamily="18" charset="2"/>
              </a:rPr>
              <a:t>S </a:t>
            </a:r>
            <a:r>
              <a:rPr lang="en-IN" dirty="0">
                <a:solidFill>
                  <a:srgbClr val="FF0000"/>
                </a:solidFill>
                <a:sym typeface="Wingdings" panose="05000000000000000000" pitchFamily="2" charset="2"/>
              </a:rPr>
              <a:t> ASB | AB</a:t>
            </a:r>
          </a:p>
          <a:p>
            <a:pPr marL="914400" lvl="2" indent="0">
              <a:buNone/>
            </a:pPr>
            <a:r>
              <a:rPr lang="en-IN" dirty="0">
                <a:solidFill>
                  <a:srgbClr val="FF0000"/>
                </a:solidFill>
                <a:sym typeface="Wingdings" panose="05000000000000000000" pitchFamily="2" charset="2"/>
              </a:rPr>
              <a:t>	A  </a:t>
            </a:r>
            <a:r>
              <a:rPr lang="en-IN" dirty="0" err="1">
                <a:solidFill>
                  <a:srgbClr val="FF0000"/>
                </a:solidFill>
                <a:sym typeface="Wingdings" panose="05000000000000000000" pitchFamily="2" charset="2"/>
              </a:rPr>
              <a:t>aAS</a:t>
            </a:r>
            <a:r>
              <a:rPr lang="en-IN" dirty="0">
                <a:solidFill>
                  <a:srgbClr val="FF0000"/>
                </a:solidFill>
                <a:sym typeface="Wingdings" panose="05000000000000000000" pitchFamily="2" charset="2"/>
              </a:rPr>
              <a:t> | a | </a:t>
            </a:r>
            <a:r>
              <a:rPr lang="en-IN" dirty="0" err="1">
                <a:solidFill>
                  <a:srgbClr val="FF0000"/>
                </a:solidFill>
                <a:sym typeface="Wingdings" panose="05000000000000000000" pitchFamily="2" charset="2"/>
              </a:rPr>
              <a:t>aA</a:t>
            </a:r>
            <a:endParaRPr lang="en-IN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marL="914400" lvl="2" indent="0">
              <a:buNone/>
            </a:pPr>
            <a:r>
              <a:rPr lang="en-IN" dirty="0">
                <a:solidFill>
                  <a:srgbClr val="FF0000"/>
                </a:solidFill>
                <a:sym typeface="Wingdings" panose="05000000000000000000" pitchFamily="2" charset="2"/>
              </a:rPr>
              <a:t>	B  </a:t>
            </a:r>
            <a:r>
              <a:rPr lang="en-IN" dirty="0" err="1">
                <a:solidFill>
                  <a:srgbClr val="FF0000"/>
                </a:solidFill>
                <a:sym typeface="Wingdings" panose="05000000000000000000" pitchFamily="2" charset="2"/>
              </a:rPr>
              <a:t>SbS</a:t>
            </a:r>
            <a:r>
              <a:rPr lang="en-IN" dirty="0">
                <a:solidFill>
                  <a:srgbClr val="FF0000"/>
                </a:solidFill>
                <a:sym typeface="Wingdings" panose="05000000000000000000" pitchFamily="2" charset="2"/>
              </a:rPr>
              <a:t> | A | bb | Sb | </a:t>
            </a:r>
            <a:r>
              <a:rPr lang="en-IN" dirty="0" err="1">
                <a:solidFill>
                  <a:srgbClr val="FF0000"/>
                </a:solidFill>
                <a:sym typeface="Wingdings" panose="05000000000000000000" pitchFamily="2" charset="2"/>
              </a:rPr>
              <a:t>bS</a:t>
            </a:r>
            <a:r>
              <a:rPr lang="en-IN" dirty="0">
                <a:solidFill>
                  <a:srgbClr val="FF0000"/>
                </a:solidFill>
                <a:sym typeface="Wingdings" panose="05000000000000000000" pitchFamily="2" charset="2"/>
              </a:rPr>
              <a:t> | b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4070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2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AE7308D4-8CCD-8B9D-3A8F-B47EE5AF41D9}"/>
              </a:ext>
            </a:extLst>
          </p:cNvPr>
          <p:cNvSpPr txBox="1">
            <a:spLocks/>
          </p:cNvSpPr>
          <p:nvPr/>
        </p:nvSpPr>
        <p:spPr>
          <a:xfrm>
            <a:off x="838200" y="1426482"/>
            <a:ext cx="10515600" cy="487271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dirty="0"/>
              <a:t>Eliminate the </a:t>
            </a:r>
            <a:r>
              <a:rPr lang="en-IN" dirty="0">
                <a:solidFill>
                  <a:srgbClr val="000099"/>
                </a:solidFill>
                <a:sym typeface="Symbol" panose="05050102010706020507" pitchFamily="18" charset="2"/>
              </a:rPr>
              <a:t>-production from the grammar: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>
                <a:solidFill>
                  <a:srgbClr val="000099"/>
                </a:solidFill>
                <a:sym typeface="Symbol" panose="05050102010706020507" pitchFamily="18" charset="2"/>
              </a:rPr>
              <a:t>	S </a:t>
            </a:r>
            <a:r>
              <a:rPr lang="en-IN" dirty="0">
                <a:solidFill>
                  <a:srgbClr val="000099"/>
                </a:solidFill>
                <a:sym typeface="Wingdings" panose="05000000000000000000" pitchFamily="2" charset="2"/>
              </a:rPr>
              <a:t></a:t>
            </a:r>
            <a:r>
              <a:rPr lang="en-IN" dirty="0">
                <a:solidFill>
                  <a:srgbClr val="000099"/>
                </a:solidFill>
                <a:sym typeface="Symbol" panose="05050102010706020507" pitchFamily="18" charset="2"/>
              </a:rPr>
              <a:t>AB | </a:t>
            </a:r>
            <a:r>
              <a:rPr lang="en-IN" dirty="0" err="1">
                <a:solidFill>
                  <a:srgbClr val="000099"/>
                </a:solidFill>
                <a:sym typeface="Symbol" panose="05050102010706020507" pitchFamily="18" charset="2"/>
              </a:rPr>
              <a:t>aB</a:t>
            </a:r>
            <a:endParaRPr lang="en-IN" dirty="0">
              <a:solidFill>
                <a:srgbClr val="000099"/>
              </a:solidFill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IN" dirty="0">
                <a:solidFill>
                  <a:srgbClr val="000099"/>
                </a:solidFill>
                <a:sym typeface="Symbol" panose="05050102010706020507" pitchFamily="18" charset="2"/>
              </a:rPr>
              <a:t>	A</a:t>
            </a:r>
            <a:r>
              <a:rPr lang="en-IN" dirty="0">
                <a:solidFill>
                  <a:srgbClr val="000099"/>
                </a:solidFill>
                <a:sym typeface="Wingdings" panose="05000000000000000000" pitchFamily="2" charset="2"/>
              </a:rPr>
              <a:t> </a:t>
            </a:r>
            <a:r>
              <a:rPr lang="en-IN" dirty="0" err="1">
                <a:solidFill>
                  <a:srgbClr val="000099"/>
                </a:solidFill>
                <a:sym typeface="Symbol" panose="05050102010706020507" pitchFamily="18" charset="2"/>
              </a:rPr>
              <a:t>aab</a:t>
            </a:r>
            <a:r>
              <a:rPr lang="en-IN" dirty="0">
                <a:solidFill>
                  <a:srgbClr val="000099"/>
                </a:solidFill>
                <a:sym typeface="Symbol" panose="05050102010706020507" pitchFamily="18" charset="2"/>
              </a:rPr>
              <a:t> |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>
                <a:solidFill>
                  <a:srgbClr val="000099"/>
                </a:solidFill>
                <a:sym typeface="Symbol" panose="05050102010706020507" pitchFamily="18" charset="2"/>
              </a:rPr>
              <a:t>	B </a:t>
            </a:r>
            <a:r>
              <a:rPr lang="en-IN" dirty="0">
                <a:solidFill>
                  <a:srgbClr val="000099"/>
                </a:solidFill>
                <a:sym typeface="Wingdings" panose="05000000000000000000" pitchFamily="2" charset="2"/>
              </a:rPr>
              <a:t></a:t>
            </a:r>
            <a:r>
              <a:rPr lang="en-IN" dirty="0">
                <a:solidFill>
                  <a:srgbClr val="000099"/>
                </a:solidFill>
                <a:sym typeface="Symbol" panose="05050102010706020507" pitchFamily="18" charset="2"/>
              </a:rPr>
              <a:t> </a:t>
            </a:r>
            <a:r>
              <a:rPr lang="en-IN" dirty="0" err="1">
                <a:solidFill>
                  <a:srgbClr val="000099"/>
                </a:solidFill>
                <a:sym typeface="Symbol" panose="05050102010706020507" pitchFamily="18" charset="2"/>
              </a:rPr>
              <a:t>bbA</a:t>
            </a:r>
            <a:endParaRPr lang="en-IN" dirty="0">
              <a:solidFill>
                <a:srgbClr val="000099"/>
              </a:solidFill>
              <a:sym typeface="Symbol" panose="05050102010706020507" pitchFamily="18" charset="2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IN" dirty="0">
              <a:solidFill>
                <a:srgbClr val="000099"/>
              </a:solidFill>
              <a:sym typeface="Symbol" panose="05050102010706020507" pitchFamily="18" charset="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 err="1">
                <a:solidFill>
                  <a:srgbClr val="000099"/>
                </a:solidFill>
                <a:sym typeface="Symbol" panose="05050102010706020507" pitchFamily="18" charset="2"/>
              </a:rPr>
              <a:t>Soln</a:t>
            </a:r>
            <a:r>
              <a:rPr lang="en-IN" dirty="0">
                <a:solidFill>
                  <a:srgbClr val="000099"/>
                </a:solidFill>
                <a:sym typeface="Symbol" panose="05050102010706020507" pitchFamily="18" charset="2"/>
              </a:rPr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>
                <a:solidFill>
                  <a:srgbClr val="000099"/>
                </a:solidFill>
                <a:sym typeface="Symbol" panose="05050102010706020507" pitchFamily="18" charset="2"/>
              </a:rPr>
              <a:t>	</a:t>
            </a:r>
            <a:r>
              <a:rPr lang="en-IN" dirty="0">
                <a:sym typeface="Symbol" panose="05050102010706020507" pitchFamily="18" charset="2"/>
              </a:rPr>
              <a:t>A is the nullable symbol.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>
                <a:sym typeface="Symbol" panose="05050102010706020507" pitchFamily="18" charset="2"/>
              </a:rPr>
              <a:t>	The resultant grammar:</a:t>
            </a:r>
          </a:p>
          <a:p>
            <a:pPr marL="914400" lvl="2" indent="0">
              <a:buFont typeface="Arial" panose="020B0604020202020204" pitchFamily="34" charset="0"/>
              <a:buNone/>
            </a:pPr>
            <a:r>
              <a:rPr lang="en-IN" dirty="0">
                <a:sym typeface="Symbol" panose="05050102010706020507" pitchFamily="18" charset="2"/>
              </a:rPr>
              <a:t>	</a:t>
            </a:r>
            <a:r>
              <a:rPr lang="en-IN" sz="2400" dirty="0">
                <a:solidFill>
                  <a:srgbClr val="FF0000"/>
                </a:solidFill>
                <a:sym typeface="Symbol" panose="05050102010706020507" pitchFamily="18" charset="2"/>
              </a:rPr>
              <a:t>S </a:t>
            </a:r>
            <a:r>
              <a:rPr lang="en-IN" sz="2400" dirty="0">
                <a:solidFill>
                  <a:srgbClr val="FF0000"/>
                </a:solidFill>
                <a:sym typeface="Wingdings" panose="05000000000000000000" pitchFamily="2" charset="2"/>
              </a:rPr>
              <a:t> AB | </a:t>
            </a:r>
            <a:r>
              <a:rPr lang="en-IN" sz="2400" dirty="0" err="1">
                <a:solidFill>
                  <a:srgbClr val="FF0000"/>
                </a:solidFill>
                <a:sym typeface="Wingdings" panose="05000000000000000000" pitchFamily="2" charset="2"/>
              </a:rPr>
              <a:t>aB</a:t>
            </a:r>
            <a:r>
              <a:rPr lang="en-IN" sz="2400" dirty="0">
                <a:solidFill>
                  <a:srgbClr val="FF0000"/>
                </a:solidFill>
                <a:sym typeface="Wingdings" panose="05000000000000000000" pitchFamily="2" charset="2"/>
              </a:rPr>
              <a:t> | B</a:t>
            </a:r>
          </a:p>
          <a:p>
            <a:pPr marL="914400" lvl="2" indent="0">
              <a:buFont typeface="Arial" panose="020B0604020202020204" pitchFamily="34" charset="0"/>
              <a:buNone/>
            </a:pPr>
            <a:r>
              <a:rPr lang="en-IN" sz="2400" dirty="0">
                <a:solidFill>
                  <a:srgbClr val="FF0000"/>
                </a:solidFill>
                <a:sym typeface="Wingdings" panose="05000000000000000000" pitchFamily="2" charset="2"/>
              </a:rPr>
              <a:t>	A  </a:t>
            </a:r>
            <a:r>
              <a:rPr lang="en-IN" sz="2400" dirty="0" err="1">
                <a:solidFill>
                  <a:srgbClr val="FF0000"/>
                </a:solidFill>
                <a:sym typeface="Wingdings" panose="05000000000000000000" pitchFamily="2" charset="2"/>
              </a:rPr>
              <a:t>aab</a:t>
            </a:r>
            <a:endParaRPr lang="en-IN" sz="2400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marL="914400" lvl="2" indent="0">
              <a:buFont typeface="Arial" panose="020B0604020202020204" pitchFamily="34" charset="0"/>
              <a:buNone/>
            </a:pPr>
            <a:r>
              <a:rPr lang="en-IN" sz="2400" dirty="0">
                <a:solidFill>
                  <a:srgbClr val="FF0000"/>
                </a:solidFill>
                <a:sym typeface="Wingdings" panose="05000000000000000000" pitchFamily="2" charset="2"/>
              </a:rPr>
              <a:t>	B  </a:t>
            </a:r>
            <a:r>
              <a:rPr lang="en-IN" sz="2400" dirty="0" err="1">
                <a:solidFill>
                  <a:srgbClr val="FF0000"/>
                </a:solidFill>
                <a:sym typeface="Wingdings" panose="05000000000000000000" pitchFamily="2" charset="2"/>
              </a:rPr>
              <a:t>bbA</a:t>
            </a:r>
            <a:r>
              <a:rPr lang="en-IN" sz="2400" dirty="0">
                <a:solidFill>
                  <a:srgbClr val="FF0000"/>
                </a:solidFill>
                <a:sym typeface="Wingdings" panose="05000000000000000000" pitchFamily="2" charset="2"/>
              </a:rPr>
              <a:t> | bb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1619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3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AE7308D4-8CCD-8B9D-3A8F-B47EE5AF41D9}"/>
              </a:ext>
            </a:extLst>
          </p:cNvPr>
          <p:cNvSpPr txBox="1">
            <a:spLocks/>
          </p:cNvSpPr>
          <p:nvPr/>
        </p:nvSpPr>
        <p:spPr>
          <a:xfrm>
            <a:off x="838200" y="1426482"/>
            <a:ext cx="10515600" cy="487271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dirty="0"/>
              <a:t>Eliminate the </a:t>
            </a:r>
            <a:r>
              <a:rPr lang="en-IN" dirty="0">
                <a:solidFill>
                  <a:srgbClr val="000099"/>
                </a:solidFill>
                <a:sym typeface="Symbol" panose="05050102010706020507" pitchFamily="18" charset="2"/>
              </a:rPr>
              <a:t></a:t>
            </a:r>
            <a:r>
              <a:rPr lang="en-IN" dirty="0">
                <a:sym typeface="Symbol" panose="05050102010706020507" pitchFamily="18" charset="2"/>
              </a:rPr>
              <a:t>-production from the grammar: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>
                <a:sym typeface="Symbol" panose="05050102010706020507" pitchFamily="18" charset="2"/>
              </a:rPr>
              <a:t>	S </a:t>
            </a:r>
            <a:r>
              <a:rPr lang="en-IN" dirty="0">
                <a:sym typeface="Wingdings" panose="05000000000000000000" pitchFamily="2" charset="2"/>
              </a:rPr>
              <a:t> </a:t>
            </a:r>
            <a:r>
              <a:rPr lang="en-IN" dirty="0">
                <a:sym typeface="Symbol" panose="05050102010706020507" pitchFamily="18" charset="2"/>
              </a:rPr>
              <a:t>CD</a:t>
            </a:r>
          </a:p>
          <a:p>
            <a:pPr marL="0" indent="0">
              <a:buNone/>
            </a:pPr>
            <a:r>
              <a:rPr lang="en-IN" dirty="0">
                <a:sym typeface="Symbol" panose="05050102010706020507" pitchFamily="18" charset="2"/>
              </a:rPr>
              <a:t>	C</a:t>
            </a:r>
            <a:r>
              <a:rPr lang="en-IN" dirty="0">
                <a:sym typeface="Wingdings" panose="05000000000000000000" pitchFamily="2" charset="2"/>
              </a:rPr>
              <a:t> </a:t>
            </a:r>
            <a:r>
              <a:rPr lang="en-IN" dirty="0" err="1">
                <a:sym typeface="Symbol" panose="05050102010706020507" pitchFamily="18" charset="2"/>
              </a:rPr>
              <a:t>cCC</a:t>
            </a:r>
            <a:r>
              <a:rPr lang="en-IN" dirty="0">
                <a:sym typeface="Symbol" panose="05050102010706020507" pitchFamily="18" charset="2"/>
              </a:rPr>
              <a:t> | </a:t>
            </a:r>
          </a:p>
          <a:p>
            <a:pPr marL="0" indent="0">
              <a:buNone/>
            </a:pPr>
            <a:r>
              <a:rPr lang="en-IN" dirty="0">
                <a:sym typeface="Symbol" panose="05050102010706020507" pitchFamily="18" charset="2"/>
              </a:rPr>
              <a:t>	D </a:t>
            </a:r>
            <a:r>
              <a:rPr lang="en-IN" dirty="0">
                <a:sym typeface="Wingdings" panose="05000000000000000000" pitchFamily="2" charset="2"/>
              </a:rPr>
              <a:t></a:t>
            </a:r>
            <a:r>
              <a:rPr lang="en-IN" dirty="0">
                <a:sym typeface="Symbol" panose="05050102010706020507" pitchFamily="18" charset="2"/>
              </a:rPr>
              <a:t> </a:t>
            </a:r>
            <a:r>
              <a:rPr lang="en-IN" dirty="0" err="1">
                <a:sym typeface="Symbol" panose="05050102010706020507" pitchFamily="18" charset="2"/>
              </a:rPr>
              <a:t>dDD</a:t>
            </a:r>
            <a:r>
              <a:rPr lang="en-IN" dirty="0">
                <a:sym typeface="Symbol" panose="05050102010706020507" pitchFamily="18" charset="2"/>
              </a:rPr>
              <a:t> | 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dirty="0">
              <a:solidFill>
                <a:srgbClr val="000099"/>
              </a:solidFill>
              <a:sym typeface="Symbol" panose="05050102010706020507" pitchFamily="18" charset="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 err="1">
                <a:solidFill>
                  <a:srgbClr val="000099"/>
                </a:solidFill>
                <a:sym typeface="Symbol" panose="05050102010706020507" pitchFamily="18" charset="2"/>
              </a:rPr>
              <a:t>Soln</a:t>
            </a:r>
            <a:r>
              <a:rPr lang="en-IN" dirty="0">
                <a:solidFill>
                  <a:srgbClr val="000099"/>
                </a:solidFill>
                <a:sym typeface="Symbol" panose="05050102010706020507" pitchFamily="18" charset="2"/>
              </a:rPr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>
                <a:solidFill>
                  <a:srgbClr val="000099"/>
                </a:solidFill>
                <a:sym typeface="Symbol" panose="05050102010706020507" pitchFamily="18" charset="2"/>
              </a:rPr>
              <a:t>	</a:t>
            </a:r>
            <a:r>
              <a:rPr lang="en-IN">
                <a:sym typeface="Symbol" panose="05050102010706020507" pitchFamily="18" charset="2"/>
              </a:rPr>
              <a:t>C, D are </a:t>
            </a:r>
            <a:r>
              <a:rPr lang="en-IN" dirty="0">
                <a:sym typeface="Symbol" panose="05050102010706020507" pitchFamily="18" charset="2"/>
              </a:rPr>
              <a:t>the </a:t>
            </a:r>
            <a:r>
              <a:rPr lang="en-IN">
                <a:sym typeface="Symbol" panose="05050102010706020507" pitchFamily="18" charset="2"/>
              </a:rPr>
              <a:t>nullable symbols. </a:t>
            </a:r>
            <a:endParaRPr lang="en-IN" dirty="0">
              <a:sym typeface="Symbol" panose="05050102010706020507" pitchFamily="18" charset="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>
                <a:sym typeface="Symbol" panose="05050102010706020507" pitchFamily="18" charset="2"/>
              </a:rPr>
              <a:t>	The resultant grammar:</a:t>
            </a:r>
          </a:p>
          <a:p>
            <a:pPr marL="914400" lvl="2" indent="0">
              <a:buFont typeface="Arial" panose="020B0604020202020204" pitchFamily="34" charset="0"/>
              <a:buNone/>
            </a:pPr>
            <a:r>
              <a:rPr lang="en-IN" dirty="0">
                <a:sym typeface="Symbol" panose="05050102010706020507" pitchFamily="18" charset="2"/>
              </a:rPr>
              <a:t>	</a:t>
            </a:r>
            <a:r>
              <a:rPr lang="en-IN" sz="2400" dirty="0">
                <a:solidFill>
                  <a:srgbClr val="FF0000"/>
                </a:solidFill>
                <a:sym typeface="Symbol" panose="05050102010706020507" pitchFamily="18" charset="2"/>
              </a:rPr>
              <a:t>S </a:t>
            </a:r>
            <a:r>
              <a:rPr lang="en-IN" sz="2400" dirty="0">
                <a:solidFill>
                  <a:srgbClr val="FF0000"/>
                </a:solidFill>
                <a:sym typeface="Wingdings" panose="05000000000000000000" pitchFamily="2" charset="2"/>
              </a:rPr>
              <a:t> CD | C | D</a:t>
            </a:r>
          </a:p>
          <a:p>
            <a:pPr marL="914400" lvl="2" indent="0">
              <a:buNone/>
            </a:pPr>
            <a:r>
              <a:rPr lang="en-IN" sz="2400" dirty="0">
                <a:solidFill>
                  <a:srgbClr val="FF0000"/>
                </a:solidFill>
                <a:sym typeface="Wingdings" panose="05000000000000000000" pitchFamily="2" charset="2"/>
              </a:rPr>
              <a:t>	C  </a:t>
            </a:r>
            <a:r>
              <a:rPr lang="en-IN" sz="2400" dirty="0" err="1">
                <a:solidFill>
                  <a:srgbClr val="FF0000"/>
                </a:solidFill>
                <a:sym typeface="Wingdings" panose="05000000000000000000" pitchFamily="2" charset="2"/>
              </a:rPr>
              <a:t>cCC</a:t>
            </a:r>
            <a:r>
              <a:rPr lang="en-IN" sz="2400" dirty="0">
                <a:solidFill>
                  <a:srgbClr val="FF0000"/>
                </a:solidFill>
                <a:sym typeface="Wingdings" panose="05000000000000000000" pitchFamily="2" charset="2"/>
              </a:rPr>
              <a:t> | </a:t>
            </a:r>
            <a:r>
              <a:rPr lang="en-IN" sz="2400" dirty="0" err="1">
                <a:solidFill>
                  <a:srgbClr val="FF0000"/>
                </a:solidFill>
                <a:sym typeface="Wingdings" panose="05000000000000000000" pitchFamily="2" charset="2"/>
              </a:rPr>
              <a:t>cC</a:t>
            </a:r>
            <a:r>
              <a:rPr lang="en-IN" sz="2400" dirty="0">
                <a:solidFill>
                  <a:srgbClr val="FF0000"/>
                </a:solidFill>
                <a:sym typeface="Wingdings" panose="05000000000000000000" pitchFamily="2" charset="2"/>
              </a:rPr>
              <a:t> | </a:t>
            </a:r>
            <a:r>
              <a:rPr lang="en-IN" sz="2400" strike="sngStrike" dirty="0" err="1">
                <a:solidFill>
                  <a:srgbClr val="FF0000"/>
                </a:solidFill>
                <a:sym typeface="Wingdings" panose="05000000000000000000" pitchFamily="2" charset="2"/>
              </a:rPr>
              <a:t>cC</a:t>
            </a:r>
            <a:r>
              <a:rPr lang="en-IN" sz="2400" strike="sngStrike" dirty="0">
                <a:solidFill>
                  <a:srgbClr val="FF0000"/>
                </a:solidFill>
                <a:sym typeface="Wingdings" panose="05000000000000000000" pitchFamily="2" charset="2"/>
              </a:rPr>
              <a:t> |</a:t>
            </a:r>
            <a:r>
              <a:rPr lang="en-IN" sz="2400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IN" sz="2400" dirty="0">
                <a:solidFill>
                  <a:srgbClr val="FF0000"/>
                </a:solidFill>
                <a:sym typeface="Symbol" panose="05050102010706020507" pitchFamily="18" charset="2"/>
              </a:rPr>
              <a:t>c</a:t>
            </a:r>
            <a:endParaRPr lang="en-IN" sz="2400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marL="914400" lvl="2" indent="0">
              <a:buFont typeface="Arial" panose="020B0604020202020204" pitchFamily="34" charset="0"/>
              <a:buNone/>
            </a:pPr>
            <a:r>
              <a:rPr lang="en-IN" sz="2400" dirty="0">
                <a:solidFill>
                  <a:srgbClr val="FF0000"/>
                </a:solidFill>
                <a:sym typeface="Wingdings" panose="05000000000000000000" pitchFamily="2" charset="2"/>
              </a:rPr>
              <a:t>	B  </a:t>
            </a:r>
            <a:r>
              <a:rPr lang="en-IN" sz="2400" dirty="0" err="1">
                <a:solidFill>
                  <a:srgbClr val="FF0000"/>
                </a:solidFill>
                <a:sym typeface="Wingdings" panose="05000000000000000000" pitchFamily="2" charset="2"/>
              </a:rPr>
              <a:t>dDD</a:t>
            </a:r>
            <a:r>
              <a:rPr lang="en-IN" sz="2400" dirty="0">
                <a:solidFill>
                  <a:srgbClr val="FF0000"/>
                </a:solidFill>
                <a:sym typeface="Wingdings" panose="05000000000000000000" pitchFamily="2" charset="2"/>
              </a:rPr>
              <a:t> | </a:t>
            </a:r>
            <a:r>
              <a:rPr lang="en-IN" sz="2400" dirty="0" err="1">
                <a:solidFill>
                  <a:srgbClr val="FF0000"/>
                </a:solidFill>
                <a:sym typeface="Wingdings" panose="05000000000000000000" pitchFamily="2" charset="2"/>
              </a:rPr>
              <a:t>dD</a:t>
            </a:r>
            <a:r>
              <a:rPr lang="en-IN" sz="2400" dirty="0">
                <a:solidFill>
                  <a:srgbClr val="FF0000"/>
                </a:solidFill>
                <a:sym typeface="Wingdings" panose="05000000000000000000" pitchFamily="2" charset="2"/>
              </a:rPr>
              <a:t> | </a:t>
            </a:r>
            <a:r>
              <a:rPr lang="en-IN" sz="2400" strike="sngStrike" dirty="0" err="1">
                <a:solidFill>
                  <a:srgbClr val="FF0000"/>
                </a:solidFill>
                <a:sym typeface="Wingdings" panose="05000000000000000000" pitchFamily="2" charset="2"/>
              </a:rPr>
              <a:t>dD</a:t>
            </a:r>
            <a:r>
              <a:rPr lang="en-IN" sz="2400" strike="sngStrike" dirty="0">
                <a:solidFill>
                  <a:srgbClr val="FF0000"/>
                </a:solidFill>
                <a:sym typeface="Wingdings" panose="05000000000000000000" pitchFamily="2" charset="2"/>
              </a:rPr>
              <a:t> |</a:t>
            </a:r>
            <a:r>
              <a:rPr lang="en-IN" sz="2400" dirty="0">
                <a:solidFill>
                  <a:srgbClr val="FF0000"/>
                </a:solidFill>
                <a:sym typeface="Wingdings" panose="05000000000000000000" pitchFamily="2" charset="2"/>
              </a:rPr>
              <a:t> d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4074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81000"/>
            <a:ext cx="10515600" cy="61087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dirty="0"/>
              <a:t>Example: 4</a:t>
            </a:r>
          </a:p>
          <a:p>
            <a:pPr>
              <a:buNone/>
            </a:pPr>
            <a:r>
              <a:rPr lang="en-IN" dirty="0"/>
              <a:t>            </a:t>
            </a:r>
            <a:r>
              <a:rPr lang="en-US" dirty="0"/>
              <a:t>S → </a:t>
            </a:r>
            <a:r>
              <a:rPr lang="en-US" dirty="0" err="1"/>
              <a:t>SaSbS</a:t>
            </a:r>
            <a:r>
              <a:rPr lang="en-US" dirty="0"/>
              <a:t>   (rule 1)</a:t>
            </a:r>
          </a:p>
          <a:p>
            <a:pPr>
              <a:buNone/>
            </a:pPr>
            <a:r>
              <a:rPr lang="en-US" dirty="0"/>
              <a:t>            S → </a:t>
            </a:r>
            <a:r>
              <a:rPr lang="en-US" dirty="0">
                <a:solidFill>
                  <a:srgbClr val="FF0000"/>
                </a:solidFill>
                <a:sym typeface="+mn-ea"/>
              </a:rPr>
              <a:t>ε</a:t>
            </a:r>
            <a:endParaRPr lang="en-IN" altLang="en-US" dirty="0">
              <a:latin typeface="Browallia New" pitchFamily="34" charset="-34"/>
              <a:sym typeface="Symbol" panose="05050102010706020507" pitchFamily="18" charset="2"/>
            </a:endParaRPr>
          </a:p>
          <a:p>
            <a:pPr>
              <a:buNone/>
            </a:pPr>
            <a:r>
              <a:rPr lang="en-IN" dirty="0">
                <a:sym typeface="Symbol" panose="05050102010706020507" pitchFamily="18" charset="2"/>
              </a:rPr>
              <a:t>  </a:t>
            </a:r>
            <a:r>
              <a:rPr lang="en-IN" dirty="0" err="1">
                <a:sym typeface="Symbol" panose="05050102010706020507" pitchFamily="18" charset="2"/>
              </a:rPr>
              <a:t>Nullable</a:t>
            </a:r>
            <a:r>
              <a:rPr lang="en-IN" dirty="0">
                <a:sym typeface="Symbol" panose="05050102010706020507" pitchFamily="18" charset="2"/>
              </a:rPr>
              <a:t> = { S }</a:t>
            </a:r>
          </a:p>
          <a:p>
            <a:pPr>
              <a:buNone/>
            </a:pPr>
            <a:r>
              <a:rPr lang="en-IN" dirty="0">
                <a:sym typeface="Symbol" panose="05050102010706020507" pitchFamily="18" charset="2"/>
              </a:rPr>
              <a:t>            </a:t>
            </a:r>
            <a:r>
              <a:rPr lang="en-US" dirty="0">
                <a:solidFill>
                  <a:srgbClr val="0000CC"/>
                </a:solidFill>
              </a:rPr>
              <a:t>S → </a:t>
            </a:r>
            <a:r>
              <a:rPr lang="en-US" dirty="0" err="1">
                <a:solidFill>
                  <a:srgbClr val="0000CC"/>
                </a:solidFill>
              </a:rPr>
              <a:t>SaSbS</a:t>
            </a:r>
            <a:endParaRPr lang="en-US" dirty="0">
              <a:solidFill>
                <a:srgbClr val="0000CC"/>
              </a:solidFill>
            </a:endParaRPr>
          </a:p>
          <a:p>
            <a:pPr>
              <a:buNone/>
            </a:pPr>
            <a:r>
              <a:rPr lang="en-US" dirty="0">
                <a:solidFill>
                  <a:srgbClr val="0000CC"/>
                </a:solidFill>
                <a:sym typeface="Symbol" panose="05050102010706020507" pitchFamily="18" charset="2"/>
              </a:rPr>
              <a:t>            </a:t>
            </a:r>
            <a:r>
              <a:rPr lang="en-US" dirty="0">
                <a:solidFill>
                  <a:srgbClr val="FF0000"/>
                </a:solidFill>
              </a:rPr>
              <a:t>S → </a:t>
            </a:r>
            <a:r>
              <a:rPr lang="en-US" dirty="0" err="1">
                <a:solidFill>
                  <a:srgbClr val="FF0000"/>
                </a:solidFill>
              </a:rPr>
              <a:t>aSbS</a:t>
            </a:r>
            <a:endParaRPr lang="en-US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  <a:sym typeface="Symbol" panose="05050102010706020507" pitchFamily="18" charset="2"/>
              </a:rPr>
              <a:t>            </a:t>
            </a:r>
            <a:r>
              <a:rPr lang="en-US" dirty="0">
                <a:solidFill>
                  <a:srgbClr val="FF0000"/>
                </a:solidFill>
              </a:rPr>
              <a:t>S → </a:t>
            </a:r>
            <a:r>
              <a:rPr lang="en-US" dirty="0" err="1">
                <a:solidFill>
                  <a:srgbClr val="FF0000"/>
                </a:solidFill>
              </a:rPr>
              <a:t>SabS</a:t>
            </a:r>
            <a:endParaRPr lang="en-US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</a:rPr>
              <a:t>            S → </a:t>
            </a:r>
            <a:r>
              <a:rPr lang="en-US" dirty="0" err="1">
                <a:solidFill>
                  <a:srgbClr val="FF0000"/>
                </a:solidFill>
              </a:rPr>
              <a:t>SaSb</a:t>
            </a:r>
            <a:endParaRPr lang="en-US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</a:rPr>
              <a:t>            </a:t>
            </a:r>
            <a:r>
              <a:rPr lang="en-US" dirty="0">
                <a:solidFill>
                  <a:srgbClr val="008000"/>
                </a:solidFill>
              </a:rPr>
              <a:t>S → </a:t>
            </a:r>
            <a:r>
              <a:rPr lang="en-US" dirty="0" err="1">
                <a:solidFill>
                  <a:srgbClr val="008000"/>
                </a:solidFill>
              </a:rPr>
              <a:t>abS</a:t>
            </a:r>
            <a:endParaRPr lang="en-US" dirty="0">
              <a:solidFill>
                <a:srgbClr val="008000"/>
              </a:solidFill>
            </a:endParaRPr>
          </a:p>
          <a:p>
            <a:pPr>
              <a:buNone/>
            </a:pPr>
            <a:r>
              <a:rPr lang="en-US" dirty="0">
                <a:solidFill>
                  <a:srgbClr val="008000"/>
                </a:solidFill>
              </a:rPr>
              <a:t>            S → Sab</a:t>
            </a:r>
          </a:p>
          <a:p>
            <a:pPr>
              <a:buNone/>
            </a:pPr>
            <a:r>
              <a:rPr lang="en-US" dirty="0">
                <a:solidFill>
                  <a:srgbClr val="008000"/>
                </a:solidFill>
              </a:rPr>
              <a:t>            S → </a:t>
            </a:r>
            <a:r>
              <a:rPr lang="en-US" dirty="0" err="1">
                <a:solidFill>
                  <a:srgbClr val="008000"/>
                </a:solidFill>
              </a:rPr>
              <a:t>aSb</a:t>
            </a:r>
            <a:endParaRPr lang="en-US" dirty="0">
              <a:solidFill>
                <a:srgbClr val="008000"/>
              </a:solidFill>
            </a:endParaRPr>
          </a:p>
          <a:p>
            <a:pPr>
              <a:buNone/>
            </a:pPr>
            <a:r>
              <a:rPr lang="en-US" dirty="0">
                <a:solidFill>
                  <a:srgbClr val="008000"/>
                </a:solidFill>
              </a:rPr>
              <a:t>            </a:t>
            </a:r>
            <a:r>
              <a:rPr lang="en-US" dirty="0"/>
              <a:t>S → ab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IN" dirty="0">
              <a:sym typeface="Symbol" panose="05050102010706020507" pitchFamily="18" charset="2"/>
            </a:endParaRPr>
          </a:p>
          <a:p>
            <a:pPr>
              <a:buNone/>
            </a:pPr>
            <a:endParaRPr lang="en-IN" dirty="0">
              <a:sym typeface="Symbol" panose="05050102010706020507" pitchFamily="18" charset="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4932" y="643917"/>
            <a:ext cx="10515600" cy="59817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dirty="0"/>
              <a:t>Example: 5</a:t>
            </a:r>
          </a:p>
          <a:p>
            <a:pPr>
              <a:buNone/>
            </a:pPr>
            <a:r>
              <a:rPr lang="en-IN" dirty="0"/>
              <a:t>            </a:t>
            </a:r>
            <a:r>
              <a:rPr lang="en-US" dirty="0"/>
              <a:t>S → </a:t>
            </a:r>
            <a:r>
              <a:rPr lang="en-US" dirty="0" err="1"/>
              <a:t>ABaC</a:t>
            </a:r>
            <a:endParaRPr lang="en-US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/>
              <a:t>            A → BC </a:t>
            </a:r>
          </a:p>
          <a:p>
            <a:pPr>
              <a:buNone/>
            </a:pPr>
            <a:r>
              <a:rPr lang="en-US" dirty="0"/>
              <a:t>		B → b / </a:t>
            </a:r>
            <a:r>
              <a:rPr lang="en-US" dirty="0">
                <a:solidFill>
                  <a:srgbClr val="FF0000"/>
                </a:solidFill>
                <a:sym typeface="+mn-ea"/>
              </a:rPr>
              <a:t>ε</a:t>
            </a:r>
            <a:endParaRPr lang="en-IN" altLang="en-US" dirty="0">
              <a:latin typeface="Browallia New" pitchFamily="34" charset="-34"/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IN" dirty="0">
                <a:sym typeface="Symbol" panose="05050102010706020507" pitchFamily="18" charset="2"/>
              </a:rPr>
              <a:t>            C </a:t>
            </a:r>
            <a:r>
              <a:rPr lang="en-US" dirty="0"/>
              <a:t>→ D /</a:t>
            </a:r>
            <a:r>
              <a:rPr lang="en-US" dirty="0">
                <a:solidFill>
                  <a:srgbClr val="FF0000"/>
                </a:solidFill>
                <a:sym typeface="+mn-ea"/>
              </a:rPr>
              <a:t>ε</a:t>
            </a:r>
            <a:r>
              <a:rPr lang="en-US" dirty="0">
                <a:sym typeface="+mn-ea"/>
              </a:rPr>
              <a:t> </a:t>
            </a:r>
            <a:r>
              <a:rPr lang="en-US" dirty="0"/>
              <a:t> </a:t>
            </a:r>
            <a:endParaRPr lang="en-IN" altLang="en-US" dirty="0">
              <a:latin typeface="Browallia New" pitchFamily="34" charset="-34"/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IN" dirty="0">
                <a:sym typeface="Symbol" panose="05050102010706020507" pitchFamily="18" charset="2"/>
              </a:rPr>
              <a:t>            D </a:t>
            </a:r>
            <a:r>
              <a:rPr lang="en-US" dirty="0"/>
              <a:t>→ d</a:t>
            </a:r>
            <a:endParaRPr lang="en-IN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 → b|</a:t>
            </a:r>
            <a:r>
              <a:rPr lang="en-US" dirty="0">
                <a:solidFill>
                  <a:srgbClr val="FF0000"/>
                </a:solidFill>
                <a:sym typeface="+mn-ea"/>
              </a:rPr>
              <a:t> ε</a:t>
            </a:r>
            <a:r>
              <a:rPr lang="en-US" dirty="0"/>
              <a:t>       replaced as     </a:t>
            </a:r>
            <a:r>
              <a:rPr lang="en-US" dirty="0">
                <a:solidFill>
                  <a:srgbClr val="FF0000"/>
                </a:solidFill>
              </a:rPr>
              <a:t>B → b</a:t>
            </a:r>
          </a:p>
          <a:p>
            <a:pPr marL="0" indent="0">
              <a:buNone/>
            </a:pPr>
            <a:r>
              <a:rPr lang="en-IN" dirty="0">
                <a:sym typeface="Symbol" panose="05050102010706020507" pitchFamily="18" charset="2"/>
              </a:rPr>
              <a:t>C </a:t>
            </a:r>
            <a:r>
              <a:rPr lang="en-US" dirty="0"/>
              <a:t>→ D|</a:t>
            </a:r>
            <a:r>
              <a:rPr lang="en-US" dirty="0">
                <a:solidFill>
                  <a:srgbClr val="FF0000"/>
                </a:solidFill>
                <a:sym typeface="+mn-ea"/>
              </a:rPr>
              <a:t> ε</a:t>
            </a:r>
            <a:r>
              <a:rPr lang="en-US" dirty="0"/>
              <a:t>        replaced as      </a:t>
            </a:r>
            <a:r>
              <a:rPr lang="en-IN" dirty="0">
                <a:solidFill>
                  <a:srgbClr val="FF0000"/>
                </a:solidFill>
                <a:sym typeface="Symbol" panose="05050102010706020507" pitchFamily="18" charset="2"/>
              </a:rPr>
              <a:t>C </a:t>
            </a:r>
            <a:r>
              <a:rPr lang="en-US" dirty="0">
                <a:solidFill>
                  <a:srgbClr val="FF0000"/>
                </a:solidFill>
              </a:rPr>
              <a:t>→ D</a:t>
            </a:r>
          </a:p>
          <a:p>
            <a:pPr marL="0" indent="0">
              <a:buNone/>
            </a:pPr>
            <a:r>
              <a:rPr lang="en-US" dirty="0"/>
              <a:t>A → BC      replaced as     </a:t>
            </a:r>
            <a:r>
              <a:rPr lang="en-US" dirty="0">
                <a:solidFill>
                  <a:srgbClr val="FF0000"/>
                </a:solidFill>
              </a:rPr>
              <a:t>A → BC , A → B , A → C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S → </a:t>
            </a:r>
            <a:r>
              <a:rPr lang="en-US" dirty="0" err="1"/>
              <a:t>ABaC</a:t>
            </a:r>
            <a:r>
              <a:rPr lang="en-US" dirty="0"/>
              <a:t>   replaced as   </a:t>
            </a:r>
            <a:r>
              <a:rPr lang="en-US" dirty="0">
                <a:solidFill>
                  <a:srgbClr val="FF0000"/>
                </a:solidFill>
              </a:rPr>
              <a:t>S → </a:t>
            </a:r>
            <a:r>
              <a:rPr lang="en-US" dirty="0" err="1">
                <a:solidFill>
                  <a:srgbClr val="FF0000"/>
                </a:solidFill>
              </a:rPr>
              <a:t>ABaC</a:t>
            </a:r>
            <a:r>
              <a:rPr lang="en-US" dirty="0">
                <a:solidFill>
                  <a:srgbClr val="FF0000"/>
                </a:solidFill>
              </a:rPr>
              <a:t> , S → </a:t>
            </a:r>
            <a:r>
              <a:rPr lang="en-US" dirty="0" err="1">
                <a:solidFill>
                  <a:srgbClr val="FF0000"/>
                </a:solidFill>
              </a:rPr>
              <a:t>BaC</a:t>
            </a:r>
            <a:r>
              <a:rPr lang="en-US" dirty="0">
                <a:solidFill>
                  <a:srgbClr val="FF0000"/>
                </a:solidFill>
              </a:rPr>
              <a:t> ,  S → </a:t>
            </a:r>
            <a:r>
              <a:rPr lang="en-US" dirty="0" err="1">
                <a:solidFill>
                  <a:srgbClr val="FF0000"/>
                </a:solidFill>
              </a:rPr>
              <a:t>AaC</a:t>
            </a:r>
            <a:r>
              <a:rPr lang="en-US" dirty="0">
                <a:solidFill>
                  <a:srgbClr val="FF0000"/>
                </a:solidFill>
              </a:rPr>
              <a:t> , S → </a:t>
            </a:r>
            <a:r>
              <a:rPr lang="en-US" dirty="0" err="1">
                <a:solidFill>
                  <a:srgbClr val="FF0000"/>
                </a:solidFill>
              </a:rPr>
              <a:t>ABa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                                         S → </a:t>
            </a:r>
            <a:r>
              <a:rPr lang="en-US" dirty="0" err="1">
                <a:solidFill>
                  <a:srgbClr val="FF0000"/>
                </a:solidFill>
              </a:rPr>
              <a:t>aC</a:t>
            </a:r>
            <a:r>
              <a:rPr lang="en-US" dirty="0">
                <a:solidFill>
                  <a:srgbClr val="FF0000"/>
                </a:solidFill>
              </a:rPr>
              <a:t> , S → Aa , S → Ba , S → a</a:t>
            </a:r>
          </a:p>
          <a:p>
            <a:pPr marL="0" indent="0">
              <a:buNone/>
            </a:pPr>
            <a:r>
              <a:rPr lang="en-IN" dirty="0">
                <a:sym typeface="Symbol" panose="05050102010706020507" pitchFamily="18" charset="2"/>
              </a:rPr>
              <a:t>D </a:t>
            </a:r>
            <a:r>
              <a:rPr lang="en-US" dirty="0"/>
              <a:t>→ d        replaced as      </a:t>
            </a:r>
            <a:r>
              <a:rPr lang="en-IN" dirty="0">
                <a:solidFill>
                  <a:srgbClr val="FF0000"/>
                </a:solidFill>
                <a:sym typeface="Symbol" panose="05050102010706020507" pitchFamily="18" charset="2"/>
              </a:rPr>
              <a:t>D </a:t>
            </a:r>
            <a:r>
              <a:rPr lang="en-US" dirty="0">
                <a:solidFill>
                  <a:srgbClr val="FF0000"/>
                </a:solidFill>
              </a:rPr>
              <a:t>→ d</a:t>
            </a:r>
          </a:p>
          <a:p>
            <a:pPr marL="0" indent="0">
              <a:buNone/>
            </a:pPr>
            <a:endParaRPr lang="en-IN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Note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63B6F7D0-AC14-DBE7-93E8-37EF4449A6E2}"/>
              </a:ext>
            </a:extLst>
          </p:cNvPr>
          <p:cNvSpPr txBox="1">
            <a:spLocks/>
          </p:cNvSpPr>
          <p:nvPr/>
        </p:nvSpPr>
        <p:spPr>
          <a:xfrm>
            <a:off x="838200" y="1426482"/>
            <a:ext cx="10515600" cy="487271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en-IN" dirty="0">
                <a:solidFill>
                  <a:srgbClr val="000099"/>
                </a:solidFill>
              </a:rPr>
              <a:t>If a language, L is generated by CFG, G then L – {</a:t>
            </a:r>
            <a:r>
              <a:rPr lang="en-IN" dirty="0">
                <a:solidFill>
                  <a:srgbClr val="000099"/>
                </a:solidFill>
                <a:sym typeface="Symbol" panose="05050102010706020507" pitchFamily="18" charset="2"/>
              </a:rPr>
              <a:t>} is the CFG without  production.</a:t>
            </a:r>
          </a:p>
          <a:p>
            <a:pPr>
              <a:lnSpc>
                <a:spcPct val="200000"/>
              </a:lnSpc>
            </a:pPr>
            <a:r>
              <a:rPr lang="en-IN" dirty="0">
                <a:solidFill>
                  <a:srgbClr val="006600"/>
                </a:solidFill>
                <a:sym typeface="Symbol" panose="05050102010706020507" pitchFamily="18" charset="2"/>
              </a:rPr>
              <a:t>Eliminating -production does not change the language accepted by the grammar</a:t>
            </a:r>
            <a:endParaRPr lang="en-IN" dirty="0">
              <a:solidFill>
                <a:srgbClr val="000099"/>
              </a:solidFill>
              <a:sym typeface="Symbol" panose="05050102010706020507" pitchFamily="18" charset="2"/>
            </a:endParaRPr>
          </a:p>
          <a:p>
            <a:pPr lvl="1">
              <a:lnSpc>
                <a:spcPct val="200000"/>
              </a:lnSpc>
            </a:pPr>
            <a:r>
              <a:rPr lang="en-IN" dirty="0">
                <a:solidFill>
                  <a:srgbClr val="FF0000"/>
                </a:solidFill>
                <a:sym typeface="Symbol" panose="05050102010706020507" pitchFamily="18" charset="2"/>
              </a:rPr>
              <a:t>For every grammar, G there is a grammar G1 without  production such that L(G1) = L(G) – {}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179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739313" y="6173057"/>
            <a:ext cx="69723" cy="13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26"/>
              </a:lnSpc>
            </a:pPr>
            <a:r>
              <a:rPr sz="1080" dirty="0">
                <a:solidFill>
                  <a:srgbClr val="888888"/>
                </a:solidFill>
                <a:latin typeface="Calibri"/>
                <a:cs typeface="Calibri"/>
              </a:rPr>
              <a:t>5</a:t>
            </a:r>
            <a:endParaRPr sz="108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78669" y="1232000"/>
            <a:ext cx="7637872" cy="1083502"/>
          </a:xfrm>
          <a:prstGeom prst="rect">
            <a:avLst/>
          </a:prstGeom>
        </p:spPr>
        <p:txBody>
          <a:bodyPr vert="horz" wrap="square" lIns="0" tIns="11430" rIns="0" bIns="0" rtlCol="0" anchor="ctr">
            <a:spAutoFit/>
          </a:bodyPr>
          <a:lstStyle/>
          <a:p>
            <a:pPr marL="11430" algn="ctr">
              <a:spcBef>
                <a:spcPts val="90"/>
              </a:spcBef>
            </a:pPr>
            <a:r>
              <a:rPr lang="en-IN" sz="3870" dirty="0">
                <a:latin typeface="Times New Roman"/>
                <a:cs typeface="Times New Roman"/>
              </a:rPr>
              <a:t>Module 4 – </a:t>
            </a:r>
            <a:br>
              <a:rPr lang="en-IN" sz="3870" dirty="0">
                <a:latin typeface="Times New Roman"/>
                <a:cs typeface="Times New Roman"/>
              </a:rPr>
            </a:br>
            <a:r>
              <a:rPr lang="en-US" sz="3870" dirty="0">
                <a:latin typeface="Times New Roman"/>
                <a:cs typeface="Times New Roman"/>
              </a:rPr>
              <a:t>Context Free Grammar </a:t>
            </a:r>
            <a:endParaRPr sz="387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07113" y="4498478"/>
            <a:ext cx="8478264" cy="961032"/>
          </a:xfrm>
          <a:prstGeom prst="rect">
            <a:avLst/>
          </a:prstGeom>
        </p:spPr>
        <p:txBody>
          <a:bodyPr vert="horz" wrap="square" lIns="0" tIns="98298" rIns="0" bIns="0" rtlCol="0">
            <a:spAutoFit/>
          </a:bodyPr>
          <a:lstStyle/>
          <a:p>
            <a:pPr marL="11430" algn="ctr"/>
            <a:r>
              <a:rPr lang="en-US" sz="2800" b="1" dirty="0">
                <a:latin typeface="Times New Roman"/>
                <a:cs typeface="Times New Roman"/>
              </a:rPr>
              <a:t>Topic: Simplification of CFG: Elimination of Useless symbols, Unit productions, Null productions </a:t>
            </a:r>
          </a:p>
        </p:txBody>
      </p:sp>
      <p:sp>
        <p:nvSpPr>
          <p:cNvPr id="5" name="object 5"/>
          <p:cNvSpPr/>
          <p:nvPr/>
        </p:nvSpPr>
        <p:spPr>
          <a:xfrm>
            <a:off x="6876211" y="6175687"/>
            <a:ext cx="2640330" cy="348615"/>
          </a:xfrm>
          <a:custGeom>
            <a:avLst/>
            <a:gdLst/>
            <a:ahLst/>
            <a:cxnLst/>
            <a:rect l="l" t="t" r="r" b="b"/>
            <a:pathLst>
              <a:path w="2933700" h="387350">
                <a:moveTo>
                  <a:pt x="2933318" y="0"/>
                </a:moveTo>
                <a:lnTo>
                  <a:pt x="0" y="0"/>
                </a:lnTo>
                <a:lnTo>
                  <a:pt x="0" y="386867"/>
                </a:lnTo>
                <a:lnTo>
                  <a:pt x="2933318" y="386867"/>
                </a:lnTo>
                <a:lnTo>
                  <a:pt x="2933318" y="0"/>
                </a:lnTo>
                <a:close/>
              </a:path>
            </a:pathLst>
          </a:custGeom>
          <a:solidFill>
            <a:srgbClr val="6F2F9F">
              <a:alpha val="69018"/>
            </a:srgbClr>
          </a:solidFill>
        </p:spPr>
        <p:txBody>
          <a:bodyPr wrap="square" lIns="0" tIns="0" rIns="0" bIns="0" rtlCol="0"/>
          <a:lstStyle/>
          <a:p>
            <a:endParaRPr sz="1620"/>
          </a:p>
        </p:txBody>
      </p:sp>
      <p:grpSp>
        <p:nvGrpSpPr>
          <p:cNvPr id="6" name="object 6"/>
          <p:cNvGrpSpPr/>
          <p:nvPr/>
        </p:nvGrpSpPr>
        <p:grpSpPr>
          <a:xfrm>
            <a:off x="9294114" y="33891"/>
            <a:ext cx="2244852" cy="781812"/>
            <a:chOff x="6868159" y="0"/>
            <a:chExt cx="2494280" cy="86868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68159" y="0"/>
              <a:ext cx="2494279" cy="86867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13701" y="38"/>
              <a:ext cx="2347849" cy="724623"/>
            </a:xfrm>
            <a:prstGeom prst="rect">
              <a:avLst/>
            </a:prstGeom>
          </p:spPr>
        </p:pic>
      </p:grpSp>
      <p:sp>
        <p:nvSpPr>
          <p:cNvPr id="9" name="object 9"/>
          <p:cNvSpPr/>
          <p:nvPr/>
        </p:nvSpPr>
        <p:spPr>
          <a:xfrm>
            <a:off x="609600" y="33891"/>
            <a:ext cx="4478274" cy="348615"/>
          </a:xfrm>
          <a:custGeom>
            <a:avLst/>
            <a:gdLst/>
            <a:ahLst/>
            <a:cxnLst/>
            <a:rect l="l" t="t" r="r" b="b"/>
            <a:pathLst>
              <a:path w="4975860" h="387350">
                <a:moveTo>
                  <a:pt x="4975606" y="0"/>
                </a:moveTo>
                <a:lnTo>
                  <a:pt x="0" y="0"/>
                </a:lnTo>
                <a:lnTo>
                  <a:pt x="0" y="386867"/>
                </a:lnTo>
                <a:lnTo>
                  <a:pt x="4975606" y="386867"/>
                </a:lnTo>
                <a:lnTo>
                  <a:pt x="4975606" y="0"/>
                </a:lnTo>
                <a:close/>
              </a:path>
            </a:pathLst>
          </a:custGeom>
          <a:solidFill>
            <a:srgbClr val="6F2F9F">
              <a:alpha val="69018"/>
            </a:srgbClr>
          </a:solidFill>
        </p:spPr>
        <p:txBody>
          <a:bodyPr wrap="square" lIns="0" tIns="0" rIns="0" bIns="0" rtlCol="0"/>
          <a:lstStyle/>
          <a:p>
            <a:endParaRPr sz="1620"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xfrm>
            <a:off x="4974336" y="8503920"/>
            <a:ext cx="4681728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">
              <a:lnSpc>
                <a:spcPts val="1881"/>
              </a:lnSpc>
            </a:pPr>
            <a:endParaRPr spc="-5" dirty="0"/>
          </a:p>
        </p:txBody>
      </p:sp>
      <p:sp>
        <p:nvSpPr>
          <p:cNvPr id="10" name="object 4">
            <a:extLst>
              <a:ext uri="{FF2B5EF4-FFF2-40B4-BE49-F238E27FC236}">
                <a16:creationId xmlns:a16="http://schemas.microsoft.com/office/drawing/2014/main" id="{6426A5CC-1E97-C057-CE2C-E7B34609C5CD}"/>
              </a:ext>
            </a:extLst>
          </p:cNvPr>
          <p:cNvSpPr txBox="1"/>
          <p:nvPr/>
        </p:nvSpPr>
        <p:spPr>
          <a:xfrm>
            <a:off x="1361014" y="2643716"/>
            <a:ext cx="9770462" cy="1428853"/>
          </a:xfrm>
          <a:prstGeom prst="rect">
            <a:avLst/>
          </a:prstGeom>
        </p:spPr>
        <p:txBody>
          <a:bodyPr vert="horz" wrap="square" lIns="0" tIns="98298" rIns="0" bIns="0" rtlCol="0">
            <a:spAutoFit/>
          </a:bodyPr>
          <a:lstStyle/>
          <a:p>
            <a:pPr marL="11430" algn="just">
              <a:spcBef>
                <a:spcPts val="774"/>
              </a:spcBef>
            </a:pPr>
            <a:r>
              <a:rPr lang="en-US" sz="2160" dirty="0">
                <a:latin typeface="Times New Roman"/>
                <a:cs typeface="Times New Roman"/>
              </a:rPr>
              <a:t>Context-Free Grammar (CFG) – Derivations - Parse Trees - Ambiguity in CFG – CYK algorithm – Simplification of CFG – Elimination of Useless symbols, Unit productions, Null productions - Normal forms for CFG: CNF and GNF - Pumping Lemma for CFL – Closure Properties of CFL</a:t>
            </a:r>
            <a:endParaRPr lang="en-IN" sz="216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96183"/>
            <a:ext cx="10515600" cy="1325563"/>
          </a:xfrm>
        </p:spPr>
        <p:txBody>
          <a:bodyPr/>
          <a:lstStyle/>
          <a:p>
            <a:r>
              <a:rPr lang="en-IN" dirty="0"/>
              <a:t>C. Eliminating Unit Production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A03710D-EE22-ECFE-A224-E7CBE681B451}"/>
              </a:ext>
            </a:extLst>
          </p:cNvPr>
          <p:cNvSpPr txBox="1">
            <a:spLocks/>
          </p:cNvSpPr>
          <p:nvPr/>
        </p:nvSpPr>
        <p:spPr>
          <a:xfrm>
            <a:off x="838200" y="1426482"/>
            <a:ext cx="10515600" cy="52626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IN" sz="3200" dirty="0">
                <a:solidFill>
                  <a:srgbClr val="000099"/>
                </a:solidFill>
              </a:rPr>
              <a:t>A unit production is a production of the form A </a:t>
            </a:r>
            <a:r>
              <a:rPr lang="en-IN" sz="3200" dirty="0">
                <a:solidFill>
                  <a:srgbClr val="000099"/>
                </a:solidFill>
                <a:sym typeface="Wingdings" panose="05000000000000000000" pitchFamily="2" charset="2"/>
              </a:rPr>
              <a:t> B then, it is said to be unit pair where A &amp; B are non-terminals</a:t>
            </a:r>
          </a:p>
          <a:p>
            <a:pPr lvl="1">
              <a:lnSpc>
                <a:spcPct val="110000"/>
              </a:lnSpc>
            </a:pPr>
            <a:r>
              <a:rPr lang="en-IN" sz="2800" dirty="0">
                <a:sym typeface="Wingdings" panose="05000000000000000000" pitchFamily="2" charset="2"/>
              </a:rPr>
              <a:t>If (A, B) is a unit pair and B  C is a production then, (A, C) is also a unit pair</a:t>
            </a:r>
          </a:p>
          <a:p>
            <a:pPr>
              <a:lnSpc>
                <a:spcPct val="110000"/>
              </a:lnSpc>
            </a:pPr>
            <a:r>
              <a:rPr lang="en-IN" sz="3200" dirty="0">
                <a:solidFill>
                  <a:srgbClr val="FF0000"/>
                </a:solidFill>
                <a:sym typeface="Wingdings" panose="05000000000000000000" pitchFamily="2" charset="2"/>
              </a:rPr>
              <a:t>Eliminating the unit pair:	</a:t>
            </a:r>
          </a:p>
          <a:p>
            <a:pPr lvl="1">
              <a:lnSpc>
                <a:spcPct val="110000"/>
              </a:lnSpc>
            </a:pPr>
            <a:r>
              <a:rPr lang="en-IN" sz="2800" dirty="0">
                <a:sym typeface="Wingdings" panose="05000000000000000000" pitchFamily="2" charset="2"/>
              </a:rPr>
              <a:t>Find all unit pairs of G</a:t>
            </a:r>
          </a:p>
          <a:p>
            <a:pPr lvl="1">
              <a:lnSpc>
                <a:spcPct val="110000"/>
              </a:lnSpc>
            </a:pPr>
            <a:r>
              <a:rPr lang="en-IN" sz="2800" dirty="0">
                <a:solidFill>
                  <a:srgbClr val="006600"/>
                </a:solidFill>
                <a:sym typeface="Wingdings" panose="05000000000000000000" pitchFamily="2" charset="2"/>
              </a:rPr>
              <a:t>For each pair (A, B) add to P1, all productions A  </a:t>
            </a:r>
            <a:r>
              <a:rPr lang="el-GR" sz="2800" dirty="0">
                <a:solidFill>
                  <a:srgbClr val="006600"/>
                </a:solidFill>
                <a:sym typeface="Wingdings" panose="05000000000000000000" pitchFamily="2" charset="2"/>
              </a:rPr>
              <a:t>α</a:t>
            </a:r>
            <a:r>
              <a:rPr lang="en-IN" sz="2800" dirty="0">
                <a:solidFill>
                  <a:srgbClr val="006600"/>
                </a:solidFill>
                <a:sym typeface="Wingdings" panose="05000000000000000000" pitchFamily="2" charset="2"/>
              </a:rPr>
              <a:t> where B  </a:t>
            </a:r>
            <a:r>
              <a:rPr lang="el-GR" sz="2800" dirty="0">
                <a:solidFill>
                  <a:srgbClr val="006600"/>
                </a:solidFill>
                <a:sym typeface="Wingdings" panose="05000000000000000000" pitchFamily="2" charset="2"/>
              </a:rPr>
              <a:t>α</a:t>
            </a:r>
            <a:r>
              <a:rPr lang="en-IN" sz="2800" dirty="0">
                <a:solidFill>
                  <a:srgbClr val="006600"/>
                </a:solidFill>
                <a:sym typeface="Wingdings" panose="05000000000000000000" pitchFamily="2" charset="2"/>
              </a:rPr>
              <a:t> is a non-unit production in P.</a:t>
            </a:r>
          </a:p>
          <a:p>
            <a:pPr>
              <a:lnSpc>
                <a:spcPct val="110000"/>
              </a:lnSpc>
            </a:pP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5436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1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AE7308D4-8CCD-8B9D-3A8F-B47EE5AF41D9}"/>
              </a:ext>
            </a:extLst>
          </p:cNvPr>
          <p:cNvSpPr txBox="1">
            <a:spLocks/>
          </p:cNvSpPr>
          <p:nvPr/>
        </p:nvSpPr>
        <p:spPr>
          <a:xfrm>
            <a:off x="838200" y="1426481"/>
            <a:ext cx="10515600" cy="52461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dirty="0"/>
              <a:t>Eliminate the </a:t>
            </a:r>
            <a:r>
              <a:rPr lang="en-IN" dirty="0">
                <a:solidFill>
                  <a:srgbClr val="000099"/>
                </a:solidFill>
                <a:sym typeface="Symbol" panose="05050102010706020507" pitchFamily="18" charset="2"/>
              </a:rPr>
              <a:t>unit production from the grammar: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>
                <a:solidFill>
                  <a:srgbClr val="000099"/>
                </a:solidFill>
                <a:sym typeface="Symbol" panose="05050102010706020507" pitchFamily="18" charset="2"/>
              </a:rPr>
              <a:t>	S </a:t>
            </a:r>
            <a:r>
              <a:rPr lang="en-IN" dirty="0">
                <a:solidFill>
                  <a:srgbClr val="000099"/>
                </a:solidFill>
                <a:sym typeface="Wingdings" panose="05000000000000000000" pitchFamily="2" charset="2"/>
              </a:rPr>
              <a:t> </a:t>
            </a:r>
            <a:r>
              <a:rPr lang="en-IN" dirty="0">
                <a:solidFill>
                  <a:srgbClr val="000099"/>
                </a:solidFill>
                <a:sym typeface="Symbol" panose="05050102010706020507" pitchFamily="18" charset="2"/>
              </a:rPr>
              <a:t>AB | A</a:t>
            </a:r>
          </a:p>
          <a:p>
            <a:pPr marL="0" indent="0">
              <a:buNone/>
            </a:pPr>
            <a:r>
              <a:rPr lang="en-IN" dirty="0">
                <a:solidFill>
                  <a:srgbClr val="000099"/>
                </a:solidFill>
                <a:sym typeface="Symbol" panose="05050102010706020507" pitchFamily="18" charset="2"/>
              </a:rPr>
              <a:t>	A </a:t>
            </a:r>
            <a:r>
              <a:rPr lang="en-IN" dirty="0">
                <a:solidFill>
                  <a:srgbClr val="000099"/>
                </a:solidFill>
                <a:sym typeface="Wingdings" panose="05000000000000000000" pitchFamily="2" charset="2"/>
              </a:rPr>
              <a:t> B</a:t>
            </a:r>
            <a:endParaRPr lang="en-IN" dirty="0">
              <a:solidFill>
                <a:srgbClr val="000099"/>
              </a:solidFill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IN" dirty="0">
                <a:solidFill>
                  <a:srgbClr val="000099"/>
                </a:solidFill>
                <a:sym typeface="Symbol" panose="05050102010706020507" pitchFamily="18" charset="2"/>
              </a:rPr>
              <a:t>	B </a:t>
            </a:r>
            <a:r>
              <a:rPr lang="en-IN" dirty="0">
                <a:solidFill>
                  <a:srgbClr val="000099"/>
                </a:solidFill>
                <a:sym typeface="Wingdings" panose="05000000000000000000" pitchFamily="2" charset="2"/>
              </a:rPr>
              <a:t></a:t>
            </a:r>
            <a:r>
              <a:rPr lang="en-IN" dirty="0">
                <a:solidFill>
                  <a:srgbClr val="000099"/>
                </a:solidFill>
                <a:sym typeface="Symbol" panose="05050102010706020507" pitchFamily="18" charset="2"/>
              </a:rPr>
              <a:t> a | b | d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dirty="0">
              <a:solidFill>
                <a:srgbClr val="000099"/>
              </a:solidFill>
              <a:sym typeface="Symbol" panose="05050102010706020507" pitchFamily="18" charset="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 err="1">
                <a:solidFill>
                  <a:srgbClr val="000099"/>
                </a:solidFill>
                <a:sym typeface="Symbol" panose="05050102010706020507" pitchFamily="18" charset="2"/>
              </a:rPr>
              <a:t>Soln</a:t>
            </a:r>
            <a:r>
              <a:rPr lang="en-IN" dirty="0">
                <a:solidFill>
                  <a:srgbClr val="000099"/>
                </a:solidFill>
                <a:sym typeface="Symbol" panose="05050102010706020507" pitchFamily="18" charset="2"/>
              </a:rPr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>
                <a:solidFill>
                  <a:srgbClr val="000099"/>
                </a:solidFill>
                <a:sym typeface="Symbol" panose="05050102010706020507" pitchFamily="18" charset="2"/>
              </a:rPr>
              <a:t>	</a:t>
            </a:r>
            <a:r>
              <a:rPr lang="en-IN" dirty="0">
                <a:sym typeface="Symbol" panose="05050102010706020507" pitchFamily="18" charset="2"/>
              </a:rPr>
              <a:t>A, B are unit productions.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>
                <a:sym typeface="Symbol" panose="05050102010706020507" pitchFamily="18" charset="2"/>
              </a:rPr>
              <a:t>	The resultant grammar:</a:t>
            </a:r>
          </a:p>
          <a:p>
            <a:pPr marL="914400" lvl="2" indent="0">
              <a:buFont typeface="Arial" panose="020B0604020202020204" pitchFamily="34" charset="0"/>
              <a:buNone/>
            </a:pPr>
            <a:r>
              <a:rPr lang="en-IN" dirty="0">
                <a:sym typeface="Symbol" panose="05050102010706020507" pitchFamily="18" charset="2"/>
              </a:rPr>
              <a:t>	</a:t>
            </a:r>
            <a:r>
              <a:rPr lang="en-IN" sz="2400" dirty="0">
                <a:solidFill>
                  <a:srgbClr val="FF0000"/>
                </a:solidFill>
                <a:sym typeface="Symbol" panose="05050102010706020507" pitchFamily="18" charset="2"/>
              </a:rPr>
              <a:t>S </a:t>
            </a:r>
            <a:r>
              <a:rPr lang="en-IN" sz="2400" dirty="0">
                <a:solidFill>
                  <a:srgbClr val="FF0000"/>
                </a:solidFill>
                <a:sym typeface="Wingdings" panose="05000000000000000000" pitchFamily="2" charset="2"/>
              </a:rPr>
              <a:t> AB | a | b | d</a:t>
            </a:r>
          </a:p>
          <a:p>
            <a:pPr marL="914400" lvl="2" indent="0">
              <a:buNone/>
            </a:pPr>
            <a:r>
              <a:rPr lang="en-IN" sz="2400" dirty="0">
                <a:solidFill>
                  <a:srgbClr val="FF0000"/>
                </a:solidFill>
                <a:sym typeface="Wingdings" panose="05000000000000000000" pitchFamily="2" charset="2"/>
              </a:rPr>
              <a:t>	A  a | b | d</a:t>
            </a:r>
          </a:p>
          <a:p>
            <a:pPr marL="914400" lvl="2" indent="0">
              <a:buNone/>
            </a:pPr>
            <a:r>
              <a:rPr lang="en-IN" sz="2400" dirty="0">
                <a:solidFill>
                  <a:srgbClr val="FF0000"/>
                </a:solidFill>
                <a:sym typeface="Wingdings" panose="05000000000000000000" pitchFamily="2" charset="2"/>
              </a:rPr>
              <a:t>	B  a | b | d</a:t>
            </a:r>
          </a:p>
        </p:txBody>
      </p:sp>
    </p:spTree>
    <p:extLst>
      <p:ext uri="{BB962C8B-B14F-4D97-AF65-F5344CB8AC3E}">
        <p14:creationId xmlns:p14="http://schemas.microsoft.com/office/powerpoint/2010/main" val="1503687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185352"/>
            <a:ext cx="10515600" cy="1325563"/>
          </a:xfrm>
        </p:spPr>
        <p:txBody>
          <a:bodyPr/>
          <a:lstStyle/>
          <a:p>
            <a:r>
              <a:rPr lang="en-IN" dirty="0"/>
              <a:t>Example 2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AE7308D4-8CCD-8B9D-3A8F-B47EE5AF41D9}"/>
              </a:ext>
            </a:extLst>
          </p:cNvPr>
          <p:cNvSpPr txBox="1">
            <a:spLocks/>
          </p:cNvSpPr>
          <p:nvPr/>
        </p:nvSpPr>
        <p:spPr>
          <a:xfrm>
            <a:off x="838200" y="1231928"/>
            <a:ext cx="10515600" cy="524616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dirty="0"/>
              <a:t>Eliminate the </a:t>
            </a:r>
            <a:r>
              <a:rPr lang="en-IN" dirty="0">
                <a:solidFill>
                  <a:srgbClr val="000099"/>
                </a:solidFill>
                <a:sym typeface="Symbol" panose="05050102010706020507" pitchFamily="18" charset="2"/>
              </a:rPr>
              <a:t>unit production from the grammar: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>
                <a:solidFill>
                  <a:srgbClr val="000099"/>
                </a:solidFill>
                <a:sym typeface="Symbol" panose="05050102010706020507" pitchFamily="18" charset="2"/>
              </a:rPr>
              <a:t>	E </a:t>
            </a:r>
            <a:r>
              <a:rPr lang="en-IN" dirty="0">
                <a:solidFill>
                  <a:srgbClr val="000099"/>
                </a:solidFill>
                <a:sym typeface="Wingdings" panose="05000000000000000000" pitchFamily="2" charset="2"/>
              </a:rPr>
              <a:t> E + T | T,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>
                <a:solidFill>
                  <a:srgbClr val="000099"/>
                </a:solidFill>
                <a:sym typeface="Wingdings" panose="05000000000000000000" pitchFamily="2" charset="2"/>
              </a:rPr>
              <a:t>	T  T * F | F,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>
                <a:solidFill>
                  <a:srgbClr val="000099"/>
                </a:solidFill>
                <a:sym typeface="Wingdings" panose="05000000000000000000" pitchFamily="2" charset="2"/>
              </a:rPr>
              <a:t>	F  (E) | I,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>
                <a:solidFill>
                  <a:srgbClr val="000099"/>
                </a:solidFill>
                <a:sym typeface="Wingdings" panose="05000000000000000000" pitchFamily="2" charset="2"/>
              </a:rPr>
              <a:t>	I  </a:t>
            </a:r>
            <a:r>
              <a:rPr lang="en-IN" dirty="0" err="1">
                <a:solidFill>
                  <a:srgbClr val="000099"/>
                </a:solidFill>
                <a:sym typeface="Wingdings" panose="05000000000000000000" pitchFamily="2" charset="2"/>
              </a:rPr>
              <a:t>Ia</a:t>
            </a:r>
            <a:r>
              <a:rPr lang="en-IN" dirty="0">
                <a:solidFill>
                  <a:srgbClr val="000099"/>
                </a:solidFill>
                <a:sym typeface="Wingdings" panose="05000000000000000000" pitchFamily="2" charset="2"/>
              </a:rPr>
              <a:t> | </a:t>
            </a:r>
            <a:r>
              <a:rPr lang="en-IN" dirty="0" err="1">
                <a:solidFill>
                  <a:srgbClr val="000099"/>
                </a:solidFill>
                <a:sym typeface="Wingdings" panose="05000000000000000000" pitchFamily="2" charset="2"/>
              </a:rPr>
              <a:t>Ib</a:t>
            </a:r>
            <a:r>
              <a:rPr lang="en-IN" dirty="0">
                <a:solidFill>
                  <a:srgbClr val="000099"/>
                </a:solidFill>
                <a:sym typeface="Wingdings" panose="05000000000000000000" pitchFamily="2" charset="2"/>
              </a:rPr>
              <a:t> | I0 | I1 | a | b</a:t>
            </a:r>
            <a:endParaRPr lang="en-IN" dirty="0">
              <a:solidFill>
                <a:srgbClr val="000099"/>
              </a:solidFill>
              <a:sym typeface="Symbol" panose="05050102010706020507" pitchFamily="18" charset="2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IN" dirty="0">
              <a:solidFill>
                <a:srgbClr val="000099"/>
              </a:solidFill>
              <a:sym typeface="Symbol" panose="05050102010706020507" pitchFamily="18" charset="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 err="1">
                <a:solidFill>
                  <a:srgbClr val="000099"/>
                </a:solidFill>
                <a:sym typeface="Symbol" panose="05050102010706020507" pitchFamily="18" charset="2"/>
              </a:rPr>
              <a:t>Soln</a:t>
            </a:r>
            <a:r>
              <a:rPr lang="en-IN" dirty="0">
                <a:solidFill>
                  <a:srgbClr val="000099"/>
                </a:solidFill>
                <a:sym typeface="Symbol" panose="05050102010706020507" pitchFamily="18" charset="2"/>
              </a:rPr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>
                <a:solidFill>
                  <a:srgbClr val="000099"/>
                </a:solidFill>
                <a:sym typeface="Symbol" panose="05050102010706020507" pitchFamily="18" charset="2"/>
              </a:rPr>
              <a:t>	</a:t>
            </a:r>
            <a:r>
              <a:rPr lang="en-IN" dirty="0">
                <a:sym typeface="Symbol" panose="05050102010706020507" pitchFamily="18" charset="2"/>
              </a:rPr>
              <a:t>T, F, I are unit productions.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>
                <a:sym typeface="Symbol" panose="05050102010706020507" pitchFamily="18" charset="2"/>
              </a:rPr>
              <a:t>	The resultant grammar:</a:t>
            </a:r>
          </a:p>
          <a:p>
            <a:pPr marL="914400" lvl="2" indent="0">
              <a:buNone/>
            </a:pPr>
            <a:r>
              <a:rPr lang="en-IN" dirty="0">
                <a:solidFill>
                  <a:srgbClr val="FF0000"/>
                </a:solidFill>
                <a:sym typeface="Symbol" panose="05050102010706020507" pitchFamily="18" charset="2"/>
              </a:rPr>
              <a:t>	</a:t>
            </a:r>
            <a:r>
              <a:rPr lang="en-IN" sz="2200" dirty="0">
                <a:solidFill>
                  <a:srgbClr val="FF0000"/>
                </a:solidFill>
                <a:sym typeface="Symbol" panose="05050102010706020507" pitchFamily="18" charset="2"/>
              </a:rPr>
              <a:t>E </a:t>
            </a:r>
            <a:r>
              <a:rPr lang="en-IN" sz="2200" dirty="0">
                <a:solidFill>
                  <a:srgbClr val="FF0000"/>
                </a:solidFill>
                <a:sym typeface="Wingdings" panose="05000000000000000000" pitchFamily="2" charset="2"/>
              </a:rPr>
              <a:t> E + T | T * F | (E) | </a:t>
            </a:r>
            <a:r>
              <a:rPr lang="en-IN" sz="2200" dirty="0" err="1">
                <a:solidFill>
                  <a:srgbClr val="FF0000"/>
                </a:solidFill>
                <a:sym typeface="Wingdings" panose="05000000000000000000" pitchFamily="2" charset="2"/>
              </a:rPr>
              <a:t>Ia</a:t>
            </a:r>
            <a:r>
              <a:rPr lang="en-IN" sz="2200" dirty="0">
                <a:solidFill>
                  <a:srgbClr val="FF0000"/>
                </a:solidFill>
                <a:sym typeface="Wingdings" panose="05000000000000000000" pitchFamily="2" charset="2"/>
              </a:rPr>
              <a:t> | </a:t>
            </a:r>
            <a:r>
              <a:rPr lang="en-IN" sz="2200" dirty="0" err="1">
                <a:solidFill>
                  <a:srgbClr val="FF0000"/>
                </a:solidFill>
                <a:sym typeface="Wingdings" panose="05000000000000000000" pitchFamily="2" charset="2"/>
              </a:rPr>
              <a:t>Ib</a:t>
            </a:r>
            <a:r>
              <a:rPr lang="en-IN" sz="2200" dirty="0">
                <a:solidFill>
                  <a:srgbClr val="FF0000"/>
                </a:solidFill>
                <a:sym typeface="Wingdings" panose="05000000000000000000" pitchFamily="2" charset="2"/>
              </a:rPr>
              <a:t> | I0 | I1 | a | b</a:t>
            </a:r>
            <a:endParaRPr lang="en-IN" sz="2200" dirty="0">
              <a:solidFill>
                <a:srgbClr val="FF0000"/>
              </a:solidFill>
              <a:sym typeface="Symbol" panose="05050102010706020507" pitchFamily="18" charset="2"/>
            </a:endParaRPr>
          </a:p>
          <a:p>
            <a:pPr marL="914400" lvl="2" indent="0">
              <a:buNone/>
            </a:pPr>
            <a:r>
              <a:rPr lang="en-IN" sz="2200" dirty="0">
                <a:sym typeface="Wingdings" panose="05000000000000000000" pitchFamily="2" charset="2"/>
              </a:rPr>
              <a:t>	</a:t>
            </a:r>
            <a:r>
              <a:rPr lang="en-IN" sz="2200" dirty="0">
                <a:solidFill>
                  <a:srgbClr val="000099"/>
                </a:solidFill>
                <a:sym typeface="Wingdings" panose="05000000000000000000" pitchFamily="2" charset="2"/>
              </a:rPr>
              <a:t>T  T * F | (E) | </a:t>
            </a:r>
            <a:r>
              <a:rPr lang="en-IN" sz="2200" dirty="0" err="1">
                <a:solidFill>
                  <a:srgbClr val="000099"/>
                </a:solidFill>
                <a:sym typeface="Wingdings" panose="05000000000000000000" pitchFamily="2" charset="2"/>
              </a:rPr>
              <a:t>Ia</a:t>
            </a:r>
            <a:r>
              <a:rPr lang="en-IN" sz="2200" dirty="0">
                <a:solidFill>
                  <a:srgbClr val="000099"/>
                </a:solidFill>
                <a:sym typeface="Wingdings" panose="05000000000000000000" pitchFamily="2" charset="2"/>
              </a:rPr>
              <a:t> | </a:t>
            </a:r>
            <a:r>
              <a:rPr lang="en-IN" sz="2200" dirty="0" err="1">
                <a:solidFill>
                  <a:srgbClr val="000099"/>
                </a:solidFill>
                <a:sym typeface="Wingdings" panose="05000000000000000000" pitchFamily="2" charset="2"/>
              </a:rPr>
              <a:t>Ib</a:t>
            </a:r>
            <a:r>
              <a:rPr lang="en-IN" sz="2200" dirty="0">
                <a:solidFill>
                  <a:srgbClr val="000099"/>
                </a:solidFill>
                <a:sym typeface="Wingdings" panose="05000000000000000000" pitchFamily="2" charset="2"/>
              </a:rPr>
              <a:t> | I0 | I1 | a | b</a:t>
            </a:r>
            <a:endParaRPr lang="en-IN" sz="2200" dirty="0">
              <a:solidFill>
                <a:srgbClr val="000099"/>
              </a:solidFill>
              <a:sym typeface="Symbol" panose="05050102010706020507" pitchFamily="18" charset="2"/>
            </a:endParaRPr>
          </a:p>
          <a:p>
            <a:pPr marL="914400" lvl="2" indent="0">
              <a:buNone/>
            </a:pPr>
            <a:r>
              <a:rPr lang="en-IN" sz="2200" dirty="0">
                <a:solidFill>
                  <a:srgbClr val="FF0000"/>
                </a:solidFill>
                <a:sym typeface="Wingdings" panose="05000000000000000000" pitchFamily="2" charset="2"/>
              </a:rPr>
              <a:t>	</a:t>
            </a:r>
            <a:r>
              <a:rPr lang="en-IN" sz="2200" dirty="0">
                <a:solidFill>
                  <a:srgbClr val="006600"/>
                </a:solidFill>
                <a:sym typeface="Wingdings" panose="05000000000000000000" pitchFamily="2" charset="2"/>
              </a:rPr>
              <a:t>F  (E) | </a:t>
            </a:r>
            <a:r>
              <a:rPr lang="en-IN" sz="2200" dirty="0" err="1">
                <a:solidFill>
                  <a:srgbClr val="006600"/>
                </a:solidFill>
                <a:sym typeface="Wingdings" panose="05000000000000000000" pitchFamily="2" charset="2"/>
              </a:rPr>
              <a:t>Ia</a:t>
            </a:r>
            <a:r>
              <a:rPr lang="en-IN" sz="2200" dirty="0">
                <a:solidFill>
                  <a:srgbClr val="006600"/>
                </a:solidFill>
                <a:sym typeface="Wingdings" panose="05000000000000000000" pitchFamily="2" charset="2"/>
              </a:rPr>
              <a:t> | </a:t>
            </a:r>
            <a:r>
              <a:rPr lang="en-IN" sz="2200" dirty="0" err="1">
                <a:solidFill>
                  <a:srgbClr val="006600"/>
                </a:solidFill>
                <a:sym typeface="Wingdings" panose="05000000000000000000" pitchFamily="2" charset="2"/>
              </a:rPr>
              <a:t>Ib</a:t>
            </a:r>
            <a:r>
              <a:rPr lang="en-IN" sz="2200" dirty="0">
                <a:solidFill>
                  <a:srgbClr val="006600"/>
                </a:solidFill>
                <a:sym typeface="Wingdings" panose="05000000000000000000" pitchFamily="2" charset="2"/>
              </a:rPr>
              <a:t> | I0 | I1 | a | b</a:t>
            </a:r>
            <a:endParaRPr lang="en-IN" sz="2200" dirty="0">
              <a:solidFill>
                <a:srgbClr val="006600"/>
              </a:solidFill>
              <a:sym typeface="Symbol" panose="05050102010706020507" pitchFamily="18" charset="2"/>
            </a:endParaRPr>
          </a:p>
          <a:p>
            <a:pPr marL="914400" lvl="2" indent="0">
              <a:buNone/>
            </a:pPr>
            <a:r>
              <a:rPr lang="en-IN" sz="2200" dirty="0">
                <a:solidFill>
                  <a:srgbClr val="FF0000"/>
                </a:solidFill>
                <a:sym typeface="Wingdings" panose="05000000000000000000" pitchFamily="2" charset="2"/>
              </a:rPr>
              <a:t>	</a:t>
            </a:r>
            <a:r>
              <a:rPr lang="en-IN" sz="2200" dirty="0">
                <a:sym typeface="Wingdings" panose="05000000000000000000" pitchFamily="2" charset="2"/>
              </a:rPr>
              <a:t>I  </a:t>
            </a:r>
            <a:r>
              <a:rPr lang="en-IN" sz="2200" dirty="0" err="1">
                <a:sym typeface="Wingdings" panose="05000000000000000000" pitchFamily="2" charset="2"/>
              </a:rPr>
              <a:t>Ia</a:t>
            </a:r>
            <a:r>
              <a:rPr lang="en-IN" sz="2200" dirty="0">
                <a:sym typeface="Wingdings" panose="05000000000000000000" pitchFamily="2" charset="2"/>
              </a:rPr>
              <a:t> | </a:t>
            </a:r>
            <a:r>
              <a:rPr lang="en-IN" sz="2200" dirty="0" err="1">
                <a:sym typeface="Wingdings" panose="05000000000000000000" pitchFamily="2" charset="2"/>
              </a:rPr>
              <a:t>Ib</a:t>
            </a:r>
            <a:r>
              <a:rPr lang="en-IN" sz="2200" dirty="0">
                <a:sym typeface="Wingdings" panose="05000000000000000000" pitchFamily="2" charset="2"/>
              </a:rPr>
              <a:t> | I0 | I1 | a | b</a:t>
            </a:r>
            <a:endParaRPr lang="en-IN" sz="2200" dirty="0">
              <a:sym typeface="Symbol" panose="05050102010706020507" pitchFamily="18" charset="2"/>
            </a:endParaRPr>
          </a:p>
          <a:p>
            <a:pPr marL="914400" lvl="2" indent="0">
              <a:buFont typeface="Arial" panose="020B0604020202020204" pitchFamily="34" charset="0"/>
              <a:buNone/>
            </a:pPr>
            <a:endParaRPr lang="en-IN" sz="2400" dirty="0">
              <a:solidFill>
                <a:srgbClr val="FF0000"/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347094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9F0F3E-D3BA-B6B2-3A26-4B8846A5E2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99B3F22-D9BF-1567-C162-0066E80DC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3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82FBB4AD-A9EF-1830-3F07-885385763706}"/>
              </a:ext>
            </a:extLst>
          </p:cNvPr>
          <p:cNvSpPr txBox="1">
            <a:spLocks/>
          </p:cNvSpPr>
          <p:nvPr/>
        </p:nvSpPr>
        <p:spPr>
          <a:xfrm>
            <a:off x="838200" y="1426481"/>
            <a:ext cx="10515600" cy="52461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dirty="0"/>
              <a:t>Eliminate the </a:t>
            </a:r>
            <a:r>
              <a:rPr lang="en-IN" dirty="0">
                <a:solidFill>
                  <a:srgbClr val="000099"/>
                </a:solidFill>
                <a:sym typeface="Symbol" panose="05050102010706020507" pitchFamily="18" charset="2"/>
              </a:rPr>
              <a:t>unit production from the grammar: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>
                <a:solidFill>
                  <a:srgbClr val="000099"/>
                </a:solidFill>
                <a:sym typeface="Symbol" panose="05050102010706020507" pitchFamily="18" charset="2"/>
              </a:rPr>
              <a:t>	S </a:t>
            </a:r>
            <a:r>
              <a:rPr lang="en-IN" dirty="0">
                <a:solidFill>
                  <a:srgbClr val="000099"/>
                </a:solidFill>
                <a:sym typeface="Wingdings" panose="05000000000000000000" pitchFamily="2" charset="2"/>
              </a:rPr>
              <a:t> XY, X  a, Y  </a:t>
            </a:r>
            <a:r>
              <a:rPr lang="en-IN" dirty="0" err="1">
                <a:solidFill>
                  <a:srgbClr val="000099"/>
                </a:solidFill>
                <a:sym typeface="Wingdings" panose="05000000000000000000" pitchFamily="2" charset="2"/>
              </a:rPr>
              <a:t>Z|b</a:t>
            </a:r>
            <a:r>
              <a:rPr lang="en-IN" dirty="0">
                <a:solidFill>
                  <a:srgbClr val="000099"/>
                </a:solidFill>
                <a:sym typeface="Wingdings" panose="05000000000000000000" pitchFamily="2" charset="2"/>
              </a:rPr>
              <a:t>,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>
                <a:solidFill>
                  <a:srgbClr val="000099"/>
                </a:solidFill>
                <a:sym typeface="Wingdings" panose="05000000000000000000" pitchFamily="2" charset="2"/>
              </a:rPr>
              <a:t>          Z  M, M N, N a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 err="1">
                <a:solidFill>
                  <a:srgbClr val="000099"/>
                </a:solidFill>
                <a:sym typeface="Symbol" panose="05050102010706020507" pitchFamily="18" charset="2"/>
              </a:rPr>
              <a:t>Soln</a:t>
            </a:r>
            <a:r>
              <a:rPr lang="en-IN" dirty="0">
                <a:solidFill>
                  <a:srgbClr val="000099"/>
                </a:solidFill>
                <a:sym typeface="Symbol" panose="05050102010706020507" pitchFamily="18" charset="2"/>
              </a:rPr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>
                <a:solidFill>
                  <a:srgbClr val="000099"/>
                </a:solidFill>
                <a:sym typeface="Symbol" panose="05050102010706020507" pitchFamily="18" charset="2"/>
              </a:rPr>
              <a:t>	</a:t>
            </a:r>
            <a:r>
              <a:rPr lang="en-IN" dirty="0">
                <a:sym typeface="Symbol" panose="05050102010706020507" pitchFamily="18" charset="2"/>
              </a:rPr>
              <a:t>Z</a:t>
            </a:r>
            <a:r>
              <a:rPr lang="en-IN">
                <a:sym typeface="Symbol" panose="05050102010706020507" pitchFamily="18" charset="2"/>
              </a:rPr>
              <a:t>, M </a:t>
            </a:r>
            <a:r>
              <a:rPr lang="en-IN" dirty="0">
                <a:sym typeface="Symbol" panose="05050102010706020507" pitchFamily="18" charset="2"/>
              </a:rPr>
              <a:t>are unit productions.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>
                <a:sym typeface="Symbol" panose="05050102010706020507" pitchFamily="18" charset="2"/>
              </a:rPr>
              <a:t>	The resultant grammar:</a:t>
            </a:r>
          </a:p>
          <a:p>
            <a:pPr marL="914400" lvl="2" indent="0">
              <a:buNone/>
            </a:pPr>
            <a:r>
              <a:rPr lang="en-IN" dirty="0">
                <a:solidFill>
                  <a:srgbClr val="FF0000"/>
                </a:solidFill>
                <a:sym typeface="Symbol" panose="05050102010706020507" pitchFamily="18" charset="2"/>
              </a:rPr>
              <a:t>	</a:t>
            </a:r>
            <a:r>
              <a:rPr lang="en-IN" sz="2200" dirty="0">
                <a:solidFill>
                  <a:srgbClr val="FF0000"/>
                </a:solidFill>
                <a:sym typeface="Symbol" panose="05050102010706020507" pitchFamily="18" charset="2"/>
              </a:rPr>
              <a:t>N </a:t>
            </a:r>
            <a:r>
              <a:rPr lang="en-IN" sz="2200" dirty="0">
                <a:solidFill>
                  <a:srgbClr val="FF0000"/>
                </a:solidFill>
                <a:sym typeface="Wingdings" panose="05000000000000000000" pitchFamily="2" charset="2"/>
              </a:rPr>
              <a:t> a, M  a, Z a, Y  </a:t>
            </a:r>
            <a:r>
              <a:rPr lang="en-IN" sz="2200" dirty="0" err="1">
                <a:solidFill>
                  <a:srgbClr val="FF0000"/>
                </a:solidFill>
                <a:sym typeface="Wingdings" panose="05000000000000000000" pitchFamily="2" charset="2"/>
              </a:rPr>
              <a:t>a|b</a:t>
            </a:r>
            <a:r>
              <a:rPr lang="en-IN" sz="2200" dirty="0">
                <a:solidFill>
                  <a:srgbClr val="FF0000"/>
                </a:solidFill>
                <a:sym typeface="Wingdings" panose="05000000000000000000" pitchFamily="2" charset="2"/>
              </a:rPr>
              <a:t>, X a, S  XY</a:t>
            </a:r>
            <a:endParaRPr lang="en-IN" sz="2200" dirty="0">
              <a:solidFill>
                <a:srgbClr val="FF0000"/>
              </a:solidFill>
              <a:sym typeface="Symbol" panose="05050102010706020507" pitchFamily="18" charset="2"/>
            </a:endParaRPr>
          </a:p>
          <a:p>
            <a:pPr marL="914400" lvl="2" indent="0">
              <a:buNone/>
            </a:pPr>
            <a:r>
              <a:rPr lang="en-IN" sz="2800" dirty="0">
                <a:sym typeface="Wingdings" panose="05000000000000000000" pitchFamily="2" charset="2"/>
              </a:rPr>
              <a:t>Remove Unreachable Symbol </a:t>
            </a:r>
            <a:endParaRPr lang="en-IN" sz="2800" dirty="0">
              <a:solidFill>
                <a:srgbClr val="000099"/>
              </a:solidFill>
              <a:sym typeface="Symbol" panose="05050102010706020507" pitchFamily="18" charset="2"/>
            </a:endParaRPr>
          </a:p>
          <a:p>
            <a:pPr marL="914400" lvl="2" indent="0">
              <a:buNone/>
            </a:pPr>
            <a:r>
              <a:rPr lang="en-IN" sz="2200" dirty="0">
                <a:solidFill>
                  <a:srgbClr val="FF0000"/>
                </a:solidFill>
                <a:sym typeface="Wingdings" panose="05000000000000000000" pitchFamily="2" charset="2"/>
              </a:rPr>
              <a:t>	 S  XY , X a , Y  </a:t>
            </a:r>
            <a:r>
              <a:rPr lang="en-IN" sz="2200" dirty="0" err="1">
                <a:solidFill>
                  <a:srgbClr val="FF0000"/>
                </a:solidFill>
                <a:sym typeface="Wingdings" panose="05000000000000000000" pitchFamily="2" charset="2"/>
              </a:rPr>
              <a:t>a|b</a:t>
            </a:r>
            <a:endParaRPr lang="en-IN" sz="2400" dirty="0">
              <a:solidFill>
                <a:srgbClr val="FF0000"/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0784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Simplification of CFG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IN" dirty="0"/>
              <a:t>The following simplifications can be made: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lphaUcPeriod"/>
            </a:pPr>
            <a:r>
              <a:rPr lang="en-IN" dirty="0">
                <a:solidFill>
                  <a:srgbClr val="000099"/>
                </a:solidFill>
              </a:rPr>
              <a:t>Eliminate useless symbols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lphaUcPeriod"/>
            </a:pPr>
            <a:r>
              <a:rPr lang="en-IN" dirty="0">
                <a:solidFill>
                  <a:srgbClr val="000099"/>
                </a:solidFill>
              </a:rPr>
              <a:t>Eliminate </a:t>
            </a:r>
            <a:r>
              <a:rPr lang="en-IN" dirty="0">
                <a:solidFill>
                  <a:srgbClr val="000099"/>
                </a:solidFill>
                <a:sym typeface="Symbol" panose="05050102010706020507" pitchFamily="18" charset="2"/>
              </a:rPr>
              <a:t>-</a:t>
            </a:r>
            <a:r>
              <a:rPr lang="en-IN" dirty="0">
                <a:solidFill>
                  <a:srgbClr val="000099"/>
                </a:solidFill>
              </a:rPr>
              <a:t>production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lphaUcPeriod"/>
            </a:pPr>
            <a:r>
              <a:rPr lang="en-IN" dirty="0">
                <a:solidFill>
                  <a:srgbClr val="000099"/>
                </a:solidFill>
              </a:rPr>
              <a:t>Eliminate unit production</a:t>
            </a:r>
          </a:p>
        </p:txBody>
      </p:sp>
    </p:spTree>
    <p:extLst>
      <p:ext uri="{BB962C8B-B14F-4D97-AF65-F5344CB8AC3E}">
        <p14:creationId xmlns:p14="http://schemas.microsoft.com/office/powerpoint/2010/main" val="3011373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A. Eliminate the useless symbols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99CE1C8-09F9-7BFD-7073-652BCA1861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9258" y="1690688"/>
            <a:ext cx="10515600" cy="486546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Useless symbols:</a:t>
            </a:r>
          </a:p>
          <a:p>
            <a:pPr lvl="1"/>
            <a:r>
              <a:rPr lang="en-US" dirty="0">
                <a:solidFill>
                  <a:srgbClr val="000099"/>
                </a:solidFill>
              </a:rPr>
              <a:t>Symbols [</a:t>
            </a:r>
            <a:r>
              <a:rPr lang="en-US" dirty="0">
                <a:solidFill>
                  <a:srgbClr val="006600"/>
                </a:solidFill>
              </a:rPr>
              <a:t>or productions</a:t>
            </a:r>
            <a:r>
              <a:rPr lang="en-US" dirty="0">
                <a:solidFill>
                  <a:srgbClr val="000099"/>
                </a:solidFill>
              </a:rPr>
              <a:t>] that do not appear in any derivation of a terminal string from the start symbol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If there is a derivation of the form:</a:t>
            </a:r>
          </a:p>
          <a:p>
            <a:pPr marL="457200" lvl="1" indent="0">
              <a:buNone/>
            </a:pPr>
            <a:r>
              <a:rPr lang="en-IN" dirty="0"/>
              <a:t>		S</a:t>
            </a:r>
            <a:r>
              <a:rPr lang="en-IN" dirty="0">
                <a:sym typeface="Wingdings" panose="05000000000000000000" pitchFamily="2" charset="2"/>
              </a:rPr>
              <a:t>* </a:t>
            </a:r>
            <a:r>
              <a:rPr lang="el-GR" dirty="0">
                <a:sym typeface="Wingdings" panose="05000000000000000000" pitchFamily="2" charset="2"/>
              </a:rPr>
              <a:t>α</a:t>
            </a:r>
            <a:r>
              <a:rPr lang="en-US" dirty="0">
                <a:sym typeface="Wingdings" panose="05000000000000000000" pitchFamily="2" charset="2"/>
              </a:rPr>
              <a:t>X</a:t>
            </a:r>
            <a:r>
              <a:rPr lang="el-GR" dirty="0">
                <a:sym typeface="Wingdings" panose="05000000000000000000" pitchFamily="2" charset="2"/>
              </a:rPr>
              <a:t>β</a:t>
            </a:r>
            <a:r>
              <a:rPr lang="en-US" dirty="0">
                <a:sym typeface="Wingdings" panose="05000000000000000000" pitchFamily="2" charset="2"/>
              </a:rPr>
              <a:t>*w</a:t>
            </a:r>
          </a:p>
          <a:p>
            <a:pPr marL="457200" lvl="1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r>
              <a:rPr lang="en-US" dirty="0">
                <a:sym typeface="Wingdings" panose="05000000000000000000" pitchFamily="2" charset="2"/>
              </a:rPr>
              <a:t>	where S start symbol</a:t>
            </a:r>
          </a:p>
          <a:p>
            <a:pPr marL="457200" lvl="1" indent="0">
              <a:buNone/>
            </a:pPr>
            <a:r>
              <a:rPr lang="en-US" dirty="0">
                <a:sym typeface="Wingdings" panose="05000000000000000000" pitchFamily="2" charset="2"/>
              </a:rPr>
              <a:t>		w string</a:t>
            </a:r>
          </a:p>
          <a:p>
            <a:pPr marL="457200" lvl="1" indent="0">
              <a:buNone/>
            </a:pPr>
            <a:r>
              <a:rPr lang="en-US" dirty="0">
                <a:sym typeface="Wingdings" panose="05000000000000000000" pitchFamily="2" charset="2"/>
              </a:rPr>
              <a:t>		X  Non-terminals</a:t>
            </a:r>
          </a:p>
          <a:p>
            <a:pPr marL="457200" lvl="1" indent="0">
              <a:buNone/>
            </a:pPr>
            <a:r>
              <a:rPr lang="en-US" dirty="0">
                <a:sym typeface="Wingdings" panose="05000000000000000000" pitchFamily="2" charset="2"/>
              </a:rPr>
              <a:t>	</a:t>
            </a:r>
          </a:p>
          <a:p>
            <a:pPr marL="457200" lvl="1" indent="0">
              <a:buNone/>
            </a:pPr>
            <a:r>
              <a:rPr lang="en-US" dirty="0">
                <a:sym typeface="Wingdings" panose="05000000000000000000" pitchFamily="2" charset="2"/>
              </a:rPr>
              <a:t>If X does not appear in any step of derivation of the string, w then, X is a useless symbol.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58565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119270"/>
            <a:ext cx="10515600" cy="974035"/>
          </a:xfrm>
        </p:spPr>
        <p:txBody>
          <a:bodyPr/>
          <a:lstStyle/>
          <a:p>
            <a:r>
              <a:rPr lang="en-IN" b="1" dirty="0"/>
              <a:t>A. Eliminate the useless symbols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B81DE4-00CE-444C-854B-5C905BB731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012" y="1253331"/>
            <a:ext cx="10515600" cy="4351338"/>
          </a:xfrm>
        </p:spPr>
        <p:txBody>
          <a:bodyPr/>
          <a:lstStyle/>
          <a:p>
            <a:r>
              <a:rPr lang="en-IN" dirty="0"/>
              <a:t>In the Grammar G, some of the symbols of production may not be used to derive a string/terminal.</a:t>
            </a:r>
          </a:p>
          <a:p>
            <a:r>
              <a:rPr lang="en-IN" dirty="0"/>
              <a:t>These symbols &amp; productions which will never be used are useless &amp; corresponding productions can be eliminated</a:t>
            </a:r>
          </a:p>
          <a:p>
            <a:pPr marL="457200" lvl="1" indent="0">
              <a:buNone/>
            </a:pPr>
            <a:r>
              <a:rPr lang="en-US" dirty="0">
                <a:latin typeface="Palatino Linotype" panose="02040502050505030304" pitchFamily="18" charset="0"/>
              </a:rPr>
              <a:t>			S </a:t>
            </a:r>
            <a:r>
              <a:rPr lang="en-US" dirty="0">
                <a:latin typeface="Palatino Linotype" panose="02040502050505030304" pitchFamily="18" charset="0"/>
                <a:sym typeface="Wingdings" panose="05000000000000000000" pitchFamily="2" charset="2"/>
              </a:rPr>
              <a:t> </a:t>
            </a:r>
            <a:r>
              <a:rPr lang="en-US" dirty="0" err="1">
                <a:latin typeface="Palatino Linotype" panose="02040502050505030304" pitchFamily="18" charset="0"/>
                <a:sym typeface="Wingdings" panose="05000000000000000000" pitchFamily="2" charset="2"/>
              </a:rPr>
              <a:t>aA|B</a:t>
            </a:r>
            <a:endParaRPr lang="en-US" dirty="0">
              <a:latin typeface="Palatino Linotype" panose="0204050205050503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>
                <a:latin typeface="Palatino Linotype" panose="02040502050505030304" pitchFamily="18" charset="0"/>
                <a:sym typeface="Wingdings" panose="05000000000000000000" pitchFamily="2" charset="2"/>
              </a:rPr>
              <a:t>    	</a:t>
            </a:r>
            <a:r>
              <a:rPr lang="en-US" sz="2800" dirty="0">
                <a:latin typeface="Palatino Linotype" panose="02040502050505030304" pitchFamily="18" charset="0"/>
                <a:sym typeface="Wingdings" panose="05000000000000000000" pitchFamily="2" charset="2"/>
              </a:rPr>
              <a:t>	          A  </a:t>
            </a:r>
            <a:r>
              <a:rPr lang="en-US" sz="2800" dirty="0" err="1">
                <a:latin typeface="Palatino Linotype" panose="02040502050505030304" pitchFamily="18" charset="0"/>
                <a:sym typeface="Wingdings" panose="05000000000000000000" pitchFamily="2" charset="2"/>
              </a:rPr>
              <a:t>aA|a</a:t>
            </a:r>
            <a:endParaRPr lang="en-US" sz="2800" dirty="0">
              <a:latin typeface="Palatino Linotype" panose="02040502050505030304" pitchFamily="18" charset="0"/>
              <a:sym typeface="Wingdings" panose="05000000000000000000" pitchFamily="2" charset="2"/>
            </a:endParaRPr>
          </a:p>
          <a:p>
            <a:r>
              <a:rPr lang="en-IN" dirty="0"/>
              <a:t> S </a:t>
            </a:r>
            <a:r>
              <a:rPr lang="en-IN" dirty="0">
                <a:sym typeface="Wingdings" panose="05000000000000000000" pitchFamily="2" charset="2"/>
              </a:rPr>
              <a:t> B, a string/terminal can never be derived, so the symbol B and the production SB are useless and can be eliminated.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01512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199" y="1110343"/>
            <a:ext cx="10911115" cy="5653314"/>
          </a:xfrm>
        </p:spPr>
        <p:txBody>
          <a:bodyPr>
            <a:normAutofit/>
          </a:bodyPr>
          <a:lstStyle/>
          <a:p>
            <a:r>
              <a:rPr lang="en-IN" sz="3200" dirty="0"/>
              <a:t>To identify the useless symbols: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sz="2800" dirty="0">
                <a:solidFill>
                  <a:srgbClr val="FF0000"/>
                </a:solidFill>
              </a:rPr>
              <a:t>Finding Generating Symbols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All terminals(w) are generating by itself, i.e., generating symbols.</a:t>
            </a:r>
            <a:endParaRPr lang="en-IN" dirty="0"/>
          </a:p>
          <a:p>
            <a:pPr lvl="2"/>
            <a:r>
              <a:rPr lang="en-IN" dirty="0"/>
              <a:t>The symbol x in the grammar is said to be generating symbol if x </a:t>
            </a:r>
            <a:r>
              <a:rPr lang="en-IN" dirty="0">
                <a:sym typeface="Wingdings" panose="05000000000000000000" pitchFamily="2" charset="2"/>
              </a:rPr>
              <a:t>* w for some terminal string ‘w’.</a:t>
            </a:r>
          </a:p>
          <a:p>
            <a:pPr lvl="2"/>
            <a:r>
              <a:rPr lang="en-IN" dirty="0">
                <a:sym typeface="Wingdings" panose="05000000000000000000" pitchFamily="2" charset="2"/>
              </a:rPr>
              <a:t>If there is a production of the form A </a:t>
            </a:r>
            <a:r>
              <a:rPr lang="el-GR" dirty="0">
                <a:sym typeface="Wingdings" panose="05000000000000000000" pitchFamily="2" charset="2"/>
              </a:rPr>
              <a:t>α</a:t>
            </a:r>
            <a:r>
              <a:rPr lang="en-US" dirty="0">
                <a:sym typeface="Wingdings" panose="05000000000000000000" pitchFamily="2" charset="2"/>
              </a:rPr>
              <a:t> where </a:t>
            </a:r>
            <a:r>
              <a:rPr lang="el-GR" dirty="0">
                <a:sym typeface="Wingdings" panose="05000000000000000000" pitchFamily="2" charset="2"/>
              </a:rPr>
              <a:t>α</a:t>
            </a:r>
            <a:r>
              <a:rPr lang="en-US" dirty="0">
                <a:sym typeface="Wingdings" panose="05000000000000000000" pitchFamily="2" charset="2"/>
              </a:rPr>
              <a:t> is a terminal then A and </a:t>
            </a:r>
            <a:r>
              <a:rPr lang="el-GR" dirty="0">
                <a:sym typeface="Wingdings" panose="05000000000000000000" pitchFamily="2" charset="2"/>
              </a:rPr>
              <a:t>α </a:t>
            </a:r>
            <a:r>
              <a:rPr lang="en-IN" dirty="0">
                <a:sym typeface="Wingdings" panose="05000000000000000000" pitchFamily="2" charset="2"/>
              </a:rPr>
              <a:t>are</a:t>
            </a:r>
            <a:r>
              <a:rPr lang="en-US" dirty="0">
                <a:sym typeface="Wingdings" panose="05000000000000000000" pitchFamily="2" charset="2"/>
              </a:rPr>
              <a:t> generating.</a:t>
            </a:r>
          </a:p>
          <a:p>
            <a:pPr lvl="2"/>
            <a:r>
              <a:rPr lang="en-IN" dirty="0">
                <a:sym typeface="Wingdings" panose="05000000000000000000" pitchFamily="2" charset="2"/>
              </a:rPr>
              <a:t>If there is a production of the form A </a:t>
            </a:r>
            <a:r>
              <a:rPr lang="el-GR" dirty="0">
                <a:sym typeface="Wingdings" panose="05000000000000000000" pitchFamily="2" charset="2"/>
              </a:rPr>
              <a:t>α</a:t>
            </a:r>
            <a:r>
              <a:rPr lang="en-US" dirty="0">
                <a:sym typeface="Wingdings" panose="05000000000000000000" pitchFamily="2" charset="2"/>
              </a:rPr>
              <a:t> where </a:t>
            </a:r>
            <a:r>
              <a:rPr lang="el-GR" dirty="0">
                <a:sym typeface="Wingdings" panose="05000000000000000000" pitchFamily="2" charset="2"/>
              </a:rPr>
              <a:t>α</a:t>
            </a:r>
            <a:r>
              <a:rPr lang="en-US" dirty="0">
                <a:sym typeface="Wingdings" panose="05000000000000000000" pitchFamily="2" charset="2"/>
              </a:rPr>
              <a:t> is terminal / non-terminal and if </a:t>
            </a:r>
            <a:r>
              <a:rPr lang="el-GR" dirty="0">
                <a:sym typeface="Wingdings" panose="05000000000000000000" pitchFamily="2" charset="2"/>
              </a:rPr>
              <a:t>α</a:t>
            </a:r>
            <a:r>
              <a:rPr lang="en-US" dirty="0">
                <a:sym typeface="Wingdings" panose="05000000000000000000" pitchFamily="2" charset="2"/>
              </a:rPr>
              <a:t> is found to be already generating then A is also generating.</a:t>
            </a:r>
          </a:p>
          <a:p>
            <a:pPr lvl="3"/>
            <a:r>
              <a:rPr lang="en-US" dirty="0">
                <a:solidFill>
                  <a:srgbClr val="000099"/>
                </a:solidFill>
                <a:sym typeface="Wingdings" panose="05000000000000000000" pitchFamily="2" charset="2"/>
              </a:rPr>
              <a:t>If </a:t>
            </a:r>
            <a:r>
              <a:rPr lang="el-GR" dirty="0">
                <a:solidFill>
                  <a:srgbClr val="000099"/>
                </a:solidFill>
                <a:sym typeface="Wingdings" panose="05000000000000000000" pitchFamily="2" charset="2"/>
              </a:rPr>
              <a:t>α</a:t>
            </a:r>
            <a:r>
              <a:rPr lang="en-US" dirty="0">
                <a:solidFill>
                  <a:srgbClr val="000099"/>
                </a:solidFill>
                <a:sym typeface="Wingdings" panose="05000000000000000000" pitchFamily="2" charset="2"/>
              </a:rPr>
              <a:t>  </a:t>
            </a:r>
            <a:r>
              <a:rPr lang="en-IN" dirty="0">
                <a:solidFill>
                  <a:srgbClr val="000099"/>
                </a:solidFill>
                <a:sym typeface="Symbol" panose="05050102010706020507" pitchFamily="18" charset="2"/>
              </a:rPr>
              <a:t> then, A is generating. [</a:t>
            </a:r>
            <a:r>
              <a:rPr lang="en-IN" dirty="0">
                <a:sym typeface="Symbol" panose="05050102010706020507" pitchFamily="18" charset="2"/>
              </a:rPr>
              <a:t>Any non-terminal that derives  is also generating.]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sz="2800" dirty="0">
                <a:solidFill>
                  <a:srgbClr val="FF0000"/>
                </a:solidFill>
              </a:rPr>
              <a:t> Finding Reachable symbols</a:t>
            </a:r>
          </a:p>
          <a:p>
            <a:pPr lvl="2"/>
            <a:r>
              <a:rPr lang="en-IN" dirty="0"/>
              <a:t>The symbol X is said to be reachable symbol if there is a derivation of the form S</a:t>
            </a:r>
            <a:r>
              <a:rPr lang="en-IN" dirty="0">
                <a:sym typeface="Wingdings" panose="05000000000000000000" pitchFamily="2" charset="2"/>
              </a:rPr>
              <a:t>* </a:t>
            </a:r>
            <a:r>
              <a:rPr lang="el-GR" dirty="0">
                <a:sym typeface="Wingdings" panose="05000000000000000000" pitchFamily="2" charset="2"/>
              </a:rPr>
              <a:t>α</a:t>
            </a:r>
            <a:r>
              <a:rPr lang="en-US" dirty="0">
                <a:sym typeface="Wingdings" panose="05000000000000000000" pitchFamily="2" charset="2"/>
              </a:rPr>
              <a:t>X</a:t>
            </a:r>
            <a:r>
              <a:rPr lang="el-GR" dirty="0">
                <a:sym typeface="Wingdings" panose="05000000000000000000" pitchFamily="2" charset="2"/>
              </a:rPr>
              <a:t>β</a:t>
            </a:r>
            <a:r>
              <a:rPr lang="en-US" dirty="0">
                <a:sym typeface="Wingdings" panose="05000000000000000000" pitchFamily="2" charset="2"/>
              </a:rPr>
              <a:t> for some </a:t>
            </a:r>
            <a:r>
              <a:rPr lang="el-GR" dirty="0">
                <a:sym typeface="Wingdings" panose="05000000000000000000" pitchFamily="2" charset="2"/>
              </a:rPr>
              <a:t>α</a:t>
            </a:r>
            <a:r>
              <a:rPr lang="en-US" dirty="0">
                <a:sym typeface="Wingdings" panose="05000000000000000000" pitchFamily="2" charset="2"/>
              </a:rPr>
              <a:t> and </a:t>
            </a:r>
            <a:r>
              <a:rPr lang="el-GR" dirty="0">
                <a:sym typeface="Wingdings" panose="05000000000000000000" pitchFamily="2" charset="2"/>
              </a:rPr>
              <a:t>β</a:t>
            </a:r>
            <a:r>
              <a:rPr lang="en-US" dirty="0">
                <a:sym typeface="Wingdings" panose="05000000000000000000" pitchFamily="2" charset="2"/>
              </a:rPr>
              <a:t> in non-terminal or terminal of grammar, G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The starting symbol S of the grammar is always a reachable symbol</a:t>
            </a:r>
            <a:r>
              <a:rPr lang="en-US" sz="2800" dirty="0">
                <a:sym typeface="Wingdings" panose="05000000000000000000" pitchFamily="2" charset="2"/>
              </a:rPr>
              <a:t>. </a:t>
            </a:r>
            <a:r>
              <a:rPr lang="en-IN" dirty="0">
                <a:solidFill>
                  <a:srgbClr val="000099"/>
                </a:solidFill>
                <a:sym typeface="Wingdings" panose="05000000000000000000" pitchFamily="2" charset="2"/>
              </a:rPr>
              <a:t> </a:t>
            </a:r>
            <a:endParaRPr lang="en-IN" dirty="0">
              <a:solidFill>
                <a:srgbClr val="000099"/>
              </a:solidFill>
            </a:endParaRPr>
          </a:p>
        </p:txBody>
      </p:sp>
      <p:sp>
        <p:nvSpPr>
          <p:cNvPr id="4" name="Title 4">
            <a:extLst>
              <a:ext uri="{FF2B5EF4-FFF2-40B4-BE49-F238E27FC236}">
                <a16:creationId xmlns:a16="http://schemas.microsoft.com/office/drawing/2014/main" id="{4F755062-AD7C-7D9D-8572-A4C1B9401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7713" y="94343"/>
            <a:ext cx="10515600" cy="974035"/>
          </a:xfrm>
        </p:spPr>
        <p:txBody>
          <a:bodyPr/>
          <a:lstStyle/>
          <a:p>
            <a:r>
              <a:rPr lang="en-IN" b="1" dirty="0"/>
              <a:t>A. Eliminate the useless symbols</a:t>
            </a:r>
          </a:p>
        </p:txBody>
      </p:sp>
    </p:spTree>
    <p:extLst>
      <p:ext uri="{BB962C8B-B14F-4D97-AF65-F5344CB8AC3E}">
        <p14:creationId xmlns:p14="http://schemas.microsoft.com/office/powerpoint/2010/main" val="3598952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IN" dirty="0"/>
              <a:t>Example 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1212B1-7EA6-89E0-AAAC-EED1213D1C08}"/>
              </a:ext>
            </a:extLst>
          </p:cNvPr>
          <p:cNvSpPr txBox="1"/>
          <p:nvPr/>
        </p:nvSpPr>
        <p:spPr>
          <a:xfrm>
            <a:off x="910772" y="1196187"/>
            <a:ext cx="10443028" cy="492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Palatino Linotype" panose="02040502050505030304" pitchFamily="18" charset="0"/>
              </a:rPr>
              <a:t>Eliminate the useless symbol from the grammar:</a:t>
            </a:r>
          </a:p>
          <a:p>
            <a:r>
              <a:rPr lang="en-US" sz="2600" dirty="0">
                <a:latin typeface="Palatino Linotype" panose="02040502050505030304" pitchFamily="18" charset="0"/>
              </a:rPr>
              <a:t>	S </a:t>
            </a:r>
            <a:r>
              <a:rPr lang="en-US" sz="2600" dirty="0">
                <a:latin typeface="Palatino Linotype" panose="02040502050505030304" pitchFamily="18" charset="0"/>
                <a:sym typeface="Wingdings" panose="05000000000000000000" pitchFamily="2" charset="2"/>
              </a:rPr>
              <a:t> XY/d</a:t>
            </a:r>
          </a:p>
          <a:p>
            <a:r>
              <a:rPr lang="en-US" sz="2600" dirty="0">
                <a:latin typeface="Palatino Linotype" panose="02040502050505030304" pitchFamily="18" charset="0"/>
                <a:sym typeface="Wingdings" panose="05000000000000000000" pitchFamily="2" charset="2"/>
              </a:rPr>
              <a:t>	X  c</a:t>
            </a:r>
          </a:p>
          <a:p>
            <a:endParaRPr lang="en-US" sz="2600" dirty="0">
              <a:latin typeface="Palatino Linotype" panose="02040502050505030304" pitchFamily="18" charset="0"/>
              <a:sym typeface="Wingdings" panose="05000000000000000000" pitchFamily="2" charset="2"/>
            </a:endParaRPr>
          </a:p>
          <a:p>
            <a:r>
              <a:rPr lang="en-US" sz="2600" dirty="0" err="1">
                <a:latin typeface="Palatino Linotype" panose="02040502050505030304" pitchFamily="18" charset="0"/>
                <a:sym typeface="Wingdings" panose="05000000000000000000" pitchFamily="2" charset="2"/>
              </a:rPr>
              <a:t>Soln</a:t>
            </a:r>
            <a:r>
              <a:rPr lang="en-US" sz="2600" dirty="0">
                <a:latin typeface="Palatino Linotype" panose="02040502050505030304" pitchFamily="18" charset="0"/>
                <a:sym typeface="Wingdings" panose="05000000000000000000" pitchFamily="2" charset="2"/>
              </a:rPr>
              <a:t>:</a:t>
            </a:r>
          </a:p>
          <a:p>
            <a:r>
              <a:rPr lang="en-US" sz="2600" dirty="0">
                <a:latin typeface="Palatino Linotype" panose="02040502050505030304" pitchFamily="18" charset="0"/>
                <a:sym typeface="Wingdings" panose="05000000000000000000" pitchFamily="2" charset="2"/>
              </a:rPr>
              <a:t>	Generating Symbols: {c, d, X, S}</a:t>
            </a:r>
          </a:p>
          <a:p>
            <a:r>
              <a:rPr lang="en-US" sz="2600" dirty="0">
                <a:latin typeface="Palatino Linotype" panose="02040502050505030304" pitchFamily="18" charset="0"/>
                <a:sym typeface="Wingdings" panose="05000000000000000000" pitchFamily="2" charset="2"/>
              </a:rPr>
              <a:t>		Remove ‘Y’, as it is not generating.</a:t>
            </a:r>
          </a:p>
          <a:p>
            <a:r>
              <a:rPr lang="en-US" sz="2600" dirty="0">
                <a:latin typeface="Palatino Linotype" panose="02040502050505030304" pitchFamily="18" charset="0"/>
                <a:sym typeface="Wingdings" panose="05000000000000000000" pitchFamily="2" charset="2"/>
              </a:rPr>
              <a:t>	Modified Grammar: G1 </a:t>
            </a:r>
            <a:r>
              <a:rPr lang="en-US" sz="2400" dirty="0">
                <a:latin typeface="Palatino Linotype" panose="02040502050505030304" pitchFamily="18" charset="0"/>
                <a:sym typeface="Wingdings" panose="05000000000000000000" pitchFamily="2" charset="2"/>
              </a:rPr>
              <a:t>= {V1, T1, P1, S} = {{S, X}, {c</a:t>
            </a:r>
            <a:r>
              <a:rPr lang="en-US" sz="2800" dirty="0">
                <a:latin typeface="Palatino Linotype" panose="02040502050505030304" pitchFamily="18" charset="0"/>
                <a:sym typeface="Wingdings" panose="05000000000000000000" pitchFamily="2" charset="2"/>
              </a:rPr>
              <a:t>, d</a:t>
            </a:r>
            <a:r>
              <a:rPr lang="en-US" sz="2400" dirty="0">
                <a:latin typeface="Palatino Linotype" panose="02040502050505030304" pitchFamily="18" charset="0"/>
                <a:sym typeface="Wingdings" panose="05000000000000000000" pitchFamily="2" charset="2"/>
              </a:rPr>
              <a:t>}, P1, S}</a:t>
            </a:r>
          </a:p>
          <a:p>
            <a:r>
              <a:rPr lang="en-US" sz="2600" dirty="0">
                <a:latin typeface="Palatino Linotype" panose="02040502050505030304" pitchFamily="18" charset="0"/>
                <a:sym typeface="Wingdings" panose="05000000000000000000" pitchFamily="2" charset="2"/>
              </a:rPr>
              <a:t>		P1: S  d, X  c</a:t>
            </a:r>
          </a:p>
          <a:p>
            <a:r>
              <a:rPr lang="en-US" sz="2600" dirty="0">
                <a:latin typeface="Palatino Linotype" panose="02040502050505030304" pitchFamily="18" charset="0"/>
              </a:rPr>
              <a:t>	Reachable Symbols: {S, d}</a:t>
            </a:r>
          </a:p>
          <a:p>
            <a:r>
              <a:rPr lang="en-US" sz="2600" dirty="0">
                <a:latin typeface="Palatino Linotype" panose="02040502050505030304" pitchFamily="18" charset="0"/>
              </a:rPr>
              <a:t>	</a:t>
            </a:r>
            <a:r>
              <a:rPr lang="en-US" sz="2600" dirty="0">
                <a:latin typeface="Palatino Linotype" panose="02040502050505030304" pitchFamily="18" charset="0"/>
                <a:sym typeface="Wingdings" panose="05000000000000000000" pitchFamily="2" charset="2"/>
              </a:rPr>
              <a:t>Modified Grammar: G2 = {V2, T2, P2, S} = {{S}, {d}, P2, S}</a:t>
            </a:r>
          </a:p>
          <a:p>
            <a:r>
              <a:rPr lang="en-US" sz="2600" dirty="0">
                <a:latin typeface="Palatino Linotype" panose="02040502050505030304" pitchFamily="18" charset="0"/>
                <a:sym typeface="Wingdings" panose="05000000000000000000" pitchFamily="2" charset="2"/>
              </a:rPr>
              <a:t>		P2: S  d</a:t>
            </a:r>
            <a:endParaRPr lang="en-IN" sz="26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3352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4744"/>
            <a:ext cx="10515600" cy="1325563"/>
          </a:xfrm>
        </p:spPr>
        <p:txBody>
          <a:bodyPr/>
          <a:lstStyle/>
          <a:p>
            <a:r>
              <a:rPr lang="en-IN" dirty="0"/>
              <a:t>Example 2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765629" y="1253331"/>
            <a:ext cx="10515600" cy="500155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>
                <a:latin typeface="Palatino Linotype" panose="02040502050505030304" pitchFamily="18" charset="0"/>
              </a:rPr>
              <a:t>Eliminate the useless symbol from the grammar:</a:t>
            </a:r>
          </a:p>
          <a:p>
            <a:pPr marL="0" indent="0">
              <a:buNone/>
            </a:pPr>
            <a:r>
              <a:rPr lang="en-US" sz="2800" dirty="0">
                <a:latin typeface="Palatino Linotype" panose="02040502050505030304" pitchFamily="18" charset="0"/>
              </a:rPr>
              <a:t>	S </a:t>
            </a:r>
            <a:r>
              <a:rPr lang="en-US" sz="2800" dirty="0">
                <a:latin typeface="Palatino Linotype" panose="02040502050505030304" pitchFamily="18" charset="0"/>
                <a:sym typeface="Wingdings" panose="05000000000000000000" pitchFamily="2" charset="2"/>
              </a:rPr>
              <a:t> AB/CA, A  </a:t>
            </a:r>
            <a:r>
              <a:rPr lang="en-US" dirty="0">
                <a:sym typeface="Wingdings" panose="05000000000000000000" pitchFamily="2" charset="2"/>
              </a:rPr>
              <a:t>a, B  BC|AB, C  </a:t>
            </a:r>
            <a:r>
              <a:rPr lang="en-US" dirty="0" err="1">
                <a:sym typeface="Wingdings" panose="05000000000000000000" pitchFamily="2" charset="2"/>
              </a:rPr>
              <a:t>aB</a:t>
            </a:r>
            <a:r>
              <a:rPr lang="en-US" dirty="0">
                <a:sym typeface="Wingdings" panose="05000000000000000000" pitchFamily="2" charset="2"/>
              </a:rPr>
              <a:t>/b</a:t>
            </a:r>
          </a:p>
          <a:p>
            <a:pPr marL="0" indent="0">
              <a:buNone/>
            </a:pPr>
            <a:r>
              <a:rPr lang="en-US" dirty="0" err="1">
                <a:sym typeface="Wingdings" panose="05000000000000000000" pitchFamily="2" charset="2"/>
              </a:rPr>
              <a:t>Soln</a:t>
            </a:r>
            <a:r>
              <a:rPr lang="en-US" dirty="0">
                <a:sym typeface="Wingdings" panose="05000000000000000000" pitchFamily="2" charset="2"/>
              </a:rPr>
              <a:t>: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	Generating Symbols: {</a:t>
            </a:r>
            <a:r>
              <a:rPr lang="en-US" sz="3300" dirty="0">
                <a:sym typeface="Wingdings" panose="05000000000000000000" pitchFamily="2" charset="2"/>
              </a:rPr>
              <a:t>a, b, A, C, S</a:t>
            </a:r>
            <a:r>
              <a:rPr lang="en-US" dirty="0">
                <a:sym typeface="Wingdings" panose="05000000000000000000" pitchFamily="2" charset="2"/>
              </a:rPr>
              <a:t>}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		Remove ‘B’, as it is not generating.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	Modified Grammar: {V1, T1, P1, S} = {{S, A, C}, {a, b}, P1, S}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		P1: S  CA, A  a, C b</a:t>
            </a:r>
          </a:p>
          <a:p>
            <a:pPr marL="0" indent="0">
              <a:buNone/>
            </a:pPr>
            <a:r>
              <a:rPr lang="en-US" dirty="0"/>
              <a:t>	Reachable Symbols: {S, A, C, a, b}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ym typeface="Wingdings" panose="05000000000000000000" pitchFamily="2" charset="2"/>
              </a:rPr>
              <a:t>Modified Grammar: {V2, T2, P2, S} = {{S, A, C}, {a, b}, P2, S}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		P2: S  CA, A  a, C b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12603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BC012-F677-4474-AABA-6E8A25165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7951"/>
            <a:ext cx="10515600" cy="577850"/>
          </a:xfrm>
        </p:spPr>
        <p:txBody>
          <a:bodyPr>
            <a:normAutofit fontScale="90000"/>
          </a:bodyPr>
          <a:lstStyle/>
          <a:p>
            <a:r>
              <a:rPr lang="en-IN" dirty="0"/>
              <a:t>Example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EAF821-A2CC-4F7F-9CCD-61BF0EA17B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85801"/>
            <a:ext cx="11012714" cy="5491162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>
                <a:latin typeface="Palatino Linotype" panose="02040502050505030304" pitchFamily="18" charset="0"/>
              </a:rPr>
              <a:t>Eliminate the non-generating symbol from the following grammar:</a:t>
            </a:r>
          </a:p>
          <a:p>
            <a:pPr marL="0" indent="0">
              <a:buNone/>
            </a:pPr>
            <a:r>
              <a:rPr lang="en-IN" dirty="0"/>
              <a:t>	S</a:t>
            </a:r>
            <a:r>
              <a:rPr lang="en-IN" dirty="0">
                <a:sym typeface="Wingdings" panose="05000000000000000000" pitchFamily="2" charset="2"/>
              </a:rPr>
              <a:t> </a:t>
            </a:r>
            <a:r>
              <a:rPr lang="en-IN" dirty="0" err="1">
                <a:sym typeface="Wingdings" panose="05000000000000000000" pitchFamily="2" charset="2"/>
              </a:rPr>
              <a:t>aA|bB</a:t>
            </a:r>
            <a:endParaRPr lang="en-IN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IN" dirty="0">
                <a:sym typeface="Wingdings" panose="05000000000000000000" pitchFamily="2" charset="2"/>
              </a:rPr>
              <a:t>              A  </a:t>
            </a:r>
            <a:r>
              <a:rPr lang="en-IN" dirty="0" err="1">
                <a:sym typeface="Wingdings" panose="05000000000000000000" pitchFamily="2" charset="2"/>
              </a:rPr>
              <a:t>aA|a</a:t>
            </a:r>
            <a:endParaRPr lang="en-IN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IN" dirty="0">
                <a:sym typeface="Wingdings" panose="05000000000000000000" pitchFamily="2" charset="2"/>
              </a:rPr>
              <a:t>	B  </a:t>
            </a:r>
            <a:r>
              <a:rPr lang="en-IN" dirty="0" err="1">
                <a:sym typeface="Wingdings" panose="05000000000000000000" pitchFamily="2" charset="2"/>
              </a:rPr>
              <a:t>bB</a:t>
            </a:r>
            <a:endParaRPr lang="en-IN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IN" dirty="0">
                <a:sym typeface="Wingdings" panose="05000000000000000000" pitchFamily="2" charset="2"/>
              </a:rPr>
              <a:t>	D  </a:t>
            </a:r>
            <a:r>
              <a:rPr lang="en-IN" dirty="0" err="1">
                <a:sym typeface="Wingdings" panose="05000000000000000000" pitchFamily="2" charset="2"/>
              </a:rPr>
              <a:t>ab|Ea</a:t>
            </a:r>
            <a:endParaRPr lang="en-IN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IN" dirty="0">
                <a:sym typeface="Wingdings" panose="05000000000000000000" pitchFamily="2" charset="2"/>
              </a:rPr>
              <a:t>	E  </a:t>
            </a:r>
            <a:r>
              <a:rPr lang="en-IN" dirty="0" err="1">
                <a:sym typeface="Wingdings" panose="05000000000000000000" pitchFamily="2" charset="2"/>
              </a:rPr>
              <a:t>aC|d</a:t>
            </a:r>
            <a:endParaRPr lang="en-IN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2800" dirty="0" err="1">
                <a:latin typeface="Palatino Linotype" panose="02040502050505030304" pitchFamily="18" charset="0"/>
                <a:sym typeface="Wingdings" panose="05000000000000000000" pitchFamily="2" charset="2"/>
              </a:rPr>
              <a:t>Soln</a:t>
            </a:r>
            <a:r>
              <a:rPr lang="en-US" sz="2800" dirty="0">
                <a:latin typeface="Palatino Linotype" panose="02040502050505030304" pitchFamily="18" charset="0"/>
                <a:sym typeface="Wingdings" panose="05000000000000000000" pitchFamily="2" charset="2"/>
              </a:rPr>
              <a:t>:</a:t>
            </a:r>
          </a:p>
          <a:p>
            <a:pPr marL="0" indent="0">
              <a:buNone/>
            </a:pPr>
            <a:r>
              <a:rPr lang="en-US" sz="2800" dirty="0">
                <a:latin typeface="Palatino Linotype" panose="02040502050505030304" pitchFamily="18" charset="0"/>
                <a:sym typeface="Wingdings" panose="05000000000000000000" pitchFamily="2" charset="2"/>
              </a:rPr>
              <a:t>Generating Symbols: {a, </a:t>
            </a:r>
            <a:r>
              <a:rPr lang="en-US" dirty="0">
                <a:latin typeface="Palatino Linotype" panose="02040502050505030304" pitchFamily="18" charset="0"/>
                <a:sym typeface="Wingdings" panose="05000000000000000000" pitchFamily="2" charset="2"/>
              </a:rPr>
              <a:t>b</a:t>
            </a:r>
            <a:r>
              <a:rPr lang="en-US" sz="2800" dirty="0">
                <a:latin typeface="Palatino Linotype" panose="02040502050505030304" pitchFamily="18" charset="0"/>
                <a:sym typeface="Wingdings" panose="05000000000000000000" pitchFamily="2" charset="2"/>
              </a:rPr>
              <a:t>, d, A, D, E, S}</a:t>
            </a:r>
          </a:p>
          <a:p>
            <a:pPr marL="0" indent="0">
              <a:buNone/>
            </a:pPr>
            <a:r>
              <a:rPr lang="en-US" sz="2800" dirty="0">
                <a:latin typeface="Palatino Linotype" panose="02040502050505030304" pitchFamily="18" charset="0"/>
                <a:sym typeface="Wingdings" panose="05000000000000000000" pitchFamily="2" charset="2"/>
              </a:rPr>
              <a:t>Remove ‘B’ and ‘C’, as it is not generating.</a:t>
            </a:r>
          </a:p>
          <a:p>
            <a:pPr marL="0" indent="0">
              <a:buNone/>
            </a:pPr>
            <a:r>
              <a:rPr lang="en-US" sz="2800" dirty="0">
                <a:latin typeface="Palatino Linotype" panose="02040502050505030304" pitchFamily="18" charset="0"/>
                <a:sym typeface="Wingdings" panose="05000000000000000000" pitchFamily="2" charset="2"/>
              </a:rPr>
              <a:t>Modified Grammar:  G1= {V1, T1, P1, S} = {{A, D, E, S}, {a, b,</a:t>
            </a:r>
            <a:r>
              <a:rPr lang="en-US" dirty="0">
                <a:latin typeface="Palatino Linotype" panose="02040502050505030304" pitchFamily="18" charset="0"/>
                <a:sym typeface="Wingdings" panose="05000000000000000000" pitchFamily="2" charset="2"/>
              </a:rPr>
              <a:t> d</a:t>
            </a:r>
            <a:r>
              <a:rPr lang="en-US" sz="2800" dirty="0">
                <a:latin typeface="Palatino Linotype" panose="02040502050505030304" pitchFamily="18" charset="0"/>
                <a:sym typeface="Wingdings" panose="05000000000000000000" pitchFamily="2" charset="2"/>
              </a:rPr>
              <a:t>}, P1, S}</a:t>
            </a:r>
          </a:p>
          <a:p>
            <a:pPr marL="0" indent="0">
              <a:buNone/>
            </a:pPr>
            <a:r>
              <a:rPr lang="en-US" sz="2800" dirty="0">
                <a:latin typeface="Palatino Linotype" panose="02040502050505030304" pitchFamily="18" charset="0"/>
                <a:sym typeface="Wingdings" panose="05000000000000000000" pitchFamily="2" charset="2"/>
              </a:rPr>
              <a:t>	</a:t>
            </a:r>
          </a:p>
          <a:p>
            <a:pPr marL="0" indent="0">
              <a:buNone/>
            </a:pPr>
            <a:r>
              <a:rPr lang="en-US" sz="2800" dirty="0">
                <a:latin typeface="Palatino Linotype" panose="02040502050505030304" pitchFamily="18" charset="0"/>
                <a:sym typeface="Wingdings" panose="05000000000000000000" pitchFamily="2" charset="2"/>
              </a:rPr>
              <a:t>	P1: S  </a:t>
            </a:r>
            <a:r>
              <a:rPr lang="en-US" sz="2800" dirty="0" err="1">
                <a:latin typeface="Palatino Linotype" panose="02040502050505030304" pitchFamily="18" charset="0"/>
                <a:sym typeface="Wingdings" panose="05000000000000000000" pitchFamily="2" charset="2"/>
              </a:rPr>
              <a:t>aA</a:t>
            </a:r>
            <a:r>
              <a:rPr lang="en-US" sz="2800" dirty="0">
                <a:latin typeface="Palatino Linotype" panose="02040502050505030304" pitchFamily="18" charset="0"/>
                <a:sym typeface="Wingdings" panose="05000000000000000000" pitchFamily="2" charset="2"/>
              </a:rPr>
              <a:t>, </a:t>
            </a:r>
            <a:r>
              <a:rPr lang="en-US" dirty="0">
                <a:latin typeface="Palatino Linotype" panose="02040502050505030304" pitchFamily="18" charset="0"/>
                <a:sym typeface="Wingdings" panose="05000000000000000000" pitchFamily="2" charset="2"/>
              </a:rPr>
              <a:t>A</a:t>
            </a:r>
            <a:r>
              <a:rPr lang="en-US" sz="2800" dirty="0">
                <a:latin typeface="Palatino Linotype" panose="02040502050505030304" pitchFamily="18" charset="0"/>
                <a:sym typeface="Wingdings" panose="05000000000000000000" pitchFamily="2" charset="2"/>
              </a:rPr>
              <a:t>  </a:t>
            </a:r>
            <a:r>
              <a:rPr lang="en-US" sz="2800" dirty="0" err="1">
                <a:latin typeface="Palatino Linotype" panose="02040502050505030304" pitchFamily="18" charset="0"/>
                <a:sym typeface="Wingdings" panose="05000000000000000000" pitchFamily="2" charset="2"/>
              </a:rPr>
              <a:t>aA|a</a:t>
            </a:r>
            <a:r>
              <a:rPr lang="en-US" sz="2800" dirty="0">
                <a:latin typeface="Palatino Linotype" panose="02040502050505030304" pitchFamily="18" charset="0"/>
                <a:sym typeface="Wingdings" panose="05000000000000000000" pitchFamily="2" charset="2"/>
              </a:rPr>
              <a:t>, </a:t>
            </a:r>
            <a:r>
              <a:rPr lang="en-US" sz="2800" dirty="0" err="1">
                <a:latin typeface="Palatino Linotype" panose="02040502050505030304" pitchFamily="18" charset="0"/>
                <a:sym typeface="Wingdings" panose="05000000000000000000" pitchFamily="2" charset="2"/>
              </a:rPr>
              <a:t>Dab|Ea</a:t>
            </a:r>
            <a:r>
              <a:rPr lang="en-US" sz="2800" dirty="0">
                <a:latin typeface="Palatino Linotype" panose="02040502050505030304" pitchFamily="18" charset="0"/>
                <a:sym typeface="Wingdings" panose="05000000000000000000" pitchFamily="2" charset="2"/>
              </a:rPr>
              <a:t>, E  d</a:t>
            </a:r>
          </a:p>
          <a:p>
            <a:pPr marL="0" indent="0">
              <a:buNone/>
            </a:pPr>
            <a:endParaRPr lang="en-IN" dirty="0">
              <a:sym typeface="Wingdings" panose="05000000000000000000" pitchFamily="2" charset="2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54867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476</TotalTime>
  <Words>2357</Words>
  <Application>Microsoft Office PowerPoint</Application>
  <PresentationFormat>Widescreen</PresentationFormat>
  <Paragraphs>239</Paragraphs>
  <Slides>23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23</vt:i4>
      </vt:variant>
    </vt:vector>
  </HeadingPairs>
  <TitlesOfParts>
    <vt:vector size="36" baseType="lpstr">
      <vt:lpstr>Arial</vt:lpstr>
      <vt:lpstr>Arial MT</vt:lpstr>
      <vt:lpstr>Browallia New</vt:lpstr>
      <vt:lpstr>Calibri</vt:lpstr>
      <vt:lpstr>Calibri Light</vt:lpstr>
      <vt:lpstr>Comic Sans MS</vt:lpstr>
      <vt:lpstr>Palatino Linotype</vt:lpstr>
      <vt:lpstr>Symbol</vt:lpstr>
      <vt:lpstr>Times New Roman</vt:lpstr>
      <vt:lpstr>Wingdings</vt:lpstr>
      <vt:lpstr>Office Theme</vt:lpstr>
      <vt:lpstr>默认设计模板</vt:lpstr>
      <vt:lpstr>1_Office Theme</vt:lpstr>
      <vt:lpstr>PowerPoint Presentation</vt:lpstr>
      <vt:lpstr>Module 4 –  Context Free Grammar </vt:lpstr>
      <vt:lpstr>Simplification of CFG</vt:lpstr>
      <vt:lpstr>A. Eliminate the useless symbols</vt:lpstr>
      <vt:lpstr>A. Eliminate the useless symbols</vt:lpstr>
      <vt:lpstr>A. Eliminate the useless symbols</vt:lpstr>
      <vt:lpstr>Example 1</vt:lpstr>
      <vt:lpstr>Example 2</vt:lpstr>
      <vt:lpstr>Example 3</vt:lpstr>
      <vt:lpstr>Example 4</vt:lpstr>
      <vt:lpstr>Example 5</vt:lpstr>
      <vt:lpstr>PowerPoint Presentation</vt:lpstr>
      <vt:lpstr>B. Eliminating  - production</vt:lpstr>
      <vt:lpstr>Example 1</vt:lpstr>
      <vt:lpstr>Example 2</vt:lpstr>
      <vt:lpstr>Example 3</vt:lpstr>
      <vt:lpstr>PowerPoint Presentation</vt:lpstr>
      <vt:lpstr>PowerPoint Presentation</vt:lpstr>
      <vt:lpstr>Note</vt:lpstr>
      <vt:lpstr>C. Eliminating Unit Production</vt:lpstr>
      <vt:lpstr>Example 1</vt:lpstr>
      <vt:lpstr>Example 2</vt:lpstr>
      <vt:lpstr>Example 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Normal forms of CFG</dc:title>
  <dc:creator>Baskaran P</dc:creator>
  <cp:lastModifiedBy>Arumuga Arun R</cp:lastModifiedBy>
  <cp:revision>56</cp:revision>
  <dcterms:created xsi:type="dcterms:W3CDTF">2023-03-08T06:24:40Z</dcterms:created>
  <dcterms:modified xsi:type="dcterms:W3CDTF">2024-03-07T09:49:10Z</dcterms:modified>
</cp:coreProperties>
</file>