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734" r:id="rId2"/>
    <p:sldId id="733" r:id="rId3"/>
    <p:sldId id="262" r:id="rId4"/>
    <p:sldId id="263" r:id="rId5"/>
    <p:sldId id="528" r:id="rId6"/>
    <p:sldId id="518" r:id="rId7"/>
    <p:sldId id="543" r:id="rId8"/>
    <p:sldId id="545" r:id="rId9"/>
    <p:sldId id="548" r:id="rId10"/>
    <p:sldId id="639" r:id="rId11"/>
    <p:sldId id="736" r:id="rId12"/>
    <p:sldId id="737" r:id="rId13"/>
    <p:sldId id="641" r:id="rId14"/>
    <p:sldId id="642" r:id="rId15"/>
    <p:sldId id="643" r:id="rId16"/>
    <p:sldId id="644" r:id="rId17"/>
    <p:sldId id="645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D185-927C-40E5-8330-2C522F3543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E8ECE-4082-4848-A1D4-FA0C20C19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4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AC28-04F5-8AD8-F3E5-6C211EDC5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50152-A5AA-03EC-9A07-057B90C50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53FC-B656-6A08-8847-4493A7AE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B77A-972F-6E2D-041E-52826A54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0652-F63C-15B5-5550-02D6DFA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4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FA2B-AAC3-B18A-0693-89672B5A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C74C-D79E-5276-2815-759204A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EA9-B49F-6E45-6B5A-43CDA47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D341B-127E-95BE-C311-6BAA1CA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8F19-4DB6-1C62-855A-F9D6F5CD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FB951-28A6-D53A-CE25-DB883082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76D0A-2F5D-0417-BCA0-BD26AB92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E25E-0A50-BA0E-2FDE-C2231948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EDD6-2665-9FC6-D273-C21561C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C2FD-D17E-EF0D-CD99-C1E717B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E76C-7F73-ABDE-E9CB-24D5FCF7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610D-C1B2-C557-4009-D1C67090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DF2D-8961-166A-D13D-E21E2F60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09E3-ECC0-E098-FEF2-0B5736E5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96D2-3A43-68A9-813E-B924909A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7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AB95-B61E-8E1E-461B-DBE7539B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609C2-1AE0-DC2D-B031-9775C978D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E43B-2BCD-5D96-436E-6E01248C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0067-6F53-3EF4-912F-875D0EE9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873A-4786-A2B2-C439-F42EF597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7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39FB-4A71-87E4-142E-095A6409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24E9-A1FA-65CC-5515-6FF8827B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3BE6F-F9CF-80B3-60DE-0F78E9D4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5C130-0D34-7190-97CA-3721906D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E98A1-1C38-1FA4-B0B8-1F0682E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8ECC7-49B2-C644-3021-9B2D3970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4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6DA2-70CA-A2CE-A863-8D844489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E08D-0364-9A22-D358-747E0FD0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2312-EE42-146D-112A-5C34FBA30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51E1E-2679-F8A8-9795-635BC152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0C7B3-BD67-6862-533D-B756BC175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F22F2-78BA-37E9-5BB9-7A46443A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C32B8-F863-D4B7-D2C1-DBD53805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DBE8-7DA2-AE17-4500-A33A6DB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E625-4661-CF7F-F374-EAA56551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1D2AA-83C4-C866-6E18-00905BB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CB2EB-F92A-9A66-310B-DB7A7ECF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FD7FB-6264-32F4-5DF3-50D4290B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5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A9BDC-9FDA-708C-505C-16235EA4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AFB2F-0B73-2236-B5B5-35ABA51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9B3CB-7D0E-C73E-07BB-5DFE7327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3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BB8A-477B-BC2F-62FD-895A26A1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C9D5-ECA1-6166-B568-652C291D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D93A9-212D-39DB-DFEF-A653FB272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66CD8-8603-B9CE-42AF-448C55AA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11257-8211-6005-47A2-D9EF73F1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276FB-CDF0-810D-6BA8-2B290DE4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8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0621-4011-F9D6-749F-376FDAC2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BB8CF-5E0F-260F-B736-8F8AC6ED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0B276-D996-093E-ED8F-52520AC1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D7F2-3AC9-96A9-3822-294A73F3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A2EAA-9C31-067E-7100-39F96A8D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6015-EE8C-3BBE-BFAE-6C0B60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1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C3A1-4063-9E7E-50C3-0C82011B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B2AB6-CFD2-42D1-019C-8D2A2BF6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2DAD-EC52-1995-968D-C7EFBC6F7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AB5E-F81C-47EF-8B33-7843F9CC3941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54ED-443E-39C2-3F99-1945354C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9984-9656-2CBF-36DB-CED5CE3F1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2173" y="6166919"/>
            <a:ext cx="2387156" cy="348615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772335" y="6203918"/>
            <a:ext cx="74295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-7565"/>
            <a:ext cx="3881057" cy="450342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7" name="object 7"/>
          <p:cNvGrpSpPr/>
          <p:nvPr/>
        </p:nvGrpSpPr>
        <p:grpSpPr>
          <a:xfrm>
            <a:off x="9383447" y="18878"/>
            <a:ext cx="2220278" cy="757238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33176" y="6174318"/>
            <a:ext cx="2489454" cy="348615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1884046" y="6166919"/>
            <a:ext cx="3549587" cy="348615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 txBox="1"/>
          <p:nvPr/>
        </p:nvSpPr>
        <p:spPr>
          <a:xfrm>
            <a:off x="2513551" y="6203919"/>
            <a:ext cx="2828069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IN" sz="162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62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620" spc="-6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2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1689285"/>
            <a:ext cx="7612380" cy="607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9022" marR="4572" indent="-1308164" algn="ctr">
              <a:spcBef>
                <a:spcPts val="90"/>
              </a:spcBef>
            </a:pP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107180" y="3595454"/>
            <a:ext cx="4183380" cy="14814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sz="216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160" b="1" spc="-9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16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160" b="1" spc="-9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160" spc="-9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16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B6FF-53DB-45B9-20CA-074D1970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119"/>
          </a:xfrm>
        </p:spPr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90CB8BD-CD8A-1C70-F8BC-8360916F89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1468" y="710119"/>
            <a:ext cx="10515600" cy="5951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sz="2800" dirty="0">
                <a:solidFill>
                  <a:srgbClr val="000099"/>
                </a:solidFill>
                <a:cs typeface="Cambria"/>
              </a:rPr>
              <a:t>Convert the following CFG to CNF:</a:t>
            </a:r>
          </a:p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sz="2800" dirty="0">
                <a:solidFill>
                  <a:srgbClr val="000099"/>
                </a:solidFill>
                <a:cs typeface="Cambria"/>
              </a:rPr>
              <a:t>S</a:t>
            </a:r>
            <a:r>
              <a:rPr sz="2800" spc="-30" dirty="0">
                <a:solidFill>
                  <a:srgbClr val="000099"/>
                </a:solidFill>
                <a:cs typeface="Cambria"/>
              </a:rPr>
              <a:t> </a:t>
            </a:r>
            <a:r>
              <a:rPr sz="2800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sz="2800" spc="-25" dirty="0">
                <a:solidFill>
                  <a:srgbClr val="000099"/>
                </a:solidFill>
                <a:cs typeface="Cambria"/>
              </a:rPr>
              <a:t> </a:t>
            </a:r>
            <a:r>
              <a:rPr sz="2800" spc="-5" dirty="0">
                <a:solidFill>
                  <a:srgbClr val="000099"/>
                </a:solidFill>
                <a:cs typeface="Cambria"/>
              </a:rPr>
              <a:t>aX</a:t>
            </a:r>
            <a:r>
              <a:rPr sz="2800" spc="-30" dirty="0">
                <a:solidFill>
                  <a:srgbClr val="000099"/>
                </a:solidFill>
                <a:cs typeface="Cambria"/>
              </a:rPr>
              <a:t> </a:t>
            </a:r>
            <a:r>
              <a:rPr sz="2800" dirty="0">
                <a:solidFill>
                  <a:srgbClr val="000099"/>
                </a:solidFill>
                <a:cs typeface="Cambria"/>
              </a:rPr>
              <a:t>|</a:t>
            </a:r>
            <a:r>
              <a:rPr sz="2800" spc="-25" dirty="0">
                <a:solidFill>
                  <a:srgbClr val="000099"/>
                </a:solidFill>
                <a:cs typeface="Cambria"/>
              </a:rPr>
              <a:t> </a:t>
            </a:r>
            <a:r>
              <a:rPr sz="2800" spc="-5" dirty="0">
                <a:solidFill>
                  <a:srgbClr val="000099"/>
                </a:solidFill>
                <a:cs typeface="Cambria"/>
              </a:rPr>
              <a:t>Yb </a:t>
            </a:r>
            <a:endParaRPr lang="en-IN" sz="2800" spc="-5" dirty="0">
              <a:solidFill>
                <a:srgbClr val="000099"/>
              </a:solidFill>
              <a:cs typeface="Cambria"/>
            </a:endParaRPr>
          </a:p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sz="2800" spc="-605" dirty="0">
                <a:solidFill>
                  <a:srgbClr val="000099"/>
                </a:solidFill>
                <a:cs typeface="Cambria"/>
              </a:rPr>
              <a:t> </a:t>
            </a:r>
            <a:r>
              <a:rPr sz="2800" dirty="0">
                <a:solidFill>
                  <a:srgbClr val="000099"/>
                </a:solidFill>
                <a:cs typeface="Cambria"/>
              </a:rPr>
              <a:t>X</a:t>
            </a:r>
            <a:r>
              <a:rPr sz="2800" spc="-20" dirty="0">
                <a:solidFill>
                  <a:srgbClr val="000099"/>
                </a:solidFill>
                <a:cs typeface="Cambria"/>
              </a:rPr>
              <a:t> </a:t>
            </a:r>
            <a:r>
              <a:rPr sz="2800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lang="en-IN" sz="2800" spc="-5" dirty="0">
                <a:solidFill>
                  <a:srgbClr val="000099"/>
                </a:solidFill>
                <a:cs typeface="Cambria"/>
              </a:rPr>
              <a:t> </a:t>
            </a:r>
            <a:r>
              <a:rPr sz="2800" spc="-5" dirty="0">
                <a:solidFill>
                  <a:srgbClr val="000099"/>
                </a:solidFill>
                <a:cs typeface="Cambria"/>
              </a:rPr>
              <a:t>S</a:t>
            </a:r>
            <a:r>
              <a:rPr sz="2800" spc="-15" dirty="0">
                <a:solidFill>
                  <a:srgbClr val="000099"/>
                </a:solidFill>
                <a:cs typeface="Cambria"/>
              </a:rPr>
              <a:t> </a:t>
            </a:r>
            <a:r>
              <a:rPr sz="2800" dirty="0">
                <a:solidFill>
                  <a:srgbClr val="000099"/>
                </a:solidFill>
                <a:cs typeface="Cambria"/>
              </a:rPr>
              <a:t>|</a:t>
            </a:r>
            <a:r>
              <a:rPr sz="2800" spc="-10" dirty="0">
                <a:solidFill>
                  <a:srgbClr val="000099"/>
                </a:solidFill>
                <a:cs typeface="Cambria"/>
              </a:rPr>
              <a:t> </a:t>
            </a:r>
            <a:r>
              <a:rPr sz="2800" b="1" dirty="0">
                <a:solidFill>
                  <a:srgbClr val="000099"/>
                </a:solidFill>
                <a:cs typeface="Times New Roman"/>
              </a:rPr>
              <a:t>λ</a:t>
            </a:r>
            <a:endParaRPr sz="2800" dirty="0">
              <a:solidFill>
                <a:srgbClr val="000099"/>
              </a:solidFill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sz="2800" dirty="0">
                <a:solidFill>
                  <a:srgbClr val="000099"/>
                </a:solidFill>
                <a:cs typeface="Cambria"/>
              </a:rPr>
              <a:t>Y</a:t>
            </a:r>
            <a:r>
              <a:rPr sz="2800" spc="-25" dirty="0">
                <a:solidFill>
                  <a:srgbClr val="000099"/>
                </a:solidFill>
                <a:cs typeface="Cambria"/>
              </a:rPr>
              <a:t> </a:t>
            </a:r>
            <a:r>
              <a:rPr sz="2800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sz="2800" spc="-20" dirty="0">
                <a:solidFill>
                  <a:srgbClr val="000099"/>
                </a:solidFill>
                <a:cs typeface="Cambria"/>
              </a:rPr>
              <a:t> </a:t>
            </a:r>
            <a:r>
              <a:rPr sz="2800" spc="-5" dirty="0">
                <a:solidFill>
                  <a:srgbClr val="000099"/>
                </a:solidFill>
                <a:cs typeface="Cambria"/>
              </a:rPr>
              <a:t>bY</a:t>
            </a:r>
            <a:r>
              <a:rPr sz="2800" spc="-20" dirty="0">
                <a:solidFill>
                  <a:srgbClr val="000099"/>
                </a:solidFill>
                <a:cs typeface="Cambria"/>
              </a:rPr>
              <a:t> </a:t>
            </a:r>
            <a:r>
              <a:rPr sz="2800" dirty="0">
                <a:solidFill>
                  <a:srgbClr val="000099"/>
                </a:solidFill>
                <a:cs typeface="Cambria"/>
              </a:rPr>
              <a:t>|</a:t>
            </a:r>
            <a:r>
              <a:rPr sz="2800" spc="-25" dirty="0">
                <a:solidFill>
                  <a:srgbClr val="000099"/>
                </a:solidFill>
                <a:cs typeface="Cambria"/>
              </a:rPr>
              <a:t> </a:t>
            </a:r>
            <a:r>
              <a:rPr sz="2800" dirty="0">
                <a:solidFill>
                  <a:srgbClr val="000099"/>
                </a:solidFill>
                <a:cs typeface="Cambria"/>
              </a:rPr>
              <a:t>b</a:t>
            </a:r>
            <a:endParaRPr lang="en-IN" sz="2800" dirty="0">
              <a:solidFill>
                <a:srgbClr val="000099"/>
              </a:solidFill>
              <a:cs typeface="Cambria"/>
            </a:endParaRP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sz="2800" dirty="0">
                <a:solidFill>
                  <a:srgbClr val="000099"/>
                </a:solidFill>
                <a:cs typeface="Cambria"/>
              </a:rPr>
              <a:t>Solution: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1) </a:t>
            </a:r>
            <a:r>
              <a:rPr lang="en-IN" b="1" dirty="0">
                <a:solidFill>
                  <a:srgbClr val="002060"/>
                </a:solidFill>
                <a:cs typeface="Cambria"/>
              </a:rPr>
              <a:t>Eliminate useless symbols:</a:t>
            </a:r>
          </a:p>
          <a:p>
            <a:pPr>
              <a:lnSpc>
                <a:spcPct val="100000"/>
              </a:lnSpc>
              <a:spcBef>
                <a:spcPts val="540"/>
              </a:spcBef>
            </a:pPr>
            <a:r>
              <a:rPr lang="en-IN" dirty="0">
                <a:solidFill>
                  <a:srgbClr val="000099"/>
                </a:solidFill>
                <a:cs typeface="Cambria"/>
              </a:rPr>
              <a:t>Generating Symbols: {a, b, Y, S, X}, All the symbols are reachable. </a:t>
            </a:r>
            <a:r>
              <a:rPr lang="en-IN" sz="2800" dirty="0">
                <a:solidFill>
                  <a:srgbClr val="000099"/>
                </a:solidFill>
                <a:cs typeface="Cambria"/>
              </a:rPr>
              <a:t>Hence, No useless symbols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2) </a:t>
            </a:r>
            <a:r>
              <a:rPr lang="en-IN" b="1" dirty="0">
                <a:solidFill>
                  <a:srgbClr val="002060"/>
                </a:solidFill>
                <a:cs typeface="Cambria"/>
              </a:rPr>
              <a:t>Eliminate the </a:t>
            </a:r>
            <a:r>
              <a:rPr lang="en-IN" b="1" dirty="0">
                <a:solidFill>
                  <a:srgbClr val="002060"/>
                </a:solidFill>
                <a:sym typeface="Symbol" panose="05050102010706020507" pitchFamily="18" charset="2"/>
              </a:rPr>
              <a:t> </a:t>
            </a:r>
            <a:r>
              <a:rPr lang="en-IN" b="1" dirty="0">
                <a:solidFill>
                  <a:srgbClr val="002060"/>
                </a:solidFill>
                <a:cs typeface="Cambria"/>
              </a:rPr>
              <a:t>production</a:t>
            </a:r>
            <a:endParaRPr lang="en-IN" b="1" dirty="0">
              <a:solidFill>
                <a:srgbClr val="000099"/>
              </a:solidFill>
              <a:cs typeface="Cambria"/>
            </a:endParaRPr>
          </a:p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   S</a:t>
            </a:r>
            <a:r>
              <a:rPr lang="en-IN" spc="-3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 err="1">
                <a:solidFill>
                  <a:srgbClr val="000099"/>
                </a:solidFill>
                <a:cs typeface="Cambria"/>
              </a:rPr>
              <a:t>aX</a:t>
            </a:r>
            <a:r>
              <a:rPr lang="en-IN" spc="-3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|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Yb | a</a:t>
            </a:r>
          </a:p>
          <a:p>
            <a:pPr marL="0" marR="5080" indent="174625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spc="-605" dirty="0">
                <a:solidFill>
                  <a:srgbClr val="000099"/>
                </a:solidFill>
                <a:cs typeface="Cambria"/>
              </a:rPr>
              <a:t>      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X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 S</a:t>
            </a:r>
            <a:r>
              <a:rPr lang="en-IN" spc="-15" dirty="0">
                <a:solidFill>
                  <a:srgbClr val="000099"/>
                </a:solidFill>
                <a:cs typeface="Cambria"/>
              </a:rPr>
              <a:t> </a:t>
            </a:r>
            <a:endParaRPr lang="en-IN" dirty="0">
              <a:solidFill>
                <a:srgbClr val="000099"/>
              </a:solidFill>
              <a:cs typeface="Times New Roman"/>
            </a:endParaRPr>
          </a:p>
          <a:p>
            <a:pPr marL="0" marR="5080" indent="174625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Y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 err="1">
                <a:solidFill>
                  <a:srgbClr val="000099"/>
                </a:solidFill>
                <a:cs typeface="Cambria"/>
              </a:rPr>
              <a:t>bY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|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282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682F-F572-4574-6536-C1AA441EE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D62E-6776-F845-8D0B-99A0427D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119"/>
          </a:xfrm>
        </p:spPr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A70E424-7192-BFD4-BA18-5083C4F285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0923" y="1050587"/>
            <a:ext cx="10515600" cy="4578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 (Cond…) </a:t>
            </a:r>
          </a:p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  S</a:t>
            </a:r>
            <a:r>
              <a:rPr lang="en-IN" spc="-3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 err="1">
                <a:solidFill>
                  <a:srgbClr val="000099"/>
                </a:solidFill>
                <a:cs typeface="Cambria"/>
              </a:rPr>
              <a:t>aX</a:t>
            </a:r>
            <a:r>
              <a:rPr lang="en-IN" spc="-3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|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Yb | a</a:t>
            </a:r>
          </a:p>
          <a:p>
            <a:pPr marL="0" marR="5080" indent="174625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spc="-605" dirty="0">
                <a:solidFill>
                  <a:srgbClr val="000099"/>
                </a:solidFill>
                <a:cs typeface="Cambria"/>
              </a:rPr>
              <a:t>      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X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 S</a:t>
            </a:r>
            <a:r>
              <a:rPr lang="en-IN" spc="-15" dirty="0">
                <a:solidFill>
                  <a:srgbClr val="000099"/>
                </a:solidFill>
                <a:cs typeface="Cambria"/>
              </a:rPr>
              <a:t> </a:t>
            </a:r>
            <a:endParaRPr lang="en-IN" dirty="0">
              <a:solidFill>
                <a:srgbClr val="000099"/>
              </a:solidFill>
              <a:cs typeface="Times New Roman"/>
            </a:endParaRPr>
          </a:p>
          <a:p>
            <a:pPr marL="0" marR="5080" indent="174625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Y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 err="1">
                <a:solidFill>
                  <a:srgbClr val="000099"/>
                </a:solidFill>
                <a:cs typeface="Cambria"/>
              </a:rPr>
              <a:t>bY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|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b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3) </a:t>
            </a:r>
            <a:r>
              <a:rPr lang="en-IN" b="1" dirty="0">
                <a:solidFill>
                  <a:srgbClr val="002060"/>
                </a:solidFill>
                <a:cs typeface="Cambria"/>
              </a:rPr>
              <a:t>Eliminate the unit production:</a:t>
            </a:r>
          </a:p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  S</a:t>
            </a:r>
            <a:r>
              <a:rPr lang="en-IN" spc="-3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 err="1">
                <a:solidFill>
                  <a:srgbClr val="000099"/>
                </a:solidFill>
                <a:cs typeface="Cambria"/>
              </a:rPr>
              <a:t>aX</a:t>
            </a:r>
            <a:r>
              <a:rPr lang="en-IN" spc="-3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|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Yb | a</a:t>
            </a:r>
          </a:p>
          <a:p>
            <a:pPr marL="0" marR="5080" indent="174625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spc="-605" dirty="0">
                <a:solidFill>
                  <a:srgbClr val="000099"/>
                </a:solidFill>
                <a:cs typeface="Cambria"/>
              </a:rPr>
              <a:t>      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X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 </a:t>
            </a:r>
            <a:r>
              <a:rPr lang="en-IN" spc="-5" dirty="0" err="1">
                <a:solidFill>
                  <a:srgbClr val="000099"/>
                </a:solidFill>
                <a:cs typeface="Cambria"/>
              </a:rPr>
              <a:t>aX</a:t>
            </a:r>
            <a:r>
              <a:rPr lang="en-IN" spc="-3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|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Yb | a</a:t>
            </a:r>
          </a:p>
          <a:p>
            <a:pPr marL="0" marR="5080" indent="174625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Y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 err="1">
                <a:solidFill>
                  <a:srgbClr val="000099"/>
                </a:solidFill>
                <a:cs typeface="Cambria"/>
              </a:rPr>
              <a:t>bY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|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b </a:t>
            </a: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lang="en-IN" dirty="0">
              <a:solidFill>
                <a:srgbClr val="000099"/>
              </a:solidFill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0464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C40D0-CF54-7A62-F6A2-F0F0C41D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0AA0-6634-0C82-660E-BE9724F7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119"/>
          </a:xfrm>
        </p:spPr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0DEEA35-130E-83FB-AB77-EC4993612C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0923" y="1050587"/>
            <a:ext cx="10515600" cy="550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 (Cond…) </a:t>
            </a:r>
          </a:p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  S</a:t>
            </a:r>
            <a:r>
              <a:rPr lang="en-IN" spc="-3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 err="1">
                <a:solidFill>
                  <a:srgbClr val="000099"/>
                </a:solidFill>
                <a:cs typeface="Cambria"/>
              </a:rPr>
              <a:t>aX</a:t>
            </a:r>
            <a:r>
              <a:rPr lang="en-IN" spc="-3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|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Yb | a</a:t>
            </a:r>
          </a:p>
          <a:p>
            <a:pPr marL="0" marR="5080" indent="174625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spc="-605" dirty="0">
                <a:solidFill>
                  <a:srgbClr val="000099"/>
                </a:solidFill>
                <a:cs typeface="Cambria"/>
              </a:rPr>
              <a:t>      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X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 </a:t>
            </a:r>
            <a:r>
              <a:rPr lang="en-IN" spc="-5" dirty="0" err="1">
                <a:solidFill>
                  <a:srgbClr val="000099"/>
                </a:solidFill>
                <a:cs typeface="Cambria"/>
              </a:rPr>
              <a:t>aX</a:t>
            </a:r>
            <a:r>
              <a:rPr lang="en-IN" spc="-3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|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Yb | a</a:t>
            </a:r>
          </a:p>
          <a:p>
            <a:pPr marL="0" marR="5080" indent="174625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Y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>
                <a:solidFill>
                  <a:srgbClr val="000099"/>
                </a:solidFill>
                <a:cs typeface="Cambria"/>
              </a:rPr>
              <a:t>-&gt;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spc="-5" dirty="0" err="1">
                <a:solidFill>
                  <a:srgbClr val="000099"/>
                </a:solidFill>
                <a:cs typeface="Cambria"/>
              </a:rPr>
              <a:t>bY</a:t>
            </a:r>
            <a:r>
              <a:rPr lang="en-IN" spc="-20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|</a:t>
            </a:r>
            <a:r>
              <a:rPr lang="en-IN" spc="-25" dirty="0">
                <a:solidFill>
                  <a:srgbClr val="000099"/>
                </a:solidFill>
                <a:cs typeface="Cambria"/>
              </a:rPr>
              <a:t> </a:t>
            </a:r>
            <a:r>
              <a:rPr lang="en-IN" dirty="0">
                <a:solidFill>
                  <a:srgbClr val="000099"/>
                </a:solidFill>
                <a:cs typeface="Cambria"/>
              </a:rPr>
              <a:t>b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3) </a:t>
            </a:r>
            <a:r>
              <a:rPr lang="en-IN" b="1" dirty="0">
                <a:solidFill>
                  <a:srgbClr val="002060"/>
                </a:solidFill>
                <a:cs typeface="Cambria"/>
              </a:rPr>
              <a:t>Bring to CNF format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  	</a:t>
            </a:r>
            <a:r>
              <a:rPr lang="en-US" dirty="0">
                <a:solidFill>
                  <a:srgbClr val="FF0000"/>
                </a:solidFill>
                <a:cs typeface="Cambria"/>
              </a:rPr>
              <a:t>A </a:t>
            </a:r>
            <a:r>
              <a:rPr lang="en-US" spc="-5" dirty="0">
                <a:solidFill>
                  <a:srgbClr val="FF0000"/>
                </a:solidFill>
                <a:cs typeface="Cambria"/>
              </a:rPr>
              <a:t>-&gt; </a:t>
            </a:r>
            <a:r>
              <a:rPr lang="en-US" dirty="0">
                <a:solidFill>
                  <a:srgbClr val="FF0000"/>
                </a:solidFill>
                <a:cs typeface="Cambria"/>
              </a:rPr>
              <a:t>a </a:t>
            </a:r>
            <a:r>
              <a:rPr lang="en-US" spc="-605" dirty="0">
                <a:solidFill>
                  <a:srgbClr val="FF0000"/>
                </a:solidFill>
                <a:cs typeface="Cambria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dirty="0">
                <a:solidFill>
                  <a:srgbClr val="FF0000"/>
                </a:solidFill>
                <a:cs typeface="Cambria"/>
              </a:rPr>
              <a:t>	B</a:t>
            </a:r>
            <a:r>
              <a:rPr lang="en-US" spc="-55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Cambria"/>
              </a:rPr>
              <a:t>-&gt;</a:t>
            </a:r>
            <a:r>
              <a:rPr lang="en-US" spc="-50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cs typeface="Cambria"/>
              </a:rPr>
              <a:t>b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pc="-5" dirty="0">
                <a:solidFill>
                  <a:srgbClr val="FF0000"/>
                </a:solidFill>
                <a:cs typeface="Cambria"/>
              </a:rPr>
              <a:t>	S -&gt; AX </a:t>
            </a:r>
            <a:r>
              <a:rPr lang="en-US" dirty="0">
                <a:solidFill>
                  <a:srgbClr val="FF0000"/>
                </a:solidFill>
                <a:cs typeface="Cambria"/>
              </a:rPr>
              <a:t>| </a:t>
            </a:r>
            <a:r>
              <a:rPr lang="en-US" spc="-5" dirty="0">
                <a:solidFill>
                  <a:srgbClr val="FF0000"/>
                </a:solidFill>
                <a:cs typeface="Cambria"/>
              </a:rPr>
              <a:t>YB </a:t>
            </a:r>
            <a:r>
              <a:rPr lang="en-US" dirty="0">
                <a:solidFill>
                  <a:srgbClr val="FF0000"/>
                </a:solidFill>
                <a:cs typeface="Cambria"/>
              </a:rPr>
              <a:t>| a </a:t>
            </a:r>
            <a:r>
              <a:rPr lang="en-US" spc="5" dirty="0">
                <a:solidFill>
                  <a:srgbClr val="FF0000"/>
                </a:solidFill>
                <a:cs typeface="Cambria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dirty="0">
                <a:solidFill>
                  <a:srgbClr val="FF0000"/>
                </a:solidFill>
                <a:cs typeface="Cambria"/>
              </a:rPr>
              <a:t>	X</a:t>
            </a:r>
            <a:r>
              <a:rPr lang="en-US" spc="-20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Cambria"/>
              </a:rPr>
              <a:t>-&gt;</a:t>
            </a:r>
            <a:r>
              <a:rPr lang="en-US" spc="-20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Cambria"/>
              </a:rPr>
              <a:t>AX</a:t>
            </a:r>
            <a:r>
              <a:rPr lang="en-US" spc="-20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cs typeface="Cambria"/>
              </a:rPr>
              <a:t>|</a:t>
            </a:r>
            <a:r>
              <a:rPr lang="en-US" spc="-20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Cambria"/>
              </a:rPr>
              <a:t>YB</a:t>
            </a:r>
            <a:r>
              <a:rPr lang="en-US" spc="-15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cs typeface="Cambria"/>
              </a:rPr>
              <a:t>|</a:t>
            </a:r>
            <a:r>
              <a:rPr lang="en-US" spc="-20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cs typeface="Cambria"/>
              </a:rPr>
              <a:t>a </a:t>
            </a:r>
            <a:r>
              <a:rPr lang="en-US" spc="-605" dirty="0">
                <a:solidFill>
                  <a:srgbClr val="FF0000"/>
                </a:solidFill>
                <a:cs typeface="Cambria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dirty="0">
                <a:solidFill>
                  <a:srgbClr val="FF0000"/>
                </a:solidFill>
                <a:cs typeface="Cambria"/>
              </a:rPr>
              <a:t>	Y</a:t>
            </a:r>
            <a:r>
              <a:rPr lang="en-US" spc="-15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Cambria"/>
              </a:rPr>
              <a:t>-&gt;</a:t>
            </a:r>
            <a:r>
              <a:rPr lang="en-US" spc="-10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Cambria"/>
              </a:rPr>
              <a:t>BY</a:t>
            </a:r>
            <a:r>
              <a:rPr lang="en-US" spc="-15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cs typeface="Cambria"/>
              </a:rPr>
              <a:t>|</a:t>
            </a:r>
            <a:r>
              <a:rPr lang="en-US" spc="-10" dirty="0">
                <a:solidFill>
                  <a:srgbClr val="FF0000"/>
                </a:solidFill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cs typeface="Cambria"/>
              </a:rPr>
              <a:t>b</a:t>
            </a:r>
          </a:p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endParaRPr lang="en-IN" dirty="0">
              <a:solidFill>
                <a:srgbClr val="000099"/>
              </a:solidFill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3017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B6FF-53DB-45B9-20CA-074D1970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4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90CB8BD-CD8A-1C70-F8BC-8360916F89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99053"/>
            <a:ext cx="10515600" cy="5002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lang="en-IN" dirty="0">
                <a:solidFill>
                  <a:srgbClr val="000099"/>
                </a:solidFill>
                <a:cs typeface="Cambria"/>
              </a:rPr>
              <a:t>Convert the following CFG to CNF:</a:t>
            </a:r>
          </a:p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lang="pt-BR" dirty="0">
                <a:solidFill>
                  <a:srgbClr val="000099"/>
                </a:solidFill>
                <a:cs typeface="Cambria"/>
              </a:rPr>
              <a:t>S → aSa | bSb | A | λ</a:t>
            </a:r>
          </a:p>
          <a:p>
            <a:pPr marL="0" marR="5080" indent="0">
              <a:lnSpc>
                <a:spcPct val="116100"/>
              </a:lnSpc>
              <a:spcBef>
                <a:spcPts val="100"/>
              </a:spcBef>
              <a:buNone/>
            </a:pPr>
            <a:r>
              <a:rPr lang="pt-BR" dirty="0">
                <a:solidFill>
                  <a:srgbClr val="000099"/>
                </a:solidFill>
                <a:cs typeface="Cambria"/>
              </a:rPr>
              <a:t>A → a | b| λ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endParaRPr lang="en-IN" dirty="0">
              <a:solidFill>
                <a:srgbClr val="000099"/>
              </a:solidFill>
              <a:cs typeface="Cambria"/>
            </a:endParaRP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sz="2800" dirty="0">
                <a:solidFill>
                  <a:srgbClr val="000099"/>
                </a:solidFill>
                <a:cs typeface="Cambria"/>
              </a:rPr>
              <a:t>Solution: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pc="-5" dirty="0">
                <a:solidFill>
                  <a:srgbClr val="FF0000"/>
                </a:solidFill>
                <a:cs typeface="Cambria"/>
              </a:rPr>
              <a:t>A → a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pc="-5" dirty="0">
                <a:solidFill>
                  <a:srgbClr val="FF0000"/>
                </a:solidFill>
                <a:cs typeface="Cambria"/>
              </a:rPr>
              <a:t>B → b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pc="-5" dirty="0">
                <a:solidFill>
                  <a:srgbClr val="FF0000"/>
                </a:solidFill>
                <a:cs typeface="Cambria"/>
              </a:rPr>
              <a:t>C → AS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pc="-5" dirty="0">
                <a:solidFill>
                  <a:srgbClr val="FF0000"/>
                </a:solidFill>
                <a:cs typeface="Cambria"/>
              </a:rPr>
              <a:t>D → BS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pc="-5" dirty="0">
                <a:solidFill>
                  <a:srgbClr val="FF0000"/>
                </a:solidFill>
                <a:cs typeface="Cambria"/>
              </a:rPr>
              <a:t>S → CA | DB | AA | BB | a | b</a:t>
            </a:r>
          </a:p>
        </p:txBody>
      </p:sp>
    </p:spTree>
    <p:extLst>
      <p:ext uri="{BB962C8B-B14F-4D97-AF65-F5344CB8AC3E}">
        <p14:creationId xmlns:p14="http://schemas.microsoft.com/office/powerpoint/2010/main" val="3673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B6FF-53DB-45B9-20CA-074D1970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90CB8BD-CD8A-1C70-F8BC-8360916F89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050702"/>
            <a:ext cx="10515600" cy="5629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2400" dirty="0">
                <a:solidFill>
                  <a:srgbClr val="000099"/>
                </a:solidFill>
                <a:cs typeface="Cambria"/>
              </a:rPr>
              <a:t>Convert the following CFG to CNF: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S → BAB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B → bba  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A → Bc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>
              <a:solidFill>
                <a:srgbClr val="000099"/>
              </a:solidFill>
              <a:cs typeface="Cambria"/>
            </a:endParaRP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sz="2800" dirty="0">
                <a:solidFill>
                  <a:srgbClr val="000099"/>
                </a:solidFill>
                <a:cs typeface="Cambria"/>
              </a:rPr>
              <a:t>Solution: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C → a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D → b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E → c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F → BA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G → DD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S → FB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B → GC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A → BE</a:t>
            </a:r>
          </a:p>
        </p:txBody>
      </p:sp>
    </p:spTree>
    <p:extLst>
      <p:ext uri="{BB962C8B-B14F-4D97-AF65-F5344CB8AC3E}">
        <p14:creationId xmlns:p14="http://schemas.microsoft.com/office/powerpoint/2010/main" val="15663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B6FF-53DB-45B9-20CA-074D1970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Example 6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90CB8BD-CD8A-1C70-F8BC-8360916F89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086988"/>
            <a:ext cx="10515600" cy="5539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2400" dirty="0">
                <a:solidFill>
                  <a:srgbClr val="000099"/>
                </a:solidFill>
                <a:cs typeface="Cambria"/>
              </a:rPr>
              <a:t>Convert the following CFG to CNF: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S →Aa | B | Ca  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B → aB | b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C → Db | D  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D → E | d  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E → ab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endParaRPr lang="en-IN" sz="900" dirty="0">
              <a:solidFill>
                <a:srgbClr val="000099"/>
              </a:solidFill>
              <a:cs typeface="Cambria"/>
            </a:endParaRP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sz="2800" dirty="0">
                <a:solidFill>
                  <a:srgbClr val="000099"/>
                </a:solidFill>
                <a:cs typeface="Cambria"/>
              </a:rPr>
              <a:t>Solution: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X → a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Y → b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S → XB | b | CX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B → XB | b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C → DY | XY | d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 D → XY | d</a:t>
            </a:r>
          </a:p>
        </p:txBody>
      </p:sp>
    </p:spTree>
    <p:extLst>
      <p:ext uri="{BB962C8B-B14F-4D97-AF65-F5344CB8AC3E}">
        <p14:creationId xmlns:p14="http://schemas.microsoft.com/office/powerpoint/2010/main" val="176640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B6FF-53DB-45B9-20CA-074D1970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Example 7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90CB8BD-CD8A-1C70-F8BC-8360916F89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159559"/>
            <a:ext cx="10515600" cy="5591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2400" dirty="0">
                <a:solidFill>
                  <a:srgbClr val="000099"/>
                </a:solidFill>
                <a:cs typeface="Cambria"/>
              </a:rPr>
              <a:t>Convert the following CFG to CNF: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S → aAa | bBb | BB  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A → C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B → S | A  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C → S | </a:t>
            </a:r>
            <a:r>
              <a:rPr lang="el-GR" sz="2400" dirty="0">
                <a:solidFill>
                  <a:srgbClr val="000099"/>
                </a:solidFill>
                <a:cs typeface="Cambria"/>
              </a:rPr>
              <a:t>λ</a:t>
            </a:r>
            <a:endParaRPr lang="en-IN" sz="2400" dirty="0">
              <a:solidFill>
                <a:srgbClr val="000099"/>
              </a:solidFill>
              <a:cs typeface="Cambria"/>
            </a:endParaRP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endParaRPr lang="en-IN" sz="900" dirty="0">
              <a:solidFill>
                <a:srgbClr val="000099"/>
              </a:solidFill>
              <a:cs typeface="Cambria"/>
            </a:endParaRP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sz="2800" dirty="0">
                <a:solidFill>
                  <a:srgbClr val="000099"/>
                </a:solidFill>
                <a:cs typeface="Cambria"/>
              </a:rPr>
              <a:t>Solution: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X → a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Y → b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P → XA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Q → YB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S → PX | XX | QY | YY | BB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A → PX | XX | QY | YY | BB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B → PX | XX | QY | YY | BB</a:t>
            </a:r>
          </a:p>
        </p:txBody>
      </p:sp>
    </p:spTree>
    <p:extLst>
      <p:ext uri="{BB962C8B-B14F-4D97-AF65-F5344CB8AC3E}">
        <p14:creationId xmlns:p14="http://schemas.microsoft.com/office/powerpoint/2010/main" val="378566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B6FF-53DB-45B9-20CA-074D1970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Example 8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90CB8BD-CD8A-1C70-F8BC-8360916F89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159559"/>
            <a:ext cx="10515600" cy="5209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2400" dirty="0">
                <a:solidFill>
                  <a:srgbClr val="000099"/>
                </a:solidFill>
                <a:cs typeface="Cambria"/>
              </a:rPr>
              <a:t>Convert the following CFG to CNF: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E → E + T | T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T → T * F | F  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>
                <a:solidFill>
                  <a:srgbClr val="000099"/>
                </a:solidFill>
                <a:cs typeface="Cambria"/>
              </a:rPr>
              <a:t>F → num | id</a:t>
            </a: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endParaRPr lang="en-IN" sz="900" dirty="0">
              <a:solidFill>
                <a:srgbClr val="000099"/>
              </a:solidFill>
              <a:cs typeface="Cambria"/>
            </a:endParaRP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IN" sz="2800" dirty="0">
                <a:solidFill>
                  <a:srgbClr val="000099"/>
                </a:solidFill>
                <a:cs typeface="Cambria"/>
              </a:rPr>
              <a:t>Solution: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A → +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B → *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C → EA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D → TB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E → CT | DF | num | id  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T → DT | num | id</a:t>
            </a:r>
          </a:p>
          <a:p>
            <a:pPr marL="0" indent="0">
              <a:lnSpc>
                <a:spcPct val="100000"/>
              </a:lnSpc>
              <a:spcBef>
                <a:spcPts val="540"/>
              </a:spcBef>
              <a:buNone/>
            </a:pPr>
            <a:r>
              <a:rPr lang="en-US" sz="2400" spc="-5" dirty="0">
                <a:solidFill>
                  <a:srgbClr val="FF0000"/>
                </a:solidFill>
                <a:cs typeface="Cambria"/>
              </a:rPr>
              <a:t>F → num | id</a:t>
            </a:r>
          </a:p>
        </p:txBody>
      </p:sp>
    </p:spTree>
    <p:extLst>
      <p:ext uri="{BB962C8B-B14F-4D97-AF65-F5344CB8AC3E}">
        <p14:creationId xmlns:p14="http://schemas.microsoft.com/office/powerpoint/2010/main" val="286650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E8B1F-D967-5A98-0BF9-E7EA19169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>
            <a:extLst>
              <a:ext uri="{FF2B5EF4-FFF2-40B4-BE49-F238E27FC236}">
                <a16:creationId xmlns:a16="http://schemas.microsoft.com/office/drawing/2014/main" id="{23B75A49-EFBC-19E4-FE29-4CDBB14389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437" y="1663706"/>
            <a:ext cx="4302630" cy="197457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CA62257A-91AE-4C49-7D69-41492B972B06}"/>
              </a:ext>
            </a:extLst>
          </p:cNvPr>
          <p:cNvSpPr txBox="1"/>
          <p:nvPr/>
        </p:nvSpPr>
        <p:spPr>
          <a:xfrm>
            <a:off x="1086451" y="2119864"/>
            <a:ext cx="257651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4" dirty="0">
                <a:solidFill>
                  <a:srgbClr val="242729"/>
                </a:solidFill>
                <a:latin typeface="Arial MT"/>
                <a:cs typeface="Arial MT"/>
              </a:rPr>
              <a:t>1.</a:t>
            </a:r>
            <a:endParaRPr sz="2250">
              <a:latin typeface="Arial MT"/>
              <a:cs typeface="Arial MT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A715FF4B-808A-67FD-DE61-884FDFC23A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4556" y="2219802"/>
            <a:ext cx="2277796" cy="246013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BA8613E5-A243-9729-2652-FED6834D186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411" y="2612708"/>
            <a:ext cx="9423527" cy="246236"/>
          </a:xfrm>
          <a:prstGeom prst="rect">
            <a:avLst/>
          </a:prstGeom>
        </p:spPr>
      </p:pic>
      <p:pic>
        <p:nvPicPr>
          <p:cNvPr id="10" name="object 10">
            <a:extLst>
              <a:ext uri="{FF2B5EF4-FFF2-40B4-BE49-F238E27FC236}">
                <a16:creationId xmlns:a16="http://schemas.microsoft.com/office/drawing/2014/main" id="{463E3895-CE83-7E11-7935-813041AD879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3373" y="3005615"/>
            <a:ext cx="1831702" cy="246013"/>
          </a:xfrm>
          <a:prstGeom prst="rect">
            <a:avLst/>
          </a:prstGeom>
        </p:spPr>
      </p:pic>
      <p:pic>
        <p:nvPicPr>
          <p:cNvPr id="11" name="object 11">
            <a:extLst>
              <a:ext uri="{FF2B5EF4-FFF2-40B4-BE49-F238E27FC236}">
                <a16:creationId xmlns:a16="http://schemas.microsoft.com/office/drawing/2014/main" id="{85D51CCD-44EF-DEAB-786C-FF4E909732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7368" y="3005615"/>
            <a:ext cx="2901897" cy="198574"/>
          </a:xfrm>
          <a:prstGeom prst="rect">
            <a:avLst/>
          </a:prstGeom>
        </p:spPr>
      </p:pic>
      <p:pic>
        <p:nvPicPr>
          <p:cNvPr id="13" name="object 13">
            <a:extLst>
              <a:ext uri="{FF2B5EF4-FFF2-40B4-BE49-F238E27FC236}">
                <a16:creationId xmlns:a16="http://schemas.microsoft.com/office/drawing/2014/main" id="{37FAB6F2-EB14-9039-2414-F0E602A2F64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35007" y="3395173"/>
            <a:ext cx="7621851" cy="249584"/>
          </a:xfrm>
          <a:prstGeom prst="rect">
            <a:avLst/>
          </a:prstGeom>
        </p:spPr>
      </p:pic>
      <p:pic>
        <p:nvPicPr>
          <p:cNvPr id="14" name="object 14">
            <a:extLst>
              <a:ext uri="{FF2B5EF4-FFF2-40B4-BE49-F238E27FC236}">
                <a16:creationId xmlns:a16="http://schemas.microsoft.com/office/drawing/2014/main" id="{6CF8D971-F33A-E637-9884-77B47924043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35008" y="3938097"/>
            <a:ext cx="3410527" cy="249361"/>
          </a:xfrm>
          <a:prstGeom prst="rect">
            <a:avLst/>
          </a:prstGeom>
        </p:spPr>
      </p:pic>
      <p:sp>
        <p:nvSpPr>
          <p:cNvPr id="15" name="object 15">
            <a:extLst>
              <a:ext uri="{FF2B5EF4-FFF2-40B4-BE49-F238E27FC236}">
                <a16:creationId xmlns:a16="http://schemas.microsoft.com/office/drawing/2014/main" id="{3629F3C6-B1DC-7184-0A57-672DA1BBC744}"/>
              </a:ext>
            </a:extLst>
          </p:cNvPr>
          <p:cNvSpPr txBox="1"/>
          <p:nvPr/>
        </p:nvSpPr>
        <p:spPr>
          <a:xfrm>
            <a:off x="5812553" y="3841508"/>
            <a:ext cx="161925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MS PGothic"/>
                <a:cs typeface="MS PGothic"/>
              </a:rPr>
              <a:t>∅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12113B0-26A7-0A8B-4E7D-680719B6FF0C}"/>
              </a:ext>
            </a:extLst>
          </p:cNvPr>
          <p:cNvSpPr/>
          <p:nvPr/>
        </p:nvSpPr>
        <p:spPr>
          <a:xfrm>
            <a:off x="5981088" y="3943678"/>
            <a:ext cx="104775" cy="195263"/>
          </a:xfrm>
          <a:custGeom>
            <a:avLst/>
            <a:gdLst/>
            <a:ahLst/>
            <a:cxnLst/>
            <a:rect l="l" t="t" r="r" b="b"/>
            <a:pathLst>
              <a:path w="139700" h="260350">
                <a:moveTo>
                  <a:pt x="7062" y="49113"/>
                </a:moveTo>
                <a:lnTo>
                  <a:pt x="4978" y="49113"/>
                </a:lnTo>
                <a:lnTo>
                  <a:pt x="4135" y="48865"/>
                </a:lnTo>
                <a:lnTo>
                  <a:pt x="0" y="22324"/>
                </a:lnTo>
                <a:lnTo>
                  <a:pt x="67" y="20885"/>
                </a:lnTo>
                <a:lnTo>
                  <a:pt x="9890" y="9822"/>
                </a:lnTo>
                <a:lnTo>
                  <a:pt x="13362" y="8135"/>
                </a:lnTo>
                <a:lnTo>
                  <a:pt x="17529" y="6597"/>
                </a:lnTo>
                <a:lnTo>
                  <a:pt x="22391" y="5209"/>
                </a:lnTo>
                <a:lnTo>
                  <a:pt x="27253" y="3720"/>
                </a:lnTo>
                <a:lnTo>
                  <a:pt x="32660" y="2480"/>
                </a:lnTo>
                <a:lnTo>
                  <a:pt x="44567" y="496"/>
                </a:lnTo>
                <a:lnTo>
                  <a:pt x="50768" y="0"/>
                </a:lnTo>
                <a:lnTo>
                  <a:pt x="57217" y="0"/>
                </a:lnTo>
                <a:lnTo>
                  <a:pt x="102182" y="9348"/>
                </a:lnTo>
                <a:lnTo>
                  <a:pt x="131065" y="37207"/>
                </a:lnTo>
                <a:lnTo>
                  <a:pt x="42681" y="37207"/>
                </a:lnTo>
                <a:lnTo>
                  <a:pt x="37075" y="37851"/>
                </a:lnTo>
                <a:lnTo>
                  <a:pt x="32214" y="39141"/>
                </a:lnTo>
                <a:lnTo>
                  <a:pt x="27451" y="40332"/>
                </a:lnTo>
                <a:lnTo>
                  <a:pt x="23333" y="41671"/>
                </a:lnTo>
                <a:lnTo>
                  <a:pt x="16389" y="44648"/>
                </a:lnTo>
                <a:lnTo>
                  <a:pt x="13462" y="46037"/>
                </a:lnTo>
                <a:lnTo>
                  <a:pt x="11080" y="47327"/>
                </a:lnTo>
                <a:lnTo>
                  <a:pt x="8798" y="48518"/>
                </a:lnTo>
                <a:lnTo>
                  <a:pt x="7062" y="49113"/>
                </a:lnTo>
                <a:close/>
              </a:path>
              <a:path w="139700" h="260350">
                <a:moveTo>
                  <a:pt x="64410" y="186630"/>
                </a:moveTo>
                <a:lnTo>
                  <a:pt x="53893" y="186630"/>
                </a:lnTo>
                <a:lnTo>
                  <a:pt x="50421" y="186531"/>
                </a:lnTo>
                <a:lnTo>
                  <a:pt x="34446" y="136029"/>
                </a:lnTo>
                <a:lnTo>
                  <a:pt x="34347" y="132060"/>
                </a:lnTo>
                <a:lnTo>
                  <a:pt x="34545" y="128835"/>
                </a:lnTo>
                <a:lnTo>
                  <a:pt x="46997" y="116383"/>
                </a:lnTo>
                <a:lnTo>
                  <a:pt x="58953" y="116383"/>
                </a:lnTo>
                <a:lnTo>
                  <a:pt x="64659" y="115341"/>
                </a:lnTo>
                <a:lnTo>
                  <a:pt x="87876" y="92719"/>
                </a:lnTo>
                <a:lnTo>
                  <a:pt x="89364" y="87957"/>
                </a:lnTo>
                <a:lnTo>
                  <a:pt x="90108" y="82897"/>
                </a:lnTo>
                <a:lnTo>
                  <a:pt x="90108" y="71586"/>
                </a:lnTo>
                <a:lnTo>
                  <a:pt x="67188" y="40183"/>
                </a:lnTo>
                <a:lnTo>
                  <a:pt x="62029" y="38199"/>
                </a:lnTo>
                <a:lnTo>
                  <a:pt x="55977" y="37207"/>
                </a:lnTo>
                <a:lnTo>
                  <a:pt x="131065" y="37207"/>
                </a:lnTo>
                <a:lnTo>
                  <a:pt x="139668" y="73669"/>
                </a:lnTo>
                <a:lnTo>
                  <a:pt x="139389" y="81083"/>
                </a:lnTo>
                <a:lnTo>
                  <a:pt x="117740" y="128289"/>
                </a:lnTo>
                <a:lnTo>
                  <a:pt x="79541" y="143619"/>
                </a:lnTo>
                <a:lnTo>
                  <a:pt x="77954" y="182116"/>
                </a:lnTo>
                <a:lnTo>
                  <a:pt x="76168" y="183802"/>
                </a:lnTo>
                <a:lnTo>
                  <a:pt x="72695" y="184993"/>
                </a:lnTo>
                <a:lnTo>
                  <a:pt x="69321" y="186084"/>
                </a:lnTo>
                <a:lnTo>
                  <a:pt x="64410" y="186630"/>
                </a:lnTo>
                <a:close/>
              </a:path>
              <a:path w="139700" h="260350">
                <a:moveTo>
                  <a:pt x="63219" y="260300"/>
                </a:moveTo>
                <a:lnTo>
                  <a:pt x="53099" y="260300"/>
                </a:lnTo>
                <a:lnTo>
                  <a:pt x="48833" y="259804"/>
                </a:lnTo>
                <a:lnTo>
                  <a:pt x="45460" y="258812"/>
                </a:lnTo>
                <a:lnTo>
                  <a:pt x="42086" y="257919"/>
                </a:lnTo>
                <a:lnTo>
                  <a:pt x="31916" y="238125"/>
                </a:lnTo>
                <a:lnTo>
                  <a:pt x="31916" y="227905"/>
                </a:lnTo>
                <a:lnTo>
                  <a:pt x="45460" y="206871"/>
                </a:lnTo>
                <a:lnTo>
                  <a:pt x="48833" y="205879"/>
                </a:lnTo>
                <a:lnTo>
                  <a:pt x="53100" y="205382"/>
                </a:lnTo>
                <a:lnTo>
                  <a:pt x="63219" y="205382"/>
                </a:lnTo>
                <a:lnTo>
                  <a:pt x="67387" y="205879"/>
                </a:lnTo>
                <a:lnTo>
                  <a:pt x="70760" y="206871"/>
                </a:lnTo>
                <a:lnTo>
                  <a:pt x="74233" y="207764"/>
                </a:lnTo>
                <a:lnTo>
                  <a:pt x="76961" y="209301"/>
                </a:lnTo>
                <a:lnTo>
                  <a:pt x="78946" y="211484"/>
                </a:lnTo>
                <a:lnTo>
                  <a:pt x="81029" y="213568"/>
                </a:lnTo>
                <a:lnTo>
                  <a:pt x="82468" y="216396"/>
                </a:lnTo>
                <a:lnTo>
                  <a:pt x="83262" y="219968"/>
                </a:lnTo>
                <a:lnTo>
                  <a:pt x="84155" y="223539"/>
                </a:lnTo>
                <a:lnTo>
                  <a:pt x="84601" y="227905"/>
                </a:lnTo>
                <a:lnTo>
                  <a:pt x="84601" y="238125"/>
                </a:lnTo>
                <a:lnTo>
                  <a:pt x="84155" y="242391"/>
                </a:lnTo>
                <a:lnTo>
                  <a:pt x="83262" y="245864"/>
                </a:lnTo>
                <a:lnTo>
                  <a:pt x="82468" y="249336"/>
                </a:lnTo>
                <a:lnTo>
                  <a:pt x="81029" y="252164"/>
                </a:lnTo>
                <a:lnTo>
                  <a:pt x="76962" y="256430"/>
                </a:lnTo>
                <a:lnTo>
                  <a:pt x="74233" y="257919"/>
                </a:lnTo>
                <a:lnTo>
                  <a:pt x="70760" y="258812"/>
                </a:lnTo>
                <a:lnTo>
                  <a:pt x="67387" y="259804"/>
                </a:lnTo>
                <a:lnTo>
                  <a:pt x="63219" y="260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2A3B359C-BD6D-0642-C778-90B565DC55E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35008" y="4481023"/>
            <a:ext cx="5139817" cy="249584"/>
          </a:xfrm>
          <a:prstGeom prst="rect">
            <a:avLst/>
          </a:prstGeom>
        </p:spPr>
      </p:pic>
      <p:pic>
        <p:nvPicPr>
          <p:cNvPr id="18" name="object 18">
            <a:extLst>
              <a:ext uri="{FF2B5EF4-FFF2-40B4-BE49-F238E27FC236}">
                <a16:creationId xmlns:a16="http://schemas.microsoft.com/office/drawing/2014/main" id="{B9E18556-0768-2084-CEF7-2004AFA45669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26413" y="5027296"/>
            <a:ext cx="6122166" cy="2462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D06934-F557-9D79-11A3-6B512106BFA8}"/>
              </a:ext>
            </a:extLst>
          </p:cNvPr>
          <p:cNvSpPr txBox="1"/>
          <p:nvPr/>
        </p:nvSpPr>
        <p:spPr>
          <a:xfrm>
            <a:off x="587829" y="617935"/>
            <a:ext cx="466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Palatino Linotype" panose="02040502050505030304" pitchFamily="18" charset="0"/>
              </a:rPr>
              <a:t>Use of Normal Forms</a:t>
            </a:r>
            <a:endParaRPr lang="en-IN" sz="36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416BC-8300-F803-D7B9-02C68C911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>
            <a:extLst>
              <a:ext uri="{FF2B5EF4-FFF2-40B4-BE49-F238E27FC236}">
                <a16:creationId xmlns:a16="http://schemas.microsoft.com/office/drawing/2014/main" id="{4CD0CCAB-094F-6071-66A1-E4334B043C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26" y="1663706"/>
            <a:ext cx="4385779" cy="231764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448263BB-1392-6C34-BACD-4105A35398E4}"/>
              </a:ext>
            </a:extLst>
          </p:cNvPr>
          <p:cNvSpPr/>
          <p:nvPr/>
        </p:nvSpPr>
        <p:spPr>
          <a:xfrm>
            <a:off x="1306307" y="2231409"/>
            <a:ext cx="195153" cy="218009"/>
          </a:xfrm>
          <a:custGeom>
            <a:avLst/>
            <a:gdLst/>
            <a:ahLst/>
            <a:cxnLst/>
            <a:rect l="l" t="t" r="r" b="b"/>
            <a:pathLst>
              <a:path w="255269" h="247650">
                <a:moveTo>
                  <a:pt x="12498" y="62210"/>
                </a:moveTo>
                <a:lnTo>
                  <a:pt x="9819" y="62210"/>
                </a:lnTo>
                <a:lnTo>
                  <a:pt x="8827" y="61862"/>
                </a:lnTo>
                <a:lnTo>
                  <a:pt x="4462" y="34478"/>
                </a:lnTo>
                <a:lnTo>
                  <a:pt x="4858" y="30708"/>
                </a:lnTo>
                <a:lnTo>
                  <a:pt x="18799" y="14436"/>
                </a:lnTo>
                <a:lnTo>
                  <a:pt x="22966" y="12055"/>
                </a:lnTo>
                <a:lnTo>
                  <a:pt x="28076" y="9822"/>
                </a:lnTo>
                <a:lnTo>
                  <a:pt x="34128" y="7739"/>
                </a:lnTo>
                <a:lnTo>
                  <a:pt x="40180" y="5556"/>
                </a:lnTo>
                <a:lnTo>
                  <a:pt x="46878" y="3720"/>
                </a:lnTo>
                <a:lnTo>
                  <a:pt x="61562" y="744"/>
                </a:lnTo>
                <a:lnTo>
                  <a:pt x="69202" y="0"/>
                </a:lnTo>
                <a:lnTo>
                  <a:pt x="77139" y="0"/>
                </a:lnTo>
                <a:lnTo>
                  <a:pt x="116644" y="7311"/>
                </a:lnTo>
                <a:lnTo>
                  <a:pt x="147088" y="37951"/>
                </a:lnTo>
                <a:lnTo>
                  <a:pt x="149151" y="44053"/>
                </a:lnTo>
                <a:lnTo>
                  <a:pt x="55311" y="44053"/>
                </a:lnTo>
                <a:lnTo>
                  <a:pt x="48862" y="44995"/>
                </a:lnTo>
                <a:lnTo>
                  <a:pt x="43206" y="46880"/>
                </a:lnTo>
                <a:lnTo>
                  <a:pt x="37551" y="48666"/>
                </a:lnTo>
                <a:lnTo>
                  <a:pt x="32590" y="50750"/>
                </a:lnTo>
                <a:lnTo>
                  <a:pt x="28324" y="53131"/>
                </a:lnTo>
                <a:lnTo>
                  <a:pt x="24057" y="55413"/>
                </a:lnTo>
                <a:lnTo>
                  <a:pt x="20485" y="57497"/>
                </a:lnTo>
                <a:lnTo>
                  <a:pt x="14731" y="61267"/>
                </a:lnTo>
                <a:lnTo>
                  <a:pt x="12498" y="62210"/>
                </a:lnTo>
                <a:close/>
              </a:path>
              <a:path w="255269" h="247650">
                <a:moveTo>
                  <a:pt x="154976" y="244971"/>
                </a:moveTo>
                <a:lnTo>
                  <a:pt x="12597" y="244971"/>
                </a:lnTo>
                <a:lnTo>
                  <a:pt x="10216" y="244723"/>
                </a:lnTo>
                <a:lnTo>
                  <a:pt x="0" y="218578"/>
                </a:lnTo>
                <a:lnTo>
                  <a:pt x="96" y="216892"/>
                </a:lnTo>
                <a:lnTo>
                  <a:pt x="12399" y="192285"/>
                </a:lnTo>
                <a:lnTo>
                  <a:pt x="60015" y="141303"/>
                </a:lnTo>
                <a:lnTo>
                  <a:pt x="83192" y="110331"/>
                </a:lnTo>
                <a:lnTo>
                  <a:pt x="91873" y="88106"/>
                </a:lnTo>
                <a:lnTo>
                  <a:pt x="92965" y="83145"/>
                </a:lnTo>
                <a:lnTo>
                  <a:pt x="93499" y="78531"/>
                </a:lnTo>
                <a:lnTo>
                  <a:pt x="93510" y="69899"/>
                </a:lnTo>
                <a:lnTo>
                  <a:pt x="92865" y="66030"/>
                </a:lnTo>
                <a:lnTo>
                  <a:pt x="90286" y="58687"/>
                </a:lnTo>
                <a:lnTo>
                  <a:pt x="88351" y="55512"/>
                </a:lnTo>
                <a:lnTo>
                  <a:pt x="85771" y="52833"/>
                </a:lnTo>
                <a:lnTo>
                  <a:pt x="83192" y="50055"/>
                </a:lnTo>
                <a:lnTo>
                  <a:pt x="79967" y="47922"/>
                </a:lnTo>
                <a:lnTo>
                  <a:pt x="76097" y="46434"/>
                </a:lnTo>
                <a:lnTo>
                  <a:pt x="72327" y="44846"/>
                </a:lnTo>
                <a:lnTo>
                  <a:pt x="67813" y="44053"/>
                </a:lnTo>
                <a:lnTo>
                  <a:pt x="149151" y="44053"/>
                </a:lnTo>
                <a:lnTo>
                  <a:pt x="150549" y="50006"/>
                </a:lnTo>
                <a:lnTo>
                  <a:pt x="151414" y="56368"/>
                </a:lnTo>
                <a:lnTo>
                  <a:pt x="151654" y="61862"/>
                </a:lnTo>
                <a:lnTo>
                  <a:pt x="151702" y="70792"/>
                </a:lnTo>
                <a:lnTo>
                  <a:pt x="150958" y="78531"/>
                </a:lnTo>
                <a:lnTo>
                  <a:pt x="136233" y="117304"/>
                </a:lnTo>
                <a:lnTo>
                  <a:pt x="113370" y="147879"/>
                </a:lnTo>
                <a:lnTo>
                  <a:pt x="86218" y="176510"/>
                </a:lnTo>
                <a:lnTo>
                  <a:pt x="58089" y="205382"/>
                </a:lnTo>
                <a:lnTo>
                  <a:pt x="154232" y="205382"/>
                </a:lnTo>
                <a:lnTo>
                  <a:pt x="155373" y="205779"/>
                </a:lnTo>
                <a:lnTo>
                  <a:pt x="156465" y="206573"/>
                </a:lnTo>
                <a:lnTo>
                  <a:pt x="157556" y="207267"/>
                </a:lnTo>
                <a:lnTo>
                  <a:pt x="158449" y="208409"/>
                </a:lnTo>
                <a:lnTo>
                  <a:pt x="159144" y="209996"/>
                </a:lnTo>
                <a:lnTo>
                  <a:pt x="159937" y="211484"/>
                </a:lnTo>
                <a:lnTo>
                  <a:pt x="160483" y="213518"/>
                </a:lnTo>
                <a:lnTo>
                  <a:pt x="160781" y="216098"/>
                </a:lnTo>
                <a:lnTo>
                  <a:pt x="161178" y="218578"/>
                </a:lnTo>
                <a:lnTo>
                  <a:pt x="161297" y="220364"/>
                </a:lnTo>
                <a:lnTo>
                  <a:pt x="161366" y="228798"/>
                </a:lnTo>
                <a:lnTo>
                  <a:pt x="161227" y="231675"/>
                </a:lnTo>
                <a:lnTo>
                  <a:pt x="160632" y="236835"/>
                </a:lnTo>
                <a:lnTo>
                  <a:pt x="160136" y="238918"/>
                </a:lnTo>
                <a:lnTo>
                  <a:pt x="159441" y="240506"/>
                </a:lnTo>
                <a:lnTo>
                  <a:pt x="158846" y="242093"/>
                </a:lnTo>
                <a:lnTo>
                  <a:pt x="158052" y="243234"/>
                </a:lnTo>
                <a:lnTo>
                  <a:pt x="156068" y="244623"/>
                </a:lnTo>
                <a:lnTo>
                  <a:pt x="154976" y="244971"/>
                </a:lnTo>
                <a:close/>
              </a:path>
              <a:path w="255269" h="247650">
                <a:moveTo>
                  <a:pt x="237799" y="247352"/>
                </a:moveTo>
                <a:lnTo>
                  <a:pt x="216963" y="247352"/>
                </a:lnTo>
                <a:lnTo>
                  <a:pt x="209770" y="245417"/>
                </a:lnTo>
                <a:lnTo>
                  <a:pt x="205801" y="241548"/>
                </a:lnTo>
                <a:lnTo>
                  <a:pt x="201832" y="237579"/>
                </a:lnTo>
                <a:lnTo>
                  <a:pt x="199848" y="230137"/>
                </a:lnTo>
                <a:lnTo>
                  <a:pt x="199965" y="207168"/>
                </a:lnTo>
                <a:lnTo>
                  <a:pt x="201882" y="199826"/>
                </a:lnTo>
                <a:lnTo>
                  <a:pt x="210018" y="191889"/>
                </a:lnTo>
                <a:lnTo>
                  <a:pt x="217311" y="189904"/>
                </a:lnTo>
                <a:lnTo>
                  <a:pt x="238146" y="189904"/>
                </a:lnTo>
                <a:lnTo>
                  <a:pt x="245290" y="191889"/>
                </a:lnTo>
                <a:lnTo>
                  <a:pt x="249259" y="195857"/>
                </a:lnTo>
                <a:lnTo>
                  <a:pt x="253228" y="199727"/>
                </a:lnTo>
                <a:lnTo>
                  <a:pt x="255212" y="207168"/>
                </a:lnTo>
                <a:lnTo>
                  <a:pt x="255095" y="230137"/>
                </a:lnTo>
                <a:lnTo>
                  <a:pt x="253178" y="237430"/>
                </a:lnTo>
                <a:lnTo>
                  <a:pt x="245042" y="245367"/>
                </a:lnTo>
                <a:lnTo>
                  <a:pt x="237799" y="24735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B3390310-84DF-4D24-1B88-C54A53C0EF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9348" y="2220918"/>
            <a:ext cx="1858652" cy="287708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21C5D3C3-1E2A-776A-DABE-AFE182E3B67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6307" y="2612708"/>
            <a:ext cx="8019884" cy="289018"/>
          </a:xfrm>
          <a:prstGeom prst="rect">
            <a:avLst/>
          </a:prstGeom>
        </p:spPr>
      </p:pic>
      <p:pic>
        <p:nvPicPr>
          <p:cNvPr id="10" name="object 10">
            <a:extLst>
              <a:ext uri="{FF2B5EF4-FFF2-40B4-BE49-F238E27FC236}">
                <a16:creationId xmlns:a16="http://schemas.microsoft.com/office/drawing/2014/main" id="{DBF090A0-AA90-BDA0-40EE-BDBE54E9908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7066" y="3006730"/>
            <a:ext cx="3090761" cy="287708"/>
          </a:xfrm>
          <a:prstGeom prst="rect">
            <a:avLst/>
          </a:prstGeom>
        </p:spPr>
      </p:pic>
      <p:sp>
        <p:nvSpPr>
          <p:cNvPr id="11" name="object 11">
            <a:extLst>
              <a:ext uri="{FF2B5EF4-FFF2-40B4-BE49-F238E27FC236}">
                <a16:creationId xmlns:a16="http://schemas.microsoft.com/office/drawing/2014/main" id="{E689B9A2-D08A-44E6-464E-D021B077A20F}"/>
              </a:ext>
            </a:extLst>
          </p:cNvPr>
          <p:cNvSpPr txBox="1"/>
          <p:nvPr/>
        </p:nvSpPr>
        <p:spPr>
          <a:xfrm>
            <a:off x="1618892" y="3412881"/>
            <a:ext cx="195637" cy="110927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9525">
              <a:spcBef>
                <a:spcPts val="1650"/>
              </a:spcBef>
            </a:pPr>
            <a:r>
              <a:rPr sz="2250" b="1" dirty="0">
                <a:latin typeface="Arial"/>
                <a:cs typeface="Arial"/>
              </a:rPr>
              <a:t>●</a:t>
            </a:r>
            <a:endParaRPr sz="2250" dirty="0">
              <a:latin typeface="Arial"/>
              <a:cs typeface="Arial"/>
            </a:endParaRPr>
          </a:p>
          <a:p>
            <a:pPr marL="9525">
              <a:spcBef>
                <a:spcPts val="1575"/>
              </a:spcBef>
            </a:pPr>
            <a:r>
              <a:rPr sz="2250" b="1" dirty="0">
                <a:latin typeface="Arial"/>
                <a:cs typeface="Arial"/>
              </a:rPr>
              <a:t>●</a:t>
            </a:r>
            <a:endParaRPr sz="2250" dirty="0">
              <a:latin typeface="Arial"/>
              <a:cs typeface="Arial"/>
            </a:endParaRPr>
          </a:p>
        </p:txBody>
      </p:sp>
      <p:pic>
        <p:nvPicPr>
          <p:cNvPr id="12" name="object 12">
            <a:extLst>
              <a:ext uri="{FF2B5EF4-FFF2-40B4-BE49-F238E27FC236}">
                <a16:creationId xmlns:a16="http://schemas.microsoft.com/office/drawing/2014/main" id="{162C7819-3421-2511-EC07-9ED2E4E2E62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90098" y="3710954"/>
            <a:ext cx="7705372" cy="292948"/>
          </a:xfrm>
          <a:prstGeom prst="rect">
            <a:avLst/>
          </a:prstGeom>
        </p:spPr>
      </p:pic>
      <p:pic>
        <p:nvPicPr>
          <p:cNvPr id="13" name="object 13">
            <a:extLst>
              <a:ext uri="{FF2B5EF4-FFF2-40B4-BE49-F238E27FC236}">
                <a16:creationId xmlns:a16="http://schemas.microsoft.com/office/drawing/2014/main" id="{BACEB7C0-9452-ECAC-5559-985FF6B591C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92108" y="4255771"/>
            <a:ext cx="6922066" cy="289018"/>
          </a:xfrm>
          <a:prstGeom prst="rect">
            <a:avLst/>
          </a:prstGeom>
        </p:spPr>
      </p:pic>
      <p:pic>
        <p:nvPicPr>
          <p:cNvPr id="14" name="object 14">
            <a:extLst>
              <a:ext uri="{FF2B5EF4-FFF2-40B4-BE49-F238E27FC236}">
                <a16:creationId xmlns:a16="http://schemas.microsoft.com/office/drawing/2014/main" id="{5FD2E644-8751-D884-0C82-4EB652D99EB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90098" y="4799811"/>
            <a:ext cx="5056588" cy="287445"/>
          </a:xfrm>
          <a:prstGeom prst="rect">
            <a:avLst/>
          </a:prstGeom>
        </p:spPr>
      </p:pic>
      <p:sp>
        <p:nvSpPr>
          <p:cNvPr id="15" name="object 15">
            <a:extLst>
              <a:ext uri="{FF2B5EF4-FFF2-40B4-BE49-F238E27FC236}">
                <a16:creationId xmlns:a16="http://schemas.microsoft.com/office/drawing/2014/main" id="{1951DE7C-4111-6EC3-21BD-E5B61EF7CD32}"/>
              </a:ext>
            </a:extLst>
          </p:cNvPr>
          <p:cNvSpPr txBox="1"/>
          <p:nvPr/>
        </p:nvSpPr>
        <p:spPr>
          <a:xfrm>
            <a:off x="664369" y="6450235"/>
            <a:ext cx="676084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 MT"/>
                <a:cs typeface="Arial MT"/>
              </a:rPr>
              <a:t>https://cs.stackexchange.com/questions/10468/the-importance-of-normal-forms-like-chomsky-normal-form-for-cfgs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D7572-1E18-51AE-601B-A5D5D2D93E33}"/>
              </a:ext>
            </a:extLst>
          </p:cNvPr>
          <p:cNvSpPr txBox="1"/>
          <p:nvPr/>
        </p:nvSpPr>
        <p:spPr>
          <a:xfrm>
            <a:off x="767442" y="558941"/>
            <a:ext cx="519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Palatino Linotype" panose="02040502050505030304" pitchFamily="18" charset="0"/>
              </a:rPr>
              <a:t>Use of Normal Forms</a:t>
            </a:r>
            <a:endParaRPr lang="en-IN" sz="36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8669" y="1232000"/>
            <a:ext cx="7637872" cy="108350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1430" algn="ctr">
              <a:spcBef>
                <a:spcPts val="90"/>
              </a:spcBef>
            </a:pPr>
            <a:r>
              <a:rPr lang="en-IN" sz="3870" dirty="0">
                <a:latin typeface="Times New Roman"/>
                <a:cs typeface="Times New Roman"/>
              </a:rPr>
              <a:t>Module 4 – </a:t>
            </a:r>
            <a:br>
              <a:rPr lang="en-IN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Context Free Grammar 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7113" y="4498478"/>
            <a:ext cx="8478264" cy="961032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ctr"/>
            <a:r>
              <a:rPr lang="en-US" sz="2800" b="1" dirty="0">
                <a:latin typeface="Times New Roman"/>
                <a:cs typeface="Times New Roman"/>
              </a:rPr>
              <a:t>Topic:</a:t>
            </a:r>
          </a:p>
          <a:p>
            <a:pPr marL="11430" algn="ctr"/>
            <a:r>
              <a:rPr lang="en-US" sz="2800" b="1" dirty="0">
                <a:latin typeface="Times New Roman"/>
                <a:cs typeface="Times New Roman"/>
              </a:rPr>
              <a:t>CFG </a:t>
            </a:r>
            <a:r>
              <a:rPr lang="en-US" sz="2800" b="1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US" sz="2800" b="1" dirty="0">
                <a:latin typeface="Times New Roman"/>
                <a:cs typeface="Times New Roman"/>
              </a:rPr>
              <a:t>Normal form CNF</a:t>
            </a:r>
          </a:p>
        </p:txBody>
      </p:sp>
      <p:sp>
        <p:nvSpPr>
          <p:cNvPr id="5" name="object 5"/>
          <p:cNvSpPr/>
          <p:nvPr/>
        </p:nvSpPr>
        <p:spPr>
          <a:xfrm>
            <a:off x="6876211" y="6175687"/>
            <a:ext cx="2640330" cy="348615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6" name="object 6"/>
          <p:cNvGrpSpPr/>
          <p:nvPr/>
        </p:nvGrpSpPr>
        <p:grpSpPr>
          <a:xfrm>
            <a:off x="9294114" y="33891"/>
            <a:ext cx="2244852" cy="781812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600" y="33891"/>
            <a:ext cx="4478274" cy="348615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361014" y="2643716"/>
            <a:ext cx="9770462" cy="1428853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Context-Free Grammar (CFG) – Derivations - Parse Trees - Ambiguity in CFG – CYK algorithm – Simplification of CFG – Elimination of Useless symbols, Unit productions, Null productions - Normal forms for CFG: CNF and GNF - Pumping Lemma for CFL – Closure Properties of CFL</a:t>
            </a:r>
            <a:endParaRPr lang="en-IN" sz="2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51A2253-9F96-ECE9-8A6C-4A3DBD5671F3}"/>
              </a:ext>
            </a:extLst>
          </p:cNvPr>
          <p:cNvSpPr txBox="1"/>
          <p:nvPr/>
        </p:nvSpPr>
        <p:spPr>
          <a:xfrm>
            <a:off x="933093" y="1891189"/>
            <a:ext cx="191928" cy="228915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b="1" dirty="0">
                <a:solidFill>
                  <a:srgbClr val="303030"/>
                </a:solidFill>
                <a:latin typeface="Arial"/>
                <a:cs typeface="Arial"/>
              </a:rPr>
              <a:t>●</a:t>
            </a:r>
            <a:endParaRPr sz="2250" dirty="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3000" dirty="0">
              <a:latin typeface="Arial"/>
              <a:cs typeface="Arial"/>
            </a:endParaRPr>
          </a:p>
          <a:p>
            <a:pPr marL="9525"/>
            <a:r>
              <a:rPr sz="2250" b="1" dirty="0">
                <a:latin typeface="Arial"/>
                <a:cs typeface="Arial"/>
              </a:rPr>
              <a:t>●</a:t>
            </a:r>
            <a:endParaRPr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75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588" dirty="0">
              <a:latin typeface="Arial"/>
              <a:cs typeface="Arial"/>
            </a:endParaRPr>
          </a:p>
          <a:p>
            <a:pPr marL="9525"/>
            <a:r>
              <a:rPr sz="2250" b="1" dirty="0">
                <a:latin typeface="Arial"/>
                <a:cs typeface="Arial"/>
              </a:rPr>
              <a:t>●</a:t>
            </a:r>
            <a:endParaRPr sz="2250" dirty="0">
              <a:latin typeface="Arial"/>
              <a:cs typeface="Arial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9D1D74AF-30A8-3CF9-4866-4F2836D97B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792" y="2012898"/>
            <a:ext cx="8172227" cy="246236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5B0436CD-E3BF-583B-5A62-62E97568087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1271" y="2012898"/>
            <a:ext cx="1200373" cy="197457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2D8D8E8E-6840-9FC9-6B7D-2AEB9584763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6307" y="2776939"/>
            <a:ext cx="7852767" cy="246236"/>
          </a:xfrm>
          <a:prstGeom prst="rect">
            <a:avLst/>
          </a:prstGeom>
        </p:spPr>
      </p:pic>
      <p:pic>
        <p:nvPicPr>
          <p:cNvPr id="10" name="object 10">
            <a:extLst>
              <a:ext uri="{FF2B5EF4-FFF2-40B4-BE49-F238E27FC236}">
                <a16:creationId xmlns:a16="http://schemas.microsoft.com/office/drawing/2014/main" id="{A3D48C13-F6E1-DB21-3443-DA82B356AB0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19630" y="2793908"/>
            <a:ext cx="1349080" cy="24489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B004358-360B-BE44-C44F-9A919EBDBB23}"/>
              </a:ext>
            </a:extLst>
          </p:cNvPr>
          <p:cNvGrpSpPr/>
          <p:nvPr/>
        </p:nvGrpSpPr>
        <p:grpSpPr>
          <a:xfrm>
            <a:off x="1243000" y="3920324"/>
            <a:ext cx="8164162" cy="741320"/>
            <a:chOff x="1243000" y="3920324"/>
            <a:chExt cx="8164162" cy="741320"/>
          </a:xfrm>
        </p:grpSpPr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BBA39D52-5E2C-C44E-49A9-D853B2B795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3000" y="3920324"/>
              <a:ext cx="8164162" cy="245120"/>
            </a:xfrm>
            <a:prstGeom prst="rect">
              <a:avLst/>
            </a:prstGeom>
          </p:spPr>
        </p:pic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159C653C-5EF1-3B81-1290-FE0C7F33181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6792" y="4405714"/>
              <a:ext cx="4264456" cy="246236"/>
            </a:xfrm>
            <a:prstGeom prst="rect">
              <a:avLst/>
            </a:prstGeom>
          </p:spPr>
        </p:pic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5B134FC-DEA0-743C-1C97-494451D29BE0}"/>
                </a:ext>
              </a:extLst>
            </p:cNvPr>
            <p:cNvSpPr txBox="1"/>
            <p:nvPr/>
          </p:nvSpPr>
          <p:spPr>
            <a:xfrm>
              <a:off x="5633151" y="4305777"/>
              <a:ext cx="186214" cy="35586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sz="2250" b="1" dirty="0">
                  <a:latin typeface="Arial"/>
                  <a:cs typeface="Arial"/>
                </a:rPr>
                <a:t>−</a:t>
              </a:r>
              <a:endParaRPr sz="2250" dirty="0">
                <a:latin typeface="Arial"/>
                <a:cs typeface="Arial"/>
              </a:endParaRPr>
            </a:p>
          </p:txBody>
        </p:sp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D7A59BCC-3FBD-33EF-2E41-9E9073280E5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94800" y="4419221"/>
              <a:ext cx="871956" cy="232506"/>
            </a:xfrm>
            <a:prstGeom prst="rect">
              <a:avLst/>
            </a:prstGeom>
          </p:spPr>
        </p:pic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35718247-EEBA-6752-AD40-E1F096650A8E}"/>
              </a:ext>
            </a:extLst>
          </p:cNvPr>
          <p:cNvSpPr txBox="1"/>
          <p:nvPr/>
        </p:nvSpPr>
        <p:spPr>
          <a:xfrm>
            <a:off x="933093" y="4848702"/>
            <a:ext cx="191928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b="1" dirty="0">
                <a:latin typeface="Arial"/>
                <a:cs typeface="Arial"/>
              </a:rPr>
              <a:t>●</a:t>
            </a:r>
            <a:endParaRPr sz="2250" dirty="0">
              <a:latin typeface="Arial"/>
              <a:cs typeface="Arial"/>
            </a:endParaRPr>
          </a:p>
        </p:txBody>
      </p:sp>
      <p:pic>
        <p:nvPicPr>
          <p:cNvPr id="16" name="object 16">
            <a:extLst>
              <a:ext uri="{FF2B5EF4-FFF2-40B4-BE49-F238E27FC236}">
                <a16:creationId xmlns:a16="http://schemas.microsoft.com/office/drawing/2014/main" id="{29959515-27E0-CAE0-2129-779768F7C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8337" y="4948639"/>
            <a:ext cx="7931293" cy="246236"/>
          </a:xfrm>
          <a:prstGeom prst="rect">
            <a:avLst/>
          </a:prstGeom>
        </p:spPr>
      </p:pic>
      <p:pic>
        <p:nvPicPr>
          <p:cNvPr id="17" name="object 17">
            <a:extLst>
              <a:ext uri="{FF2B5EF4-FFF2-40B4-BE49-F238E27FC236}">
                <a16:creationId xmlns:a16="http://schemas.microsoft.com/office/drawing/2014/main" id="{6067410F-DAED-71DF-83D0-D908733332C5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96889" y="5491565"/>
            <a:ext cx="2876769" cy="1985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549861" y="609890"/>
            <a:ext cx="590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Palatino Linotype" panose="02040502050505030304" pitchFamily="18" charset="0"/>
              </a:rPr>
              <a:t>Chomsky Normal Forms</a:t>
            </a:r>
            <a:endParaRPr lang="en-IN" sz="36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70EA8-F48E-F60F-73AB-4D2A1B121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8F2E89EE-25AF-B5CA-AD1D-F17CE243D999}"/>
              </a:ext>
            </a:extLst>
          </p:cNvPr>
          <p:cNvSpPr txBox="1"/>
          <p:nvPr/>
        </p:nvSpPr>
        <p:spPr>
          <a:xfrm>
            <a:off x="1190268" y="1262539"/>
            <a:ext cx="191928" cy="1660711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9525">
              <a:spcBef>
                <a:spcPts val="1650"/>
              </a:spcBef>
            </a:pPr>
            <a:r>
              <a:rPr sz="2250" b="1" dirty="0">
                <a:latin typeface="Arial"/>
                <a:cs typeface="Arial"/>
              </a:rPr>
              <a:t>●</a:t>
            </a:r>
            <a:endParaRPr sz="2250">
              <a:latin typeface="Arial"/>
              <a:cs typeface="Arial"/>
            </a:endParaRPr>
          </a:p>
          <a:p>
            <a:pPr marL="9525">
              <a:spcBef>
                <a:spcPts val="1575"/>
              </a:spcBef>
            </a:pPr>
            <a:r>
              <a:rPr sz="2250" b="1" dirty="0">
                <a:latin typeface="Arial"/>
                <a:cs typeface="Arial"/>
              </a:rPr>
              <a:t>●</a:t>
            </a:r>
            <a:endParaRPr sz="2250">
              <a:latin typeface="Arial"/>
              <a:cs typeface="Arial"/>
            </a:endParaRPr>
          </a:p>
          <a:p>
            <a:pPr marL="9525">
              <a:spcBef>
                <a:spcPts val="1575"/>
              </a:spcBef>
            </a:pPr>
            <a:r>
              <a:rPr sz="2250" b="1" dirty="0">
                <a:latin typeface="Arial"/>
                <a:cs typeface="Arial"/>
              </a:rPr>
              <a:t>●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DBD4AE08-4F9C-F671-C594-EC28286E0C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482" y="1563618"/>
            <a:ext cx="6462666" cy="245120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8629A4F3-736C-4FD9-11E0-4A4A955FC46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888" y="2106543"/>
            <a:ext cx="6452983" cy="24512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92B15722-6D74-981B-30B7-BB269B55D26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3482" y="2648352"/>
            <a:ext cx="8535749" cy="246236"/>
          </a:xfrm>
          <a:prstGeom prst="rect">
            <a:avLst/>
          </a:prstGeom>
        </p:spPr>
      </p:pic>
      <p:pic>
        <p:nvPicPr>
          <p:cNvPr id="10" name="object 10">
            <a:extLst>
              <a:ext uri="{FF2B5EF4-FFF2-40B4-BE49-F238E27FC236}">
                <a16:creationId xmlns:a16="http://schemas.microsoft.com/office/drawing/2014/main" id="{01DF91D3-8222-CC28-C4BC-5D7E55C3C1D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4241" y="3191277"/>
            <a:ext cx="8452484" cy="246236"/>
          </a:xfrm>
          <a:prstGeom prst="rect">
            <a:avLst/>
          </a:prstGeom>
        </p:spPr>
      </p:pic>
      <p:pic>
        <p:nvPicPr>
          <p:cNvPr id="11" name="object 11">
            <a:extLst>
              <a:ext uri="{FF2B5EF4-FFF2-40B4-BE49-F238E27FC236}">
                <a16:creationId xmlns:a16="http://schemas.microsoft.com/office/drawing/2014/main" id="{9105D2D8-4335-C012-942A-CA5F3816534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8749" y="3734202"/>
            <a:ext cx="9024537" cy="246236"/>
          </a:xfrm>
          <a:prstGeom prst="rect">
            <a:avLst/>
          </a:prstGeom>
        </p:spPr>
      </p:pic>
      <p:pic>
        <p:nvPicPr>
          <p:cNvPr id="12" name="object 12">
            <a:extLst>
              <a:ext uri="{FF2B5EF4-FFF2-40B4-BE49-F238E27FC236}">
                <a16:creationId xmlns:a16="http://schemas.microsoft.com/office/drawing/2014/main" id="{70733137-D513-EB8B-0E66-B142FAEB77D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7075" y="4277238"/>
            <a:ext cx="3249318" cy="246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D8E6BF-2BE7-BD1E-B6CA-3D5A85121488}"/>
              </a:ext>
            </a:extLst>
          </p:cNvPr>
          <p:cNvSpPr txBox="1"/>
          <p:nvPr/>
        </p:nvSpPr>
        <p:spPr>
          <a:xfrm>
            <a:off x="290285" y="519511"/>
            <a:ext cx="1009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Palatino Linotype" panose="02040502050505030304" pitchFamily="18" charset="0"/>
              </a:rPr>
              <a:t>Points to Ponder :Chomsky Normal Forms</a:t>
            </a:r>
            <a:endParaRPr lang="en-IN" sz="36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7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BB75-77B7-E71C-C552-B61AFF24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404138-F9A4-F4BC-B1D1-E19CB4EA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Chomsky Normal Form (CNF)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FC988-2A8E-46AF-A161-60FB4FEA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 CFG is in CNF where all the productions are of the form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sz="2400" dirty="0">
                <a:solidFill>
                  <a:srgbClr val="000099"/>
                </a:solidFill>
              </a:rPr>
              <a:t>A </a:t>
            </a:r>
            <a:r>
              <a:rPr lang="en-IN" sz="2400" dirty="0">
                <a:solidFill>
                  <a:srgbClr val="000099"/>
                </a:solidFill>
                <a:sym typeface="Wingdings" panose="05000000000000000000" pitchFamily="2" charset="2"/>
              </a:rPr>
              <a:t> a 		[One Terminal]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99"/>
                </a:solidFill>
                <a:sym typeface="Wingdings" panose="05000000000000000000" pitchFamily="2" charset="2"/>
              </a:rPr>
              <a:t>	A BC	[Two Non-terminal]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ym typeface="Wingdings" panose="05000000000000000000" pitchFamily="2" charset="2"/>
              </a:rPr>
              <a:t>	Where A, B, C  Variables / Non-terminals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ym typeface="Wingdings" panose="05000000000000000000" pitchFamily="2" charset="2"/>
              </a:rPr>
              <a:t>			a  terminals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610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9281" y="190314"/>
            <a:ext cx="10515600" cy="791322"/>
          </a:xfrm>
        </p:spPr>
        <p:txBody>
          <a:bodyPr>
            <a:normAutofit/>
          </a:bodyPr>
          <a:lstStyle/>
          <a:p>
            <a:r>
              <a:rPr lang="en-IN" sz="4000" dirty="0"/>
              <a:t>Process of converting CFG to 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1F88-0974-751B-A3F5-5772797F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144"/>
            <a:ext cx="10515600" cy="52739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The steps as</a:t>
            </a:r>
          </a:p>
          <a:p>
            <a:r>
              <a:rPr lang="en-IN" dirty="0"/>
              <a:t>Simplify the grammar by eliminating useless symbols, </a:t>
            </a:r>
            <a:r>
              <a:rPr lang="en-IN" dirty="0">
                <a:sym typeface="Symbol" panose="05050102010706020507" pitchFamily="18" charset="2"/>
              </a:rPr>
              <a:t>-production, and unit production.</a:t>
            </a:r>
            <a:r>
              <a:rPr lang="en-IN" dirty="0"/>
              <a:t> </a:t>
            </a:r>
          </a:p>
          <a:p>
            <a:r>
              <a:rPr lang="en-IN" dirty="0"/>
              <a:t>Now, add the productions of the form A </a:t>
            </a:r>
            <a:r>
              <a:rPr lang="en-IN" dirty="0">
                <a:sym typeface="Wingdings" panose="05000000000000000000" pitchFamily="2" charset="2"/>
              </a:rPr>
              <a:t> BC or A  a, such that the production body contains either two Non-terminal values or a single terminal value.</a:t>
            </a:r>
          </a:p>
          <a:p>
            <a:r>
              <a:rPr lang="en-IN" dirty="0">
                <a:sym typeface="Wingdings" panose="05000000000000000000" pitchFamily="2" charset="2"/>
              </a:rPr>
              <a:t>Step 1: </a:t>
            </a:r>
            <a:r>
              <a:rPr lang="en-US" dirty="0">
                <a:sym typeface="Wingdings" panose="05000000000000000000" pitchFamily="2" charset="2"/>
              </a:rPr>
              <a:t>For every terminal symbol introduce a new non-terminal.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Step 2: If the production of the form</a:t>
            </a:r>
          </a:p>
          <a:p>
            <a:pPr marL="457200" lvl="1" indent="0">
              <a:buNone/>
            </a:pPr>
            <a:r>
              <a:rPr lang="en-IN" dirty="0">
                <a:sym typeface="Wingdings" panose="05000000000000000000" pitchFamily="2" charset="2"/>
              </a:rPr>
              <a:t>    		</a:t>
            </a:r>
            <a:r>
              <a:rPr lang="en-IN" sz="3300" dirty="0">
                <a:sym typeface="Wingdings" panose="05000000000000000000" pitchFamily="2" charset="2"/>
              </a:rPr>
              <a:t>A  X</a:t>
            </a:r>
            <a:r>
              <a:rPr lang="en-IN" dirty="0">
                <a:sym typeface="Wingdings" panose="05000000000000000000" pitchFamily="2" charset="2"/>
              </a:rPr>
              <a:t>1</a:t>
            </a:r>
            <a:r>
              <a:rPr lang="en-IN" sz="3300" dirty="0">
                <a:sym typeface="Wingdings" panose="05000000000000000000" pitchFamily="2" charset="2"/>
              </a:rPr>
              <a:t> X</a:t>
            </a:r>
            <a:r>
              <a:rPr lang="en-IN" dirty="0">
                <a:sym typeface="Wingdings" panose="05000000000000000000" pitchFamily="2" charset="2"/>
              </a:rPr>
              <a:t>2</a:t>
            </a:r>
            <a:r>
              <a:rPr lang="en-IN" sz="3300" dirty="0">
                <a:sym typeface="Wingdings" panose="05000000000000000000" pitchFamily="2" charset="2"/>
              </a:rPr>
              <a:t> …… </a:t>
            </a:r>
            <a:r>
              <a:rPr lang="en-IN" sz="3300" dirty="0" err="1">
                <a:sym typeface="Wingdings" panose="05000000000000000000" pitchFamily="2" charset="2"/>
              </a:rPr>
              <a:t>X</a:t>
            </a:r>
            <a:r>
              <a:rPr lang="en-IN" dirty="0" err="1">
                <a:sym typeface="Wingdings" panose="05000000000000000000" pitchFamily="2" charset="2"/>
              </a:rPr>
              <a:t>k</a:t>
            </a:r>
            <a:endParaRPr lang="en-I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IN" dirty="0">
                <a:sym typeface="Wingdings" panose="05000000000000000000" pitchFamily="2" charset="2"/>
              </a:rPr>
              <a:t>Then CNF is        </a:t>
            </a:r>
            <a:r>
              <a:rPr lang="en-IN" sz="3300" dirty="0">
                <a:sym typeface="Wingdings" panose="05000000000000000000" pitchFamily="2" charset="2"/>
              </a:rPr>
              <a:t>A  X</a:t>
            </a:r>
            <a:r>
              <a:rPr lang="en-IN" dirty="0">
                <a:sym typeface="Wingdings" panose="05000000000000000000" pitchFamily="2" charset="2"/>
              </a:rPr>
              <a:t>1</a:t>
            </a:r>
            <a:r>
              <a:rPr lang="en-IN" sz="3300" dirty="0">
                <a:sym typeface="Wingdings" panose="05000000000000000000" pitchFamily="2" charset="2"/>
              </a:rPr>
              <a:t>Y</a:t>
            </a:r>
            <a:r>
              <a:rPr lang="en-IN" dirty="0">
                <a:sym typeface="Wingdings" panose="05000000000000000000" pitchFamily="2" charset="2"/>
              </a:rPr>
              <a:t>1</a:t>
            </a:r>
          </a:p>
          <a:p>
            <a:pPr marL="457200" lvl="1" indent="0">
              <a:buNone/>
            </a:pPr>
            <a:r>
              <a:rPr lang="en-IN" sz="3300" dirty="0">
                <a:sym typeface="Wingdings" panose="05000000000000000000" pitchFamily="2" charset="2"/>
              </a:rPr>
              <a:t>                     Y</a:t>
            </a:r>
            <a:r>
              <a:rPr lang="en-IN" dirty="0">
                <a:sym typeface="Wingdings" panose="05000000000000000000" pitchFamily="2" charset="2"/>
              </a:rPr>
              <a:t>1</a:t>
            </a:r>
            <a:r>
              <a:rPr lang="en-IN" sz="3300" dirty="0">
                <a:sym typeface="Wingdings" panose="05000000000000000000" pitchFamily="2" charset="2"/>
              </a:rPr>
              <a:t>  X</a:t>
            </a:r>
            <a:r>
              <a:rPr lang="en-IN" dirty="0">
                <a:sym typeface="Wingdings" panose="05000000000000000000" pitchFamily="2" charset="2"/>
              </a:rPr>
              <a:t>2</a:t>
            </a:r>
            <a:r>
              <a:rPr lang="en-IN" sz="3300" dirty="0">
                <a:sym typeface="Wingdings" panose="05000000000000000000" pitchFamily="2" charset="2"/>
              </a:rPr>
              <a:t>Y</a:t>
            </a:r>
            <a:r>
              <a:rPr lang="en-IN" dirty="0">
                <a:sym typeface="Wingdings" panose="05000000000000000000" pitchFamily="2" charset="2"/>
              </a:rPr>
              <a:t>2</a:t>
            </a:r>
          </a:p>
          <a:p>
            <a:pPr marL="457200" lvl="1" indent="0">
              <a:buNone/>
            </a:pPr>
            <a:r>
              <a:rPr lang="en-IN" sz="3300" dirty="0">
                <a:sym typeface="Wingdings" panose="05000000000000000000" pitchFamily="2" charset="2"/>
              </a:rPr>
              <a:t>		   Y</a:t>
            </a:r>
            <a:r>
              <a:rPr lang="en-IN" dirty="0">
                <a:sym typeface="Wingdings" panose="05000000000000000000" pitchFamily="2" charset="2"/>
              </a:rPr>
              <a:t>2</a:t>
            </a:r>
            <a:r>
              <a:rPr lang="en-IN" sz="3300" dirty="0">
                <a:sym typeface="Wingdings" panose="05000000000000000000" pitchFamily="2" charset="2"/>
              </a:rPr>
              <a:t>  X</a:t>
            </a:r>
            <a:r>
              <a:rPr lang="en-IN" dirty="0">
                <a:sym typeface="Wingdings" panose="05000000000000000000" pitchFamily="2" charset="2"/>
              </a:rPr>
              <a:t>3</a:t>
            </a:r>
            <a:r>
              <a:rPr lang="en-IN" sz="3300" dirty="0">
                <a:sym typeface="Wingdings" panose="05000000000000000000" pitchFamily="2" charset="2"/>
              </a:rPr>
              <a:t>Y</a:t>
            </a:r>
            <a:r>
              <a:rPr lang="en-IN" dirty="0">
                <a:sym typeface="Wingdings" panose="05000000000000000000" pitchFamily="2" charset="2"/>
              </a:rPr>
              <a:t>3</a:t>
            </a:r>
          </a:p>
          <a:p>
            <a:pPr marL="457200" lvl="1" indent="0">
              <a:buNone/>
            </a:pPr>
            <a:r>
              <a:rPr lang="en-IN" dirty="0">
                <a:sym typeface="Wingdings" panose="05000000000000000000" pitchFamily="2" charset="2"/>
              </a:rPr>
              <a:t>	                                 …..</a:t>
            </a:r>
          </a:p>
          <a:p>
            <a:pPr marL="457200" lvl="1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                     …..</a:t>
            </a:r>
          </a:p>
          <a:p>
            <a:pPr marL="457200" lvl="1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          </a:t>
            </a:r>
            <a:r>
              <a:rPr lang="en-IN" sz="3000" dirty="0">
                <a:sym typeface="Wingdings" panose="05000000000000000000" pitchFamily="2" charset="2"/>
              </a:rPr>
              <a:t>Y</a:t>
            </a:r>
            <a:r>
              <a:rPr lang="en-IN" dirty="0">
                <a:sym typeface="Wingdings" panose="05000000000000000000" pitchFamily="2" charset="2"/>
              </a:rPr>
              <a:t>k-3</a:t>
            </a:r>
            <a:r>
              <a:rPr lang="en-IN" sz="3000" dirty="0">
                <a:sym typeface="Wingdings" panose="05000000000000000000" pitchFamily="2" charset="2"/>
              </a:rPr>
              <a:t>  X</a:t>
            </a:r>
            <a:r>
              <a:rPr lang="en-IN" dirty="0">
                <a:sym typeface="Wingdings" panose="05000000000000000000" pitchFamily="2" charset="2"/>
              </a:rPr>
              <a:t>k-2</a:t>
            </a:r>
            <a:r>
              <a:rPr lang="en-IN" sz="3000" dirty="0">
                <a:sym typeface="Wingdings" panose="05000000000000000000" pitchFamily="2" charset="2"/>
              </a:rPr>
              <a:t>Y</a:t>
            </a:r>
            <a:r>
              <a:rPr lang="en-IN" dirty="0">
                <a:sym typeface="Wingdings" panose="05000000000000000000" pitchFamily="2" charset="2"/>
              </a:rPr>
              <a:t>k-2</a:t>
            </a:r>
          </a:p>
          <a:p>
            <a:pPr marL="457200" lvl="1" indent="0">
              <a:buNone/>
            </a:pPr>
            <a:r>
              <a:rPr lang="en-IN" sz="3000" dirty="0">
                <a:sym typeface="Wingdings" panose="05000000000000000000" pitchFamily="2" charset="2"/>
              </a:rPr>
              <a:t>                        Y</a:t>
            </a:r>
            <a:r>
              <a:rPr lang="en-IN" dirty="0">
                <a:sym typeface="Wingdings" panose="05000000000000000000" pitchFamily="2" charset="2"/>
              </a:rPr>
              <a:t>k-2</a:t>
            </a:r>
            <a:r>
              <a:rPr lang="en-IN" sz="3000" dirty="0">
                <a:sym typeface="Wingdings" panose="05000000000000000000" pitchFamily="2" charset="2"/>
              </a:rPr>
              <a:t>  X</a:t>
            </a:r>
            <a:r>
              <a:rPr lang="en-IN" dirty="0">
                <a:sym typeface="Wingdings" panose="05000000000000000000" pitchFamily="2" charset="2"/>
              </a:rPr>
              <a:t>k-1</a:t>
            </a:r>
            <a:r>
              <a:rPr lang="en-IN" sz="3000" dirty="0">
                <a:sym typeface="Wingdings" panose="05000000000000000000" pitchFamily="2" charset="2"/>
              </a:rPr>
              <a:t>, X</a:t>
            </a:r>
            <a:r>
              <a:rPr lang="en-IN" dirty="0">
                <a:sym typeface="Wingdings" panose="05000000000000000000" pitchFamily="2" charset="2"/>
              </a:rPr>
              <a:t>K</a:t>
            </a:r>
          </a:p>
          <a:p>
            <a:pPr marL="457200" lvl="1" indent="0">
              <a:buNone/>
            </a:pPr>
            <a:r>
              <a:rPr lang="en-IN" sz="3000" dirty="0">
                <a:sym typeface="Wingdings" panose="05000000000000000000" pitchFamily="2" charset="2"/>
              </a:rPr>
              <a:t>  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47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576" y="1660619"/>
            <a:ext cx="6054631" cy="1943193"/>
          </a:xfrm>
        </p:spPr>
        <p:txBody>
          <a:bodyPr>
            <a:normAutofit/>
          </a:bodyPr>
          <a:lstStyle/>
          <a:p>
            <a:r>
              <a:rPr lang="en-IN" sz="2000" dirty="0"/>
              <a:t>Find the CNF for the following grammar:</a:t>
            </a:r>
          </a:p>
          <a:p>
            <a:pPr marL="0" indent="0">
              <a:buNone/>
            </a:pPr>
            <a:r>
              <a:rPr lang="en-IN" sz="2000" dirty="0"/>
              <a:t>	S 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 err="1">
                <a:sym typeface="Wingdings" panose="05000000000000000000" pitchFamily="2" charset="2"/>
              </a:rPr>
              <a:t>aB</a:t>
            </a:r>
            <a:r>
              <a:rPr lang="en-IN" sz="2000" dirty="0">
                <a:sym typeface="Wingdings" panose="05000000000000000000" pitchFamily="2" charset="2"/>
              </a:rPr>
              <a:t> | </a:t>
            </a:r>
            <a:r>
              <a:rPr lang="en-IN" sz="2000" dirty="0" err="1">
                <a:sym typeface="Wingdings" panose="05000000000000000000" pitchFamily="2" charset="2"/>
              </a:rPr>
              <a:t>bA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/>
              <a:t>	A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 err="1">
                <a:sym typeface="Wingdings" panose="05000000000000000000" pitchFamily="2" charset="2"/>
              </a:rPr>
              <a:t>aS</a:t>
            </a:r>
            <a:r>
              <a:rPr lang="en-IN" sz="2000" dirty="0">
                <a:sym typeface="Wingdings" panose="05000000000000000000" pitchFamily="2" charset="2"/>
              </a:rPr>
              <a:t> | </a:t>
            </a:r>
            <a:r>
              <a:rPr lang="en-IN" sz="2000" dirty="0" err="1">
                <a:sym typeface="Wingdings" panose="05000000000000000000" pitchFamily="2" charset="2"/>
              </a:rPr>
              <a:t>bAA</a:t>
            </a:r>
            <a:r>
              <a:rPr lang="en-IN" sz="2000" dirty="0">
                <a:sym typeface="Wingdings" panose="05000000000000000000" pitchFamily="2" charset="2"/>
              </a:rPr>
              <a:t> | a</a:t>
            </a:r>
          </a:p>
          <a:p>
            <a:pPr marL="0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B  </a:t>
            </a:r>
            <a:r>
              <a:rPr lang="en-IN" sz="2000" dirty="0" err="1">
                <a:sym typeface="Wingdings" panose="05000000000000000000" pitchFamily="2" charset="2"/>
              </a:rPr>
              <a:t>bS</a:t>
            </a:r>
            <a:r>
              <a:rPr lang="en-IN" sz="2000" dirty="0">
                <a:sym typeface="Wingdings" panose="05000000000000000000" pitchFamily="2" charset="2"/>
              </a:rPr>
              <a:t> | </a:t>
            </a:r>
            <a:r>
              <a:rPr lang="en-IN" sz="2000" dirty="0" err="1">
                <a:sym typeface="Wingdings" panose="05000000000000000000" pitchFamily="2" charset="2"/>
              </a:rPr>
              <a:t>aBB</a:t>
            </a:r>
            <a:r>
              <a:rPr lang="en-IN" sz="2000" dirty="0">
                <a:sym typeface="Wingdings" panose="05000000000000000000" pitchFamily="2" charset="2"/>
              </a:rPr>
              <a:t> | b</a:t>
            </a:r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ABEB38-1EA8-CE05-B69B-E9694E174813}"/>
              </a:ext>
            </a:extLst>
          </p:cNvPr>
          <p:cNvSpPr txBox="1">
            <a:spLocks/>
          </p:cNvSpPr>
          <p:nvPr/>
        </p:nvSpPr>
        <p:spPr>
          <a:xfrm>
            <a:off x="6137369" y="1588248"/>
            <a:ext cx="5798469" cy="4904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IN" sz="2000" dirty="0">
                <a:solidFill>
                  <a:srgbClr val="006600"/>
                </a:solidFill>
              </a:rPr>
              <a:t>Eliminate the </a:t>
            </a:r>
            <a:r>
              <a:rPr lang="en-IN" sz="2000" dirty="0">
                <a:solidFill>
                  <a:srgbClr val="006600"/>
                </a:solidFill>
                <a:sym typeface="Symbol" panose="05050102010706020507" pitchFamily="18" charset="2"/>
              </a:rPr>
              <a:t> production</a:t>
            </a:r>
            <a:r>
              <a:rPr lang="en-IN" sz="2000" dirty="0">
                <a:solidFill>
                  <a:srgbClr val="00660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	No </a:t>
            </a:r>
            <a:r>
              <a:rPr lang="en-IN" sz="2000" dirty="0">
                <a:solidFill>
                  <a:srgbClr val="FF0000"/>
                </a:solidFill>
                <a:sym typeface="Symbol" panose="05050102010706020507" pitchFamily="18" charset="2"/>
              </a:rPr>
              <a:t> production in the grammar.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rgbClr val="006600"/>
                </a:solidFill>
                <a:sym typeface="Symbol" panose="05050102010706020507" pitchFamily="18" charset="2"/>
              </a:rPr>
              <a:t>Eliminate the unit production: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sym typeface="Symbol" panose="05050102010706020507" pitchFamily="18" charset="2"/>
              </a:rPr>
              <a:t>	No Unit Production in the grammar.</a:t>
            </a:r>
          </a:p>
          <a:p>
            <a:pPr marL="0" indent="0">
              <a:buNone/>
            </a:pPr>
            <a:r>
              <a:rPr lang="en-IN" sz="2000" dirty="0">
                <a:sym typeface="Symbol" panose="05050102010706020507" pitchFamily="18" charset="2"/>
              </a:rPr>
              <a:t>The resultant grammar, CNF is:</a:t>
            </a:r>
          </a:p>
          <a:p>
            <a:pPr marL="0" indent="0">
              <a:buNone/>
            </a:pPr>
            <a:r>
              <a:rPr lang="en-IN" sz="2000" dirty="0">
                <a:sym typeface="Symbol" panose="05050102010706020507" pitchFamily="18" charset="2"/>
              </a:rPr>
              <a:t>	</a:t>
            </a:r>
            <a:r>
              <a:rPr lang="en-IN" sz="20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IN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IN" sz="2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IN" sz="2000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b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AA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I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BB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S  C</a:t>
            </a:r>
            <a:r>
              <a:rPr lang="en-IN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B | C</a:t>
            </a:r>
            <a:r>
              <a:rPr lang="en-IN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A  C</a:t>
            </a:r>
            <a:r>
              <a:rPr lang="en-IN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S | C</a:t>
            </a:r>
            <a:r>
              <a:rPr lang="en-IN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n-IN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 | a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C</a:t>
            </a:r>
            <a:r>
              <a:rPr lang="en-IN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S | C</a:t>
            </a:r>
            <a:r>
              <a:rPr lang="en-IN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n-IN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 | b</a:t>
            </a:r>
            <a:r>
              <a:rPr lang="en-IN" dirty="0">
                <a:sym typeface="Symbol" panose="05050102010706020507" pitchFamily="18" charset="2"/>
              </a:rPr>
              <a:t>	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1001DB-FCCB-D541-C833-EBD59104D417}"/>
              </a:ext>
            </a:extLst>
          </p:cNvPr>
          <p:cNvSpPr txBox="1">
            <a:spLocks/>
          </p:cNvSpPr>
          <p:nvPr/>
        </p:nvSpPr>
        <p:spPr>
          <a:xfrm>
            <a:off x="488575" y="3782967"/>
            <a:ext cx="5080271" cy="19431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 err="1"/>
              <a:t>Soln</a:t>
            </a:r>
            <a:r>
              <a:rPr lang="en-IN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06600"/>
                </a:solidFill>
              </a:rPr>
              <a:t>Find the useless symbols: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000099"/>
                </a:solidFill>
              </a:rPr>
              <a:t>Generating Symbols: {a, b, A, B, S}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0099"/>
                </a:solidFill>
              </a:rPr>
              <a:t>	Reachable Symbols: {S, a, B, b, A}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	No useless symbols</a:t>
            </a:r>
          </a:p>
        </p:txBody>
      </p:sp>
    </p:spTree>
    <p:extLst>
      <p:ext uri="{BB962C8B-B14F-4D97-AF65-F5344CB8AC3E}">
        <p14:creationId xmlns:p14="http://schemas.microsoft.com/office/powerpoint/2010/main" val="727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7AC6-905C-17F0-9250-35D3F6D56143}"/>
              </a:ext>
            </a:extLst>
          </p:cNvPr>
          <p:cNvSpPr txBox="1">
            <a:spLocks/>
          </p:cNvSpPr>
          <p:nvPr/>
        </p:nvSpPr>
        <p:spPr>
          <a:xfrm>
            <a:off x="488576" y="1660619"/>
            <a:ext cx="10269071" cy="221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Find the CNF for the following grammar: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	S </a:t>
            </a:r>
            <a:r>
              <a:rPr lang="en-IN" sz="2000" dirty="0">
                <a:sym typeface="Wingdings" panose="05000000000000000000" pitchFamily="2" charset="2"/>
              </a:rPr>
              <a:t> AB | </a:t>
            </a:r>
            <a:r>
              <a:rPr lang="en-IN" sz="2000" dirty="0" err="1">
                <a:sym typeface="Wingdings" panose="05000000000000000000" pitchFamily="2" charset="2"/>
              </a:rPr>
              <a:t>aB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ym typeface="Wingdings" panose="05000000000000000000" pitchFamily="2" charset="2"/>
              </a:rPr>
              <a:t>	</a:t>
            </a:r>
            <a:r>
              <a:rPr lang="en-IN" sz="2000" dirty="0"/>
              <a:t>A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 err="1">
                <a:sym typeface="Wingdings" panose="05000000000000000000" pitchFamily="2" charset="2"/>
              </a:rPr>
              <a:t>aab</a:t>
            </a:r>
            <a:r>
              <a:rPr lang="en-IN" sz="2000" dirty="0">
                <a:sym typeface="Wingdings" panose="05000000000000000000" pitchFamily="2" charset="2"/>
              </a:rPr>
              <a:t> | </a:t>
            </a:r>
            <a:r>
              <a:rPr lang="en-IN" sz="2000" dirty="0">
                <a:sym typeface="Symbol" panose="05050102010706020507" pitchFamily="18" charset="2"/>
              </a:rPr>
              <a:t> </a:t>
            </a:r>
            <a:r>
              <a:rPr lang="en-IN" sz="20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ym typeface="Wingdings" panose="05000000000000000000" pitchFamily="2" charset="2"/>
              </a:rPr>
              <a:t>	B  </a:t>
            </a:r>
            <a:r>
              <a:rPr lang="en-IN" sz="2000" dirty="0" err="1">
                <a:sym typeface="Wingdings" panose="05000000000000000000" pitchFamily="2" charset="2"/>
              </a:rPr>
              <a:t>bbA</a:t>
            </a: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EEA59F-3C2A-7352-2406-BFF6952A191B}"/>
              </a:ext>
            </a:extLst>
          </p:cNvPr>
          <p:cNvSpPr txBox="1">
            <a:spLocks/>
          </p:cNvSpPr>
          <p:nvPr/>
        </p:nvSpPr>
        <p:spPr>
          <a:xfrm>
            <a:off x="488575" y="3782967"/>
            <a:ext cx="5080271" cy="19431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 err="1"/>
              <a:t>Soln</a:t>
            </a:r>
            <a:r>
              <a:rPr lang="en-IN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06600"/>
                </a:solidFill>
              </a:rPr>
              <a:t>Eliminate useless symbols: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000099"/>
                </a:solidFill>
              </a:rPr>
              <a:t>Generating Symbols: {a, b, A, B, S}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0099"/>
                </a:solidFill>
              </a:rPr>
              <a:t>	Reachable Symbols: {S, a, B, b, A}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	No useless symbols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BC1151-7632-8CF1-0812-9282C07079F4}"/>
              </a:ext>
            </a:extLst>
          </p:cNvPr>
          <p:cNvSpPr txBox="1">
            <a:spLocks/>
          </p:cNvSpPr>
          <p:nvPr/>
        </p:nvSpPr>
        <p:spPr>
          <a:xfrm>
            <a:off x="6273529" y="2244452"/>
            <a:ext cx="5080271" cy="194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IN" sz="2000" dirty="0">
                <a:solidFill>
                  <a:srgbClr val="006600"/>
                </a:solidFill>
              </a:rPr>
              <a:t>Eliminate the </a:t>
            </a:r>
            <a:r>
              <a:rPr lang="en-IN" sz="2000" dirty="0">
                <a:sym typeface="Symbol" panose="05050102010706020507" pitchFamily="18" charset="2"/>
              </a:rPr>
              <a:t> </a:t>
            </a:r>
            <a:r>
              <a:rPr lang="en-IN" sz="2000" dirty="0">
                <a:solidFill>
                  <a:srgbClr val="006600"/>
                </a:solidFill>
              </a:rPr>
              <a:t>symbols:</a:t>
            </a:r>
          </a:p>
          <a:p>
            <a:pPr marL="0" indent="0">
              <a:buNone/>
            </a:pPr>
            <a:r>
              <a:rPr lang="en-IN" sz="2000" dirty="0"/>
              <a:t>	S </a:t>
            </a:r>
            <a:r>
              <a:rPr lang="en-IN" sz="2000" dirty="0">
                <a:sym typeface="Wingdings" panose="05000000000000000000" pitchFamily="2" charset="2"/>
              </a:rPr>
              <a:t> AB | </a:t>
            </a:r>
            <a:r>
              <a:rPr lang="en-IN" sz="2000" dirty="0" err="1">
                <a:sym typeface="Wingdings" panose="05000000000000000000" pitchFamily="2" charset="2"/>
              </a:rPr>
              <a:t>aB</a:t>
            </a:r>
            <a:r>
              <a:rPr lang="en-IN" sz="2000" dirty="0">
                <a:sym typeface="Wingdings" panose="05000000000000000000" pitchFamily="2" charset="2"/>
              </a:rPr>
              <a:t> | B</a:t>
            </a:r>
          </a:p>
          <a:p>
            <a:pPr marL="0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</a:t>
            </a:r>
            <a:r>
              <a:rPr lang="en-IN" sz="2000" dirty="0"/>
              <a:t>A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 err="1">
                <a:sym typeface="Wingdings" panose="05000000000000000000" pitchFamily="2" charset="2"/>
              </a:rPr>
              <a:t>aab</a:t>
            </a:r>
            <a:r>
              <a:rPr lang="en-IN" sz="2000" dirty="0">
                <a:sym typeface="Wingdings" panose="05000000000000000000" pitchFamily="2" charset="2"/>
              </a:rPr>
              <a:t> 	</a:t>
            </a:r>
          </a:p>
          <a:p>
            <a:pPr marL="0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B  </a:t>
            </a:r>
            <a:r>
              <a:rPr lang="en-IN" sz="2000" dirty="0" err="1">
                <a:sym typeface="Wingdings" panose="05000000000000000000" pitchFamily="2" charset="2"/>
              </a:rPr>
              <a:t>bbA</a:t>
            </a:r>
            <a:r>
              <a:rPr lang="en-IN" sz="2000" dirty="0">
                <a:sym typeface="Wingdings" panose="05000000000000000000" pitchFamily="2" charset="2"/>
              </a:rPr>
              <a:t> | bb</a:t>
            </a:r>
            <a:endParaRPr lang="en-IN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C246ED-34F7-2CE1-61DD-F51087F065B5}"/>
              </a:ext>
            </a:extLst>
          </p:cNvPr>
          <p:cNvSpPr txBox="1">
            <a:spLocks/>
          </p:cNvSpPr>
          <p:nvPr/>
        </p:nvSpPr>
        <p:spPr>
          <a:xfrm>
            <a:off x="6193700" y="4283709"/>
            <a:ext cx="5080271" cy="194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rgbClr val="006600"/>
                </a:solidFill>
              </a:rPr>
              <a:t>Eliminate the </a:t>
            </a:r>
            <a:r>
              <a:rPr lang="en-IN" sz="2000" dirty="0">
                <a:solidFill>
                  <a:srgbClr val="006600"/>
                </a:solidFill>
                <a:sym typeface="Symbol" panose="05050102010706020507" pitchFamily="18" charset="2"/>
              </a:rPr>
              <a:t>unit production</a:t>
            </a:r>
            <a:r>
              <a:rPr lang="en-IN" sz="2000" dirty="0">
                <a:solidFill>
                  <a:srgbClr val="0066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000" dirty="0"/>
              <a:t>	S </a:t>
            </a:r>
            <a:r>
              <a:rPr lang="en-IN" sz="2000" dirty="0">
                <a:sym typeface="Wingdings" panose="05000000000000000000" pitchFamily="2" charset="2"/>
              </a:rPr>
              <a:t> AB | </a:t>
            </a:r>
            <a:r>
              <a:rPr lang="en-IN" sz="2000" dirty="0" err="1">
                <a:sym typeface="Wingdings" panose="05000000000000000000" pitchFamily="2" charset="2"/>
              </a:rPr>
              <a:t>aB</a:t>
            </a:r>
            <a:r>
              <a:rPr lang="en-IN" sz="2000" dirty="0">
                <a:sym typeface="Wingdings" panose="05000000000000000000" pitchFamily="2" charset="2"/>
              </a:rPr>
              <a:t> | </a:t>
            </a:r>
            <a:r>
              <a:rPr lang="en-IN" sz="2000" dirty="0" err="1">
                <a:sym typeface="Wingdings" panose="05000000000000000000" pitchFamily="2" charset="2"/>
              </a:rPr>
              <a:t>bbA</a:t>
            </a:r>
            <a:r>
              <a:rPr lang="en-IN" sz="2000" dirty="0">
                <a:sym typeface="Wingdings" panose="05000000000000000000" pitchFamily="2" charset="2"/>
              </a:rPr>
              <a:t> | bb</a:t>
            </a:r>
          </a:p>
          <a:p>
            <a:pPr marL="0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</a:t>
            </a:r>
            <a:r>
              <a:rPr lang="en-IN" sz="2000" dirty="0"/>
              <a:t>A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 err="1">
                <a:sym typeface="Wingdings" panose="05000000000000000000" pitchFamily="2" charset="2"/>
              </a:rPr>
              <a:t>aab</a:t>
            </a:r>
            <a:r>
              <a:rPr lang="en-IN" sz="2000" dirty="0">
                <a:sym typeface="Wingdings" panose="05000000000000000000" pitchFamily="2" charset="2"/>
              </a:rPr>
              <a:t> 	</a:t>
            </a:r>
          </a:p>
          <a:p>
            <a:pPr marL="0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B  </a:t>
            </a:r>
            <a:r>
              <a:rPr lang="en-IN" sz="2000" dirty="0" err="1">
                <a:sym typeface="Wingdings" panose="05000000000000000000" pitchFamily="2" charset="2"/>
              </a:rPr>
              <a:t>bbA</a:t>
            </a:r>
            <a:r>
              <a:rPr lang="en-IN" sz="2000" dirty="0">
                <a:sym typeface="Wingdings" panose="05000000000000000000" pitchFamily="2" charset="2"/>
              </a:rPr>
              <a:t> | bb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8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2" y="369305"/>
            <a:ext cx="10515600" cy="975401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BE1F3-E0D2-0F42-FEFB-3BEBB8487D18}"/>
              </a:ext>
            </a:extLst>
          </p:cNvPr>
          <p:cNvSpPr txBox="1"/>
          <p:nvPr/>
        </p:nvSpPr>
        <p:spPr>
          <a:xfrm>
            <a:off x="5472155" y="1344706"/>
            <a:ext cx="635127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resultant grammar, CNF is: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 b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D</a:t>
            </a:r>
            <a:r>
              <a:rPr lang="en-US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 C</a:t>
            </a:r>
            <a:r>
              <a:rPr lang="en-US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D</a:t>
            </a:r>
            <a:r>
              <a:rPr lang="en-US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 C</a:t>
            </a:r>
            <a:r>
              <a:rPr lang="en-US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S 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AB | C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| C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D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| C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C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A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C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D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  C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D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| C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C</a:t>
            </a:r>
            <a:r>
              <a:rPr lang="en-IN" sz="2400" baseline="-250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endParaRPr lang="en-IN" sz="2400" baseline="-25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9E0C6-4AAE-F676-6D42-ACFDE90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61" y="1490621"/>
            <a:ext cx="3442701" cy="14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1123</Words>
  <Application>Microsoft Office PowerPoint</Application>
  <PresentationFormat>Widescreen</PresentationFormat>
  <Paragraphs>206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MS PGothic</vt:lpstr>
      <vt:lpstr>Arial</vt:lpstr>
      <vt:lpstr>Arial MT</vt:lpstr>
      <vt:lpstr>Calibri</vt:lpstr>
      <vt:lpstr>Calibri Light</vt:lpstr>
      <vt:lpstr>Cambria</vt:lpstr>
      <vt:lpstr>Palatino Linotype</vt:lpstr>
      <vt:lpstr>Symbol</vt:lpstr>
      <vt:lpstr>Times New Roman</vt:lpstr>
      <vt:lpstr>Wingdings</vt:lpstr>
      <vt:lpstr>Office Theme</vt:lpstr>
      <vt:lpstr>PowerPoint Presentation</vt:lpstr>
      <vt:lpstr>Module 4 –  Context Free Grammar </vt:lpstr>
      <vt:lpstr>PowerPoint Presentation</vt:lpstr>
      <vt:lpstr>PowerPoint Presentation</vt:lpstr>
      <vt:lpstr>1. Chomsky Normal Form (CNF)</vt:lpstr>
      <vt:lpstr>Process of converting CFG to CNF</vt:lpstr>
      <vt:lpstr>Problem 1</vt:lpstr>
      <vt:lpstr>Problem 2</vt:lpstr>
      <vt:lpstr>Cont…</vt:lpstr>
      <vt:lpstr>Example 3</vt:lpstr>
      <vt:lpstr>Example 3</vt:lpstr>
      <vt:lpstr>Example 3</vt:lpstr>
      <vt:lpstr>Example 4</vt:lpstr>
      <vt:lpstr>Example 5</vt:lpstr>
      <vt:lpstr>Example 6</vt:lpstr>
      <vt:lpstr>Example 7</vt:lpstr>
      <vt:lpstr>Example 8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forms of CFG</dc:title>
  <dc:creator>Baskaran P</dc:creator>
  <cp:lastModifiedBy>Arumuga Arun R</cp:lastModifiedBy>
  <cp:revision>52</cp:revision>
  <dcterms:created xsi:type="dcterms:W3CDTF">2023-03-08T06:24:40Z</dcterms:created>
  <dcterms:modified xsi:type="dcterms:W3CDTF">2024-03-06T17:03:52Z</dcterms:modified>
</cp:coreProperties>
</file>