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34" r:id="rId2"/>
    <p:sldId id="733" r:id="rId3"/>
    <p:sldId id="736" r:id="rId4"/>
    <p:sldId id="262" r:id="rId5"/>
    <p:sldId id="737" r:id="rId6"/>
    <p:sldId id="738" r:id="rId7"/>
    <p:sldId id="739" r:id="rId8"/>
    <p:sldId id="740" r:id="rId9"/>
    <p:sldId id="741" r:id="rId10"/>
    <p:sldId id="742" r:id="rId11"/>
    <p:sldId id="743" r:id="rId12"/>
    <p:sldId id="744" r:id="rId13"/>
    <p:sldId id="745" r:id="rId14"/>
    <p:sldId id="746" r:id="rId15"/>
    <p:sldId id="747" r:id="rId16"/>
    <p:sldId id="748" r:id="rId17"/>
    <p:sldId id="749" r:id="rId18"/>
    <p:sldId id="750" r:id="rId19"/>
    <p:sldId id="751" r:id="rId20"/>
    <p:sldId id="752" r:id="rId21"/>
    <p:sldId id="753" r:id="rId22"/>
    <p:sldId id="75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D185-927C-40E5-8330-2C522F3543BD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E8ECE-4082-4848-A1D4-FA0C20C19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4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AC28-04F5-8AD8-F3E5-6C211EDC5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50152-A5AA-03EC-9A07-057B90C50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53FC-B656-6A08-8847-4493A7AE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B77A-972F-6E2D-041E-52826A54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0652-F63C-15B5-5550-02D6DFA5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4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FA2B-AAC3-B18A-0693-89672B5A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3C74C-D79E-5276-2815-759204A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EA9-B49F-6E45-6B5A-43CDA475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D341B-127E-95BE-C311-6BAA1CA7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8F19-4DB6-1C62-855A-F9D6F5CD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0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FB951-28A6-D53A-CE25-DB8830829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76D0A-2F5D-0417-BCA0-BD26AB92E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E25E-0A50-BA0E-2FDE-C2231948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CEDD6-2665-9FC6-D273-C21561CC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C2FD-D17E-EF0D-CD99-C1E717B8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4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E76C-7F73-ABDE-E9CB-24D5FCF7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610D-C1B2-C557-4009-D1C67090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CDF2D-8961-166A-D13D-E21E2F60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09E3-ECC0-E098-FEF2-0B5736E5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F96D2-3A43-68A9-813E-B924909A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72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AB95-B61E-8E1E-461B-DBE7539B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609C2-1AE0-DC2D-B031-9775C978D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E43B-2BCD-5D96-436E-6E01248C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0067-6F53-3EF4-912F-875D0EE9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873A-4786-A2B2-C439-F42EF597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7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39FB-4A71-87E4-142E-095A6409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24E9-A1FA-65CC-5515-6FF8827B4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3BE6F-F9CF-80B3-60DE-0F78E9D4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5C130-0D34-7190-97CA-3721906D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E98A1-1C38-1FA4-B0B8-1F0682E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8ECC7-49B2-C644-3021-9B2D3970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4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6DA2-70CA-A2CE-A863-8D844489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E08D-0364-9A22-D358-747E0FD0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42312-EE42-146D-112A-5C34FBA30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51E1E-2679-F8A8-9795-635BC152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0C7B3-BD67-6862-533D-B756BC175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F22F2-78BA-37E9-5BB9-7A46443A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C32B8-F863-D4B7-D2C1-DBD53805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DBE8-7DA2-AE17-4500-A33A6DB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7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E625-4661-CF7F-F374-EAA56551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1D2AA-83C4-C866-6E18-00905BB8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CB2EB-F92A-9A66-310B-DB7A7ECF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FD7FB-6264-32F4-5DF3-50D4290B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65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A9BDC-9FDA-708C-505C-16235EA4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AFB2F-0B73-2236-B5B5-35ABA51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9B3CB-7D0E-C73E-07BB-5DFE7327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3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BB8A-477B-BC2F-62FD-895A26A1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C9D5-ECA1-6166-B568-652C291D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D93A9-212D-39DB-DFEF-A653FB272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66CD8-8603-B9CE-42AF-448C55AA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11257-8211-6005-47A2-D9EF73F1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276FB-CDF0-810D-6BA8-2B290DE4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8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0621-4011-F9D6-749F-376FDAC2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BB8CF-5E0F-260F-B736-8F8AC6ED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0B276-D996-093E-ED8F-52520AC1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D7F2-3AC9-96A9-3822-294A73F3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A2EAA-9C31-067E-7100-39F96A8D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6015-EE8C-3BBE-BFAE-6C0B60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31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8C3A1-4063-9E7E-50C3-0C82011B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B2AB6-CFD2-42D1-019C-8D2A2BF6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92DAD-EC52-1995-968D-C7EFBC6F7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AB5E-F81C-47EF-8B33-7843F9CC3941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54ED-443E-39C2-3F99-1945354CD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9984-9656-2CBF-36DB-CED5CE3F1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9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2173" y="6166919"/>
            <a:ext cx="2387156" cy="348615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" name="object 4"/>
          <p:cNvSpPr txBox="1"/>
          <p:nvPr/>
        </p:nvSpPr>
        <p:spPr>
          <a:xfrm>
            <a:off x="8772335" y="6203918"/>
            <a:ext cx="74295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162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023" y="-7565"/>
            <a:ext cx="3881057" cy="450342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7" name="object 7"/>
          <p:cNvGrpSpPr/>
          <p:nvPr/>
        </p:nvGrpSpPr>
        <p:grpSpPr>
          <a:xfrm>
            <a:off x="9383447" y="18878"/>
            <a:ext cx="2220278" cy="757238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433176" y="6174318"/>
            <a:ext cx="2489454" cy="348615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2" name="object 12"/>
          <p:cNvSpPr/>
          <p:nvPr/>
        </p:nvSpPr>
        <p:spPr>
          <a:xfrm>
            <a:off x="1884046" y="6166919"/>
            <a:ext cx="3549587" cy="348615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3" name="object 13"/>
          <p:cNvSpPr txBox="1"/>
          <p:nvPr/>
        </p:nvSpPr>
        <p:spPr>
          <a:xfrm>
            <a:off x="2513551" y="6203919"/>
            <a:ext cx="2828069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lang="en-IN" sz="1620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162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1620" spc="-6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62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4100" y="1689285"/>
            <a:ext cx="7612380" cy="607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19022" marR="4572" indent="-1308164" algn="ctr">
              <a:spcBef>
                <a:spcPts val="90"/>
              </a:spcBef>
            </a:pP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4107180" y="3595454"/>
            <a:ext cx="4183380" cy="14814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sz="216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160" b="1" spc="-9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16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160" b="1" spc="-9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160" spc="-9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16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B02C6-4A07-CEC3-BDA4-955701FC6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32" y="2071927"/>
            <a:ext cx="6865971" cy="18094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20CE9E-3A3F-36B5-67CD-43153E4287DB}"/>
              </a:ext>
            </a:extLst>
          </p:cNvPr>
          <p:cNvSpPr txBox="1"/>
          <p:nvPr/>
        </p:nvSpPr>
        <p:spPr>
          <a:xfrm>
            <a:off x="953311" y="962394"/>
            <a:ext cx="10223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Check the string w = </a:t>
            </a:r>
            <a:r>
              <a:rPr lang="en-IN" sz="2400" dirty="0" err="1"/>
              <a:t>aabb</a:t>
            </a:r>
            <a:r>
              <a:rPr lang="en-IN" sz="2400" dirty="0"/>
              <a:t> is belongs to the following grammar using following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893A0-936D-72E4-A314-B9FE777A4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972" y="4062085"/>
            <a:ext cx="3451929" cy="259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0C30FD-AF80-5A4D-42D6-01944DB0161F}"/>
              </a:ext>
            </a:extLst>
          </p:cNvPr>
          <p:cNvSpPr txBox="1"/>
          <p:nvPr/>
        </p:nvSpPr>
        <p:spPr>
          <a:xfrm>
            <a:off x="846306" y="4159872"/>
            <a:ext cx="314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Solution:</a:t>
            </a:r>
          </a:p>
          <a:p>
            <a:r>
              <a:rPr lang="en-IN" sz="2400" dirty="0"/>
              <a:t>Initial Table</a:t>
            </a:r>
          </a:p>
        </p:txBody>
      </p:sp>
    </p:spTree>
    <p:extLst>
      <p:ext uri="{BB962C8B-B14F-4D97-AF65-F5344CB8AC3E}">
        <p14:creationId xmlns:p14="http://schemas.microsoft.com/office/powerpoint/2010/main" val="365685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0CE9E-3A3F-36B5-67CD-43153E4287DB}"/>
              </a:ext>
            </a:extLst>
          </p:cNvPr>
          <p:cNvSpPr txBox="1"/>
          <p:nvPr/>
        </p:nvSpPr>
        <p:spPr>
          <a:xfrm>
            <a:off x="953311" y="962394"/>
            <a:ext cx="1022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ROW 1: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BB903-EA17-F3EB-488F-34EF5592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832" y="1731835"/>
            <a:ext cx="2591025" cy="1280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C0925B-5CB5-6995-C07B-1FEB9786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52" y="1913344"/>
            <a:ext cx="7442444" cy="424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7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0CE9E-3A3F-36B5-67CD-43153E4287DB}"/>
              </a:ext>
            </a:extLst>
          </p:cNvPr>
          <p:cNvSpPr txBox="1"/>
          <p:nvPr/>
        </p:nvSpPr>
        <p:spPr>
          <a:xfrm>
            <a:off x="953311" y="962394"/>
            <a:ext cx="1022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ROW 2: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BB903-EA17-F3EB-488F-34EF5592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573" y="783923"/>
            <a:ext cx="2591025" cy="1280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FBDCDD-7FE1-722E-FADA-09C9D150A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94" y="1564023"/>
            <a:ext cx="6001636" cy="1527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596F0D-091A-2CCA-6629-96ED12B49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70" y="3653463"/>
            <a:ext cx="8425743" cy="2372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8B8D03-8350-932C-81C9-1EF924E6E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642" y="2300033"/>
            <a:ext cx="2912051" cy="218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1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0CE9E-3A3F-36B5-67CD-43153E4287DB}"/>
              </a:ext>
            </a:extLst>
          </p:cNvPr>
          <p:cNvSpPr txBox="1"/>
          <p:nvPr/>
        </p:nvSpPr>
        <p:spPr>
          <a:xfrm>
            <a:off x="953311" y="962394"/>
            <a:ext cx="1022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ROW 2: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BB903-EA17-F3EB-488F-34EF5592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183" y="451564"/>
            <a:ext cx="2591025" cy="1280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BF268-D4B6-A450-7B03-57B57E875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824" y="4167552"/>
            <a:ext cx="2772384" cy="2360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98423F-CD00-1E6E-8FD1-5C8D5CE70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43" y="1731835"/>
            <a:ext cx="3722680" cy="3900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C4F861-9CD0-891E-8B5F-D59A586F1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094" y="1838828"/>
            <a:ext cx="3580459" cy="39269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01271F-351C-7ECF-E15F-688F57FEB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3757" y="1838828"/>
            <a:ext cx="2772384" cy="208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0CE9E-3A3F-36B5-67CD-43153E4287DB}"/>
              </a:ext>
            </a:extLst>
          </p:cNvPr>
          <p:cNvSpPr txBox="1"/>
          <p:nvPr/>
        </p:nvSpPr>
        <p:spPr>
          <a:xfrm>
            <a:off x="953311" y="962394"/>
            <a:ext cx="1022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ROW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BB903-EA17-F3EB-488F-34EF5592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288" y="1091699"/>
            <a:ext cx="2591025" cy="1280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AA8D0E-F833-F48C-2857-B6E47BD27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11" y="1433216"/>
            <a:ext cx="6577989" cy="2354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1B6E70-E1A0-5C3D-AC9C-D93BEE352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11" y="3881336"/>
            <a:ext cx="6729043" cy="2610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9C1F0D-439D-2E4A-1EFC-382656E54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835" y="2642862"/>
            <a:ext cx="3451929" cy="25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0CE9E-3A3F-36B5-67CD-43153E4287DB}"/>
              </a:ext>
            </a:extLst>
          </p:cNvPr>
          <p:cNvSpPr txBox="1"/>
          <p:nvPr/>
        </p:nvSpPr>
        <p:spPr>
          <a:xfrm>
            <a:off x="953311" y="962394"/>
            <a:ext cx="1022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ROW 3: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BB903-EA17-F3EB-488F-34EF5592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832" y="1294091"/>
            <a:ext cx="2591025" cy="1280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A54480-10AD-6B01-4780-7370E854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650" y="1862954"/>
            <a:ext cx="4404742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2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0CE9E-3A3F-36B5-67CD-43153E4287DB}"/>
              </a:ext>
            </a:extLst>
          </p:cNvPr>
          <p:cNvSpPr txBox="1"/>
          <p:nvPr/>
        </p:nvSpPr>
        <p:spPr>
          <a:xfrm>
            <a:off x="953311" y="962394"/>
            <a:ext cx="1022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ROW 4: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BB903-EA17-F3EB-488F-34EF5592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841" y="962394"/>
            <a:ext cx="2591025" cy="1280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82F64E-7C05-389B-3203-D6317DA42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12" y="1670001"/>
            <a:ext cx="7821038" cy="4626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3264C4-BD03-73B2-B905-A577A70E4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841" y="2904414"/>
            <a:ext cx="2660687" cy="215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0CE9E-3A3F-36B5-67CD-43153E4287DB}"/>
              </a:ext>
            </a:extLst>
          </p:cNvPr>
          <p:cNvSpPr txBox="1"/>
          <p:nvPr/>
        </p:nvSpPr>
        <p:spPr>
          <a:xfrm>
            <a:off x="953311" y="962394"/>
            <a:ext cx="1022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ROW 4: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BB903-EA17-F3EB-488F-34EF5592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832" y="1731835"/>
            <a:ext cx="2591025" cy="1280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CB882A-F065-A541-9E89-D18F5AD9D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46" y="1731835"/>
            <a:ext cx="4442845" cy="3055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C43E9-0546-E42A-76B6-ED5A057B6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52" y="5107974"/>
            <a:ext cx="7849280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Problem 1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6E3C8-106B-534B-78AC-7AC440D627BD}"/>
              </a:ext>
            </a:extLst>
          </p:cNvPr>
          <p:cNvSpPr txBox="1"/>
          <p:nvPr/>
        </p:nvSpPr>
        <p:spPr>
          <a:xfrm>
            <a:off x="839010" y="1111665"/>
            <a:ext cx="10308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2E5395"/>
                </a:solidFill>
                <a:latin typeface="Palatino Linotype" panose="02040502050505030304" pitchFamily="18" charset="0"/>
              </a:rPr>
              <a:t>Parse the string </a:t>
            </a:r>
            <a:r>
              <a:rPr lang="en-IN" sz="2400" b="0" i="0" u="none" strike="noStrike" baseline="0" dirty="0">
                <a:solidFill>
                  <a:srgbClr val="FF0000"/>
                </a:solidFill>
                <a:latin typeface="Palatino Linotype" panose="02040502050505030304" pitchFamily="18" charset="0"/>
              </a:rPr>
              <a:t>abba </a:t>
            </a:r>
            <a:r>
              <a:rPr lang="en-IN" sz="2400" b="0" i="0" u="none" strike="noStrike" baseline="0" dirty="0">
                <a:solidFill>
                  <a:srgbClr val="2E5395"/>
                </a:solidFill>
                <a:latin typeface="Palatino Linotype" panose="02040502050505030304" pitchFamily="18" charset="0"/>
              </a:rPr>
              <a:t>using the CYK algorithm 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DAA76-1404-923F-3552-05C957E7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10" y="1891990"/>
            <a:ext cx="4501390" cy="11230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5BEDE4-D77C-953A-27F0-B4E2B91B28BF}"/>
              </a:ext>
            </a:extLst>
          </p:cNvPr>
          <p:cNvSpPr txBox="1"/>
          <p:nvPr/>
        </p:nvSpPr>
        <p:spPr>
          <a:xfrm>
            <a:off x="941556" y="3198167"/>
            <a:ext cx="103088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2E5395"/>
                </a:solidFill>
                <a:latin typeface="Palatino Linotype" panose="02040502050505030304" pitchFamily="18" charset="0"/>
              </a:rPr>
              <a:t>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i="0" u="none" strike="noStrike" baseline="0" dirty="0">
                <a:solidFill>
                  <a:srgbClr val="2E5395"/>
                </a:solidFill>
                <a:latin typeface="Palatino Linotype" panose="02040502050505030304" pitchFamily="18" charset="0"/>
              </a:rPr>
              <a:t>The above grammar is not in CNF 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E5395"/>
                </a:solidFill>
                <a:latin typeface="Palatino Linotype" panose="02040502050505030304" pitchFamily="18" charset="0"/>
              </a:rPr>
              <a:t>Convert</a:t>
            </a:r>
            <a:r>
              <a:rPr lang="en-IN" sz="2400" b="0" i="0" u="none" strike="noStrike" baseline="0" dirty="0">
                <a:solidFill>
                  <a:srgbClr val="2E5395"/>
                </a:solidFill>
                <a:latin typeface="Palatino Linotype" panose="02040502050505030304" pitchFamily="18" charset="0"/>
              </a:rPr>
              <a:t> into CNF 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0" i="0" u="none" strike="noStrike" baseline="0" dirty="0">
              <a:solidFill>
                <a:srgbClr val="2E5395"/>
              </a:solidFill>
              <a:latin typeface="Palatino Linotype" panose="02040502050505030304" pitchFamily="18" charset="0"/>
            </a:endParaRPr>
          </a:p>
          <a:p>
            <a:r>
              <a:rPr lang="en-IN" sz="2400" dirty="0">
                <a:solidFill>
                  <a:srgbClr val="2E5395"/>
                </a:solidFill>
                <a:latin typeface="Palatino Linotype" panose="02040502050505030304" pitchFamily="18" charset="0"/>
              </a:rPr>
              <a:t>The resultant converted grammar in CNF form.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A46092-4886-CBF2-B5B7-29DA40639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56" y="5049478"/>
            <a:ext cx="7971211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1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Problem 1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E4B5AF1C-1A17-06BC-AA32-984C412A1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27257"/>
              </p:ext>
            </p:extLst>
          </p:nvPr>
        </p:nvGraphicFramePr>
        <p:xfrm>
          <a:off x="7665396" y="2228805"/>
          <a:ext cx="3979344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578">
                  <a:extLst>
                    <a:ext uri="{9D8B030D-6E8A-4147-A177-3AD203B41FA5}">
                      <a16:colId xmlns:a16="http://schemas.microsoft.com/office/drawing/2014/main" val="1898567680"/>
                    </a:ext>
                  </a:extLst>
                </a:gridCol>
                <a:gridCol w="710120">
                  <a:extLst>
                    <a:ext uri="{9D8B030D-6E8A-4147-A177-3AD203B41FA5}">
                      <a16:colId xmlns:a16="http://schemas.microsoft.com/office/drawing/2014/main" val="2912274013"/>
                    </a:ext>
                  </a:extLst>
                </a:gridCol>
                <a:gridCol w="622570">
                  <a:extLst>
                    <a:ext uri="{9D8B030D-6E8A-4147-A177-3AD203B41FA5}">
                      <a16:colId xmlns:a16="http://schemas.microsoft.com/office/drawing/2014/main" val="198256446"/>
                    </a:ext>
                  </a:extLst>
                </a:gridCol>
                <a:gridCol w="671208">
                  <a:extLst>
                    <a:ext uri="{9D8B030D-6E8A-4147-A177-3AD203B41FA5}">
                      <a16:colId xmlns:a16="http://schemas.microsoft.com/office/drawing/2014/main" val="2560879415"/>
                    </a:ext>
                  </a:extLst>
                </a:gridCol>
                <a:gridCol w="632298">
                  <a:extLst>
                    <a:ext uri="{9D8B030D-6E8A-4147-A177-3AD203B41FA5}">
                      <a16:colId xmlns:a16="http://schemas.microsoft.com/office/drawing/2014/main" val="2844305725"/>
                    </a:ext>
                  </a:extLst>
                </a:gridCol>
                <a:gridCol w="506570">
                  <a:extLst>
                    <a:ext uri="{9D8B030D-6E8A-4147-A177-3AD203B41FA5}">
                      <a16:colId xmlns:a16="http://schemas.microsoft.com/office/drawing/2014/main" val="3455389013"/>
                    </a:ext>
                  </a:extLst>
                </a:gridCol>
              </a:tblGrid>
              <a:tr h="513491"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9793909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9652396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J =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774189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J =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492507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J =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178022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J =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2947352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6363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CA5195F-7D23-A6B4-44B7-049740A9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1" y="2431194"/>
            <a:ext cx="4892464" cy="960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D7112-2FDB-47B0-6F23-D54242FBF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11" y="1024741"/>
            <a:ext cx="7971211" cy="103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8669" y="1232000"/>
            <a:ext cx="7637872" cy="1083502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1430" algn="ctr">
              <a:spcBef>
                <a:spcPts val="90"/>
              </a:spcBef>
            </a:pPr>
            <a:r>
              <a:rPr lang="en-IN" sz="3870" dirty="0">
                <a:latin typeface="Times New Roman"/>
                <a:cs typeface="Times New Roman"/>
              </a:rPr>
              <a:t>Module 4 – </a:t>
            </a:r>
            <a:br>
              <a:rPr lang="en-IN" sz="3870" dirty="0">
                <a:latin typeface="Times New Roman"/>
                <a:cs typeface="Times New Roman"/>
              </a:rPr>
            </a:br>
            <a:r>
              <a:rPr lang="en-US" sz="3870" dirty="0">
                <a:latin typeface="Times New Roman"/>
                <a:cs typeface="Times New Roman"/>
              </a:rPr>
              <a:t>Context Free Grammar 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7113" y="4498478"/>
            <a:ext cx="8478264" cy="961032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marL="11430" algn="ctr"/>
            <a:r>
              <a:rPr lang="en-US" sz="2800" b="1" dirty="0">
                <a:latin typeface="Times New Roman"/>
                <a:cs typeface="Times New Roman"/>
              </a:rPr>
              <a:t>Topic:</a:t>
            </a:r>
          </a:p>
          <a:p>
            <a:pPr marL="11430" algn="ctr"/>
            <a:r>
              <a:rPr lang="en-US" sz="2800" b="1" dirty="0">
                <a:latin typeface="Times New Roman"/>
                <a:cs typeface="Times New Roman"/>
              </a:rPr>
              <a:t>CYK algorithm </a:t>
            </a:r>
          </a:p>
        </p:txBody>
      </p:sp>
      <p:sp>
        <p:nvSpPr>
          <p:cNvPr id="5" name="object 5"/>
          <p:cNvSpPr/>
          <p:nvPr/>
        </p:nvSpPr>
        <p:spPr>
          <a:xfrm>
            <a:off x="6876211" y="6175687"/>
            <a:ext cx="2640330" cy="348615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6" name="object 6"/>
          <p:cNvGrpSpPr/>
          <p:nvPr/>
        </p:nvGrpSpPr>
        <p:grpSpPr>
          <a:xfrm>
            <a:off x="9294114" y="33891"/>
            <a:ext cx="2244852" cy="781812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09600" y="33891"/>
            <a:ext cx="4478274" cy="348615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1361014" y="2643716"/>
            <a:ext cx="9770462" cy="1428853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marL="11430" algn="just">
              <a:spcBef>
                <a:spcPts val="774"/>
              </a:spcBef>
            </a:pPr>
            <a:r>
              <a:rPr lang="en-US" sz="2160" dirty="0">
                <a:latin typeface="Times New Roman"/>
                <a:cs typeface="Times New Roman"/>
              </a:rPr>
              <a:t>Context-Free Grammar (CFG) – Derivations - Parse Trees - Ambiguity in CFG – CYK algorithm – Simplification of CFG – Elimination of Useless symbols, Unit productions, Null productions - Normal forms for CFG: CNF and GNF - Pumping Lemma for CFL – Closure Properties of CFL</a:t>
            </a:r>
            <a:endParaRPr lang="en-IN" sz="2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Problem 1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E4B5AF1C-1A17-06BC-AA32-984C412A1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606776"/>
              </p:ext>
            </p:extLst>
          </p:nvPr>
        </p:nvGraphicFramePr>
        <p:xfrm>
          <a:off x="7665396" y="2228805"/>
          <a:ext cx="3979344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578">
                  <a:extLst>
                    <a:ext uri="{9D8B030D-6E8A-4147-A177-3AD203B41FA5}">
                      <a16:colId xmlns:a16="http://schemas.microsoft.com/office/drawing/2014/main" val="1898567680"/>
                    </a:ext>
                  </a:extLst>
                </a:gridCol>
                <a:gridCol w="710120">
                  <a:extLst>
                    <a:ext uri="{9D8B030D-6E8A-4147-A177-3AD203B41FA5}">
                      <a16:colId xmlns:a16="http://schemas.microsoft.com/office/drawing/2014/main" val="2912274013"/>
                    </a:ext>
                  </a:extLst>
                </a:gridCol>
                <a:gridCol w="622570">
                  <a:extLst>
                    <a:ext uri="{9D8B030D-6E8A-4147-A177-3AD203B41FA5}">
                      <a16:colId xmlns:a16="http://schemas.microsoft.com/office/drawing/2014/main" val="198256446"/>
                    </a:ext>
                  </a:extLst>
                </a:gridCol>
                <a:gridCol w="671208">
                  <a:extLst>
                    <a:ext uri="{9D8B030D-6E8A-4147-A177-3AD203B41FA5}">
                      <a16:colId xmlns:a16="http://schemas.microsoft.com/office/drawing/2014/main" val="2560879415"/>
                    </a:ext>
                  </a:extLst>
                </a:gridCol>
                <a:gridCol w="632298">
                  <a:extLst>
                    <a:ext uri="{9D8B030D-6E8A-4147-A177-3AD203B41FA5}">
                      <a16:colId xmlns:a16="http://schemas.microsoft.com/office/drawing/2014/main" val="2844305725"/>
                    </a:ext>
                  </a:extLst>
                </a:gridCol>
                <a:gridCol w="506570">
                  <a:extLst>
                    <a:ext uri="{9D8B030D-6E8A-4147-A177-3AD203B41FA5}">
                      <a16:colId xmlns:a16="http://schemas.microsoft.com/office/drawing/2014/main" val="3455389013"/>
                    </a:ext>
                  </a:extLst>
                </a:gridCol>
              </a:tblGrid>
              <a:tr h="513491"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9793909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9652396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J =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774189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J =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492507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J =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178022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J =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2947352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6363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A6D7112-2FDB-47B0-6F23-D54242FB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1" y="1024741"/>
            <a:ext cx="7971211" cy="10375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683FD5-275D-FD82-546E-78F1D7A9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11" y="2356229"/>
            <a:ext cx="5544766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Problem 1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E4B5AF1C-1A17-06BC-AA32-984C412A1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352533"/>
              </p:ext>
            </p:extLst>
          </p:nvPr>
        </p:nvGraphicFramePr>
        <p:xfrm>
          <a:off x="7665396" y="2228805"/>
          <a:ext cx="3979344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578">
                  <a:extLst>
                    <a:ext uri="{9D8B030D-6E8A-4147-A177-3AD203B41FA5}">
                      <a16:colId xmlns:a16="http://schemas.microsoft.com/office/drawing/2014/main" val="1898567680"/>
                    </a:ext>
                  </a:extLst>
                </a:gridCol>
                <a:gridCol w="710120">
                  <a:extLst>
                    <a:ext uri="{9D8B030D-6E8A-4147-A177-3AD203B41FA5}">
                      <a16:colId xmlns:a16="http://schemas.microsoft.com/office/drawing/2014/main" val="2912274013"/>
                    </a:ext>
                  </a:extLst>
                </a:gridCol>
                <a:gridCol w="622570">
                  <a:extLst>
                    <a:ext uri="{9D8B030D-6E8A-4147-A177-3AD203B41FA5}">
                      <a16:colId xmlns:a16="http://schemas.microsoft.com/office/drawing/2014/main" val="198256446"/>
                    </a:ext>
                  </a:extLst>
                </a:gridCol>
                <a:gridCol w="671208">
                  <a:extLst>
                    <a:ext uri="{9D8B030D-6E8A-4147-A177-3AD203B41FA5}">
                      <a16:colId xmlns:a16="http://schemas.microsoft.com/office/drawing/2014/main" val="2560879415"/>
                    </a:ext>
                  </a:extLst>
                </a:gridCol>
                <a:gridCol w="632298">
                  <a:extLst>
                    <a:ext uri="{9D8B030D-6E8A-4147-A177-3AD203B41FA5}">
                      <a16:colId xmlns:a16="http://schemas.microsoft.com/office/drawing/2014/main" val="2844305725"/>
                    </a:ext>
                  </a:extLst>
                </a:gridCol>
                <a:gridCol w="506570">
                  <a:extLst>
                    <a:ext uri="{9D8B030D-6E8A-4147-A177-3AD203B41FA5}">
                      <a16:colId xmlns:a16="http://schemas.microsoft.com/office/drawing/2014/main" val="3455389013"/>
                    </a:ext>
                  </a:extLst>
                </a:gridCol>
              </a:tblGrid>
              <a:tr h="513491"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9793909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9652396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J =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774189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J =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492507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J =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178022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J =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2947352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6363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A6D7112-2FDB-47B0-6F23-D54242FB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1" y="1024741"/>
            <a:ext cx="7971211" cy="1037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0C553-71CE-06A3-1FCC-E2B01436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07" y="2391424"/>
            <a:ext cx="5785081" cy="1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3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Problem 1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E4B5AF1C-1A17-06BC-AA32-984C412A1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23751"/>
              </p:ext>
            </p:extLst>
          </p:nvPr>
        </p:nvGraphicFramePr>
        <p:xfrm>
          <a:off x="7665396" y="2228805"/>
          <a:ext cx="3979344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578">
                  <a:extLst>
                    <a:ext uri="{9D8B030D-6E8A-4147-A177-3AD203B41FA5}">
                      <a16:colId xmlns:a16="http://schemas.microsoft.com/office/drawing/2014/main" val="1898567680"/>
                    </a:ext>
                  </a:extLst>
                </a:gridCol>
                <a:gridCol w="710120">
                  <a:extLst>
                    <a:ext uri="{9D8B030D-6E8A-4147-A177-3AD203B41FA5}">
                      <a16:colId xmlns:a16="http://schemas.microsoft.com/office/drawing/2014/main" val="2912274013"/>
                    </a:ext>
                  </a:extLst>
                </a:gridCol>
                <a:gridCol w="622570">
                  <a:extLst>
                    <a:ext uri="{9D8B030D-6E8A-4147-A177-3AD203B41FA5}">
                      <a16:colId xmlns:a16="http://schemas.microsoft.com/office/drawing/2014/main" val="198256446"/>
                    </a:ext>
                  </a:extLst>
                </a:gridCol>
                <a:gridCol w="671208">
                  <a:extLst>
                    <a:ext uri="{9D8B030D-6E8A-4147-A177-3AD203B41FA5}">
                      <a16:colId xmlns:a16="http://schemas.microsoft.com/office/drawing/2014/main" val="2560879415"/>
                    </a:ext>
                  </a:extLst>
                </a:gridCol>
                <a:gridCol w="632298">
                  <a:extLst>
                    <a:ext uri="{9D8B030D-6E8A-4147-A177-3AD203B41FA5}">
                      <a16:colId xmlns:a16="http://schemas.microsoft.com/office/drawing/2014/main" val="2844305725"/>
                    </a:ext>
                  </a:extLst>
                </a:gridCol>
                <a:gridCol w="506570">
                  <a:extLst>
                    <a:ext uri="{9D8B030D-6E8A-4147-A177-3AD203B41FA5}">
                      <a16:colId xmlns:a16="http://schemas.microsoft.com/office/drawing/2014/main" val="3455389013"/>
                    </a:ext>
                  </a:extLst>
                </a:gridCol>
              </a:tblGrid>
              <a:tr h="513491"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9793909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9652396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J = 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774189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J = 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492507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J = 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178022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Palatino Linotype" panose="02040502050505030304" pitchFamily="18" charset="0"/>
                        </a:rPr>
                        <a:t>J = 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2947352"/>
                  </a:ext>
                </a:extLst>
              </a:tr>
              <a:tr h="513491"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Palatino Linotype" panose="0204050205050503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6363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A6D7112-2FDB-47B0-6F23-D54242FB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1" y="1024741"/>
            <a:ext cx="7971211" cy="10375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FDDA74-EC5E-E3ED-D76C-796A4058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11" y="2403301"/>
            <a:ext cx="5566540" cy="1157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59901-64C2-7495-0873-A27DEE5CFA09}"/>
              </a:ext>
            </a:extLst>
          </p:cNvPr>
          <p:cNvSpPr txBox="1"/>
          <p:nvPr/>
        </p:nvSpPr>
        <p:spPr>
          <a:xfrm>
            <a:off x="953311" y="5014768"/>
            <a:ext cx="64494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FF0000"/>
                </a:solidFill>
                <a:latin typeface="Palatino Linotype" panose="02040502050505030304" pitchFamily="18" charset="0"/>
              </a:rPr>
              <a:t>The given string abba belongs to the above grammar 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4088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231864"/>
            <a:ext cx="5901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CYK Algorithm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BBFCD-CA88-6821-56E7-948678B0B6C4}"/>
              </a:ext>
            </a:extLst>
          </p:cNvPr>
          <p:cNvSpPr txBox="1"/>
          <p:nvPr/>
        </p:nvSpPr>
        <p:spPr>
          <a:xfrm>
            <a:off x="867382" y="1001305"/>
            <a:ext cx="10834992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CYK is a membership algorithm.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decide whether a string belongs to the language grammar or not.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developed by J. </a:t>
            </a:r>
            <a:r>
              <a:rPr lang="en-IN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Cocke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Younger, and T. </a:t>
            </a:r>
            <a:r>
              <a:rPr lang="en-IN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Kasami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CNF form used to derive a string which takes exponential in |x| or even less.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CYK algorithm is based on the idea of Dynamic Programming which is also known as the table filling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8817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5901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CYK Algorithm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BBFCD-CA88-6821-56E7-948678B0B6C4}"/>
              </a:ext>
            </a:extLst>
          </p:cNvPr>
          <p:cNvSpPr txBox="1"/>
          <p:nvPr/>
        </p:nvSpPr>
        <p:spPr>
          <a:xfrm>
            <a:off x="818744" y="1060315"/>
            <a:ext cx="1055451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the CYK algorithm convert the given Grammar into CNF form.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to the algorithm is 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taken to construct the table is O(</a:t>
            </a:r>
            <a:r>
              <a:rPr lang="en-I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CNF is a Binary tree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if the length of W is </a:t>
            </a:r>
            <a:r>
              <a:rPr lang="en-I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there will be exactly </a:t>
            </a:r>
            <a:r>
              <a:rPr lang="en-I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2n-1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 labelled by variables in the tree.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no. of possible trees and node–labelling is thus “</a:t>
            </a: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exponential in n.</a:t>
            </a:r>
            <a:r>
              <a:rPr lang="en-IN" alt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a Triangular Table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BBFCD-CA88-6821-56E7-948678B0B6C4}"/>
              </a:ext>
            </a:extLst>
          </p:cNvPr>
          <p:cNvSpPr txBox="1"/>
          <p:nvPr/>
        </p:nvSpPr>
        <p:spPr>
          <a:xfrm>
            <a:off x="818744" y="1060315"/>
            <a:ext cx="10554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Table Each row corresponds to one length of substrings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Row – Strings of length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from Bottom Row – Strings of length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…………………………….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Top Row – string ‘w’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440F9-3DED-FB6B-9F99-069040F4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04" y="3766631"/>
            <a:ext cx="6105525" cy="22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2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a Triangular Table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440F9-3DED-FB6B-9F99-069040F4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13" y="1245139"/>
            <a:ext cx="6105525" cy="1966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465D5A-A409-73B6-AC9D-A97BA0740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11" y="3429000"/>
            <a:ext cx="10116766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a Triangular Table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B26DB-81DA-E8A5-53C4-2D755552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11" y="3993529"/>
            <a:ext cx="9729378" cy="2562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B11AC2-DEC9-2F0A-5A5C-2708F809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28" y="1225684"/>
            <a:ext cx="6105525" cy="19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8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a Triangular Table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B26DB-81DA-E8A5-53C4-2D755552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11" y="3993529"/>
            <a:ext cx="9729378" cy="2562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B11AC2-DEC9-2F0A-5A5C-2708F809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28" y="1225684"/>
            <a:ext cx="6105525" cy="19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BFDA-74D1-C68E-6D35-54BFD0D3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FFE5E89-75AE-4D64-DD94-3CDB50D3BB6C}"/>
              </a:ext>
            </a:extLst>
          </p:cNvPr>
          <p:cNvSpPr txBox="1"/>
          <p:nvPr/>
        </p:nvSpPr>
        <p:spPr>
          <a:xfrm>
            <a:off x="953311" y="192953"/>
            <a:ext cx="8511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for filling the Table</a:t>
            </a:r>
            <a:endParaRPr lang="en-IN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11AC2-DEC9-2F0A-5A5C-2708F809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28" y="1225684"/>
            <a:ext cx="6919560" cy="2286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FE415A-E8C9-C5E0-CC47-C0F564AA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99" y="3665624"/>
            <a:ext cx="6919560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5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529</Words>
  <Application>Microsoft Office PowerPoint</Application>
  <PresentationFormat>Widescreen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MT</vt:lpstr>
      <vt:lpstr>Calibri</vt:lpstr>
      <vt:lpstr>Calibri Light</vt:lpstr>
      <vt:lpstr>Palatino Linotype</vt:lpstr>
      <vt:lpstr>Times New Roman</vt:lpstr>
      <vt:lpstr>Office Theme</vt:lpstr>
      <vt:lpstr>PowerPoint Presentation</vt:lpstr>
      <vt:lpstr>Module 4 –  Context Free Grammar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forms of CFG</dc:title>
  <dc:creator>Baskaran P</dc:creator>
  <cp:lastModifiedBy>Arumuga Arun R</cp:lastModifiedBy>
  <cp:revision>83</cp:revision>
  <dcterms:created xsi:type="dcterms:W3CDTF">2023-03-08T06:24:40Z</dcterms:created>
  <dcterms:modified xsi:type="dcterms:W3CDTF">2024-03-16T10:03:44Z</dcterms:modified>
</cp:coreProperties>
</file>