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734" r:id="rId3"/>
    <p:sldId id="733" r:id="rId4"/>
    <p:sldId id="439" r:id="rId5"/>
    <p:sldId id="440" r:id="rId6"/>
    <p:sldId id="432" r:id="rId7"/>
    <p:sldId id="652" r:id="rId8"/>
    <p:sldId id="433" r:id="rId9"/>
    <p:sldId id="434" r:id="rId10"/>
    <p:sldId id="435" r:id="rId11"/>
    <p:sldId id="436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F1A-C326-DA59-D5BC-52074CD89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241B5-FD61-B411-0FBD-3BF286EBF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FE4F-6450-CA30-3F9B-9E70F754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E4DA-889A-5243-1FFC-84CAABFE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409A-8849-2E85-D5F8-746A6925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9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1A01-EA92-2BF3-BDEF-8B897EB4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0F39-C3D7-69FD-613D-C5427432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D565-19A2-79B6-4F2F-B098EE9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E386-8B85-EB64-D70C-4BA16E42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B8E4-0A5C-9A46-AD6A-D7952C1F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2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AA00-B920-8002-10A1-16BC9EAC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8804E-112D-93BA-86CB-2C293B3B2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FAEE-A9B0-8565-2684-86BB94B1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B406-E57F-CBED-440A-F141CFB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EBDE-6162-14A2-7DC6-6808A1E0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070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6552-D51A-7705-F694-F04AA13E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A7BD-92ED-6DBE-B1B5-27FD4BC83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C0082-FDE7-1C24-4709-B232AB91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EE17-F7EF-1A6F-BB02-FB3C3E1F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AC9BC-591E-8919-14BE-0BB5892C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209B5-5788-BBE1-7156-314E260D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13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580D-5324-B147-E183-D54F4F54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12B23-EDFC-8A48-A3B5-B61FDA61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AADF-3D9F-8F20-EB95-37968135A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37CA0-3131-9C90-28B5-457EC3583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1DC8A-F0F1-1B70-E77D-C4F1CA8A1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7F5F3-E7CF-83AC-09D3-19A21FBB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7E373-DED1-99D7-790F-A5E2FA0D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B43D1-4C85-41EE-E962-64728FA3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9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3E1D-13F7-824F-6769-4F045952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C72F1-0095-5918-25FD-CFFD1720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B4780-A59F-5061-C4DA-EC02DF1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D0B2-60E6-94B3-AB73-4E4019C5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11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4F747-C2BC-BA4F-EC72-FB587FC6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4082B-DD72-CB3D-2260-45C00250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60396-6245-82AF-97D3-F24FC3B4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64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0333-0F43-F57F-F9AC-C910663F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222E-BE0A-784A-1396-C38E92E53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CBA9B-7FE9-293F-89D1-7417A3FC1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F2810-8E6A-7188-B894-7698DB4C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B6A3-BA2B-8872-2817-B6C6AB7F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7ACFA-0083-DCC5-76A7-EBE2B50D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7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D542-8B4A-F721-6BC6-04AC646B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ED103-CEC8-5AF0-74F5-359CBBAC3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7F83C-2019-7704-3AF0-7D8A8E44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5A650-2EE2-BD89-2844-C97853D9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4B50A-4A7B-9199-33F6-9871F2FA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AF0CB-B244-4E19-9FBB-3C2D4A96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18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4E43-1145-BAD9-0EEB-A7C0BA6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DCB0-1C82-7D6F-CA32-252E72238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65AB-2278-0944-158F-CDB45F3C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B866-6617-6EAB-6BF5-7684C7BF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3E8-0A05-2E10-D2CD-4126453F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28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84299-348E-BCF0-7CFF-07C8FEC0D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4EBA1-FB0B-CAC3-9E31-7F290A44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9E35-447D-38ED-61A6-B3776D97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645C-BE89-8D03-DB9E-03E3DB3A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EF7F-819B-DEA2-57ED-168D3A62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35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75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34458" y="2129618"/>
            <a:ext cx="3636433" cy="207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C55A1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153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610" y="314884"/>
            <a:ext cx="11294781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1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6C5C1-4F25-215F-DC94-C3437400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EB3F8-6B43-E81F-4CB2-70E51EF7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0369-447F-0EBC-ED78-52283DE71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1376-0FCD-47BC-B40A-8EE3DE767A95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A24F-230D-E5D2-F3AE-D94BEA085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076E-53EA-8FFF-B2AC-0E6704191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B035-96AC-4E2E-986A-13633FDB6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2173" y="6166919"/>
            <a:ext cx="2387156" cy="348615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772335" y="6203918"/>
            <a:ext cx="74295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-7565"/>
            <a:ext cx="3881057" cy="450342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7" name="object 7"/>
          <p:cNvGrpSpPr/>
          <p:nvPr/>
        </p:nvGrpSpPr>
        <p:grpSpPr>
          <a:xfrm>
            <a:off x="9383447" y="18878"/>
            <a:ext cx="2220278" cy="757238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33176" y="6174318"/>
            <a:ext cx="2489454" cy="348615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1884046" y="6166919"/>
            <a:ext cx="3549587" cy="348615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 txBox="1"/>
          <p:nvPr/>
        </p:nvSpPr>
        <p:spPr>
          <a:xfrm>
            <a:off x="2513551" y="6203919"/>
            <a:ext cx="2828069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IN" sz="162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62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620" spc="-6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2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1689285"/>
            <a:ext cx="7612380" cy="607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9022" marR="4572" indent="-1308164" algn="ctr">
              <a:spcBef>
                <a:spcPts val="90"/>
              </a:spcBef>
            </a:pP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107180" y="3595454"/>
            <a:ext cx="4183380" cy="14814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sz="216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160" b="1" spc="-9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16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160" b="1" spc="-9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160" spc="-9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16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7"/>
            <a:ext cx="10515600" cy="375458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Prove the following languages are not context-free:</a:t>
            </a:r>
          </a:p>
          <a:p>
            <a:pPr marL="514350" indent="-514350">
              <a:buAutoNum type="arabicPeriod"/>
            </a:pPr>
            <a:r>
              <a:rPr lang="en-IN" dirty="0"/>
              <a:t>L ={ </a:t>
            </a:r>
            <a:r>
              <a:rPr lang="en-IN" dirty="0" err="1"/>
              <a:t>ww</a:t>
            </a:r>
            <a:r>
              <a:rPr lang="en-IN" dirty="0"/>
              <a:t> / w</a:t>
            </a:r>
            <a:r>
              <a:rPr lang="en-US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 { a,</a:t>
            </a:r>
            <a:r>
              <a:rPr lang="en-US" altLang="en-US" dirty="0">
                <a:sym typeface="Symbol" panose="05050102010706020507" pitchFamily="18" charset="2"/>
              </a:rPr>
              <a:t> b}* }</a:t>
            </a:r>
          </a:p>
          <a:p>
            <a:pPr marL="514350" indent="-514350"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                                   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IN" dirty="0"/>
              <a:t>L ={ ww</a:t>
            </a:r>
            <a:r>
              <a:rPr lang="en-IN" baseline="30000" dirty="0"/>
              <a:t>R</a:t>
            </a:r>
            <a:r>
              <a:rPr lang="en-IN" dirty="0"/>
              <a:t>w / w</a:t>
            </a:r>
            <a:r>
              <a:rPr lang="en-US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 { a,</a:t>
            </a:r>
            <a:r>
              <a:rPr lang="en-US" altLang="en-US" dirty="0">
                <a:sym typeface="Symbol" panose="05050102010706020507" pitchFamily="18" charset="2"/>
              </a:rPr>
              <a:t> b}* 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L =</a:t>
            </a:r>
            <a:r>
              <a:rPr lang="en-US" dirty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err="1"/>
              <a:t>d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 / n, m ≥ 1 }</a:t>
            </a:r>
            <a:r>
              <a:rPr lang="en-US" dirty="0">
                <a:sym typeface="Symbol" panose="05050102010706020507" pitchFamily="18" charset="2"/>
              </a:rPr>
              <a:t>                                           </a:t>
            </a:r>
          </a:p>
          <a:p>
            <a:pPr marL="514350" indent="-514350"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L = </a:t>
            </a:r>
            <a:r>
              <a:rPr lang="en-US" dirty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/>
              <a:t> / n ≠ m }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91896" y="1258210"/>
          <a:ext cx="3181078" cy="681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254000" progId="Equation.3">
                  <p:embed/>
                </p:oleObj>
              </mc:Choice>
              <mc:Fallback>
                <p:oleObj name="Equation" r:id="rId2" imgW="965200" imgH="254000" progId="Equation.3">
                  <p:embed/>
                  <p:pic>
                    <p:nvPicPr>
                      <p:cNvPr id="0" name="Picture 17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896" y="1258210"/>
                        <a:ext cx="3181078" cy="681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Closure Properties of CFL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44605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A context-free language is closed under the following operations:</a:t>
            </a:r>
          </a:p>
          <a:p>
            <a:pPr marL="0" indent="0">
              <a:buNone/>
            </a:pPr>
            <a:r>
              <a:rPr lang="en-IN" dirty="0"/>
              <a:t>        i) </a:t>
            </a:r>
            <a:r>
              <a:rPr lang="en-IN" dirty="0">
                <a:solidFill>
                  <a:srgbClr val="FF0000"/>
                </a:solidFill>
              </a:rPr>
              <a:t>Union</a:t>
            </a:r>
          </a:p>
          <a:p>
            <a:pPr marL="0" indent="0">
              <a:buNone/>
            </a:pPr>
            <a:r>
              <a:rPr lang="en-IN" dirty="0"/>
              <a:t>       ii) </a:t>
            </a:r>
            <a:r>
              <a:rPr lang="en-IN" dirty="0">
                <a:solidFill>
                  <a:srgbClr val="FF0000"/>
                </a:solidFill>
              </a:rPr>
              <a:t>Concatenation</a:t>
            </a:r>
          </a:p>
          <a:p>
            <a:pPr marL="0" indent="0">
              <a:buNone/>
            </a:pPr>
            <a:r>
              <a:rPr lang="en-IN" dirty="0"/>
              <a:t>      iii) </a:t>
            </a:r>
            <a:r>
              <a:rPr lang="en-IN" dirty="0">
                <a:solidFill>
                  <a:srgbClr val="FF0000"/>
                </a:solidFill>
              </a:rPr>
              <a:t>Kleene closure</a:t>
            </a:r>
          </a:p>
          <a:p>
            <a:pPr marL="0" indent="0">
              <a:buNone/>
            </a:pPr>
            <a:r>
              <a:rPr lang="en-IN" dirty="0"/>
              <a:t>2. A context-free language is </a:t>
            </a:r>
            <a:r>
              <a:rPr lang="en-IN" dirty="0">
                <a:solidFill>
                  <a:srgbClr val="FF0000"/>
                </a:solidFill>
              </a:rPr>
              <a:t>not </a:t>
            </a:r>
            <a:r>
              <a:rPr lang="en-IN" dirty="0"/>
              <a:t>closed under</a:t>
            </a:r>
          </a:p>
          <a:p>
            <a:pPr marL="0" indent="0">
              <a:buNone/>
            </a:pPr>
            <a:r>
              <a:rPr lang="en-IN" dirty="0"/>
              <a:t>        i) </a:t>
            </a:r>
            <a:r>
              <a:rPr lang="en-IN" dirty="0">
                <a:solidFill>
                  <a:srgbClr val="0000CC"/>
                </a:solidFill>
              </a:rPr>
              <a:t>Intersection</a:t>
            </a:r>
          </a:p>
          <a:p>
            <a:pPr marL="0" indent="0">
              <a:buNone/>
            </a:pPr>
            <a:r>
              <a:rPr lang="en-IN" dirty="0"/>
              <a:t>       ii) </a:t>
            </a:r>
            <a:r>
              <a:rPr lang="en-IN" dirty="0">
                <a:solidFill>
                  <a:srgbClr val="0000CC"/>
                </a:solidFill>
              </a:rPr>
              <a:t>Complementation</a:t>
            </a:r>
          </a:p>
          <a:p>
            <a:pPr marL="0" indent="0">
              <a:buNone/>
            </a:pPr>
            <a:r>
              <a:rPr lang="en-IN" dirty="0"/>
              <a:t>3. A context-free language is closed under </a:t>
            </a:r>
            <a:r>
              <a:rPr lang="en-IN" dirty="0">
                <a:solidFill>
                  <a:srgbClr val="FF0000"/>
                </a:solidFill>
              </a:rPr>
              <a:t>reversal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4. If L is a context-free language and R is a regular language, then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dirty="0"/>
              <a:t>L</a:t>
            </a:r>
            <a:r>
              <a:rPr lang="en-IN" dirty="0"/>
              <a:t>∩</a:t>
            </a:r>
            <a:r>
              <a:rPr lang="en-US" dirty="0"/>
              <a:t>R is context-free language.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43753"/>
            <a:ext cx="10887635" cy="573321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If 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 and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are context-free languages, then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is a context-free </a:t>
            </a:r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   language.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Proof: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altLang="en-US" dirty="0">
                <a:sym typeface="Symbol" panose="05050102010706020507" pitchFamily="18" charset="2"/>
              </a:rPr>
              <a:t> is a CFL           there exist a CFG </a:t>
            </a:r>
            <a:r>
              <a:rPr lang="en-IN" altLang="en-US" b="1" dirty="0">
                <a:sym typeface="Symbol" panose="05050102010706020507" pitchFamily="18" charset="2"/>
              </a:rPr>
              <a:t>G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 = (N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S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P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)</a:t>
            </a:r>
            <a:r>
              <a:rPr lang="en-IN" altLang="en-US" dirty="0">
                <a:sym typeface="Symbol" panose="05050102010706020507" pitchFamily="18" charset="2"/>
              </a:rPr>
              <a:t> such that G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                           generates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endParaRPr lang="en-IN" alt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/>
              <a:t>             L</a:t>
            </a:r>
            <a:r>
              <a:rPr lang="en-IN" baseline="-25000" dirty="0"/>
              <a:t>2</a:t>
            </a:r>
            <a:r>
              <a:rPr lang="en-IN" altLang="en-US" dirty="0">
                <a:sym typeface="Symbol" panose="05050102010706020507" pitchFamily="18" charset="2"/>
              </a:rPr>
              <a:t> is a CFL          there exist a CFG </a:t>
            </a:r>
            <a:r>
              <a:rPr lang="en-IN" altLang="en-US" b="1" dirty="0">
                <a:sym typeface="Symbol" panose="05050102010706020507" pitchFamily="18" charset="2"/>
              </a:rPr>
              <a:t>G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 = (N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, S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, P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)</a:t>
            </a:r>
            <a:r>
              <a:rPr lang="en-IN" altLang="en-US" dirty="0">
                <a:sym typeface="Symbol" panose="05050102010706020507" pitchFamily="18" charset="2"/>
              </a:rPr>
              <a:t> such that G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                           generates </a:t>
            </a:r>
            <a:r>
              <a:rPr lang="en-IN" dirty="0"/>
              <a:t>L</a:t>
            </a:r>
            <a:r>
              <a:rPr lang="en-IN" baseline="-25000" dirty="0"/>
              <a:t>2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Now, Construct a CFG G by combining G</a:t>
            </a:r>
            <a:r>
              <a:rPr lang="en-IN" altLang="en-US" baseline="-25000" dirty="0">
                <a:sym typeface="Symbol" panose="05050102010706020507" pitchFamily="18" charset="2"/>
              </a:rPr>
              <a:t>1  </a:t>
            </a:r>
            <a:r>
              <a:rPr lang="en-IN" altLang="en-US" dirty="0">
                <a:sym typeface="Symbol" panose="05050102010706020507" pitchFamily="18" charset="2"/>
              </a:rPr>
              <a:t>and G</a:t>
            </a:r>
            <a:r>
              <a:rPr lang="en-IN" altLang="en-US" baseline="-25000" dirty="0">
                <a:sym typeface="Symbol" panose="05050102010706020507" pitchFamily="18" charset="2"/>
              </a:rPr>
              <a:t>2 </a:t>
            </a:r>
            <a:r>
              <a:rPr lang="en-IN" altLang="en-US" dirty="0">
                <a:sym typeface="Symbol" panose="05050102010706020507" pitchFamily="18" charset="2"/>
              </a:rPr>
              <a:t> that will generate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b="1" dirty="0">
                <a:sym typeface="Symbol" panose="05050102010706020507" pitchFamily="18" charset="2"/>
              </a:rPr>
              <a:t>         G = (N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>
                <a:sym typeface="Symbol" panose="05050102010706020507" pitchFamily="18" charset="2"/>
              </a:rPr>
              <a:t> N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U{S} 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>
                <a:sym typeface="Symbol" panose="05050102010706020507" pitchFamily="18" charset="2"/>
              </a:rPr>
              <a:t>T</a:t>
            </a:r>
            <a:r>
              <a:rPr lang="en-IN" altLang="en-US" b="1" baseline="-25000" dirty="0">
                <a:sym typeface="Symbol" panose="05050102010706020507" pitchFamily="18" charset="2"/>
              </a:rPr>
              <a:t>2 </a:t>
            </a:r>
            <a:r>
              <a:rPr lang="en-IN" altLang="en-US" b="1" dirty="0">
                <a:sym typeface="Symbol" panose="05050102010706020507" pitchFamily="18" charset="2"/>
              </a:rPr>
              <a:t>, S , P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>
                <a:sym typeface="Symbol" panose="05050102010706020507" pitchFamily="18" charset="2"/>
              </a:rPr>
              <a:t>P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U{</a:t>
            </a:r>
            <a:r>
              <a:rPr lang="en-US" dirty="0"/>
              <a:t>S→</a:t>
            </a:r>
            <a:r>
              <a:rPr lang="en-IN" altLang="en-US" b="1" dirty="0">
                <a:sym typeface="Symbol" panose="05050102010706020507" pitchFamily="18" charset="2"/>
              </a:rPr>
              <a:t>S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 , </a:t>
            </a:r>
            <a:r>
              <a:rPr lang="en-US" dirty="0"/>
              <a:t>S→</a:t>
            </a:r>
            <a:r>
              <a:rPr lang="en-IN" altLang="en-US" b="1" dirty="0">
                <a:sym typeface="Symbol" panose="05050102010706020507" pitchFamily="18" charset="2"/>
              </a:rPr>
              <a:t>S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} )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         </a:t>
            </a:r>
            <a:r>
              <a:rPr lang="en-IN" dirty="0">
                <a:sym typeface="Symbol" panose="05050102010706020507" pitchFamily="18" charset="2"/>
              </a:rPr>
              <a:t>Then L(G) =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42825" y="1448685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0" name="Picture 132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825" y="1448685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83166" y="2488590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0" name="Picture 132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166" y="2488590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66597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2. If 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 and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are context-free languages, then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is a context-free </a:t>
            </a:r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   language.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Proof: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altLang="en-US" dirty="0">
                <a:sym typeface="Symbol" panose="05050102010706020507" pitchFamily="18" charset="2"/>
              </a:rPr>
              <a:t> is a CFL           there exist a CFG </a:t>
            </a:r>
            <a:r>
              <a:rPr lang="en-IN" altLang="en-US" b="1" dirty="0">
                <a:sym typeface="Symbol" panose="05050102010706020507" pitchFamily="18" charset="2"/>
              </a:rPr>
              <a:t>G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 = (N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S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P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)</a:t>
            </a:r>
            <a:r>
              <a:rPr lang="en-IN" altLang="en-US" dirty="0">
                <a:sym typeface="Symbol" panose="05050102010706020507" pitchFamily="18" charset="2"/>
              </a:rPr>
              <a:t> such that G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                           generates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endParaRPr lang="en-IN" alt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/>
              <a:t>             L</a:t>
            </a:r>
            <a:r>
              <a:rPr lang="en-IN" baseline="-25000" dirty="0"/>
              <a:t>2</a:t>
            </a:r>
            <a:r>
              <a:rPr lang="en-IN" altLang="en-US" dirty="0">
                <a:sym typeface="Symbol" panose="05050102010706020507" pitchFamily="18" charset="2"/>
              </a:rPr>
              <a:t> is a CFL          there exist a CFG </a:t>
            </a:r>
            <a:r>
              <a:rPr lang="en-IN" altLang="en-US" b="1" dirty="0">
                <a:sym typeface="Symbol" panose="05050102010706020507" pitchFamily="18" charset="2"/>
              </a:rPr>
              <a:t>G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 = (N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, S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, P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)</a:t>
            </a:r>
            <a:r>
              <a:rPr lang="en-IN" altLang="en-US" dirty="0">
                <a:sym typeface="Symbol" panose="05050102010706020507" pitchFamily="18" charset="2"/>
              </a:rPr>
              <a:t> such that G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                           generates </a:t>
            </a:r>
            <a:r>
              <a:rPr lang="en-IN" dirty="0"/>
              <a:t>L</a:t>
            </a:r>
            <a:r>
              <a:rPr lang="en-IN" baseline="-25000" dirty="0"/>
              <a:t>2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Now, Construct a CFG G by combining G</a:t>
            </a:r>
            <a:r>
              <a:rPr lang="en-IN" altLang="en-US" baseline="-25000" dirty="0">
                <a:sym typeface="Symbol" panose="05050102010706020507" pitchFamily="18" charset="2"/>
              </a:rPr>
              <a:t>1  </a:t>
            </a:r>
            <a:r>
              <a:rPr lang="en-IN" altLang="en-US" dirty="0">
                <a:sym typeface="Symbol" panose="05050102010706020507" pitchFamily="18" charset="2"/>
              </a:rPr>
              <a:t>and G</a:t>
            </a:r>
            <a:r>
              <a:rPr lang="en-IN" altLang="en-US" baseline="-25000" dirty="0">
                <a:sym typeface="Symbol" panose="05050102010706020507" pitchFamily="18" charset="2"/>
              </a:rPr>
              <a:t>2 </a:t>
            </a:r>
            <a:r>
              <a:rPr lang="en-IN" altLang="en-US" dirty="0">
                <a:sym typeface="Symbol" panose="05050102010706020507" pitchFamily="18" charset="2"/>
              </a:rPr>
              <a:t> that will generate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b="1" dirty="0">
                <a:sym typeface="Symbol" panose="05050102010706020507" pitchFamily="18" charset="2"/>
              </a:rPr>
              <a:t>         G = (N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>
                <a:sym typeface="Symbol" panose="05050102010706020507" pitchFamily="18" charset="2"/>
              </a:rPr>
              <a:t> N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U{S} 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>
                <a:sym typeface="Symbol" panose="05050102010706020507" pitchFamily="18" charset="2"/>
              </a:rPr>
              <a:t>T</a:t>
            </a:r>
            <a:r>
              <a:rPr lang="en-IN" altLang="en-US" b="1" baseline="-25000" dirty="0">
                <a:sym typeface="Symbol" panose="05050102010706020507" pitchFamily="18" charset="2"/>
              </a:rPr>
              <a:t>2 </a:t>
            </a:r>
            <a:r>
              <a:rPr lang="en-IN" altLang="en-US" b="1" dirty="0">
                <a:sym typeface="Symbol" panose="05050102010706020507" pitchFamily="18" charset="2"/>
              </a:rPr>
              <a:t>, S , P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</a:t>
            </a:r>
            <a:r>
              <a:rPr lang="en-IN" altLang="en-US" b="1" dirty="0">
                <a:sym typeface="Symbol" panose="05050102010706020507" pitchFamily="18" charset="2"/>
              </a:rPr>
              <a:t>P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U{</a:t>
            </a:r>
            <a:r>
              <a:rPr lang="en-US" dirty="0"/>
              <a:t>S→</a:t>
            </a:r>
            <a:r>
              <a:rPr lang="en-IN" altLang="en-US" b="1" dirty="0">
                <a:sym typeface="Symbol" panose="05050102010706020507" pitchFamily="18" charset="2"/>
              </a:rPr>
              <a:t>S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S</a:t>
            </a:r>
            <a:r>
              <a:rPr lang="en-IN" altLang="en-US" b="1" baseline="-25000" dirty="0">
                <a:sym typeface="Symbol" panose="05050102010706020507" pitchFamily="18" charset="2"/>
              </a:rPr>
              <a:t>2</a:t>
            </a:r>
            <a:r>
              <a:rPr lang="en-IN" altLang="en-US" b="1" dirty="0">
                <a:sym typeface="Symbol" panose="05050102010706020507" pitchFamily="18" charset="2"/>
              </a:rPr>
              <a:t>} )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         </a:t>
            </a:r>
            <a:r>
              <a:rPr lang="en-IN" dirty="0">
                <a:sym typeface="Symbol" panose="05050102010706020507" pitchFamily="18" charset="2"/>
              </a:rPr>
              <a:t>Then L(G) =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IN" dirty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42825" y="1448685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0" name="Picture 133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825" y="1448685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83166" y="249395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0" name="Picture 133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166" y="2493958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466612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3. If L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 is a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context-free language, then </a:t>
            </a:r>
            <a:r>
              <a:rPr lang="en-IN" b="1" dirty="0">
                <a:solidFill>
                  <a:srgbClr val="FF0000"/>
                </a:solidFill>
              </a:rPr>
              <a:t>L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FF0000"/>
                </a:solidFill>
              </a:rPr>
              <a:t>*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>
                <a:solidFill>
                  <a:srgbClr val="FF0000"/>
                </a:solidFill>
                <a:sym typeface="Symbol" panose="05050102010706020507" pitchFamily="18" charset="2"/>
              </a:rPr>
              <a:t>is a context-free </a:t>
            </a:r>
            <a:endParaRPr lang="en-I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   language.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Proof: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altLang="en-US" dirty="0">
                <a:sym typeface="Symbol" panose="05050102010706020507" pitchFamily="18" charset="2"/>
              </a:rPr>
              <a:t> is a CFL           there exist a CFG </a:t>
            </a:r>
            <a:r>
              <a:rPr lang="en-IN" altLang="en-US" b="1" dirty="0">
                <a:sym typeface="Symbol" panose="05050102010706020507" pitchFamily="18" charset="2"/>
              </a:rPr>
              <a:t>G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 = (N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S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, P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b="1" dirty="0">
                <a:sym typeface="Symbol" panose="05050102010706020507" pitchFamily="18" charset="2"/>
              </a:rPr>
              <a:t>)</a:t>
            </a:r>
            <a:r>
              <a:rPr lang="en-IN" altLang="en-US" dirty="0">
                <a:sym typeface="Symbol" panose="05050102010706020507" pitchFamily="18" charset="2"/>
              </a:rPr>
              <a:t> such that G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                           generates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endParaRPr lang="en-IN" altLang="en-US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Now, Construct a CFG G by from G</a:t>
            </a:r>
            <a:r>
              <a:rPr lang="en-IN" altLang="en-US" baseline="-25000" dirty="0">
                <a:sym typeface="Symbol" panose="05050102010706020507" pitchFamily="18" charset="2"/>
              </a:rPr>
              <a:t>1 </a:t>
            </a:r>
            <a:r>
              <a:rPr lang="en-IN" altLang="en-US" dirty="0">
                <a:sym typeface="Symbol" panose="05050102010706020507" pitchFamily="18" charset="2"/>
              </a:rPr>
              <a:t>that will generate </a:t>
            </a:r>
            <a:r>
              <a:rPr lang="en-IN" b="1" dirty="0">
                <a:solidFill>
                  <a:srgbClr val="FF0000"/>
                </a:solidFill>
              </a:rPr>
              <a:t>L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FF0000"/>
                </a:solidFill>
              </a:rPr>
              <a:t>*</a:t>
            </a:r>
            <a:endParaRPr lang="en-IN" alt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b="1" dirty="0">
                <a:sym typeface="Symbol" panose="05050102010706020507" pitchFamily="18" charset="2"/>
              </a:rPr>
              <a:t>         G = (N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U{S} </a:t>
            </a:r>
            <a:r>
              <a:rPr lang="en-IN" altLang="en-US" b="1" dirty="0">
                <a:sym typeface="Symbol" panose="05050102010706020507" pitchFamily="18" charset="2"/>
              </a:rPr>
              <a:t>, T</a:t>
            </a:r>
            <a:r>
              <a:rPr lang="en-IN" altLang="en-US" b="1" baseline="-25000" dirty="0">
                <a:sym typeface="Symbol" panose="05050102010706020507" pitchFamily="18" charset="2"/>
              </a:rPr>
              <a:t>1 </a:t>
            </a:r>
            <a:r>
              <a:rPr lang="en-IN" altLang="en-US" b="1" dirty="0">
                <a:sym typeface="Symbol" panose="05050102010706020507" pitchFamily="18" charset="2"/>
              </a:rPr>
              <a:t>, S , P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U{</a:t>
            </a:r>
            <a:r>
              <a:rPr lang="en-US" dirty="0"/>
              <a:t>S→</a:t>
            </a:r>
            <a:r>
              <a:rPr lang="en-IN" altLang="en-US" b="1" dirty="0">
                <a:sym typeface="Symbol" panose="05050102010706020507" pitchFamily="18" charset="2"/>
              </a:rPr>
              <a:t>S</a:t>
            </a:r>
            <a:r>
              <a:rPr lang="en-IN" altLang="en-US" b="1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S /</a:t>
            </a:r>
            <a:r>
              <a:rPr lang="en-US" dirty="0">
                <a:sym typeface="+mn-ea"/>
              </a:rPr>
              <a:t>ε</a:t>
            </a:r>
            <a:r>
              <a:rPr lang="en-IN" altLang="en-US" b="1" dirty="0">
                <a:sym typeface="Symbol" panose="05050102010706020507" pitchFamily="18" charset="2"/>
              </a:rPr>
              <a:t>} )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IN" b="1" dirty="0">
                <a:sym typeface="Symbol" panose="05050102010706020507" pitchFamily="18" charset="2"/>
              </a:rPr>
              <a:t>                    </a:t>
            </a:r>
            <a:r>
              <a:rPr lang="en-IN" dirty="0">
                <a:sym typeface="Symbol" panose="05050102010706020507" pitchFamily="18" charset="2"/>
              </a:rPr>
              <a:t>Then L(G) = </a:t>
            </a:r>
            <a:r>
              <a:rPr lang="en-IN" b="1" dirty="0">
                <a:solidFill>
                  <a:srgbClr val="FF0000"/>
                </a:solidFill>
              </a:rPr>
              <a:t>L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FF0000"/>
                </a:solidFill>
              </a:rPr>
              <a:t>*</a:t>
            </a:r>
            <a:r>
              <a:rPr lang="en-IN" dirty="0">
                <a:sym typeface="Symbol" panose="05050102010706020507" pitchFamily="18" charset="2"/>
              </a:rPr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56272" y="1704179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0" name="Picture 134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72" y="1704179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4. Context-free languages are not closed under intersection.</a:t>
            </a:r>
          </a:p>
          <a:p>
            <a:pPr marL="0" indent="0">
              <a:buNone/>
            </a:pPr>
            <a:r>
              <a:rPr lang="en-IN" dirty="0"/>
              <a:t>Proof: Let us consider two context-free languages L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altLang="en-US" dirty="0">
                <a:sym typeface="Symbol" panose="05050102010706020507" pitchFamily="18" charset="2"/>
              </a:rPr>
              <a:t>L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, where</a:t>
            </a:r>
          </a:p>
          <a:p>
            <a:pPr>
              <a:buNone/>
              <a:defRPr/>
            </a:pPr>
            <a:r>
              <a:rPr lang="en-US" dirty="0"/>
              <a:t>          L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baseline="-25000" dirty="0"/>
              <a:t> </a:t>
            </a:r>
            <a:r>
              <a:rPr lang="en-US" dirty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/>
              <a:t> / n, m ≥ 1 }</a:t>
            </a:r>
            <a:r>
              <a:rPr lang="en-IN" dirty="0"/>
              <a:t> </a:t>
            </a:r>
          </a:p>
          <a:p>
            <a:pPr>
              <a:buNone/>
              <a:defRPr/>
            </a:pPr>
            <a:r>
              <a:rPr lang="en-IN" dirty="0"/>
              <a:t>         </a:t>
            </a:r>
            <a:r>
              <a:rPr lang="en-US" dirty="0"/>
              <a:t> L</a:t>
            </a:r>
            <a:r>
              <a:rPr lang="en-US" baseline="-25000" dirty="0"/>
              <a:t>2 </a:t>
            </a:r>
            <a:r>
              <a:rPr lang="en-US" dirty="0"/>
              <a:t>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m </a:t>
            </a:r>
            <a:r>
              <a:rPr lang="en-US" dirty="0"/>
              <a:t> / n, m ≥ 1 } </a:t>
            </a:r>
            <a:endParaRPr lang="en-US" baseline="-25000" dirty="0">
              <a:solidFill>
                <a:srgbClr val="008000"/>
              </a:solidFill>
            </a:endParaRPr>
          </a:p>
          <a:p>
            <a:pPr>
              <a:buNone/>
              <a:defRPr/>
            </a:pPr>
            <a:r>
              <a:rPr lang="en-US" dirty="0"/>
              <a:t>   The productions of L</a:t>
            </a:r>
            <a:r>
              <a:rPr lang="en-US" baseline="-25000" dirty="0"/>
              <a:t>1</a:t>
            </a:r>
            <a:r>
              <a:rPr lang="en-US" dirty="0"/>
              <a:t> are </a:t>
            </a:r>
          </a:p>
          <a:p>
            <a:pPr lvl="0">
              <a:buNone/>
              <a:defRPr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P:   </a:t>
            </a:r>
            <a:r>
              <a:rPr lang="en-US" dirty="0">
                <a:solidFill>
                  <a:srgbClr val="0000CC"/>
                </a:solidFill>
              </a:rPr>
              <a:t>S</a:t>
            </a:r>
            <a:r>
              <a:rPr lang="en-US" baseline="-25000" dirty="0">
                <a:solidFill>
                  <a:srgbClr val="0000CC"/>
                </a:solidFill>
              </a:rPr>
              <a:t>1</a:t>
            </a:r>
            <a:r>
              <a:rPr lang="en-US" dirty="0">
                <a:solidFill>
                  <a:srgbClr val="0000CC"/>
                </a:solidFill>
              </a:rPr>
              <a:t> → AB  ,  A → </a:t>
            </a:r>
            <a:r>
              <a:rPr lang="en-US" dirty="0" err="1">
                <a:solidFill>
                  <a:srgbClr val="0000CC"/>
                </a:solidFill>
              </a:rPr>
              <a:t>aAb</a:t>
            </a:r>
            <a:r>
              <a:rPr lang="en-US" dirty="0">
                <a:solidFill>
                  <a:srgbClr val="0000CC"/>
                </a:solidFill>
              </a:rPr>
              <a:t> / ab ,   B → </a:t>
            </a:r>
            <a:r>
              <a:rPr lang="en-US" dirty="0" err="1">
                <a:solidFill>
                  <a:srgbClr val="0000CC"/>
                </a:solidFill>
              </a:rPr>
              <a:t>cB</a:t>
            </a:r>
            <a:r>
              <a:rPr lang="en-US" dirty="0">
                <a:solidFill>
                  <a:srgbClr val="0000CC"/>
                </a:solidFill>
              </a:rPr>
              <a:t> / c 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0000CC"/>
                </a:solidFill>
              </a:rPr>
              <a:t>   </a:t>
            </a:r>
            <a:r>
              <a:rPr lang="en-US" dirty="0"/>
              <a:t>The productions of L</a:t>
            </a:r>
            <a:r>
              <a:rPr lang="en-US" baseline="-25000" dirty="0"/>
              <a:t>2</a:t>
            </a:r>
            <a:r>
              <a:rPr lang="en-US" dirty="0"/>
              <a:t> are </a:t>
            </a:r>
          </a:p>
          <a:p>
            <a:pPr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P:    </a:t>
            </a:r>
            <a:r>
              <a:rPr lang="en-US" dirty="0">
                <a:solidFill>
                  <a:srgbClr val="008000"/>
                </a:solidFill>
              </a:rPr>
              <a:t>S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 → CD , C → </a:t>
            </a:r>
            <a:r>
              <a:rPr lang="en-US" dirty="0" err="1">
                <a:solidFill>
                  <a:srgbClr val="008000"/>
                </a:solidFill>
              </a:rPr>
              <a:t>aC</a:t>
            </a:r>
            <a:r>
              <a:rPr lang="en-US" dirty="0">
                <a:solidFill>
                  <a:srgbClr val="008000"/>
                </a:solidFill>
              </a:rPr>
              <a:t> / a , D → </a:t>
            </a:r>
            <a:r>
              <a:rPr lang="en-US" dirty="0" err="1">
                <a:solidFill>
                  <a:srgbClr val="008000"/>
                </a:solidFill>
              </a:rPr>
              <a:t>bDc</a:t>
            </a:r>
            <a:r>
              <a:rPr lang="en-US" dirty="0">
                <a:solidFill>
                  <a:srgbClr val="008000"/>
                </a:solidFill>
              </a:rPr>
              <a:t> / </a:t>
            </a:r>
            <a:r>
              <a:rPr lang="en-US" dirty="0" err="1">
                <a:solidFill>
                  <a:srgbClr val="008000"/>
                </a:solidFill>
              </a:rPr>
              <a:t>bc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pPr>
              <a:buNone/>
              <a:defRPr/>
            </a:pPr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dirty="0"/>
              <a:t>So,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altLang="en-US" dirty="0">
                <a:sym typeface="Symbol" panose="05050102010706020507" pitchFamily="18" charset="2"/>
              </a:rPr>
              <a:t>L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 are context-free languages. But </a:t>
            </a:r>
            <a:r>
              <a:rPr lang="en-IN" altLang="en-US" baseline="-25000" dirty="0">
                <a:sym typeface="Symbol" panose="05050102010706020507" pitchFamily="18" charset="2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      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IN" dirty="0"/>
              <a:t>∩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baseline="-25000" dirty="0">
                <a:solidFill>
                  <a:srgbClr val="008000"/>
                </a:solidFill>
              </a:rPr>
              <a:t> </a:t>
            </a:r>
            <a:r>
              <a:rPr lang="en-US" dirty="0"/>
              <a:t>= 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 / n ≥ 1 }  which is context-sensitive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Therefore, </a:t>
            </a:r>
            <a:r>
              <a:rPr lang="en-IN" dirty="0"/>
              <a:t>context-free languages are not closed under intersection.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5. Context-free languages are not closed under complementation.</a:t>
            </a:r>
          </a:p>
          <a:p>
            <a:pPr marL="0" indent="0">
              <a:buNone/>
            </a:pPr>
            <a:r>
              <a:rPr lang="en-IN" dirty="0"/>
              <a:t>Proof:  Assume that CFL is closed under complementation.</a:t>
            </a:r>
          </a:p>
          <a:p>
            <a:pPr marL="0" indent="0">
              <a:buNone/>
            </a:pPr>
            <a:r>
              <a:rPr lang="en-IN" dirty="0"/>
              <a:t>Then, L</a:t>
            </a:r>
            <a:r>
              <a:rPr lang="en-IN" baseline="-25000" dirty="0"/>
              <a:t>1</a:t>
            </a:r>
            <a:r>
              <a:rPr lang="en-IN" altLang="en-US" dirty="0">
                <a:sym typeface="Symbol" panose="05050102010706020507" pitchFamily="18" charset="2"/>
              </a:rPr>
              <a:t> is a CFL             </a:t>
            </a: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baseline="30000" dirty="0"/>
              <a:t>c </a:t>
            </a:r>
            <a:r>
              <a:rPr lang="en-IN" dirty="0"/>
              <a:t> is also context-free language.</a:t>
            </a:r>
          </a:p>
          <a:p>
            <a:pPr marL="0" indent="0">
              <a:buNone/>
            </a:pPr>
            <a:r>
              <a:rPr lang="en-IN" dirty="0"/>
              <a:t>           L</a:t>
            </a:r>
            <a:r>
              <a:rPr lang="en-IN" baseline="-25000" dirty="0"/>
              <a:t>2</a:t>
            </a:r>
            <a:r>
              <a:rPr lang="en-IN" altLang="en-US" dirty="0">
                <a:sym typeface="Symbol" panose="05050102010706020507" pitchFamily="18" charset="2"/>
              </a:rPr>
              <a:t> is a CFL             </a:t>
            </a:r>
            <a:r>
              <a:rPr lang="en-IN" dirty="0"/>
              <a:t>L</a:t>
            </a:r>
            <a:r>
              <a:rPr lang="en-IN" baseline="-25000" dirty="0"/>
              <a:t>2</a:t>
            </a:r>
            <a:r>
              <a:rPr lang="en-IN" baseline="30000" dirty="0"/>
              <a:t>c </a:t>
            </a:r>
            <a:r>
              <a:rPr lang="en-IN" dirty="0"/>
              <a:t> is also context-free language.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   L</a:t>
            </a:r>
            <a:r>
              <a:rPr lang="en-IN" baseline="-25000" dirty="0"/>
              <a:t>1</a:t>
            </a:r>
            <a:r>
              <a:rPr lang="en-IN" baseline="30000" dirty="0"/>
              <a:t>c</a:t>
            </a:r>
            <a:r>
              <a:rPr lang="en-IN" dirty="0"/>
              <a:t> and L</a:t>
            </a:r>
            <a:r>
              <a:rPr lang="en-IN" baseline="-25000" dirty="0"/>
              <a:t>2</a:t>
            </a:r>
            <a:r>
              <a:rPr lang="en-IN" baseline="30000" dirty="0"/>
              <a:t>c </a:t>
            </a:r>
            <a:r>
              <a:rPr lang="en-IN" dirty="0"/>
              <a:t> are CFLs          L</a:t>
            </a:r>
            <a:r>
              <a:rPr lang="en-IN" baseline="-25000" dirty="0"/>
              <a:t>1</a:t>
            </a:r>
            <a:r>
              <a:rPr lang="en-IN" baseline="30000" dirty="0"/>
              <a:t>c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IN" dirty="0"/>
              <a:t>L</a:t>
            </a:r>
            <a:r>
              <a:rPr lang="en-IN" baseline="-25000" dirty="0"/>
              <a:t>2</a:t>
            </a:r>
            <a:r>
              <a:rPr lang="en-IN" baseline="30000" dirty="0"/>
              <a:t>c</a:t>
            </a:r>
            <a:r>
              <a:rPr lang="en-IN" dirty="0"/>
              <a:t> is context-free language</a:t>
            </a:r>
          </a:p>
          <a:p>
            <a:pPr marL="0" indent="0">
              <a:buNone/>
            </a:pPr>
            <a:r>
              <a:rPr lang="en-IN" dirty="0"/>
              <a:t>      L</a:t>
            </a:r>
            <a:r>
              <a:rPr lang="en-IN" baseline="-25000" dirty="0"/>
              <a:t>1</a:t>
            </a:r>
            <a:r>
              <a:rPr lang="en-IN" baseline="30000" dirty="0"/>
              <a:t>c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IN" dirty="0"/>
              <a:t>L</a:t>
            </a:r>
            <a:r>
              <a:rPr lang="en-IN" baseline="-25000" dirty="0"/>
              <a:t>2</a:t>
            </a:r>
            <a:r>
              <a:rPr lang="en-IN" baseline="30000" dirty="0"/>
              <a:t>c</a:t>
            </a:r>
            <a:r>
              <a:rPr lang="en-IN" dirty="0"/>
              <a:t> is context-free language         (L</a:t>
            </a:r>
            <a:r>
              <a:rPr lang="en-IN" baseline="-25000" dirty="0"/>
              <a:t>1</a:t>
            </a:r>
            <a:r>
              <a:rPr lang="en-IN" baseline="30000" dirty="0"/>
              <a:t>c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IN" dirty="0"/>
              <a:t>L</a:t>
            </a:r>
            <a:r>
              <a:rPr lang="en-IN" baseline="-25000" dirty="0"/>
              <a:t>2</a:t>
            </a:r>
            <a:r>
              <a:rPr lang="en-IN" baseline="30000" dirty="0"/>
              <a:t>c</a:t>
            </a:r>
            <a:r>
              <a:rPr lang="en-IN" dirty="0"/>
              <a:t>)</a:t>
            </a:r>
            <a:r>
              <a:rPr lang="en-IN" baseline="30000" dirty="0"/>
              <a:t>c</a:t>
            </a:r>
            <a:r>
              <a:rPr lang="en-IN" dirty="0"/>
              <a:t> is also context-free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IN" baseline="30000" dirty="0"/>
              <a:t> </a:t>
            </a:r>
            <a:r>
              <a:rPr lang="en-IN" dirty="0"/>
              <a:t>But, (L</a:t>
            </a:r>
            <a:r>
              <a:rPr lang="en-IN" baseline="-25000" dirty="0"/>
              <a:t>1</a:t>
            </a:r>
            <a:r>
              <a:rPr lang="en-IN" baseline="30000" dirty="0"/>
              <a:t>c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IN" dirty="0"/>
              <a:t>L</a:t>
            </a:r>
            <a:r>
              <a:rPr lang="en-IN" baseline="-25000" dirty="0"/>
              <a:t>2</a:t>
            </a:r>
            <a:r>
              <a:rPr lang="en-IN" baseline="30000" dirty="0"/>
              <a:t>c</a:t>
            </a:r>
            <a:r>
              <a:rPr lang="en-IN" dirty="0"/>
              <a:t>)</a:t>
            </a:r>
            <a:r>
              <a:rPr lang="en-IN" baseline="30000" dirty="0"/>
              <a:t>c</a:t>
            </a:r>
            <a:r>
              <a:rPr lang="en-IN" dirty="0"/>
              <a:t> =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IN" dirty="0"/>
              <a:t>∩</a:t>
            </a:r>
            <a:r>
              <a:rPr lang="en-US" dirty="0"/>
              <a:t>L</a:t>
            </a:r>
            <a:r>
              <a:rPr lang="en-US" baseline="-25000" dirty="0"/>
              <a:t>2 </a:t>
            </a:r>
            <a:r>
              <a:rPr lang="en-IN" dirty="0"/>
              <a:t> is not context-free, a contradiction.</a:t>
            </a:r>
          </a:p>
          <a:p>
            <a:pPr marL="0" indent="0">
              <a:buNone/>
            </a:pPr>
            <a:r>
              <a:rPr lang="en-IN" dirty="0"/>
              <a:t>Hence, CFL is not closed under complementation 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42825" y="1448685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0" name="Picture 135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825" y="1448685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42824" y="199130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0" name="Picture 135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824" y="199130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80312" y="2972760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500" imgH="152400" progId="Equation.3">
                  <p:embed/>
                </p:oleObj>
              </mc:Choice>
              <mc:Fallback>
                <p:oleObj name="Equation" r:id="rId5" imgW="190500" imgH="152400" progId="Equation.3">
                  <p:embed/>
                  <p:pic>
                    <p:nvPicPr>
                      <p:cNvPr id="0" name="Picture 135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312" y="2972760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0" y="3550356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500" imgH="152400" progId="Equation.3">
                  <p:embed/>
                </p:oleObj>
              </mc:Choice>
              <mc:Fallback>
                <p:oleObj name="Equation" r:id="rId6" imgW="190500" imgH="152400" progId="Equation.3">
                  <p:embed/>
                  <p:pic>
                    <p:nvPicPr>
                      <p:cNvPr id="0" name="Picture 135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50356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7265"/>
            <a:ext cx="10134600" cy="55096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6. </a:t>
            </a:r>
            <a:r>
              <a:rPr lang="en-IN" dirty="0">
                <a:solidFill>
                  <a:srgbClr val="FF0000"/>
                </a:solidFill>
              </a:rPr>
              <a:t>If L is a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context-free language, then so is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30000" dirty="0">
                <a:solidFill>
                  <a:srgbClr val="FF0000"/>
                </a:solidFill>
              </a:rPr>
              <a:t>R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Proof:   L</a:t>
            </a:r>
            <a:r>
              <a:rPr lang="en-IN" altLang="en-US" dirty="0">
                <a:sym typeface="Symbol" panose="05050102010706020507" pitchFamily="18" charset="2"/>
              </a:rPr>
              <a:t> is a CFL           there exist a CFG </a:t>
            </a:r>
            <a:r>
              <a:rPr lang="en-IN" altLang="en-US" b="1" dirty="0">
                <a:sym typeface="Symbol" panose="05050102010706020507" pitchFamily="18" charset="2"/>
              </a:rPr>
              <a:t>G = (N, T, S, P)</a:t>
            </a:r>
            <a:r>
              <a:rPr lang="en-IN" altLang="en-US" dirty="0">
                <a:sym typeface="Symbol" panose="05050102010706020507" pitchFamily="18" charset="2"/>
              </a:rPr>
              <a:t> such that  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                           G generates </a:t>
            </a:r>
            <a:r>
              <a:rPr lang="en-IN" dirty="0"/>
              <a:t>L</a:t>
            </a:r>
          </a:p>
          <a:p>
            <a:pPr marL="0" indent="0">
              <a:buNone/>
            </a:pPr>
            <a:r>
              <a:rPr lang="en-IN" dirty="0"/>
              <a:t>A grammar generating L</a:t>
            </a:r>
            <a:r>
              <a:rPr lang="en-IN" baseline="30000" dirty="0"/>
              <a:t>R</a:t>
            </a:r>
            <a:r>
              <a:rPr lang="en-IN" dirty="0"/>
              <a:t> is given by </a:t>
            </a:r>
            <a:r>
              <a:rPr lang="en-IN" altLang="en-US" b="1" dirty="0">
                <a:sym typeface="Symbol" panose="05050102010706020507" pitchFamily="18" charset="2"/>
              </a:rPr>
              <a:t>G</a:t>
            </a:r>
            <a:r>
              <a:rPr lang="en-IN" altLang="en-US" b="1" baseline="30000" dirty="0">
                <a:sym typeface="Symbol" panose="05050102010706020507" pitchFamily="18" charset="2"/>
              </a:rPr>
              <a:t>R</a:t>
            </a:r>
            <a:r>
              <a:rPr lang="en-IN" altLang="en-US" b="1" dirty="0">
                <a:sym typeface="Symbol" panose="05050102010706020507" pitchFamily="18" charset="2"/>
              </a:rPr>
              <a:t> = (N, T, S, P</a:t>
            </a:r>
            <a:r>
              <a:rPr lang="en-IN" altLang="en-US" b="1" baseline="30000" dirty="0">
                <a:sym typeface="Symbol" panose="05050102010706020507" pitchFamily="18" charset="2"/>
              </a:rPr>
              <a:t>R</a:t>
            </a:r>
            <a:r>
              <a:rPr lang="en-IN" altLang="en-US" b="1" dirty="0">
                <a:sym typeface="Symbol" panose="05050102010706020507" pitchFamily="18" charset="2"/>
              </a:rPr>
              <a:t>) ,</a:t>
            </a:r>
          </a:p>
          <a:p>
            <a:pPr marL="0" indent="0">
              <a:buNone/>
            </a:pPr>
            <a:r>
              <a:rPr lang="en-IN" altLang="en-US" b="1" dirty="0">
                <a:sym typeface="Symbol" panose="05050102010706020507" pitchFamily="18" charset="2"/>
              </a:rPr>
              <a:t>P</a:t>
            </a:r>
            <a:r>
              <a:rPr lang="en-IN" altLang="en-US" b="1" baseline="30000" dirty="0">
                <a:sym typeface="Symbol" panose="05050102010706020507" pitchFamily="18" charset="2"/>
              </a:rPr>
              <a:t>R</a:t>
            </a:r>
            <a:r>
              <a:rPr lang="en-IN" altLang="en-US" b="1" dirty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can be obtained from P by reversing the right hand side of the production</a:t>
            </a:r>
            <a:r>
              <a:rPr lang="en-IN" altLang="en-US" b="1" baseline="30000" dirty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endParaRPr lang="en-IN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="1" baseline="30000" dirty="0">
                <a:sym typeface="Symbol" panose="05050102010706020507" pitchFamily="18" charset="2"/>
              </a:rPr>
              <a:t>                       </a:t>
            </a:r>
            <a:r>
              <a:rPr lang="en-IN" altLang="en-US" b="1" dirty="0">
                <a:sym typeface="Symbol" panose="05050102010706020507" pitchFamily="18" charset="2"/>
              </a:rPr>
              <a:t>P</a:t>
            </a:r>
            <a:r>
              <a:rPr lang="en-IN" altLang="en-US" b="1" baseline="30000" dirty="0">
                <a:sym typeface="Symbol" panose="05050102010706020507" pitchFamily="18" charset="2"/>
              </a:rPr>
              <a:t>R </a:t>
            </a:r>
            <a:r>
              <a:rPr lang="en-IN" altLang="en-US" dirty="0">
                <a:sym typeface="Symbol" panose="05050102010706020507" pitchFamily="18" charset="2"/>
              </a:rPr>
              <a:t>= { 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→ </a:t>
            </a:r>
            <a:r>
              <a:rPr lang="el-GR" dirty="0"/>
              <a:t>α</a:t>
            </a:r>
            <a:r>
              <a:rPr lang="en-IN" baseline="30000" dirty="0"/>
              <a:t>R</a:t>
            </a:r>
            <a:r>
              <a:rPr lang="en-IN" dirty="0"/>
              <a:t>  / </a:t>
            </a:r>
            <a:r>
              <a:rPr lang="en-IN" altLang="en-US" dirty="0">
                <a:sym typeface="Symbol" panose="05050102010706020507" pitchFamily="18" charset="2"/>
              </a:rPr>
              <a:t>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→ </a:t>
            </a:r>
            <a:r>
              <a:rPr lang="el-GR" dirty="0"/>
              <a:t>α</a:t>
            </a:r>
            <a:r>
              <a:rPr lang="en-IN" dirty="0"/>
              <a:t> </a:t>
            </a:r>
            <a:r>
              <a:rPr lang="en-US" altLang="en-US" dirty="0">
                <a:cs typeface="Angsana New" pitchFamily="18" charset="-34"/>
                <a:sym typeface="Symbol" panose="05050102010706020507" pitchFamily="18" charset="2"/>
              </a:rPr>
              <a:t> P}</a:t>
            </a:r>
            <a:endParaRPr lang="en-IN" baseline="30000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31559" y="117283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0" name="Picture 136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559" y="1172838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0195"/>
            <a:ext cx="10515600" cy="5810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7. If L is a context-free language and R is a regular language, then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dirty="0"/>
              <a:t>L</a:t>
            </a:r>
            <a:r>
              <a:rPr lang="en-IN" dirty="0"/>
              <a:t>∩</a:t>
            </a:r>
            <a:r>
              <a:rPr lang="en-US" dirty="0"/>
              <a:t>R is context-free language.</a:t>
            </a:r>
          </a:p>
          <a:p>
            <a:pPr marL="0" indent="0">
              <a:buNone/>
            </a:pPr>
            <a:r>
              <a:rPr lang="en-US" dirty="0"/>
              <a:t>Proof: </a:t>
            </a:r>
            <a:r>
              <a:rPr lang="en-IN" dirty="0"/>
              <a:t>L</a:t>
            </a:r>
            <a:r>
              <a:rPr lang="en-IN" altLang="en-US" dirty="0">
                <a:sym typeface="Symbol" panose="05050102010706020507" pitchFamily="18" charset="2"/>
              </a:rPr>
              <a:t> is a CFL         there exists a PDA M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=(Q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, </a:t>
            </a:r>
            <a:r>
              <a:rPr lang="el-GR" altLang="en-US" dirty="0">
                <a:sym typeface="Symbol" panose="05050102010706020507" pitchFamily="18" charset="2"/>
              </a:rPr>
              <a:t>Σ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, </a:t>
            </a:r>
            <a:r>
              <a:rPr lang="el-GR" altLang="en-US" dirty="0">
                <a:sym typeface="Symbol" panose="05050102010706020507" pitchFamily="18" charset="2"/>
              </a:rPr>
              <a:t>Γ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, </a:t>
            </a:r>
            <a:r>
              <a:rPr lang="el-GR" altLang="en-US" dirty="0">
                <a:sym typeface="Symbol" panose="05050102010706020507" pitchFamily="18" charset="2"/>
              </a:rPr>
              <a:t>δ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, q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, Z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, F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) </a:t>
            </a:r>
            <a:r>
              <a:rPr lang="en-IN" altLang="en-US" baseline="-250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altLang="en-US" baseline="-25000" dirty="0">
                <a:sym typeface="Symbol" panose="05050102010706020507" pitchFamily="18" charset="2"/>
              </a:rPr>
              <a:t>                                                       </a:t>
            </a:r>
            <a:r>
              <a:rPr lang="en-IN" altLang="en-US" dirty="0">
                <a:sym typeface="Symbol" panose="05050102010706020507" pitchFamily="18" charset="2"/>
              </a:rPr>
              <a:t>such that M</a:t>
            </a:r>
            <a:r>
              <a:rPr lang="en-IN" altLang="en-US" baseline="-25000" dirty="0">
                <a:sym typeface="Symbol" panose="05050102010706020507" pitchFamily="18" charset="2"/>
              </a:rPr>
              <a:t>1  </a:t>
            </a:r>
            <a:r>
              <a:rPr lang="en-IN" altLang="en-US" dirty="0">
                <a:sym typeface="Symbol" panose="05050102010706020507" pitchFamily="18" charset="2"/>
              </a:rPr>
              <a:t>accepts L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R is regular        there exists a DFA M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 =(Q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, </a:t>
            </a:r>
            <a:r>
              <a:rPr lang="el-GR" altLang="en-US" dirty="0">
                <a:sym typeface="Symbol" panose="05050102010706020507" pitchFamily="18" charset="2"/>
              </a:rPr>
              <a:t>Σ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, </a:t>
            </a:r>
            <a:r>
              <a:rPr lang="el-GR" altLang="en-US" dirty="0">
                <a:sym typeface="Symbol" panose="05050102010706020507" pitchFamily="18" charset="2"/>
              </a:rPr>
              <a:t>δ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, q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, F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) </a:t>
            </a:r>
            <a:r>
              <a:rPr lang="en-IN" altLang="en-US" baseline="-250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altLang="en-US" baseline="-25000" dirty="0">
                <a:sym typeface="Symbol" panose="05050102010706020507" pitchFamily="18" charset="2"/>
              </a:rPr>
              <a:t>                                                       </a:t>
            </a:r>
            <a:r>
              <a:rPr lang="en-IN" altLang="en-US" dirty="0">
                <a:sym typeface="Symbol" panose="05050102010706020507" pitchFamily="18" charset="2"/>
              </a:rPr>
              <a:t>such that M</a:t>
            </a:r>
            <a:r>
              <a:rPr lang="en-IN" altLang="en-US" baseline="-25000" dirty="0">
                <a:sym typeface="Symbol" panose="05050102010706020507" pitchFamily="18" charset="2"/>
              </a:rPr>
              <a:t>2  </a:t>
            </a:r>
            <a:r>
              <a:rPr lang="en-IN" altLang="en-US" dirty="0">
                <a:sym typeface="Symbol" panose="05050102010706020507" pitchFamily="18" charset="2"/>
              </a:rPr>
              <a:t>accepts R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We can combine M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and M</a:t>
            </a:r>
            <a:r>
              <a:rPr lang="en-IN" altLang="en-US" baseline="-25000" dirty="0">
                <a:sym typeface="Symbol" panose="05050102010706020507" pitchFamily="18" charset="2"/>
              </a:rPr>
              <a:t>2 </a:t>
            </a:r>
            <a:r>
              <a:rPr lang="en-IN" altLang="en-US" dirty="0">
                <a:sym typeface="Symbol" panose="05050102010706020507" pitchFamily="18" charset="2"/>
              </a:rPr>
              <a:t> into a single PDA </a:t>
            </a:r>
          </a:p>
          <a:p>
            <a:pPr marL="0" indent="0">
              <a:buNone/>
            </a:pPr>
            <a:r>
              <a:rPr lang="en-IN" altLang="en-US" dirty="0">
                <a:sym typeface="Symbol" panose="05050102010706020507" pitchFamily="18" charset="2"/>
              </a:rPr>
              <a:t>                          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M=(Q, </a:t>
            </a:r>
            <a:r>
              <a:rPr lang="el-GR" altLang="en-US" dirty="0">
                <a:solidFill>
                  <a:srgbClr val="FF0000"/>
                </a:solidFill>
                <a:sym typeface="Symbol" panose="05050102010706020507" pitchFamily="18" charset="2"/>
              </a:rPr>
              <a:t>Σ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l-GR" altLang="en-US" dirty="0">
                <a:solidFill>
                  <a:srgbClr val="FF0000"/>
                </a:solidFill>
                <a:sym typeface="Symbol" panose="05050102010706020507" pitchFamily="18" charset="2"/>
              </a:rPr>
              <a:t>Γ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l-GR" altLang="en-US" dirty="0">
                <a:solidFill>
                  <a:srgbClr val="FF0000"/>
                </a:solidFill>
                <a:sym typeface="Symbol" panose="05050102010706020507" pitchFamily="18" charset="2"/>
              </a:rPr>
              <a:t>δ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, [q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, q</a:t>
            </a:r>
            <a:r>
              <a:rPr lang="en-I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], Z, F) </a:t>
            </a:r>
            <a:r>
              <a:rPr lang="en-IN" altLang="en-US" dirty="0">
                <a:sym typeface="Symbol" panose="05050102010706020507" pitchFamily="18" charset="2"/>
              </a:rPr>
              <a:t>,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where</a:t>
            </a:r>
            <a:endParaRPr lang="en-I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Q </a:t>
            </a:r>
            <a:r>
              <a:rPr lang="en-IN" altLang="en-US" dirty="0">
                <a:sym typeface="Symbol" panose="05050102010706020507" pitchFamily="18" charset="2"/>
              </a:rPr>
              <a:t>= Q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x Q</a:t>
            </a:r>
            <a:r>
              <a:rPr lang="en-IN" altLang="en-US" baseline="-25000" dirty="0">
                <a:sym typeface="Symbol" panose="05050102010706020507" pitchFamily="18" charset="2"/>
              </a:rPr>
              <a:t>2 </a:t>
            </a:r>
            <a:r>
              <a:rPr lang="en-IN" altLang="en-US" dirty="0">
                <a:sym typeface="Symbol" panose="05050102010706020507" pitchFamily="18" charset="2"/>
              </a:rPr>
              <a:t>, </a:t>
            </a:r>
            <a:r>
              <a:rPr lang="el-GR" altLang="en-US" dirty="0">
                <a:solidFill>
                  <a:srgbClr val="FF0000"/>
                </a:solidFill>
                <a:sym typeface="Symbol" panose="05050102010706020507" pitchFamily="18" charset="2"/>
              </a:rPr>
              <a:t>Σ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= </a:t>
            </a:r>
            <a:r>
              <a:rPr lang="el-GR" altLang="en-US" dirty="0">
                <a:sym typeface="Symbol" panose="05050102010706020507" pitchFamily="18" charset="2"/>
              </a:rPr>
              <a:t>Σ</a:t>
            </a:r>
            <a:r>
              <a:rPr lang="en-IN" altLang="en-US" baseline="-25000" dirty="0">
                <a:sym typeface="Symbol" panose="05050102010706020507" pitchFamily="18" charset="2"/>
              </a:rPr>
              <a:t>1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altLang="en-US" dirty="0">
                <a:sym typeface="Symbol" panose="05050102010706020507" pitchFamily="18" charset="2"/>
              </a:rPr>
              <a:t>Σ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 , </a:t>
            </a:r>
            <a:r>
              <a:rPr lang="el-GR" altLang="en-US" dirty="0">
                <a:solidFill>
                  <a:srgbClr val="FF0000"/>
                </a:solidFill>
                <a:sym typeface="Symbol" panose="05050102010706020507" pitchFamily="18" charset="2"/>
              </a:rPr>
              <a:t>Γ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= </a:t>
            </a:r>
            <a:r>
              <a:rPr lang="el-GR" altLang="en-US" dirty="0">
                <a:sym typeface="Symbol" panose="05050102010706020507" pitchFamily="18" charset="2"/>
              </a:rPr>
              <a:t>Γ</a:t>
            </a:r>
            <a:r>
              <a:rPr lang="en-IN" altLang="en-US" baseline="-25000" dirty="0">
                <a:sym typeface="Symbol" panose="05050102010706020507" pitchFamily="18" charset="2"/>
              </a:rPr>
              <a:t>1 </a:t>
            </a:r>
            <a:r>
              <a:rPr lang="en-IN" altLang="en-US" dirty="0">
                <a:sym typeface="Symbol" panose="05050102010706020507" pitchFamily="18" charset="2"/>
              </a:rPr>
              <a:t>,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Z </a:t>
            </a:r>
            <a:r>
              <a:rPr lang="en-IN" altLang="en-US" dirty="0">
                <a:sym typeface="Symbol" panose="05050102010706020507" pitchFamily="18" charset="2"/>
              </a:rPr>
              <a:t>= Z</a:t>
            </a:r>
            <a:r>
              <a:rPr lang="en-IN" altLang="en-US" baseline="-25000" dirty="0">
                <a:sym typeface="Symbol" panose="05050102010706020507" pitchFamily="18" charset="2"/>
              </a:rPr>
              <a:t>1 </a:t>
            </a:r>
            <a:r>
              <a:rPr lang="en-IN" altLang="en-US" dirty="0">
                <a:sym typeface="Symbol" panose="05050102010706020507" pitchFamily="18" charset="2"/>
              </a:rPr>
              <a:t>,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F </a:t>
            </a:r>
            <a:r>
              <a:rPr lang="en-IN" altLang="en-US" dirty="0">
                <a:sym typeface="Symbol" panose="05050102010706020507" pitchFamily="18" charset="2"/>
              </a:rPr>
              <a:t>= F</a:t>
            </a:r>
            <a:r>
              <a:rPr lang="en-IN" altLang="en-US" baseline="-25000" dirty="0">
                <a:sym typeface="Symbol" panose="05050102010706020507" pitchFamily="18" charset="2"/>
              </a:rPr>
              <a:t>1</a:t>
            </a:r>
            <a:r>
              <a:rPr lang="en-IN" altLang="en-US" dirty="0">
                <a:sym typeface="Symbol" panose="05050102010706020507" pitchFamily="18" charset="2"/>
              </a:rPr>
              <a:t> x</a:t>
            </a:r>
            <a:r>
              <a:rPr lang="en-IN" altLang="en-US" baseline="-25000" dirty="0">
                <a:sym typeface="Symbol" panose="05050102010706020507" pitchFamily="18" charset="2"/>
              </a:rPr>
              <a:t>  </a:t>
            </a:r>
            <a:r>
              <a:rPr lang="en-IN" altLang="en-US" dirty="0">
                <a:sym typeface="Symbol" panose="05050102010706020507" pitchFamily="18" charset="2"/>
              </a:rPr>
              <a:t>F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</a:p>
          <a:p>
            <a:pPr marL="0" indent="0">
              <a:buNone/>
            </a:pP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aseline="-25000" dirty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[p</a:t>
            </a:r>
            <a:r>
              <a:rPr lang="en-IN" altLang="en-US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, p</a:t>
            </a:r>
            <a:r>
              <a:rPr lang="en-IN" altLang="en-US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j 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] , </a:t>
            </a:r>
            <a:r>
              <a:rPr lang="el-GR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β 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en-US" b="1" dirty="0">
                <a:sym typeface="Symbol" panose="05050102010706020507" pitchFamily="18" charset="2"/>
              </a:rPr>
              <a:t>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l-GR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δ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([</a:t>
            </a:r>
            <a:r>
              <a:rPr lang="en-IN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IN" altLang="en-US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, q</a:t>
            </a:r>
            <a:r>
              <a:rPr lang="en-IN" altLang="en-US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 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] , a , b)</a:t>
            </a:r>
            <a:r>
              <a:rPr lang="en-IN" baseline="-25000" dirty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 if and only if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             </a:t>
            </a:r>
            <a:r>
              <a:rPr lang="en-IN" b="1" dirty="0">
                <a:solidFill>
                  <a:srgbClr val="008000"/>
                </a:solidFill>
                <a:sym typeface="Symbol" panose="05050102010706020507" pitchFamily="18" charset="2"/>
              </a:rPr>
              <a:t>(</a:t>
            </a:r>
            <a:r>
              <a:rPr lang="en-I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p</a:t>
            </a:r>
            <a:r>
              <a:rPr lang="en-IN" altLang="en-US" b="1" baseline="-25000" dirty="0">
                <a:solidFill>
                  <a:srgbClr val="008000"/>
                </a:solidFill>
                <a:sym typeface="Symbol" panose="05050102010706020507" pitchFamily="18" charset="2"/>
              </a:rPr>
              <a:t>i</a:t>
            </a:r>
            <a:r>
              <a:rPr lang="en-I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 , </a:t>
            </a:r>
            <a:r>
              <a:rPr lang="el-GR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β </a:t>
            </a:r>
            <a:r>
              <a:rPr lang="en-I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) </a:t>
            </a:r>
            <a:r>
              <a:rPr lang="en-US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</a:t>
            </a:r>
            <a:r>
              <a:rPr lang="en-I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l-GR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δ</a:t>
            </a:r>
            <a:r>
              <a:rPr lang="en-IN" altLang="en-US" b="1" baseline="-25000" dirty="0">
                <a:solidFill>
                  <a:srgbClr val="008000"/>
                </a:solidFill>
                <a:sym typeface="Symbol" panose="05050102010706020507" pitchFamily="18" charset="2"/>
              </a:rPr>
              <a:t>1</a:t>
            </a:r>
            <a:r>
              <a:rPr lang="en-I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(</a:t>
            </a:r>
            <a:r>
              <a:rPr lang="en-IN" altLang="en-US" b="1" dirty="0" err="1">
                <a:solidFill>
                  <a:srgbClr val="008000"/>
                </a:solidFill>
                <a:sym typeface="Symbol" panose="05050102010706020507" pitchFamily="18" charset="2"/>
              </a:rPr>
              <a:t>q</a:t>
            </a:r>
            <a:r>
              <a:rPr lang="en-IN" altLang="en-US" b="1" baseline="-25000" dirty="0" err="1">
                <a:solidFill>
                  <a:srgbClr val="008000"/>
                </a:solidFill>
                <a:sym typeface="Symbol" panose="05050102010706020507" pitchFamily="18" charset="2"/>
              </a:rPr>
              <a:t>m</a:t>
            </a:r>
            <a:r>
              <a:rPr lang="en-I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 , a , b)</a:t>
            </a:r>
            <a:r>
              <a:rPr lang="en-IN" baseline="-25000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IN" baseline="-25000" dirty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 and  </a:t>
            </a:r>
            <a:r>
              <a:rPr lang="el-GR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δ</a:t>
            </a:r>
            <a:r>
              <a:rPr lang="en-IN" altLang="en-US" b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IN" b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0000CC"/>
                </a:solidFill>
                <a:sym typeface="Symbol" panose="05050102010706020507" pitchFamily="18" charset="2"/>
              </a:rPr>
              <a:t>(</a:t>
            </a:r>
            <a:r>
              <a:rPr lang="en-IN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q</a:t>
            </a:r>
            <a:r>
              <a:rPr lang="en-IN" altLang="en-US" b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n </a:t>
            </a:r>
            <a:r>
              <a:rPr lang="en-IN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 , a ) = p</a:t>
            </a:r>
            <a:r>
              <a:rPr lang="en-IN" altLang="en-US" b="1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j</a:t>
            </a:r>
            <a:r>
              <a:rPr lang="en-IN" baseline="-25000" dirty="0">
                <a:sym typeface="Symbol" panose="05050102010706020507" pitchFamily="18" charset="2"/>
              </a:rPr>
              <a:t>       </a:t>
            </a:r>
            <a:endParaRPr lang="en-IN" baseline="-25000" dirty="0"/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81936" y="146867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0" name="Picture 142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936" y="146867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95288" y="234749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0" name="Picture 142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288" y="234749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8669" y="1232000"/>
            <a:ext cx="7637872" cy="108350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1430" algn="ctr">
              <a:spcBef>
                <a:spcPts val="90"/>
              </a:spcBef>
            </a:pPr>
            <a:r>
              <a:rPr lang="en-IN" sz="3870" dirty="0">
                <a:latin typeface="Times New Roman"/>
                <a:cs typeface="Times New Roman"/>
              </a:rPr>
              <a:t>Module 4 – </a:t>
            </a:r>
            <a:br>
              <a:rPr lang="en-IN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Context Free Grammar 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7112" y="4498478"/>
            <a:ext cx="9422887" cy="961032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ctr"/>
            <a:r>
              <a:rPr lang="en-US" sz="2800" b="1" dirty="0">
                <a:latin typeface="Times New Roman"/>
                <a:cs typeface="Times New Roman"/>
              </a:rPr>
              <a:t>Topic:</a:t>
            </a:r>
          </a:p>
          <a:p>
            <a:pPr marL="11430" algn="ctr"/>
            <a:r>
              <a:rPr lang="en-US" sz="2800" b="1" dirty="0">
                <a:latin typeface="Times New Roman"/>
                <a:cs typeface="Times New Roman"/>
              </a:rPr>
              <a:t>GNF - Pumping Lemma for CFL – Closure Properties of CFL</a:t>
            </a:r>
          </a:p>
        </p:txBody>
      </p:sp>
      <p:sp>
        <p:nvSpPr>
          <p:cNvPr id="5" name="object 5"/>
          <p:cNvSpPr/>
          <p:nvPr/>
        </p:nvSpPr>
        <p:spPr>
          <a:xfrm>
            <a:off x="6876211" y="6175687"/>
            <a:ext cx="2640330" cy="348615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6" name="object 6"/>
          <p:cNvGrpSpPr/>
          <p:nvPr/>
        </p:nvGrpSpPr>
        <p:grpSpPr>
          <a:xfrm>
            <a:off x="9294114" y="33891"/>
            <a:ext cx="2244852" cy="781812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600" y="33891"/>
            <a:ext cx="4478274" cy="348615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361014" y="2643716"/>
            <a:ext cx="9770462" cy="1428853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Context-Free Grammar (CFG) – Derivations - Parse Trees - Ambiguity in CFG – CYK algorithm – Simplification of CFG – Elimination of Useless symbols, Unit productions, Null productions - Normal forms for CFG: CNF and GNF - Pumping Lemma for CFL – Closure Properties of CFL</a:t>
            </a:r>
            <a:endParaRPr lang="en-IN" sz="2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298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Greibach</a:t>
            </a:r>
            <a:r>
              <a:rPr lang="en-IN" dirty="0">
                <a:solidFill>
                  <a:srgbClr val="FF0000"/>
                </a:solidFill>
              </a:rPr>
              <a:t> Normal Form (GNF)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6788"/>
            <a:ext cx="10806953" cy="4980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GNF stands for </a:t>
            </a:r>
            <a:r>
              <a:rPr lang="en-US" dirty="0" err="1"/>
              <a:t>Greibach</a:t>
            </a:r>
            <a:r>
              <a:rPr lang="en-US" dirty="0"/>
              <a:t> normal form. </a:t>
            </a:r>
          </a:p>
          <a:p>
            <a:pPr>
              <a:lnSpc>
                <a:spcPct val="150000"/>
              </a:lnSpc>
            </a:pPr>
            <a:r>
              <a:rPr lang="en-US" dirty="0"/>
              <a:t>A CFG (context-free grammar) is in GNF (</a:t>
            </a:r>
            <a:r>
              <a:rPr lang="en-US" dirty="0" err="1"/>
              <a:t>Greibach</a:t>
            </a:r>
            <a:r>
              <a:rPr lang="en-US" dirty="0"/>
              <a:t> normal form) if all the production rules satisfy one of the following conditions:</a:t>
            </a:r>
          </a:p>
          <a:p>
            <a:pPr marL="1789113" lvl="2" indent="-446088">
              <a:lnSpc>
                <a:spcPct val="150000"/>
              </a:lnSpc>
              <a:buNone/>
            </a:pPr>
            <a:r>
              <a:rPr lang="en-US" sz="2800" dirty="0"/>
              <a:t>•	A start symbol generating ε. For example, S → ε.</a:t>
            </a:r>
          </a:p>
          <a:p>
            <a:pPr marL="1789113" lvl="2" indent="-446088">
              <a:lnSpc>
                <a:spcPct val="150000"/>
              </a:lnSpc>
              <a:buNone/>
            </a:pPr>
            <a:r>
              <a:rPr lang="en-US" sz="2800" dirty="0"/>
              <a:t>•	A non-terminal generating a terminal. For example, A → a.</a:t>
            </a:r>
          </a:p>
          <a:p>
            <a:pPr marL="1789113" lvl="2" indent="-446088">
              <a:lnSpc>
                <a:spcPct val="150000"/>
              </a:lnSpc>
              <a:buNone/>
            </a:pPr>
            <a:r>
              <a:rPr lang="en-US" sz="2800" dirty="0"/>
              <a:t>•	A non-terminal generating a terminal which is followed by any number of non-terminals. For example, S → </a:t>
            </a:r>
            <a:r>
              <a:rPr lang="en-US" sz="2800" dirty="0" err="1"/>
              <a:t>aASB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89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298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Greibach</a:t>
            </a:r>
            <a:r>
              <a:rPr lang="en-IN" dirty="0">
                <a:solidFill>
                  <a:srgbClr val="FF0000"/>
                </a:solidFill>
              </a:rPr>
              <a:t> Normal Form (GNF)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6788"/>
            <a:ext cx="10806953" cy="49801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example: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G1 = {S → </a:t>
            </a:r>
            <a:r>
              <a:rPr lang="en-US" dirty="0" err="1"/>
              <a:t>aAB</a:t>
            </a:r>
            <a:r>
              <a:rPr lang="en-US" dirty="0"/>
              <a:t> | </a:t>
            </a:r>
            <a:r>
              <a:rPr lang="en-US" dirty="0" err="1"/>
              <a:t>aB</a:t>
            </a:r>
            <a:r>
              <a:rPr lang="en-US" dirty="0"/>
              <a:t>, A → </a:t>
            </a:r>
            <a:r>
              <a:rPr lang="en-US" dirty="0" err="1"/>
              <a:t>aA</a:t>
            </a:r>
            <a:r>
              <a:rPr lang="en-US" dirty="0"/>
              <a:t>| a, B → </a:t>
            </a:r>
            <a:r>
              <a:rPr lang="en-US" dirty="0" err="1"/>
              <a:t>bB</a:t>
            </a:r>
            <a:r>
              <a:rPr lang="en-US" dirty="0"/>
              <a:t> | b}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G2 = {S → </a:t>
            </a:r>
            <a:r>
              <a:rPr lang="en-US" dirty="0" err="1"/>
              <a:t>aAB</a:t>
            </a:r>
            <a:r>
              <a:rPr lang="en-US" dirty="0"/>
              <a:t> | </a:t>
            </a:r>
            <a:r>
              <a:rPr lang="en-US" dirty="0" err="1"/>
              <a:t>aB</a:t>
            </a:r>
            <a:r>
              <a:rPr lang="en-US" dirty="0"/>
              <a:t>, A → </a:t>
            </a:r>
            <a:r>
              <a:rPr lang="en-US" dirty="0" err="1"/>
              <a:t>aA</a:t>
            </a:r>
            <a:r>
              <a:rPr lang="en-US" dirty="0"/>
              <a:t> | </a:t>
            </a:r>
            <a:r>
              <a:rPr lang="el-GR" dirty="0"/>
              <a:t>ε, </a:t>
            </a:r>
            <a:r>
              <a:rPr lang="en-US" dirty="0"/>
              <a:t>B → </a:t>
            </a:r>
            <a:r>
              <a:rPr lang="en-US" dirty="0" err="1"/>
              <a:t>bB</a:t>
            </a:r>
            <a:r>
              <a:rPr lang="en-US" dirty="0"/>
              <a:t> | </a:t>
            </a:r>
            <a:r>
              <a:rPr lang="el-GR" dirty="0"/>
              <a:t>ε}  </a:t>
            </a:r>
          </a:p>
          <a:p>
            <a:pPr>
              <a:lnSpc>
                <a:spcPct val="150000"/>
              </a:lnSpc>
            </a:pPr>
            <a:r>
              <a:rPr lang="en-US" dirty="0"/>
              <a:t>The production rules of Grammar G1 satisfy the rules specified for GNF, so the grammar G1 is in GNF. 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the production rule of Grammar G2 does not satisfy the rules specified for GNF as A → </a:t>
            </a:r>
            <a:r>
              <a:rPr lang="el-GR" dirty="0"/>
              <a:t>ε </a:t>
            </a:r>
            <a:r>
              <a:rPr lang="en-US" dirty="0"/>
              <a:t>and B → </a:t>
            </a:r>
            <a:r>
              <a:rPr lang="el-GR" dirty="0"/>
              <a:t>ε </a:t>
            </a:r>
            <a:r>
              <a:rPr lang="en-US" dirty="0"/>
              <a:t>contains </a:t>
            </a:r>
            <a:r>
              <a:rPr lang="el-GR" dirty="0"/>
              <a:t>ε</a:t>
            </a:r>
            <a:r>
              <a:rPr lang="en-IN" dirty="0"/>
              <a:t> </a:t>
            </a:r>
            <a:r>
              <a:rPr lang="el-GR" dirty="0"/>
              <a:t>(</a:t>
            </a:r>
            <a:r>
              <a:rPr lang="en-US" dirty="0"/>
              <a:t>only start symbol can generate </a:t>
            </a:r>
            <a:r>
              <a:rPr lang="el-GR" dirty="0"/>
              <a:t>ε). </a:t>
            </a:r>
            <a:r>
              <a:rPr lang="en-US" dirty="0"/>
              <a:t>So the grammar G2 is not in GNF.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6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29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Pumping lemma for context-free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6788"/>
            <a:ext cx="10806953" cy="49801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 L be an infinite context-free language. Then there exists some positive integer n such that for any w</a:t>
            </a:r>
            <a:r>
              <a:rPr lang="en-US" altLang="en-US" b="1" dirty="0">
                <a:sym typeface="Symbol" panose="05050102010706020507" pitchFamily="18" charset="2"/>
              </a:rPr>
              <a:t></a:t>
            </a:r>
            <a:r>
              <a:rPr lang="en-US" altLang="en-US" dirty="0">
                <a:sym typeface="Symbol" panose="05050102010706020507" pitchFamily="18" charset="2"/>
              </a:rPr>
              <a:t>L  with 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|w|</a:t>
            </a:r>
            <a:r>
              <a:rPr lang="en-IN" dirty="0">
                <a:solidFill>
                  <a:srgbClr val="0000CC"/>
                </a:solidFill>
              </a:rPr>
              <a:t>≥ n</a:t>
            </a:r>
            <a:r>
              <a:rPr lang="en-IN" dirty="0"/>
              <a:t> can be decomposed as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</a:t>
            </a:r>
            <a:r>
              <a:rPr lang="en-IN" dirty="0">
                <a:solidFill>
                  <a:srgbClr val="0000CC"/>
                </a:solidFill>
              </a:rPr>
              <a:t>w = </a:t>
            </a:r>
            <a:r>
              <a:rPr lang="en-IN" dirty="0" err="1">
                <a:solidFill>
                  <a:srgbClr val="0000CC"/>
                </a:solidFill>
              </a:rPr>
              <a:t>uvxyz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with    </a:t>
            </a:r>
            <a:r>
              <a:rPr lang="en-IN" dirty="0">
                <a:solidFill>
                  <a:srgbClr val="FF0000"/>
                </a:solidFill>
              </a:rPr>
              <a:t>|</a:t>
            </a:r>
            <a:r>
              <a:rPr lang="en-IN" dirty="0" err="1">
                <a:solidFill>
                  <a:srgbClr val="FF0000"/>
                </a:solidFill>
              </a:rPr>
              <a:t>vxy</a:t>
            </a:r>
            <a:r>
              <a:rPr lang="en-IN" dirty="0">
                <a:solidFill>
                  <a:srgbClr val="FF0000"/>
                </a:solidFill>
              </a:rPr>
              <a:t>| ≤ n  </a:t>
            </a:r>
            <a:r>
              <a:rPr lang="en-IN" dirty="0"/>
              <a:t>    and   </a:t>
            </a:r>
            <a:r>
              <a:rPr lang="en-IN" dirty="0">
                <a:solidFill>
                  <a:srgbClr val="FF0000"/>
                </a:solidFill>
              </a:rPr>
              <a:t>|</a:t>
            </a:r>
            <a:r>
              <a:rPr lang="en-IN" dirty="0" err="1">
                <a:solidFill>
                  <a:srgbClr val="FF0000"/>
                </a:solidFill>
              </a:rPr>
              <a:t>vy</a:t>
            </a:r>
            <a:r>
              <a:rPr lang="en-IN" dirty="0">
                <a:solidFill>
                  <a:srgbClr val="FF0000"/>
                </a:solidFill>
              </a:rPr>
              <a:t>| ≥ 1 </a:t>
            </a:r>
          </a:p>
          <a:p>
            <a:pPr marL="0" indent="0">
              <a:buNone/>
            </a:pPr>
            <a:r>
              <a:rPr lang="en-IN" dirty="0"/>
              <a:t>                    such that</a:t>
            </a:r>
          </a:p>
          <a:p>
            <a:pPr marL="0" indent="0">
              <a:buNone/>
            </a:pPr>
            <a:r>
              <a:rPr lang="en-IN" dirty="0"/>
              <a:t>                                 </a:t>
            </a:r>
            <a:r>
              <a:rPr lang="en-IN" dirty="0" err="1">
                <a:solidFill>
                  <a:srgbClr val="CC0099"/>
                </a:solidFill>
              </a:rPr>
              <a:t>w</a:t>
            </a:r>
            <a:r>
              <a:rPr lang="en-IN" baseline="-25000" dirty="0" err="1">
                <a:solidFill>
                  <a:srgbClr val="CC0099"/>
                </a:solidFill>
              </a:rPr>
              <a:t>i</a:t>
            </a:r>
            <a:r>
              <a:rPr lang="en-IN" baseline="-25000" dirty="0">
                <a:solidFill>
                  <a:srgbClr val="CC0099"/>
                </a:solidFill>
              </a:rPr>
              <a:t> </a:t>
            </a:r>
            <a:r>
              <a:rPr lang="en-IN" dirty="0">
                <a:solidFill>
                  <a:srgbClr val="CC0099"/>
                </a:solidFill>
              </a:rPr>
              <a:t> = </a:t>
            </a:r>
            <a:r>
              <a:rPr lang="en-IN" dirty="0" err="1">
                <a:solidFill>
                  <a:srgbClr val="CC0099"/>
                </a:solidFill>
              </a:rPr>
              <a:t>uv</a:t>
            </a:r>
            <a:r>
              <a:rPr lang="en-IN" sz="3000" baseline="30000" dirty="0" err="1">
                <a:solidFill>
                  <a:srgbClr val="CC0099"/>
                </a:solidFill>
              </a:rPr>
              <a:t>i</a:t>
            </a:r>
            <a:r>
              <a:rPr lang="en-IN" dirty="0" err="1">
                <a:solidFill>
                  <a:srgbClr val="CC0099"/>
                </a:solidFill>
              </a:rPr>
              <a:t>xy</a:t>
            </a:r>
            <a:r>
              <a:rPr lang="en-IN" sz="3000" baseline="30000" dirty="0" err="1">
                <a:solidFill>
                  <a:srgbClr val="CC0099"/>
                </a:solidFill>
              </a:rPr>
              <a:t>i</a:t>
            </a:r>
            <a:r>
              <a:rPr lang="en-IN" dirty="0" err="1">
                <a:solidFill>
                  <a:srgbClr val="CC0099"/>
                </a:solidFill>
              </a:rPr>
              <a:t>z</a:t>
            </a:r>
            <a:r>
              <a:rPr lang="en-IN" baseline="-25000" dirty="0"/>
              <a:t>   </a:t>
            </a:r>
            <a:r>
              <a:rPr lang="en-IN" dirty="0"/>
              <a:t>is also in L for i = 0, 1, 2, . . .</a:t>
            </a:r>
            <a:endParaRPr lang="en-IN" baseline="-250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3642-208A-0E3C-F31F-A289986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Pumping Lemma for CFL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6EC9-6D90-2748-72D7-C7CB5405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10515600" cy="49471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100" dirty="0">
                <a:solidFill>
                  <a:srgbClr val="FF0000"/>
                </a:solidFill>
              </a:rPr>
              <a:t>Steps – Prove by contradiction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Consider a language, L as a CFL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Assume a constant ‘n’ which depends on the CFL for every string ‘W’ in L such that |W| ≥ 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If |Z| ≥ n, then break ‘Z’ into five strings (i.e.) Z=</a:t>
            </a:r>
            <a:r>
              <a:rPr lang="en-IN" dirty="0" err="1"/>
              <a:t>uvxyz</a:t>
            </a:r>
            <a:r>
              <a:rPr lang="en-IN" dirty="0"/>
              <a:t> such that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IN" dirty="0"/>
              <a:t>|</a:t>
            </a:r>
            <a:r>
              <a:rPr lang="en-IN" dirty="0" err="1"/>
              <a:t>vxy</a:t>
            </a:r>
            <a:r>
              <a:rPr lang="en-IN" dirty="0"/>
              <a:t>| ≤ 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IN" dirty="0"/>
              <a:t>|</a:t>
            </a:r>
            <a:r>
              <a:rPr lang="en-IN" dirty="0" err="1"/>
              <a:t>vy</a:t>
            </a:r>
            <a:r>
              <a:rPr lang="en-IN" dirty="0"/>
              <a:t>| ≥ 1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IN" dirty="0"/>
              <a:t>For all </a:t>
            </a:r>
            <a:r>
              <a:rPr lang="en-IN" dirty="0" err="1"/>
              <a:t>i</a:t>
            </a:r>
            <a:r>
              <a:rPr lang="en-IN" dirty="0"/>
              <a:t> ≥ 0, every string Z = </a:t>
            </a:r>
            <a:r>
              <a:rPr lang="en-IN" dirty="0" err="1"/>
              <a:t>uv</a:t>
            </a:r>
            <a:r>
              <a:rPr lang="en-IN" baseline="30000" dirty="0" err="1"/>
              <a:t>i</a:t>
            </a:r>
            <a:r>
              <a:rPr lang="en-IN" dirty="0" err="1"/>
              <a:t>xy</a:t>
            </a:r>
            <a:r>
              <a:rPr lang="en-IN" baseline="30000" dirty="0" err="1"/>
              <a:t>i</a:t>
            </a:r>
            <a:r>
              <a:rPr lang="en-IN" dirty="0" err="1"/>
              <a:t>z</a:t>
            </a:r>
            <a:r>
              <a:rPr lang="en-IN" baseline="-25000" dirty="0"/>
              <a:t>  </a:t>
            </a:r>
            <a:r>
              <a:rPr lang="en-IN" dirty="0"/>
              <a:t>is also in L for </a:t>
            </a:r>
            <a:r>
              <a:rPr lang="en-IN" dirty="0" err="1"/>
              <a:t>i</a:t>
            </a:r>
            <a:r>
              <a:rPr lang="en-IN" dirty="0"/>
              <a:t> = 0, 1, 2, . . . </a:t>
            </a:r>
            <a:r>
              <a:rPr lang="en-IN" dirty="0">
                <a:latin typeface="Segoe UI Symbol" panose="020B0502040204020203" pitchFamily="34" charset="0"/>
                <a:ea typeface="Segoe UI Symbol" panose="020B0502040204020203" pitchFamily="34" charset="0"/>
                <a:sym typeface="Wingdings" panose="05000000000000000000" pitchFamily="2" charset="2"/>
              </a:rPr>
              <a:t>∈</a:t>
            </a:r>
            <a:r>
              <a:rPr lang="en-IN" dirty="0"/>
              <a:t> 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Prove by contradiction</a:t>
            </a:r>
            <a:r>
              <a:rPr lang="en-IN" dirty="0"/>
              <a:t>, that </a:t>
            </a:r>
            <a:r>
              <a:rPr lang="en-US" dirty="0"/>
              <a:t>every string </a:t>
            </a:r>
            <a:r>
              <a:rPr lang="en-IN" dirty="0"/>
              <a:t>Z=</a:t>
            </a:r>
            <a:r>
              <a:rPr lang="en-IN" dirty="0" err="1"/>
              <a:t>uv</a:t>
            </a:r>
            <a:r>
              <a:rPr lang="en-IN" baseline="30000" dirty="0" err="1"/>
              <a:t>i</a:t>
            </a:r>
            <a:r>
              <a:rPr lang="en-IN" dirty="0" err="1"/>
              <a:t>xy</a:t>
            </a:r>
            <a:r>
              <a:rPr lang="en-IN" baseline="30000" dirty="0" err="1"/>
              <a:t>i</a:t>
            </a:r>
            <a:r>
              <a:rPr lang="en-IN" dirty="0" err="1"/>
              <a:t>z</a:t>
            </a:r>
            <a:r>
              <a:rPr lang="en-IN" dirty="0"/>
              <a:t> </a:t>
            </a:r>
            <a:r>
              <a:rPr lang="en-US" dirty="0"/>
              <a:t>is not in L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20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540"/>
            <a:ext cx="10515600" cy="6360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Example:1 Prove that L = </a:t>
            </a:r>
            <a:r>
              <a:rPr lang="en-US" dirty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n </a:t>
            </a:r>
            <a:r>
              <a:rPr lang="en-US" dirty="0"/>
              <a:t> / n ≥ 1 } is not context-free.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Assume that L is context-free language.</a:t>
            </a:r>
          </a:p>
          <a:p>
            <a:pPr marL="0" indent="0">
              <a:buNone/>
            </a:pPr>
            <a:r>
              <a:rPr lang="en-IN" dirty="0"/>
              <a:t>Let n be a positive integer.</a:t>
            </a:r>
          </a:p>
          <a:p>
            <a:pPr marL="0" indent="0">
              <a:buNone/>
            </a:pPr>
            <a:r>
              <a:rPr lang="en-IN" dirty="0"/>
              <a:t>Let  w =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n</a:t>
            </a:r>
            <a:r>
              <a:rPr lang="en-IN" dirty="0"/>
              <a:t>.    Then |w| = 3n ≥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</a:t>
            </a:r>
            <a:r>
              <a:rPr lang="en-IN" dirty="0" err="1"/>
              <a:t>uvxyz</a:t>
            </a:r>
            <a:r>
              <a:rPr lang="en-IN" dirty="0"/>
              <a:t>   with    |</a:t>
            </a:r>
            <a:r>
              <a:rPr lang="en-IN" dirty="0" err="1"/>
              <a:t>vxy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and      |</a:t>
            </a:r>
            <a:r>
              <a:rPr lang="en-IN" dirty="0" err="1"/>
              <a:t>vy</a:t>
            </a:r>
            <a:r>
              <a:rPr lang="en-IN" dirty="0"/>
              <a:t>| ≥ 1 </a:t>
            </a:r>
            <a:r>
              <a:rPr lang="en-IN" dirty="0">
                <a:solidFill>
                  <a:srgbClr val="FF0000"/>
                </a:solidFill>
              </a:rPr>
              <a:t>both v and y not null</a:t>
            </a:r>
          </a:p>
          <a:p>
            <a:pPr marL="0" indent="0">
              <a:buNone/>
            </a:pPr>
            <a:r>
              <a:rPr lang="en-IN" dirty="0"/>
              <a:t>As  1 ≤ |</a:t>
            </a:r>
            <a:r>
              <a:rPr lang="en-IN" dirty="0" err="1"/>
              <a:t>vy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n,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cannot contain all the three symbols a, b, c</a:t>
            </a:r>
          </a:p>
          <a:p>
            <a:pPr marL="0" indent="0">
              <a:buNone/>
            </a:pPr>
            <a:r>
              <a:rPr lang="en-IN" dirty="0"/>
              <a:t> So,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is of the form</a:t>
            </a:r>
          </a:p>
          <a:p>
            <a:pPr marL="0" indent="0">
              <a:buNone/>
            </a:pPr>
            <a:r>
              <a:rPr lang="en-IN" dirty="0"/>
              <a:t>  case 1: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contains only</a:t>
            </a:r>
            <a:r>
              <a:rPr lang="en-IN" dirty="0">
                <a:solidFill>
                  <a:srgbClr val="FF0000"/>
                </a:solidFill>
              </a:rPr>
              <a:t> a</a:t>
            </a:r>
            <a:r>
              <a:rPr lang="en-IN" dirty="0"/>
              <a:t>’s (or</a:t>
            </a:r>
            <a:r>
              <a:rPr lang="en-IN" dirty="0">
                <a:solidFill>
                  <a:srgbClr val="FF0000"/>
                </a:solidFill>
              </a:rPr>
              <a:t> b</a:t>
            </a:r>
            <a:r>
              <a:rPr lang="en-IN" dirty="0"/>
              <a:t>’s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c</a:t>
            </a:r>
            <a:r>
              <a:rPr lang="en-IN" dirty="0"/>
              <a:t>’s )</a:t>
            </a:r>
          </a:p>
          <a:p>
            <a:pPr marL="0" indent="0">
              <a:buNone/>
            </a:pPr>
            <a:r>
              <a:rPr lang="en-IN" dirty="0"/>
              <a:t>  case 2: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is of the form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sz="3000" baseline="30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sz="3000" baseline="30000" dirty="0">
                <a:solidFill>
                  <a:srgbClr val="FF0000"/>
                </a:solidFill>
              </a:rPr>
              <a:t>j</a:t>
            </a:r>
            <a:r>
              <a:rPr lang="en-IN" dirty="0"/>
              <a:t> (or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</a:t>
            </a:r>
            <a:r>
              <a:rPr lang="en-IN" sz="3000" baseline="30000" dirty="0" err="1">
                <a:solidFill>
                  <a:srgbClr val="FF0000"/>
                </a:solidFill>
              </a:rPr>
              <a:t>i</a:t>
            </a:r>
            <a:r>
              <a:rPr lang="en-IN" dirty="0" err="1">
                <a:solidFill>
                  <a:srgbClr val="FF0000"/>
                </a:solidFill>
              </a:rPr>
              <a:t>c</a:t>
            </a:r>
            <a:r>
              <a:rPr lang="en-IN" sz="3000" baseline="30000" dirty="0" err="1">
                <a:solidFill>
                  <a:srgbClr val="FF0000"/>
                </a:solidFill>
              </a:rPr>
              <a:t>j</a:t>
            </a:r>
            <a:r>
              <a:rPr lang="en-IN" sz="3000" baseline="30000" dirty="0">
                <a:solidFill>
                  <a:srgbClr val="FF0000"/>
                </a:solidFill>
              </a:rPr>
              <a:t> </a:t>
            </a:r>
            <a:r>
              <a:rPr lang="en-IN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176"/>
            <a:ext cx="10515600" cy="58407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Case 1: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contains only</a:t>
            </a:r>
            <a:r>
              <a:rPr lang="en-IN" dirty="0">
                <a:solidFill>
                  <a:srgbClr val="FF0000"/>
                </a:solidFill>
              </a:rPr>
              <a:t> a</a:t>
            </a:r>
            <a:r>
              <a:rPr lang="en-IN" dirty="0"/>
              <a:t>’s (or</a:t>
            </a:r>
            <a:r>
              <a:rPr lang="en-IN" dirty="0">
                <a:solidFill>
                  <a:srgbClr val="FF0000"/>
                </a:solidFill>
              </a:rPr>
              <a:t> b</a:t>
            </a:r>
            <a:r>
              <a:rPr lang="en-IN" dirty="0"/>
              <a:t>’s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c</a:t>
            </a:r>
            <a:r>
              <a:rPr lang="en-IN" dirty="0"/>
              <a:t>’s 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contains only</a:t>
            </a:r>
            <a:r>
              <a:rPr lang="en-IN" dirty="0">
                <a:solidFill>
                  <a:srgbClr val="FF0000"/>
                </a:solidFill>
              </a:rPr>
              <a:t> a</a:t>
            </a:r>
            <a:r>
              <a:rPr lang="en-IN" dirty="0"/>
              <a:t>’s            </a:t>
            </a:r>
            <a:r>
              <a:rPr lang="en-IN" dirty="0">
                <a:solidFill>
                  <a:srgbClr val="FF0000"/>
                </a:solidFill>
              </a:rPr>
              <a:t>v = a</a:t>
            </a:r>
            <a:r>
              <a:rPr lang="en-IN" sz="3000" baseline="30000" dirty="0">
                <a:solidFill>
                  <a:srgbClr val="FF0000"/>
                </a:solidFill>
              </a:rPr>
              <a:t>i </a:t>
            </a:r>
            <a:r>
              <a:rPr lang="en-IN" sz="3000" dirty="0">
                <a:solidFill>
                  <a:srgbClr val="FF0000"/>
                </a:solidFill>
              </a:rPr>
              <a:t> , </a:t>
            </a:r>
            <a:r>
              <a:rPr lang="en-IN" dirty="0"/>
              <a:t>1 ≤ i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</a:t>
            </a:r>
          </a:p>
          <a:p>
            <a:pPr marL="0" indent="0">
              <a:buNone/>
            </a:pPr>
            <a:r>
              <a:rPr lang="en-IN" dirty="0">
                <a:solidFill>
                  <a:srgbClr val="CC0099"/>
                </a:solidFill>
              </a:rPr>
              <a:t>    w = </a:t>
            </a:r>
            <a:r>
              <a:rPr lang="en-IN" dirty="0" err="1">
                <a:solidFill>
                  <a:srgbClr val="CC0099"/>
                </a:solidFill>
              </a:rPr>
              <a:t>uvxyz</a:t>
            </a:r>
            <a:r>
              <a:rPr lang="en-IN" dirty="0">
                <a:solidFill>
                  <a:srgbClr val="CC0099"/>
                </a:solidFill>
              </a:rPr>
              <a:t> =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n</a:t>
            </a:r>
            <a:r>
              <a:rPr lang="en-US" dirty="0"/>
              <a:t> = a</a:t>
            </a:r>
            <a:r>
              <a:rPr lang="en-US" baseline="30000" dirty="0"/>
              <a:t>n-</a:t>
            </a:r>
            <a:r>
              <a:rPr lang="en-US" baseline="30000" dirty="0" err="1"/>
              <a:t>i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30000" dirty="0" err="1">
                <a:solidFill>
                  <a:srgbClr val="FF0000"/>
                </a:solidFill>
              </a:rPr>
              <a:t>i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n </a:t>
            </a:r>
          </a:p>
          <a:p>
            <a:pPr marL="0" indent="0">
              <a:buNone/>
            </a:pPr>
            <a:r>
              <a:rPr lang="en-US" baseline="30000" dirty="0"/>
              <a:t>      </a:t>
            </a:r>
            <a:r>
              <a:rPr lang="en-IN" dirty="0">
                <a:solidFill>
                  <a:srgbClr val="CC0099"/>
                </a:solidFill>
              </a:rPr>
              <a:t>w</a:t>
            </a:r>
            <a:r>
              <a:rPr lang="en-IN" baseline="-25000" dirty="0">
                <a:solidFill>
                  <a:srgbClr val="CC0099"/>
                </a:solidFill>
              </a:rPr>
              <a:t>0</a:t>
            </a:r>
            <a:r>
              <a:rPr lang="en-IN" dirty="0">
                <a:solidFill>
                  <a:srgbClr val="CC0099"/>
                </a:solidFill>
              </a:rPr>
              <a:t> = </a:t>
            </a:r>
            <a:r>
              <a:rPr lang="en-IN" dirty="0" err="1">
                <a:solidFill>
                  <a:srgbClr val="CC0099"/>
                </a:solidFill>
              </a:rPr>
              <a:t>uxz</a:t>
            </a:r>
            <a:r>
              <a:rPr lang="en-IN" dirty="0">
                <a:solidFill>
                  <a:srgbClr val="CC0099"/>
                </a:solidFill>
              </a:rPr>
              <a:t> = </a:t>
            </a:r>
            <a:r>
              <a:rPr lang="en-US" dirty="0"/>
              <a:t>a</a:t>
            </a:r>
            <a:r>
              <a:rPr lang="en-US" baseline="30000" dirty="0"/>
              <a:t>n-i</a:t>
            </a:r>
            <a:r>
              <a:rPr lang="en-US" dirty="0"/>
              <a:t>b</a:t>
            </a:r>
            <a:r>
              <a:rPr lang="en-US" baseline="30000" dirty="0"/>
              <a:t>n </a:t>
            </a:r>
            <a:r>
              <a:rPr lang="en-US" dirty="0"/>
              <a:t>c</a:t>
            </a:r>
            <a:r>
              <a:rPr lang="en-US" baseline="30000" dirty="0"/>
              <a:t>n</a:t>
            </a:r>
            <a:r>
              <a:rPr lang="en-US" dirty="0"/>
              <a:t> , </a:t>
            </a:r>
            <a:r>
              <a:rPr lang="en-IN" dirty="0"/>
              <a:t>1 ≤ i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</a:t>
            </a:r>
          </a:p>
          <a:p>
            <a:pPr marL="0" indent="0">
              <a:buNone/>
            </a:pPr>
            <a:r>
              <a:rPr lang="en-IN" dirty="0">
                <a:solidFill>
                  <a:srgbClr val="CC0099"/>
                </a:solidFill>
              </a:rPr>
              <a:t>     w</a:t>
            </a:r>
            <a:r>
              <a:rPr lang="en-IN" baseline="-25000" dirty="0">
                <a:solidFill>
                  <a:srgbClr val="CC0099"/>
                </a:solidFill>
              </a:rPr>
              <a:t>0      </a:t>
            </a:r>
            <a:r>
              <a:rPr lang="en-IN" dirty="0">
                <a:solidFill>
                  <a:srgbClr val="CC0099"/>
                </a:solidFill>
              </a:rPr>
              <a:t> L , </a:t>
            </a:r>
            <a:r>
              <a:rPr lang="en-IN" dirty="0"/>
              <a:t>contradiction.</a:t>
            </a:r>
          </a:p>
          <a:p>
            <a:pPr marL="0" indent="0">
              <a:buNone/>
            </a:pPr>
            <a:r>
              <a:rPr lang="en-IN" dirty="0"/>
              <a:t>Case 2: </a:t>
            </a:r>
            <a:r>
              <a:rPr lang="en-IN" dirty="0">
                <a:solidFill>
                  <a:srgbClr val="FF0000"/>
                </a:solidFill>
              </a:rPr>
              <a:t>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is of the form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sz="3000" baseline="30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sz="3000" baseline="30000" dirty="0">
                <a:solidFill>
                  <a:srgbClr val="FF0000"/>
                </a:solidFill>
              </a:rPr>
              <a:t>j</a:t>
            </a:r>
            <a:r>
              <a:rPr lang="en-IN" dirty="0"/>
              <a:t> (or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</a:t>
            </a:r>
            <a:r>
              <a:rPr lang="en-IN" sz="3000" baseline="30000" dirty="0" err="1">
                <a:solidFill>
                  <a:srgbClr val="FF0000"/>
                </a:solidFill>
              </a:rPr>
              <a:t>i</a:t>
            </a:r>
            <a:r>
              <a:rPr lang="en-IN" dirty="0" err="1">
                <a:solidFill>
                  <a:srgbClr val="FF0000"/>
                </a:solidFill>
              </a:rPr>
              <a:t>c</a:t>
            </a:r>
            <a:r>
              <a:rPr lang="en-IN" sz="3000" baseline="30000" dirty="0" err="1">
                <a:solidFill>
                  <a:srgbClr val="FF0000"/>
                </a:solidFill>
              </a:rPr>
              <a:t>j</a:t>
            </a:r>
            <a:r>
              <a:rPr lang="en-IN" sz="3000" baseline="30000" dirty="0">
                <a:solidFill>
                  <a:srgbClr val="FF0000"/>
                </a:solidFill>
              </a:rPr>
              <a:t> 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v  </a:t>
            </a:r>
            <a:r>
              <a:rPr lang="en-IN" dirty="0"/>
              <a:t>or</a:t>
            </a:r>
            <a:r>
              <a:rPr lang="en-IN" dirty="0">
                <a:solidFill>
                  <a:srgbClr val="FF0000"/>
                </a:solidFill>
              </a:rPr>
              <a:t> y </a:t>
            </a:r>
            <a:r>
              <a:rPr lang="en-IN" dirty="0"/>
              <a:t>is of the form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sz="3000" baseline="30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sz="3000" baseline="30000" dirty="0">
                <a:solidFill>
                  <a:srgbClr val="FF0000"/>
                </a:solidFill>
              </a:rPr>
              <a:t>j </a:t>
            </a:r>
            <a:r>
              <a:rPr lang="en-IN" sz="3000" dirty="0">
                <a:solidFill>
                  <a:srgbClr val="FF0000"/>
                </a:solidFill>
              </a:rPr>
              <a:t>        </a:t>
            </a:r>
            <a:r>
              <a:rPr lang="en-IN" sz="3200" dirty="0">
                <a:solidFill>
                  <a:srgbClr val="FF0000"/>
                </a:solidFill>
              </a:rPr>
              <a:t>v =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sz="3200" baseline="30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sz="3200" baseline="30000" dirty="0">
                <a:solidFill>
                  <a:srgbClr val="FF0000"/>
                </a:solidFill>
              </a:rPr>
              <a:t>j</a:t>
            </a:r>
            <a:r>
              <a:rPr lang="en-IN" sz="3600" baseline="30000" dirty="0">
                <a:solidFill>
                  <a:srgbClr val="FF0000"/>
                </a:solidFill>
              </a:rPr>
              <a:t> </a:t>
            </a:r>
            <a:r>
              <a:rPr lang="en-IN" sz="3600" dirty="0">
                <a:solidFill>
                  <a:srgbClr val="FF0000"/>
                </a:solidFill>
              </a:rPr>
              <a:t> , </a:t>
            </a:r>
            <a:r>
              <a:rPr lang="en-IN" sz="3200" dirty="0"/>
              <a:t>1 ≤ </a:t>
            </a:r>
            <a:r>
              <a:rPr lang="en-IN" sz="3200" dirty="0" err="1"/>
              <a:t>i+j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/>
              <a:t>≤  n</a:t>
            </a:r>
            <a:r>
              <a:rPr lang="en-IN" sz="3000" baseline="30000" dirty="0">
                <a:solidFill>
                  <a:srgbClr val="FF0000"/>
                </a:solidFill>
              </a:rPr>
              <a:t>          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C0099"/>
                </a:solidFill>
              </a:rPr>
              <a:t>    w = </a:t>
            </a:r>
            <a:r>
              <a:rPr lang="en-IN" dirty="0" err="1">
                <a:solidFill>
                  <a:srgbClr val="CC0099"/>
                </a:solidFill>
              </a:rPr>
              <a:t>uvxyz</a:t>
            </a:r>
            <a:r>
              <a:rPr lang="en-IN" dirty="0">
                <a:solidFill>
                  <a:srgbClr val="CC0099"/>
                </a:solidFill>
              </a:rPr>
              <a:t> =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baseline="30000" dirty="0"/>
              <a:t> </a:t>
            </a:r>
          </a:p>
          <a:p>
            <a:pPr marL="0" indent="0">
              <a:buNone/>
            </a:pPr>
            <a:r>
              <a:rPr lang="en-US" baseline="30000" dirty="0"/>
              <a:t>      </a:t>
            </a:r>
            <a:r>
              <a:rPr lang="en-IN" dirty="0">
                <a:solidFill>
                  <a:srgbClr val="CC0099"/>
                </a:solidFill>
              </a:rPr>
              <a:t>w</a:t>
            </a:r>
            <a:r>
              <a:rPr lang="en-IN" baseline="-25000" dirty="0">
                <a:solidFill>
                  <a:srgbClr val="CC0099"/>
                </a:solidFill>
              </a:rPr>
              <a:t>2</a:t>
            </a:r>
            <a:r>
              <a:rPr lang="en-IN" dirty="0">
                <a:solidFill>
                  <a:srgbClr val="CC0099"/>
                </a:solidFill>
              </a:rPr>
              <a:t> = uv</a:t>
            </a:r>
            <a:r>
              <a:rPr lang="en-IN" sz="3000" baseline="30000" dirty="0">
                <a:solidFill>
                  <a:srgbClr val="CC0099"/>
                </a:solidFill>
              </a:rPr>
              <a:t>2</a:t>
            </a:r>
            <a:r>
              <a:rPr lang="en-IN" dirty="0">
                <a:solidFill>
                  <a:srgbClr val="CC0099"/>
                </a:solidFill>
              </a:rPr>
              <a:t>xy</a:t>
            </a:r>
            <a:r>
              <a:rPr lang="en-IN" sz="3000" baseline="30000" dirty="0">
                <a:solidFill>
                  <a:srgbClr val="CC0099"/>
                </a:solidFill>
              </a:rPr>
              <a:t>2</a:t>
            </a:r>
            <a:r>
              <a:rPr lang="en-IN" dirty="0">
                <a:solidFill>
                  <a:srgbClr val="CC0099"/>
                </a:solidFill>
              </a:rPr>
              <a:t>z  = u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sz="3200" baseline="30000" dirty="0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0000CC"/>
                </a:solidFill>
              </a:rPr>
              <a:t>b</a:t>
            </a:r>
            <a:r>
              <a:rPr lang="en-IN" sz="3200" baseline="30000" dirty="0">
                <a:solidFill>
                  <a:srgbClr val="0000CC"/>
                </a:solidFill>
              </a:rPr>
              <a:t>j </a:t>
            </a:r>
            <a:r>
              <a:rPr lang="en-IN" dirty="0">
                <a:solidFill>
                  <a:srgbClr val="0000CC"/>
                </a:solidFill>
              </a:rPr>
              <a:t>a</a:t>
            </a:r>
            <a:r>
              <a:rPr lang="en-IN" baseline="30000" dirty="0">
                <a:solidFill>
                  <a:srgbClr val="0000CC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baseline="30000" dirty="0">
                <a:solidFill>
                  <a:srgbClr val="FF0000"/>
                </a:solidFill>
              </a:rPr>
              <a:t>j </a:t>
            </a:r>
            <a:r>
              <a:rPr lang="en-IN" dirty="0">
                <a:solidFill>
                  <a:srgbClr val="CC0099"/>
                </a:solidFill>
              </a:rPr>
              <a:t>xy</a:t>
            </a:r>
            <a:r>
              <a:rPr lang="en-IN" sz="3000" baseline="30000" dirty="0">
                <a:solidFill>
                  <a:srgbClr val="CC0099"/>
                </a:solidFill>
              </a:rPr>
              <a:t>2</a:t>
            </a:r>
            <a:r>
              <a:rPr lang="en-IN" dirty="0">
                <a:solidFill>
                  <a:srgbClr val="CC0099"/>
                </a:solidFill>
              </a:rPr>
              <a:t>z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C0099"/>
                </a:solidFill>
              </a:rPr>
              <a:t>  w</a:t>
            </a:r>
            <a:r>
              <a:rPr lang="en-IN" baseline="-25000" dirty="0">
                <a:solidFill>
                  <a:srgbClr val="CC0099"/>
                </a:solidFill>
              </a:rPr>
              <a:t>2     </a:t>
            </a:r>
            <a:r>
              <a:rPr lang="en-IN" dirty="0">
                <a:solidFill>
                  <a:srgbClr val="CC0099"/>
                </a:solidFill>
              </a:rPr>
              <a:t> L , </a:t>
            </a:r>
            <a:r>
              <a:rPr lang="en-IN" dirty="0"/>
              <a:t>contradiction.</a:t>
            </a:r>
          </a:p>
          <a:p>
            <a:pPr marL="0" indent="0">
              <a:buNone/>
            </a:pPr>
            <a:r>
              <a:rPr lang="en-IN" dirty="0"/>
              <a:t>Hence L is not CFL.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53536" y="823216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0" name="Picture 17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536" y="823216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41134" y="2430839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7000" imgH="152400" progId="Equation.3">
                  <p:embed/>
                </p:oleObj>
              </mc:Choice>
              <mc:Fallback>
                <p:oleObj name="Equation" r:id="rId4" imgW="127000" imgH="152400" progId="Equation.3">
                  <p:embed/>
                  <p:pic>
                    <p:nvPicPr>
                      <p:cNvPr id="0" name="Picture 17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134" y="2430839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00033" y="3440536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500" imgH="152400" progId="Equation.3">
                  <p:embed/>
                </p:oleObj>
              </mc:Choice>
              <mc:Fallback>
                <p:oleObj name="Equation" r:id="rId6" imgW="190500" imgH="152400" progId="Equation.3">
                  <p:embed/>
                  <p:pic>
                    <p:nvPicPr>
                      <p:cNvPr id="0" name="Picture 17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033" y="3440536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87268" y="5097839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7000" imgH="152400" progId="Equation.3">
                  <p:embed/>
                </p:oleObj>
              </mc:Choice>
              <mc:Fallback>
                <p:oleObj name="Equation" r:id="rId7" imgW="127000" imgH="152400" progId="Equation.3">
                  <p:embed/>
                  <p:pic>
                    <p:nvPicPr>
                      <p:cNvPr id="0" name="Picture 17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268" y="5097839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Example:2 Prove that L = </a:t>
            </a:r>
            <a:r>
              <a:rPr lang="en-US" dirty="0"/>
              <a:t>{ 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baseline="30000" dirty="0"/>
              <a:t> </a:t>
            </a:r>
            <a:r>
              <a:rPr lang="en-US" dirty="0"/>
              <a:t> / p is prime } is not context-free.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Assume that L is context-free language.</a:t>
            </a:r>
          </a:p>
          <a:p>
            <a:pPr marL="0" indent="0">
              <a:buNone/>
            </a:pPr>
            <a:r>
              <a:rPr lang="en-IN" dirty="0"/>
              <a:t>Let n be a positive integer and let p be a prime </a:t>
            </a:r>
            <a:r>
              <a:rPr lang="en-IN" dirty="0" err="1"/>
              <a:t>num</a:t>
            </a:r>
            <a:r>
              <a:rPr lang="en-IN" dirty="0"/>
              <a:t> greater than n i.e. p &gt; n.</a:t>
            </a:r>
          </a:p>
          <a:p>
            <a:pPr marL="0" indent="0">
              <a:buNone/>
            </a:pPr>
            <a:r>
              <a:rPr lang="en-IN" dirty="0"/>
              <a:t>Let  w = 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IN" dirty="0"/>
              <a:t>.    Then |w| = p  &gt;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</a:t>
            </a:r>
            <a:r>
              <a:rPr lang="en-IN" dirty="0" err="1"/>
              <a:t>uvxyz</a:t>
            </a:r>
            <a:r>
              <a:rPr lang="en-IN" dirty="0"/>
              <a:t>   with    |</a:t>
            </a:r>
            <a:r>
              <a:rPr lang="en-IN" dirty="0" err="1"/>
              <a:t>vxy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and      |</a:t>
            </a:r>
            <a:r>
              <a:rPr lang="en-IN" dirty="0" err="1"/>
              <a:t>vy</a:t>
            </a:r>
            <a:r>
              <a:rPr lang="en-IN" dirty="0"/>
              <a:t>| ≥ 1 </a:t>
            </a:r>
            <a:r>
              <a:rPr lang="en-IN" dirty="0">
                <a:solidFill>
                  <a:srgbClr val="FF0000"/>
                </a:solidFill>
              </a:rPr>
              <a:t>both v and y not null.</a:t>
            </a:r>
          </a:p>
          <a:p>
            <a:pPr marL="0" indent="0">
              <a:buNone/>
            </a:pPr>
            <a:r>
              <a:rPr lang="en-IN" dirty="0"/>
              <a:t>|</a:t>
            </a:r>
            <a:r>
              <a:rPr lang="en-IN" dirty="0" err="1"/>
              <a:t>vy</a:t>
            </a:r>
            <a:r>
              <a:rPr lang="en-IN" dirty="0"/>
              <a:t>| ≥ 1 , |</a:t>
            </a:r>
            <a:r>
              <a:rPr lang="en-IN" dirty="0" err="1"/>
              <a:t>vxy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  1 ≤ |</a:t>
            </a:r>
            <a:r>
              <a:rPr lang="en-IN" dirty="0" err="1"/>
              <a:t>vy</a:t>
            </a:r>
            <a:r>
              <a:rPr lang="en-IN" dirty="0"/>
              <a:t>| ≤  n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>
                <a:solidFill>
                  <a:srgbClr val="FF0000"/>
                </a:solidFill>
              </a:rPr>
              <a:t>|</a:t>
            </a:r>
            <a:r>
              <a:rPr lang="en-IN" dirty="0" err="1">
                <a:solidFill>
                  <a:srgbClr val="FF0000"/>
                </a:solidFill>
              </a:rPr>
              <a:t>vy</a:t>
            </a:r>
            <a:r>
              <a:rPr lang="en-IN" dirty="0">
                <a:solidFill>
                  <a:srgbClr val="FF0000"/>
                </a:solidFill>
              </a:rPr>
              <a:t>| = m</a:t>
            </a:r>
            <a:r>
              <a:rPr lang="en-IN" baseline="30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 ,  1</a:t>
            </a:r>
            <a:r>
              <a:rPr lang="en-IN" baseline="30000" dirty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≤ m ≤ n</a:t>
            </a:r>
          </a:p>
          <a:p>
            <a:pPr marL="0" indent="0">
              <a:buNone/>
            </a:pPr>
            <a:r>
              <a:rPr lang="en-IN" dirty="0"/>
              <a:t>Let  i = p +1            p = i -1 </a:t>
            </a:r>
          </a:p>
          <a:p>
            <a:pPr marL="0" indent="0">
              <a:buNone/>
            </a:pPr>
            <a:r>
              <a:rPr lang="en-IN" dirty="0"/>
              <a:t>Consider   </a:t>
            </a:r>
          </a:p>
          <a:p>
            <a:pPr marL="0" indent="0">
              <a:buNone/>
            </a:pPr>
            <a:r>
              <a:rPr lang="en-IN" dirty="0"/>
              <a:t>|</a:t>
            </a:r>
            <a:r>
              <a:rPr lang="en-IN" dirty="0">
                <a:solidFill>
                  <a:srgbClr val="CC0099"/>
                </a:solidFill>
              </a:rPr>
              <a:t> </a:t>
            </a:r>
            <a:r>
              <a:rPr lang="en-IN" dirty="0" err="1">
                <a:solidFill>
                  <a:srgbClr val="CC0099"/>
                </a:solidFill>
              </a:rPr>
              <a:t>uv</a:t>
            </a:r>
            <a:r>
              <a:rPr lang="en-IN" sz="3000" baseline="30000" dirty="0" err="1">
                <a:solidFill>
                  <a:srgbClr val="CC0099"/>
                </a:solidFill>
              </a:rPr>
              <a:t>i</a:t>
            </a:r>
            <a:r>
              <a:rPr lang="en-IN" dirty="0" err="1">
                <a:solidFill>
                  <a:srgbClr val="CC0099"/>
                </a:solidFill>
              </a:rPr>
              <a:t>xy</a:t>
            </a:r>
            <a:r>
              <a:rPr lang="en-IN" sz="3000" baseline="30000" dirty="0" err="1">
                <a:solidFill>
                  <a:srgbClr val="CC0099"/>
                </a:solidFill>
              </a:rPr>
              <a:t>i</a:t>
            </a:r>
            <a:r>
              <a:rPr lang="en-IN" dirty="0" err="1">
                <a:solidFill>
                  <a:srgbClr val="CC0099"/>
                </a:solidFill>
              </a:rPr>
              <a:t>z</a:t>
            </a:r>
            <a:r>
              <a:rPr lang="en-IN" dirty="0"/>
              <a:t>| = |</a:t>
            </a:r>
            <a:r>
              <a:rPr lang="en-IN" dirty="0" err="1"/>
              <a:t>uvxyz</a:t>
            </a:r>
            <a:r>
              <a:rPr lang="en-IN" dirty="0"/>
              <a:t>| + |(</a:t>
            </a:r>
            <a:r>
              <a:rPr lang="en-IN" dirty="0" err="1"/>
              <a:t>vy</a:t>
            </a:r>
            <a:r>
              <a:rPr lang="en-IN" dirty="0"/>
              <a:t>)</a:t>
            </a:r>
            <a:r>
              <a:rPr lang="en-IN" sz="3000" baseline="30000" dirty="0"/>
              <a:t>i - 1</a:t>
            </a:r>
            <a:r>
              <a:rPr lang="en-IN" dirty="0"/>
              <a:t>| = |</a:t>
            </a:r>
            <a:r>
              <a:rPr lang="en-IN" dirty="0" err="1"/>
              <a:t>uvxyz</a:t>
            </a:r>
            <a:r>
              <a:rPr lang="en-IN" dirty="0"/>
              <a:t>| + |</a:t>
            </a:r>
            <a:r>
              <a:rPr lang="en-IN" dirty="0" err="1"/>
              <a:t>vy</a:t>
            </a:r>
            <a:r>
              <a:rPr lang="en-IN" dirty="0"/>
              <a:t>|(i -1)</a:t>
            </a:r>
          </a:p>
          <a:p>
            <a:pPr marL="0" indent="0">
              <a:buNone/>
            </a:pPr>
            <a:r>
              <a:rPr lang="en-IN" dirty="0"/>
              <a:t>                                        = p + m(</a:t>
            </a:r>
            <a:r>
              <a:rPr lang="en-IN" dirty="0" err="1"/>
              <a:t>i</a:t>
            </a:r>
            <a:r>
              <a:rPr lang="en-IN" dirty="0"/>
              <a:t> -1) = p + </a:t>
            </a:r>
            <a:r>
              <a:rPr lang="en-IN" dirty="0" err="1"/>
              <a:t>mp</a:t>
            </a:r>
            <a:r>
              <a:rPr lang="en-IN" dirty="0"/>
              <a:t> = (m+1)p , is not prime.</a:t>
            </a:r>
          </a:p>
          <a:p>
            <a:pPr marL="0" indent="0">
              <a:buNone/>
            </a:pPr>
            <a:r>
              <a:rPr lang="en-IN" dirty="0"/>
              <a:t>Therefore, </a:t>
            </a:r>
            <a:r>
              <a:rPr lang="en-IN" dirty="0" err="1">
                <a:solidFill>
                  <a:srgbClr val="CC0099"/>
                </a:solidFill>
              </a:rPr>
              <a:t>uv</a:t>
            </a:r>
            <a:r>
              <a:rPr lang="en-IN" sz="3000" baseline="30000" dirty="0" err="1">
                <a:solidFill>
                  <a:srgbClr val="CC0099"/>
                </a:solidFill>
              </a:rPr>
              <a:t>i</a:t>
            </a:r>
            <a:r>
              <a:rPr lang="en-IN" dirty="0" err="1">
                <a:solidFill>
                  <a:srgbClr val="CC0099"/>
                </a:solidFill>
              </a:rPr>
              <a:t>xy</a:t>
            </a:r>
            <a:r>
              <a:rPr lang="en-IN" sz="3000" baseline="30000" dirty="0" err="1">
                <a:solidFill>
                  <a:srgbClr val="CC0099"/>
                </a:solidFill>
              </a:rPr>
              <a:t>i</a:t>
            </a:r>
            <a:r>
              <a:rPr lang="en-IN" dirty="0" err="1">
                <a:solidFill>
                  <a:srgbClr val="CC0099"/>
                </a:solidFill>
              </a:rPr>
              <a:t>z</a:t>
            </a:r>
            <a:r>
              <a:rPr lang="en-IN" dirty="0"/>
              <a:t>      L , a contradiction.</a:t>
            </a:r>
          </a:p>
          <a:p>
            <a:pPr marL="0" indent="0">
              <a:buNone/>
            </a:pPr>
            <a:r>
              <a:rPr lang="en-IN" dirty="0"/>
              <a:t>Thus L is not context-free language.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63011" y="2821731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" imgH="152400" progId="Equation.3">
                  <p:embed/>
                </p:oleObj>
              </mc:Choice>
              <mc:Fallback>
                <p:oleObj name="Equation" r:id="rId2" imgW="190500" imgH="152400" progId="Equation.3">
                  <p:embed/>
                  <p:pic>
                    <p:nvPicPr>
                      <p:cNvPr id="0" name="Picture 17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011" y="2821731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37774" y="3639149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152400" progId="Equation.3">
                  <p:embed/>
                </p:oleObj>
              </mc:Choice>
              <mc:Fallback>
                <p:oleObj name="Equation" r:id="rId4" imgW="190500" imgH="152400" progId="Equation.3">
                  <p:embed/>
                  <p:pic>
                    <p:nvPicPr>
                      <p:cNvPr id="0" name="Picture 17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774" y="3639149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00993" y="5254722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7000" imgH="152400" progId="Equation.3">
                  <p:embed/>
                </p:oleObj>
              </mc:Choice>
              <mc:Fallback>
                <p:oleObj name="Equation" r:id="rId5" imgW="127000" imgH="152400" progId="Equation.3">
                  <p:embed/>
                  <p:pic>
                    <p:nvPicPr>
                      <p:cNvPr id="0" name="Picture 17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93" y="5254722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1978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Angsana New</vt:lpstr>
      <vt:lpstr>Arial</vt:lpstr>
      <vt:lpstr>Arial MT</vt:lpstr>
      <vt:lpstr>Calibri</vt:lpstr>
      <vt:lpstr>Calibri Light</vt:lpstr>
      <vt:lpstr>Cambria</vt:lpstr>
      <vt:lpstr>Segoe UI Symbol</vt:lpstr>
      <vt:lpstr>Symbol</vt:lpstr>
      <vt:lpstr>Times New Roman</vt:lpstr>
      <vt:lpstr>Office Theme</vt:lpstr>
      <vt:lpstr>1_Office Theme</vt:lpstr>
      <vt:lpstr>Equation</vt:lpstr>
      <vt:lpstr>PowerPoint Presentation</vt:lpstr>
      <vt:lpstr>Module 4 –  Context Free Grammar </vt:lpstr>
      <vt:lpstr>Greibach Normal Form (GNF)</vt:lpstr>
      <vt:lpstr>Greibach Normal Form (GNF)</vt:lpstr>
      <vt:lpstr>Pumping lemma for context-free languages</vt:lpstr>
      <vt:lpstr>Pumping Lemma for CFL</vt:lpstr>
      <vt:lpstr>PowerPoint Presentation</vt:lpstr>
      <vt:lpstr>PowerPoint Presentation</vt:lpstr>
      <vt:lpstr>PowerPoint Presentation</vt:lpstr>
      <vt:lpstr>PowerPoint Presentation</vt:lpstr>
      <vt:lpstr>Closure Properties of CFL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Arumuga Arun R</cp:lastModifiedBy>
  <cp:revision>786</cp:revision>
  <dcterms:created xsi:type="dcterms:W3CDTF">2018-07-03T04:52:00Z</dcterms:created>
  <dcterms:modified xsi:type="dcterms:W3CDTF">2024-03-16T03:39:53Z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CV">
    <vt:lpwstr>5D3FABB5D58D483299DA76DBD0D87627</vt:lpwstr>
  </property>
  <property fmtid="{D5CDD505-2E9C-101B-9397-08002B2CF9AE}" pid="4" name="KSOProductBuildVer">
    <vt:lpwstr>1033-11.2.0.10323</vt:lpwstr>
  </property>
</Properties>
</file>