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734" r:id="rId2"/>
    <p:sldId id="733" r:id="rId3"/>
    <p:sldId id="315" r:id="rId4"/>
    <p:sldId id="316" r:id="rId5"/>
    <p:sldId id="317" r:id="rId6"/>
    <p:sldId id="296" r:id="rId7"/>
    <p:sldId id="297" r:id="rId8"/>
    <p:sldId id="332" r:id="rId9"/>
    <p:sldId id="334" r:id="rId10"/>
    <p:sldId id="333" r:id="rId11"/>
    <p:sldId id="335" r:id="rId12"/>
    <p:sldId id="322" r:id="rId13"/>
    <p:sldId id="321" r:id="rId14"/>
    <p:sldId id="323" r:id="rId15"/>
    <p:sldId id="32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18" r:id="rId24"/>
    <p:sldId id="336" r:id="rId25"/>
    <p:sldId id="337" r:id="rId26"/>
    <p:sldId id="338" r:id="rId27"/>
    <p:sldId id="320" r:id="rId28"/>
    <p:sldId id="339" r:id="rId29"/>
    <p:sldId id="340" r:id="rId30"/>
    <p:sldId id="341" r:id="rId31"/>
    <p:sldId id="342" r:id="rId32"/>
    <p:sldId id="343" r:id="rId33"/>
    <p:sldId id="344" r:id="rId34"/>
    <p:sldId id="346" r:id="rId35"/>
    <p:sldId id="345" r:id="rId36"/>
    <p:sldId id="306" r:id="rId37"/>
    <p:sldId id="308" r:id="rId38"/>
    <p:sldId id="307" r:id="rId39"/>
    <p:sldId id="309" r:id="rId40"/>
    <p:sldId id="347" r:id="rId41"/>
    <p:sldId id="310" r:id="rId42"/>
    <p:sldId id="311" r:id="rId43"/>
    <p:sldId id="312" r:id="rId44"/>
    <p:sldId id="313" r:id="rId45"/>
    <p:sldId id="31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CC0099"/>
    <a:srgbClr val="0000CC"/>
    <a:srgbClr val="008000"/>
    <a:srgbClr val="FF0000"/>
    <a:srgbClr val="009900"/>
    <a:srgbClr val="FF0066"/>
    <a:srgbClr val="00CC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>
        <p:guide orient="horz" pos="215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922173" y="6166919"/>
            <a:ext cx="2387156" cy="348615"/>
          </a:xfrm>
          <a:custGeom>
            <a:avLst/>
            <a:gdLst/>
            <a:ahLst/>
            <a:cxnLst/>
            <a:rect l="l" t="t" r="r" b="b"/>
            <a:pathLst>
              <a:path w="2652395" h="387350">
                <a:moveTo>
                  <a:pt x="2652395" y="0"/>
                </a:moveTo>
                <a:lnTo>
                  <a:pt x="0" y="0"/>
                </a:lnTo>
                <a:lnTo>
                  <a:pt x="0" y="386867"/>
                </a:lnTo>
                <a:lnTo>
                  <a:pt x="2652395" y="386867"/>
                </a:lnTo>
                <a:lnTo>
                  <a:pt x="2652395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4" name="object 4"/>
          <p:cNvSpPr txBox="1"/>
          <p:nvPr/>
        </p:nvSpPr>
        <p:spPr>
          <a:xfrm>
            <a:off x="8772335" y="6203918"/>
            <a:ext cx="742950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endParaRPr sz="162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023" y="-7565"/>
            <a:ext cx="3881057" cy="450342"/>
          </a:xfrm>
          <a:custGeom>
            <a:avLst/>
            <a:gdLst/>
            <a:ahLst/>
            <a:cxnLst/>
            <a:rect l="l" t="t" r="r" b="b"/>
            <a:pathLst>
              <a:path w="4312285" h="500380">
                <a:moveTo>
                  <a:pt x="4312158" y="0"/>
                </a:moveTo>
                <a:lnTo>
                  <a:pt x="0" y="0"/>
                </a:lnTo>
                <a:lnTo>
                  <a:pt x="0" y="500037"/>
                </a:lnTo>
                <a:lnTo>
                  <a:pt x="4312158" y="500037"/>
                </a:lnTo>
                <a:lnTo>
                  <a:pt x="431215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7" name="object 7"/>
          <p:cNvGrpSpPr/>
          <p:nvPr/>
        </p:nvGrpSpPr>
        <p:grpSpPr>
          <a:xfrm>
            <a:off x="9383447" y="18878"/>
            <a:ext cx="2220278" cy="757238"/>
            <a:chOff x="6895569" y="0"/>
            <a:chExt cx="2466975" cy="841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5569" y="0"/>
              <a:ext cx="2466870" cy="84124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2" y="38"/>
              <a:ext cx="2347849" cy="724623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33176" y="6174318"/>
            <a:ext cx="2489454" cy="348615"/>
          </a:xfrm>
          <a:custGeom>
            <a:avLst/>
            <a:gdLst/>
            <a:ahLst/>
            <a:cxnLst/>
            <a:rect l="l" t="t" r="r" b="b"/>
            <a:pathLst>
              <a:path w="2766059" h="387350">
                <a:moveTo>
                  <a:pt x="2765552" y="0"/>
                </a:moveTo>
                <a:lnTo>
                  <a:pt x="0" y="0"/>
                </a:lnTo>
                <a:lnTo>
                  <a:pt x="0" y="386867"/>
                </a:lnTo>
                <a:lnTo>
                  <a:pt x="2765552" y="386867"/>
                </a:lnTo>
                <a:lnTo>
                  <a:pt x="2765552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2" name="object 12"/>
          <p:cNvSpPr/>
          <p:nvPr/>
        </p:nvSpPr>
        <p:spPr>
          <a:xfrm>
            <a:off x="1884046" y="6166919"/>
            <a:ext cx="3549587" cy="348615"/>
          </a:xfrm>
          <a:custGeom>
            <a:avLst/>
            <a:gdLst/>
            <a:ahLst/>
            <a:cxnLst/>
            <a:rect l="l" t="t" r="r" b="b"/>
            <a:pathLst>
              <a:path w="3943985" h="387350">
                <a:moveTo>
                  <a:pt x="3943477" y="0"/>
                </a:moveTo>
                <a:lnTo>
                  <a:pt x="0" y="0"/>
                </a:lnTo>
                <a:lnTo>
                  <a:pt x="0" y="386867"/>
                </a:lnTo>
                <a:lnTo>
                  <a:pt x="3943477" y="386867"/>
                </a:lnTo>
                <a:lnTo>
                  <a:pt x="3943477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3" name="object 13"/>
          <p:cNvSpPr txBox="1"/>
          <p:nvPr/>
        </p:nvSpPr>
        <p:spPr>
          <a:xfrm>
            <a:off x="2513551" y="6203919"/>
            <a:ext cx="2828069" cy="26084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>
              <a:spcBef>
                <a:spcPts val="90"/>
              </a:spcBef>
            </a:pPr>
            <a:r>
              <a:rPr lang="en-IN" sz="1620" dirty="0">
                <a:solidFill>
                  <a:srgbClr val="FFFFFF"/>
                </a:solidFill>
                <a:latin typeface="Arial MT"/>
                <a:cs typeface="Arial MT"/>
              </a:rPr>
              <a:t>Winter</a:t>
            </a:r>
            <a:r>
              <a:rPr sz="1620" dirty="0">
                <a:solidFill>
                  <a:srgbClr val="FFFFFF"/>
                </a:solidFill>
                <a:latin typeface="Arial MT"/>
                <a:cs typeface="Arial MT"/>
              </a:rPr>
              <a:t>-Semester</a:t>
            </a:r>
            <a:r>
              <a:rPr sz="1620" spc="-6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20" spc="-5" dirty="0">
                <a:solidFill>
                  <a:srgbClr val="FFFFFF"/>
                </a:solidFill>
                <a:latin typeface="Arial MT"/>
                <a:cs typeface="Arial MT"/>
              </a:rPr>
              <a:t>-202</a:t>
            </a:r>
            <a:r>
              <a:rPr lang="en-IN" sz="1620" spc="-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62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4100" y="1689285"/>
            <a:ext cx="7612380" cy="6070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19022" marR="4572" indent="-1308164" algn="ctr">
              <a:spcBef>
                <a:spcPts val="90"/>
              </a:spcBef>
            </a:pP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BCSE304L </a:t>
            </a:r>
            <a:r>
              <a:rPr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lang="en-IN" sz="3870" spc="5" dirty="0">
                <a:solidFill>
                  <a:srgbClr val="6F2F9F"/>
                </a:solidFill>
                <a:latin typeface="Times New Roman"/>
                <a:cs typeface="Times New Roman"/>
              </a:rPr>
              <a:t> Theory of Computation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0CF13AB9-C0D2-9022-F264-117EE0E0CFB3}"/>
              </a:ext>
            </a:extLst>
          </p:cNvPr>
          <p:cNvSpPr txBox="1"/>
          <p:nvPr/>
        </p:nvSpPr>
        <p:spPr>
          <a:xfrm>
            <a:off x="4107180" y="3595454"/>
            <a:ext cx="4183380" cy="14814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sz="2160" b="1" spc="-5" dirty="0">
                <a:solidFill>
                  <a:srgbClr val="7030A0"/>
                </a:solidFill>
                <a:latin typeface="+mj-lt"/>
                <a:cs typeface="Arial MT"/>
              </a:rPr>
              <a:t>D</a:t>
            </a:r>
            <a:r>
              <a:rPr sz="2160" b="1" spc="-95" dirty="0">
                <a:solidFill>
                  <a:srgbClr val="7030A0"/>
                </a:solidFill>
                <a:latin typeface="+mj-lt"/>
                <a:cs typeface="Arial MT"/>
              </a:rPr>
              <a:t>r</a:t>
            </a:r>
            <a:r>
              <a:rPr sz="2160" b="1" dirty="0">
                <a:solidFill>
                  <a:srgbClr val="7030A0"/>
                </a:solidFill>
                <a:latin typeface="+mj-lt"/>
                <a:cs typeface="Arial MT"/>
              </a:rPr>
              <a:t>.</a:t>
            </a:r>
            <a:r>
              <a:rPr sz="2160" b="1" spc="-90" dirty="0">
                <a:solidFill>
                  <a:srgbClr val="7030A0"/>
                </a:solidFill>
                <a:latin typeface="+mj-lt"/>
                <a:cs typeface="Arial MT"/>
              </a:rPr>
              <a:t> 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R. Arumuga Arun,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Cabin : PRP 315(A&amp;B)-19,</a:t>
            </a:r>
          </a:p>
          <a:p>
            <a:pPr marL="11430" algn="ctr">
              <a:lnSpc>
                <a:spcPct val="150000"/>
              </a:lnSpc>
              <a:spcBef>
                <a:spcPts val="90"/>
              </a:spcBef>
            </a:pPr>
            <a:r>
              <a:rPr lang="en-IN" sz="2160" b="1" spc="-90" dirty="0" err="1">
                <a:solidFill>
                  <a:srgbClr val="7030A0"/>
                </a:solidFill>
                <a:latin typeface="+mj-lt"/>
                <a:cs typeface="Arial MT"/>
              </a:rPr>
              <a:t>Mailid</a:t>
            </a:r>
            <a:r>
              <a:rPr lang="en-IN" sz="2160" b="1" spc="-90" dirty="0">
                <a:solidFill>
                  <a:srgbClr val="7030A0"/>
                </a:solidFill>
                <a:latin typeface="+mj-lt"/>
                <a:cs typeface="Arial MT"/>
              </a:rPr>
              <a:t> : </a:t>
            </a:r>
            <a:r>
              <a:rPr lang="en-IN" sz="2160" spc="-90" dirty="0">
                <a:solidFill>
                  <a:srgbClr val="7030A0"/>
                </a:solidFill>
                <a:latin typeface="+mj-lt"/>
                <a:cs typeface="Arial MT"/>
              </a:rPr>
              <a:t>arumugaarun.r@vit.ac.in.</a:t>
            </a:r>
            <a:endParaRPr sz="2160" dirty="0">
              <a:solidFill>
                <a:srgbClr val="7030A0"/>
              </a:solidFill>
              <a:latin typeface="+mj-l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81" y="260073"/>
            <a:ext cx="10515600" cy="85836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DPDA vs NDPDA Definition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3FB51E-4AE2-F7D2-3485-9283A19BB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 PDA of </a:t>
            </a:r>
            <a:r>
              <a:rPr lang="en-IN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(Q,∑, Γ, q0, Z, F, δ), all the representations are similar for DPDA and NDPDA except the </a:t>
            </a:r>
            <a:r>
              <a:rPr lang="en-IN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Transitio</a:t>
            </a:r>
            <a:r>
              <a:rPr lang="en-IN" spc="10" dirty="0">
                <a:solidFill>
                  <a:srgbClr val="27323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 function(</a:t>
            </a:r>
            <a:r>
              <a:rPr lang="en-IN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δ), which are </a:t>
            </a:r>
            <a:endParaRPr lang="en-IN" spc="10" dirty="0">
              <a:solidFill>
                <a:srgbClr val="27323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Transitio</a:t>
            </a:r>
            <a:r>
              <a:rPr lang="en-IN" sz="2800" spc="10" dirty="0">
                <a:solidFill>
                  <a:srgbClr val="27323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 function of </a:t>
            </a: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DPDA : δ: (Q ×∑ × Γ)→ Q × Γ</a:t>
            </a:r>
            <a:r>
              <a:rPr lang="en-IN" sz="2800" spc="10" baseline="3000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*</a:t>
            </a:r>
            <a:endParaRPr lang="en-IN" sz="2800" spc="10" dirty="0">
              <a:solidFill>
                <a:srgbClr val="27323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Transitio</a:t>
            </a:r>
            <a:r>
              <a:rPr lang="en-IN" sz="2800" spc="10" dirty="0">
                <a:solidFill>
                  <a:srgbClr val="27323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 function of N</a:t>
            </a: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DPDA : </a:t>
            </a: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δ: (Q </a:t>
            </a: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× </a:t>
            </a: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{∑</a:t>
            </a:r>
            <a:r>
              <a:rPr lang="en-IN" sz="2800" spc="10" dirty="0">
                <a:solidFill>
                  <a:srgbClr val="273239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∪∈</a:t>
            </a: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}</a:t>
            </a: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× </a:t>
            </a:r>
            <a:r>
              <a:rPr lang="en-IN" sz="2800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Γ) →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2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 </a:t>
            </a:r>
            <a:r>
              <a:rPr lang="en-IN" sz="32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×</a:t>
            </a:r>
            <a:r>
              <a:rPr lang="en-IN" sz="32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Γ*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789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81" y="260073"/>
            <a:ext cx="10515600" cy="85836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DPDA vs NDPDA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1E0C7-4964-1947-7771-19EE3CE7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53" y="1118441"/>
            <a:ext cx="10073702" cy="5330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2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932" y="2732646"/>
            <a:ext cx="10515600" cy="85836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Diagrammatic representation of PDA</a:t>
            </a:r>
          </a:p>
        </p:txBody>
      </p:sp>
    </p:spTree>
    <p:extLst>
      <p:ext uri="{BB962C8B-B14F-4D97-AF65-F5344CB8AC3E}">
        <p14:creationId xmlns:p14="http://schemas.microsoft.com/office/powerpoint/2010/main" val="273641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Initial Stack Symbol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1EAF9D-6D96-006D-8972-F9790681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49" y="1157197"/>
            <a:ext cx="7240003" cy="454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1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The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A9DC3-9B69-59AC-027E-4FDF9F7C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42" y="1362718"/>
            <a:ext cx="6836019" cy="37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62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The States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2A9DC3-9B69-59AC-027E-4FDF9F7C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342" y="1362718"/>
            <a:ext cx="6836019" cy="376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9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Replace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CC5CB-B1F6-A26F-895F-7E8D6F770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01" y="1081278"/>
            <a:ext cx="6873836" cy="515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Push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86E2A-AE6B-70D3-2F53-D5F519C6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79" y="983083"/>
            <a:ext cx="7335438" cy="547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716A4-F752-4818-E7D7-21B7A9B8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593" y="994918"/>
            <a:ext cx="6850974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3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No Change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CBEC97-100A-59BF-DA94-5E8E1E475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34" y="1160287"/>
            <a:ext cx="6835732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7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39313" y="6173057"/>
            <a:ext cx="69723" cy="13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6"/>
              </a:lnSpc>
            </a:pPr>
            <a:r>
              <a:rPr sz="108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08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8669" y="1232000"/>
            <a:ext cx="7637872" cy="1083502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1430" algn="ctr">
              <a:spcBef>
                <a:spcPts val="90"/>
              </a:spcBef>
            </a:pPr>
            <a:r>
              <a:rPr lang="en-IN" sz="3870" dirty="0">
                <a:latin typeface="Times New Roman"/>
                <a:cs typeface="Times New Roman"/>
              </a:rPr>
              <a:t>Module 5 – </a:t>
            </a:r>
            <a:br>
              <a:rPr lang="en-IN" sz="3870" dirty="0">
                <a:latin typeface="Times New Roman"/>
                <a:cs typeface="Times New Roman"/>
              </a:rPr>
            </a:br>
            <a:r>
              <a:rPr lang="en-US" sz="3870" dirty="0">
                <a:latin typeface="Times New Roman"/>
                <a:cs typeface="Times New Roman"/>
              </a:rPr>
              <a:t>Pushdown Automata</a:t>
            </a:r>
            <a:endParaRPr sz="387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4067" y="4576712"/>
            <a:ext cx="8478264" cy="1428853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marL="11430" algn="ctr">
              <a:spcBef>
                <a:spcPts val="774"/>
              </a:spcBef>
            </a:pPr>
            <a:r>
              <a:rPr lang="en-US" sz="2880" b="1" dirty="0">
                <a:latin typeface="Times New Roman"/>
                <a:cs typeface="Times New Roman"/>
              </a:rPr>
              <a:t>Topic: Definition of the Pushdown automata,  Languages of a Pushdown automata, Acceptance Problem</a:t>
            </a:r>
          </a:p>
        </p:txBody>
      </p:sp>
      <p:sp>
        <p:nvSpPr>
          <p:cNvPr id="5" name="object 5"/>
          <p:cNvSpPr/>
          <p:nvPr/>
        </p:nvSpPr>
        <p:spPr>
          <a:xfrm>
            <a:off x="6876211" y="6175687"/>
            <a:ext cx="2640330" cy="348615"/>
          </a:xfrm>
          <a:custGeom>
            <a:avLst/>
            <a:gdLst/>
            <a:ahLst/>
            <a:cxnLst/>
            <a:rect l="l" t="t" r="r" b="b"/>
            <a:pathLst>
              <a:path w="2933700" h="387350">
                <a:moveTo>
                  <a:pt x="2933318" y="0"/>
                </a:moveTo>
                <a:lnTo>
                  <a:pt x="0" y="0"/>
                </a:lnTo>
                <a:lnTo>
                  <a:pt x="0" y="386867"/>
                </a:lnTo>
                <a:lnTo>
                  <a:pt x="2933318" y="386867"/>
                </a:lnTo>
                <a:lnTo>
                  <a:pt x="2933318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grpSp>
        <p:nvGrpSpPr>
          <p:cNvPr id="6" name="object 6"/>
          <p:cNvGrpSpPr/>
          <p:nvPr/>
        </p:nvGrpSpPr>
        <p:grpSpPr>
          <a:xfrm>
            <a:off x="9294114" y="33891"/>
            <a:ext cx="2244852" cy="781812"/>
            <a:chOff x="6868159" y="0"/>
            <a:chExt cx="2494280" cy="8686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68159" y="0"/>
              <a:ext cx="2494279" cy="8686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3701" y="38"/>
              <a:ext cx="2347849" cy="724623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09600" y="33891"/>
            <a:ext cx="4478274" cy="348615"/>
          </a:xfrm>
          <a:custGeom>
            <a:avLst/>
            <a:gdLst/>
            <a:ahLst/>
            <a:cxnLst/>
            <a:rect l="l" t="t" r="r" b="b"/>
            <a:pathLst>
              <a:path w="4975860" h="387350">
                <a:moveTo>
                  <a:pt x="4975606" y="0"/>
                </a:moveTo>
                <a:lnTo>
                  <a:pt x="0" y="0"/>
                </a:lnTo>
                <a:lnTo>
                  <a:pt x="0" y="386867"/>
                </a:lnTo>
                <a:lnTo>
                  <a:pt x="4975606" y="386867"/>
                </a:lnTo>
                <a:lnTo>
                  <a:pt x="4975606" y="0"/>
                </a:lnTo>
                <a:close/>
              </a:path>
            </a:pathLst>
          </a:custGeom>
          <a:solidFill>
            <a:srgbClr val="6F2F9F">
              <a:alpha val="69018"/>
            </a:srgbClr>
          </a:solidFill>
        </p:spPr>
        <p:txBody>
          <a:bodyPr wrap="square" lIns="0" tIns="0" rIns="0" bIns="0" rtlCol="0"/>
          <a:lstStyle/>
          <a:p>
            <a:endParaRPr sz="162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6426A5CC-1E97-C057-CE2C-E7B34609C5CD}"/>
              </a:ext>
            </a:extLst>
          </p:cNvPr>
          <p:cNvSpPr txBox="1"/>
          <p:nvPr/>
        </p:nvSpPr>
        <p:spPr>
          <a:xfrm>
            <a:off x="1361014" y="2643716"/>
            <a:ext cx="9770462" cy="866648"/>
          </a:xfrm>
          <a:prstGeom prst="rect">
            <a:avLst/>
          </a:prstGeom>
        </p:spPr>
        <p:txBody>
          <a:bodyPr vert="horz" wrap="square" lIns="0" tIns="98298" rIns="0" bIns="0" rtlCol="0">
            <a:spAutoFit/>
          </a:bodyPr>
          <a:lstStyle/>
          <a:p>
            <a:pPr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Definition of the Pushdown automata - Languages of a Pushdown automata – Power of</a:t>
            </a:r>
          </a:p>
          <a:p>
            <a:pPr algn="just">
              <a:spcBef>
                <a:spcPts val="774"/>
              </a:spcBef>
            </a:pPr>
            <a:r>
              <a:rPr lang="en-US" sz="2160" dirty="0">
                <a:latin typeface="Times New Roman"/>
                <a:cs typeface="Times New Roman"/>
              </a:rPr>
              <a:t>Non-Deterministic Pushdown Automata and Deterministic pushdown automata</a:t>
            </a:r>
            <a:endParaRPr lang="en-IN" sz="216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Possible Transition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72DDE-401D-95E8-E97E-C491636E9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02" y="1335377"/>
            <a:ext cx="8688795" cy="447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1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Bad Transition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A9F9D-138A-B318-8B23-2283BD84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905" y="1081278"/>
            <a:ext cx="7748125" cy="507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2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008241F-D394-B8B9-9D98-877CF0A873F3}"/>
              </a:ext>
            </a:extLst>
          </p:cNvPr>
          <p:cNvSpPr txBox="1">
            <a:spLocks/>
          </p:cNvSpPr>
          <p:nvPr/>
        </p:nvSpPr>
        <p:spPr>
          <a:xfrm>
            <a:off x="478277" y="222910"/>
            <a:ext cx="10515600" cy="858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FF0000"/>
                </a:solidFill>
              </a:rPr>
              <a:t>Bad Transition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359A1-3D36-D9F7-7678-3FC36D96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12" y="1220396"/>
            <a:ext cx="7285952" cy="507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52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Instantaneous Description (ID)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ID is an informal notation of how a PDA computes an input string and make a decision that the string is accepted or rejected.</a:t>
            </a:r>
          </a:p>
          <a:p>
            <a:pPr>
              <a:lnSpc>
                <a:spcPct val="150000"/>
              </a:lnSpc>
            </a:pPr>
            <a:r>
              <a:rPr lang="en-US" dirty="0"/>
              <a:t>An instantaneous description is a triple (q, w, α) where: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q describes the current state.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 describes the remaining input.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α describes the stack contents, top at the left.</a:t>
            </a:r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3357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PUSH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AE987-7233-E2AF-4D3C-AB501A076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56" y="1219128"/>
            <a:ext cx="6945712" cy="20733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3A214E-B4DC-0D32-AD06-C4A3B0B1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98" y="3934217"/>
            <a:ext cx="8655883" cy="160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POP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8B01FC-9CFA-56DB-84F0-2959B23B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297" y="1071548"/>
            <a:ext cx="7403630" cy="21664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D53CF-DA37-882B-865C-7802E6D0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75" y="3921607"/>
            <a:ext cx="10365673" cy="159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No Operation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6BDE83-43E7-71BB-BF99-E0305D644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806" y="1673613"/>
            <a:ext cx="10180754" cy="23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Turnstile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⊢ sign describes the turnstile notation and represents one move.</a:t>
            </a:r>
          </a:p>
          <a:p>
            <a:pPr>
              <a:lnSpc>
                <a:spcPct val="150000"/>
              </a:lnSpc>
            </a:pPr>
            <a:r>
              <a:rPr lang="en-US" dirty="0"/>
              <a:t>⊢* sign describes a sequence of moves.</a:t>
            </a:r>
          </a:p>
          <a:p>
            <a:pPr>
              <a:lnSpc>
                <a:spcPct val="150000"/>
              </a:lnSpc>
            </a:pPr>
            <a:r>
              <a:rPr lang="en-US" dirty="0"/>
              <a:t>For example: </a:t>
            </a:r>
            <a:r>
              <a:rPr lang="en-US" b="1" dirty="0"/>
              <a:t>(p, b, T) ⊢ (q, w, α)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above example, while taking a transition from state p to q, the input symbol 'b' is consumed, and the top of the stack 'T' is represented by a new string α.</a:t>
            </a:r>
          </a:p>
          <a:p>
            <a:endParaRPr lang="en-US" dirty="0"/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425981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Acceptance in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language can be accepted by Pushdown automata using two approaches: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Acceptance by Final State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Acceptance by Empty Stack</a:t>
            </a:r>
          </a:p>
          <a:p>
            <a:endParaRPr lang="en-US" dirty="0"/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85679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Acceptance in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864174" cy="5186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Acceptance by Final State : </a:t>
            </a:r>
          </a:p>
          <a:p>
            <a:pPr>
              <a:lnSpc>
                <a:spcPct val="150000"/>
              </a:lnSpc>
            </a:pPr>
            <a:r>
              <a:rPr lang="en-US" dirty="0"/>
              <a:t>The PDA is said to accept its input by the final state if it enters any final state in zero or more moves after reading the entire input.</a:t>
            </a:r>
          </a:p>
          <a:p>
            <a:pPr>
              <a:lnSpc>
                <a:spcPct val="150000"/>
              </a:lnSpc>
            </a:pPr>
            <a:r>
              <a:rPr lang="en-US" dirty="0"/>
              <a:t>Let M =(Q, ∑, Γ, δ, q0, Z, F) be a PDA. The language acceptable by the final state can be defined as: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L(M) = { w / w </a:t>
            </a:r>
            <a:r>
              <a:rPr lang="en-US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 </a:t>
            </a:r>
            <a:r>
              <a:rPr lang="el-GR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Σ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* , </a:t>
            </a:r>
            <a:r>
              <a:rPr lang="en-IN" b="1" dirty="0">
                <a:solidFill>
                  <a:srgbClr val="0000CC"/>
                </a:solidFill>
              </a:rPr>
              <a:t>(q</a:t>
            </a:r>
            <a:r>
              <a:rPr lang="en-IN" b="1" baseline="-25000" dirty="0">
                <a:solidFill>
                  <a:srgbClr val="0000CC"/>
                </a:solidFill>
              </a:rPr>
              <a:t>0</a:t>
            </a:r>
            <a:r>
              <a:rPr lang="en-IN" b="1" dirty="0">
                <a:solidFill>
                  <a:srgbClr val="0000CC"/>
                </a:solidFill>
              </a:rPr>
              <a:t>, w, Z</a:t>
            </a:r>
            <a:r>
              <a:rPr lang="en-IN" b="1" baseline="-25000" dirty="0">
                <a:solidFill>
                  <a:srgbClr val="0000CC"/>
                </a:solidFill>
              </a:rPr>
              <a:t>0</a:t>
            </a:r>
            <a:r>
              <a:rPr lang="en-IN" b="1" dirty="0">
                <a:solidFill>
                  <a:srgbClr val="0000CC"/>
                </a:solidFill>
              </a:rPr>
              <a:t>) Ⱶ* (</a:t>
            </a:r>
            <a:r>
              <a:rPr lang="en-IN" b="1" dirty="0" err="1">
                <a:solidFill>
                  <a:srgbClr val="0000CC"/>
                </a:solidFill>
              </a:rPr>
              <a:t>q</a:t>
            </a:r>
            <a:r>
              <a:rPr lang="en-IN" b="1" baseline="-25000" dirty="0" err="1">
                <a:solidFill>
                  <a:srgbClr val="0000CC"/>
                </a:solidFill>
              </a:rPr>
              <a:t>f</a:t>
            </a:r>
            <a:r>
              <a:rPr lang="en-IN" b="1" dirty="0">
                <a:solidFill>
                  <a:srgbClr val="0000CC"/>
                </a:solidFill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, </a:t>
            </a:r>
            <a:r>
              <a:rPr lang="el-GR" b="1" dirty="0">
                <a:solidFill>
                  <a:srgbClr val="0000CC"/>
                </a:solidFill>
              </a:rPr>
              <a:t>γ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),  for some </a:t>
            </a:r>
            <a:r>
              <a:rPr lang="en-IN" b="1" dirty="0" err="1">
                <a:solidFill>
                  <a:srgbClr val="0000CC"/>
                </a:solidFill>
              </a:rPr>
              <a:t>q</a:t>
            </a:r>
            <a:r>
              <a:rPr lang="en-IN" b="1" baseline="-25000" dirty="0" err="1">
                <a:solidFill>
                  <a:srgbClr val="0000CC"/>
                </a:solidFill>
              </a:rPr>
              <a:t>f</a:t>
            </a:r>
            <a:r>
              <a:rPr lang="en-US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  F , </a:t>
            </a:r>
            <a:r>
              <a:rPr lang="el-GR" b="1" dirty="0">
                <a:solidFill>
                  <a:srgbClr val="0000CC"/>
                </a:solidFill>
              </a:rPr>
              <a:t>γ</a:t>
            </a:r>
            <a:r>
              <a:rPr lang="en-IN" b="1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 </a:t>
            </a:r>
            <a:r>
              <a:rPr lang="el-GR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*</a:t>
            </a:r>
            <a:r>
              <a:rPr lang="en-US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}</a:t>
            </a:r>
          </a:p>
          <a:p>
            <a:endParaRPr lang="en-US" dirty="0"/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9305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PUSHDOWN AUTOMATA (Introduction)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7F85-5223-B6B7-4D13-A5221499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7"/>
            <a:ext cx="10515600" cy="499991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is a way to implement a CFG in the same way we design DFA for a regular grammar.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DFA can remember a finite amount of information, but a PDA can remember an infinite amount of information.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automata is simply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NFA augmented with an "external stack 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stack is used to provide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last-in-first-out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management capability to Pushdown automata.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PDA can push an element onto the top of the stack and pop off an element from the top of the stack.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2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Acceptance in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Acceptance by Empty Stack: </a:t>
            </a:r>
          </a:p>
          <a:p>
            <a:pPr>
              <a:lnSpc>
                <a:spcPct val="150000"/>
              </a:lnSpc>
            </a:pPr>
            <a:r>
              <a:rPr lang="en-US" dirty="0"/>
              <a:t>On reading the input string from the initial configuration for some PDA, the stack of PDA gets empty.</a:t>
            </a:r>
          </a:p>
          <a:p>
            <a:pPr>
              <a:lnSpc>
                <a:spcPct val="150000"/>
              </a:lnSpc>
            </a:pPr>
            <a:r>
              <a:rPr lang="en-US" dirty="0"/>
              <a:t>Let M =(Q, ∑, Γ, δ, q0, Z, F) be a PDA. The language acceptable by empty stack can be defined as: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CC"/>
                </a:solidFill>
              </a:rPr>
              <a:t>     N(M) = { w / w </a:t>
            </a:r>
            <a:r>
              <a:rPr lang="en-US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 </a:t>
            </a:r>
            <a:r>
              <a:rPr lang="el-GR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Σ</a:t>
            </a:r>
            <a:r>
              <a:rPr lang="en-IN" altLang="en-US" b="1" dirty="0">
                <a:solidFill>
                  <a:srgbClr val="0000CC"/>
                </a:solidFill>
                <a:cs typeface="Arial" panose="020B0604020202020204" pitchFamily="34" charset="0"/>
              </a:rPr>
              <a:t>*, </a:t>
            </a:r>
            <a:r>
              <a:rPr lang="en-IN" b="1" dirty="0">
                <a:solidFill>
                  <a:srgbClr val="0000CC"/>
                </a:solidFill>
              </a:rPr>
              <a:t>(q</a:t>
            </a:r>
            <a:r>
              <a:rPr lang="en-IN" b="1" baseline="-25000" dirty="0">
                <a:solidFill>
                  <a:srgbClr val="0000CC"/>
                </a:solidFill>
              </a:rPr>
              <a:t>0</a:t>
            </a:r>
            <a:r>
              <a:rPr lang="en-IN" b="1" dirty="0">
                <a:solidFill>
                  <a:srgbClr val="0000CC"/>
                </a:solidFill>
              </a:rPr>
              <a:t>, w, Z</a:t>
            </a:r>
            <a:r>
              <a:rPr lang="en-IN" b="1" baseline="-25000" dirty="0">
                <a:solidFill>
                  <a:srgbClr val="0000CC"/>
                </a:solidFill>
              </a:rPr>
              <a:t>0</a:t>
            </a:r>
            <a:r>
              <a:rPr lang="en-IN" b="1" dirty="0">
                <a:solidFill>
                  <a:srgbClr val="0000CC"/>
                </a:solidFill>
              </a:rPr>
              <a:t>) Ⱶ* (q,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IN" b="1" dirty="0">
                <a:solidFill>
                  <a:srgbClr val="0000CC"/>
                </a:solidFill>
              </a:rPr>
              <a:t>),  for some q</a:t>
            </a:r>
            <a:r>
              <a:rPr lang="en-US" altLang="en-US" b="1" dirty="0">
                <a:solidFill>
                  <a:srgbClr val="0000CC"/>
                </a:solidFill>
                <a:sym typeface="Symbol" panose="05050102010706020507" pitchFamily="18" charset="2"/>
              </a:rPr>
              <a:t>  Q</a:t>
            </a:r>
            <a:r>
              <a:rPr lang="en-IN" b="1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3186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83062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Acceptance in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Equivalence of Acceptance by Final State and Empty Stack</a:t>
            </a:r>
          </a:p>
          <a:p>
            <a:pPr>
              <a:lnSpc>
                <a:spcPct val="150000"/>
              </a:lnSpc>
            </a:pPr>
            <a:r>
              <a:rPr lang="en-US" dirty="0"/>
              <a:t>If L = N(P1) for some PDA P1, then there is a PDA P2 such that L = L(P2). That means the language accepted by the empty stack PDA will also be accepted by the final state PDA.</a:t>
            </a:r>
          </a:p>
          <a:p>
            <a:pPr>
              <a:lnSpc>
                <a:spcPct val="150000"/>
              </a:lnSpc>
            </a:pPr>
            <a:r>
              <a:rPr lang="en-US" dirty="0"/>
              <a:t>If there is a language L = L (P1) for some PDA P1 then there is a PDA P2 such that L = N(P2). That means language accepted by final state PDA is also acceptable by empty stack PDA.</a:t>
            </a:r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269068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1165732" cy="83062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Example 1</a:t>
            </a:r>
            <a:endParaRPr lang="en-IN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BB923-7EF4-08F1-80E6-40D4466FF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37" y="1883427"/>
            <a:ext cx="9685859" cy="444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1165732" cy="83062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Example 1</a:t>
            </a:r>
            <a:endParaRPr lang="en-IN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81A59-1B27-A78E-A271-BCC3C397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74" y="818235"/>
            <a:ext cx="1981372" cy="2400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2AA8BB-52EC-D1F6-E977-E6C2EECAF4F5}"/>
              </a:ext>
            </a:extLst>
          </p:cNvPr>
          <p:cNvSpPr txBox="1"/>
          <p:nvPr/>
        </p:nvSpPr>
        <p:spPr>
          <a:xfrm>
            <a:off x="914408" y="2018489"/>
            <a:ext cx="82198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0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i)</a:t>
            </a:r>
            <a:r>
              <a:rPr lang="en-IN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string,</a:t>
            </a:r>
            <a:r>
              <a:rPr lang="en-IN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w=01</a:t>
            </a:r>
            <a:r>
              <a:rPr lang="en-IN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Initial</a:t>
            </a:r>
            <a:r>
              <a:rPr lang="en-IN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ID</a:t>
            </a:r>
            <a:r>
              <a:rPr lang="en-IN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=</a:t>
            </a:r>
            <a:r>
              <a:rPr lang="en-IN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(q,w,z0)</a:t>
            </a:r>
            <a:endParaRPr lang="en-IN" sz="2800" b="0" i="0" u="none" strike="noStrike" baseline="0" dirty="0">
              <a:latin typeface="Palatino Linotype" panose="02040502050505030304" pitchFamily="18" charset="0"/>
            </a:endParaRPr>
          </a:p>
          <a:p>
            <a:r>
              <a:rPr lang="en-IN" sz="2800" b="0" i="0" u="none" strike="noStrike" baseline="0" dirty="0">
                <a:latin typeface="Palatino Linotype" panose="02040502050505030304" pitchFamily="18" charset="0"/>
              </a:rPr>
              <a:t> </a:t>
            </a:r>
          </a:p>
          <a:p>
            <a:r>
              <a:rPr lang="en-IN" sz="2800" b="0" i="0" u="none" strike="noStrike" baseline="0" dirty="0"/>
              <a:t>(q0,01,z0)</a:t>
            </a:r>
          </a:p>
          <a:p>
            <a:r>
              <a:rPr lang="en-IN" sz="2800" b="0" i="0" u="none" strike="noStrike" baseline="0" dirty="0"/>
              <a:t>      ⊢(q1,1,xz0)</a:t>
            </a:r>
          </a:p>
          <a:p>
            <a:r>
              <a:rPr lang="en-IN" sz="2800" b="0" i="0" u="none" strike="noStrike" baseline="0" dirty="0">
                <a:solidFill>
                  <a:srgbClr val="1F2023"/>
                </a:solidFill>
              </a:rPr>
              <a:t>       ⊢(q1,</a:t>
            </a:r>
            <a:r>
              <a:rPr lang="el-GR" sz="2800" b="0" i="0" u="none" strike="noStrike" baseline="0" dirty="0">
                <a:solidFill>
                  <a:srgbClr val="1F2023"/>
                </a:solidFill>
              </a:rPr>
              <a:t>ε,</a:t>
            </a:r>
            <a:r>
              <a:rPr lang="en-IN" sz="2800" b="0" i="0" u="none" strike="noStrike" baseline="0" dirty="0">
                <a:solidFill>
                  <a:srgbClr val="1F2023"/>
                </a:solidFill>
              </a:rPr>
              <a:t>xz0)</a:t>
            </a:r>
          </a:p>
          <a:p>
            <a:r>
              <a:rPr lang="en-IN" sz="2800" b="0" i="0" u="none" strike="noStrike" baseline="0" dirty="0">
                <a:solidFill>
                  <a:srgbClr val="1F2023"/>
                </a:solidFill>
              </a:rPr>
              <a:t>       ⊢(p,</a:t>
            </a:r>
            <a:r>
              <a:rPr lang="el-GR" sz="2800" b="0" i="0" u="none" strike="noStrike" baseline="0" dirty="0">
                <a:solidFill>
                  <a:srgbClr val="1F2023"/>
                </a:solidFill>
              </a:rPr>
              <a:t>ε,</a:t>
            </a:r>
            <a:r>
              <a:rPr lang="en-IN" sz="2800" b="0" i="0" u="none" strike="noStrike" baseline="0" dirty="0">
                <a:solidFill>
                  <a:srgbClr val="1F2023"/>
                </a:solidFill>
              </a:rPr>
              <a:t>z0)</a:t>
            </a:r>
          </a:p>
          <a:p>
            <a:r>
              <a:rPr lang="en-IN" sz="2800" dirty="0">
                <a:solidFill>
                  <a:srgbClr val="1F2023"/>
                </a:solidFill>
              </a:rPr>
              <a:t>       ⊢(p,</a:t>
            </a:r>
            <a:r>
              <a:rPr lang="el-GR" sz="2800" dirty="0">
                <a:solidFill>
                  <a:srgbClr val="1F2023"/>
                </a:solidFill>
              </a:rPr>
              <a:t>ε</a:t>
            </a:r>
            <a:r>
              <a:rPr lang="en-IN" sz="2800" dirty="0">
                <a:solidFill>
                  <a:srgbClr val="1F2023"/>
                </a:solidFill>
              </a:rPr>
              <a:t>, </a:t>
            </a:r>
            <a:r>
              <a:rPr lang="el-GR" sz="2800" dirty="0"/>
              <a:t>ε</a:t>
            </a:r>
            <a:r>
              <a:rPr lang="en-IN" sz="2800" dirty="0">
                <a:solidFill>
                  <a:srgbClr val="1F2023"/>
                </a:solidFill>
              </a:rPr>
              <a:t>)</a:t>
            </a:r>
          </a:p>
          <a:p>
            <a:endParaRPr lang="en-IN" sz="2800" b="0" i="0" u="none" strike="noStrike" baseline="0" dirty="0">
              <a:solidFill>
                <a:srgbClr val="1F2023"/>
              </a:solidFill>
            </a:endParaRPr>
          </a:p>
          <a:p>
            <a:endParaRPr lang="en-IN" dirty="0"/>
          </a:p>
          <a:p>
            <a:r>
              <a:rPr lang="en-IN" sz="2800" dirty="0"/>
              <a:t>The string, w=01 by reaching the final state and also empty stack</a:t>
            </a:r>
          </a:p>
        </p:txBody>
      </p:sp>
    </p:spTree>
    <p:extLst>
      <p:ext uri="{BB962C8B-B14F-4D97-AF65-F5344CB8AC3E}">
        <p14:creationId xmlns:p14="http://schemas.microsoft.com/office/powerpoint/2010/main" val="14826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1165732" cy="83062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Example 1</a:t>
            </a:r>
            <a:endParaRPr lang="en-IN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81A59-1B27-A78E-A271-BCC3C397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74" y="818235"/>
            <a:ext cx="1981372" cy="24005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2AA8BB-52EC-D1F6-E977-E6C2EECAF4F5}"/>
              </a:ext>
            </a:extLst>
          </p:cNvPr>
          <p:cNvSpPr txBox="1"/>
          <p:nvPr/>
        </p:nvSpPr>
        <p:spPr>
          <a:xfrm>
            <a:off x="838200" y="1775298"/>
            <a:ext cx="957201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IN" sz="1000" b="0" i="0" u="none" strike="noStrike" baseline="0" dirty="0">
              <a:solidFill>
                <a:srgbClr val="000000"/>
              </a:solidFill>
              <a:latin typeface="Palatino Linotype" panose="02040502050505030304" pitchFamily="18" charset="0"/>
            </a:endParaRPr>
          </a:p>
          <a:p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i</a:t>
            </a:r>
            <a:r>
              <a:rPr lang="en-IN" sz="2800" b="0" i="0" u="none" strike="noStrike" baseline="0" dirty="0" err="1">
                <a:solidFill>
                  <a:srgbClr val="000099"/>
                </a:solidFill>
                <a:latin typeface="Palatino Linotype" panose="02040502050505030304" pitchFamily="18" charset="0"/>
              </a:rPr>
              <a:t>i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)</a:t>
            </a:r>
            <a:r>
              <a:rPr lang="en-IN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string, w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= </a:t>
            </a:r>
            <a:r>
              <a:rPr lang="pl-PL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0011 Initial ID ==(q,w,z0</a:t>
            </a:r>
            <a:r>
              <a:rPr lang="en-IN" sz="2800" dirty="0">
                <a:solidFill>
                  <a:srgbClr val="000099"/>
                </a:solidFill>
                <a:latin typeface="Palatino Linotype" panose="02040502050505030304" pitchFamily="18" charset="0"/>
              </a:rPr>
              <a:t>)</a:t>
            </a:r>
            <a:r>
              <a:rPr lang="en-IN" sz="2800" b="0" i="0" u="none" strike="noStrike" baseline="0" dirty="0">
                <a:latin typeface="Palatino Linotype" panose="02040502050505030304" pitchFamily="18" charset="0"/>
              </a:rPr>
              <a:t> </a:t>
            </a:r>
          </a:p>
          <a:p>
            <a:endParaRPr lang="en-IN" dirty="0"/>
          </a:p>
          <a:p>
            <a:r>
              <a:rPr lang="en-IN" sz="2800" dirty="0"/>
              <a:t>(q0,0011,z0)</a:t>
            </a:r>
          </a:p>
          <a:p>
            <a:r>
              <a:rPr lang="en-IN" sz="2800" dirty="0"/>
              <a:t>	⊢(q1,011,xz0)</a:t>
            </a:r>
          </a:p>
          <a:p>
            <a:r>
              <a:rPr lang="en-IN" sz="2800" dirty="0"/>
              <a:t>	⊢(q1,11,xxz0)</a:t>
            </a:r>
          </a:p>
          <a:p>
            <a:r>
              <a:rPr lang="en-IN" sz="2800" dirty="0"/>
              <a:t>	⊢(q1,1,xxz0)</a:t>
            </a:r>
          </a:p>
          <a:p>
            <a:r>
              <a:rPr lang="en-IN" sz="2800" dirty="0"/>
              <a:t>	⊢(q1,</a:t>
            </a:r>
            <a:r>
              <a:rPr lang="el-GR" sz="2800" dirty="0"/>
              <a:t>ε,</a:t>
            </a:r>
            <a:r>
              <a:rPr lang="en-IN" sz="2800" dirty="0"/>
              <a:t>xxz0)</a:t>
            </a:r>
          </a:p>
          <a:p>
            <a:r>
              <a:rPr lang="en-IN" sz="2800" dirty="0"/>
              <a:t>	⊢(p,</a:t>
            </a:r>
            <a:r>
              <a:rPr lang="el-GR" sz="2800" dirty="0"/>
              <a:t>ε,</a:t>
            </a:r>
            <a:r>
              <a:rPr lang="en-IN" sz="2800" dirty="0"/>
              <a:t>xz0)</a:t>
            </a:r>
          </a:p>
          <a:p>
            <a:r>
              <a:rPr lang="en-IN" sz="2800" dirty="0"/>
              <a:t>	⊢(p,</a:t>
            </a:r>
            <a:r>
              <a:rPr lang="el-GR" sz="2800" dirty="0"/>
              <a:t>ε,</a:t>
            </a:r>
            <a:r>
              <a:rPr lang="en-IN" sz="2800" dirty="0"/>
              <a:t>z0) ⊢(p, </a:t>
            </a:r>
            <a:r>
              <a:rPr lang="el-GR" sz="2800" dirty="0"/>
              <a:t>ε</a:t>
            </a:r>
            <a:r>
              <a:rPr lang="en-IN" sz="2800" dirty="0"/>
              <a:t>, </a:t>
            </a:r>
            <a:r>
              <a:rPr lang="el-GR" sz="2800" dirty="0"/>
              <a:t>ε</a:t>
            </a:r>
            <a:r>
              <a:rPr lang="en-IN" sz="2800" dirty="0"/>
              <a:t>) </a:t>
            </a:r>
          </a:p>
          <a:p>
            <a:r>
              <a:rPr lang="en-IN" sz="2800" dirty="0"/>
              <a:t>The string, w=0011 by reaching the final state and also empty stack</a:t>
            </a:r>
          </a:p>
        </p:txBody>
      </p:sp>
    </p:spTree>
    <p:extLst>
      <p:ext uri="{BB962C8B-B14F-4D97-AF65-F5344CB8AC3E}">
        <p14:creationId xmlns:p14="http://schemas.microsoft.com/office/powerpoint/2010/main" val="70675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1165732" cy="830629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78"/>
            <a:ext cx="10515600" cy="518679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Example 1</a:t>
            </a:r>
            <a:endParaRPr lang="en-IN" baseline="-25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E81A59-1B27-A78E-A271-BCC3C397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74" y="818235"/>
            <a:ext cx="1981372" cy="24005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5960A2-10F1-E4AB-EC1B-0B379C288095}"/>
              </a:ext>
            </a:extLst>
          </p:cNvPr>
          <p:cNvSpPr txBox="1"/>
          <p:nvPr/>
        </p:nvSpPr>
        <p:spPr>
          <a:xfrm>
            <a:off x="978290" y="1833823"/>
            <a:ext cx="90801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0" i="0" u="none" strike="noStrike" baseline="0" dirty="0">
                <a:solidFill>
                  <a:srgbClr val="1F2023"/>
                </a:solidFill>
                <a:latin typeface="Palatino Linotype" panose="02040502050505030304" pitchFamily="18" charset="0"/>
              </a:rPr>
              <a:t>iii)</a:t>
            </a:r>
            <a:r>
              <a:rPr lang="en-IN" sz="2800" b="0" i="0" u="none" strike="noStrike" baseline="0" dirty="0">
                <a:solidFill>
                  <a:srgbClr val="1F2023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string,w=010</a:t>
            </a:r>
            <a:r>
              <a:rPr lang="en-IN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 </a:t>
            </a:r>
            <a:r>
              <a:rPr lang="pl-PL" sz="2800" b="0" i="0" u="none" strike="noStrike" baseline="0" dirty="0">
                <a:solidFill>
                  <a:srgbClr val="000099"/>
                </a:solidFill>
                <a:latin typeface="Palatino Linotype" panose="02040502050505030304" pitchFamily="18" charset="0"/>
              </a:rPr>
              <a:t>InitialID=(q,w,z0)</a:t>
            </a:r>
            <a:endParaRPr lang="en-IN" sz="2800" b="0" i="0" u="none" strike="noStrike" baseline="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endParaRPr lang="en-IN" sz="28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r>
              <a:rPr lang="en-IN" sz="2800" b="0" i="0" u="none" strike="noStrike" baseline="0" dirty="0">
                <a:solidFill>
                  <a:srgbClr val="000000"/>
                </a:solidFill>
              </a:rPr>
              <a:t>(q0,010,z0)</a:t>
            </a:r>
          </a:p>
          <a:p>
            <a:r>
              <a:rPr lang="en-IN" sz="2800" dirty="0">
                <a:solidFill>
                  <a:srgbClr val="000000"/>
                </a:solidFill>
              </a:rPr>
              <a:t>	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⊢(q1,10,xz0)</a:t>
            </a:r>
          </a:p>
          <a:p>
            <a:r>
              <a:rPr lang="en-IN" sz="2800" b="0" i="0" u="none" strike="noStrike" baseline="0" dirty="0">
                <a:solidFill>
                  <a:srgbClr val="000000"/>
                </a:solidFill>
              </a:rPr>
              <a:t>	⊢(q1,0,xz0)</a:t>
            </a:r>
          </a:p>
          <a:p>
            <a:r>
              <a:rPr lang="en-IN" sz="2800" b="0" i="0" u="none" strike="noStrike" baseline="0" dirty="0">
                <a:solidFill>
                  <a:srgbClr val="000000"/>
                </a:solidFill>
              </a:rPr>
              <a:t>	⊢(q1,</a:t>
            </a:r>
            <a:r>
              <a:rPr lang="el-GR" sz="2800" b="0" i="0" u="none" strike="noStrike" baseline="0" dirty="0">
                <a:solidFill>
                  <a:srgbClr val="1F2023"/>
                </a:solidFill>
              </a:rPr>
              <a:t>ε</a:t>
            </a:r>
            <a:r>
              <a:rPr lang="el-GR" sz="2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xxz0)</a:t>
            </a:r>
          </a:p>
          <a:p>
            <a:r>
              <a:rPr lang="en-IN" sz="2800" b="0" i="0" u="none" strike="noStrike" baseline="0" dirty="0">
                <a:solidFill>
                  <a:srgbClr val="000000"/>
                </a:solidFill>
              </a:rPr>
              <a:t>	⊢(p,</a:t>
            </a:r>
            <a:r>
              <a:rPr lang="el-GR" sz="2800" b="0" i="0" u="none" strike="noStrike" baseline="0" dirty="0">
                <a:solidFill>
                  <a:srgbClr val="1F2023"/>
                </a:solidFill>
              </a:rPr>
              <a:t>ε</a:t>
            </a:r>
            <a:r>
              <a:rPr lang="el-GR" sz="2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xz0)</a:t>
            </a:r>
          </a:p>
          <a:p>
            <a:r>
              <a:rPr lang="en-IN" sz="2800" b="0" i="0" u="none" strike="noStrike" baseline="0" dirty="0">
                <a:solidFill>
                  <a:srgbClr val="000000"/>
                </a:solidFill>
              </a:rPr>
              <a:t>	⊢(p,</a:t>
            </a:r>
            <a:r>
              <a:rPr lang="el-GR" sz="2800" b="0" i="0" u="none" strike="noStrike" baseline="0" dirty="0">
                <a:solidFill>
                  <a:srgbClr val="1F2023"/>
                </a:solidFill>
              </a:rPr>
              <a:t>ε</a:t>
            </a:r>
            <a:r>
              <a:rPr lang="el-GR" sz="2800" b="0" i="0" u="none" strike="noStrike" baseline="0" dirty="0">
                <a:solidFill>
                  <a:srgbClr val="000000"/>
                </a:solidFill>
              </a:rPr>
              <a:t>,</a:t>
            </a:r>
            <a:r>
              <a:rPr lang="en-IN" sz="2800" b="0" i="0" u="none" strike="noStrike" baseline="0" dirty="0">
                <a:solidFill>
                  <a:srgbClr val="000000"/>
                </a:solidFill>
              </a:rPr>
              <a:t>z0)</a:t>
            </a:r>
          </a:p>
          <a:p>
            <a:r>
              <a:rPr lang="en-IN" sz="2800" dirty="0">
                <a:solidFill>
                  <a:srgbClr val="000000"/>
                </a:solidFill>
              </a:rPr>
              <a:t>	</a:t>
            </a:r>
            <a:r>
              <a:rPr lang="en-IN" sz="2800" dirty="0"/>
              <a:t> ⊢(p, </a:t>
            </a:r>
            <a:r>
              <a:rPr lang="el-GR" sz="2800" dirty="0"/>
              <a:t>ε</a:t>
            </a:r>
            <a:r>
              <a:rPr lang="en-IN" sz="2800" dirty="0"/>
              <a:t>,</a:t>
            </a:r>
            <a:r>
              <a:rPr lang="el-GR" sz="2800" dirty="0"/>
              <a:t> ε</a:t>
            </a:r>
            <a:r>
              <a:rPr lang="en-IN" sz="2800" dirty="0"/>
              <a:t> ) </a:t>
            </a:r>
            <a:endParaRPr lang="en-IN" sz="2800" dirty="0">
              <a:solidFill>
                <a:srgbClr val="000099"/>
              </a:solidFill>
              <a:latin typeface="Palatino Linotype" panose="02040502050505030304" pitchFamily="18" charset="0"/>
            </a:endParaRPr>
          </a:p>
          <a:p>
            <a:r>
              <a:rPr lang="en-IN" sz="2800" dirty="0"/>
              <a:t>The string, w=010 by reaching the final state and also empty stack</a:t>
            </a:r>
          </a:p>
        </p:txBody>
      </p:sp>
    </p:spTree>
    <p:extLst>
      <p:ext uri="{BB962C8B-B14F-4D97-AF65-F5344CB8AC3E}">
        <p14:creationId xmlns:p14="http://schemas.microsoft.com/office/powerpoint/2010/main" val="246951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5877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Example 2</a:t>
            </a:r>
          </a:p>
          <a:p>
            <a:pPr marL="0" indent="0">
              <a:buNone/>
            </a:pPr>
            <a:r>
              <a:rPr lang="en-IN" dirty="0"/>
              <a:t>L = { wcw</a:t>
            </a:r>
            <a:r>
              <a:rPr lang="en-IN" baseline="30000" dirty="0"/>
              <a:t>R</a:t>
            </a:r>
            <a:r>
              <a:rPr lang="en-IN" dirty="0"/>
              <a:t> / w </a:t>
            </a:r>
            <a:r>
              <a:rPr lang="en-US" altLang="en-US" dirty="0">
                <a:sym typeface="Symbol" panose="05050102010706020507" pitchFamily="18" charset="2"/>
              </a:rPr>
              <a:t> { 0, 1}* }</a:t>
            </a:r>
            <a:r>
              <a:rPr lang="en-IN" baseline="30000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altLang="en-US" dirty="0"/>
              <a:t>M = (Q,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Q = {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} ,   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IN" altLang="en-US" dirty="0">
                <a:cs typeface="Arial" panose="020B0604020202020204" pitchFamily="34" charset="0"/>
              </a:rPr>
              <a:t> = {0, 1, c} 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 ={X, Y,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IN" altLang="en-US" dirty="0"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0 ,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 }               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1 ,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 =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Y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Z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) }</a:t>
            </a:r>
            <a:endParaRPr lang="en-I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0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 }                  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1 , Y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YY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) }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aseline="30000" dirty="0"/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0 , Y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Y ) }                   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1 , X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YX ) 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/>
              <a:t>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c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 }                      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c , Y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Y) 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aseline="30000" dirty="0"/>
              <a:t>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c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 }</a:t>
            </a:r>
          </a:p>
          <a:p>
            <a:pPr marL="0" indent="0">
              <a:buNone/>
            </a:pPr>
            <a:r>
              <a:rPr 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0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 1 , Y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/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E3FEC-FBC7-DED6-F5FC-A76B1DB39ACC}"/>
              </a:ext>
            </a:extLst>
          </p:cNvPr>
          <p:cNvSpPr txBox="1">
            <a:spLocks/>
          </p:cNvSpPr>
          <p:nvPr/>
        </p:nvSpPr>
        <p:spPr>
          <a:xfrm>
            <a:off x="838200" y="83770"/>
            <a:ext cx="11165732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10515600" cy="55583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w = 001 , </a:t>
            </a:r>
            <a:r>
              <a:rPr lang="en-IN" dirty="0" err="1"/>
              <a:t>w</a:t>
            </a:r>
            <a:r>
              <a:rPr lang="en-IN" baseline="30000" dirty="0" err="1"/>
              <a:t>R</a:t>
            </a:r>
            <a:r>
              <a:rPr lang="en-IN" dirty="0"/>
              <a:t> = 100    </a:t>
            </a:r>
            <a:r>
              <a:rPr lang="en-IN" dirty="0" err="1"/>
              <a:t>wcw</a:t>
            </a:r>
            <a:r>
              <a:rPr lang="en-IN" baseline="30000" dirty="0" err="1"/>
              <a:t>R</a:t>
            </a:r>
            <a:r>
              <a:rPr lang="en-IN" dirty="0"/>
              <a:t> = 001c100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01c100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IN" b="1" dirty="0"/>
              <a:t>	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1c100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IN" b="1" dirty="0"/>
              <a:t>	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c100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XZ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I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="1" dirty="0"/>
              <a:t>	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100 ,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XXZ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IN" b="1" dirty="0"/>
              <a:t>	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00 ,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XXZ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r>
              <a:rPr lang="en-IN" b="1" dirty="0"/>
              <a:t>	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0 ,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XZ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IN" b="1" dirty="0"/>
              <a:t>	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IN" b="1" dirty="0"/>
              <a:t>	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IN" b="1" dirty="0"/>
              <a:t>	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6095F6-1BB3-D081-69DB-2E1C3D6D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107" y="449322"/>
            <a:ext cx="3022555" cy="2979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AB98FD-BED7-07E0-5BA0-EFA5B208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8107" y="3690042"/>
            <a:ext cx="3269263" cy="150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8565"/>
            <a:ext cx="7070387" cy="555839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016240" y="3068257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4231659" y="3228872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03701" y="3558635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999373" y="3573450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21"/>
          <p:cNvSpPr/>
          <p:nvPr/>
        </p:nvSpPr>
        <p:spPr bwMode="auto">
          <a:xfrm rot="17214519">
            <a:off x="4056866" y="2349925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6373953" y="3113081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6589372" y="3273696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c 21"/>
          <p:cNvSpPr/>
          <p:nvPr/>
        </p:nvSpPr>
        <p:spPr bwMode="auto">
          <a:xfrm rot="17214519">
            <a:off x="6414579" y="238130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955632" y="1640333"/>
            <a:ext cx="1696585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0 ,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3973563" y="1227959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978046" y="815585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2655756" y="2276825"/>
            <a:ext cx="1696585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2651276" y="1936169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2633346" y="1622405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023010" y="2995977"/>
            <a:ext cx="1176401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027493" y="2677732"/>
            <a:ext cx="1176401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037032" y="2411295"/>
            <a:ext cx="1221572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6438900" y="1635760"/>
            <a:ext cx="1374775" cy="4610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6443345" y="1304290"/>
            <a:ext cx="1370330" cy="4610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6129020" y="889635"/>
            <a:ext cx="1684655" cy="56832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IN" altLang="en-US" sz="2000" b="1" dirty="0"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 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501E9-1099-5B06-7DD2-D4CFF769C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45" y="718630"/>
            <a:ext cx="3022555" cy="2979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1F02B-EBD9-28F0-C136-5D7E6682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45" y="3959350"/>
            <a:ext cx="3269263" cy="150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9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Example 3 </a:t>
            </a:r>
          </a:p>
          <a:p>
            <a:pPr marL="0" indent="0">
              <a:buNone/>
            </a:pPr>
            <a:r>
              <a:rPr lang="en-IN" dirty="0"/>
              <a:t>L = { a</a:t>
            </a:r>
            <a:r>
              <a:rPr lang="en-IN" baseline="30000" dirty="0"/>
              <a:t>n</a:t>
            </a:r>
            <a:r>
              <a:rPr lang="en-IN" dirty="0"/>
              <a:t>b</a:t>
            </a:r>
            <a:r>
              <a:rPr lang="en-IN" baseline="30000" dirty="0"/>
              <a:t>n</a:t>
            </a:r>
            <a:r>
              <a:rPr lang="en-IN" dirty="0"/>
              <a:t> /   n ≥</a:t>
            </a:r>
            <a:r>
              <a:rPr lang="en-US" altLang="en-US" dirty="0">
                <a:sym typeface="Symbol" panose="05050102010706020507" pitchFamily="18" charset="2"/>
              </a:rPr>
              <a:t>  1}</a:t>
            </a:r>
            <a:r>
              <a:rPr lang="en-IN" baseline="30000" dirty="0"/>
              <a:t>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US" altLang="en-US" dirty="0"/>
              <a:t>M = (Q,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dirty="0">
                <a:cs typeface="Arial" panose="020B0604020202020204" pitchFamily="34" charset="0"/>
              </a:rPr>
              <a:t>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     Q = {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dirty="0">
                <a:cs typeface="Arial" panose="020B0604020202020204" pitchFamily="34" charset="0"/>
                <a:sym typeface="Symbol" panose="05050102010706020507" pitchFamily="18" charset="2"/>
              </a:rPr>
              <a:t>} ,   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IN" altLang="en-US" dirty="0">
                <a:cs typeface="Arial" panose="020B0604020202020204" pitchFamily="34" charset="0"/>
              </a:rPr>
              <a:t> = {a , b} , </a:t>
            </a:r>
            <a:r>
              <a:rPr lang="el-GR" altLang="en-US" dirty="0">
                <a:cs typeface="Arial" panose="020B0604020202020204" pitchFamily="34" charset="0"/>
              </a:rPr>
              <a:t>Γ</a:t>
            </a:r>
            <a:r>
              <a:rPr lang="en-IN" altLang="en-US" dirty="0">
                <a:cs typeface="Arial" panose="020B0604020202020204" pitchFamily="34" charset="0"/>
              </a:rPr>
              <a:t> ={X ,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IN" altLang="en-US" dirty="0"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a 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 }           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0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b, X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)   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 =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  <a:endParaRPr lang="en-IN" baseline="30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    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0</a:t>
            </a:r>
            <a:r>
              <a:rPr lang="en-US" altLang="en-US" dirty="0"/>
              <a:t> ,</a:t>
            </a:r>
            <a:r>
              <a:rPr lang="en-US" altLang="en-US" b="1" dirty="0"/>
              <a:t> </a:t>
            </a:r>
            <a:r>
              <a:rPr lang="en-US" altLang="en-US" dirty="0"/>
              <a:t>a,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0 </a:t>
            </a:r>
            <a:r>
              <a:rPr lang="en-US" altLang="en-US" dirty="0"/>
              <a:t> , 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 }              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</a:t>
            </a:r>
            <a:r>
              <a:rPr lang="en-US" altLang="en-US" dirty="0">
                <a:solidFill>
                  <a:srgbClr val="FF0000"/>
                </a:solidFill>
              </a:rPr>
              <a:t> ,</a:t>
            </a:r>
            <a:r>
              <a:rPr lang="en-US" altLang="en-US" b="1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b , X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solidFill>
                  <a:srgbClr val="FF0000"/>
                </a:solidFill>
                <a:cs typeface="Arial" panose="020B0604020202020204" pitchFamily="34" charset="0"/>
              </a:rPr>
              <a:t> =  { (</a:t>
            </a:r>
            <a:r>
              <a:rPr lang="en-US" altLang="en-US" dirty="0">
                <a:solidFill>
                  <a:srgbClr val="FF0000"/>
                </a:solidFill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</a:rPr>
              <a:t>1 </a:t>
            </a:r>
            <a:r>
              <a:rPr lang="en-US" altLang="en-US" dirty="0">
                <a:solidFill>
                  <a:srgbClr val="FF0000"/>
                </a:solidFill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) }       </a:t>
            </a:r>
            <a:endParaRPr lang="en-IN" altLang="en-US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dirty="0">
                <a:cs typeface="Arial" panose="020B0604020202020204" pitchFamily="34" charset="0"/>
              </a:rPr>
              <a:t>    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dirty="0"/>
              <a:t>(</a:t>
            </a:r>
            <a:r>
              <a:rPr lang="en-US" altLang="en-US" dirty="0"/>
              <a:t>q</a:t>
            </a:r>
            <a:r>
              <a:rPr lang="en-US" altLang="en-US" baseline="-25000" dirty="0"/>
              <a:t>1</a:t>
            </a:r>
            <a:r>
              <a:rPr lang="en-US" altLang="en-US" dirty="0"/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/>
              <a:t>,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dirty="0">
                <a:cs typeface="Arial" panose="020B0604020202020204" pitchFamily="34" charset="0"/>
              </a:rPr>
              <a:t> =  { (</a:t>
            </a:r>
            <a:r>
              <a:rPr lang="en-US" altLang="en-US" dirty="0"/>
              <a:t>q</a:t>
            </a:r>
            <a:r>
              <a:rPr lang="en-US" altLang="en-US" baseline="-25000" dirty="0"/>
              <a:t>1 </a:t>
            </a:r>
            <a:r>
              <a:rPr lang="en-US" altLang="en-US" dirty="0"/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r>
              <a:rPr lang="en-IN" b="1" dirty="0"/>
              <a:t>w = </a:t>
            </a:r>
            <a:r>
              <a:rPr lang="en-IN" b="1" dirty="0" err="1"/>
              <a:t>aabb</a:t>
            </a:r>
            <a:endParaRPr lang="en-US" b="1" baseline="300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dirty="0" err="1"/>
              <a:t>abb</a:t>
            </a:r>
            <a:r>
              <a:rPr lang="en-IN" dirty="0"/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dirty="0" err="1"/>
              <a:t>bb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XZ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I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aseline="30000" dirty="0"/>
              <a:t>  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A723A-DB49-0858-925D-51174A00CAD9}"/>
              </a:ext>
            </a:extLst>
          </p:cNvPr>
          <p:cNvSpPr txBox="1">
            <a:spLocks/>
          </p:cNvSpPr>
          <p:nvPr/>
        </p:nvSpPr>
        <p:spPr>
          <a:xfrm>
            <a:off x="838200" y="83770"/>
            <a:ext cx="11165732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PUSHDOWN AUTOMATA (Introduction)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7F85-5223-B6B7-4D13-A5221499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7"/>
            <a:ext cx="10515600" cy="499991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 is more powerful than an FA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Any language which can be acceptable by FA can also be acceptable by PDA.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 also accepts a class of language which even cannot be accepted by FA.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PDA is much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superior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997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90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Example 3 </a:t>
            </a:r>
          </a:p>
          <a:p>
            <a:pPr marL="0" indent="0">
              <a:buNone/>
            </a:pPr>
            <a:r>
              <a:rPr lang="en-IN" b="1" dirty="0"/>
              <a:t>w = </a:t>
            </a:r>
            <a:r>
              <a:rPr lang="en-IN" b="1" dirty="0" err="1"/>
              <a:t>aabb</a:t>
            </a:r>
            <a:endParaRPr lang="en-US" b="1" baseline="30000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dirty="0" err="1"/>
              <a:t>abb</a:t>
            </a:r>
            <a:r>
              <a:rPr lang="en-IN" dirty="0"/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dirty="0" err="1">
                <a:solidFill>
                  <a:srgbClr val="FF0000"/>
                </a:solidFill>
              </a:rPr>
              <a:t>a</a:t>
            </a:r>
            <a:r>
              <a:rPr lang="en-IN" dirty="0" err="1"/>
              <a:t>bb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XZ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endParaRPr lang="en-IN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baseline="30000" dirty="0"/>
              <a:t>   	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IN" b="1" dirty="0"/>
              <a:t>Ⱶ </a:t>
            </a:r>
            <a:r>
              <a:rPr lang="en-IN" dirty="0"/>
              <a:t>(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baseline="-25000" dirty="0">
                <a:solidFill>
                  <a:srgbClr val="FF00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, </a:t>
            </a:r>
            <a:r>
              <a:rPr lang="en-IN" altLang="en-US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b="1" dirty="0">
                <a:solidFill>
                  <a:srgbClr val="FF0000"/>
                </a:solidFill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  <a:endParaRPr lang="en-IN" dirty="0"/>
          </a:p>
          <a:p>
            <a:pPr marL="0" indent="0">
              <a:buNone/>
            </a:pPr>
            <a:endParaRPr lang="en-IN" baseline="30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A723A-DB49-0858-925D-51174A00CAD9}"/>
              </a:ext>
            </a:extLst>
          </p:cNvPr>
          <p:cNvSpPr txBox="1">
            <a:spLocks/>
          </p:cNvSpPr>
          <p:nvPr/>
        </p:nvSpPr>
        <p:spPr>
          <a:xfrm>
            <a:off x="838200" y="83770"/>
            <a:ext cx="11165732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1D9717-1A3C-DC9D-81F9-FB6B2A78D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99" y="1429099"/>
            <a:ext cx="3307367" cy="1295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F0624-19DE-1EB8-DDD4-E7EB05CAF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499" y="2797312"/>
            <a:ext cx="2895851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753"/>
            <a:ext cx="10515600" cy="573321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16240" y="3350644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31659" y="3511259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03701" y="3841022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9373" y="3855837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21"/>
          <p:cNvSpPr/>
          <p:nvPr/>
        </p:nvSpPr>
        <p:spPr bwMode="auto">
          <a:xfrm rot="17214519">
            <a:off x="4056866" y="263231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373953" y="339546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589372" y="3556083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c 21"/>
          <p:cNvSpPr/>
          <p:nvPr/>
        </p:nvSpPr>
        <p:spPr bwMode="auto">
          <a:xfrm rot="17214519">
            <a:off x="6414579" y="266368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55632" y="1922720"/>
            <a:ext cx="1450087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73563" y="1510346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438900" y="1918335"/>
            <a:ext cx="1542415" cy="4610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340475" y="1483360"/>
            <a:ext cx="1440815" cy="56832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IN" altLang="en-US" sz="2000" b="1" dirty="0"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070475" y="3286125"/>
            <a:ext cx="1369695" cy="58293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208738-4BDD-7132-E44B-5B9CEDA8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270" y="1195344"/>
            <a:ext cx="3307367" cy="1295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638FB4-380D-E512-FA89-CFBCAACA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270" y="2563557"/>
            <a:ext cx="2895851" cy="883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158"/>
            <a:ext cx="10515600" cy="5257442"/>
          </a:xfrm>
        </p:spPr>
        <p:txBody>
          <a:bodyPr>
            <a:normAutofit fontScale="45000" lnSpcReduction="20000"/>
          </a:bodyPr>
          <a:lstStyle/>
          <a:p>
            <a:pPr marL="0" indent="0">
              <a:buNone/>
            </a:pPr>
            <a:r>
              <a:rPr lang="en-IN" sz="6200" b="1" dirty="0"/>
              <a:t>Exercise 1</a:t>
            </a:r>
          </a:p>
          <a:p>
            <a:pPr marL="0" indent="0">
              <a:buNone/>
            </a:pPr>
            <a:r>
              <a:rPr lang="en-IN" sz="4500" dirty="0"/>
              <a:t> </a:t>
            </a:r>
          </a:p>
          <a:p>
            <a:pPr marL="0" indent="0">
              <a:buNone/>
            </a:pPr>
            <a:r>
              <a:rPr lang="en-IN" sz="5100" dirty="0"/>
              <a:t>L = { a</a:t>
            </a:r>
            <a:r>
              <a:rPr lang="en-IN" sz="5100" baseline="30000" dirty="0"/>
              <a:t>n</a:t>
            </a:r>
            <a:r>
              <a:rPr lang="en-IN" sz="5100" dirty="0"/>
              <a:t>b</a:t>
            </a:r>
            <a:r>
              <a:rPr lang="en-IN" sz="5100" baseline="30000" dirty="0"/>
              <a:t>m</a:t>
            </a:r>
            <a:r>
              <a:rPr lang="en-IN" sz="5100" dirty="0"/>
              <a:t>c</a:t>
            </a:r>
            <a:r>
              <a:rPr lang="en-IN" sz="5100" baseline="30000" dirty="0"/>
              <a:t>n</a:t>
            </a:r>
            <a:r>
              <a:rPr lang="en-IN" sz="5100" dirty="0"/>
              <a:t> /   m, n ≥</a:t>
            </a:r>
            <a:r>
              <a:rPr lang="en-US" altLang="en-US" sz="5100" dirty="0">
                <a:sym typeface="Symbol" panose="05050102010706020507" pitchFamily="18" charset="2"/>
              </a:rPr>
              <a:t>  1}</a:t>
            </a:r>
          </a:p>
          <a:p>
            <a:pPr marL="0" indent="0">
              <a:buNone/>
            </a:pPr>
            <a:r>
              <a:rPr lang="en-US" altLang="en-US" sz="5100" dirty="0">
                <a:sym typeface="Symbol" panose="05050102010706020507" pitchFamily="18" charset="2"/>
              </a:rPr>
              <a:t>     </a:t>
            </a:r>
            <a:r>
              <a:rPr lang="en-US" altLang="en-US" sz="5100" dirty="0"/>
              <a:t>M = (Q, </a:t>
            </a:r>
            <a:r>
              <a:rPr lang="el-GR" altLang="en-US" sz="5100" dirty="0">
                <a:cs typeface="Arial" panose="020B0604020202020204" pitchFamily="34" charset="0"/>
              </a:rPr>
              <a:t>Σ</a:t>
            </a:r>
            <a:r>
              <a:rPr lang="en-US" altLang="en-US" sz="5100" dirty="0">
                <a:cs typeface="Arial" panose="020B0604020202020204" pitchFamily="34" charset="0"/>
              </a:rPr>
              <a:t>, </a:t>
            </a:r>
            <a:r>
              <a:rPr lang="el-GR" altLang="en-US" sz="5100" dirty="0">
                <a:cs typeface="Arial" panose="020B0604020202020204" pitchFamily="34" charset="0"/>
              </a:rPr>
              <a:t>Γ</a:t>
            </a:r>
            <a:r>
              <a:rPr lang="en-IN" altLang="en-US" sz="5100" dirty="0">
                <a:cs typeface="Arial" panose="020B0604020202020204" pitchFamily="34" charset="0"/>
              </a:rPr>
              <a:t>,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, Z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ɸ), where</a:t>
            </a:r>
          </a:p>
          <a:p>
            <a:pPr marL="0" indent="0">
              <a:buNone/>
            </a:pPr>
            <a:r>
              <a:rPr lang="en-US" sz="5100" dirty="0">
                <a:cs typeface="Arial" panose="020B0604020202020204" pitchFamily="34" charset="0"/>
                <a:sym typeface="Symbol" panose="05050102010706020507" pitchFamily="18" charset="2"/>
              </a:rPr>
              <a:t>     Q = {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, q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sz="5100" dirty="0">
                <a:cs typeface="Arial" panose="020B0604020202020204" pitchFamily="34" charset="0"/>
                <a:sym typeface="Symbol" panose="05050102010706020507" pitchFamily="18" charset="2"/>
              </a:rPr>
              <a:t>} ,    </a:t>
            </a:r>
            <a:r>
              <a:rPr lang="el-GR" altLang="en-US" sz="5100" dirty="0">
                <a:cs typeface="Arial" panose="020B0604020202020204" pitchFamily="34" charset="0"/>
              </a:rPr>
              <a:t>Σ</a:t>
            </a:r>
            <a:r>
              <a:rPr lang="en-IN" altLang="en-US" sz="5100" dirty="0">
                <a:cs typeface="Arial" panose="020B0604020202020204" pitchFamily="34" charset="0"/>
              </a:rPr>
              <a:t> = {a , b, c} , </a:t>
            </a:r>
            <a:r>
              <a:rPr lang="el-GR" altLang="en-US" sz="5100" dirty="0">
                <a:cs typeface="Arial" panose="020B0604020202020204" pitchFamily="34" charset="0"/>
              </a:rPr>
              <a:t>Γ</a:t>
            </a:r>
            <a:r>
              <a:rPr lang="en-IN" altLang="en-US" sz="5100" dirty="0">
                <a:cs typeface="Arial" panose="020B0604020202020204" pitchFamily="34" charset="0"/>
              </a:rPr>
              <a:t> ={X , 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IN" altLang="en-US" sz="5100" dirty="0"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altLang="en-US" sz="51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5100" dirty="0">
                <a:cs typeface="Arial" panose="020B0604020202020204" pitchFamily="34" charset="0"/>
              </a:rPr>
              <a:t>    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a ,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5100" dirty="0">
                <a:cs typeface="Arial" panose="020B0604020202020204" pitchFamily="34" charset="0"/>
              </a:rPr>
              <a:t> =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 </a:t>
            </a:r>
            <a:r>
              <a:rPr lang="en-US" altLang="en-US" sz="5100" dirty="0"/>
              <a:t> 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Z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 }                </a:t>
            </a:r>
            <a:endParaRPr lang="en-IN" altLang="en-US" sz="51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5100" dirty="0">
                <a:cs typeface="Arial" panose="020B0604020202020204" pitchFamily="34" charset="0"/>
              </a:rPr>
              <a:t>    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a,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5100" dirty="0">
                <a:cs typeface="Arial" panose="020B0604020202020204" pitchFamily="34" charset="0"/>
              </a:rPr>
              <a:t> = 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 </a:t>
            </a:r>
            <a:r>
              <a:rPr lang="en-US" altLang="en-US" sz="5100" dirty="0"/>
              <a:t> 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5100" dirty="0" err="1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 } </a:t>
            </a:r>
          </a:p>
          <a:p>
            <a:pPr marL="0" indent="0">
              <a:buNone/>
            </a:pP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     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0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b,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   </a:t>
            </a:r>
            <a:r>
              <a:rPr lang="en-IN" altLang="en-US" sz="5100" dirty="0">
                <a:cs typeface="Arial" panose="020B0604020202020204" pitchFamily="34" charset="0"/>
              </a:rPr>
              <a:t> =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1 </a:t>
            </a:r>
            <a:r>
              <a:rPr lang="en-US" altLang="en-US" sz="5100" dirty="0"/>
              <a:t> 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  <a:endParaRPr lang="en-IN" sz="5100" baseline="30000" dirty="0"/>
          </a:p>
          <a:p>
            <a:pPr marL="0" indent="0">
              <a:buNone/>
            </a:pP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     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1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b 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5100" dirty="0">
                <a:cs typeface="Arial" panose="020B0604020202020204" pitchFamily="34" charset="0"/>
              </a:rPr>
              <a:t> = 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1 </a:t>
            </a:r>
            <a:r>
              <a:rPr lang="en-US" altLang="en-US" sz="5100" dirty="0"/>
              <a:t> 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     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1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c 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5100" dirty="0">
                <a:cs typeface="Arial" panose="020B0604020202020204" pitchFamily="34" charset="0"/>
              </a:rPr>
              <a:t> = 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2 </a:t>
            </a:r>
            <a:r>
              <a:rPr lang="en-US" altLang="en-US" sz="5100" dirty="0"/>
              <a:t> , </a:t>
            </a:r>
            <a:r>
              <a:rPr lang="en-IN" altLang="en-US" sz="5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     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2</a:t>
            </a:r>
            <a:r>
              <a:rPr lang="en-US" altLang="en-US" sz="5100" dirty="0"/>
              <a:t> ,</a:t>
            </a:r>
            <a:r>
              <a:rPr lang="en-US" altLang="en-US" sz="5100" b="1" dirty="0"/>
              <a:t> </a:t>
            </a:r>
            <a:r>
              <a:rPr lang="en-US" altLang="en-US" sz="5100" dirty="0"/>
              <a:t>c , X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5100" dirty="0">
                <a:cs typeface="Arial" panose="020B0604020202020204" pitchFamily="34" charset="0"/>
              </a:rPr>
              <a:t> = 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2 </a:t>
            </a:r>
            <a:r>
              <a:rPr lang="en-US" altLang="en-US" sz="5100" dirty="0"/>
              <a:t> , </a:t>
            </a:r>
            <a:r>
              <a:rPr lang="en-IN" altLang="en-US" sz="5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sz="5100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sz="5100" dirty="0"/>
              <a:t>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2</a:t>
            </a:r>
            <a:r>
              <a:rPr lang="en-US" altLang="en-US" sz="5100" dirty="0"/>
              <a:t> , </a:t>
            </a:r>
            <a:r>
              <a:rPr lang="en-IN" altLang="en-US" sz="5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5100" dirty="0"/>
              <a:t>, 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51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5100" dirty="0">
                <a:cs typeface="Arial" panose="020B0604020202020204" pitchFamily="34" charset="0"/>
              </a:rPr>
              <a:t> =  { (</a:t>
            </a:r>
            <a:r>
              <a:rPr lang="en-US" altLang="en-US" sz="5100" dirty="0"/>
              <a:t>q</a:t>
            </a:r>
            <a:r>
              <a:rPr lang="en-US" altLang="en-US" sz="5100" baseline="-25000" dirty="0"/>
              <a:t>2 </a:t>
            </a:r>
            <a:r>
              <a:rPr lang="en-US" altLang="en-US" sz="5100" dirty="0"/>
              <a:t> ,</a:t>
            </a:r>
            <a:r>
              <a:rPr lang="en-IN" altLang="en-US" sz="51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5100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  <a:endParaRPr lang="en-IN" sz="5100" baseline="30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A6B753-9D77-0696-A9E1-C0AD1F9F27EE}"/>
              </a:ext>
            </a:extLst>
          </p:cNvPr>
          <p:cNvSpPr txBox="1">
            <a:spLocks/>
          </p:cNvSpPr>
          <p:nvPr/>
        </p:nvSpPr>
        <p:spPr>
          <a:xfrm>
            <a:off x="838200" y="83770"/>
            <a:ext cx="11165732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6518"/>
            <a:ext cx="10515600" cy="580044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16240" y="3350644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31659" y="3511259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03701" y="3841022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21"/>
          <p:cNvSpPr/>
          <p:nvPr/>
        </p:nvSpPr>
        <p:spPr bwMode="auto">
          <a:xfrm rot="17214519">
            <a:off x="4056866" y="263231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6373953" y="3395468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589372" y="3556083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c 21"/>
          <p:cNvSpPr/>
          <p:nvPr/>
        </p:nvSpPr>
        <p:spPr bwMode="auto">
          <a:xfrm rot="17214519">
            <a:off x="6414579" y="2663689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955632" y="1922720"/>
            <a:ext cx="1450087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73563" y="1510346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438853" y="1918239"/>
            <a:ext cx="1367872" cy="46111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 </a:t>
            </a:r>
            <a:r>
              <a:rPr lang="en-I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070281" y="3286061"/>
            <a:ext cx="1239413" cy="58291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999373" y="3855837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8767524" y="3399951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8995643" y="3598666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2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Arc 21"/>
          <p:cNvSpPr/>
          <p:nvPr/>
        </p:nvSpPr>
        <p:spPr bwMode="auto">
          <a:xfrm rot="17214519">
            <a:off x="8858950" y="266817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363736" y="3887792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8905642" y="1559652"/>
            <a:ext cx="1284242" cy="599348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IN" altLang="en-US" sz="2000" b="1" dirty="0"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 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7419975" y="3375025"/>
            <a:ext cx="1433195" cy="58293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8982075" y="1952625"/>
            <a:ext cx="1353820" cy="582930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321" y="914399"/>
            <a:ext cx="10515600" cy="549132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1200" b="1" dirty="0"/>
              <a:t>Exercise 2</a:t>
            </a:r>
          </a:p>
          <a:p>
            <a:pPr marL="0" indent="0">
              <a:buNone/>
            </a:pPr>
            <a:endParaRPr lang="en-IN" sz="11200" b="1" dirty="0"/>
          </a:p>
          <a:p>
            <a:pPr marL="0" indent="0">
              <a:buNone/>
            </a:pPr>
            <a:r>
              <a:rPr lang="en-IN" sz="11200" dirty="0"/>
              <a:t>L = { </a:t>
            </a:r>
            <a:r>
              <a:rPr lang="en-IN" sz="11200" dirty="0" err="1"/>
              <a:t>ww</a:t>
            </a:r>
            <a:r>
              <a:rPr lang="en-IN" sz="11200" baseline="30000" dirty="0" err="1"/>
              <a:t>R</a:t>
            </a:r>
            <a:r>
              <a:rPr lang="en-IN" sz="11200" dirty="0"/>
              <a:t> / w </a:t>
            </a:r>
            <a:r>
              <a:rPr lang="en-US" altLang="en-US" sz="11200" dirty="0">
                <a:sym typeface="Symbol" panose="05050102010706020507" pitchFamily="18" charset="2"/>
              </a:rPr>
              <a:t> { 0, 1}* }</a:t>
            </a:r>
          </a:p>
          <a:p>
            <a:pPr marL="0" indent="0">
              <a:buNone/>
            </a:pPr>
            <a:r>
              <a:rPr lang="en-US" altLang="en-US" sz="11200" dirty="0"/>
              <a:t>M = (Q, </a:t>
            </a:r>
            <a:r>
              <a:rPr lang="el-GR" altLang="en-US" sz="11200" dirty="0">
                <a:cs typeface="Arial" panose="020B0604020202020204" pitchFamily="34" charset="0"/>
              </a:rPr>
              <a:t>Σ</a:t>
            </a:r>
            <a:r>
              <a:rPr lang="en-US" altLang="en-US" sz="11200" dirty="0">
                <a:cs typeface="Arial" panose="020B0604020202020204" pitchFamily="34" charset="0"/>
              </a:rPr>
              <a:t>, </a:t>
            </a:r>
            <a:r>
              <a:rPr lang="el-GR" altLang="en-US" sz="11200" dirty="0">
                <a:cs typeface="Arial" panose="020B0604020202020204" pitchFamily="34" charset="0"/>
              </a:rPr>
              <a:t>Γ</a:t>
            </a:r>
            <a:r>
              <a:rPr lang="en-IN" altLang="en-US" sz="11200" dirty="0">
                <a:cs typeface="Arial" panose="020B0604020202020204" pitchFamily="34" charset="0"/>
              </a:rPr>
              <a:t>,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, Z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ɸ), where </a:t>
            </a:r>
            <a:r>
              <a:rPr 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  Q = {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sz="11200" dirty="0">
                <a:cs typeface="Arial" panose="020B0604020202020204" pitchFamily="34" charset="0"/>
                <a:sym typeface="Symbol" panose="05050102010706020507" pitchFamily="18" charset="2"/>
              </a:rPr>
              <a:t>} ,    </a:t>
            </a:r>
            <a:r>
              <a:rPr lang="el-GR" altLang="en-US" sz="11200" dirty="0">
                <a:cs typeface="Arial" panose="020B0604020202020204" pitchFamily="34" charset="0"/>
              </a:rPr>
              <a:t>Σ</a:t>
            </a:r>
            <a:r>
              <a:rPr lang="en-IN" altLang="en-US" sz="11200" dirty="0">
                <a:cs typeface="Arial" panose="020B0604020202020204" pitchFamily="34" charset="0"/>
              </a:rPr>
              <a:t> = {0, 1} , </a:t>
            </a:r>
            <a:r>
              <a:rPr lang="el-GR" altLang="en-US" sz="11200" dirty="0">
                <a:cs typeface="Arial" panose="020B0604020202020204" pitchFamily="34" charset="0"/>
              </a:rPr>
              <a:t>Γ</a:t>
            </a:r>
            <a:r>
              <a:rPr lang="en-IN" altLang="en-US" sz="11200" dirty="0">
                <a:cs typeface="Arial" panose="020B0604020202020204" pitchFamily="34" charset="0"/>
              </a:rPr>
              <a:t> ={X, Y,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IN" altLang="en-US" sz="11200" dirty="0"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IN" altLang="en-US" sz="112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altLang="en-US" sz="11200" dirty="0">
                <a:cs typeface="Arial" panose="020B0604020202020204" pitchFamily="34" charset="0"/>
              </a:rPr>
              <a:t>     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0 ,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X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Z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 }             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0 , X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en-IN" altLang="en-US" sz="1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1 ,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Y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Z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 }             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</a:t>
            </a:r>
            <a:r>
              <a:rPr lang="en-US" altLang="en-US" sz="11200" dirty="0"/>
              <a:t> , 1 , Y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en-IN" altLang="en-US" sz="1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sz="11200" baseline="30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sz="11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IN" altLang="en-US" sz="11200" dirty="0">
                <a:cs typeface="Arial" panose="020B0604020202020204" pitchFamily="34" charset="0"/>
              </a:rPr>
              <a:t>   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0 , X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X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1200" dirty="0" err="1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 , </a:t>
            </a:r>
            <a:r>
              <a:rPr lang="en-IN" altLang="en-US" sz="11200" dirty="0">
                <a:cs typeface="Arial" panose="020B0604020202020204" pitchFamily="34" charset="0"/>
              </a:rPr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en-IN" altLang="en-US" sz="1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)}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</a:t>
            </a:r>
            <a:r>
              <a:rPr lang="en-US" altLang="en-US" sz="11200" dirty="0"/>
              <a:t> , </a:t>
            </a:r>
            <a:r>
              <a:rPr lang="en-IN" altLang="en-US" sz="1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11200" dirty="0"/>
              <a:t>,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11200" baseline="-25000" dirty="0"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en-IN" altLang="en-US" sz="1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) }</a:t>
            </a:r>
          </a:p>
          <a:p>
            <a:pPr marL="0" indent="0">
              <a:buNone/>
            </a:pP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     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1 , X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YX ) }</a:t>
            </a:r>
          </a:p>
          <a:p>
            <a:pPr marL="0" indent="0">
              <a:buNone/>
            </a:pPr>
            <a:r>
              <a:rPr lang="en-US" sz="11200" baseline="30000" dirty="0">
                <a:cs typeface="Arial" panose="020B0604020202020204" pitchFamily="34" charset="0"/>
                <a:sym typeface="Symbol" panose="05050102010706020507" pitchFamily="18" charset="2"/>
              </a:rPr>
              <a:t>        </a:t>
            </a:r>
            <a:r>
              <a:rPr lang="en-IN" altLang="en-US" sz="11200" dirty="0">
                <a:cs typeface="Arial" panose="020B0604020202020204" pitchFamily="34" charset="0"/>
              </a:rPr>
              <a:t>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0 , Y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XY ) }  </a:t>
            </a:r>
            <a:endParaRPr lang="en-IN" sz="11200" baseline="30000" dirty="0"/>
          </a:p>
          <a:p>
            <a:pPr marL="0" indent="0">
              <a:buNone/>
            </a:pPr>
            <a:r>
              <a:rPr lang="en-IN" altLang="en-US" sz="11200" dirty="0">
                <a:cs typeface="Arial" panose="020B0604020202020204" pitchFamily="34" charset="0"/>
              </a:rPr>
              <a:t>      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lang="en-IN" sz="11200" dirty="0"/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</a:t>
            </a:r>
            <a:r>
              <a:rPr lang="en-US" altLang="en-US" sz="11200" dirty="0"/>
              <a:t> ,</a:t>
            </a:r>
            <a:r>
              <a:rPr lang="en-US" altLang="en-US" sz="11200" b="1" dirty="0"/>
              <a:t> </a:t>
            </a:r>
            <a:r>
              <a:rPr lang="en-US" altLang="en-US" sz="11200" dirty="0"/>
              <a:t>1 , Y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</a:t>
            </a:r>
            <a:r>
              <a:rPr lang="en-IN" altLang="en-US" sz="11200" dirty="0">
                <a:cs typeface="Arial" panose="020B0604020202020204" pitchFamily="34" charset="0"/>
              </a:rPr>
              <a:t> =  { 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0 </a:t>
            </a:r>
            <a:r>
              <a:rPr lang="en-US" altLang="en-US" sz="11200" dirty="0"/>
              <a:t> , YY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 ) , </a:t>
            </a:r>
            <a:r>
              <a:rPr lang="en-IN" altLang="en-US" sz="11200" dirty="0">
                <a:cs typeface="Arial" panose="020B0604020202020204" pitchFamily="34" charset="0"/>
              </a:rPr>
              <a:t>(</a:t>
            </a:r>
            <a:r>
              <a:rPr lang="en-US" altLang="en-US" sz="11200" dirty="0"/>
              <a:t>q</a:t>
            </a:r>
            <a:r>
              <a:rPr lang="en-US" altLang="en-US" sz="11200" baseline="-25000" dirty="0"/>
              <a:t>1 </a:t>
            </a:r>
            <a:r>
              <a:rPr lang="en-US" altLang="en-US" sz="11200" dirty="0"/>
              <a:t> , </a:t>
            </a:r>
            <a:r>
              <a:rPr lang="en-IN" altLang="en-US" sz="112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en-US" altLang="en-US" sz="11200" dirty="0">
                <a:cs typeface="Arial" panose="020B0604020202020204" pitchFamily="34" charset="0"/>
                <a:sym typeface="Symbol" panose="05050102010706020507" pitchFamily="18" charset="2"/>
              </a:rPr>
              <a:t>)}  </a:t>
            </a:r>
          </a:p>
          <a:p>
            <a:pPr marL="0" indent="0">
              <a:buNone/>
            </a:pPr>
            <a:endParaRPr lang="en-IN" sz="4300" baseline="30000" dirty="0"/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021A66-46B9-79BA-B92E-779326FF5DC2}"/>
              </a:ext>
            </a:extLst>
          </p:cNvPr>
          <p:cNvSpPr txBox="1">
            <a:spLocks/>
          </p:cNvSpPr>
          <p:nvPr/>
        </p:nvSpPr>
        <p:spPr>
          <a:xfrm>
            <a:off x="838200" y="83770"/>
            <a:ext cx="11165732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FF0000"/>
                </a:solidFill>
              </a:rPr>
              <a:t>Checking acceptance of the string using ID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016240" y="3398457"/>
            <a:ext cx="989783" cy="1036655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231659" y="3559072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0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03701" y="3888835"/>
            <a:ext cx="612539" cy="11524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99373" y="3903650"/>
            <a:ext cx="1390874" cy="31955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21"/>
          <p:cNvSpPr/>
          <p:nvPr/>
        </p:nvSpPr>
        <p:spPr bwMode="auto">
          <a:xfrm rot="17214519">
            <a:off x="4056866" y="2680125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6373953" y="3443281"/>
            <a:ext cx="989783" cy="991831"/>
          </a:xfrm>
          <a:prstGeom prst="ellipse">
            <a:avLst/>
          </a:prstGeom>
          <a:noFill/>
          <a:ln w="25400">
            <a:solidFill>
              <a:srgbClr val="0000CC"/>
            </a:solidFill>
            <a:round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589372" y="3603896"/>
            <a:ext cx="599822" cy="464233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fontAlgn="base">
              <a:spcBef>
                <a:spcPct val="0"/>
              </a:spcBef>
              <a:spcAft>
                <a:spcPts val="1000"/>
              </a:spcAft>
            </a:pPr>
            <a:r>
              <a:rPr lang="en-US" sz="2800" b="1" dirty="0"/>
              <a:t>q</a:t>
            </a:r>
            <a:r>
              <a:rPr lang="en-US" sz="2800" b="1" baseline="-25000" dirty="0"/>
              <a:t>1</a:t>
            </a:r>
            <a:r>
              <a:rPr lang="en-US" sz="2000" b="1" baseline="-25000" dirty="0"/>
              <a:t> </a:t>
            </a:r>
            <a:endParaRPr lang="en-US" sz="20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</a:pPr>
            <a:endParaRPr kumimoji="0" lang="en-US" sz="20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rc 21"/>
          <p:cNvSpPr/>
          <p:nvPr/>
        </p:nvSpPr>
        <p:spPr bwMode="auto">
          <a:xfrm rot="17214519">
            <a:off x="6414579" y="2711502"/>
            <a:ext cx="1006732" cy="556347"/>
          </a:xfrm>
          <a:custGeom>
            <a:avLst/>
            <a:gdLst>
              <a:gd name="T0" fmla="*/ 11666 w 657225"/>
              <a:gd name="T1" fmla="*/ 147201 h 400050"/>
              <a:gd name="T2" fmla="*/ 338306 w 657225"/>
              <a:gd name="T3" fmla="*/ 87 h 400050"/>
              <a:gd name="T4" fmla="*/ 655172 w 657225"/>
              <a:gd name="T5" fmla="*/ 177700 h 400050"/>
              <a:gd name="T6" fmla="*/ 365797 w 657225"/>
              <a:gd name="T7" fmla="*/ 398765 h 400050"/>
              <a:gd name="T8" fmla="*/ 36014 w 657225"/>
              <a:gd name="T9" fmla="*/ 291070 h 400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57225" h="400050" stroke="0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  <a:lnTo>
                  <a:pt x="328613" y="200025"/>
                </a:lnTo>
                <a:lnTo>
                  <a:pt x="11666" y="147201"/>
                </a:lnTo>
                <a:close/>
              </a:path>
              <a:path w="657225" h="400050" fill="none">
                <a:moveTo>
                  <a:pt x="11666" y="147201"/>
                </a:moveTo>
                <a:cubicBezTo>
                  <a:pt x="51722" y="58155"/>
                  <a:pt x="186697" y="-2636"/>
                  <a:pt x="338306" y="87"/>
                </a:cubicBezTo>
                <a:cubicBezTo>
                  <a:pt x="501838" y="3025"/>
                  <a:pt x="636912" y="78738"/>
                  <a:pt x="655172" y="177700"/>
                </a:cubicBezTo>
                <a:cubicBezTo>
                  <a:pt x="675406" y="287360"/>
                  <a:pt x="545921" y="386279"/>
                  <a:pt x="365797" y="398765"/>
                </a:cubicBezTo>
                <a:cubicBezTo>
                  <a:pt x="229743" y="408197"/>
                  <a:pt x="98342" y="365286"/>
                  <a:pt x="36014" y="291070"/>
                </a:cubicBezTo>
              </a:path>
            </a:pathLst>
          </a:custGeom>
          <a:noFill/>
          <a:ln w="25400">
            <a:solidFill>
              <a:srgbClr val="0000CC"/>
            </a:solidFill>
            <a:round/>
            <a:tailEnd type="triangle" w="med" len="med"/>
          </a:ln>
        </p:spPr>
        <p:txBody>
          <a:bodyPr vert="horz" wrap="square" lIns="91440" tIns="45720" rIns="91440" bIns="45720" numCol="1" anchor="ctr" anchorCtr="0" compatLnSpc="1"/>
          <a:lstStyle/>
          <a:p>
            <a:endParaRPr lang="en-US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968332" y="1894333"/>
            <a:ext cx="1696585" cy="556767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0 ,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973563" y="1558159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978046" y="1145785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XY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833556" y="2886425"/>
            <a:ext cx="1696585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023010" y="3326177"/>
            <a:ext cx="1176401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062220" y="2900045"/>
            <a:ext cx="1221740" cy="58229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6438853" y="2021932"/>
            <a:ext cx="1104947" cy="46111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en-IN" altLang="en-US" sz="2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6380480" y="1275715"/>
            <a:ext cx="1469390" cy="568325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0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 </a:t>
            </a:r>
            <a:r>
              <a:rPr lang="en-IN" altLang="en-US" sz="2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2846256" y="2530825"/>
            <a:ext cx="1696585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847746" y="2199885"/>
            <a:ext cx="1432156" cy="568136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YX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6438853" y="1581242"/>
            <a:ext cx="1104947" cy="461112"/>
          </a:xfrm>
          <a:prstGeom prst="rect">
            <a:avLst/>
          </a:prstGeom>
          <a:noFill/>
          <a:ln w="0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en-US" sz="2000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, </a:t>
            </a:r>
            <a:r>
              <a:rPr lang="en-US" sz="2000" b="1" dirty="0">
                <a:cs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/</a:t>
            </a:r>
            <a:r>
              <a:rPr kumimoji="0" lang="en-I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IN" altLang="en-US" sz="28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ε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th-TH" altLang="en-US" sz="2000" b="1" dirty="0">
                <a:latin typeface="Browallia New" pitchFamily="34" charset="-34"/>
                <a:sym typeface="Symbol" panose="05050102010706020507" pitchFamily="18" charset="2"/>
              </a:rPr>
              <a:t>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000" b="1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AD76-E17D-25B3-6DF4-A0C7F7679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PDA Components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37F85-5223-B6B7-4D13-A5221499A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47"/>
            <a:ext cx="10515600" cy="4999916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Tape: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tape is divided into many cells or symbols. The input head is read-only and may only move from left to right, one symbol at a time.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State Control: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 control has some pointer that points to the current symbol which is to be read.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is a structure in which we can push and remove the items from one end only. It has an infinite size. In PDA, the stack is used to store the items temporarily.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96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8"/>
            <a:ext cx="10515600" cy="804908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PDA Components</a:t>
            </a:r>
          </a:p>
        </p:txBody>
      </p:sp>
      <p:grpSp>
        <p:nvGrpSpPr>
          <p:cNvPr id="48" name="Group 26"/>
          <p:cNvGrpSpPr/>
          <p:nvPr/>
        </p:nvGrpSpPr>
        <p:grpSpPr bwMode="auto">
          <a:xfrm>
            <a:off x="2382591" y="1804833"/>
            <a:ext cx="6283041" cy="3964903"/>
            <a:chOff x="560" y="880"/>
            <a:chExt cx="4568" cy="3048"/>
          </a:xfrm>
          <a:noFill/>
        </p:grpSpPr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560" y="880"/>
              <a:ext cx="1416" cy="984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</a:ln>
          </p:spPr>
          <p:txBody>
            <a:bodyPr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1984" y="1736"/>
              <a:ext cx="352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1" name="Line 7"/>
            <p:cNvSpPr>
              <a:spLocks noChangeShapeType="1"/>
            </p:cNvSpPr>
            <p:nvPr/>
          </p:nvSpPr>
          <p:spPr bwMode="auto">
            <a:xfrm>
              <a:off x="1984" y="1064"/>
              <a:ext cx="784" cy="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</a:ln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2" name="Line 8"/>
            <p:cNvSpPr>
              <a:spLocks noChangeShapeType="1"/>
            </p:cNvSpPr>
            <p:nvPr/>
          </p:nvSpPr>
          <p:spPr bwMode="auto">
            <a:xfrm>
              <a:off x="2320" y="1736"/>
              <a:ext cx="0" cy="400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IN"/>
            </a:p>
          </p:txBody>
        </p:sp>
        <p:sp>
          <p:nvSpPr>
            <p:cNvPr id="53" name="Line 9"/>
            <p:cNvSpPr>
              <a:spLocks noChangeShapeType="1"/>
            </p:cNvSpPr>
            <p:nvPr/>
          </p:nvSpPr>
          <p:spPr bwMode="auto">
            <a:xfrm>
              <a:off x="2752" y="1056"/>
              <a:ext cx="0" cy="296"/>
            </a:xfrm>
            <a:prstGeom prst="line">
              <a:avLst/>
            </a:prstGeom>
            <a:grpFill/>
            <a:ln w="57150">
              <a:solidFill>
                <a:srgbClr val="FF0000"/>
              </a:solidFill>
              <a:rou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IN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574" y="937"/>
              <a:ext cx="1382" cy="923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</a:ln>
          </p:spPr>
          <p:txBody>
            <a:bodyPr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FINITE STATE CONTROL</a:t>
              </a: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2104" y="2168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2104" y="2600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" name="Rectangle 13"/>
            <p:cNvSpPr>
              <a:spLocks noChangeArrowheads="1"/>
            </p:cNvSpPr>
            <p:nvPr/>
          </p:nvSpPr>
          <p:spPr bwMode="auto">
            <a:xfrm>
              <a:off x="2104" y="3032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8" name="Rectangle 14"/>
            <p:cNvSpPr>
              <a:spLocks noChangeArrowheads="1"/>
            </p:cNvSpPr>
            <p:nvPr/>
          </p:nvSpPr>
          <p:spPr bwMode="auto">
            <a:xfrm>
              <a:off x="2104" y="3464"/>
              <a:ext cx="448" cy="432"/>
            </a:xfrm>
            <a:prstGeom prst="rect">
              <a:avLst/>
            </a:prstGeom>
            <a:grpFill/>
            <a:ln w="57150" algn="ctr">
              <a:solidFill>
                <a:srgbClr val="FF0000"/>
              </a:solidFill>
              <a:miter lim="800000"/>
            </a:ln>
          </p:spPr>
          <p:txBody>
            <a:bodyPr wrap="none" anchor="ctr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9" name="Rectangle 15"/>
            <p:cNvSpPr>
              <a:spLocks noChangeArrowheads="1"/>
            </p:cNvSpPr>
            <p:nvPr/>
          </p:nvSpPr>
          <p:spPr bwMode="auto">
            <a:xfrm>
              <a:off x="1608" y="3648"/>
              <a:ext cx="1488" cy="280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  <p:grpSp>
          <p:nvGrpSpPr>
            <p:cNvPr id="60" name="Group 19"/>
            <p:cNvGrpSpPr/>
            <p:nvPr/>
          </p:nvGrpSpPr>
          <p:grpSpPr bwMode="auto">
            <a:xfrm rot="-5400000">
              <a:off x="2960" y="952"/>
              <a:ext cx="448" cy="1296"/>
              <a:chOff x="3216" y="1856"/>
              <a:chExt cx="448" cy="1296"/>
            </a:xfrm>
            <a:grpFill/>
          </p:grpSpPr>
          <p:sp>
            <p:nvSpPr>
              <p:cNvPr id="67" name="Rectangle 16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Rectangle 17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Rectangle 18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1" name="Group 20"/>
            <p:cNvGrpSpPr/>
            <p:nvPr/>
          </p:nvGrpSpPr>
          <p:grpSpPr bwMode="auto">
            <a:xfrm rot="-5400000">
              <a:off x="4256" y="952"/>
              <a:ext cx="448" cy="1296"/>
              <a:chOff x="3216" y="1856"/>
              <a:chExt cx="448" cy="1296"/>
            </a:xfrm>
            <a:grpFill/>
          </p:grpSpPr>
          <p:sp>
            <p:nvSpPr>
              <p:cNvPr id="64" name="Rectangle 21"/>
              <p:cNvSpPr>
                <a:spLocks noChangeArrowheads="1"/>
              </p:cNvSpPr>
              <p:nvPr/>
            </p:nvSpPr>
            <p:spPr bwMode="auto">
              <a:xfrm>
                <a:off x="3216" y="1856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Rectangle 22"/>
              <p:cNvSpPr>
                <a:spLocks noChangeArrowheads="1"/>
              </p:cNvSpPr>
              <p:nvPr/>
            </p:nvSpPr>
            <p:spPr bwMode="auto">
              <a:xfrm>
                <a:off x="3216" y="2288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/>
            </p:nvSpPr>
            <p:spPr bwMode="auto">
              <a:xfrm>
                <a:off x="3216" y="2720"/>
                <a:ext cx="448" cy="432"/>
              </a:xfrm>
              <a:prstGeom prst="rect">
                <a:avLst/>
              </a:prstGeom>
              <a:grpFill/>
              <a:ln w="57150" algn="ctr">
                <a:solidFill>
                  <a:srgbClr val="FF0000"/>
                </a:solidFill>
                <a:miter lim="800000"/>
              </a:ln>
            </p:spPr>
            <p:txBody>
              <a:bodyPr wrap="none" anchor="ctr">
                <a:spAutoFit/>
              </a:bodyPr>
              <a:lstStyle>
                <a:lvl1pPr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1pPr>
                <a:lvl2pPr marL="742950" indent="-28575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2pPr>
                <a:lvl3pPr marL="11430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3pPr>
                <a:lvl4pPr marL="16002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 algn="ctr" eaLnBrk="0" hangingPunct="0"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960" y="2433"/>
              <a:ext cx="1053" cy="923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</a:ln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STACK</a:t>
              </a:r>
            </a:p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(Last in, </a:t>
              </a:r>
            </a:p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first out)</a:t>
              </a: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3639" y="993"/>
              <a:ext cx="806" cy="355"/>
            </a:xfrm>
            <a:prstGeom prst="rect">
              <a:avLst/>
            </a:prstGeom>
            <a:grpFill/>
            <a:ln w="9525" algn="ctr">
              <a:solidFill>
                <a:srgbClr val="FF0000"/>
              </a:solidFill>
              <a:miter lim="800000"/>
            </a:ln>
          </p:spPr>
          <p:txBody>
            <a:bodyPr wrap="none">
              <a:spAutoFit/>
            </a:bodyPr>
            <a:lstStyle>
              <a:lvl1pPr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1pPr>
              <a:lvl2pPr marL="742950" indent="-28575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2pPr>
              <a:lvl3pPr marL="11430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3pPr>
              <a:lvl4pPr marL="16002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 algn="ctr" eaLnBrk="0" hangingPunct="0"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b="1" dirty="0">
                  <a:solidFill>
                    <a:schemeClr val="tx1"/>
                  </a:solidFill>
                </a:rPr>
                <a:t>INPUT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0731"/>
            <a:ext cx="10515600" cy="85836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Formal definition of PDA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81" y="1150879"/>
            <a:ext cx="11349748" cy="501786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en-US" dirty="0"/>
              <a:t>A (non-deterministic) PDA is defined by the 7-tuple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</a:p>
          <a:p>
            <a:pPr>
              <a:buNone/>
            </a:pPr>
            <a:r>
              <a:rPr lang="en-US" altLang="en-US" sz="3400" b="1" dirty="0">
                <a:solidFill>
                  <a:srgbClr val="00B050"/>
                </a:solidFill>
              </a:rPr>
              <a:t>             </a:t>
            </a:r>
            <a:r>
              <a:rPr lang="en-US" altLang="en-US" sz="4000" b="1" dirty="0">
                <a:solidFill>
                  <a:srgbClr val="0000CC"/>
                </a:solidFill>
              </a:rPr>
              <a:t>M = (Q, </a:t>
            </a:r>
            <a:r>
              <a:rPr lang="el-GR" altLang="en-US" sz="4000" b="1" dirty="0">
                <a:solidFill>
                  <a:srgbClr val="0000CC"/>
                </a:solidFill>
                <a:cs typeface="Arial" panose="020B0604020202020204" pitchFamily="34" charset="0"/>
              </a:rPr>
              <a:t>Σ</a:t>
            </a:r>
            <a:r>
              <a:rPr lang="en-US" altLang="en-US" sz="4000" b="1" dirty="0">
                <a:solidFill>
                  <a:srgbClr val="0000CC"/>
                </a:solidFill>
                <a:cs typeface="Arial" panose="020B0604020202020204" pitchFamily="34" charset="0"/>
              </a:rPr>
              <a:t>, </a:t>
            </a:r>
            <a:r>
              <a:rPr lang="el-GR" altLang="en-US" sz="40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sz="4000" b="1" dirty="0">
                <a:solidFill>
                  <a:srgbClr val="0000CC"/>
                </a:solidFill>
                <a:cs typeface="Arial" panose="020B0604020202020204" pitchFamily="34" charset="0"/>
              </a:rPr>
              <a:t>, </a:t>
            </a:r>
            <a:r>
              <a:rPr lang="en-US" altLang="en-US" sz="40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, q</a:t>
            </a:r>
            <a:r>
              <a:rPr lang="en-US" altLang="en-US" sz="4000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40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Z</a:t>
            </a:r>
            <a:r>
              <a:rPr lang="en-US" altLang="en-US" sz="4000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40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,</a:t>
            </a:r>
            <a:r>
              <a:rPr lang="en-US" altLang="en-US" sz="4000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altLang="en-US" sz="40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F)</a:t>
            </a:r>
            <a:r>
              <a:rPr lang="en-US" altLang="en-US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          </a:t>
            </a:r>
          </a:p>
          <a:p>
            <a:pPr>
              <a:buNone/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where</a:t>
            </a:r>
          </a:p>
          <a:p>
            <a:pPr marL="228600"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dirty="0"/>
              <a:t>    -   is a finite set of states</a:t>
            </a:r>
          </a:p>
          <a:p>
            <a:pPr marL="228600" lvl="2"/>
            <a:r>
              <a:rPr lang="el-GR" altLang="en-US" sz="2800" b="1" dirty="0">
                <a:solidFill>
                  <a:srgbClr val="0000CC"/>
                </a:solidFill>
              </a:rPr>
              <a:t>Σ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/>
              <a:t>    -   is  a finite set of input symbols </a:t>
            </a:r>
            <a:endParaRPr lang="en-US" altLang="en-US" sz="2800" b="1" dirty="0">
              <a:solidFill>
                <a:srgbClr val="0000CC"/>
              </a:solidFill>
            </a:endParaRPr>
          </a:p>
          <a:p>
            <a:pPr marL="228600" lvl="2"/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   </a:t>
            </a:r>
            <a:r>
              <a:rPr lang="en-IN" altLang="en-US" sz="2800" b="1" dirty="0">
                <a:cs typeface="Arial" panose="020B0604020202020204" pitchFamily="34" charset="0"/>
              </a:rPr>
              <a:t>-   </a:t>
            </a:r>
            <a:r>
              <a:rPr lang="en-US" altLang="en-US" sz="2800" b="1" dirty="0"/>
              <a:t>stack symbol which can be pushed and popped from the stack</a:t>
            </a:r>
          </a:p>
          <a:p>
            <a:pPr marL="228600" lvl="2"/>
            <a:r>
              <a:rPr lang="en-US" altLang="en-US" sz="2800" b="1" dirty="0">
                <a:solidFill>
                  <a:srgbClr val="0000CC"/>
                </a:solidFill>
              </a:rPr>
              <a:t>q</a:t>
            </a:r>
            <a:r>
              <a:rPr lang="en-US" altLang="en-US" sz="2800" b="1" baseline="-25000" dirty="0">
                <a:solidFill>
                  <a:srgbClr val="0000CC"/>
                </a:solidFill>
              </a:rPr>
              <a:t>0</a:t>
            </a:r>
            <a:r>
              <a:rPr lang="en-US" altLang="en-US" sz="2800" b="1" dirty="0">
                <a:solidFill>
                  <a:srgbClr val="0000CC"/>
                </a:solidFill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 Q    </a:t>
            </a:r>
            <a:r>
              <a:rPr lang="en-US" altLang="en-US" sz="2800" b="1" dirty="0">
                <a:sym typeface="Symbol" panose="05050102010706020507" pitchFamily="18" charset="2"/>
              </a:rPr>
              <a:t>-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800" b="1" dirty="0">
                <a:sym typeface="Symbol" panose="05050102010706020507" pitchFamily="18" charset="2"/>
              </a:rPr>
              <a:t>is the start state (initial state)</a:t>
            </a:r>
            <a:endParaRPr lang="en-US" altLang="en-US" sz="2800" b="1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 marL="228600" lvl="2"/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Z</a:t>
            </a:r>
            <a:r>
              <a:rPr lang="en-US" altLang="en-US" sz="2800" b="1" baseline="-25000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0 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 </a:t>
            </a:r>
            <a:r>
              <a:rPr lang="el-GR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Γ</a:t>
            </a:r>
            <a:r>
              <a:rPr lang="en-IN" altLang="en-US" sz="2800" b="1" dirty="0">
                <a:solidFill>
                  <a:srgbClr val="0000CC"/>
                </a:solidFill>
                <a:cs typeface="Arial" panose="020B0604020202020204" pitchFamily="34" charset="0"/>
              </a:rPr>
              <a:t>     </a:t>
            </a:r>
            <a:r>
              <a:rPr lang="en-IN" altLang="en-US" sz="2800" b="1" dirty="0">
                <a:cs typeface="Arial" panose="020B0604020202020204" pitchFamily="34" charset="0"/>
              </a:rPr>
              <a:t>-  </a:t>
            </a:r>
            <a:r>
              <a:rPr lang="en-US" altLang="en-US" sz="2800" b="1" dirty="0">
                <a:cs typeface="Arial" panose="020B0604020202020204" pitchFamily="34" charset="0"/>
              </a:rPr>
              <a:t>a start symbol of stack which is in Γ</a:t>
            </a:r>
            <a:endParaRPr lang="en-US" altLang="en-US" sz="2800" b="1" dirty="0">
              <a:sym typeface="Symbol" panose="05050102010706020507" pitchFamily="18" charset="2"/>
            </a:endParaRPr>
          </a:p>
          <a:p>
            <a:pPr marL="228600" lvl="2"/>
            <a:r>
              <a:rPr lang="en-US" altLang="en-US" sz="2800" b="1" dirty="0">
                <a:solidFill>
                  <a:srgbClr val="0000CC"/>
                </a:solidFill>
              </a:rPr>
              <a:t>F </a:t>
            </a:r>
            <a:r>
              <a:rPr lang="en-US" altLang="en-US" sz="2800" b="1" dirty="0">
                <a:solidFill>
                  <a:srgbClr val="0000CC"/>
                </a:solidFill>
                <a:sym typeface="Symbol" panose="05050102010706020507" pitchFamily="18" charset="2"/>
              </a:rPr>
              <a:t> Q      -  </a:t>
            </a:r>
            <a:r>
              <a:rPr lang="en-US" altLang="en-US" sz="2800" b="1" dirty="0">
                <a:sym typeface="Symbol" panose="05050102010706020507" pitchFamily="18" charset="2"/>
              </a:rPr>
              <a:t>is the set of accept states (final states)</a:t>
            </a:r>
          </a:p>
          <a:p>
            <a:pPr marL="228600" lvl="2"/>
            <a:r>
              <a:rPr lang="en-US" altLang="en-US" sz="2800" b="1" dirty="0">
                <a:solidFill>
                  <a:srgbClr val="0000CC"/>
                </a:solidFill>
                <a:cs typeface="Arial" panose="020B0604020202020204" pitchFamily="34" charset="0"/>
                <a:sym typeface="Symbol" panose="05050102010706020507" pitchFamily="18" charset="2"/>
              </a:rPr>
              <a:t>     </a:t>
            </a:r>
            <a:r>
              <a:rPr lang="en-US" altLang="en-US" sz="2800" b="1" dirty="0">
                <a:cs typeface="Arial" panose="020B0604020202020204" pitchFamily="34" charset="0"/>
                <a:sym typeface="Symbol" panose="05050102010706020507" pitchFamily="18" charset="2"/>
              </a:rPr>
              <a:t>-  </a:t>
            </a:r>
            <a:r>
              <a:rPr lang="en-IN" sz="2800" b="1" dirty="0">
                <a:effectLst/>
                <a:ea typeface="Times New Roman" panose="02020603050405020304" pitchFamily="18" charset="0"/>
              </a:rPr>
              <a:t>mapping function which is used for moving from the current state to the next state</a:t>
            </a:r>
            <a:r>
              <a:rPr lang="en-IN" sz="2800" dirty="0">
                <a:effectLst/>
                <a:ea typeface="Times New Roman" panose="02020603050405020304" pitchFamily="18" charset="0"/>
              </a:rPr>
              <a:t>.</a:t>
            </a:r>
          </a:p>
          <a:p>
            <a:pPr marL="228600" lvl="2"/>
            <a:endParaRPr lang="en-US" altLang="en-US" b="1" dirty="0">
              <a:solidFill>
                <a:srgbClr val="0000CC"/>
              </a:solidFill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81" y="260073"/>
            <a:ext cx="10515600" cy="85836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PDA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81" y="1150879"/>
            <a:ext cx="11349748" cy="501786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altLang="en-US" sz="4000" dirty="0"/>
              <a:t>PDA can be classified as </a:t>
            </a:r>
          </a:p>
          <a:p>
            <a:pPr lvl="1">
              <a:lnSpc>
                <a:spcPct val="120000"/>
              </a:lnSpc>
            </a:pPr>
            <a:r>
              <a:rPr lang="en-US" altLang="en-US" sz="4000" dirty="0"/>
              <a:t>Deterministic PDA</a:t>
            </a:r>
          </a:p>
          <a:p>
            <a:pPr lvl="1">
              <a:lnSpc>
                <a:spcPct val="120000"/>
              </a:lnSpc>
            </a:pPr>
            <a:r>
              <a:rPr lang="en-US" altLang="en-US" sz="4000" dirty="0"/>
              <a:t>Non-Deterministic PDA</a:t>
            </a:r>
          </a:p>
          <a:p>
            <a:pPr marL="457200" lvl="1" indent="-457200">
              <a:lnSpc>
                <a:spcPct val="120000"/>
              </a:lnSpc>
              <a:buNone/>
            </a:pPr>
            <a:r>
              <a:rPr lang="en-US" altLang="en-US" sz="4000" dirty="0"/>
              <a:t>Let M = (Q, ∑, Γ, q0,  Z, F, δ) be a PDA. The PDA is deterministic if and only if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4000" dirty="0"/>
              <a:t>δ(q, a,  Z) has one element.</a:t>
            </a:r>
          </a:p>
          <a:p>
            <a:pPr marL="1428750" lvl="2" indent="-514350">
              <a:lnSpc>
                <a:spcPct val="120000"/>
              </a:lnSpc>
              <a:buFont typeface="+mj-lt"/>
              <a:buAutoNum type="arabicParenR"/>
            </a:pPr>
            <a:r>
              <a:rPr lang="en-US" altLang="en-US" sz="4000" dirty="0"/>
              <a:t>If δ(q, ∈,  Z) is non-empty, then δ(q, c,  Z) should be empty for every c ∈ ∑ .</a:t>
            </a:r>
          </a:p>
          <a:p>
            <a:pPr lvl="1">
              <a:lnSpc>
                <a:spcPct val="120000"/>
              </a:lnSpc>
            </a:pPr>
            <a:r>
              <a:rPr lang="en-US" altLang="en-US" sz="4000" dirty="0"/>
              <a:t>Both conditions should be satisfied for the PDA to be deterministic.</a:t>
            </a:r>
          </a:p>
          <a:p>
            <a:pPr lvl="1">
              <a:lnSpc>
                <a:spcPct val="120000"/>
              </a:lnSpc>
            </a:pPr>
            <a:r>
              <a:rPr lang="en-US" altLang="en-US" sz="4000" dirty="0"/>
              <a:t>If one of the conditions fails, the PDA is non-deterministic.</a:t>
            </a:r>
          </a:p>
          <a:p>
            <a:pPr lvl="1"/>
            <a:endParaRPr lang="en-US" altLang="en-US" sz="3000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277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181" y="260073"/>
            <a:ext cx="10515600" cy="858368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</a:rPr>
              <a:t>PDA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181" y="1150879"/>
            <a:ext cx="11349748" cy="5017864"/>
          </a:xfrm>
        </p:spPr>
        <p:txBody>
          <a:bodyPr>
            <a:normAutofit/>
          </a:bodyPr>
          <a:lstStyle/>
          <a:p>
            <a:pPr lvl="1"/>
            <a:endParaRPr lang="en-US" altLang="en-US" sz="3000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95466-A82A-D552-3BCF-D86AB969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3" y="2527241"/>
            <a:ext cx="3774334" cy="1050588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671FF9-7A04-C765-E13E-C23D8BFC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09" y="2162916"/>
            <a:ext cx="3492230" cy="2532167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2C7017-F95F-70D5-DA6A-2DDD87CEDA3E}"/>
              </a:ext>
            </a:extLst>
          </p:cNvPr>
          <p:cNvSpPr txBox="1"/>
          <p:nvPr/>
        </p:nvSpPr>
        <p:spPr>
          <a:xfrm>
            <a:off x="6558368" y="378568"/>
            <a:ext cx="4005871" cy="56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  <a:spcAft>
                <a:spcPts val="750"/>
              </a:spcAft>
            </a:pPr>
            <a:r>
              <a:rPr lang="en-IN" sz="1800" i="1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Non- Deterministic path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FF83D-1369-8916-B262-AF2D873B0376}"/>
              </a:ext>
            </a:extLst>
          </p:cNvPr>
          <p:cNvSpPr txBox="1"/>
          <p:nvPr/>
        </p:nvSpPr>
        <p:spPr>
          <a:xfrm>
            <a:off x="651753" y="1190787"/>
            <a:ext cx="3492230" cy="561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ct val="200000"/>
              </a:lnSpc>
              <a:spcAft>
                <a:spcPts val="750"/>
              </a:spcAft>
            </a:pPr>
            <a:r>
              <a:rPr lang="en-IN" sz="1800" i="1" spc="10" dirty="0">
                <a:solidFill>
                  <a:srgbClr val="27323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Deterministic path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9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2713</Words>
  <Application>Microsoft Office PowerPoint</Application>
  <PresentationFormat>Widescreen</PresentationFormat>
  <Paragraphs>265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Arial MT</vt:lpstr>
      <vt:lpstr>Browallia New</vt:lpstr>
      <vt:lpstr>Calibri</vt:lpstr>
      <vt:lpstr>Calibri Light</vt:lpstr>
      <vt:lpstr>Cambria Math</vt:lpstr>
      <vt:lpstr>inter-regular</vt:lpstr>
      <vt:lpstr>Palatino Linotype</vt:lpstr>
      <vt:lpstr>Symbol</vt:lpstr>
      <vt:lpstr>Times New Roman</vt:lpstr>
      <vt:lpstr>Office Theme</vt:lpstr>
      <vt:lpstr>PowerPoint Presentation</vt:lpstr>
      <vt:lpstr>Module 5 –  Pushdown Automata</vt:lpstr>
      <vt:lpstr>PUSHDOWN AUTOMATA (Introduction)</vt:lpstr>
      <vt:lpstr>PUSHDOWN AUTOMATA (Introduction)</vt:lpstr>
      <vt:lpstr>PDA Components</vt:lpstr>
      <vt:lpstr>PDA Components</vt:lpstr>
      <vt:lpstr>Formal definition of PDA</vt:lpstr>
      <vt:lpstr>PDA Types</vt:lpstr>
      <vt:lpstr>PDA Types</vt:lpstr>
      <vt:lpstr>DPDA vs NDPDA Definition </vt:lpstr>
      <vt:lpstr>DPDA vs NDPDA</vt:lpstr>
      <vt:lpstr>Diagrammatic representation of PDA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Instantaneous Description (ID)</vt:lpstr>
      <vt:lpstr>PUSH</vt:lpstr>
      <vt:lpstr>POP</vt:lpstr>
      <vt:lpstr>No Operation</vt:lpstr>
      <vt:lpstr>Turnstile Notation</vt:lpstr>
      <vt:lpstr>Acceptance in PDA</vt:lpstr>
      <vt:lpstr>Acceptance in PDA</vt:lpstr>
      <vt:lpstr>Acceptance in PDA</vt:lpstr>
      <vt:lpstr>Acceptance in PDA</vt:lpstr>
      <vt:lpstr>Checking acceptance of the string using ID</vt:lpstr>
      <vt:lpstr>Checking acceptance of the string using ID</vt:lpstr>
      <vt:lpstr>Checking acceptance of the string using ID</vt:lpstr>
      <vt:lpstr>Checking acceptance of the string using 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Arumuga Arun R</cp:lastModifiedBy>
  <cp:revision>578</cp:revision>
  <dcterms:created xsi:type="dcterms:W3CDTF">2018-07-03T04:52:00Z</dcterms:created>
  <dcterms:modified xsi:type="dcterms:W3CDTF">2024-03-18T06:20:27Z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CV">
    <vt:lpwstr>06102750E7F347A6976763D71CE22316</vt:lpwstr>
  </property>
  <property fmtid="{D5CDD505-2E9C-101B-9397-08002B2CF9AE}" pid="4" name="KSOProductBuildVer">
    <vt:lpwstr>1033-11.2.0.10323</vt:lpwstr>
  </property>
</Properties>
</file>