
<file path=[Content_Types].xml><?xml version="1.0" encoding="utf-8"?>
<Types xmlns="http://schemas.openxmlformats.org/package/2006/content-types">
  <Default Extension="emf" ContentType="image/x-emf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734" r:id="rId2"/>
    <p:sldId id="733" r:id="rId3"/>
    <p:sldId id="315" r:id="rId4"/>
    <p:sldId id="735" r:id="rId5"/>
    <p:sldId id="736" r:id="rId6"/>
    <p:sldId id="737" r:id="rId7"/>
    <p:sldId id="738" r:id="rId8"/>
    <p:sldId id="739" r:id="rId9"/>
    <p:sldId id="740" r:id="rId10"/>
    <p:sldId id="741" r:id="rId11"/>
    <p:sldId id="742" r:id="rId12"/>
    <p:sldId id="744" r:id="rId13"/>
    <p:sldId id="743" r:id="rId14"/>
    <p:sldId id="745" r:id="rId15"/>
    <p:sldId id="310" r:id="rId16"/>
    <p:sldId id="746" r:id="rId17"/>
    <p:sldId id="747" r:id="rId18"/>
    <p:sldId id="748" r:id="rId19"/>
    <p:sldId id="749" r:id="rId20"/>
    <p:sldId id="312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6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CC0099"/>
    <a:srgbClr val="0000CC"/>
    <a:srgbClr val="008000"/>
    <a:srgbClr val="FF0000"/>
    <a:srgbClr val="009900"/>
    <a:srgbClr val="FF0066"/>
    <a:srgbClr val="00CC00"/>
    <a:srgbClr val="33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79" d="100"/>
          <a:sy n="79" d="100"/>
        </p:scale>
        <p:origin x="773" y="72"/>
      </p:cViewPr>
      <p:guideLst>
        <p:guide orient="horz" pos="2156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76" d="100"/>
          <a:sy n="76" d="100"/>
        </p:scale>
        <p:origin x="1680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DF4E22-E98E-4F6B-977F-447F402EDE8D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DC7F4F-41CA-4B09-9309-82952A673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02AA3D-838A-4524-93AE-BB6F4B6FC72A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945297-9661-4111-AC4D-7C1869DFF06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73D9D-BEC1-4A36-A912-403F7B61D841}" type="datetime1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D7670-55F0-4C01-BDA5-393F3358D0D1}" type="datetime1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570A4-2E99-4A4B-A2AC-4D556C089130}" type="datetime1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575F1-C798-4463-ADA9-541C94461F29}" type="datetime1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6DD13-DF4B-4719-A326-B4861EB71C66}" type="datetime1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1DC53-4A94-4E7C-8BA7-C3E988DA2C17}" type="datetime1">
              <a:rPr lang="en-US" smtClean="0"/>
              <a:t>3/21/2024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9912A-DA7D-4888-BF1A-FFA8B711273B}" type="datetime1">
              <a:rPr lang="en-US" smtClean="0"/>
              <a:t>3/21/2024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F66FA-4CB5-42BA-9ECC-EDEC67A1D389}" type="datetime1">
              <a:rPr lang="en-US" smtClean="0"/>
              <a:t>3/21/2024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67B65-FBBA-46B4-B227-600DAFCC8EF0}" type="datetime1">
              <a:rPr lang="en-US" smtClean="0"/>
              <a:t>3/21/2024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15529-BE6B-4FAF-92A8-E67316B287FA}" type="datetime1">
              <a:rPr lang="en-US" smtClean="0"/>
              <a:t>3/21/2024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DF48A-15DE-4D33-B881-E4E92245926D}" type="datetime1">
              <a:rPr lang="en-US" smtClean="0"/>
              <a:t>3/21/2024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9459B6-5D04-429A-B7FB-48F7063307D2}" type="datetime1">
              <a:rPr lang="en-US" smtClean="0"/>
              <a:t>3/21/2024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FB8604-3E91-4806-A5CC-428F0C480F7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2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739313" y="6173057"/>
            <a:ext cx="69723" cy="13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26"/>
              </a:lnSpc>
            </a:pPr>
            <a:r>
              <a:rPr sz="1080" dirty="0">
                <a:solidFill>
                  <a:srgbClr val="888888"/>
                </a:solidFill>
                <a:latin typeface="Calibri"/>
                <a:cs typeface="Calibri"/>
              </a:rPr>
              <a:t>1</a:t>
            </a:r>
            <a:endParaRPr sz="108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922173" y="6166919"/>
            <a:ext cx="2387156" cy="348615"/>
          </a:xfrm>
          <a:custGeom>
            <a:avLst/>
            <a:gdLst/>
            <a:ahLst/>
            <a:cxnLst/>
            <a:rect l="l" t="t" r="r" b="b"/>
            <a:pathLst>
              <a:path w="2652395" h="387350">
                <a:moveTo>
                  <a:pt x="2652395" y="0"/>
                </a:moveTo>
                <a:lnTo>
                  <a:pt x="0" y="0"/>
                </a:lnTo>
                <a:lnTo>
                  <a:pt x="0" y="386867"/>
                </a:lnTo>
                <a:lnTo>
                  <a:pt x="2652395" y="386867"/>
                </a:lnTo>
                <a:lnTo>
                  <a:pt x="2652395" y="0"/>
                </a:lnTo>
                <a:close/>
              </a:path>
            </a:pathLst>
          </a:custGeom>
          <a:solidFill>
            <a:srgbClr val="6F2F9F">
              <a:alpha val="69018"/>
            </a:srgbClr>
          </a:solidFill>
        </p:spPr>
        <p:txBody>
          <a:bodyPr wrap="square" lIns="0" tIns="0" rIns="0" bIns="0" rtlCol="0"/>
          <a:lstStyle/>
          <a:p>
            <a:endParaRPr sz="1620"/>
          </a:p>
        </p:txBody>
      </p:sp>
      <p:sp>
        <p:nvSpPr>
          <p:cNvPr id="4" name="object 4"/>
          <p:cNvSpPr txBox="1"/>
          <p:nvPr/>
        </p:nvSpPr>
        <p:spPr>
          <a:xfrm>
            <a:off x="8772335" y="6203918"/>
            <a:ext cx="742950" cy="260841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1430">
              <a:spcBef>
                <a:spcPts val="90"/>
              </a:spcBef>
            </a:pPr>
            <a:r>
              <a:rPr sz="1620" spc="-5" dirty="0">
                <a:solidFill>
                  <a:srgbClr val="FFFFFF"/>
                </a:solidFill>
                <a:latin typeface="Arial MT"/>
                <a:cs typeface="Arial MT"/>
              </a:rPr>
              <a:t>SCOPE</a:t>
            </a:r>
            <a:endParaRPr sz="1620">
              <a:latin typeface="Arial MT"/>
              <a:cs typeface="Arial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73023" y="-7565"/>
            <a:ext cx="3881057" cy="450342"/>
          </a:xfrm>
          <a:custGeom>
            <a:avLst/>
            <a:gdLst/>
            <a:ahLst/>
            <a:cxnLst/>
            <a:rect l="l" t="t" r="r" b="b"/>
            <a:pathLst>
              <a:path w="4312285" h="500380">
                <a:moveTo>
                  <a:pt x="4312158" y="0"/>
                </a:moveTo>
                <a:lnTo>
                  <a:pt x="0" y="0"/>
                </a:lnTo>
                <a:lnTo>
                  <a:pt x="0" y="500037"/>
                </a:lnTo>
                <a:lnTo>
                  <a:pt x="4312158" y="500037"/>
                </a:lnTo>
                <a:lnTo>
                  <a:pt x="4312158" y="0"/>
                </a:lnTo>
                <a:close/>
              </a:path>
            </a:pathLst>
          </a:custGeom>
          <a:solidFill>
            <a:srgbClr val="6F2F9F">
              <a:alpha val="69018"/>
            </a:srgbClr>
          </a:solidFill>
        </p:spPr>
        <p:txBody>
          <a:bodyPr wrap="square" lIns="0" tIns="0" rIns="0" bIns="0" rtlCol="0"/>
          <a:lstStyle/>
          <a:p>
            <a:endParaRPr sz="1620"/>
          </a:p>
        </p:txBody>
      </p:sp>
      <p:grpSp>
        <p:nvGrpSpPr>
          <p:cNvPr id="7" name="object 7"/>
          <p:cNvGrpSpPr/>
          <p:nvPr/>
        </p:nvGrpSpPr>
        <p:grpSpPr>
          <a:xfrm>
            <a:off x="9383447" y="18878"/>
            <a:ext cx="2220278" cy="757238"/>
            <a:chOff x="6895569" y="0"/>
            <a:chExt cx="2466975" cy="841375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95569" y="0"/>
              <a:ext cx="2466870" cy="841247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13702" y="38"/>
              <a:ext cx="2347849" cy="724623"/>
            </a:xfrm>
            <a:prstGeom prst="rect">
              <a:avLst/>
            </a:prstGeom>
          </p:spPr>
        </p:pic>
      </p:grpSp>
      <p:sp>
        <p:nvSpPr>
          <p:cNvPr id="10" name="object 10"/>
          <p:cNvSpPr/>
          <p:nvPr/>
        </p:nvSpPr>
        <p:spPr>
          <a:xfrm>
            <a:off x="5433176" y="6174318"/>
            <a:ext cx="2489454" cy="348615"/>
          </a:xfrm>
          <a:custGeom>
            <a:avLst/>
            <a:gdLst/>
            <a:ahLst/>
            <a:cxnLst/>
            <a:rect l="l" t="t" r="r" b="b"/>
            <a:pathLst>
              <a:path w="2766059" h="387350">
                <a:moveTo>
                  <a:pt x="2765552" y="0"/>
                </a:moveTo>
                <a:lnTo>
                  <a:pt x="0" y="0"/>
                </a:lnTo>
                <a:lnTo>
                  <a:pt x="0" y="386867"/>
                </a:lnTo>
                <a:lnTo>
                  <a:pt x="2765552" y="386867"/>
                </a:lnTo>
                <a:lnTo>
                  <a:pt x="2765552" y="0"/>
                </a:lnTo>
                <a:close/>
              </a:path>
            </a:pathLst>
          </a:custGeom>
          <a:solidFill>
            <a:srgbClr val="6F2F9F">
              <a:alpha val="69018"/>
            </a:srgbClr>
          </a:solidFill>
        </p:spPr>
        <p:txBody>
          <a:bodyPr wrap="square" lIns="0" tIns="0" rIns="0" bIns="0" rtlCol="0"/>
          <a:lstStyle/>
          <a:p>
            <a:endParaRPr sz="1620"/>
          </a:p>
        </p:txBody>
      </p:sp>
      <p:sp>
        <p:nvSpPr>
          <p:cNvPr id="12" name="object 12"/>
          <p:cNvSpPr/>
          <p:nvPr/>
        </p:nvSpPr>
        <p:spPr>
          <a:xfrm>
            <a:off x="1884046" y="6166919"/>
            <a:ext cx="3549587" cy="348615"/>
          </a:xfrm>
          <a:custGeom>
            <a:avLst/>
            <a:gdLst/>
            <a:ahLst/>
            <a:cxnLst/>
            <a:rect l="l" t="t" r="r" b="b"/>
            <a:pathLst>
              <a:path w="3943985" h="387350">
                <a:moveTo>
                  <a:pt x="3943477" y="0"/>
                </a:moveTo>
                <a:lnTo>
                  <a:pt x="0" y="0"/>
                </a:lnTo>
                <a:lnTo>
                  <a:pt x="0" y="386867"/>
                </a:lnTo>
                <a:lnTo>
                  <a:pt x="3943477" y="386867"/>
                </a:lnTo>
                <a:lnTo>
                  <a:pt x="3943477" y="0"/>
                </a:lnTo>
                <a:close/>
              </a:path>
            </a:pathLst>
          </a:custGeom>
          <a:solidFill>
            <a:srgbClr val="6F2F9F">
              <a:alpha val="69018"/>
            </a:srgbClr>
          </a:solidFill>
        </p:spPr>
        <p:txBody>
          <a:bodyPr wrap="square" lIns="0" tIns="0" rIns="0" bIns="0" rtlCol="0"/>
          <a:lstStyle/>
          <a:p>
            <a:endParaRPr sz="1620"/>
          </a:p>
        </p:txBody>
      </p:sp>
      <p:sp>
        <p:nvSpPr>
          <p:cNvPr id="13" name="object 13"/>
          <p:cNvSpPr txBox="1"/>
          <p:nvPr/>
        </p:nvSpPr>
        <p:spPr>
          <a:xfrm>
            <a:off x="2513551" y="6203919"/>
            <a:ext cx="2828069" cy="260841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1430">
              <a:spcBef>
                <a:spcPts val="90"/>
              </a:spcBef>
            </a:pPr>
            <a:r>
              <a:rPr lang="en-IN" sz="1620" dirty="0">
                <a:solidFill>
                  <a:srgbClr val="FFFFFF"/>
                </a:solidFill>
                <a:latin typeface="Arial MT"/>
                <a:cs typeface="Arial MT"/>
              </a:rPr>
              <a:t>Winter</a:t>
            </a:r>
            <a:r>
              <a:rPr sz="1620" dirty="0">
                <a:solidFill>
                  <a:srgbClr val="FFFFFF"/>
                </a:solidFill>
                <a:latin typeface="Arial MT"/>
                <a:cs typeface="Arial MT"/>
              </a:rPr>
              <a:t>-Semester</a:t>
            </a:r>
            <a:r>
              <a:rPr sz="1620" spc="-68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20" spc="-5" dirty="0">
                <a:solidFill>
                  <a:srgbClr val="FFFFFF"/>
                </a:solidFill>
                <a:latin typeface="Arial MT"/>
                <a:cs typeface="Arial MT"/>
              </a:rPr>
              <a:t>202</a:t>
            </a:r>
            <a:r>
              <a:rPr lang="en-IN" sz="1620" spc="-5" dirty="0">
                <a:solidFill>
                  <a:srgbClr val="FFFFFF"/>
                </a:solidFill>
                <a:latin typeface="Arial MT"/>
                <a:cs typeface="Arial MT"/>
              </a:rPr>
              <a:t>3</a:t>
            </a:r>
            <a:r>
              <a:rPr sz="1620" spc="-5" dirty="0">
                <a:solidFill>
                  <a:srgbClr val="FFFFFF"/>
                </a:solidFill>
                <a:latin typeface="Arial MT"/>
                <a:cs typeface="Arial MT"/>
              </a:rPr>
              <a:t>-202</a:t>
            </a:r>
            <a:r>
              <a:rPr lang="en-IN" sz="1620" spc="-5" dirty="0">
                <a:solidFill>
                  <a:srgbClr val="FFFFFF"/>
                </a:solidFill>
                <a:latin typeface="Arial MT"/>
                <a:cs typeface="Arial MT"/>
              </a:rPr>
              <a:t>4</a:t>
            </a:r>
            <a:endParaRPr sz="1620" dirty="0"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324100" y="1689285"/>
            <a:ext cx="7612380" cy="60708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319022" marR="4572" indent="-1308164" algn="ctr">
              <a:spcBef>
                <a:spcPts val="90"/>
              </a:spcBef>
            </a:pPr>
            <a:r>
              <a:rPr lang="en-IN" sz="3870" spc="5" dirty="0">
                <a:solidFill>
                  <a:srgbClr val="6F2F9F"/>
                </a:solidFill>
                <a:latin typeface="Times New Roman"/>
                <a:cs typeface="Times New Roman"/>
              </a:rPr>
              <a:t>BCSE304L </a:t>
            </a:r>
            <a:r>
              <a:rPr sz="3870" spc="5" dirty="0">
                <a:solidFill>
                  <a:srgbClr val="6F2F9F"/>
                </a:solidFill>
                <a:latin typeface="Times New Roman"/>
                <a:cs typeface="Times New Roman"/>
              </a:rPr>
              <a:t>-</a:t>
            </a:r>
            <a:r>
              <a:rPr lang="en-IN" sz="3870" spc="5" dirty="0">
                <a:solidFill>
                  <a:srgbClr val="6F2F9F"/>
                </a:solidFill>
                <a:latin typeface="Times New Roman"/>
                <a:cs typeface="Times New Roman"/>
              </a:rPr>
              <a:t> Theory of Computation</a:t>
            </a:r>
            <a:endParaRPr sz="3870" dirty="0">
              <a:latin typeface="Times New Roman"/>
              <a:cs typeface="Times New Roman"/>
            </a:endParaRPr>
          </a:p>
        </p:txBody>
      </p:sp>
      <p:sp>
        <p:nvSpPr>
          <p:cNvPr id="15" name="object 11">
            <a:extLst>
              <a:ext uri="{FF2B5EF4-FFF2-40B4-BE49-F238E27FC236}">
                <a16:creationId xmlns:a16="http://schemas.microsoft.com/office/drawing/2014/main" id="{0CF13AB9-C0D2-9022-F264-117EE0E0CFB3}"/>
              </a:ext>
            </a:extLst>
          </p:cNvPr>
          <p:cNvSpPr txBox="1"/>
          <p:nvPr/>
        </p:nvSpPr>
        <p:spPr>
          <a:xfrm>
            <a:off x="4107180" y="3595454"/>
            <a:ext cx="4183380" cy="1481431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1430" algn="ctr">
              <a:lnSpc>
                <a:spcPct val="150000"/>
              </a:lnSpc>
              <a:spcBef>
                <a:spcPts val="90"/>
              </a:spcBef>
            </a:pPr>
            <a:r>
              <a:rPr sz="2160" b="1" spc="-5" dirty="0">
                <a:solidFill>
                  <a:srgbClr val="7030A0"/>
                </a:solidFill>
                <a:latin typeface="+mj-lt"/>
                <a:cs typeface="Arial MT"/>
              </a:rPr>
              <a:t>D</a:t>
            </a:r>
            <a:r>
              <a:rPr sz="2160" b="1" spc="-95" dirty="0">
                <a:solidFill>
                  <a:srgbClr val="7030A0"/>
                </a:solidFill>
                <a:latin typeface="+mj-lt"/>
                <a:cs typeface="Arial MT"/>
              </a:rPr>
              <a:t>r</a:t>
            </a:r>
            <a:r>
              <a:rPr sz="2160" b="1" dirty="0">
                <a:solidFill>
                  <a:srgbClr val="7030A0"/>
                </a:solidFill>
                <a:latin typeface="+mj-lt"/>
                <a:cs typeface="Arial MT"/>
              </a:rPr>
              <a:t>.</a:t>
            </a:r>
            <a:r>
              <a:rPr sz="2160" b="1" spc="-90" dirty="0">
                <a:solidFill>
                  <a:srgbClr val="7030A0"/>
                </a:solidFill>
                <a:latin typeface="+mj-lt"/>
                <a:cs typeface="Arial MT"/>
              </a:rPr>
              <a:t> </a:t>
            </a:r>
            <a:r>
              <a:rPr lang="en-IN" sz="2160" b="1" spc="-90" dirty="0">
                <a:solidFill>
                  <a:srgbClr val="7030A0"/>
                </a:solidFill>
                <a:latin typeface="+mj-lt"/>
                <a:cs typeface="Arial MT"/>
              </a:rPr>
              <a:t>R. Arumuga Arun,</a:t>
            </a:r>
          </a:p>
          <a:p>
            <a:pPr marL="11430" algn="ctr">
              <a:lnSpc>
                <a:spcPct val="150000"/>
              </a:lnSpc>
              <a:spcBef>
                <a:spcPts val="90"/>
              </a:spcBef>
            </a:pPr>
            <a:r>
              <a:rPr lang="en-IN" sz="2160" b="1" spc="-90" dirty="0">
                <a:solidFill>
                  <a:srgbClr val="7030A0"/>
                </a:solidFill>
                <a:latin typeface="+mj-lt"/>
                <a:cs typeface="Arial MT"/>
              </a:rPr>
              <a:t>Cabin : PRP 315(A&amp;B)-19,</a:t>
            </a:r>
          </a:p>
          <a:p>
            <a:pPr marL="11430" algn="ctr">
              <a:lnSpc>
                <a:spcPct val="150000"/>
              </a:lnSpc>
              <a:spcBef>
                <a:spcPts val="90"/>
              </a:spcBef>
            </a:pPr>
            <a:r>
              <a:rPr lang="en-IN" sz="2160" b="1" spc="-90" dirty="0" err="1">
                <a:solidFill>
                  <a:srgbClr val="7030A0"/>
                </a:solidFill>
                <a:latin typeface="+mj-lt"/>
                <a:cs typeface="Arial MT"/>
              </a:rPr>
              <a:t>Mailid</a:t>
            </a:r>
            <a:r>
              <a:rPr lang="en-IN" sz="2160" b="1" spc="-90" dirty="0">
                <a:solidFill>
                  <a:srgbClr val="7030A0"/>
                </a:solidFill>
                <a:latin typeface="+mj-lt"/>
                <a:cs typeface="Arial MT"/>
              </a:rPr>
              <a:t> : </a:t>
            </a:r>
            <a:r>
              <a:rPr lang="en-IN" sz="2160" spc="-90" dirty="0">
                <a:solidFill>
                  <a:srgbClr val="7030A0"/>
                </a:solidFill>
                <a:latin typeface="+mj-lt"/>
                <a:cs typeface="Arial MT"/>
              </a:rPr>
              <a:t>arumugaarun.r@vit.ac.in.</a:t>
            </a:r>
            <a:endParaRPr sz="2160" dirty="0">
              <a:solidFill>
                <a:srgbClr val="7030A0"/>
              </a:solidFill>
              <a:latin typeface="+mj-lt"/>
              <a:cs typeface="Arial M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1AD76-E17D-25B3-6DF4-A0C7F7679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5190"/>
          </a:xfrm>
        </p:spPr>
        <p:txBody>
          <a:bodyPr/>
          <a:lstStyle/>
          <a:p>
            <a:r>
              <a:rPr lang="en-US" altLang="en-US" b="1" dirty="0">
                <a:solidFill>
                  <a:srgbClr val="FF0000"/>
                </a:solidFill>
                <a:cs typeface="Times New Roman" panose="02020603050405020304" pitchFamily="18" charset="0"/>
              </a:rPr>
              <a:t>Example 1:</a:t>
            </a:r>
            <a:endParaRPr lang="en-IN" b="1" dirty="0"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DEA4FB-ACEB-1A10-024F-3727557C5292}"/>
              </a:ext>
            </a:extLst>
          </p:cNvPr>
          <p:cNvSpPr txBox="1"/>
          <p:nvPr/>
        </p:nvSpPr>
        <p:spPr>
          <a:xfrm>
            <a:off x="972765" y="1031134"/>
            <a:ext cx="105156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rgbClr val="333333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PDA Diagram – Acceptance by final state</a:t>
            </a:r>
            <a:endParaRPr lang="en-IN" sz="2800" dirty="0">
              <a:solidFill>
                <a:srgbClr val="333333"/>
              </a:solidFill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19739B-31AE-F7E1-B083-25577E2D85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5237" y="3948820"/>
            <a:ext cx="8810656" cy="254405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DE3CBDF-00BD-08BB-17C6-D2403AE1EC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4464" y="1731188"/>
            <a:ext cx="3048264" cy="43437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AC90808-1D00-C6A0-6E4C-91270BFEAE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4464" y="2363468"/>
            <a:ext cx="3048264" cy="48010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262487B-5F44-2167-2F99-DAA4CDC469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58053" y="2440018"/>
            <a:ext cx="2598645" cy="42675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D766BD9-60FE-FA92-6065-20316FBBEB5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04427" y="1738809"/>
            <a:ext cx="2537680" cy="42675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BE594D9-F6FB-D923-1668-CE48C1A84FC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98016" y="2059579"/>
            <a:ext cx="2560542" cy="525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890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1AD76-E17D-25B3-6DF4-A0C7F7679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5190"/>
          </a:xfrm>
        </p:spPr>
        <p:txBody>
          <a:bodyPr/>
          <a:lstStyle/>
          <a:p>
            <a:r>
              <a:rPr lang="en-US" altLang="en-US" b="1" dirty="0">
                <a:solidFill>
                  <a:srgbClr val="FF0000"/>
                </a:solidFill>
                <a:cs typeface="Times New Roman" panose="02020603050405020304" pitchFamily="18" charset="0"/>
              </a:rPr>
              <a:t>Example 1:</a:t>
            </a:r>
            <a:endParaRPr lang="en-IN" b="1" dirty="0"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DEA4FB-ACEB-1A10-024F-3727557C5292}"/>
              </a:ext>
            </a:extLst>
          </p:cNvPr>
          <p:cNvSpPr txBox="1"/>
          <p:nvPr/>
        </p:nvSpPr>
        <p:spPr>
          <a:xfrm>
            <a:off x="972765" y="1031134"/>
            <a:ext cx="105156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rgbClr val="333333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PDA Diagram – Acceptance by empty stack</a:t>
            </a:r>
            <a:endParaRPr lang="en-IN" sz="2800" dirty="0">
              <a:solidFill>
                <a:srgbClr val="333333"/>
              </a:solidFill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19739B-31AE-F7E1-B083-25577E2D85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5237" y="3948820"/>
            <a:ext cx="8810656" cy="254405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DE3CBDF-00BD-08BB-17C6-D2403AE1EC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4464" y="1731188"/>
            <a:ext cx="3048264" cy="43437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AC90808-1D00-C6A0-6E4C-91270BFEAE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4464" y="2363468"/>
            <a:ext cx="3048264" cy="48010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262487B-5F44-2167-2F99-DAA4CDC469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58053" y="2440018"/>
            <a:ext cx="2598645" cy="42675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D766BD9-60FE-FA92-6065-20316FBBEB5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04427" y="1738809"/>
            <a:ext cx="2537680" cy="42675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FFC8D12-E9EB-A1E7-7249-EA2C5F38265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98016" y="2062569"/>
            <a:ext cx="2415749" cy="583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385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1AD76-E17D-25B3-6DF4-A0C7F7679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5190"/>
          </a:xfrm>
        </p:spPr>
        <p:txBody>
          <a:bodyPr/>
          <a:lstStyle/>
          <a:p>
            <a:r>
              <a:rPr lang="en-US" altLang="en-US" b="1" dirty="0">
                <a:solidFill>
                  <a:srgbClr val="FF0000"/>
                </a:solidFill>
                <a:cs typeface="Times New Roman" panose="02020603050405020304" pitchFamily="18" charset="0"/>
              </a:rPr>
              <a:t>Example 2:</a:t>
            </a:r>
            <a:endParaRPr lang="en-IN" b="1" dirty="0"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DEA4FB-ACEB-1A10-024F-3727557C5292}"/>
              </a:ext>
            </a:extLst>
          </p:cNvPr>
          <p:cNvSpPr txBox="1"/>
          <p:nvPr/>
        </p:nvSpPr>
        <p:spPr>
          <a:xfrm>
            <a:off x="992221" y="1118682"/>
            <a:ext cx="105156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rgbClr val="333333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Design a PDA for accepting a language {</a:t>
            </a:r>
            <a:r>
              <a:rPr lang="en-IN" sz="2800" dirty="0">
                <a:solidFill>
                  <a:srgbClr val="333333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0</a:t>
            </a:r>
            <a:r>
              <a:rPr lang="en-IN" sz="2800" baseline="30000" dirty="0">
                <a:solidFill>
                  <a:srgbClr val="333333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n</a:t>
            </a:r>
            <a:r>
              <a:rPr lang="en-IN" sz="2800" dirty="0">
                <a:solidFill>
                  <a:srgbClr val="333333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1</a:t>
            </a:r>
            <a:r>
              <a:rPr lang="en-IN" sz="2800" baseline="30000" dirty="0">
                <a:solidFill>
                  <a:srgbClr val="333333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m</a:t>
            </a:r>
            <a:r>
              <a:rPr lang="en-IN" sz="2800" dirty="0">
                <a:solidFill>
                  <a:srgbClr val="333333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0</a:t>
            </a:r>
            <a:r>
              <a:rPr lang="en-IN" sz="2800" baseline="30000" dirty="0">
                <a:solidFill>
                  <a:srgbClr val="333333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n </a:t>
            </a:r>
            <a:r>
              <a:rPr lang="pt-BR" sz="2800" dirty="0">
                <a:solidFill>
                  <a:srgbClr val="333333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| m, n&gt;=1}.</a:t>
            </a:r>
          </a:p>
          <a:p>
            <a:r>
              <a:rPr lang="en-IN" sz="2800" b="1" dirty="0">
                <a:solidFill>
                  <a:srgbClr val="333333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Solution:</a:t>
            </a:r>
          </a:p>
          <a:p>
            <a:r>
              <a:rPr lang="en-IN" sz="2800" dirty="0">
                <a:solidFill>
                  <a:srgbClr val="333333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	L = </a:t>
            </a:r>
            <a:r>
              <a:rPr lang="pt-BR" sz="2800" dirty="0">
                <a:solidFill>
                  <a:srgbClr val="333333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IN" sz="2800" dirty="0">
                <a:solidFill>
                  <a:srgbClr val="333333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0</a:t>
            </a:r>
            <a:r>
              <a:rPr lang="en-IN" sz="2800" baseline="30000" dirty="0">
                <a:solidFill>
                  <a:srgbClr val="333333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n</a:t>
            </a:r>
            <a:r>
              <a:rPr lang="en-IN" sz="2800" dirty="0">
                <a:solidFill>
                  <a:srgbClr val="333333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1</a:t>
            </a:r>
            <a:r>
              <a:rPr lang="en-IN" sz="2800" baseline="30000" dirty="0">
                <a:solidFill>
                  <a:srgbClr val="333333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m</a:t>
            </a:r>
            <a:r>
              <a:rPr lang="en-IN" sz="2800" dirty="0">
                <a:solidFill>
                  <a:srgbClr val="333333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0</a:t>
            </a:r>
            <a:r>
              <a:rPr lang="en-IN" sz="2800" baseline="30000" dirty="0">
                <a:solidFill>
                  <a:srgbClr val="333333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n </a:t>
            </a:r>
            <a:r>
              <a:rPr lang="pt-BR" sz="2800" dirty="0">
                <a:solidFill>
                  <a:srgbClr val="333333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| m, n&gt;=1}</a:t>
            </a:r>
          </a:p>
          <a:p>
            <a:r>
              <a:rPr lang="en-IN" sz="2800" dirty="0">
                <a:solidFill>
                  <a:srgbClr val="333333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	L = {</a:t>
            </a:r>
            <a:r>
              <a:rPr lang="el-GR" sz="2800" dirty="0">
                <a:solidFill>
                  <a:srgbClr val="333333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ε</a:t>
            </a:r>
            <a:r>
              <a:rPr lang="en-IN" sz="2800" dirty="0">
                <a:solidFill>
                  <a:srgbClr val="333333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, 010, 0110, 0011100, 000111000…….}</a:t>
            </a:r>
          </a:p>
          <a:p>
            <a:r>
              <a:rPr lang="en-IN" sz="2800" dirty="0">
                <a:solidFill>
                  <a:srgbClr val="333333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Consider n = 2, m =3, L = 0011100</a:t>
            </a:r>
          </a:p>
          <a:p>
            <a:r>
              <a:rPr lang="en-IN" sz="2800" b="1" dirty="0">
                <a:solidFill>
                  <a:srgbClr val="333333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Steps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Push all 0's onto the stack from encountering first 0’s till first encountering 1.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Then if we read 1, do nothing.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Then read 0, and on each read of 0, pop one 0 from the stack.</a:t>
            </a:r>
            <a:endParaRPr lang="en-IN" sz="28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9182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1AD76-E17D-25B3-6DF4-A0C7F7679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5190"/>
          </a:xfrm>
        </p:spPr>
        <p:txBody>
          <a:bodyPr/>
          <a:lstStyle/>
          <a:p>
            <a:r>
              <a:rPr lang="en-US" altLang="en-US" b="1" dirty="0">
                <a:solidFill>
                  <a:srgbClr val="FF0000"/>
                </a:solidFill>
                <a:cs typeface="Times New Roman" panose="02020603050405020304" pitchFamily="18" charset="0"/>
              </a:rPr>
              <a:t>Example 2:</a:t>
            </a:r>
            <a:endParaRPr lang="en-IN" b="1" dirty="0"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DEA4FB-ACEB-1A10-024F-3727557C5292}"/>
              </a:ext>
            </a:extLst>
          </p:cNvPr>
          <p:cNvSpPr txBox="1"/>
          <p:nvPr/>
        </p:nvSpPr>
        <p:spPr>
          <a:xfrm>
            <a:off x="6618051" y="1338152"/>
            <a:ext cx="5016229" cy="4413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2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δ(q0, </a:t>
            </a:r>
            <a:r>
              <a:rPr lang="en-IN" sz="2800" dirty="0">
                <a:solidFill>
                  <a:srgbClr val="C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IN" sz="2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 Z) = (q0, 0Z)  </a:t>
            </a:r>
            <a:endParaRPr lang="en-IN" sz="28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2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δ(q0, </a:t>
            </a:r>
            <a:r>
              <a:rPr lang="en-IN" sz="2800" dirty="0">
                <a:solidFill>
                  <a:srgbClr val="C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IN" sz="2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IN" sz="2800" dirty="0">
                <a:solidFill>
                  <a:srgbClr val="C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IN" sz="2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 = (q0, </a:t>
            </a:r>
            <a:r>
              <a:rPr lang="en-IN" sz="2800" dirty="0">
                <a:solidFill>
                  <a:srgbClr val="C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00</a:t>
            </a:r>
            <a:r>
              <a:rPr lang="en-IN" sz="2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  </a:t>
            </a:r>
            <a:endParaRPr lang="en-IN" sz="28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2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δ(q0, </a:t>
            </a:r>
            <a:r>
              <a:rPr lang="en-IN" sz="2800" dirty="0">
                <a:solidFill>
                  <a:srgbClr val="C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IN" sz="2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IN" sz="2800" dirty="0">
                <a:solidFill>
                  <a:srgbClr val="C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IN" sz="2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 = (q1, </a:t>
            </a:r>
            <a:r>
              <a:rPr lang="en-IN" sz="2800" dirty="0">
                <a:solidFill>
                  <a:srgbClr val="C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IN" sz="2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  </a:t>
            </a:r>
            <a:endParaRPr lang="en-IN" sz="28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2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δ(q1, </a:t>
            </a:r>
            <a:r>
              <a:rPr lang="en-IN" sz="2800" dirty="0">
                <a:solidFill>
                  <a:srgbClr val="C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IN" sz="2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IN" sz="2800" dirty="0">
                <a:solidFill>
                  <a:srgbClr val="C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IN" sz="2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 = (q1, </a:t>
            </a:r>
            <a:r>
              <a:rPr lang="en-IN" sz="2800" dirty="0">
                <a:solidFill>
                  <a:srgbClr val="C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IN" sz="2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  </a:t>
            </a:r>
            <a:endParaRPr lang="en-IN" sz="28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2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δ(q1, </a:t>
            </a:r>
            <a:r>
              <a:rPr lang="en-IN" sz="2800" dirty="0">
                <a:solidFill>
                  <a:srgbClr val="C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IN" sz="2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IN" sz="2800" dirty="0">
                <a:solidFill>
                  <a:srgbClr val="C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IN" sz="2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 = (q1, ε)  </a:t>
            </a:r>
            <a:endParaRPr lang="en-IN" sz="28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2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δ(q1, ε, Z) = (q2, Z)</a:t>
            </a:r>
            <a:endParaRPr lang="en-IN" sz="2800" dirty="0"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EEF2DE-E3EC-B8C3-D291-43510AC684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409" y="1206229"/>
            <a:ext cx="4873557" cy="49708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63652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1AD76-E17D-25B3-6DF4-A0C7F7679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5190"/>
          </a:xfrm>
        </p:spPr>
        <p:txBody>
          <a:bodyPr/>
          <a:lstStyle/>
          <a:p>
            <a:r>
              <a:rPr lang="en-US" altLang="en-US" b="1" dirty="0">
                <a:solidFill>
                  <a:srgbClr val="FF0000"/>
                </a:solidFill>
                <a:cs typeface="Times New Roman" panose="02020603050405020304" pitchFamily="18" charset="0"/>
              </a:rPr>
              <a:t>Example 2:</a:t>
            </a:r>
            <a:endParaRPr lang="en-IN" b="1" dirty="0"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CAC9B7-0C96-2F73-8BBE-68623F62CB0E}"/>
              </a:ext>
            </a:extLst>
          </p:cNvPr>
          <p:cNvSpPr txBox="1"/>
          <p:nvPr/>
        </p:nvSpPr>
        <p:spPr>
          <a:xfrm>
            <a:off x="956553" y="1503523"/>
            <a:ext cx="5016229" cy="4413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2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δ(q0, </a:t>
            </a:r>
            <a:r>
              <a:rPr lang="en-IN" sz="2800" dirty="0">
                <a:solidFill>
                  <a:srgbClr val="C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IN" sz="2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 Z) = (q0, 0Z)  </a:t>
            </a:r>
            <a:endParaRPr lang="en-IN" sz="28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2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δ(q0, </a:t>
            </a:r>
            <a:r>
              <a:rPr lang="en-IN" sz="2800" dirty="0">
                <a:solidFill>
                  <a:srgbClr val="C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IN" sz="2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IN" sz="2800" dirty="0">
                <a:solidFill>
                  <a:srgbClr val="C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IN" sz="2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 = (q0, </a:t>
            </a:r>
            <a:r>
              <a:rPr lang="en-IN" sz="2800" dirty="0">
                <a:solidFill>
                  <a:srgbClr val="C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00</a:t>
            </a:r>
            <a:r>
              <a:rPr lang="en-IN" sz="2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  </a:t>
            </a:r>
            <a:endParaRPr lang="en-IN" sz="28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2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δ(q0, </a:t>
            </a:r>
            <a:r>
              <a:rPr lang="en-IN" sz="2800" dirty="0">
                <a:solidFill>
                  <a:srgbClr val="C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IN" sz="2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IN" sz="2800" dirty="0">
                <a:solidFill>
                  <a:srgbClr val="C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IN" sz="2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 = (q1, </a:t>
            </a:r>
            <a:r>
              <a:rPr lang="en-IN" sz="2800" dirty="0">
                <a:solidFill>
                  <a:srgbClr val="C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IN" sz="2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  </a:t>
            </a:r>
            <a:endParaRPr lang="en-IN" sz="28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2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δ(q1, </a:t>
            </a:r>
            <a:r>
              <a:rPr lang="en-IN" sz="2800" dirty="0">
                <a:solidFill>
                  <a:srgbClr val="C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IN" sz="2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IN" sz="2800" dirty="0">
                <a:solidFill>
                  <a:srgbClr val="C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IN" sz="2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 = (q1, </a:t>
            </a:r>
            <a:r>
              <a:rPr lang="en-IN" sz="2800" dirty="0">
                <a:solidFill>
                  <a:srgbClr val="C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IN" sz="2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  </a:t>
            </a:r>
            <a:endParaRPr lang="en-IN" sz="28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2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δ(q1, </a:t>
            </a:r>
            <a:r>
              <a:rPr lang="en-IN" sz="2800" dirty="0">
                <a:solidFill>
                  <a:srgbClr val="C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IN" sz="2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IN" sz="2800" dirty="0">
                <a:solidFill>
                  <a:srgbClr val="C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IN" sz="2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 = (q1, ε)  </a:t>
            </a:r>
            <a:endParaRPr lang="en-IN" sz="28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2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δ(q1, ε, Z) = (q2, Z)</a:t>
            </a:r>
            <a:endParaRPr lang="en-IN" sz="28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6633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43753"/>
            <a:ext cx="10515600" cy="5733210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Oval 4"/>
          <p:cNvSpPr>
            <a:spLocks noChangeArrowheads="1"/>
          </p:cNvSpPr>
          <p:nvPr/>
        </p:nvSpPr>
        <p:spPr bwMode="auto">
          <a:xfrm>
            <a:off x="4016240" y="3350644"/>
            <a:ext cx="989783" cy="1036655"/>
          </a:xfrm>
          <a:prstGeom prst="ellipse">
            <a:avLst/>
          </a:prstGeom>
          <a:noFill/>
          <a:ln w="25400">
            <a:solidFill>
              <a:srgbClr val="0000CC"/>
            </a:solidFill>
            <a:round/>
          </a:ln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Text Box 14"/>
          <p:cNvSpPr txBox="1">
            <a:spLocks noChangeArrowheads="1"/>
          </p:cNvSpPr>
          <p:nvPr/>
        </p:nvSpPr>
        <p:spPr bwMode="auto">
          <a:xfrm>
            <a:off x="4231659" y="3511259"/>
            <a:ext cx="599822" cy="464233"/>
          </a:xfrm>
          <a:prstGeom prst="rect">
            <a:avLst/>
          </a:prstGeom>
          <a:noFill/>
          <a:ln w="0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q</a:t>
            </a:r>
            <a:r>
              <a:rPr kumimoji="0" lang="en-US" sz="28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0</a:t>
            </a:r>
            <a:r>
              <a:rPr kumimoji="0" lang="en-US" sz="20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endParaRPr kumimoji="0" lang="en-US" sz="2000" b="1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3403701" y="3841022"/>
            <a:ext cx="612539" cy="11524"/>
          </a:xfrm>
          <a:prstGeom prst="straightConnector1">
            <a:avLst/>
          </a:prstGeom>
          <a:ln w="28575"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4999373" y="3855837"/>
            <a:ext cx="1390874" cy="31955"/>
          </a:xfrm>
          <a:prstGeom prst="straightConnector1">
            <a:avLst/>
          </a:prstGeom>
          <a:ln w="28575"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rc 21"/>
          <p:cNvSpPr/>
          <p:nvPr/>
        </p:nvSpPr>
        <p:spPr bwMode="auto">
          <a:xfrm rot="17214519">
            <a:off x="4056866" y="2632312"/>
            <a:ext cx="1006732" cy="556347"/>
          </a:xfrm>
          <a:custGeom>
            <a:avLst/>
            <a:gdLst>
              <a:gd name="T0" fmla="*/ 11666 w 657225"/>
              <a:gd name="T1" fmla="*/ 147201 h 400050"/>
              <a:gd name="T2" fmla="*/ 338306 w 657225"/>
              <a:gd name="T3" fmla="*/ 87 h 400050"/>
              <a:gd name="T4" fmla="*/ 655172 w 657225"/>
              <a:gd name="T5" fmla="*/ 177700 h 400050"/>
              <a:gd name="T6" fmla="*/ 365797 w 657225"/>
              <a:gd name="T7" fmla="*/ 398765 h 400050"/>
              <a:gd name="T8" fmla="*/ 36014 w 657225"/>
              <a:gd name="T9" fmla="*/ 291070 h 4000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57225" h="400050" stroke="0">
                <a:moveTo>
                  <a:pt x="11666" y="147201"/>
                </a:moveTo>
                <a:cubicBezTo>
                  <a:pt x="51722" y="58155"/>
                  <a:pt x="186697" y="-2636"/>
                  <a:pt x="338306" y="87"/>
                </a:cubicBezTo>
                <a:cubicBezTo>
                  <a:pt x="501838" y="3025"/>
                  <a:pt x="636912" y="78738"/>
                  <a:pt x="655172" y="177700"/>
                </a:cubicBezTo>
                <a:cubicBezTo>
                  <a:pt x="675406" y="287360"/>
                  <a:pt x="545921" y="386279"/>
                  <a:pt x="365797" y="398765"/>
                </a:cubicBezTo>
                <a:cubicBezTo>
                  <a:pt x="229743" y="408197"/>
                  <a:pt x="98342" y="365286"/>
                  <a:pt x="36014" y="291070"/>
                </a:cubicBezTo>
                <a:lnTo>
                  <a:pt x="328613" y="200025"/>
                </a:lnTo>
                <a:lnTo>
                  <a:pt x="11666" y="147201"/>
                </a:lnTo>
                <a:close/>
              </a:path>
              <a:path w="657225" h="400050" fill="none">
                <a:moveTo>
                  <a:pt x="11666" y="147201"/>
                </a:moveTo>
                <a:cubicBezTo>
                  <a:pt x="51722" y="58155"/>
                  <a:pt x="186697" y="-2636"/>
                  <a:pt x="338306" y="87"/>
                </a:cubicBezTo>
                <a:cubicBezTo>
                  <a:pt x="501838" y="3025"/>
                  <a:pt x="636912" y="78738"/>
                  <a:pt x="655172" y="177700"/>
                </a:cubicBezTo>
                <a:cubicBezTo>
                  <a:pt x="675406" y="287360"/>
                  <a:pt x="545921" y="386279"/>
                  <a:pt x="365797" y="398765"/>
                </a:cubicBezTo>
                <a:cubicBezTo>
                  <a:pt x="229743" y="408197"/>
                  <a:pt x="98342" y="365286"/>
                  <a:pt x="36014" y="291070"/>
                </a:cubicBezTo>
              </a:path>
            </a:pathLst>
          </a:custGeom>
          <a:noFill/>
          <a:ln w="25400">
            <a:solidFill>
              <a:srgbClr val="0000CC"/>
            </a:solidFill>
            <a:round/>
            <a:tailEnd type="triangle" w="med" len="med"/>
          </a:ln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Oval 4"/>
          <p:cNvSpPr>
            <a:spLocks noChangeArrowheads="1"/>
          </p:cNvSpPr>
          <p:nvPr/>
        </p:nvSpPr>
        <p:spPr bwMode="auto">
          <a:xfrm>
            <a:off x="6373953" y="3395468"/>
            <a:ext cx="989783" cy="991831"/>
          </a:xfrm>
          <a:prstGeom prst="ellipse">
            <a:avLst/>
          </a:prstGeom>
          <a:noFill/>
          <a:ln w="25400">
            <a:solidFill>
              <a:srgbClr val="0000CC"/>
            </a:solidFill>
            <a:round/>
          </a:ln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0" name="Text Box 14"/>
          <p:cNvSpPr txBox="1">
            <a:spLocks noChangeArrowheads="1"/>
          </p:cNvSpPr>
          <p:nvPr/>
        </p:nvSpPr>
        <p:spPr bwMode="auto">
          <a:xfrm>
            <a:off x="6589372" y="3556083"/>
            <a:ext cx="599822" cy="464233"/>
          </a:xfrm>
          <a:prstGeom prst="rect">
            <a:avLst/>
          </a:prstGeom>
          <a:noFill/>
          <a:ln w="0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q</a:t>
            </a:r>
            <a:r>
              <a:rPr kumimoji="0" lang="en-US" sz="28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  <a:r>
              <a:rPr kumimoji="0" lang="en-US" sz="20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endParaRPr kumimoji="0" lang="en-US" sz="2000" b="1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1" name="Arc 21"/>
          <p:cNvSpPr/>
          <p:nvPr/>
        </p:nvSpPr>
        <p:spPr bwMode="auto">
          <a:xfrm rot="17214519">
            <a:off x="6414579" y="2663689"/>
            <a:ext cx="1006732" cy="556347"/>
          </a:xfrm>
          <a:custGeom>
            <a:avLst/>
            <a:gdLst>
              <a:gd name="T0" fmla="*/ 11666 w 657225"/>
              <a:gd name="T1" fmla="*/ 147201 h 400050"/>
              <a:gd name="T2" fmla="*/ 338306 w 657225"/>
              <a:gd name="T3" fmla="*/ 87 h 400050"/>
              <a:gd name="T4" fmla="*/ 655172 w 657225"/>
              <a:gd name="T5" fmla="*/ 177700 h 400050"/>
              <a:gd name="T6" fmla="*/ 365797 w 657225"/>
              <a:gd name="T7" fmla="*/ 398765 h 400050"/>
              <a:gd name="T8" fmla="*/ 36014 w 657225"/>
              <a:gd name="T9" fmla="*/ 291070 h 4000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57225" h="400050" stroke="0">
                <a:moveTo>
                  <a:pt x="11666" y="147201"/>
                </a:moveTo>
                <a:cubicBezTo>
                  <a:pt x="51722" y="58155"/>
                  <a:pt x="186697" y="-2636"/>
                  <a:pt x="338306" y="87"/>
                </a:cubicBezTo>
                <a:cubicBezTo>
                  <a:pt x="501838" y="3025"/>
                  <a:pt x="636912" y="78738"/>
                  <a:pt x="655172" y="177700"/>
                </a:cubicBezTo>
                <a:cubicBezTo>
                  <a:pt x="675406" y="287360"/>
                  <a:pt x="545921" y="386279"/>
                  <a:pt x="365797" y="398765"/>
                </a:cubicBezTo>
                <a:cubicBezTo>
                  <a:pt x="229743" y="408197"/>
                  <a:pt x="98342" y="365286"/>
                  <a:pt x="36014" y="291070"/>
                </a:cubicBezTo>
                <a:lnTo>
                  <a:pt x="328613" y="200025"/>
                </a:lnTo>
                <a:lnTo>
                  <a:pt x="11666" y="147201"/>
                </a:lnTo>
                <a:close/>
              </a:path>
              <a:path w="657225" h="400050" fill="none">
                <a:moveTo>
                  <a:pt x="11666" y="147201"/>
                </a:moveTo>
                <a:cubicBezTo>
                  <a:pt x="51722" y="58155"/>
                  <a:pt x="186697" y="-2636"/>
                  <a:pt x="338306" y="87"/>
                </a:cubicBezTo>
                <a:cubicBezTo>
                  <a:pt x="501838" y="3025"/>
                  <a:pt x="636912" y="78738"/>
                  <a:pt x="655172" y="177700"/>
                </a:cubicBezTo>
                <a:cubicBezTo>
                  <a:pt x="675406" y="287360"/>
                  <a:pt x="545921" y="386279"/>
                  <a:pt x="365797" y="398765"/>
                </a:cubicBezTo>
                <a:cubicBezTo>
                  <a:pt x="229743" y="408197"/>
                  <a:pt x="98342" y="365286"/>
                  <a:pt x="36014" y="291070"/>
                </a:cubicBezTo>
              </a:path>
            </a:pathLst>
          </a:custGeom>
          <a:noFill/>
          <a:ln w="25400">
            <a:solidFill>
              <a:srgbClr val="0000CC"/>
            </a:solidFill>
            <a:round/>
            <a:tailEnd type="triangle" w="med" len="med"/>
          </a:ln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Text Box 3"/>
          <p:cNvSpPr txBox="1">
            <a:spLocks noChangeArrowheads="1"/>
          </p:cNvSpPr>
          <p:nvPr/>
        </p:nvSpPr>
        <p:spPr bwMode="auto">
          <a:xfrm>
            <a:off x="3955632" y="1922720"/>
            <a:ext cx="1450087" cy="568136"/>
          </a:xfrm>
          <a:prstGeom prst="rect">
            <a:avLst/>
          </a:prstGeom>
          <a:noFill/>
          <a:ln w="0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lang="en-US" sz="2000" b="1" dirty="0">
                <a:solidFill>
                  <a:prstClr val="black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0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, </a:t>
            </a: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Z</a:t>
            </a:r>
            <a:r>
              <a:rPr kumimoji="0" lang="en-US" altLang="en-US" sz="20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0 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/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 0</a:t>
            </a: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Z</a:t>
            </a:r>
            <a:r>
              <a:rPr kumimoji="0" lang="en-US" altLang="en-US" sz="20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0 </a:t>
            </a:r>
            <a:r>
              <a:rPr kumimoji="0" lang="en-US" altLang="en-US" sz="20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3" name="Text Box 3"/>
          <p:cNvSpPr txBox="1">
            <a:spLocks noChangeArrowheads="1"/>
          </p:cNvSpPr>
          <p:nvPr/>
        </p:nvSpPr>
        <p:spPr bwMode="auto">
          <a:xfrm>
            <a:off x="3973563" y="1510346"/>
            <a:ext cx="1432156" cy="568136"/>
          </a:xfrm>
          <a:prstGeom prst="rect">
            <a:avLst/>
          </a:prstGeom>
          <a:noFill/>
          <a:ln w="0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lang="en-US" sz="2000" b="1" dirty="0">
                <a:solidFill>
                  <a:prstClr val="black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0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,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0</a:t>
            </a:r>
            <a:r>
              <a:rPr kumimoji="0" lang="en-US" altLang="en-US" sz="20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 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/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 00</a:t>
            </a:r>
            <a:r>
              <a:rPr kumimoji="0" lang="en-US" altLang="en-US" sz="20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kumimoji="0" lang="en-US" altLang="en-US" sz="20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9" name="Text Box 3"/>
          <p:cNvSpPr txBox="1">
            <a:spLocks noChangeArrowheads="1"/>
          </p:cNvSpPr>
          <p:nvPr/>
        </p:nvSpPr>
        <p:spPr bwMode="auto">
          <a:xfrm>
            <a:off x="6438900" y="1918335"/>
            <a:ext cx="1542415" cy="461010"/>
          </a:xfrm>
          <a:prstGeom prst="rect">
            <a:avLst/>
          </a:prstGeom>
          <a:noFill/>
          <a:ln w="0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0 , </a:t>
            </a:r>
            <a:r>
              <a:rPr lang="en-US" sz="2000" b="1" dirty="0">
                <a:solidFill>
                  <a:prstClr val="black"/>
                </a:solidFill>
                <a:latin typeface="Calibri"/>
                <a:cs typeface="Arial" panose="020B0604020202020204" pitchFamily="34" charset="0"/>
                <a:sym typeface="Symbol" panose="05050102010706020507" pitchFamily="18" charset="2"/>
              </a:rPr>
              <a:t>0</a:t>
            </a:r>
            <a:r>
              <a:rPr kumimoji="0" lang="en-US" altLang="en-US" sz="20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 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/ </a:t>
            </a:r>
            <a:r>
              <a:rPr kumimoji="0" lang="en-I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ε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altLang="en-US" sz="20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kumimoji="0" lang="en-US" altLang="en-US" sz="20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0" name="Text Box 3"/>
          <p:cNvSpPr txBox="1">
            <a:spLocks noChangeArrowheads="1"/>
          </p:cNvSpPr>
          <p:nvPr/>
        </p:nvSpPr>
        <p:spPr bwMode="auto">
          <a:xfrm>
            <a:off x="6340475" y="1483360"/>
            <a:ext cx="1440815" cy="568325"/>
          </a:xfrm>
          <a:prstGeom prst="rect">
            <a:avLst/>
          </a:prstGeom>
          <a:noFill/>
          <a:ln w="0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I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ε</a:t>
            </a:r>
            <a:r>
              <a:rPr kumimoji="0" lang="en-I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owallia New" pitchFamily="34" charset="-34"/>
                <a:ea typeface="+mn-ea"/>
                <a:cs typeface="+mn-cs"/>
                <a:sym typeface="Symbol" panose="05050102010706020507" pitchFamily="18" charset="2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, </a:t>
            </a: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Z</a:t>
            </a:r>
            <a:r>
              <a:rPr kumimoji="0" lang="en-US" altLang="en-US" sz="20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0 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/</a:t>
            </a:r>
            <a:r>
              <a:rPr kumimoji="0" lang="th-TH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owallia New" pitchFamily="34" charset="-34"/>
                <a:ea typeface="+mn-ea"/>
                <a:cs typeface="Cordia New" panose="020B0304020202020204" pitchFamily="34" charset="-34"/>
                <a:sym typeface="Symbol" panose="05050102010706020507" pitchFamily="18" charset="2"/>
              </a:rPr>
              <a:t> </a:t>
            </a:r>
            <a:r>
              <a:rPr kumimoji="0" lang="en-I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ε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altLang="en-US" sz="20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kumimoji="0" lang="en-US" altLang="en-US" sz="20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1" name="Text Box 3"/>
          <p:cNvSpPr txBox="1">
            <a:spLocks noChangeArrowheads="1"/>
          </p:cNvSpPr>
          <p:nvPr/>
        </p:nvSpPr>
        <p:spPr bwMode="auto">
          <a:xfrm>
            <a:off x="5186437" y="3286041"/>
            <a:ext cx="1369695" cy="582930"/>
          </a:xfrm>
          <a:prstGeom prst="rect">
            <a:avLst/>
          </a:prstGeom>
          <a:noFill/>
          <a:ln w="0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lang="en-US" sz="2000" b="1" dirty="0">
                <a:solidFill>
                  <a:prstClr val="black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1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, </a:t>
            </a:r>
            <a:r>
              <a:rPr lang="en-US" sz="2000" b="1" dirty="0">
                <a:solidFill>
                  <a:prstClr val="black"/>
                </a:solidFill>
                <a:latin typeface="Calibri"/>
                <a:cs typeface="Arial" panose="020B0604020202020204" pitchFamily="34" charset="0"/>
                <a:sym typeface="Symbol" panose="05050102010706020507" pitchFamily="18" charset="2"/>
              </a:rPr>
              <a:t>0</a:t>
            </a:r>
            <a:r>
              <a:rPr kumimoji="0" lang="en-US" altLang="en-US" sz="20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 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/ </a:t>
            </a:r>
            <a:r>
              <a:rPr lang="en-US" sz="2000" b="1" dirty="0">
                <a:solidFill>
                  <a:prstClr val="black"/>
                </a:solidFill>
                <a:latin typeface="Calibri"/>
                <a:cs typeface="Arial" panose="020B0604020202020204" pitchFamily="34" charset="0"/>
                <a:sym typeface="Symbol" panose="05050102010706020507" pitchFamily="18" charset="2"/>
              </a:rPr>
              <a:t>0</a:t>
            </a:r>
            <a:r>
              <a:rPr kumimoji="0" lang="en-US" altLang="en-US" sz="20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  </a:t>
            </a:r>
            <a:r>
              <a:rPr kumimoji="0" lang="en-US" altLang="en-US" sz="20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8167720E-D3C1-8DE7-A5BA-DC02D5640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484" y="318726"/>
            <a:ext cx="10515600" cy="695190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  <a:cs typeface="Times New Roman" panose="02020603050405020304" pitchFamily="18" charset="0"/>
              </a:rPr>
              <a:t>PDA – Transition Diagram</a:t>
            </a:r>
            <a:endParaRPr lang="en-IN" b="1" dirty="0">
              <a:cs typeface="Times New Roman" panose="02020603050405020304" pitchFamily="18" charset="0"/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86275F53-0EB4-487F-743D-BDE00C5810F0}"/>
              </a:ext>
            </a:extLst>
          </p:cNvPr>
          <p:cNvSpPr txBox="1">
            <a:spLocks/>
          </p:cNvSpPr>
          <p:nvPr/>
        </p:nvSpPr>
        <p:spPr>
          <a:xfrm>
            <a:off x="3900626" y="5081309"/>
            <a:ext cx="3309481" cy="6951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solidFill>
                  <a:srgbClr val="FF0000"/>
                </a:solidFill>
                <a:cs typeface="Times New Roman" panose="02020603050405020304" pitchFamily="18" charset="0"/>
              </a:rPr>
              <a:t>Acceptance by empty stack</a:t>
            </a:r>
            <a:endParaRPr lang="en-IN" sz="2000" b="1" dirty="0"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A96E370-9682-A9ED-E24B-D09FE355997A}"/>
              </a:ext>
            </a:extLst>
          </p:cNvPr>
          <p:cNvSpPr txBox="1"/>
          <p:nvPr/>
        </p:nvSpPr>
        <p:spPr>
          <a:xfrm>
            <a:off x="8430171" y="1314280"/>
            <a:ext cx="3705656" cy="35975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22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δ(q0, </a:t>
            </a:r>
            <a:r>
              <a:rPr lang="en-IN" sz="2200" dirty="0">
                <a:solidFill>
                  <a:srgbClr val="C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IN" sz="22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 Z) = (q0, 0Z)  </a:t>
            </a:r>
            <a:endParaRPr lang="en-IN" sz="22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22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δ(q0, </a:t>
            </a:r>
            <a:r>
              <a:rPr lang="en-IN" sz="2200" dirty="0">
                <a:solidFill>
                  <a:srgbClr val="C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IN" sz="22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IN" sz="2200" dirty="0">
                <a:solidFill>
                  <a:srgbClr val="C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IN" sz="22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 = (q0, </a:t>
            </a:r>
            <a:r>
              <a:rPr lang="en-IN" sz="2200" dirty="0">
                <a:solidFill>
                  <a:srgbClr val="C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00</a:t>
            </a:r>
            <a:r>
              <a:rPr lang="en-IN" sz="22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  </a:t>
            </a:r>
            <a:endParaRPr lang="en-IN" sz="22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22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δ(q0, </a:t>
            </a:r>
            <a:r>
              <a:rPr lang="en-IN" sz="2200" dirty="0">
                <a:solidFill>
                  <a:srgbClr val="C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IN" sz="22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IN" sz="2200" dirty="0">
                <a:solidFill>
                  <a:srgbClr val="C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IN" sz="22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 = (q1, </a:t>
            </a:r>
            <a:r>
              <a:rPr lang="en-IN" sz="2200" dirty="0">
                <a:solidFill>
                  <a:srgbClr val="C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IN" sz="22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  </a:t>
            </a:r>
            <a:endParaRPr lang="en-IN" sz="22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22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δ(q1, </a:t>
            </a:r>
            <a:r>
              <a:rPr lang="en-IN" sz="2200" dirty="0">
                <a:solidFill>
                  <a:srgbClr val="C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IN" sz="22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IN" sz="2200" dirty="0">
                <a:solidFill>
                  <a:srgbClr val="C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IN" sz="22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 = (q1, </a:t>
            </a:r>
            <a:r>
              <a:rPr lang="en-IN" sz="2200" dirty="0">
                <a:solidFill>
                  <a:srgbClr val="C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IN" sz="22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  </a:t>
            </a:r>
            <a:endParaRPr lang="en-IN" sz="22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22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δ(q1, </a:t>
            </a:r>
            <a:r>
              <a:rPr lang="en-IN" sz="2200" dirty="0">
                <a:solidFill>
                  <a:srgbClr val="C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IN" sz="22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IN" sz="2200" dirty="0">
                <a:solidFill>
                  <a:srgbClr val="C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IN" sz="22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 = (q1, ε)  </a:t>
            </a:r>
            <a:endParaRPr lang="en-IN" sz="22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22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δ(q1, ε, Z) = (q2, Z)</a:t>
            </a:r>
            <a:endParaRPr lang="en-IN" sz="2200" dirty="0"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1AD76-E17D-25B3-6DF4-A0C7F7679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5190"/>
          </a:xfrm>
        </p:spPr>
        <p:txBody>
          <a:bodyPr/>
          <a:lstStyle/>
          <a:p>
            <a:r>
              <a:rPr lang="en-US" altLang="en-US" b="1" dirty="0">
                <a:solidFill>
                  <a:srgbClr val="FF0000"/>
                </a:solidFill>
                <a:cs typeface="Times New Roman" panose="02020603050405020304" pitchFamily="18" charset="0"/>
              </a:rPr>
              <a:t>Example 3:</a:t>
            </a:r>
            <a:endParaRPr lang="en-IN" b="1" dirty="0"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DEA4FB-ACEB-1A10-024F-3727557C5292}"/>
              </a:ext>
            </a:extLst>
          </p:cNvPr>
          <p:cNvSpPr txBox="1"/>
          <p:nvPr/>
        </p:nvSpPr>
        <p:spPr>
          <a:xfrm>
            <a:off x="992221" y="1118682"/>
            <a:ext cx="105156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rgbClr val="333333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Design a PDA for accepting a language </a:t>
            </a:r>
            <a:r>
              <a:rPr lang="en-IN" sz="2800" dirty="0">
                <a:solidFill>
                  <a:srgbClr val="333333"/>
                </a:solidFill>
                <a:effectLst/>
                <a:ea typeface="Calibri" panose="020F0502020204030204" pitchFamily="34" charset="0"/>
              </a:rPr>
              <a:t>{a</a:t>
            </a:r>
            <a:r>
              <a:rPr lang="en-IN" sz="2800" baseline="30000" dirty="0">
                <a:solidFill>
                  <a:srgbClr val="333333"/>
                </a:solidFill>
                <a:effectLst/>
                <a:ea typeface="Calibri" panose="020F0502020204030204" pitchFamily="34" charset="0"/>
              </a:rPr>
              <a:t>n</a:t>
            </a:r>
            <a:r>
              <a:rPr lang="en-IN" sz="2800" dirty="0">
                <a:solidFill>
                  <a:srgbClr val="333333"/>
                </a:solidFill>
                <a:effectLst/>
                <a:ea typeface="Calibri" panose="020F0502020204030204" pitchFamily="34" charset="0"/>
              </a:rPr>
              <a:t>b</a:t>
            </a:r>
            <a:r>
              <a:rPr lang="en-IN" sz="2800" baseline="30000" dirty="0">
                <a:solidFill>
                  <a:srgbClr val="333333"/>
                </a:solidFill>
                <a:effectLst/>
                <a:ea typeface="Calibri" panose="020F0502020204030204" pitchFamily="34" charset="0"/>
              </a:rPr>
              <a:t>2n</a:t>
            </a:r>
            <a:r>
              <a:rPr lang="en-IN" sz="2800" dirty="0">
                <a:solidFill>
                  <a:srgbClr val="333333"/>
                </a:solidFill>
                <a:effectLst/>
                <a:ea typeface="Calibri" panose="020F0502020204030204" pitchFamily="34" charset="0"/>
              </a:rPr>
              <a:t> | n&gt;=1}.</a:t>
            </a:r>
            <a:r>
              <a:rPr lang="pt-BR" sz="2800" dirty="0">
                <a:solidFill>
                  <a:srgbClr val="333333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IN" sz="2800" b="1" dirty="0">
                <a:solidFill>
                  <a:srgbClr val="333333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Solution:</a:t>
            </a:r>
          </a:p>
          <a:p>
            <a:r>
              <a:rPr lang="en-IN" sz="2800" dirty="0">
                <a:solidFill>
                  <a:srgbClr val="333333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	L = </a:t>
            </a:r>
            <a:r>
              <a:rPr lang="en-IN" sz="2800" dirty="0">
                <a:solidFill>
                  <a:srgbClr val="333333"/>
                </a:solidFill>
                <a:effectLst/>
                <a:ea typeface="Calibri" panose="020F0502020204030204" pitchFamily="34" charset="0"/>
              </a:rPr>
              <a:t>{a</a:t>
            </a:r>
            <a:r>
              <a:rPr lang="en-IN" sz="2800" baseline="30000" dirty="0">
                <a:solidFill>
                  <a:srgbClr val="333333"/>
                </a:solidFill>
                <a:effectLst/>
                <a:ea typeface="Calibri" panose="020F0502020204030204" pitchFamily="34" charset="0"/>
              </a:rPr>
              <a:t>n</a:t>
            </a:r>
            <a:r>
              <a:rPr lang="en-IN" sz="2800" dirty="0">
                <a:solidFill>
                  <a:srgbClr val="333333"/>
                </a:solidFill>
                <a:effectLst/>
                <a:ea typeface="Calibri" panose="020F0502020204030204" pitchFamily="34" charset="0"/>
              </a:rPr>
              <a:t>b</a:t>
            </a:r>
            <a:r>
              <a:rPr lang="en-IN" sz="2800" baseline="30000" dirty="0">
                <a:solidFill>
                  <a:srgbClr val="333333"/>
                </a:solidFill>
                <a:effectLst/>
                <a:ea typeface="Calibri" panose="020F0502020204030204" pitchFamily="34" charset="0"/>
              </a:rPr>
              <a:t>2n</a:t>
            </a:r>
            <a:r>
              <a:rPr lang="en-IN" sz="2800" dirty="0">
                <a:solidFill>
                  <a:srgbClr val="333333"/>
                </a:solidFill>
                <a:effectLst/>
                <a:ea typeface="Calibri" panose="020F0502020204030204" pitchFamily="34" charset="0"/>
              </a:rPr>
              <a:t> | n&gt;=1}</a:t>
            </a:r>
          </a:p>
          <a:p>
            <a:r>
              <a:rPr lang="en-IN" sz="2800" b="1" dirty="0">
                <a:solidFill>
                  <a:srgbClr val="333333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Steps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In this language, n number of a's should be followed by 2n number of b’s.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Hence, we will apply a very simple logic, and that is if we read single 'a', we will push two a's onto the stack.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As soon as we read 'b' then for every single 'b' only one 'a' should get popped from the stack.</a:t>
            </a:r>
            <a:endParaRPr lang="en-IN" sz="28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9817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1AD76-E17D-25B3-6DF4-A0C7F7679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5190"/>
          </a:xfrm>
        </p:spPr>
        <p:txBody>
          <a:bodyPr/>
          <a:lstStyle/>
          <a:p>
            <a:r>
              <a:rPr lang="en-US" altLang="en-US" b="1" dirty="0">
                <a:solidFill>
                  <a:srgbClr val="FF0000"/>
                </a:solidFill>
                <a:cs typeface="Times New Roman" panose="02020603050405020304" pitchFamily="18" charset="0"/>
              </a:rPr>
              <a:t>Example 3:</a:t>
            </a:r>
            <a:endParaRPr lang="en-IN" b="1" dirty="0"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DEA4FB-ACEB-1A10-024F-3727557C5292}"/>
              </a:ext>
            </a:extLst>
          </p:cNvPr>
          <p:cNvSpPr txBox="1"/>
          <p:nvPr/>
        </p:nvSpPr>
        <p:spPr>
          <a:xfrm>
            <a:off x="992221" y="1118682"/>
            <a:ext cx="10515600" cy="4719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rgbClr val="333333"/>
                </a:solidFill>
                <a:effectLst/>
                <a:ea typeface="Times New Roman" panose="02020603050405020304" pitchFamily="18" charset="0"/>
              </a:rPr>
              <a:t>The ID can be constructed as follows:</a:t>
            </a:r>
            <a:endParaRPr lang="en-IN" sz="2800" dirty="0">
              <a:effectLst/>
              <a:ea typeface="Times New Roman" panose="02020603050405020304" pitchFamily="18" charset="0"/>
            </a:endParaRPr>
          </a:p>
          <a:p>
            <a:pPr marL="914400" lvl="1" indent="-457200" algn="just"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IN" sz="28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δ(q0, a, Z) = (q0, </a:t>
            </a:r>
            <a:r>
              <a:rPr lang="en-IN" sz="28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aaZ</a:t>
            </a:r>
            <a:r>
              <a:rPr lang="en-IN" sz="28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)  </a:t>
            </a:r>
            <a:endParaRPr lang="en-IN" sz="2800" dirty="0">
              <a:effectLst/>
              <a:ea typeface="Times New Roman" panose="02020603050405020304" pitchFamily="18" charset="0"/>
            </a:endParaRPr>
          </a:p>
          <a:p>
            <a:pPr marL="914400" lvl="1" indent="-457200" algn="just"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IN" sz="28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δ(q0, a, a) = (q0, </a:t>
            </a:r>
            <a:r>
              <a:rPr lang="en-IN" sz="2800" dirty="0" err="1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aaa</a:t>
            </a:r>
            <a:r>
              <a:rPr lang="en-IN" sz="28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) </a:t>
            </a:r>
            <a:r>
              <a:rPr lang="en-IN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cs typeface="Times New Roman" panose="02020603050405020304" pitchFamily="18" charset="0"/>
              </a:rPr>
              <a:t>Now when we read b, we will change the state from q0 to q1 and start popping the corresponding 'a'. Hence,</a:t>
            </a:r>
          </a:p>
          <a:p>
            <a:r>
              <a:rPr lang="en-US" sz="2800" dirty="0">
                <a:cs typeface="Times New Roman" panose="02020603050405020304" pitchFamily="18" charset="0"/>
              </a:rPr>
              <a:t>	δ(q0, b, a) = (q1, ε)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cs typeface="Times New Roman" panose="02020603050405020304" pitchFamily="18" charset="0"/>
              </a:rPr>
              <a:t>Thus this process of popping 'b' will be repeated unless all the symbols are read. Note that popping action occurs in state q1 only.</a:t>
            </a:r>
          </a:p>
          <a:p>
            <a:r>
              <a:rPr lang="en-US" sz="2800" dirty="0">
                <a:cs typeface="Times New Roman" panose="02020603050405020304" pitchFamily="18" charset="0"/>
              </a:rPr>
              <a:t>	δ(q1, b, a) = (q1, ε) </a:t>
            </a:r>
          </a:p>
          <a:p>
            <a:endParaRPr lang="en-IN" sz="28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5173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1AD76-E17D-25B3-6DF4-A0C7F7679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5190"/>
          </a:xfrm>
        </p:spPr>
        <p:txBody>
          <a:bodyPr/>
          <a:lstStyle/>
          <a:p>
            <a:r>
              <a:rPr lang="en-US" altLang="en-US" b="1" dirty="0">
                <a:solidFill>
                  <a:srgbClr val="FF0000"/>
                </a:solidFill>
                <a:cs typeface="Times New Roman" panose="02020603050405020304" pitchFamily="18" charset="0"/>
              </a:rPr>
              <a:t>Example 3:</a:t>
            </a:r>
            <a:endParaRPr lang="en-IN" b="1" dirty="0"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DEA4FB-ACEB-1A10-024F-3727557C5292}"/>
              </a:ext>
            </a:extLst>
          </p:cNvPr>
          <p:cNvSpPr txBox="1"/>
          <p:nvPr/>
        </p:nvSpPr>
        <p:spPr>
          <a:xfrm>
            <a:off x="992221" y="1118682"/>
            <a:ext cx="10515600" cy="5526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333333"/>
                </a:solidFill>
                <a:effectLst/>
                <a:ea typeface="Times New Roman" panose="02020603050405020304" pitchFamily="18" charset="0"/>
              </a:rPr>
              <a:t>After reading all b's, all the corresponding a's should get popped. Hence when we read ε as input symbol then there should be nothing in the stack. Hence the move will be:</a:t>
            </a:r>
          </a:p>
          <a:p>
            <a:pPr algn="just">
              <a:lnSpc>
                <a:spcPct val="150000"/>
              </a:lnSpc>
            </a:pPr>
            <a:r>
              <a:rPr lang="en-US" sz="2800" dirty="0">
                <a:solidFill>
                  <a:srgbClr val="333333"/>
                </a:solidFill>
                <a:ea typeface="Times New Roman" panose="02020603050405020304" pitchFamily="18" charset="0"/>
              </a:rPr>
              <a:t>	</a:t>
            </a:r>
            <a:r>
              <a:rPr lang="en-US" sz="2800" dirty="0">
                <a:solidFill>
                  <a:srgbClr val="333333"/>
                </a:solidFill>
                <a:effectLst/>
                <a:ea typeface="Times New Roman" panose="02020603050405020304" pitchFamily="18" charset="0"/>
              </a:rPr>
              <a:t>δ(q1, ε, Z) = (q2, ε) </a:t>
            </a:r>
          </a:p>
          <a:p>
            <a:pPr algn="just">
              <a:lnSpc>
                <a:spcPct val="150000"/>
              </a:lnSpc>
            </a:pPr>
            <a:endParaRPr lang="en-US" sz="2800" dirty="0">
              <a:solidFill>
                <a:srgbClr val="333333"/>
              </a:solidFill>
              <a:effectLst/>
              <a:ea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28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 can summarize the ID as:</a:t>
            </a:r>
            <a:endParaRPr lang="en-IN" sz="2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ts val="1875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δ(q0, a, Z) = (q0, </a:t>
            </a:r>
            <a:r>
              <a:rPr lang="en-IN" sz="2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aaZ</a:t>
            </a:r>
            <a:r>
              <a:rPr lang="en-IN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  </a:t>
            </a:r>
            <a:endParaRPr lang="en-IN" sz="2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ts val="1875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δ(q0, a, a) = (q0, </a:t>
            </a:r>
            <a:r>
              <a:rPr lang="en-IN" sz="2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aaa</a:t>
            </a:r>
            <a:r>
              <a:rPr lang="en-IN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  </a:t>
            </a:r>
            <a:endParaRPr lang="en-IN" sz="2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ts val="1875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δ(q0, b, a) = (q1, ε)  </a:t>
            </a:r>
            <a:endParaRPr lang="en-IN" sz="2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ts val="1875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δ(q1, b, a) = (q1, ε)  </a:t>
            </a:r>
            <a:endParaRPr lang="en-IN" sz="2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ts val="1875"/>
              </a:lnSpc>
              <a:spcAft>
                <a:spcPts val="6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δ(q1, ε, Z) = (q2, ε)  </a:t>
            </a:r>
            <a:endParaRPr lang="en-IN" sz="2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IN" sz="28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7866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1AD76-E17D-25B3-6DF4-A0C7F7679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5190"/>
          </a:xfrm>
        </p:spPr>
        <p:txBody>
          <a:bodyPr/>
          <a:lstStyle/>
          <a:p>
            <a:r>
              <a:rPr lang="en-US" altLang="en-US" b="1" dirty="0">
                <a:solidFill>
                  <a:srgbClr val="FF0000"/>
                </a:solidFill>
                <a:cs typeface="Times New Roman" panose="02020603050405020304" pitchFamily="18" charset="0"/>
              </a:rPr>
              <a:t>Example 3:</a:t>
            </a:r>
            <a:endParaRPr lang="en-IN" b="1" dirty="0"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DEA4FB-ACEB-1A10-024F-3727557C5292}"/>
              </a:ext>
            </a:extLst>
          </p:cNvPr>
          <p:cNvSpPr txBox="1"/>
          <p:nvPr/>
        </p:nvSpPr>
        <p:spPr>
          <a:xfrm>
            <a:off x="992221" y="1118682"/>
            <a:ext cx="10515600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333333"/>
                </a:solidFill>
                <a:effectLst/>
                <a:ea typeface="Times New Roman" panose="02020603050405020304" pitchFamily="18" charset="0"/>
              </a:rPr>
              <a:t>Now we will simulate this PDA for the input string "</a:t>
            </a:r>
            <a:r>
              <a:rPr lang="en-US" sz="2800" dirty="0" err="1">
                <a:solidFill>
                  <a:srgbClr val="333333"/>
                </a:solidFill>
                <a:effectLst/>
                <a:ea typeface="Times New Roman" panose="02020603050405020304" pitchFamily="18" charset="0"/>
              </a:rPr>
              <a:t>aaabbbbbb</a:t>
            </a:r>
            <a:r>
              <a:rPr lang="en-US" sz="2800" dirty="0">
                <a:solidFill>
                  <a:srgbClr val="333333"/>
                </a:solidFill>
                <a:effectLst/>
                <a:ea typeface="Times New Roman" panose="02020603050405020304" pitchFamily="18" charset="0"/>
              </a:rPr>
              <a:t>".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IN" sz="2800" dirty="0">
              <a:solidFill>
                <a:srgbClr val="333333"/>
              </a:solidFill>
              <a:effectLst/>
              <a:ea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l-GR" sz="2800" dirty="0">
                <a:solidFill>
                  <a:srgbClr val="333333"/>
                </a:solidFill>
                <a:effectLst/>
                <a:ea typeface="Times New Roman" panose="02020603050405020304" pitchFamily="18" charset="0"/>
              </a:rPr>
              <a:t>δ(</a:t>
            </a:r>
            <a:r>
              <a:rPr lang="en-US" sz="2800" dirty="0">
                <a:solidFill>
                  <a:srgbClr val="333333"/>
                </a:solidFill>
                <a:effectLst/>
                <a:ea typeface="Times New Roman" panose="02020603050405020304" pitchFamily="18" charset="0"/>
              </a:rPr>
              <a:t>q0, </a:t>
            </a:r>
            <a:r>
              <a:rPr lang="en-US" sz="2800" dirty="0" err="1">
                <a:solidFill>
                  <a:srgbClr val="333333"/>
                </a:solidFill>
                <a:effectLst/>
                <a:ea typeface="Times New Roman" panose="02020603050405020304" pitchFamily="18" charset="0"/>
              </a:rPr>
              <a:t>aaabbbbbb</a:t>
            </a:r>
            <a:r>
              <a:rPr lang="en-US" sz="2800" dirty="0">
                <a:solidFill>
                  <a:srgbClr val="333333"/>
                </a:solidFill>
                <a:effectLst/>
                <a:ea typeface="Times New Roman" panose="02020603050405020304" pitchFamily="18" charset="0"/>
              </a:rPr>
              <a:t>, Z)    ⊢ </a:t>
            </a:r>
            <a:r>
              <a:rPr lang="el-GR" sz="2800" dirty="0">
                <a:solidFill>
                  <a:srgbClr val="333333"/>
                </a:solidFill>
                <a:effectLst/>
                <a:ea typeface="Times New Roman" panose="02020603050405020304" pitchFamily="18" charset="0"/>
              </a:rPr>
              <a:t>δ(</a:t>
            </a:r>
            <a:r>
              <a:rPr lang="en-US" sz="2800" dirty="0">
                <a:solidFill>
                  <a:srgbClr val="333333"/>
                </a:solidFill>
                <a:effectLst/>
                <a:ea typeface="Times New Roman" panose="02020603050405020304" pitchFamily="18" charset="0"/>
              </a:rPr>
              <a:t>q0, </a:t>
            </a:r>
            <a:r>
              <a:rPr lang="en-US" sz="2800" dirty="0" err="1">
                <a:solidFill>
                  <a:srgbClr val="333333"/>
                </a:solidFill>
                <a:effectLst/>
                <a:ea typeface="Times New Roman" panose="02020603050405020304" pitchFamily="18" charset="0"/>
              </a:rPr>
              <a:t>aabbbbbb</a:t>
            </a:r>
            <a:r>
              <a:rPr lang="en-US" sz="2800" dirty="0">
                <a:solidFill>
                  <a:srgbClr val="333333"/>
                </a:solidFill>
                <a:effectLst/>
                <a:ea typeface="Times New Roman" panose="02020603050405020304" pitchFamily="18" charset="0"/>
              </a:rPr>
              <a:t>, </a:t>
            </a:r>
            <a:r>
              <a:rPr lang="en-US" sz="2800" dirty="0" err="1">
                <a:solidFill>
                  <a:srgbClr val="333333"/>
                </a:solidFill>
                <a:effectLst/>
                <a:ea typeface="Times New Roman" panose="02020603050405020304" pitchFamily="18" charset="0"/>
              </a:rPr>
              <a:t>aaZ</a:t>
            </a:r>
            <a:r>
              <a:rPr lang="en-US" sz="2800" dirty="0">
                <a:solidFill>
                  <a:srgbClr val="333333"/>
                </a:solidFill>
                <a:effectLst/>
                <a:ea typeface="Times New Roman" panose="02020603050405020304" pitchFamily="18" charset="0"/>
              </a:rPr>
              <a:t>)  </a:t>
            </a:r>
          </a:p>
          <a:p>
            <a:pPr algn="just"/>
            <a:r>
              <a:rPr lang="en-US" sz="2800" dirty="0">
                <a:solidFill>
                  <a:srgbClr val="333333"/>
                </a:solidFill>
                <a:effectLst/>
                <a:ea typeface="Times New Roman" panose="02020603050405020304" pitchFamily="18" charset="0"/>
              </a:rPr>
              <a:t>                    			⊢ </a:t>
            </a:r>
            <a:r>
              <a:rPr lang="el-GR" sz="2800" dirty="0">
                <a:solidFill>
                  <a:srgbClr val="333333"/>
                </a:solidFill>
                <a:effectLst/>
                <a:ea typeface="Times New Roman" panose="02020603050405020304" pitchFamily="18" charset="0"/>
              </a:rPr>
              <a:t>δ(</a:t>
            </a:r>
            <a:r>
              <a:rPr lang="en-US" sz="2800" dirty="0">
                <a:solidFill>
                  <a:srgbClr val="333333"/>
                </a:solidFill>
                <a:effectLst/>
                <a:ea typeface="Times New Roman" panose="02020603050405020304" pitchFamily="18" charset="0"/>
              </a:rPr>
              <a:t>q0, </a:t>
            </a:r>
            <a:r>
              <a:rPr lang="en-US" sz="2800" dirty="0" err="1">
                <a:solidFill>
                  <a:srgbClr val="333333"/>
                </a:solidFill>
                <a:effectLst/>
                <a:ea typeface="Times New Roman" panose="02020603050405020304" pitchFamily="18" charset="0"/>
              </a:rPr>
              <a:t>abbbbbb</a:t>
            </a:r>
            <a:r>
              <a:rPr lang="en-US" sz="2800" dirty="0">
                <a:solidFill>
                  <a:srgbClr val="333333"/>
                </a:solidFill>
                <a:effectLst/>
                <a:ea typeface="Times New Roman" panose="02020603050405020304" pitchFamily="18" charset="0"/>
              </a:rPr>
              <a:t>, </a:t>
            </a:r>
            <a:r>
              <a:rPr lang="en-US" sz="2800" dirty="0" err="1">
                <a:solidFill>
                  <a:srgbClr val="333333"/>
                </a:solidFill>
                <a:effectLst/>
                <a:ea typeface="Times New Roman" panose="02020603050405020304" pitchFamily="18" charset="0"/>
              </a:rPr>
              <a:t>aaaaZ</a:t>
            </a:r>
            <a:r>
              <a:rPr lang="en-US" sz="2800" dirty="0">
                <a:solidFill>
                  <a:srgbClr val="333333"/>
                </a:solidFill>
                <a:effectLst/>
                <a:ea typeface="Times New Roman" panose="02020603050405020304" pitchFamily="18" charset="0"/>
              </a:rPr>
              <a:t>)  </a:t>
            </a:r>
          </a:p>
          <a:p>
            <a:pPr algn="just"/>
            <a:r>
              <a:rPr lang="en-US" sz="2800" dirty="0">
                <a:solidFill>
                  <a:srgbClr val="333333"/>
                </a:solidFill>
                <a:effectLst/>
                <a:ea typeface="Times New Roman" panose="02020603050405020304" pitchFamily="18" charset="0"/>
              </a:rPr>
              <a:t>                    			⊢ </a:t>
            </a:r>
            <a:r>
              <a:rPr lang="el-GR" sz="2800" dirty="0">
                <a:solidFill>
                  <a:srgbClr val="333333"/>
                </a:solidFill>
                <a:effectLst/>
                <a:ea typeface="Times New Roman" panose="02020603050405020304" pitchFamily="18" charset="0"/>
              </a:rPr>
              <a:t>δ(</a:t>
            </a:r>
            <a:r>
              <a:rPr lang="en-US" sz="2800" dirty="0">
                <a:solidFill>
                  <a:srgbClr val="333333"/>
                </a:solidFill>
                <a:effectLst/>
                <a:ea typeface="Times New Roman" panose="02020603050405020304" pitchFamily="18" charset="0"/>
              </a:rPr>
              <a:t>q0, </a:t>
            </a:r>
            <a:r>
              <a:rPr lang="en-US" sz="2800" dirty="0" err="1">
                <a:solidFill>
                  <a:srgbClr val="333333"/>
                </a:solidFill>
                <a:effectLst/>
                <a:ea typeface="Times New Roman" panose="02020603050405020304" pitchFamily="18" charset="0"/>
              </a:rPr>
              <a:t>bbbbbb</a:t>
            </a:r>
            <a:r>
              <a:rPr lang="en-US" sz="2800" dirty="0">
                <a:solidFill>
                  <a:srgbClr val="333333"/>
                </a:solidFill>
                <a:effectLst/>
                <a:ea typeface="Times New Roman" panose="02020603050405020304" pitchFamily="18" charset="0"/>
              </a:rPr>
              <a:t>, </a:t>
            </a:r>
            <a:r>
              <a:rPr lang="en-US" sz="2800" dirty="0" err="1">
                <a:solidFill>
                  <a:srgbClr val="333333"/>
                </a:solidFill>
                <a:effectLst/>
                <a:ea typeface="Times New Roman" panose="02020603050405020304" pitchFamily="18" charset="0"/>
              </a:rPr>
              <a:t>aaaaaaZ</a:t>
            </a:r>
            <a:r>
              <a:rPr lang="en-US" sz="2800" dirty="0">
                <a:solidFill>
                  <a:srgbClr val="333333"/>
                </a:solidFill>
                <a:effectLst/>
                <a:ea typeface="Times New Roman" panose="02020603050405020304" pitchFamily="18" charset="0"/>
              </a:rPr>
              <a:t>)  </a:t>
            </a:r>
          </a:p>
          <a:p>
            <a:pPr algn="just"/>
            <a:r>
              <a:rPr lang="en-US" sz="2800" dirty="0">
                <a:solidFill>
                  <a:srgbClr val="333333"/>
                </a:solidFill>
                <a:effectLst/>
                <a:ea typeface="Times New Roman" panose="02020603050405020304" pitchFamily="18" charset="0"/>
              </a:rPr>
              <a:t>                    			⊢ </a:t>
            </a:r>
            <a:r>
              <a:rPr lang="el-GR" sz="2800" dirty="0">
                <a:solidFill>
                  <a:srgbClr val="333333"/>
                </a:solidFill>
                <a:effectLst/>
                <a:ea typeface="Times New Roman" panose="02020603050405020304" pitchFamily="18" charset="0"/>
              </a:rPr>
              <a:t>δ(</a:t>
            </a:r>
            <a:r>
              <a:rPr lang="en-US" sz="2800" dirty="0">
                <a:solidFill>
                  <a:srgbClr val="333333"/>
                </a:solidFill>
                <a:effectLst/>
                <a:ea typeface="Times New Roman" panose="02020603050405020304" pitchFamily="18" charset="0"/>
              </a:rPr>
              <a:t>q1, </a:t>
            </a:r>
            <a:r>
              <a:rPr lang="en-US" sz="2800" dirty="0" err="1">
                <a:solidFill>
                  <a:srgbClr val="333333"/>
                </a:solidFill>
                <a:effectLst/>
                <a:ea typeface="Times New Roman" panose="02020603050405020304" pitchFamily="18" charset="0"/>
              </a:rPr>
              <a:t>bbbbb</a:t>
            </a:r>
            <a:r>
              <a:rPr lang="en-US" sz="2800" dirty="0">
                <a:solidFill>
                  <a:srgbClr val="333333"/>
                </a:solidFill>
                <a:effectLst/>
                <a:ea typeface="Times New Roman" panose="02020603050405020304" pitchFamily="18" charset="0"/>
              </a:rPr>
              <a:t>, </a:t>
            </a:r>
            <a:r>
              <a:rPr lang="en-US" sz="2800" dirty="0" err="1">
                <a:solidFill>
                  <a:srgbClr val="333333"/>
                </a:solidFill>
                <a:effectLst/>
                <a:ea typeface="Times New Roman" panose="02020603050405020304" pitchFamily="18" charset="0"/>
              </a:rPr>
              <a:t>aaaaaZ</a:t>
            </a:r>
            <a:r>
              <a:rPr lang="en-US" sz="2800" dirty="0">
                <a:solidFill>
                  <a:srgbClr val="333333"/>
                </a:solidFill>
                <a:effectLst/>
                <a:ea typeface="Times New Roman" panose="02020603050405020304" pitchFamily="18" charset="0"/>
              </a:rPr>
              <a:t>)  </a:t>
            </a:r>
          </a:p>
          <a:p>
            <a:pPr algn="just"/>
            <a:r>
              <a:rPr lang="en-US" sz="2800" dirty="0">
                <a:solidFill>
                  <a:srgbClr val="333333"/>
                </a:solidFill>
                <a:effectLst/>
                <a:ea typeface="Times New Roman" panose="02020603050405020304" pitchFamily="18" charset="0"/>
              </a:rPr>
              <a:t>                   			⊢ </a:t>
            </a:r>
            <a:r>
              <a:rPr lang="el-GR" sz="2800" dirty="0">
                <a:solidFill>
                  <a:srgbClr val="333333"/>
                </a:solidFill>
                <a:effectLst/>
                <a:ea typeface="Times New Roman" panose="02020603050405020304" pitchFamily="18" charset="0"/>
              </a:rPr>
              <a:t>δ(</a:t>
            </a:r>
            <a:r>
              <a:rPr lang="en-US" sz="2800" dirty="0">
                <a:solidFill>
                  <a:srgbClr val="333333"/>
                </a:solidFill>
                <a:effectLst/>
                <a:ea typeface="Times New Roman" panose="02020603050405020304" pitchFamily="18" charset="0"/>
              </a:rPr>
              <a:t>q1, </a:t>
            </a:r>
            <a:r>
              <a:rPr lang="en-US" sz="2800" dirty="0" err="1">
                <a:solidFill>
                  <a:srgbClr val="333333"/>
                </a:solidFill>
                <a:effectLst/>
                <a:ea typeface="Times New Roman" panose="02020603050405020304" pitchFamily="18" charset="0"/>
              </a:rPr>
              <a:t>bbbb</a:t>
            </a:r>
            <a:r>
              <a:rPr lang="en-US" sz="2800" dirty="0">
                <a:solidFill>
                  <a:srgbClr val="333333"/>
                </a:solidFill>
                <a:effectLst/>
                <a:ea typeface="Times New Roman" panose="02020603050405020304" pitchFamily="18" charset="0"/>
              </a:rPr>
              <a:t>, </a:t>
            </a:r>
            <a:r>
              <a:rPr lang="en-US" sz="2800" dirty="0" err="1">
                <a:solidFill>
                  <a:srgbClr val="333333"/>
                </a:solidFill>
                <a:effectLst/>
                <a:ea typeface="Times New Roman" panose="02020603050405020304" pitchFamily="18" charset="0"/>
              </a:rPr>
              <a:t>aaaaZ</a:t>
            </a:r>
            <a:r>
              <a:rPr lang="en-US" sz="2800" dirty="0">
                <a:solidFill>
                  <a:srgbClr val="333333"/>
                </a:solidFill>
                <a:effectLst/>
                <a:ea typeface="Times New Roman" panose="02020603050405020304" pitchFamily="18" charset="0"/>
              </a:rPr>
              <a:t>)  </a:t>
            </a:r>
          </a:p>
          <a:p>
            <a:pPr algn="just"/>
            <a:r>
              <a:rPr lang="en-US" sz="2800" dirty="0">
                <a:solidFill>
                  <a:srgbClr val="333333"/>
                </a:solidFill>
                <a:effectLst/>
                <a:ea typeface="Times New Roman" panose="02020603050405020304" pitchFamily="18" charset="0"/>
              </a:rPr>
              <a:t>                    			⊢ </a:t>
            </a:r>
            <a:r>
              <a:rPr lang="el-GR" sz="2800" dirty="0">
                <a:solidFill>
                  <a:srgbClr val="333333"/>
                </a:solidFill>
                <a:effectLst/>
                <a:ea typeface="Times New Roman" panose="02020603050405020304" pitchFamily="18" charset="0"/>
              </a:rPr>
              <a:t>δ(</a:t>
            </a:r>
            <a:r>
              <a:rPr lang="en-US" sz="2800" dirty="0">
                <a:solidFill>
                  <a:srgbClr val="333333"/>
                </a:solidFill>
                <a:effectLst/>
                <a:ea typeface="Times New Roman" panose="02020603050405020304" pitchFamily="18" charset="0"/>
              </a:rPr>
              <a:t>q1, </a:t>
            </a:r>
            <a:r>
              <a:rPr lang="en-US" sz="2800" dirty="0" err="1">
                <a:solidFill>
                  <a:srgbClr val="333333"/>
                </a:solidFill>
                <a:effectLst/>
                <a:ea typeface="Times New Roman" panose="02020603050405020304" pitchFamily="18" charset="0"/>
              </a:rPr>
              <a:t>bbb</a:t>
            </a:r>
            <a:r>
              <a:rPr lang="en-US" sz="2800" dirty="0">
                <a:solidFill>
                  <a:srgbClr val="333333"/>
                </a:solidFill>
                <a:effectLst/>
                <a:ea typeface="Times New Roman" panose="02020603050405020304" pitchFamily="18" charset="0"/>
              </a:rPr>
              <a:t>, </a:t>
            </a:r>
            <a:r>
              <a:rPr lang="en-US" sz="2800" dirty="0" err="1">
                <a:solidFill>
                  <a:srgbClr val="333333"/>
                </a:solidFill>
                <a:effectLst/>
                <a:ea typeface="Times New Roman" panose="02020603050405020304" pitchFamily="18" charset="0"/>
              </a:rPr>
              <a:t>aaaZ</a:t>
            </a:r>
            <a:r>
              <a:rPr lang="en-US" sz="2800" dirty="0">
                <a:solidFill>
                  <a:srgbClr val="333333"/>
                </a:solidFill>
                <a:effectLst/>
                <a:ea typeface="Times New Roman" panose="02020603050405020304" pitchFamily="18" charset="0"/>
              </a:rPr>
              <a:t>)  </a:t>
            </a:r>
          </a:p>
          <a:p>
            <a:pPr algn="just"/>
            <a:r>
              <a:rPr lang="en-US" sz="2800" dirty="0">
                <a:solidFill>
                  <a:srgbClr val="333333"/>
                </a:solidFill>
                <a:effectLst/>
                <a:ea typeface="Times New Roman" panose="02020603050405020304" pitchFamily="18" charset="0"/>
              </a:rPr>
              <a:t>                    			⊢ </a:t>
            </a:r>
            <a:r>
              <a:rPr lang="el-GR" sz="2800" dirty="0">
                <a:solidFill>
                  <a:srgbClr val="333333"/>
                </a:solidFill>
                <a:effectLst/>
                <a:ea typeface="Times New Roman" panose="02020603050405020304" pitchFamily="18" charset="0"/>
              </a:rPr>
              <a:t>δ(</a:t>
            </a:r>
            <a:r>
              <a:rPr lang="en-US" sz="2800" dirty="0">
                <a:solidFill>
                  <a:srgbClr val="333333"/>
                </a:solidFill>
                <a:effectLst/>
                <a:ea typeface="Times New Roman" panose="02020603050405020304" pitchFamily="18" charset="0"/>
              </a:rPr>
              <a:t>q1, bb, </a:t>
            </a:r>
            <a:r>
              <a:rPr lang="en-US" sz="2800" dirty="0" err="1">
                <a:solidFill>
                  <a:srgbClr val="333333"/>
                </a:solidFill>
                <a:effectLst/>
                <a:ea typeface="Times New Roman" panose="02020603050405020304" pitchFamily="18" charset="0"/>
              </a:rPr>
              <a:t>aaZ</a:t>
            </a:r>
            <a:r>
              <a:rPr lang="en-US" sz="2800" dirty="0">
                <a:solidFill>
                  <a:srgbClr val="333333"/>
                </a:solidFill>
                <a:effectLst/>
                <a:ea typeface="Times New Roman" panose="02020603050405020304" pitchFamily="18" charset="0"/>
              </a:rPr>
              <a:t>)  </a:t>
            </a:r>
          </a:p>
          <a:p>
            <a:pPr algn="just"/>
            <a:r>
              <a:rPr lang="en-US" sz="2800" dirty="0">
                <a:solidFill>
                  <a:srgbClr val="333333"/>
                </a:solidFill>
                <a:effectLst/>
                <a:ea typeface="Times New Roman" panose="02020603050405020304" pitchFamily="18" charset="0"/>
              </a:rPr>
              <a:t>                    			⊢ </a:t>
            </a:r>
            <a:r>
              <a:rPr lang="el-GR" sz="2800" dirty="0">
                <a:solidFill>
                  <a:srgbClr val="333333"/>
                </a:solidFill>
                <a:effectLst/>
                <a:ea typeface="Times New Roman" panose="02020603050405020304" pitchFamily="18" charset="0"/>
              </a:rPr>
              <a:t>δ(</a:t>
            </a:r>
            <a:r>
              <a:rPr lang="en-US" sz="2800" dirty="0">
                <a:solidFill>
                  <a:srgbClr val="333333"/>
                </a:solidFill>
                <a:effectLst/>
                <a:ea typeface="Times New Roman" panose="02020603050405020304" pitchFamily="18" charset="0"/>
              </a:rPr>
              <a:t>q1, b, </a:t>
            </a:r>
            <a:r>
              <a:rPr lang="en-US" sz="2800" dirty="0" err="1">
                <a:solidFill>
                  <a:srgbClr val="333333"/>
                </a:solidFill>
                <a:effectLst/>
                <a:ea typeface="Times New Roman" panose="02020603050405020304" pitchFamily="18" charset="0"/>
              </a:rPr>
              <a:t>aZ</a:t>
            </a:r>
            <a:r>
              <a:rPr lang="en-US" sz="2800" dirty="0">
                <a:solidFill>
                  <a:srgbClr val="333333"/>
                </a:solidFill>
                <a:effectLst/>
                <a:ea typeface="Times New Roman" panose="02020603050405020304" pitchFamily="18" charset="0"/>
              </a:rPr>
              <a:t>)  </a:t>
            </a:r>
          </a:p>
          <a:p>
            <a:pPr algn="just"/>
            <a:r>
              <a:rPr lang="en-US" sz="2800" dirty="0">
                <a:solidFill>
                  <a:srgbClr val="333333"/>
                </a:solidFill>
                <a:effectLst/>
                <a:ea typeface="Times New Roman" panose="02020603050405020304" pitchFamily="18" charset="0"/>
              </a:rPr>
              <a:t>                    			⊢ </a:t>
            </a:r>
            <a:r>
              <a:rPr lang="el-GR" sz="2800" dirty="0">
                <a:solidFill>
                  <a:srgbClr val="333333"/>
                </a:solidFill>
                <a:effectLst/>
                <a:ea typeface="Times New Roman" panose="02020603050405020304" pitchFamily="18" charset="0"/>
              </a:rPr>
              <a:t>δ(</a:t>
            </a:r>
            <a:r>
              <a:rPr lang="en-US" sz="2800" dirty="0">
                <a:solidFill>
                  <a:srgbClr val="333333"/>
                </a:solidFill>
                <a:effectLst/>
                <a:ea typeface="Times New Roman" panose="02020603050405020304" pitchFamily="18" charset="0"/>
              </a:rPr>
              <a:t>q1, </a:t>
            </a:r>
            <a:r>
              <a:rPr lang="el-GR" sz="2800" dirty="0">
                <a:solidFill>
                  <a:srgbClr val="333333"/>
                </a:solidFill>
                <a:effectLst/>
                <a:ea typeface="Times New Roman" panose="02020603050405020304" pitchFamily="18" charset="0"/>
              </a:rPr>
              <a:t>ε, </a:t>
            </a:r>
            <a:r>
              <a:rPr lang="en-US" sz="2800" dirty="0">
                <a:solidFill>
                  <a:srgbClr val="333333"/>
                </a:solidFill>
                <a:effectLst/>
                <a:ea typeface="Times New Roman" panose="02020603050405020304" pitchFamily="18" charset="0"/>
              </a:rPr>
              <a:t>Z)  </a:t>
            </a:r>
          </a:p>
          <a:p>
            <a:pPr algn="just"/>
            <a:r>
              <a:rPr lang="en-US" sz="2800" dirty="0">
                <a:solidFill>
                  <a:srgbClr val="333333"/>
                </a:solidFill>
                <a:effectLst/>
                <a:ea typeface="Times New Roman" panose="02020603050405020304" pitchFamily="18" charset="0"/>
              </a:rPr>
              <a:t>                    			⊢ </a:t>
            </a:r>
            <a:r>
              <a:rPr lang="el-GR" sz="2800" dirty="0">
                <a:solidFill>
                  <a:srgbClr val="333333"/>
                </a:solidFill>
                <a:effectLst/>
                <a:ea typeface="Times New Roman" panose="02020603050405020304" pitchFamily="18" charset="0"/>
              </a:rPr>
              <a:t>δ(</a:t>
            </a:r>
            <a:r>
              <a:rPr lang="en-US" sz="2800" dirty="0">
                <a:solidFill>
                  <a:srgbClr val="333333"/>
                </a:solidFill>
                <a:effectLst/>
                <a:ea typeface="Times New Roman" panose="02020603050405020304" pitchFamily="18" charset="0"/>
              </a:rPr>
              <a:t>q2, </a:t>
            </a:r>
            <a:r>
              <a:rPr lang="el-GR" sz="2800" dirty="0">
                <a:solidFill>
                  <a:srgbClr val="333333"/>
                </a:solidFill>
                <a:effectLst/>
                <a:ea typeface="Times New Roman" panose="02020603050405020304" pitchFamily="18" charset="0"/>
              </a:rPr>
              <a:t>ε</a:t>
            </a:r>
            <a:r>
              <a:rPr lang="en-IN" sz="2800" dirty="0">
                <a:solidFill>
                  <a:srgbClr val="333333"/>
                </a:solidFill>
                <a:ea typeface="Times New Roman" panose="02020603050405020304" pitchFamily="18" charset="0"/>
              </a:rPr>
              <a:t>,</a:t>
            </a:r>
            <a:r>
              <a:rPr lang="el-GR" sz="2800" dirty="0">
                <a:solidFill>
                  <a:srgbClr val="333333"/>
                </a:solidFill>
                <a:effectLst/>
                <a:ea typeface="Times New Roman" panose="02020603050405020304" pitchFamily="18" charset="0"/>
              </a:rPr>
              <a:t> ε)        </a:t>
            </a:r>
          </a:p>
          <a:p>
            <a:pPr algn="just"/>
            <a:r>
              <a:rPr lang="el-GR" sz="2800" dirty="0">
                <a:solidFill>
                  <a:srgbClr val="333333"/>
                </a:solidFill>
                <a:effectLst/>
                <a:ea typeface="Times New Roman" panose="02020603050405020304" pitchFamily="18" charset="0"/>
              </a:rPr>
              <a:t>                     </a:t>
            </a:r>
            <a:r>
              <a:rPr lang="en-IN" sz="2800" dirty="0">
                <a:solidFill>
                  <a:srgbClr val="333333"/>
                </a:solidFill>
                <a:effectLst/>
                <a:ea typeface="Times New Roman" panose="02020603050405020304" pitchFamily="18" charset="0"/>
              </a:rPr>
              <a:t>					</a:t>
            </a:r>
            <a:r>
              <a:rPr lang="el-GR" sz="2800" dirty="0">
                <a:solidFill>
                  <a:srgbClr val="333333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rgbClr val="333333"/>
                </a:solidFill>
                <a:effectLst/>
                <a:ea typeface="Times New Roman" panose="02020603050405020304" pitchFamily="18" charset="0"/>
              </a:rPr>
              <a:t>ACCEPT </a:t>
            </a:r>
            <a:endParaRPr lang="en-IN" sz="2800" dirty="0"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7D0309-8549-F7EE-9E00-D696C4F346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138" y="4628813"/>
            <a:ext cx="2979678" cy="1554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574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739313" y="6173057"/>
            <a:ext cx="69723" cy="13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26"/>
              </a:lnSpc>
            </a:pPr>
            <a:r>
              <a:rPr sz="1080" dirty="0">
                <a:solidFill>
                  <a:srgbClr val="888888"/>
                </a:solidFill>
                <a:latin typeface="Calibri"/>
                <a:cs typeface="Calibri"/>
              </a:rPr>
              <a:t>5</a:t>
            </a:r>
            <a:endParaRPr sz="108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78669" y="1232000"/>
            <a:ext cx="7637872" cy="1083502"/>
          </a:xfrm>
          <a:prstGeom prst="rect">
            <a:avLst/>
          </a:prstGeom>
        </p:spPr>
        <p:txBody>
          <a:bodyPr vert="horz" wrap="square" lIns="0" tIns="11430" rIns="0" bIns="0" rtlCol="0" anchor="ctr">
            <a:spAutoFit/>
          </a:bodyPr>
          <a:lstStyle/>
          <a:p>
            <a:pPr marL="11430" algn="ctr">
              <a:spcBef>
                <a:spcPts val="90"/>
              </a:spcBef>
            </a:pPr>
            <a:r>
              <a:rPr lang="en-IN" sz="3870" dirty="0">
                <a:latin typeface="Times New Roman"/>
                <a:cs typeface="Times New Roman"/>
              </a:rPr>
              <a:t>Module 5 – </a:t>
            </a:r>
            <a:br>
              <a:rPr lang="en-IN" sz="3870" dirty="0">
                <a:latin typeface="Times New Roman"/>
                <a:cs typeface="Times New Roman"/>
              </a:rPr>
            </a:br>
            <a:r>
              <a:rPr lang="en-US" sz="3870" dirty="0">
                <a:latin typeface="Times New Roman"/>
                <a:cs typeface="Times New Roman"/>
              </a:rPr>
              <a:t>Pushdown Automata</a:t>
            </a:r>
            <a:endParaRPr sz="387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54067" y="4576712"/>
            <a:ext cx="8478264" cy="542456"/>
          </a:xfrm>
          <a:prstGeom prst="rect">
            <a:avLst/>
          </a:prstGeom>
        </p:spPr>
        <p:txBody>
          <a:bodyPr vert="horz" wrap="square" lIns="0" tIns="98298" rIns="0" bIns="0" rtlCol="0">
            <a:spAutoFit/>
          </a:bodyPr>
          <a:lstStyle/>
          <a:p>
            <a:pPr marL="11430" algn="ctr">
              <a:spcBef>
                <a:spcPts val="774"/>
              </a:spcBef>
            </a:pPr>
            <a:r>
              <a:rPr lang="en-US" sz="2880" b="1" dirty="0">
                <a:latin typeface="Times New Roman"/>
                <a:cs typeface="Times New Roman"/>
              </a:rPr>
              <a:t>Topic: Construction of PDA</a:t>
            </a:r>
          </a:p>
        </p:txBody>
      </p:sp>
      <p:sp>
        <p:nvSpPr>
          <p:cNvPr id="5" name="object 5"/>
          <p:cNvSpPr/>
          <p:nvPr/>
        </p:nvSpPr>
        <p:spPr>
          <a:xfrm>
            <a:off x="6876211" y="6175687"/>
            <a:ext cx="2640330" cy="348615"/>
          </a:xfrm>
          <a:custGeom>
            <a:avLst/>
            <a:gdLst/>
            <a:ahLst/>
            <a:cxnLst/>
            <a:rect l="l" t="t" r="r" b="b"/>
            <a:pathLst>
              <a:path w="2933700" h="387350">
                <a:moveTo>
                  <a:pt x="2933318" y="0"/>
                </a:moveTo>
                <a:lnTo>
                  <a:pt x="0" y="0"/>
                </a:lnTo>
                <a:lnTo>
                  <a:pt x="0" y="386867"/>
                </a:lnTo>
                <a:lnTo>
                  <a:pt x="2933318" y="386867"/>
                </a:lnTo>
                <a:lnTo>
                  <a:pt x="2933318" y="0"/>
                </a:lnTo>
                <a:close/>
              </a:path>
            </a:pathLst>
          </a:custGeom>
          <a:solidFill>
            <a:srgbClr val="6F2F9F">
              <a:alpha val="69018"/>
            </a:srgbClr>
          </a:solidFill>
        </p:spPr>
        <p:txBody>
          <a:bodyPr wrap="square" lIns="0" tIns="0" rIns="0" bIns="0" rtlCol="0"/>
          <a:lstStyle/>
          <a:p>
            <a:endParaRPr sz="1620"/>
          </a:p>
        </p:txBody>
      </p:sp>
      <p:grpSp>
        <p:nvGrpSpPr>
          <p:cNvPr id="6" name="object 6"/>
          <p:cNvGrpSpPr/>
          <p:nvPr/>
        </p:nvGrpSpPr>
        <p:grpSpPr>
          <a:xfrm>
            <a:off x="9294114" y="33891"/>
            <a:ext cx="2244852" cy="781812"/>
            <a:chOff x="6868159" y="0"/>
            <a:chExt cx="2494280" cy="86868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68159" y="0"/>
              <a:ext cx="2494279" cy="86867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13701" y="38"/>
              <a:ext cx="2347849" cy="724623"/>
            </a:xfrm>
            <a:prstGeom prst="rect">
              <a:avLst/>
            </a:prstGeom>
          </p:spPr>
        </p:pic>
      </p:grpSp>
      <p:sp>
        <p:nvSpPr>
          <p:cNvPr id="9" name="object 9"/>
          <p:cNvSpPr/>
          <p:nvPr/>
        </p:nvSpPr>
        <p:spPr>
          <a:xfrm>
            <a:off x="609600" y="33891"/>
            <a:ext cx="4478274" cy="348615"/>
          </a:xfrm>
          <a:custGeom>
            <a:avLst/>
            <a:gdLst/>
            <a:ahLst/>
            <a:cxnLst/>
            <a:rect l="l" t="t" r="r" b="b"/>
            <a:pathLst>
              <a:path w="4975860" h="387350">
                <a:moveTo>
                  <a:pt x="4975606" y="0"/>
                </a:moveTo>
                <a:lnTo>
                  <a:pt x="0" y="0"/>
                </a:lnTo>
                <a:lnTo>
                  <a:pt x="0" y="386867"/>
                </a:lnTo>
                <a:lnTo>
                  <a:pt x="4975606" y="386867"/>
                </a:lnTo>
                <a:lnTo>
                  <a:pt x="4975606" y="0"/>
                </a:lnTo>
                <a:close/>
              </a:path>
            </a:pathLst>
          </a:custGeom>
          <a:solidFill>
            <a:srgbClr val="6F2F9F">
              <a:alpha val="69018"/>
            </a:srgbClr>
          </a:solidFill>
        </p:spPr>
        <p:txBody>
          <a:bodyPr wrap="square" lIns="0" tIns="0" rIns="0" bIns="0" rtlCol="0"/>
          <a:lstStyle/>
          <a:p>
            <a:endParaRPr sz="1620"/>
          </a:p>
        </p:txBody>
      </p:sp>
      <p:sp>
        <p:nvSpPr>
          <p:cNvPr id="10" name="object 4">
            <a:extLst>
              <a:ext uri="{FF2B5EF4-FFF2-40B4-BE49-F238E27FC236}">
                <a16:creationId xmlns:a16="http://schemas.microsoft.com/office/drawing/2014/main" id="{6426A5CC-1E97-C057-CE2C-E7B34609C5CD}"/>
              </a:ext>
            </a:extLst>
          </p:cNvPr>
          <p:cNvSpPr txBox="1"/>
          <p:nvPr/>
        </p:nvSpPr>
        <p:spPr>
          <a:xfrm>
            <a:off x="1361014" y="2643716"/>
            <a:ext cx="9770462" cy="866648"/>
          </a:xfrm>
          <a:prstGeom prst="rect">
            <a:avLst/>
          </a:prstGeom>
        </p:spPr>
        <p:txBody>
          <a:bodyPr vert="horz" wrap="square" lIns="0" tIns="98298" rIns="0" bIns="0" rtlCol="0">
            <a:spAutoFit/>
          </a:bodyPr>
          <a:lstStyle/>
          <a:p>
            <a:pPr algn="just">
              <a:spcBef>
                <a:spcPts val="774"/>
              </a:spcBef>
            </a:pPr>
            <a:r>
              <a:rPr lang="en-US" sz="2160" dirty="0">
                <a:latin typeface="Times New Roman"/>
                <a:cs typeface="Times New Roman"/>
              </a:rPr>
              <a:t>Definition of the Pushdown automata - Languages of a Pushdown automata – Power of</a:t>
            </a:r>
          </a:p>
          <a:p>
            <a:pPr algn="just">
              <a:spcBef>
                <a:spcPts val="774"/>
              </a:spcBef>
            </a:pPr>
            <a:r>
              <a:rPr lang="en-US" sz="2160" dirty="0">
                <a:latin typeface="Times New Roman"/>
                <a:cs typeface="Times New Roman"/>
              </a:rPr>
              <a:t>Non-Deterministic Pushdown Automata and Deterministic pushdown automata</a:t>
            </a:r>
            <a:endParaRPr lang="en-IN" sz="216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4"/>
          <p:cNvSpPr>
            <a:spLocks noChangeArrowheads="1"/>
          </p:cNvSpPr>
          <p:nvPr/>
        </p:nvSpPr>
        <p:spPr bwMode="auto">
          <a:xfrm>
            <a:off x="4016240" y="3350644"/>
            <a:ext cx="989783" cy="1036655"/>
          </a:xfrm>
          <a:prstGeom prst="ellipse">
            <a:avLst/>
          </a:prstGeom>
          <a:noFill/>
          <a:ln w="25400">
            <a:solidFill>
              <a:srgbClr val="0000CC"/>
            </a:solidFill>
            <a:round/>
          </a:ln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 Box 14"/>
          <p:cNvSpPr txBox="1">
            <a:spLocks noChangeArrowheads="1"/>
          </p:cNvSpPr>
          <p:nvPr/>
        </p:nvSpPr>
        <p:spPr bwMode="auto">
          <a:xfrm>
            <a:off x="4231659" y="3511259"/>
            <a:ext cx="599822" cy="464233"/>
          </a:xfrm>
          <a:prstGeom prst="rect">
            <a:avLst/>
          </a:prstGeom>
          <a:noFill/>
          <a:ln w="0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fontAlgn="base">
              <a:spcBef>
                <a:spcPct val="0"/>
              </a:spcBef>
              <a:spcAft>
                <a:spcPts val="1000"/>
              </a:spcAft>
            </a:pPr>
            <a:r>
              <a:rPr lang="en-US" sz="2800" b="1" dirty="0"/>
              <a:t>q</a:t>
            </a:r>
            <a:r>
              <a:rPr lang="en-US" sz="2800" b="1" baseline="-25000" dirty="0"/>
              <a:t>0</a:t>
            </a:r>
            <a:r>
              <a:rPr lang="en-US" sz="2000" b="1" baseline="-25000" dirty="0"/>
              <a:t> </a:t>
            </a:r>
            <a:endParaRPr lang="en-US" sz="20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</a:pPr>
            <a:endParaRPr kumimoji="0" lang="en-US" sz="2000" b="1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3403701" y="3841022"/>
            <a:ext cx="612539" cy="11524"/>
          </a:xfrm>
          <a:prstGeom prst="straightConnector1">
            <a:avLst/>
          </a:prstGeom>
          <a:ln w="28575"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rc 21"/>
          <p:cNvSpPr/>
          <p:nvPr/>
        </p:nvSpPr>
        <p:spPr bwMode="auto">
          <a:xfrm rot="17214519">
            <a:off x="4056866" y="2632312"/>
            <a:ext cx="1006732" cy="556347"/>
          </a:xfrm>
          <a:custGeom>
            <a:avLst/>
            <a:gdLst>
              <a:gd name="T0" fmla="*/ 11666 w 657225"/>
              <a:gd name="T1" fmla="*/ 147201 h 400050"/>
              <a:gd name="T2" fmla="*/ 338306 w 657225"/>
              <a:gd name="T3" fmla="*/ 87 h 400050"/>
              <a:gd name="T4" fmla="*/ 655172 w 657225"/>
              <a:gd name="T5" fmla="*/ 177700 h 400050"/>
              <a:gd name="T6" fmla="*/ 365797 w 657225"/>
              <a:gd name="T7" fmla="*/ 398765 h 400050"/>
              <a:gd name="T8" fmla="*/ 36014 w 657225"/>
              <a:gd name="T9" fmla="*/ 291070 h 4000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57225" h="400050" stroke="0">
                <a:moveTo>
                  <a:pt x="11666" y="147201"/>
                </a:moveTo>
                <a:cubicBezTo>
                  <a:pt x="51722" y="58155"/>
                  <a:pt x="186697" y="-2636"/>
                  <a:pt x="338306" y="87"/>
                </a:cubicBezTo>
                <a:cubicBezTo>
                  <a:pt x="501838" y="3025"/>
                  <a:pt x="636912" y="78738"/>
                  <a:pt x="655172" y="177700"/>
                </a:cubicBezTo>
                <a:cubicBezTo>
                  <a:pt x="675406" y="287360"/>
                  <a:pt x="545921" y="386279"/>
                  <a:pt x="365797" y="398765"/>
                </a:cubicBezTo>
                <a:cubicBezTo>
                  <a:pt x="229743" y="408197"/>
                  <a:pt x="98342" y="365286"/>
                  <a:pt x="36014" y="291070"/>
                </a:cubicBezTo>
                <a:lnTo>
                  <a:pt x="328613" y="200025"/>
                </a:lnTo>
                <a:lnTo>
                  <a:pt x="11666" y="147201"/>
                </a:lnTo>
                <a:close/>
              </a:path>
              <a:path w="657225" h="400050" fill="none">
                <a:moveTo>
                  <a:pt x="11666" y="147201"/>
                </a:moveTo>
                <a:cubicBezTo>
                  <a:pt x="51722" y="58155"/>
                  <a:pt x="186697" y="-2636"/>
                  <a:pt x="338306" y="87"/>
                </a:cubicBezTo>
                <a:cubicBezTo>
                  <a:pt x="501838" y="3025"/>
                  <a:pt x="636912" y="78738"/>
                  <a:pt x="655172" y="177700"/>
                </a:cubicBezTo>
                <a:cubicBezTo>
                  <a:pt x="675406" y="287360"/>
                  <a:pt x="545921" y="386279"/>
                  <a:pt x="365797" y="398765"/>
                </a:cubicBezTo>
                <a:cubicBezTo>
                  <a:pt x="229743" y="408197"/>
                  <a:pt x="98342" y="365286"/>
                  <a:pt x="36014" y="291070"/>
                </a:cubicBezTo>
              </a:path>
            </a:pathLst>
          </a:custGeom>
          <a:noFill/>
          <a:ln w="25400">
            <a:solidFill>
              <a:srgbClr val="0000CC"/>
            </a:solidFill>
            <a:round/>
            <a:tailEnd type="triangle" w="med" len="med"/>
          </a:ln>
        </p:spPr>
        <p:txBody>
          <a:bodyPr vert="horz" wrap="square" lIns="91440" tIns="45720" rIns="91440" bIns="45720" numCol="1" anchor="ctr" anchorCtr="0" compatLnSpc="1"/>
          <a:lstStyle/>
          <a:p>
            <a:endParaRPr lang="en-US"/>
          </a:p>
        </p:txBody>
      </p:sp>
      <p:sp>
        <p:nvSpPr>
          <p:cNvPr id="8" name="Oval 4"/>
          <p:cNvSpPr>
            <a:spLocks noChangeArrowheads="1"/>
          </p:cNvSpPr>
          <p:nvPr/>
        </p:nvSpPr>
        <p:spPr bwMode="auto">
          <a:xfrm>
            <a:off x="6373953" y="3395468"/>
            <a:ext cx="989783" cy="991831"/>
          </a:xfrm>
          <a:prstGeom prst="ellipse">
            <a:avLst/>
          </a:prstGeom>
          <a:noFill/>
          <a:ln w="25400">
            <a:solidFill>
              <a:srgbClr val="0000CC"/>
            </a:solidFill>
            <a:round/>
          </a:ln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 Box 14"/>
          <p:cNvSpPr txBox="1">
            <a:spLocks noChangeArrowheads="1"/>
          </p:cNvSpPr>
          <p:nvPr/>
        </p:nvSpPr>
        <p:spPr bwMode="auto">
          <a:xfrm>
            <a:off x="6589372" y="3556083"/>
            <a:ext cx="599822" cy="464233"/>
          </a:xfrm>
          <a:prstGeom prst="rect">
            <a:avLst/>
          </a:prstGeom>
          <a:noFill/>
          <a:ln w="0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fontAlgn="base">
              <a:spcBef>
                <a:spcPct val="0"/>
              </a:spcBef>
              <a:spcAft>
                <a:spcPts val="1000"/>
              </a:spcAft>
            </a:pPr>
            <a:r>
              <a:rPr lang="en-US" sz="2800" b="1" dirty="0"/>
              <a:t>q</a:t>
            </a:r>
            <a:r>
              <a:rPr lang="en-US" sz="2800" b="1" baseline="-25000" dirty="0"/>
              <a:t>1</a:t>
            </a:r>
            <a:r>
              <a:rPr lang="en-US" sz="2000" b="1" baseline="-25000" dirty="0"/>
              <a:t> </a:t>
            </a:r>
            <a:endParaRPr lang="en-US" sz="20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</a:pPr>
            <a:endParaRPr kumimoji="0" lang="en-US" sz="2000" b="1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Arc 21"/>
          <p:cNvSpPr/>
          <p:nvPr/>
        </p:nvSpPr>
        <p:spPr bwMode="auto">
          <a:xfrm rot="17214519">
            <a:off x="6414579" y="2663689"/>
            <a:ext cx="1006732" cy="556347"/>
          </a:xfrm>
          <a:custGeom>
            <a:avLst/>
            <a:gdLst>
              <a:gd name="T0" fmla="*/ 11666 w 657225"/>
              <a:gd name="T1" fmla="*/ 147201 h 400050"/>
              <a:gd name="T2" fmla="*/ 338306 w 657225"/>
              <a:gd name="T3" fmla="*/ 87 h 400050"/>
              <a:gd name="T4" fmla="*/ 655172 w 657225"/>
              <a:gd name="T5" fmla="*/ 177700 h 400050"/>
              <a:gd name="T6" fmla="*/ 365797 w 657225"/>
              <a:gd name="T7" fmla="*/ 398765 h 400050"/>
              <a:gd name="T8" fmla="*/ 36014 w 657225"/>
              <a:gd name="T9" fmla="*/ 291070 h 4000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57225" h="400050" stroke="0">
                <a:moveTo>
                  <a:pt x="11666" y="147201"/>
                </a:moveTo>
                <a:cubicBezTo>
                  <a:pt x="51722" y="58155"/>
                  <a:pt x="186697" y="-2636"/>
                  <a:pt x="338306" y="87"/>
                </a:cubicBezTo>
                <a:cubicBezTo>
                  <a:pt x="501838" y="3025"/>
                  <a:pt x="636912" y="78738"/>
                  <a:pt x="655172" y="177700"/>
                </a:cubicBezTo>
                <a:cubicBezTo>
                  <a:pt x="675406" y="287360"/>
                  <a:pt x="545921" y="386279"/>
                  <a:pt x="365797" y="398765"/>
                </a:cubicBezTo>
                <a:cubicBezTo>
                  <a:pt x="229743" y="408197"/>
                  <a:pt x="98342" y="365286"/>
                  <a:pt x="36014" y="291070"/>
                </a:cubicBezTo>
                <a:lnTo>
                  <a:pt x="328613" y="200025"/>
                </a:lnTo>
                <a:lnTo>
                  <a:pt x="11666" y="147201"/>
                </a:lnTo>
                <a:close/>
              </a:path>
              <a:path w="657225" h="400050" fill="none">
                <a:moveTo>
                  <a:pt x="11666" y="147201"/>
                </a:moveTo>
                <a:cubicBezTo>
                  <a:pt x="51722" y="58155"/>
                  <a:pt x="186697" y="-2636"/>
                  <a:pt x="338306" y="87"/>
                </a:cubicBezTo>
                <a:cubicBezTo>
                  <a:pt x="501838" y="3025"/>
                  <a:pt x="636912" y="78738"/>
                  <a:pt x="655172" y="177700"/>
                </a:cubicBezTo>
                <a:cubicBezTo>
                  <a:pt x="675406" y="287360"/>
                  <a:pt x="545921" y="386279"/>
                  <a:pt x="365797" y="398765"/>
                </a:cubicBezTo>
                <a:cubicBezTo>
                  <a:pt x="229743" y="408197"/>
                  <a:pt x="98342" y="365286"/>
                  <a:pt x="36014" y="291070"/>
                </a:cubicBezTo>
              </a:path>
            </a:pathLst>
          </a:custGeom>
          <a:noFill/>
          <a:ln w="25400">
            <a:solidFill>
              <a:srgbClr val="0000CC"/>
            </a:solidFill>
            <a:round/>
            <a:tailEnd type="triangle" w="med" len="med"/>
          </a:ln>
        </p:spPr>
        <p:txBody>
          <a:bodyPr vert="horz" wrap="square" lIns="91440" tIns="45720" rIns="91440" bIns="45720" numCol="1" anchor="ctr" anchorCtr="0" compatLnSpc="1"/>
          <a:lstStyle/>
          <a:p>
            <a:endParaRPr lang="en-US"/>
          </a:p>
        </p:txBody>
      </p:sp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3955632" y="1922720"/>
            <a:ext cx="1450087" cy="568136"/>
          </a:xfrm>
          <a:prstGeom prst="rect">
            <a:avLst/>
          </a:prstGeom>
          <a:noFill/>
          <a:ln w="0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 fontAlgn="base">
              <a:spcBef>
                <a:spcPct val="0"/>
              </a:spcBef>
              <a:spcAft>
                <a:spcPts val="1000"/>
              </a:spcAft>
            </a:pPr>
            <a:r>
              <a:rPr lang="en-US" sz="2000" b="1" dirty="0">
                <a:latin typeface="Times New Roman" panose="02020603050405020304" pitchFamily="18" charset="0"/>
                <a:cs typeface="Arial" panose="020B0604020202020204" pitchFamily="34" charset="0"/>
              </a:rPr>
              <a:t>a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 , </a:t>
            </a:r>
            <a:r>
              <a:rPr lang="en-US" altLang="en-US" sz="2000" b="1" dirty="0">
                <a:cs typeface="Arial" panose="020B0604020202020204" pitchFamily="34" charset="0"/>
                <a:sym typeface="Symbol" panose="05050102010706020507" pitchFamily="18" charset="2"/>
              </a:rPr>
              <a:t>Z</a:t>
            </a:r>
            <a:r>
              <a:rPr lang="en-US" altLang="en-US" sz="2000" b="1" baseline="-25000" dirty="0">
                <a:cs typeface="Arial" panose="020B0604020202020204" pitchFamily="34" charset="0"/>
                <a:sym typeface="Symbol" panose="05050102010706020507" pitchFamily="18" charset="2"/>
              </a:rPr>
              <a:t>  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/</a:t>
            </a:r>
            <a:r>
              <a:rPr lang="en-US" sz="2000" b="1" dirty="0" err="1">
                <a:latin typeface="Times New Roman" panose="02020603050405020304" pitchFamily="18" charset="0"/>
                <a:cs typeface="Arial" panose="020B0604020202020204" pitchFamily="34" charset="0"/>
              </a:rPr>
              <a:t>aa</a:t>
            </a:r>
            <a:r>
              <a:rPr lang="en-US" altLang="en-US" sz="2000" b="1" dirty="0" err="1">
                <a:cs typeface="Arial" panose="020B0604020202020204" pitchFamily="34" charset="0"/>
                <a:sym typeface="Symbol" panose="05050102010706020507" pitchFamily="18" charset="2"/>
              </a:rPr>
              <a:t>Z</a:t>
            </a:r>
            <a:r>
              <a:rPr lang="en-US" altLang="en-US" sz="2000" b="1" baseline="-25000" dirty="0"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sz="2000" baseline="-25000" dirty="0"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 Box 3"/>
          <p:cNvSpPr txBox="1">
            <a:spLocks noChangeArrowheads="1"/>
          </p:cNvSpPr>
          <p:nvPr/>
        </p:nvSpPr>
        <p:spPr bwMode="auto">
          <a:xfrm>
            <a:off x="3973563" y="1510346"/>
            <a:ext cx="1432156" cy="568136"/>
          </a:xfrm>
          <a:prstGeom prst="rect">
            <a:avLst/>
          </a:prstGeom>
          <a:noFill/>
          <a:ln w="0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 fontAlgn="base">
              <a:spcBef>
                <a:spcPct val="0"/>
              </a:spcBef>
              <a:spcAft>
                <a:spcPts val="1000"/>
              </a:spcAft>
            </a:pPr>
            <a:r>
              <a:rPr lang="en-US" sz="2000" b="1" dirty="0">
                <a:latin typeface="Times New Roman" panose="02020603050405020304" pitchFamily="18" charset="0"/>
                <a:cs typeface="Arial" panose="020B0604020202020204" pitchFamily="34" charset="0"/>
              </a:rPr>
              <a:t>a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 , </a:t>
            </a:r>
            <a:r>
              <a:rPr lang="en-US" sz="2000" b="1" dirty="0">
                <a:latin typeface="Times New Roman" panose="02020603050405020304" pitchFamily="18" charset="0"/>
                <a:cs typeface="Arial" panose="020B0604020202020204" pitchFamily="34" charset="0"/>
                <a:sym typeface="Symbol" panose="05050102010706020507" pitchFamily="18" charset="2"/>
              </a:rPr>
              <a:t>a</a:t>
            </a:r>
            <a:r>
              <a:rPr lang="en-US" altLang="en-US" sz="2000" b="1" baseline="-25000" dirty="0">
                <a:cs typeface="Arial" panose="020B0604020202020204" pitchFamily="34" charset="0"/>
                <a:sym typeface="Symbol" panose="05050102010706020507" pitchFamily="18" charset="2"/>
              </a:rPr>
              <a:t>  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/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Arial" panose="020B0604020202020204" pitchFamily="34" charset="0"/>
              </a:rPr>
              <a:t>aaZ</a:t>
            </a:r>
            <a:r>
              <a:rPr lang="en-US" altLang="en-US" sz="2000" b="1" baseline="-25000" dirty="0"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sz="2000" baseline="-25000" dirty="0"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 Box 3"/>
          <p:cNvSpPr txBox="1">
            <a:spLocks noChangeArrowheads="1"/>
          </p:cNvSpPr>
          <p:nvPr/>
        </p:nvSpPr>
        <p:spPr bwMode="auto">
          <a:xfrm>
            <a:off x="6438853" y="1918239"/>
            <a:ext cx="1367872" cy="461112"/>
          </a:xfrm>
          <a:prstGeom prst="rect">
            <a:avLst/>
          </a:prstGeom>
          <a:noFill/>
          <a:ln w="0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 fontAlgn="base">
              <a:spcBef>
                <a:spcPct val="0"/>
              </a:spcBef>
              <a:spcAft>
                <a:spcPts val="1000"/>
              </a:spcAft>
            </a:pPr>
            <a:r>
              <a:rPr lang="en-US" sz="2000" b="1" dirty="0">
                <a:latin typeface="Times New Roman" panose="02020603050405020304" pitchFamily="18" charset="0"/>
                <a:cs typeface="Arial" panose="020B0604020202020204" pitchFamily="34" charset="0"/>
              </a:rPr>
              <a:t>b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 , 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Arial" panose="020B0604020202020204" pitchFamily="34" charset="0"/>
                <a:sym typeface="Symbol" panose="05050102010706020507" pitchFamily="18" charset="2"/>
              </a:rPr>
              <a:t>a</a:t>
            </a:r>
            <a:r>
              <a:rPr lang="en-US" altLang="en-US" sz="2000" b="1" baseline="-25000" dirty="0">
                <a:cs typeface="Arial" panose="020B0604020202020204" pitchFamily="34" charset="0"/>
                <a:sym typeface="Symbol" panose="05050102010706020507" pitchFamily="18" charset="2"/>
              </a:rPr>
              <a:t>  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/ </a:t>
            </a:r>
            <a:r>
              <a:rPr lang="th-TH" altLang="en-US" sz="2000" b="1" dirty="0">
                <a:latin typeface="Browallia New" pitchFamily="34" charset="-34"/>
                <a:sym typeface="Symbol" panose="05050102010706020507" pitchFamily="18" charset="2"/>
              </a:rPr>
              <a:t>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altLang="en-US" sz="2000" b="1" baseline="-25000" dirty="0"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sz="2000" baseline="-25000" dirty="0"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 Box 3"/>
          <p:cNvSpPr txBox="1">
            <a:spLocks noChangeArrowheads="1"/>
          </p:cNvSpPr>
          <p:nvPr/>
        </p:nvSpPr>
        <p:spPr bwMode="auto">
          <a:xfrm>
            <a:off x="5070281" y="3286061"/>
            <a:ext cx="1239413" cy="582910"/>
          </a:xfrm>
          <a:prstGeom prst="rect">
            <a:avLst/>
          </a:prstGeom>
          <a:noFill/>
          <a:ln w="0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 fontAlgn="base">
              <a:spcBef>
                <a:spcPct val="0"/>
              </a:spcBef>
              <a:spcAft>
                <a:spcPts val="1000"/>
              </a:spcAft>
            </a:pPr>
            <a:r>
              <a:rPr lang="en-US" sz="2000" b="1" dirty="0">
                <a:latin typeface="Times New Roman" panose="02020603050405020304" pitchFamily="18" charset="0"/>
                <a:cs typeface="Arial" panose="020B0604020202020204" pitchFamily="34" charset="0"/>
              </a:rPr>
              <a:t>b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 , 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Arial" panose="020B0604020202020204" pitchFamily="34" charset="0"/>
                <a:sym typeface="Symbol" panose="05050102010706020507" pitchFamily="18" charset="2"/>
              </a:rPr>
              <a:t>a</a:t>
            </a:r>
            <a:r>
              <a:rPr lang="en-US" altLang="en-US" sz="2000" b="1" baseline="-25000" dirty="0"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/</a:t>
            </a:r>
            <a:r>
              <a:rPr lang="th-TH" altLang="en-US" sz="2000" b="1" dirty="0">
                <a:latin typeface="Browallia New" pitchFamily="34" charset="-34"/>
                <a:sym typeface="Symbol" panose="05050102010706020507" pitchFamily="18" charset="2"/>
              </a:rPr>
              <a:t> 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altLang="en-US" sz="2000" b="1" baseline="-25000" dirty="0"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sz="2000" baseline="-25000" dirty="0"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4999373" y="3855837"/>
            <a:ext cx="1390874" cy="31955"/>
          </a:xfrm>
          <a:prstGeom prst="straightConnector1">
            <a:avLst/>
          </a:prstGeom>
          <a:ln w="28575"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4"/>
          <p:cNvSpPr>
            <a:spLocks noChangeArrowheads="1"/>
          </p:cNvSpPr>
          <p:nvPr/>
        </p:nvSpPr>
        <p:spPr bwMode="auto">
          <a:xfrm>
            <a:off x="8767524" y="3399951"/>
            <a:ext cx="989783" cy="991831"/>
          </a:xfrm>
          <a:prstGeom prst="ellipse">
            <a:avLst/>
          </a:prstGeom>
          <a:noFill/>
          <a:ln w="25400">
            <a:solidFill>
              <a:srgbClr val="0000CC"/>
            </a:solidFill>
            <a:round/>
          </a:ln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 Box 14"/>
          <p:cNvSpPr txBox="1">
            <a:spLocks noChangeArrowheads="1"/>
          </p:cNvSpPr>
          <p:nvPr/>
        </p:nvSpPr>
        <p:spPr bwMode="auto">
          <a:xfrm>
            <a:off x="9031038" y="3608905"/>
            <a:ext cx="599822" cy="464233"/>
          </a:xfrm>
          <a:prstGeom prst="rect">
            <a:avLst/>
          </a:prstGeom>
          <a:noFill/>
          <a:ln w="0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fontAlgn="base">
              <a:spcBef>
                <a:spcPct val="0"/>
              </a:spcBef>
              <a:spcAft>
                <a:spcPts val="1000"/>
              </a:spcAft>
            </a:pPr>
            <a:r>
              <a:rPr lang="en-US" sz="2800" b="1" dirty="0"/>
              <a:t>q</a:t>
            </a:r>
            <a:r>
              <a:rPr lang="en-US" sz="2800" b="1" baseline="-25000" dirty="0"/>
              <a:t>2</a:t>
            </a:r>
            <a:r>
              <a:rPr lang="en-US" sz="2000" b="1" baseline="-25000" dirty="0"/>
              <a:t> </a:t>
            </a:r>
            <a:endParaRPr lang="en-US" sz="20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</a:pPr>
            <a:endParaRPr kumimoji="0" lang="en-US" sz="2000" b="1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7363736" y="3887792"/>
            <a:ext cx="1390874" cy="31955"/>
          </a:xfrm>
          <a:prstGeom prst="straightConnector1">
            <a:avLst/>
          </a:prstGeom>
          <a:ln w="28575"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Box 3"/>
          <p:cNvSpPr txBox="1">
            <a:spLocks noChangeArrowheads="1"/>
          </p:cNvSpPr>
          <p:nvPr/>
        </p:nvSpPr>
        <p:spPr bwMode="auto">
          <a:xfrm>
            <a:off x="7419975" y="3375025"/>
            <a:ext cx="1433195" cy="582930"/>
          </a:xfrm>
          <a:prstGeom prst="rect">
            <a:avLst/>
          </a:prstGeom>
          <a:noFill/>
          <a:ln w="0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 fontAlgn="base">
              <a:spcBef>
                <a:spcPct val="0"/>
              </a:spcBef>
              <a:spcAft>
                <a:spcPts val="1000"/>
              </a:spcAft>
            </a:pPr>
            <a:r>
              <a:rPr lang="th-TH" altLang="en-US" sz="2000" b="1" dirty="0">
                <a:latin typeface="Browallia New" pitchFamily="34" charset="-34"/>
                <a:sym typeface="Symbol" panose="05050102010706020507" pitchFamily="18" charset="2"/>
              </a:rPr>
              <a:t>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 , 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Arial" panose="020B0604020202020204" pitchFamily="34" charset="0"/>
                <a:sym typeface="Symbol" panose="05050102010706020507" pitchFamily="18" charset="2"/>
              </a:rPr>
              <a:t>z</a:t>
            </a:r>
            <a:r>
              <a:rPr lang="en-US" altLang="en-US" sz="2000" b="1" baseline="-25000" dirty="0">
                <a:cs typeface="Arial" panose="020B0604020202020204" pitchFamily="34" charset="0"/>
                <a:sym typeface="Symbol" panose="05050102010706020507" pitchFamily="18" charset="2"/>
              </a:rPr>
              <a:t>  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/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th-TH" altLang="en-US" sz="2000" b="1" dirty="0">
                <a:latin typeface="Browallia New" pitchFamily="34" charset="-34"/>
                <a:sym typeface="Symbol" panose="05050102010706020507" pitchFamily="18" charset="2"/>
              </a:rPr>
              <a:t></a:t>
            </a:r>
            <a:r>
              <a:rPr lang="en-US" altLang="en-US" sz="2000" b="1" baseline="-25000" dirty="0"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sz="2000" baseline="-25000" dirty="0"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94E06B4-583F-2C3D-0A16-96C306BA30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963" y="980940"/>
            <a:ext cx="2979678" cy="1554615"/>
          </a:xfrm>
          <a:prstGeom prst="rect">
            <a:avLst/>
          </a:prstGeom>
        </p:spPr>
      </p:pic>
      <p:sp>
        <p:nvSpPr>
          <p:cNvPr id="17" name="Oval 4">
            <a:extLst>
              <a:ext uri="{FF2B5EF4-FFF2-40B4-BE49-F238E27FC236}">
                <a16:creationId xmlns:a16="http://schemas.microsoft.com/office/drawing/2014/main" id="{72AF57BB-B32A-5D80-6CB6-0410DAE752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96347" y="3434712"/>
            <a:ext cx="764776" cy="922308"/>
          </a:xfrm>
          <a:prstGeom prst="ellipse">
            <a:avLst/>
          </a:prstGeom>
          <a:noFill/>
          <a:ln w="25400">
            <a:solidFill>
              <a:srgbClr val="0000CC"/>
            </a:solidFill>
            <a:round/>
          </a:ln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82FAEDBA-DB49-25FF-D1BC-89E23ABDF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196" y="200371"/>
            <a:ext cx="10515600" cy="695190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  <a:cs typeface="Times New Roman" panose="02020603050405020304" pitchFamily="18" charset="0"/>
              </a:rPr>
              <a:t>PDA – Transition Diagram</a:t>
            </a:r>
            <a:endParaRPr lang="en-IN" b="1" dirty="0">
              <a:cs typeface="Times New Roman" panose="02020603050405020304" pitchFamily="18" charset="0"/>
            </a:endParaRPr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5B4AF4BB-5781-C169-4DA9-E7420BDF8987}"/>
              </a:ext>
            </a:extLst>
          </p:cNvPr>
          <p:cNvSpPr txBox="1">
            <a:spLocks/>
          </p:cNvSpPr>
          <p:nvPr/>
        </p:nvSpPr>
        <p:spPr>
          <a:xfrm>
            <a:off x="3900626" y="5081309"/>
            <a:ext cx="3309481" cy="6951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solidFill>
                  <a:srgbClr val="FF0000"/>
                </a:solidFill>
                <a:cs typeface="Times New Roman" panose="02020603050405020304" pitchFamily="18" charset="0"/>
              </a:rPr>
              <a:t>Acceptance by final state</a:t>
            </a:r>
            <a:endParaRPr lang="en-IN" sz="2000" b="1" dirty="0"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1AD76-E17D-25B3-6DF4-A0C7F7679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5190"/>
          </a:xfrm>
        </p:spPr>
        <p:txBody>
          <a:bodyPr/>
          <a:lstStyle/>
          <a:p>
            <a:r>
              <a:rPr lang="en-US" altLang="en-US" b="1" dirty="0">
                <a:solidFill>
                  <a:srgbClr val="FF0000"/>
                </a:solidFill>
                <a:cs typeface="Times New Roman" panose="02020603050405020304" pitchFamily="18" charset="0"/>
              </a:rPr>
              <a:t>Transition in PDA</a:t>
            </a:r>
            <a:endParaRPr lang="en-IN" b="1" dirty="0"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BFA8D41-C9CD-D787-67C8-64FE67E4CA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8002" y="1291202"/>
            <a:ext cx="9875995" cy="4692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267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1AD76-E17D-25B3-6DF4-A0C7F7679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5190"/>
          </a:xfrm>
        </p:spPr>
        <p:txBody>
          <a:bodyPr/>
          <a:lstStyle/>
          <a:p>
            <a:r>
              <a:rPr lang="en-US" altLang="en-US" b="1" dirty="0">
                <a:solidFill>
                  <a:srgbClr val="FF0000"/>
                </a:solidFill>
                <a:cs typeface="Times New Roman" panose="02020603050405020304" pitchFamily="18" charset="0"/>
              </a:rPr>
              <a:t>Transition in PDA</a:t>
            </a:r>
            <a:endParaRPr lang="en-IN" b="1" dirty="0"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A9144D-D789-39ED-6A6F-B2B5E8E346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391" y="1420238"/>
            <a:ext cx="10528379" cy="4860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612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1AD76-E17D-25B3-6DF4-A0C7F7679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5190"/>
          </a:xfrm>
        </p:spPr>
        <p:txBody>
          <a:bodyPr/>
          <a:lstStyle/>
          <a:p>
            <a:r>
              <a:rPr lang="en-US" altLang="en-US" b="1" dirty="0">
                <a:solidFill>
                  <a:srgbClr val="FF0000"/>
                </a:solidFill>
                <a:cs typeface="Times New Roman" panose="02020603050405020304" pitchFamily="18" charset="0"/>
              </a:rPr>
              <a:t>Example 1:</a:t>
            </a:r>
            <a:endParaRPr lang="en-IN" b="1" dirty="0"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DEA4FB-ACEB-1A10-024F-3727557C5292}"/>
              </a:ext>
            </a:extLst>
          </p:cNvPr>
          <p:cNvSpPr txBox="1"/>
          <p:nvPr/>
        </p:nvSpPr>
        <p:spPr>
          <a:xfrm>
            <a:off x="992221" y="1118682"/>
            <a:ext cx="105156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rgbClr val="333333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Design a PDA to accept a language {</a:t>
            </a:r>
            <a:r>
              <a:rPr lang="en-IN" sz="2800" dirty="0" err="1">
                <a:solidFill>
                  <a:srgbClr val="333333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IN" sz="2800" baseline="30000" dirty="0" err="1">
                <a:solidFill>
                  <a:srgbClr val="333333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IN" sz="2800" dirty="0" err="1">
                <a:solidFill>
                  <a:srgbClr val="333333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IN" sz="2800" baseline="30000" dirty="0" err="1">
                <a:solidFill>
                  <a:srgbClr val="333333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IN" sz="2800" dirty="0">
                <a:solidFill>
                  <a:srgbClr val="333333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 |n&gt;=1} by accepting by final state/empty stack.</a:t>
            </a:r>
          </a:p>
          <a:p>
            <a:r>
              <a:rPr lang="en-IN" sz="2800" b="1" dirty="0">
                <a:solidFill>
                  <a:srgbClr val="333333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Solution:</a:t>
            </a:r>
          </a:p>
          <a:p>
            <a:r>
              <a:rPr lang="en-IN" sz="2800" dirty="0">
                <a:solidFill>
                  <a:srgbClr val="333333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	L = </a:t>
            </a:r>
            <a:r>
              <a:rPr lang="en-IN" sz="2800" dirty="0">
                <a:solidFill>
                  <a:srgbClr val="333333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IN" sz="2800" dirty="0" err="1">
                <a:solidFill>
                  <a:srgbClr val="333333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IN" sz="2800" baseline="30000" dirty="0" err="1">
                <a:solidFill>
                  <a:srgbClr val="333333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IN" sz="2800" dirty="0" err="1">
                <a:solidFill>
                  <a:srgbClr val="333333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IN" sz="2800" baseline="30000" dirty="0" err="1">
                <a:solidFill>
                  <a:srgbClr val="333333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IN" sz="2800" dirty="0">
                <a:solidFill>
                  <a:srgbClr val="333333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 |n&gt;=1} </a:t>
            </a:r>
          </a:p>
          <a:p>
            <a:r>
              <a:rPr lang="en-IN" sz="2800" dirty="0">
                <a:solidFill>
                  <a:srgbClr val="333333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	L = {</a:t>
            </a:r>
            <a:r>
              <a:rPr lang="el-GR" sz="2800" dirty="0">
                <a:solidFill>
                  <a:srgbClr val="333333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ε</a:t>
            </a:r>
            <a:r>
              <a:rPr lang="en-IN" sz="2800" dirty="0">
                <a:solidFill>
                  <a:srgbClr val="333333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, ab, </a:t>
            </a:r>
            <a:r>
              <a:rPr lang="en-IN" sz="2800" dirty="0" err="1">
                <a:solidFill>
                  <a:srgbClr val="333333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aabb</a:t>
            </a:r>
            <a:r>
              <a:rPr lang="en-IN" sz="2800" dirty="0">
                <a:solidFill>
                  <a:srgbClr val="333333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2800" dirty="0" err="1">
                <a:solidFill>
                  <a:srgbClr val="333333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aaabbb</a:t>
            </a:r>
            <a:r>
              <a:rPr lang="en-IN" sz="2800" dirty="0">
                <a:solidFill>
                  <a:srgbClr val="333333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…….}</a:t>
            </a:r>
          </a:p>
          <a:p>
            <a:r>
              <a:rPr lang="en-IN" sz="2800" dirty="0">
                <a:solidFill>
                  <a:srgbClr val="333333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Consider n = 3, L = </a:t>
            </a:r>
            <a:r>
              <a:rPr lang="en-IN" sz="2800" dirty="0" err="1">
                <a:solidFill>
                  <a:srgbClr val="333333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aaabbb</a:t>
            </a:r>
            <a:endParaRPr lang="en-IN" sz="2800" dirty="0">
              <a:solidFill>
                <a:srgbClr val="333333"/>
              </a:solidFill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2991830-25A4-0781-6053-59C55C4351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4246" y="3911690"/>
            <a:ext cx="8643507" cy="2343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910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1AD76-E17D-25B3-6DF4-A0C7F7679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5190"/>
          </a:xfrm>
        </p:spPr>
        <p:txBody>
          <a:bodyPr/>
          <a:lstStyle/>
          <a:p>
            <a:r>
              <a:rPr lang="en-US" altLang="en-US" b="1" dirty="0">
                <a:solidFill>
                  <a:srgbClr val="FF0000"/>
                </a:solidFill>
                <a:cs typeface="Times New Roman" panose="02020603050405020304" pitchFamily="18" charset="0"/>
              </a:rPr>
              <a:t>Example 1:</a:t>
            </a:r>
            <a:endParaRPr lang="en-IN" b="1" dirty="0"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DEA4FB-ACEB-1A10-024F-3727557C5292}"/>
              </a:ext>
            </a:extLst>
          </p:cNvPr>
          <p:cNvSpPr txBox="1"/>
          <p:nvPr/>
        </p:nvSpPr>
        <p:spPr>
          <a:xfrm>
            <a:off x="992221" y="1118682"/>
            <a:ext cx="105156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rgbClr val="333333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L = </a:t>
            </a:r>
            <a:r>
              <a:rPr lang="en-IN" sz="2800" dirty="0" err="1">
                <a:solidFill>
                  <a:srgbClr val="333333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aaabbb</a:t>
            </a:r>
            <a:endParaRPr lang="en-IN" sz="2800" dirty="0">
              <a:solidFill>
                <a:srgbClr val="333333"/>
              </a:solidFill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Step 1:</a:t>
            </a:r>
          </a:p>
          <a:p>
            <a:endParaRPr lang="en-IN" sz="28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800" dirty="0">
                <a:ea typeface="Times New Roman" panose="02020603050405020304" pitchFamily="18" charset="0"/>
                <a:cs typeface="Times New Roman" panose="02020603050405020304" pitchFamily="18" charset="0"/>
              </a:rPr>
              <a:t>Step 2:</a:t>
            </a:r>
            <a:endParaRPr lang="en-IN" sz="28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05AA2F-75B4-51C0-B5F5-15B810CB28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2498" y="2118922"/>
            <a:ext cx="8923647" cy="189860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7DDEC08-61A4-6971-D0E3-6CAC9B7B4D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2498" y="4675438"/>
            <a:ext cx="8923647" cy="1898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834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1AD76-E17D-25B3-6DF4-A0C7F7679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5190"/>
          </a:xfrm>
        </p:spPr>
        <p:txBody>
          <a:bodyPr/>
          <a:lstStyle/>
          <a:p>
            <a:r>
              <a:rPr lang="en-US" altLang="en-US" b="1" dirty="0">
                <a:solidFill>
                  <a:srgbClr val="FF0000"/>
                </a:solidFill>
                <a:cs typeface="Times New Roman" panose="02020603050405020304" pitchFamily="18" charset="0"/>
              </a:rPr>
              <a:t>Example 1:</a:t>
            </a:r>
            <a:endParaRPr lang="en-IN" b="1" dirty="0"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DEA4FB-ACEB-1A10-024F-3727557C5292}"/>
              </a:ext>
            </a:extLst>
          </p:cNvPr>
          <p:cNvSpPr txBox="1"/>
          <p:nvPr/>
        </p:nvSpPr>
        <p:spPr>
          <a:xfrm>
            <a:off x="972765" y="1031134"/>
            <a:ext cx="105156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rgbClr val="333333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L = </a:t>
            </a:r>
            <a:r>
              <a:rPr lang="en-IN" sz="2800" dirty="0" err="1">
                <a:solidFill>
                  <a:srgbClr val="333333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aaabbb</a:t>
            </a:r>
            <a:endParaRPr lang="en-IN" sz="2800" dirty="0">
              <a:solidFill>
                <a:srgbClr val="333333"/>
              </a:solidFill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Step 3:</a:t>
            </a:r>
          </a:p>
          <a:p>
            <a:endParaRPr lang="en-IN" sz="28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800" dirty="0">
                <a:ea typeface="Times New Roman" panose="02020603050405020304" pitchFamily="18" charset="0"/>
                <a:cs typeface="Times New Roman" panose="02020603050405020304" pitchFamily="18" charset="0"/>
              </a:rPr>
              <a:t>Step 4:</a:t>
            </a:r>
            <a:endParaRPr lang="en-IN" sz="28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120970D-0A1F-838C-4BB4-FDC027A676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2224" y="2042808"/>
            <a:ext cx="8388625" cy="180639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72010D3-BB8B-62C7-3FA0-6EBF62F73C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8411" y="4557409"/>
            <a:ext cx="8252438" cy="1935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025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1AD76-E17D-25B3-6DF4-A0C7F7679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5190"/>
          </a:xfrm>
        </p:spPr>
        <p:txBody>
          <a:bodyPr/>
          <a:lstStyle/>
          <a:p>
            <a:r>
              <a:rPr lang="en-US" altLang="en-US" b="1" dirty="0">
                <a:solidFill>
                  <a:srgbClr val="FF0000"/>
                </a:solidFill>
                <a:cs typeface="Times New Roman" panose="02020603050405020304" pitchFamily="18" charset="0"/>
              </a:rPr>
              <a:t>Example 1:</a:t>
            </a:r>
            <a:endParaRPr lang="en-IN" b="1" dirty="0"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DEA4FB-ACEB-1A10-024F-3727557C5292}"/>
              </a:ext>
            </a:extLst>
          </p:cNvPr>
          <p:cNvSpPr txBox="1"/>
          <p:nvPr/>
        </p:nvSpPr>
        <p:spPr>
          <a:xfrm>
            <a:off x="972765" y="1031134"/>
            <a:ext cx="105156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rgbClr val="333333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L = </a:t>
            </a:r>
            <a:r>
              <a:rPr lang="en-IN" sz="2800" dirty="0" err="1">
                <a:solidFill>
                  <a:srgbClr val="333333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aaabbb</a:t>
            </a:r>
            <a:endParaRPr lang="en-IN" sz="2800" dirty="0">
              <a:solidFill>
                <a:srgbClr val="333333"/>
              </a:solidFill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Step 5:</a:t>
            </a:r>
          </a:p>
          <a:p>
            <a:endParaRPr lang="en-IN" sz="28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800" dirty="0">
                <a:ea typeface="Times New Roman" panose="02020603050405020304" pitchFamily="18" charset="0"/>
                <a:cs typeface="Times New Roman" panose="02020603050405020304" pitchFamily="18" charset="0"/>
              </a:rPr>
              <a:t>Step 6:</a:t>
            </a:r>
            <a:endParaRPr lang="en-IN" sz="28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0368DF-2A77-6053-8DA7-29B01A4364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8411" y="2137830"/>
            <a:ext cx="8466449" cy="177268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203C3DE-B3B1-970E-3F91-7E9049A712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8412" y="4621921"/>
            <a:ext cx="8466448" cy="1849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239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1AD76-E17D-25B3-6DF4-A0C7F7679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5190"/>
          </a:xfrm>
        </p:spPr>
        <p:txBody>
          <a:bodyPr/>
          <a:lstStyle/>
          <a:p>
            <a:r>
              <a:rPr lang="en-US" altLang="en-US" b="1" dirty="0">
                <a:solidFill>
                  <a:srgbClr val="FF0000"/>
                </a:solidFill>
                <a:cs typeface="Times New Roman" panose="02020603050405020304" pitchFamily="18" charset="0"/>
              </a:rPr>
              <a:t>Example 1:</a:t>
            </a:r>
            <a:endParaRPr lang="en-IN" b="1" dirty="0"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DEA4FB-ACEB-1A10-024F-3727557C5292}"/>
              </a:ext>
            </a:extLst>
          </p:cNvPr>
          <p:cNvSpPr txBox="1"/>
          <p:nvPr/>
        </p:nvSpPr>
        <p:spPr>
          <a:xfrm>
            <a:off x="972765" y="1031134"/>
            <a:ext cx="105156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rgbClr val="333333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L = </a:t>
            </a:r>
            <a:r>
              <a:rPr lang="en-IN" sz="2800" dirty="0" err="1">
                <a:solidFill>
                  <a:srgbClr val="333333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aaabbb</a:t>
            </a:r>
            <a:endParaRPr lang="en-IN" sz="2800" dirty="0">
              <a:solidFill>
                <a:srgbClr val="333333"/>
              </a:solidFill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Step 7:</a:t>
            </a:r>
          </a:p>
          <a:p>
            <a:endParaRPr lang="en-IN" sz="28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F5C1D26-A2A3-40EC-62AC-DC6D0FE1AF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1331" y="2307778"/>
            <a:ext cx="8833724" cy="328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687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678</TotalTime>
  <Words>1152</Words>
  <Application>Microsoft Office PowerPoint</Application>
  <PresentationFormat>Widescreen</PresentationFormat>
  <Paragraphs>156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Arial MT</vt:lpstr>
      <vt:lpstr>Browallia New</vt:lpstr>
      <vt:lpstr>Calibri</vt:lpstr>
      <vt:lpstr>Calibri Light</vt:lpstr>
      <vt:lpstr>Segoe UI</vt:lpstr>
      <vt:lpstr>Times New Roman</vt:lpstr>
      <vt:lpstr>Office Theme</vt:lpstr>
      <vt:lpstr>PowerPoint Presentation</vt:lpstr>
      <vt:lpstr>Module 5 –  Pushdown Automata</vt:lpstr>
      <vt:lpstr>Transition in PDA</vt:lpstr>
      <vt:lpstr>Transition in PDA</vt:lpstr>
      <vt:lpstr>Example 1:</vt:lpstr>
      <vt:lpstr>Example 1:</vt:lpstr>
      <vt:lpstr>Example 1:</vt:lpstr>
      <vt:lpstr>Example 1:</vt:lpstr>
      <vt:lpstr>Example 1:</vt:lpstr>
      <vt:lpstr>Example 1:</vt:lpstr>
      <vt:lpstr>Example 1:</vt:lpstr>
      <vt:lpstr>Example 2:</vt:lpstr>
      <vt:lpstr>Example 2:</vt:lpstr>
      <vt:lpstr>Example 2:</vt:lpstr>
      <vt:lpstr>PDA – Transition Diagram</vt:lpstr>
      <vt:lpstr>Example 3:</vt:lpstr>
      <vt:lpstr>Example 3:</vt:lpstr>
      <vt:lpstr>Example 3:</vt:lpstr>
      <vt:lpstr>Example 3:</vt:lpstr>
      <vt:lpstr>PDA – Transition Diagram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CSC2001 Computer Architecture and Organization</dc:title>
  <dc:creator>Admin</dc:creator>
  <cp:lastModifiedBy>Arumuga Arun R</cp:lastModifiedBy>
  <cp:revision>615</cp:revision>
  <dcterms:created xsi:type="dcterms:W3CDTF">2018-07-03T04:52:00Z</dcterms:created>
  <dcterms:modified xsi:type="dcterms:W3CDTF">2024-03-21T09:57:46Z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CV">
    <vt:lpwstr>06102750E7F347A6976763D71CE22316</vt:lpwstr>
  </property>
  <property fmtid="{D5CDD505-2E9C-101B-9397-08002B2CF9AE}" pid="4" name="KSOProductBuildVer">
    <vt:lpwstr>1033-11.2.0.10323</vt:lpwstr>
  </property>
</Properties>
</file>