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4630400" cy="9144000"/>
  <p:notesSz cx="146304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18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404" y="2258074"/>
            <a:ext cx="13553590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1908" y="2744755"/>
            <a:ext cx="440658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018" y="4117734"/>
            <a:ext cx="13568363" cy="2482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815455" cy="51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/>
              <a:t>Deterministic</a:t>
            </a:r>
            <a:r>
              <a:rPr sz="3000" spc="-25" dirty="0"/>
              <a:t> </a:t>
            </a:r>
            <a:r>
              <a:rPr sz="3000" spc="-5" dirty="0"/>
              <a:t>Pushdown</a:t>
            </a:r>
            <a:r>
              <a:rPr sz="3000" spc="-20" dirty="0"/>
              <a:t> </a:t>
            </a:r>
            <a:r>
              <a:rPr sz="3000" spc="-5" dirty="0"/>
              <a:t>Automata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5704" y="2260106"/>
            <a:ext cx="8010525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1.Construct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PDA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20" dirty="0">
                <a:solidFill>
                  <a:srgbClr val="2F5496"/>
                </a:solidFill>
                <a:latin typeface="Calibri"/>
                <a:cs typeface="Calibri"/>
              </a:rPr>
              <a:t>{a</a:t>
            </a:r>
            <a:r>
              <a:rPr sz="3150" b="1" spc="30" baseline="31746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200" b="1" spc="2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3150" b="1" spc="30" baseline="31746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150" b="1" spc="359" baseline="31746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200" b="1" spc="-5" dirty="0">
                <a:solidFill>
                  <a:srgbClr val="2F5496"/>
                </a:solidFill>
                <a:latin typeface="Arial"/>
                <a:cs typeface="Arial"/>
              </a:rPr>
              <a:t>≥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0}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115"/>
              </a:spcBef>
            </a:pP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Solution</a:t>
            </a:r>
            <a:r>
              <a:rPr sz="3200" b="1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450" y="4675900"/>
            <a:ext cx="7767803" cy="2261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6815455" cy="51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Deterministic</a:t>
            </a:r>
            <a:r>
              <a:rPr sz="30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Pushdown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Automata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EA00B-CB41-CFEC-3DCC-98222EF2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10820400" cy="57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2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815455" cy="51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/>
              <a:t>Deterministic</a:t>
            </a:r>
            <a:r>
              <a:rPr sz="3000" spc="-25" dirty="0"/>
              <a:t> </a:t>
            </a:r>
            <a:r>
              <a:rPr sz="3000" spc="-5" dirty="0"/>
              <a:t>Pushdown</a:t>
            </a:r>
            <a:r>
              <a:rPr sz="3000" spc="-20" dirty="0"/>
              <a:t> </a:t>
            </a:r>
            <a:r>
              <a:rPr sz="3000" spc="-5" dirty="0"/>
              <a:t>Automata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5704" y="2260106"/>
            <a:ext cx="8546465" cy="245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2.Construct</a:t>
            </a:r>
            <a:r>
              <a:rPr sz="32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PDA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20" dirty="0">
                <a:solidFill>
                  <a:srgbClr val="2F5496"/>
                </a:solidFill>
                <a:latin typeface="Calibri"/>
                <a:cs typeface="Calibri"/>
              </a:rPr>
              <a:t>{a</a:t>
            </a:r>
            <a:r>
              <a:rPr sz="3150" b="1" spc="30" baseline="31746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200" b="1" spc="2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3150" b="1" spc="30" baseline="31746" dirty="0">
                <a:solidFill>
                  <a:srgbClr val="2F5496"/>
                </a:solidFill>
                <a:latin typeface="Calibri"/>
                <a:cs typeface="Calibri"/>
              </a:rPr>
              <a:t>2n</a:t>
            </a:r>
            <a:r>
              <a:rPr sz="3150" b="1" spc="359" baseline="31746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200" b="1" spc="-5" dirty="0">
                <a:solidFill>
                  <a:srgbClr val="2F5496"/>
                </a:solidFill>
                <a:latin typeface="Arial"/>
                <a:cs typeface="Arial"/>
              </a:rPr>
              <a:t>≥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1}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>
              <a:latin typeface="Calibri"/>
              <a:cs typeface="Calibri"/>
            </a:endParaRPr>
          </a:p>
          <a:p>
            <a:pPr marL="50800">
              <a:lnSpc>
                <a:spcPts val="3829"/>
              </a:lnSpc>
              <a:spcBef>
                <a:spcPts val="3115"/>
              </a:spcBef>
            </a:pP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Solution</a:t>
            </a:r>
            <a:r>
              <a:rPr sz="32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r>
              <a:rPr sz="32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Two</a:t>
            </a:r>
            <a:r>
              <a:rPr sz="32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ways</a:t>
            </a:r>
            <a:r>
              <a:rPr sz="32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sz="32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55A11"/>
                </a:solidFill>
                <a:latin typeface="Calibri"/>
                <a:cs typeface="Calibri"/>
              </a:rPr>
              <a:t>solving</a:t>
            </a:r>
            <a:r>
              <a:rPr sz="32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32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above</a:t>
            </a:r>
            <a:r>
              <a:rPr sz="32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language</a:t>
            </a:r>
            <a:endParaRPr sz="3200">
              <a:latin typeface="Calibri"/>
              <a:cs typeface="Calibri"/>
            </a:endParaRPr>
          </a:p>
          <a:p>
            <a:pPr marL="508000" indent="-474345">
              <a:lnSpc>
                <a:spcPts val="3829"/>
              </a:lnSpc>
              <a:buFont typeface="Arial"/>
              <a:buChar char="●"/>
              <a:tabLst>
                <a:tab pos="507365" algn="l"/>
                <a:tab pos="508000" algn="l"/>
              </a:tabLst>
            </a:pPr>
            <a:r>
              <a:rPr sz="3200" b="1" spc="-10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2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every</a:t>
            </a:r>
            <a:r>
              <a:rPr sz="32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32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b’s</a:t>
            </a:r>
            <a:r>
              <a:rPr sz="32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pop</a:t>
            </a:r>
            <a:r>
              <a:rPr sz="32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one</a:t>
            </a:r>
            <a:r>
              <a:rPr sz="32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22" y="5653045"/>
            <a:ext cx="7764694" cy="2224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815455" cy="51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/>
              <a:t>Deterministic</a:t>
            </a:r>
            <a:r>
              <a:rPr sz="3000" spc="-25" dirty="0"/>
              <a:t> </a:t>
            </a:r>
            <a:r>
              <a:rPr sz="3000" spc="-5" dirty="0"/>
              <a:t>Pushdown</a:t>
            </a:r>
            <a:r>
              <a:rPr sz="3000" spc="-20" dirty="0"/>
              <a:t> </a:t>
            </a:r>
            <a:r>
              <a:rPr sz="3000" spc="-5" dirty="0"/>
              <a:t>Automata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669" y="5233641"/>
            <a:ext cx="7189445" cy="253528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3224" y="2105286"/>
            <a:ext cx="675132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55A11"/>
                </a:solidFill>
                <a:latin typeface="Calibri"/>
                <a:cs typeface="Calibri"/>
              </a:rPr>
              <a:t>Solution:</a:t>
            </a:r>
            <a:endParaRPr sz="3600">
              <a:latin typeface="Calibri"/>
              <a:cs typeface="Calibri"/>
            </a:endParaRPr>
          </a:p>
          <a:p>
            <a:pPr marL="516890" indent="-504825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516890" algn="l"/>
                <a:tab pos="517525" algn="l"/>
              </a:tabLst>
            </a:pPr>
            <a:r>
              <a:rPr sz="3600" b="1" spc="-5" dirty="0">
                <a:solidFill>
                  <a:srgbClr val="C55A11"/>
                </a:solidFill>
                <a:latin typeface="Calibri"/>
                <a:cs typeface="Calibri"/>
              </a:rPr>
              <a:t>Push</a:t>
            </a:r>
            <a:r>
              <a:rPr sz="36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36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C55A11"/>
                </a:solidFill>
                <a:latin typeface="Calibri"/>
                <a:cs typeface="Calibri"/>
              </a:rPr>
              <a:t>a’s</a:t>
            </a:r>
            <a:r>
              <a:rPr sz="36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C55A11"/>
                </a:solidFill>
                <a:latin typeface="Calibri"/>
                <a:cs typeface="Calibri"/>
              </a:rPr>
              <a:t>by</a:t>
            </a:r>
            <a:r>
              <a:rPr sz="36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C55A11"/>
                </a:solidFill>
                <a:latin typeface="Calibri"/>
                <a:cs typeface="Calibri"/>
              </a:rPr>
              <a:t>encountering</a:t>
            </a:r>
            <a:r>
              <a:rPr sz="36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C55A11"/>
                </a:solidFill>
                <a:latin typeface="Calibri"/>
                <a:cs typeface="Calibri"/>
              </a:rPr>
              <a:t>one</a:t>
            </a:r>
            <a:r>
              <a:rPr sz="36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815455" cy="51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/>
              <a:t>Deterministic</a:t>
            </a:r>
            <a:r>
              <a:rPr sz="3000" spc="-25" dirty="0"/>
              <a:t> </a:t>
            </a:r>
            <a:r>
              <a:rPr sz="3000" spc="-5" dirty="0"/>
              <a:t>Pushdown</a:t>
            </a:r>
            <a:r>
              <a:rPr sz="3000" spc="-20" dirty="0"/>
              <a:t> </a:t>
            </a:r>
            <a:r>
              <a:rPr sz="3000" spc="-5" dirty="0"/>
              <a:t>Automata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5704" y="2260106"/>
            <a:ext cx="8328025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3.Construct</a:t>
            </a:r>
            <a:r>
              <a:rPr sz="32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PDA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2F5496"/>
                </a:solidFill>
                <a:latin typeface="Calibri"/>
                <a:cs typeface="Calibri"/>
              </a:rPr>
              <a:t>{a</a:t>
            </a:r>
            <a:r>
              <a:rPr sz="3150" b="1" spc="22" baseline="31746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200" b="1" spc="15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3150" b="1" spc="22" baseline="31746" dirty="0">
                <a:solidFill>
                  <a:srgbClr val="2F5496"/>
                </a:solidFill>
                <a:latin typeface="Calibri"/>
                <a:cs typeface="Calibri"/>
              </a:rPr>
              <a:t>2n+1</a:t>
            </a:r>
            <a:r>
              <a:rPr sz="3200" b="1" spc="15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200" b="1" spc="-5" dirty="0">
                <a:solidFill>
                  <a:srgbClr val="2F5496"/>
                </a:solidFill>
                <a:latin typeface="Arial"/>
                <a:cs typeface="Arial"/>
              </a:rPr>
              <a:t>≥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1}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115"/>
              </a:spcBef>
            </a:pP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Solution</a:t>
            </a:r>
            <a:r>
              <a:rPr sz="3200" b="1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25" y="4868368"/>
            <a:ext cx="7005248" cy="1796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815455" cy="51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/>
              <a:t>Deterministic</a:t>
            </a:r>
            <a:r>
              <a:rPr sz="3000" spc="-25" dirty="0"/>
              <a:t> </a:t>
            </a:r>
            <a:r>
              <a:rPr sz="3000" spc="-5" dirty="0"/>
              <a:t>Pushdown</a:t>
            </a:r>
            <a:r>
              <a:rPr sz="3000" spc="-20" dirty="0"/>
              <a:t> </a:t>
            </a:r>
            <a:r>
              <a:rPr sz="3000" spc="-5" dirty="0"/>
              <a:t>Automata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5704" y="2260106"/>
            <a:ext cx="8228330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4.Construct</a:t>
            </a:r>
            <a:r>
              <a:rPr sz="32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PDA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20" dirty="0">
                <a:solidFill>
                  <a:srgbClr val="2F5496"/>
                </a:solidFill>
                <a:latin typeface="Calibri"/>
                <a:cs typeface="Calibri"/>
              </a:rPr>
              <a:t>{a</a:t>
            </a:r>
            <a:r>
              <a:rPr sz="3150" b="1" spc="30" baseline="31746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200" b="1" spc="20" dirty="0">
                <a:solidFill>
                  <a:srgbClr val="2F5496"/>
                </a:solidFill>
                <a:latin typeface="Calibri"/>
                <a:cs typeface="Calibri"/>
              </a:rPr>
              <a:t>bb</a:t>
            </a:r>
            <a:r>
              <a:rPr sz="3150" b="1" spc="30" baseline="31746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150" b="1" spc="352" baseline="31746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200" b="1" spc="-5" dirty="0">
                <a:solidFill>
                  <a:srgbClr val="2F5496"/>
                </a:solidFill>
                <a:latin typeface="Arial"/>
                <a:cs typeface="Arial"/>
              </a:rPr>
              <a:t>≥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1}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115"/>
              </a:spcBef>
            </a:pP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Solution</a:t>
            </a:r>
            <a:r>
              <a:rPr sz="3200" b="1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600" y="4970870"/>
            <a:ext cx="6333223" cy="2507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815455" cy="51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/>
              <a:t>Deterministic</a:t>
            </a:r>
            <a:r>
              <a:rPr sz="3000" spc="-25" dirty="0"/>
              <a:t> </a:t>
            </a:r>
            <a:r>
              <a:rPr sz="3000" spc="-5" dirty="0"/>
              <a:t>Pushdown</a:t>
            </a:r>
            <a:r>
              <a:rPr sz="3000" spc="-20" dirty="0"/>
              <a:t> </a:t>
            </a:r>
            <a:r>
              <a:rPr sz="3000" spc="-5" dirty="0"/>
              <a:t>Automata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5699" y="2260093"/>
            <a:ext cx="9190990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5.Construct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PDA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for language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2F5496"/>
                </a:solidFill>
                <a:latin typeface="Calibri"/>
                <a:cs typeface="Calibri"/>
              </a:rPr>
              <a:t>{a</a:t>
            </a:r>
            <a:r>
              <a:rPr sz="3150" b="1" spc="22" baseline="31746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200" b="1" spc="15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3150" b="1" spc="22" baseline="31746" dirty="0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sz="3200" b="1" spc="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3150" b="1" spc="22" baseline="31746" dirty="0">
                <a:solidFill>
                  <a:srgbClr val="2F5496"/>
                </a:solidFill>
                <a:latin typeface="Calibri"/>
                <a:cs typeface="Calibri"/>
              </a:rPr>
              <a:t>m+n</a:t>
            </a:r>
            <a:r>
              <a:rPr sz="3150" b="1" spc="359" baseline="31746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m,n</a:t>
            </a:r>
            <a:r>
              <a:rPr sz="3200" b="1" spc="-5" dirty="0">
                <a:solidFill>
                  <a:srgbClr val="2F5496"/>
                </a:solidFill>
                <a:latin typeface="Arial"/>
                <a:cs typeface="Arial"/>
              </a:rPr>
              <a:t>≥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1}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115"/>
              </a:spcBef>
            </a:pP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Solution</a:t>
            </a:r>
            <a:r>
              <a:rPr sz="3200" b="1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361" y="5131044"/>
            <a:ext cx="7095751" cy="2664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6815455" cy="51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Deterministic</a:t>
            </a:r>
            <a:r>
              <a:rPr sz="30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Pushdown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Automata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8399" y="2258061"/>
            <a:ext cx="867346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30480">
              <a:lnSpc>
                <a:spcPct val="100699"/>
              </a:lnSpc>
              <a:spcBef>
                <a:spcPts val="70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6.Construct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PDA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2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2F5496"/>
                </a:solidFill>
                <a:latin typeface="Times New Roman"/>
                <a:cs typeface="Times New Roman"/>
              </a:rPr>
              <a:t>L={n</a:t>
            </a:r>
            <a:r>
              <a:rPr sz="3600" b="1" spc="-7" baseline="-31250" dirty="0">
                <a:solidFill>
                  <a:srgbClr val="2F5496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2F5496"/>
                </a:solidFill>
                <a:latin typeface="Times New Roman"/>
                <a:cs typeface="Times New Roman"/>
              </a:rPr>
              <a:t>(w)=n</a:t>
            </a:r>
            <a:r>
              <a:rPr sz="3600" b="1" spc="-7" baseline="-31250" dirty="0">
                <a:solidFill>
                  <a:srgbClr val="2F5496"/>
                </a:solidFill>
                <a:latin typeface="Times New Roman"/>
                <a:cs typeface="Times New Roman"/>
              </a:rPr>
              <a:t>b</a:t>
            </a:r>
            <a:r>
              <a:rPr sz="3600" b="1" spc="-5" dirty="0">
                <a:solidFill>
                  <a:srgbClr val="2F5496"/>
                </a:solidFill>
                <a:latin typeface="Times New Roman"/>
                <a:cs typeface="Times New Roman"/>
              </a:rPr>
              <a:t>(w)) </a:t>
            </a:r>
            <a:r>
              <a:rPr sz="3600" b="1" spc="-88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2F5496"/>
                </a:solidFill>
                <a:latin typeface="Times New Roman"/>
                <a:cs typeface="Times New Roman"/>
              </a:rPr>
              <a:t>where</a:t>
            </a:r>
            <a:r>
              <a:rPr sz="3600" b="1" spc="-1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F5496"/>
                </a:solidFill>
                <a:latin typeface="Times New Roman"/>
                <a:cs typeface="Times New Roman"/>
              </a:rPr>
              <a:t>w</a:t>
            </a:r>
            <a:r>
              <a:rPr sz="3600" b="1" spc="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F5496"/>
                </a:solidFill>
                <a:latin typeface="Microsoft YaHei UI"/>
                <a:cs typeface="Microsoft YaHei UI"/>
              </a:rPr>
              <a:t>∈</a:t>
            </a:r>
            <a:r>
              <a:rPr sz="3600" b="1" spc="-180" dirty="0">
                <a:solidFill>
                  <a:srgbClr val="2F5496"/>
                </a:solidFill>
                <a:latin typeface="Microsoft YaHei UI"/>
                <a:cs typeface="Microsoft YaHei UI"/>
              </a:rPr>
              <a:t> </a:t>
            </a:r>
            <a:r>
              <a:rPr sz="3600" b="1" spc="-5" dirty="0">
                <a:solidFill>
                  <a:srgbClr val="2F5496"/>
                </a:solidFill>
                <a:latin typeface="Times New Roman"/>
                <a:cs typeface="Times New Roman"/>
              </a:rPr>
              <a:t>{a,b}}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799" y="3850768"/>
            <a:ext cx="163131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Solution</a:t>
            </a:r>
            <a:r>
              <a:rPr sz="3200" b="1" spc="-9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953000"/>
            <a:ext cx="5074158" cy="2596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6815455" cy="51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Deterministic</a:t>
            </a:r>
            <a:r>
              <a:rPr sz="30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Pushdown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Automata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8404" y="2258074"/>
            <a:ext cx="867346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30480">
              <a:lnSpc>
                <a:spcPct val="100699"/>
              </a:lnSpc>
              <a:spcBef>
                <a:spcPts val="70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7.Construct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PDA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2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2F5496"/>
                </a:solidFill>
                <a:latin typeface="Times New Roman"/>
                <a:cs typeface="Times New Roman"/>
              </a:rPr>
              <a:t>L={n</a:t>
            </a:r>
            <a:r>
              <a:rPr sz="3600" b="1" spc="-7" baseline="-31250" dirty="0">
                <a:solidFill>
                  <a:srgbClr val="2F5496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2F5496"/>
                </a:solidFill>
                <a:latin typeface="Times New Roman"/>
                <a:cs typeface="Times New Roman"/>
              </a:rPr>
              <a:t>(w)&gt;n</a:t>
            </a:r>
            <a:r>
              <a:rPr sz="3600" b="1" spc="-7" baseline="-31250" dirty="0">
                <a:solidFill>
                  <a:srgbClr val="2F5496"/>
                </a:solidFill>
                <a:latin typeface="Times New Roman"/>
                <a:cs typeface="Times New Roman"/>
              </a:rPr>
              <a:t>b</a:t>
            </a:r>
            <a:r>
              <a:rPr sz="3600" b="1" spc="-5" dirty="0">
                <a:solidFill>
                  <a:srgbClr val="2F5496"/>
                </a:solidFill>
                <a:latin typeface="Times New Roman"/>
                <a:cs typeface="Times New Roman"/>
              </a:rPr>
              <a:t>(w)) </a:t>
            </a:r>
            <a:r>
              <a:rPr sz="3600" b="1" spc="-88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2F5496"/>
                </a:solidFill>
                <a:latin typeface="Times New Roman"/>
                <a:cs typeface="Times New Roman"/>
              </a:rPr>
              <a:t>where</a:t>
            </a:r>
            <a:r>
              <a:rPr sz="3600" b="1" spc="-1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F5496"/>
                </a:solidFill>
                <a:latin typeface="Times New Roman"/>
                <a:cs typeface="Times New Roman"/>
              </a:rPr>
              <a:t>w</a:t>
            </a:r>
            <a:r>
              <a:rPr sz="3600" b="1" spc="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F5496"/>
                </a:solidFill>
                <a:latin typeface="Microsoft YaHei UI"/>
                <a:cs typeface="Microsoft YaHei UI"/>
              </a:rPr>
              <a:t>∈</a:t>
            </a:r>
            <a:r>
              <a:rPr sz="3600" b="1" spc="-180" dirty="0">
                <a:solidFill>
                  <a:srgbClr val="2F5496"/>
                </a:solidFill>
                <a:latin typeface="Microsoft YaHei UI"/>
                <a:cs typeface="Microsoft YaHei UI"/>
              </a:rPr>
              <a:t> </a:t>
            </a:r>
            <a:r>
              <a:rPr sz="3600" b="1" spc="-5" dirty="0">
                <a:solidFill>
                  <a:srgbClr val="2F5496"/>
                </a:solidFill>
                <a:latin typeface="Times New Roman"/>
                <a:cs typeface="Times New Roman"/>
              </a:rPr>
              <a:t>{a,b}}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804" y="3850781"/>
            <a:ext cx="163131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Solution</a:t>
            </a:r>
            <a:r>
              <a:rPr sz="3200" b="1" spc="-9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5063450"/>
            <a:ext cx="7138907" cy="3103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6815455" cy="51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Deterministic</a:t>
            </a:r>
            <a:r>
              <a:rPr sz="30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Pushdown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Automata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8404" y="2258074"/>
            <a:ext cx="867346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30480">
              <a:lnSpc>
                <a:spcPct val="100699"/>
              </a:lnSpc>
              <a:spcBef>
                <a:spcPts val="70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7.Construct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PDA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2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2F5496"/>
                </a:solidFill>
                <a:latin typeface="Times New Roman"/>
                <a:cs typeface="Times New Roman"/>
              </a:rPr>
              <a:t>L={n</a:t>
            </a:r>
            <a:r>
              <a:rPr sz="3600" b="1" spc="-7" baseline="-31250" dirty="0">
                <a:solidFill>
                  <a:srgbClr val="2F5496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2F5496"/>
                </a:solidFill>
                <a:latin typeface="Times New Roman"/>
                <a:cs typeface="Times New Roman"/>
              </a:rPr>
              <a:t>(w)&gt;n</a:t>
            </a:r>
            <a:r>
              <a:rPr sz="3600" b="1" spc="-7" baseline="-31250" dirty="0">
                <a:solidFill>
                  <a:srgbClr val="2F5496"/>
                </a:solidFill>
                <a:latin typeface="Times New Roman"/>
                <a:cs typeface="Times New Roman"/>
              </a:rPr>
              <a:t>b</a:t>
            </a:r>
            <a:r>
              <a:rPr sz="3600" b="1" spc="-5" dirty="0">
                <a:solidFill>
                  <a:srgbClr val="2F5496"/>
                </a:solidFill>
                <a:latin typeface="Times New Roman"/>
                <a:cs typeface="Times New Roman"/>
              </a:rPr>
              <a:t>(w)) </a:t>
            </a:r>
            <a:r>
              <a:rPr sz="3600" b="1" spc="-88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2F5496"/>
                </a:solidFill>
                <a:latin typeface="Times New Roman"/>
                <a:cs typeface="Times New Roman"/>
              </a:rPr>
              <a:t>where</a:t>
            </a:r>
            <a:r>
              <a:rPr sz="3600" b="1" spc="-1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F5496"/>
                </a:solidFill>
                <a:latin typeface="Times New Roman"/>
                <a:cs typeface="Times New Roman"/>
              </a:rPr>
              <a:t>w</a:t>
            </a:r>
            <a:r>
              <a:rPr sz="3600" b="1" spc="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F5496"/>
                </a:solidFill>
                <a:latin typeface="Microsoft YaHei UI"/>
                <a:cs typeface="Microsoft YaHei UI"/>
              </a:rPr>
              <a:t>∈</a:t>
            </a:r>
            <a:r>
              <a:rPr sz="3600" b="1" spc="-180" dirty="0">
                <a:solidFill>
                  <a:srgbClr val="2F5496"/>
                </a:solidFill>
                <a:latin typeface="Microsoft YaHei UI"/>
                <a:cs typeface="Microsoft YaHei UI"/>
              </a:rPr>
              <a:t> </a:t>
            </a:r>
            <a:r>
              <a:rPr sz="3600" b="1" spc="-5" dirty="0">
                <a:solidFill>
                  <a:srgbClr val="2F5496"/>
                </a:solidFill>
                <a:latin typeface="Times New Roman"/>
                <a:cs typeface="Times New Roman"/>
              </a:rPr>
              <a:t>{a,b}}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804" y="3850781"/>
            <a:ext cx="163131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Solution</a:t>
            </a:r>
            <a:r>
              <a:rPr sz="3200" b="1" spc="-9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5063450"/>
            <a:ext cx="7138907" cy="310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230</Words>
  <Application>Microsoft Office PowerPoint</Application>
  <PresentationFormat>Custom</PresentationFormat>
  <Paragraphs>34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YaHei UI</vt:lpstr>
      <vt:lpstr>Arial</vt:lpstr>
      <vt:lpstr>Calibri</vt:lpstr>
      <vt:lpstr>Times New Roman</vt:lpstr>
      <vt:lpstr>Office Theme</vt:lpstr>
      <vt:lpstr>Deterministic Pushdown Automata</vt:lpstr>
      <vt:lpstr>Deterministic Pushdown Automata</vt:lpstr>
      <vt:lpstr>Deterministic Pushdown Automata</vt:lpstr>
      <vt:lpstr>Deterministic Pushdown Automata</vt:lpstr>
      <vt:lpstr>Deterministic Pushdown Automata</vt:lpstr>
      <vt:lpstr>Deterministic Pushdown Automata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Formal Languages &amp; Logic</dc:title>
  <cp:lastModifiedBy>Arumuga Arun R</cp:lastModifiedBy>
  <cp:revision>3</cp:revision>
  <dcterms:created xsi:type="dcterms:W3CDTF">2022-09-27T03:53:01Z</dcterms:created>
  <dcterms:modified xsi:type="dcterms:W3CDTF">2024-03-20T17:00:36Z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