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handoutMasterIdLst>
    <p:handoutMasterId r:id="rId87"/>
  </p:handoutMasterIdLst>
  <p:sldIdLst>
    <p:sldId id="275" r:id="rId2"/>
    <p:sldId id="276" r:id="rId3"/>
    <p:sldId id="277" r:id="rId4"/>
    <p:sldId id="340" r:id="rId5"/>
    <p:sldId id="341" r:id="rId6"/>
    <p:sldId id="323" r:id="rId7"/>
    <p:sldId id="324" r:id="rId8"/>
    <p:sldId id="327" r:id="rId9"/>
    <p:sldId id="325" r:id="rId10"/>
    <p:sldId id="326" r:id="rId11"/>
    <p:sldId id="329" r:id="rId12"/>
    <p:sldId id="330" r:id="rId13"/>
    <p:sldId id="331" r:id="rId14"/>
    <p:sldId id="332" r:id="rId15"/>
    <p:sldId id="333" r:id="rId16"/>
    <p:sldId id="334" r:id="rId17"/>
    <p:sldId id="284" r:id="rId18"/>
    <p:sldId id="343" r:id="rId19"/>
    <p:sldId id="344" r:id="rId20"/>
    <p:sldId id="285" r:id="rId21"/>
    <p:sldId id="345" r:id="rId22"/>
    <p:sldId id="346" r:id="rId23"/>
    <p:sldId id="347" r:id="rId24"/>
    <p:sldId id="348" r:id="rId25"/>
    <p:sldId id="349" r:id="rId26"/>
    <p:sldId id="322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35" r:id="rId62"/>
    <p:sldId id="336" r:id="rId63"/>
    <p:sldId id="337" r:id="rId64"/>
    <p:sldId id="338" r:id="rId65"/>
    <p:sldId id="339" r:id="rId66"/>
    <p:sldId id="352" r:id="rId67"/>
    <p:sldId id="353" r:id="rId68"/>
    <p:sldId id="354" r:id="rId69"/>
    <p:sldId id="355" r:id="rId70"/>
    <p:sldId id="356" r:id="rId71"/>
    <p:sldId id="357" r:id="rId72"/>
    <p:sldId id="358" r:id="rId73"/>
    <p:sldId id="359" r:id="rId74"/>
    <p:sldId id="360" r:id="rId75"/>
    <p:sldId id="362" r:id="rId76"/>
    <p:sldId id="350" r:id="rId77"/>
    <p:sldId id="351" r:id="rId78"/>
    <p:sldId id="361" r:id="rId79"/>
    <p:sldId id="363" r:id="rId80"/>
    <p:sldId id="364" r:id="rId81"/>
    <p:sldId id="366" r:id="rId82"/>
    <p:sldId id="367" r:id="rId83"/>
    <p:sldId id="368" r:id="rId84"/>
    <p:sldId id="365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CC"/>
    <a:srgbClr val="FF0000"/>
    <a:srgbClr val="CC0099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76648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Turing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7"/>
            <a:ext cx="10515600" cy="5338482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A Turing machine (TM) is defined </a:t>
            </a:r>
            <a:r>
              <a:rPr lang="en-US" altLang="en-US"/>
              <a:t>by a 7-tuple</a:t>
            </a:r>
            <a:r>
              <a:rPr lang="en-US" altLang="en-US">
                <a:solidFill>
                  <a:srgbClr val="00B050"/>
                </a:solidFill>
              </a:rPr>
              <a:t> </a:t>
            </a:r>
            <a:endParaRPr lang="en-US" altLang="en-US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en-US" dirty="0">
                <a:solidFill>
                  <a:srgbClr val="00B050"/>
                </a:solidFill>
              </a:rPr>
              <a:t>             </a:t>
            </a:r>
            <a:r>
              <a:rPr lang="en-US" altLang="en-US" b="1" dirty="0">
                <a:solidFill>
                  <a:srgbClr val="0000CC"/>
                </a:solidFill>
              </a:rPr>
              <a:t>M = (Q, </a:t>
            </a:r>
            <a:r>
              <a:rPr lang="el-GR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Σ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, </a:t>
            </a:r>
            <a:r>
              <a:rPr lang="el-GR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en-US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B,</a:t>
            </a:r>
            <a:r>
              <a:rPr lang="en-US" altLang="en-US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F),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dirty="0"/>
              <a:t>    -   is a finite set of states</a:t>
            </a:r>
          </a:p>
          <a:p>
            <a:pPr lvl="2"/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/>
              <a:t>    -   is  a finite set of input symbols </a:t>
            </a:r>
            <a:endParaRPr lang="en-US" altLang="en-US" sz="2800" b="1" dirty="0">
              <a:solidFill>
                <a:srgbClr val="0000CC"/>
              </a:solidFill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   </a:t>
            </a:r>
            <a:r>
              <a:rPr lang="en-IN" altLang="en-US" sz="2800" b="1" dirty="0">
                <a:cs typeface="Arial" panose="020B0604020202020204" pitchFamily="34" charset="0"/>
              </a:rPr>
              <a:t>-   </a:t>
            </a:r>
            <a:r>
              <a:rPr lang="en-US" altLang="en-US" sz="2800" b="1" dirty="0"/>
              <a:t>is  a finite set of tape symbols,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Σ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</a:t>
            </a:r>
            <a:r>
              <a:rPr lang="en-US" altLang="en-US" sz="2800" b="1" dirty="0"/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>
                <a:solidFill>
                  <a:srgbClr val="0000CC"/>
                </a:solidFill>
              </a:rPr>
              <a:t>0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 Q    </a:t>
            </a:r>
            <a:r>
              <a:rPr lang="en-US" altLang="en-US" sz="2800" b="1" dirty="0">
                <a:sym typeface="Symbol" panose="05050102010706020507" pitchFamily="18" charset="2"/>
              </a:rPr>
              <a:t>-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b="1" dirty="0">
                <a:sym typeface="Symbol" panose="05050102010706020507" pitchFamily="18" charset="2"/>
              </a:rPr>
              <a:t>is the start state (initial state)</a:t>
            </a:r>
            <a:endParaRPr lang="en-US" altLang="en-US" sz="2800" b="1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lvl="2"/>
            <a:r>
              <a:rPr lang="en-US" altLang="en-US" sz="2800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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    </a:t>
            </a:r>
            <a:r>
              <a:rPr lang="en-IN" altLang="en-US" sz="2800" b="1" dirty="0">
                <a:cs typeface="Arial" panose="020B0604020202020204" pitchFamily="34" charset="0"/>
              </a:rPr>
              <a:t>-  is the blank symbol</a:t>
            </a:r>
            <a:endParaRPr lang="en-US" altLang="en-US" sz="2800" b="1" dirty="0">
              <a:sym typeface="Symbol" panose="05050102010706020507" pitchFamily="18" charset="2"/>
            </a:endParaRPr>
          </a:p>
          <a:p>
            <a:pPr lvl="2"/>
            <a:r>
              <a:rPr lang="en-US" altLang="en-US" sz="2800" b="1" dirty="0">
                <a:solidFill>
                  <a:srgbClr val="0000CC"/>
                </a:solidFill>
              </a:rPr>
              <a:t>F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 Q      -  </a:t>
            </a:r>
            <a:r>
              <a:rPr lang="en-US" altLang="en-US" sz="2800" b="1" dirty="0">
                <a:sym typeface="Symbol" panose="05050102010706020507" pitchFamily="18" charset="2"/>
              </a:rPr>
              <a:t>is the set of accept states (final states)</a:t>
            </a:r>
            <a:endParaRPr lang="en-US" altLang="en-US" sz="2800" b="1" dirty="0"/>
          </a:p>
          <a:p>
            <a:pPr lvl="2"/>
            <a:r>
              <a:rPr lang="en-US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→ Q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{L, R}</a:t>
            </a:r>
          </a:p>
          <a:p>
            <a:pPr marL="93980" lvl="2" indent="0">
              <a:buNone/>
            </a:pPr>
            <a:r>
              <a:rPr lang="en-IN" altLang="en-US" sz="2800" dirty="0">
                <a:cs typeface="Arial" panose="020B0604020202020204" pitchFamily="34" charset="0"/>
              </a:rPr>
              <a:t>In some formulation the head remains stationary</a:t>
            </a:r>
          </a:p>
          <a:p>
            <a:pPr marL="93980" lvl="2" indent="0">
              <a:buNone/>
            </a:pPr>
            <a:r>
              <a:rPr lang="en-IN" altLang="en-US" sz="2800" dirty="0">
                <a:cs typeface="Arial" panose="020B0604020202020204" pitchFamily="34" charset="0"/>
              </a:rPr>
              <a:t>             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: Q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→ Q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{L, R, S}</a:t>
            </a:r>
            <a:endParaRPr lang="en-US" altLang="en-US" sz="2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923" y="537883"/>
            <a:ext cx="10515600" cy="6320117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 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B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F), where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Q = {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} , 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IN" altLang="en-US" dirty="0">
                <a:cs typeface="Arial" panose="020B0604020202020204" pitchFamily="34" charset="0"/>
              </a:rPr>
              <a:t> = {1} 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 ={0, 1, B}  , F = {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IN" altLang="en-US" dirty="0"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1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     </a:t>
            </a:r>
            <a:endParaRPr lang="en-IN" altLang="en-US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0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1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B , 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1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</a:t>
            </a:r>
            <a:r>
              <a:rPr lang="en-IN" altLang="en-US" b="1" dirty="0">
                <a:sym typeface="Symbol" panose="05050102010706020507" pitchFamily="18" charset="2"/>
              </a:rPr>
              <a:t>0 ,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1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 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</a:t>
            </a:r>
          </a:p>
          <a:p>
            <a:pPr marL="0" indent="0">
              <a:buNone/>
            </a:pP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11</a:t>
            </a:r>
            <a:r>
              <a:rPr lang="en-US" altLang="en-US" b="1" dirty="0">
                <a:solidFill>
                  <a:srgbClr val="0000CC"/>
                </a:solidFill>
              </a:rPr>
              <a:t>0</a:t>
            </a:r>
            <a:r>
              <a:rPr lang="en-US" altLang="en-US" b="1" dirty="0"/>
              <a:t>11 </a:t>
            </a:r>
            <a:r>
              <a:rPr lang="en-IN" dirty="0"/>
              <a:t>Ⱶ </a:t>
            </a:r>
            <a:r>
              <a:rPr lang="en-IN" b="1" dirty="0"/>
              <a:t>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0</a:t>
            </a:r>
            <a:r>
              <a:rPr lang="en-US" altLang="en-US" b="1" dirty="0"/>
              <a:t>11</a:t>
            </a:r>
            <a:r>
              <a:rPr lang="en-US" altLang="en-US" b="1" baseline="-25000" dirty="0"/>
              <a:t> </a:t>
            </a:r>
            <a:r>
              <a:rPr lang="en-IN" dirty="0"/>
              <a:t>Ⱶ </a:t>
            </a:r>
            <a:r>
              <a:rPr lang="en-IN" b="1" dirty="0"/>
              <a:t>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0</a:t>
            </a:r>
            <a:r>
              <a:rPr lang="en-US" altLang="en-US" b="1" dirty="0"/>
              <a:t>11 </a:t>
            </a:r>
            <a:r>
              <a:rPr lang="en-IN" dirty="0"/>
              <a:t>Ⱶ </a:t>
            </a:r>
            <a:r>
              <a:rPr lang="en-IN" b="1" dirty="0"/>
              <a:t>111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>
                <a:solidFill>
                  <a:srgbClr val="0000CC"/>
                </a:solidFill>
              </a:rPr>
              <a:t>0</a:t>
            </a:r>
            <a:r>
              <a:rPr lang="en-US" altLang="en-US" b="1" dirty="0"/>
              <a:t>11 </a:t>
            </a:r>
            <a:r>
              <a:rPr lang="en-IN" dirty="0"/>
              <a:t>Ⱶ </a:t>
            </a:r>
            <a:r>
              <a:rPr lang="en-IN" b="1" dirty="0"/>
              <a:t>1111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 </a:t>
            </a:r>
            <a:r>
              <a:rPr lang="en-IN" dirty="0"/>
              <a:t>Ⱶ</a:t>
            </a:r>
            <a:r>
              <a:rPr lang="en-IN" b="1" dirty="0"/>
              <a:t> 11111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/>
              <a:t>111111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b="1" dirty="0">
                <a:solidFill>
                  <a:srgbClr val="0000CC"/>
                </a:solidFill>
              </a:rPr>
              <a:t>B</a:t>
            </a:r>
            <a:r>
              <a:rPr lang="en-US" altLang="en-US" b="1" dirty="0"/>
              <a:t> </a:t>
            </a:r>
            <a:r>
              <a:rPr lang="en-IN" dirty="0"/>
              <a:t>Ⱶ </a:t>
            </a:r>
            <a:r>
              <a:rPr lang="en-IN" b="1" dirty="0"/>
              <a:t>11111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IN" b="1" dirty="0">
                <a:solidFill>
                  <a:srgbClr val="0000CC"/>
                </a:solidFill>
              </a:rPr>
              <a:t>B </a:t>
            </a:r>
            <a:r>
              <a:rPr lang="en-IN" dirty="0"/>
              <a:t>Ⱶ </a:t>
            </a:r>
            <a:r>
              <a:rPr lang="en-IN" b="1" dirty="0"/>
              <a:t>1111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IN" b="1" dirty="0"/>
              <a:t>111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IN" b="1" dirty="0"/>
              <a:t>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11</a:t>
            </a:r>
            <a:r>
              <a:rPr lang="en-US" altLang="en-US" b="1" dirty="0">
                <a:solidFill>
                  <a:srgbClr val="0000CC"/>
                </a:solidFill>
              </a:rPr>
              <a:t>0</a:t>
            </a:r>
            <a:endParaRPr lang="en-IN" alt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/>
              <a:t>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111</a:t>
            </a:r>
            <a:r>
              <a:rPr lang="en-US" altLang="en-US" b="1" dirty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1111</a:t>
            </a:r>
            <a:r>
              <a:rPr lang="en-US" altLang="en-US" b="1" dirty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>
                <a:solidFill>
                  <a:srgbClr val="0000CC"/>
                </a:solidFill>
              </a:rPr>
              <a:t>B</a:t>
            </a:r>
            <a:r>
              <a:rPr lang="en-US" altLang="en-US" b="1" dirty="0"/>
              <a:t>11111</a:t>
            </a:r>
            <a:r>
              <a:rPr lang="en-US" altLang="en-US" b="1" dirty="0">
                <a:solidFill>
                  <a:srgbClr val="0000CC"/>
                </a:solidFill>
              </a:rPr>
              <a:t>0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1111</a:t>
            </a:r>
            <a:r>
              <a:rPr lang="en-US" altLang="en-US" b="1" dirty="0">
                <a:solidFill>
                  <a:srgbClr val="0000CC"/>
                </a:solidFill>
              </a:rPr>
              <a:t>0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C1210-109F-4B52-4651-67AD6C176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19" y="190314"/>
            <a:ext cx="10515600" cy="34756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Example-3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1"/>
            <a:ext cx="10515600" cy="4820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Example-4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9931"/>
            <a:ext cx="10515600" cy="5903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Design a TM to make a copy of a string over {0, 1}.</a:t>
            </a:r>
          </a:p>
          <a:p>
            <a:pPr marL="0" indent="0">
              <a:buNone/>
            </a:pPr>
            <a:r>
              <a:rPr lang="en-IN" dirty="0"/>
              <a:t>Input: 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>1100</a:t>
            </a:r>
            <a:r>
              <a:rPr lang="en-IN" b="1" dirty="0">
                <a:solidFill>
                  <a:srgbClr val="0000CC"/>
                </a:solidFill>
              </a:rPr>
              <a:t>#</a:t>
            </a:r>
            <a:r>
              <a:rPr lang="en-IN" b="1" dirty="0">
                <a:solidFill>
                  <a:srgbClr val="FF0000"/>
                </a:solidFill>
              </a:rPr>
              <a:t>B           </a:t>
            </a:r>
            <a:r>
              <a:rPr lang="en-IN" dirty="0">
                <a:solidFill>
                  <a:srgbClr val="FF0000"/>
                </a:solidFill>
              </a:rPr>
              <a:t>Output : 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>1100</a:t>
            </a:r>
            <a:r>
              <a:rPr lang="en-IN" b="1" dirty="0">
                <a:solidFill>
                  <a:srgbClr val="0000CC"/>
                </a:solidFill>
              </a:rPr>
              <a:t>#</a:t>
            </a:r>
            <a:r>
              <a:rPr lang="en-IN" b="1" dirty="0"/>
              <a:t>1100</a:t>
            </a:r>
            <a:r>
              <a:rPr lang="en-IN" b="1" dirty="0">
                <a:solidFill>
                  <a:srgbClr val="FF0000"/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en-US" dirty="0"/>
              <a:t>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B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F), where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Q = {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} , 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IN" altLang="en-US" dirty="0">
                <a:cs typeface="Arial" panose="020B0604020202020204" pitchFamily="34" charset="0"/>
              </a:rPr>
              <a:t> = {0, 1} 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 ={0, 1, #, X, Y, B}  , F = {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IN" altLang="en-US" dirty="0"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0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 , 1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 </a:t>
            </a:r>
            <a:r>
              <a:rPr lang="en-US" altLang="en-US" b="1" dirty="0">
                <a:solidFill>
                  <a:srgbClr val="FF0000"/>
                </a:solidFill>
              </a:rPr>
              <a:t> , Y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                 </a:t>
            </a:r>
            <a:endParaRPr lang="en-IN" altLang="en-US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0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0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 , 0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 </a:t>
            </a:r>
            <a:r>
              <a:rPr lang="en-US" altLang="en-US" b="1" dirty="0">
                <a:solidFill>
                  <a:srgbClr val="FF0000"/>
                </a:solidFill>
              </a:rPr>
              <a:t> , 0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1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 , 1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 </a:t>
            </a:r>
            <a:r>
              <a:rPr lang="en-US" altLang="en-US" b="1" dirty="0">
                <a:solidFill>
                  <a:srgbClr val="FF0000"/>
                </a:solidFill>
              </a:rPr>
              <a:t> , 1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#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# , R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 , #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 </a:t>
            </a:r>
            <a:r>
              <a:rPr lang="en-US" altLang="en-US" b="1" dirty="0">
                <a:solidFill>
                  <a:srgbClr val="FF0000"/>
                </a:solidFill>
              </a:rPr>
              <a:t> , # , R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</a:t>
            </a:r>
            <a:r>
              <a:rPr lang="en-IN" altLang="en-US" b="1" dirty="0">
                <a:sym typeface="Symbol" panose="05050102010706020507" pitchFamily="18" charset="2"/>
              </a:rPr>
              <a:t>0 ,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 , B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3 </a:t>
            </a:r>
            <a:r>
              <a:rPr lang="en-US" altLang="en-US" b="1" dirty="0">
                <a:solidFill>
                  <a:srgbClr val="FF0000"/>
                </a:solidFill>
              </a:rPr>
              <a:t> , 1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, L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0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0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L )          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1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1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#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#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X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0 </a:t>
            </a:r>
            <a:r>
              <a:rPr lang="en-US" altLang="en-US" b="1" dirty="0">
                <a:solidFill>
                  <a:srgbClr val="0000CC"/>
                </a:solidFill>
              </a:rPr>
              <a:t> , 0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US" alt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Y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0 </a:t>
            </a:r>
            <a:r>
              <a:rPr lang="en-US" altLang="en-US" b="1" dirty="0">
                <a:solidFill>
                  <a:srgbClr val="0000CC"/>
                </a:solidFill>
              </a:rPr>
              <a:t> , 1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        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0</a:t>
            </a:r>
            <a:r>
              <a:rPr lang="en-US" altLang="en-US" b="1" dirty="0">
                <a:solidFill>
                  <a:srgbClr val="008000"/>
                </a:solidFill>
              </a:rPr>
              <a:t> , #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4 </a:t>
            </a:r>
            <a:r>
              <a:rPr lang="en-US" altLang="en-US" b="1" dirty="0">
                <a:solidFill>
                  <a:srgbClr val="008000"/>
                </a:solidFill>
              </a:rPr>
              <a:t> , #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484094"/>
            <a:ext cx="11066930" cy="5692869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/>
          </a:p>
          <a:p>
            <a:pPr marL="0" indent="0">
              <a:buNone/>
            </a:pP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100# </a:t>
            </a:r>
            <a:r>
              <a:rPr lang="en-IN" dirty="0"/>
              <a:t>Ⱶ </a:t>
            </a:r>
            <a:r>
              <a:rPr lang="en-IN" b="1" dirty="0"/>
              <a:t>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  <a:r>
              <a:rPr lang="en-US" altLang="en-US" b="1" dirty="0"/>
              <a:t>00#</a:t>
            </a:r>
            <a:r>
              <a:rPr lang="en-US" altLang="en-US" b="1" baseline="-25000" dirty="0"/>
              <a:t> </a:t>
            </a:r>
            <a:r>
              <a:rPr lang="en-IN" dirty="0"/>
              <a:t>Ⱶ </a:t>
            </a:r>
            <a:r>
              <a:rPr lang="en-IN" b="1" dirty="0"/>
              <a:t>Y1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0</a:t>
            </a:r>
            <a:r>
              <a:rPr lang="en-US" altLang="en-US" b="1" dirty="0"/>
              <a:t>0#</a:t>
            </a:r>
            <a:r>
              <a:rPr lang="en-US" altLang="en-US" b="1" baseline="-25000" dirty="0"/>
              <a:t> </a:t>
            </a:r>
            <a:r>
              <a:rPr lang="en-IN" dirty="0"/>
              <a:t>Ⱶ </a:t>
            </a:r>
            <a:r>
              <a:rPr lang="en-IN" b="1" dirty="0"/>
              <a:t>Y10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0</a:t>
            </a:r>
            <a:r>
              <a:rPr lang="en-US" altLang="en-US" b="1" dirty="0"/>
              <a:t># </a:t>
            </a:r>
            <a:r>
              <a:rPr lang="en-IN" dirty="0"/>
              <a:t>Ⱶ </a:t>
            </a:r>
            <a:r>
              <a:rPr lang="en-IN" b="1" dirty="0"/>
              <a:t>Y100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#</a:t>
            </a:r>
            <a:r>
              <a:rPr lang="en-US" altLang="en-US" b="1" dirty="0"/>
              <a:t> </a:t>
            </a:r>
            <a:r>
              <a:rPr lang="en-IN" dirty="0"/>
              <a:t>Ⱶ</a:t>
            </a:r>
            <a:r>
              <a:rPr lang="en-IN" b="1" dirty="0"/>
              <a:t> Y100#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B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/>
              <a:t>Y100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>
                <a:solidFill>
                  <a:srgbClr val="FF0000"/>
                </a:solidFill>
              </a:rPr>
              <a:t>#</a:t>
            </a:r>
            <a:r>
              <a:rPr lang="en-US" altLang="en-US" b="1" dirty="0"/>
              <a:t>1</a:t>
            </a:r>
            <a:r>
              <a:rPr lang="en-IN" dirty="0"/>
              <a:t>Ⱶ </a:t>
            </a:r>
            <a:r>
              <a:rPr lang="en-IN" b="1" dirty="0"/>
              <a:t>Y10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dirty="0"/>
              <a:t>#</a:t>
            </a:r>
            <a:r>
              <a:rPr lang="en-US" altLang="en-US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b="1" dirty="0"/>
              <a:t>Y1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dirty="0"/>
              <a:t>0#</a:t>
            </a:r>
            <a:r>
              <a:rPr lang="en-US" altLang="en-US" b="1" dirty="0"/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b="1" dirty="0"/>
              <a:t>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r>
              <a:rPr lang="en-IN" b="1" dirty="0"/>
              <a:t>00#</a:t>
            </a:r>
            <a:r>
              <a:rPr lang="en-US" altLang="en-US" b="1" dirty="0"/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>
                <a:solidFill>
                  <a:srgbClr val="FF0000"/>
                </a:solidFill>
              </a:rPr>
              <a:t>Y</a:t>
            </a:r>
            <a:r>
              <a:rPr lang="en-IN" b="1" dirty="0"/>
              <a:t>100#</a:t>
            </a:r>
            <a:r>
              <a:rPr lang="en-US" altLang="en-US" b="1" dirty="0"/>
              <a:t>1</a:t>
            </a:r>
            <a:endParaRPr lang="en-IN" alt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IN" b="1" dirty="0">
                <a:solidFill>
                  <a:srgbClr val="FF0000"/>
                </a:solidFill>
              </a:rPr>
              <a:t>1</a:t>
            </a:r>
            <a:r>
              <a:rPr lang="en-IN" b="1" dirty="0"/>
              <a:t>00#</a:t>
            </a:r>
            <a:r>
              <a:rPr lang="en-US" altLang="en-US" b="1" dirty="0"/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altLang="en-US" b="1" dirty="0"/>
              <a:t>1Y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dirty="0"/>
              <a:t>0#</a:t>
            </a:r>
            <a:r>
              <a:rPr lang="en-US" altLang="en-US" b="1" dirty="0"/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 </a:t>
            </a:r>
            <a:r>
              <a:rPr lang="en-IN" dirty="0"/>
              <a:t>Ⱶ </a:t>
            </a:r>
            <a:r>
              <a:rPr lang="en-IN" altLang="en-US" b="1" dirty="0"/>
              <a:t>1Y0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dirty="0"/>
              <a:t>#</a:t>
            </a:r>
            <a:r>
              <a:rPr lang="en-US" altLang="en-US" b="1" dirty="0"/>
              <a:t>1 </a:t>
            </a:r>
            <a:r>
              <a:rPr lang="en-IN" dirty="0"/>
              <a:t>Ⱶ </a:t>
            </a:r>
            <a:r>
              <a:rPr lang="en-IN" altLang="en-US" b="1" dirty="0"/>
              <a:t>1Y00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>
                <a:solidFill>
                  <a:srgbClr val="FF0000"/>
                </a:solidFill>
              </a:rPr>
              <a:t>#</a:t>
            </a:r>
            <a:r>
              <a:rPr lang="en-US" altLang="en-US" b="1" dirty="0"/>
              <a:t>1 </a:t>
            </a:r>
            <a:r>
              <a:rPr lang="en-IN" dirty="0"/>
              <a:t>Ⱶ </a:t>
            </a:r>
            <a:r>
              <a:rPr lang="en-IN" altLang="en-US" b="1" dirty="0"/>
              <a:t>1Y00#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1</a:t>
            </a: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1Y00#1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B</a:t>
            </a:r>
            <a:r>
              <a:rPr lang="en-US" altLang="en-US" b="1" dirty="0"/>
              <a:t> </a:t>
            </a:r>
            <a:r>
              <a:rPr lang="en-IN" dirty="0"/>
              <a:t>Ⱶ </a:t>
            </a:r>
            <a:r>
              <a:rPr lang="en-IN" altLang="en-US" b="1" dirty="0"/>
              <a:t>1Y00#</a:t>
            </a:r>
            <a:r>
              <a:rPr lang="en-US" altLang="en-US" b="1" dirty="0"/>
              <a:t> 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1 </a:t>
            </a:r>
            <a:r>
              <a:rPr lang="en-IN" dirty="0"/>
              <a:t>Ⱶ </a:t>
            </a:r>
            <a:r>
              <a:rPr lang="en-IN" altLang="en-US" b="1" dirty="0"/>
              <a:t>1Y00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IN" altLang="en-US" b="1" dirty="0">
                <a:solidFill>
                  <a:srgbClr val="FF0000"/>
                </a:solidFill>
              </a:rPr>
              <a:t>#</a:t>
            </a:r>
            <a:r>
              <a:rPr lang="en-IN" altLang="en-US" b="1" dirty="0"/>
              <a:t>11 </a:t>
            </a:r>
            <a:r>
              <a:rPr lang="en-IN" dirty="0"/>
              <a:t>Ⱶ </a:t>
            </a:r>
            <a:r>
              <a:rPr lang="en-IN" altLang="en-US" b="1" dirty="0"/>
              <a:t>1Y0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#11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0#11 </a:t>
            </a:r>
            <a:r>
              <a:rPr lang="en-IN" dirty="0"/>
              <a:t>Ⱶ </a:t>
            </a:r>
            <a:r>
              <a:rPr lang="en-IN" altLang="en-US" b="1" dirty="0"/>
              <a:t>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Y</a:t>
            </a:r>
            <a:r>
              <a:rPr lang="en-IN" altLang="en-US" b="1" dirty="0"/>
              <a:t>00#11 </a:t>
            </a:r>
            <a:r>
              <a:rPr lang="en-IN" dirty="0"/>
              <a:t>Ⱶ </a:t>
            </a:r>
            <a:r>
              <a:rPr lang="en-IN" altLang="en-US" b="1" dirty="0"/>
              <a:t>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0#11 </a:t>
            </a:r>
            <a:r>
              <a:rPr lang="en-IN" dirty="0"/>
              <a:t>Ⱶ </a:t>
            </a:r>
            <a:r>
              <a:rPr lang="en-IN" altLang="en-US" b="1" dirty="0"/>
              <a:t>11X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#11 </a:t>
            </a:r>
            <a:r>
              <a:rPr lang="en-IN" dirty="0"/>
              <a:t>Ⱶ </a:t>
            </a:r>
            <a:r>
              <a:rPr lang="en-IN" altLang="en-US" b="1" dirty="0"/>
              <a:t>11X0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#</a:t>
            </a:r>
            <a:r>
              <a:rPr lang="en-IN" altLang="en-US" b="1" dirty="0"/>
              <a:t>11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11X0#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1 </a:t>
            </a:r>
            <a:r>
              <a:rPr lang="en-IN" dirty="0"/>
              <a:t>Ⱶ </a:t>
            </a:r>
            <a:r>
              <a:rPr lang="en-IN" altLang="en-US" b="1" dirty="0"/>
              <a:t>11X0#1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 </a:t>
            </a:r>
            <a:r>
              <a:rPr lang="en-IN" dirty="0"/>
              <a:t>Ⱶ </a:t>
            </a:r>
            <a:r>
              <a:rPr lang="en-IN" altLang="en-US" b="1" dirty="0"/>
              <a:t>11X0#11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B</a:t>
            </a:r>
            <a:r>
              <a:rPr lang="en-IN" altLang="en-US" b="1" dirty="0"/>
              <a:t> </a:t>
            </a:r>
            <a:r>
              <a:rPr lang="en-IN" dirty="0"/>
              <a:t>Ⱶ </a:t>
            </a:r>
            <a:r>
              <a:rPr lang="en-IN" altLang="en-US" b="1" dirty="0"/>
              <a:t>11X0#1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0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11X0#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10 </a:t>
            </a:r>
            <a:r>
              <a:rPr lang="en-IN" dirty="0"/>
              <a:t>Ⱶ </a:t>
            </a:r>
            <a:r>
              <a:rPr lang="en-IN" altLang="en-US" b="1" dirty="0"/>
              <a:t>11X0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#</a:t>
            </a:r>
            <a:r>
              <a:rPr lang="en-IN" altLang="en-US" b="1" dirty="0"/>
              <a:t>110 </a:t>
            </a:r>
            <a:r>
              <a:rPr lang="en-IN" dirty="0"/>
              <a:t>Ⱶ </a:t>
            </a:r>
            <a:r>
              <a:rPr lang="en-IN" altLang="en-US" b="1" dirty="0"/>
              <a:t>11X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#110 </a:t>
            </a:r>
            <a:r>
              <a:rPr lang="en-IN" dirty="0"/>
              <a:t>Ⱶ </a:t>
            </a:r>
            <a:r>
              <a:rPr lang="en-IN" altLang="en-US" b="1" dirty="0"/>
              <a:t>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X</a:t>
            </a:r>
            <a:r>
              <a:rPr lang="en-IN" altLang="en-US" b="1" dirty="0"/>
              <a:t>0#110 </a:t>
            </a:r>
            <a:r>
              <a:rPr lang="en-IN" dirty="0"/>
              <a:t>Ⱶ </a:t>
            </a:r>
            <a:r>
              <a:rPr lang="en-IN" altLang="en-US" b="1" dirty="0"/>
              <a:t>110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#110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110X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#</a:t>
            </a:r>
            <a:r>
              <a:rPr lang="en-IN" altLang="en-US" b="1" dirty="0"/>
              <a:t>110 </a:t>
            </a:r>
            <a:r>
              <a:rPr lang="en-IN" dirty="0"/>
              <a:t>Ⱶ </a:t>
            </a:r>
            <a:r>
              <a:rPr lang="en-IN" altLang="en-US" b="1" dirty="0"/>
              <a:t>110X#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10 </a:t>
            </a:r>
            <a:r>
              <a:rPr lang="en-IN" dirty="0"/>
              <a:t>Ⱶ </a:t>
            </a:r>
            <a:r>
              <a:rPr lang="en-IN" altLang="en-US" b="1" dirty="0"/>
              <a:t>110X#1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0 </a:t>
            </a:r>
            <a:r>
              <a:rPr lang="en-IN" dirty="0"/>
              <a:t>Ⱶ </a:t>
            </a:r>
            <a:r>
              <a:rPr lang="en-IN" altLang="en-US" b="1" dirty="0"/>
              <a:t>110X#11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 </a:t>
            </a:r>
            <a:r>
              <a:rPr lang="en-IN" dirty="0"/>
              <a:t>Ⱶ </a:t>
            </a:r>
            <a:r>
              <a:rPr lang="en-IN" altLang="en-US" b="1" dirty="0"/>
              <a:t>110X#110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IN" altLang="en-US" b="1" dirty="0">
                <a:solidFill>
                  <a:srgbClr val="FF0000"/>
                </a:solidFill>
              </a:rPr>
              <a:t>B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110X#11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0</a:t>
            </a:r>
            <a:r>
              <a:rPr lang="en-IN" altLang="en-US" b="1" dirty="0"/>
              <a:t>0 </a:t>
            </a:r>
            <a:r>
              <a:rPr lang="en-IN" dirty="0"/>
              <a:t>Ⱶ </a:t>
            </a:r>
            <a:r>
              <a:rPr lang="en-IN" altLang="en-US" b="1" dirty="0"/>
              <a:t>110X#1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00 </a:t>
            </a:r>
            <a:r>
              <a:rPr lang="en-IN" dirty="0"/>
              <a:t>Ⱶ </a:t>
            </a:r>
            <a:r>
              <a:rPr lang="en-IN" altLang="en-US" b="1" dirty="0"/>
              <a:t>110X#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1</a:t>
            </a:r>
            <a:r>
              <a:rPr lang="en-IN" altLang="en-US" b="1" dirty="0"/>
              <a:t>100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altLang="en-US" b="1" dirty="0"/>
              <a:t>110X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#</a:t>
            </a:r>
            <a:r>
              <a:rPr lang="en-IN" altLang="en-US" b="1" dirty="0"/>
              <a:t>1100 </a:t>
            </a:r>
            <a:r>
              <a:rPr lang="en-IN" dirty="0"/>
              <a:t>Ⱶ </a:t>
            </a:r>
            <a:r>
              <a:rPr lang="en-IN" altLang="en-US" b="1" dirty="0"/>
              <a:t>110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altLang="en-US" b="1" dirty="0">
                <a:solidFill>
                  <a:srgbClr val="FF0000"/>
                </a:solidFill>
              </a:rPr>
              <a:t>X</a:t>
            </a:r>
            <a:r>
              <a:rPr lang="en-IN" altLang="en-US" b="1" dirty="0"/>
              <a:t>#1100 </a:t>
            </a:r>
            <a:r>
              <a:rPr lang="en-IN" dirty="0"/>
              <a:t>Ⱶ </a:t>
            </a:r>
            <a:r>
              <a:rPr lang="en-IN" altLang="en-US" b="1" dirty="0"/>
              <a:t>1100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IN" altLang="en-US" b="1" dirty="0">
                <a:solidFill>
                  <a:srgbClr val="FF0000"/>
                </a:solidFill>
              </a:rPr>
              <a:t>#</a:t>
            </a:r>
            <a:r>
              <a:rPr lang="en-IN" altLang="en-US" b="1" dirty="0"/>
              <a:t>1100 </a:t>
            </a:r>
            <a:r>
              <a:rPr lang="en-IN" dirty="0"/>
              <a:t>Ⱶ </a:t>
            </a:r>
            <a:r>
              <a:rPr lang="en-IN" altLang="en-US" b="1" dirty="0"/>
              <a:t>1100#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4</a:t>
            </a:r>
            <a:r>
              <a:rPr lang="en-IN" altLang="en-US" b="1" dirty="0"/>
              <a:t>1100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4"/>
            <a:ext cx="10515600" cy="53788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Example-5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6482"/>
            <a:ext cx="10515600" cy="5410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Design a TM which recognizes palindromes over alphabet {a, b}.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T(M) = {  w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l-GR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{a, b}*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/ w = w</a:t>
            </a:r>
            <a:r>
              <a:rPr lang="en-US" alt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}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abbbba</a:t>
            </a:r>
            <a:r>
              <a:rPr lang="en-US" dirty="0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sym typeface="Symbol" panose="05050102010706020507" pitchFamily="18" charset="2"/>
              </a:rPr>
              <a:t>    </a:t>
            </a:r>
            <a:r>
              <a:rPr lang="en-US" dirty="0" err="1">
                <a:solidFill>
                  <a:srgbClr val="008000"/>
                </a:solidFill>
                <a:sym typeface="Symbol" panose="05050102010706020507" pitchFamily="18" charset="2"/>
              </a:rPr>
              <a:t>babbab</a:t>
            </a:r>
            <a:r>
              <a:rPr lang="en-US" dirty="0">
                <a:solidFill>
                  <a:srgbClr val="008000"/>
                </a:solidFill>
                <a:sym typeface="Symbol" panose="05050102010706020507" pitchFamily="18" charset="2"/>
              </a:rPr>
              <a:t>           even length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abbabba</a:t>
            </a:r>
            <a:endParaRPr lang="en-US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</a:t>
            </a:r>
            <a:r>
              <a:rPr lang="en-US" dirty="0" err="1">
                <a:solidFill>
                  <a:srgbClr val="0000CC"/>
                </a:solidFill>
                <a:sym typeface="Symbol" panose="05050102010706020507" pitchFamily="18" charset="2"/>
              </a:rPr>
              <a:t>bbababb</a:t>
            </a:r>
            <a:r>
              <a:rPr lang="en-US" dirty="0">
                <a:solidFill>
                  <a:srgbClr val="0000CC"/>
                </a:solidFill>
                <a:sym typeface="Symbol" panose="05050102010706020507" pitchFamily="18" charset="2"/>
              </a:rPr>
              <a:t>         odd length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B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F), where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Q = {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} ,   </a:t>
            </a:r>
          </a:p>
          <a:p>
            <a:pPr marL="0" indent="0">
              <a:buNone/>
            </a:pP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IN" altLang="en-US" dirty="0">
                <a:cs typeface="Arial" panose="020B0604020202020204" pitchFamily="34" charset="0"/>
              </a:rPr>
              <a:t> = {0, 1} 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 ={0, 1, #, X, Y, B}  , F = {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r>
              <a:rPr lang="en-IN" altLang="en-US" dirty="0"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 , b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4 </a:t>
            </a:r>
            <a:r>
              <a:rPr lang="en-US" altLang="en-US" b="1" dirty="0">
                <a:solidFill>
                  <a:srgbClr val="FF0000"/>
                </a:solidFill>
              </a:rPr>
              <a:t> , B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                 </a:t>
            </a:r>
            <a:endParaRPr lang="en-IN" altLang="en-US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4</a:t>
            </a:r>
            <a:r>
              <a:rPr lang="en-US" altLang="en-US" b="1" dirty="0">
                <a:solidFill>
                  <a:srgbClr val="FF0000"/>
                </a:solidFill>
              </a:rPr>
              <a:t> , a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4 </a:t>
            </a:r>
            <a:r>
              <a:rPr lang="en-US" altLang="en-US" b="1" dirty="0">
                <a:solidFill>
                  <a:srgbClr val="FF0000"/>
                </a:solidFill>
              </a:rPr>
              <a:t> , a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4</a:t>
            </a:r>
            <a:r>
              <a:rPr lang="en-US" altLang="en-US" b="1" dirty="0">
                <a:solidFill>
                  <a:srgbClr val="FF0000"/>
                </a:solidFill>
              </a:rPr>
              <a:t> , b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4 </a:t>
            </a:r>
            <a:r>
              <a:rPr lang="en-US" altLang="en-US" b="1" dirty="0">
                <a:solidFill>
                  <a:srgbClr val="FF0000"/>
                </a:solidFill>
              </a:rPr>
              <a:t> , b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b="1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B ,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4</a:t>
            </a:r>
            <a:r>
              <a:rPr lang="en-US" altLang="en-US" b="1" dirty="0">
                <a:solidFill>
                  <a:srgbClr val="FF0000"/>
                </a:solidFill>
              </a:rPr>
              <a:t> , B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5 </a:t>
            </a:r>
            <a:r>
              <a:rPr lang="en-US" altLang="en-US" b="1" dirty="0">
                <a:solidFill>
                  <a:srgbClr val="FF0000"/>
                </a:solidFill>
              </a:rPr>
              <a:t> , B , L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B</a:t>
            </a:r>
            <a:r>
              <a:rPr lang="en-IN" altLang="en-US" b="1" dirty="0">
                <a:sym typeface="Symbol" panose="05050102010706020507" pitchFamily="18" charset="2"/>
              </a:rPr>
              <a:t> ,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5</a:t>
            </a:r>
            <a:r>
              <a:rPr lang="en-US" altLang="en-US" b="1" dirty="0">
                <a:solidFill>
                  <a:srgbClr val="FF0000"/>
                </a:solidFill>
              </a:rPr>
              <a:t> , b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3 </a:t>
            </a:r>
            <a:r>
              <a:rPr lang="en-US" altLang="en-US" b="1" dirty="0">
                <a:solidFill>
                  <a:srgbClr val="FF0000"/>
                </a:solidFill>
              </a:rPr>
              <a:t> , B</a:t>
            </a:r>
            <a:r>
              <a:rPr lang="en-I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, L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a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a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L )          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b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 </a:t>
            </a:r>
            <a:r>
              <a:rPr lang="en-US" altLang="en-US" b="1" dirty="0">
                <a:solidFill>
                  <a:srgbClr val="0000CC"/>
                </a:solidFill>
              </a:rPr>
              <a:t> , b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00CC"/>
                </a:solidFill>
              </a:rPr>
              <a:t>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</a:rPr>
              <a:t> , B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00CC"/>
                </a:solidFill>
              </a:rPr>
              <a:t>q</a:t>
            </a:r>
            <a:r>
              <a:rPr lang="en-US" altLang="en-US" b="1" baseline="-25000" dirty="0">
                <a:solidFill>
                  <a:srgbClr val="0000CC"/>
                </a:solidFill>
              </a:rPr>
              <a:t>0 </a:t>
            </a:r>
            <a:r>
              <a:rPr lang="en-US" altLang="en-US" b="1" dirty="0">
                <a:solidFill>
                  <a:srgbClr val="0000CC"/>
                </a:solidFill>
              </a:rPr>
              <a:t> , B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0</a:t>
            </a:r>
            <a:r>
              <a:rPr lang="en-US" altLang="en-US" b="1" dirty="0">
                <a:solidFill>
                  <a:srgbClr val="008000"/>
                </a:solidFill>
              </a:rPr>
              <a:t> , B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6 </a:t>
            </a:r>
            <a:r>
              <a:rPr lang="en-US" altLang="en-US" b="1" dirty="0">
                <a:solidFill>
                  <a:srgbClr val="008000"/>
                </a:solidFill>
              </a:rPr>
              <a:t> , B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2</a:t>
            </a:r>
            <a:r>
              <a:rPr lang="en-US" altLang="en-US" b="1" dirty="0">
                <a:solidFill>
                  <a:srgbClr val="008000"/>
                </a:solidFill>
              </a:rPr>
              <a:t> , B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6 </a:t>
            </a:r>
            <a:r>
              <a:rPr lang="en-US" altLang="en-US" b="1" dirty="0">
                <a:solidFill>
                  <a:srgbClr val="008000"/>
                </a:solidFill>
              </a:rPr>
              <a:t> , B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008000"/>
                </a:solidFill>
              </a:rPr>
              <a:t>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5</a:t>
            </a:r>
            <a:r>
              <a:rPr lang="en-US" altLang="en-US" b="1" dirty="0">
                <a:solidFill>
                  <a:srgbClr val="008000"/>
                </a:solidFill>
              </a:rPr>
              <a:t> , B 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008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008000"/>
                </a:solidFill>
              </a:rPr>
              <a:t>q</a:t>
            </a:r>
            <a:r>
              <a:rPr lang="en-US" altLang="en-US" b="1" baseline="-25000" dirty="0">
                <a:solidFill>
                  <a:srgbClr val="008000"/>
                </a:solidFill>
              </a:rPr>
              <a:t>6 </a:t>
            </a:r>
            <a:r>
              <a:rPr lang="en-US" altLang="en-US" b="1" dirty="0">
                <a:solidFill>
                  <a:srgbClr val="008000"/>
                </a:solidFill>
              </a:rPr>
              <a:t> , B</a:t>
            </a:r>
            <a:r>
              <a:rPr lang="en-US" altLang="en-US" b="1" dirty="0">
                <a:solidFill>
                  <a:srgbClr val="008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dirty="0">
              <a:solidFill>
                <a:srgbClr val="008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56659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b="1" dirty="0">
                <a:sym typeface="Symbol" panose="05050102010706020507" pitchFamily="18" charset="2"/>
              </a:rPr>
              <a:t>bbbba</a:t>
            </a:r>
            <a:r>
              <a:rPr lang="en-US" altLang="en-US" b="1" dirty="0"/>
              <a:t> </a:t>
            </a:r>
            <a:r>
              <a:rPr lang="en-IN" dirty="0"/>
              <a:t>Ⱶ </a:t>
            </a:r>
            <a:r>
              <a:rPr lang="en-IN" b="1" dirty="0"/>
              <a:t>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b="1" dirty="0">
                <a:sym typeface="Symbol" panose="05050102010706020507" pitchFamily="18" charset="2"/>
              </a:rPr>
              <a:t>bbba </a:t>
            </a:r>
            <a:r>
              <a:rPr lang="en-IN" dirty="0"/>
              <a:t>Ⱶ </a:t>
            </a:r>
            <a:r>
              <a:rPr lang="en-IN" b="1" dirty="0"/>
              <a:t>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b="1" dirty="0">
                <a:sym typeface="Symbol" panose="05050102010706020507" pitchFamily="18" charset="2"/>
              </a:rPr>
              <a:t>bba </a:t>
            </a:r>
            <a:r>
              <a:rPr lang="en-IN" dirty="0"/>
              <a:t>Ⱶ </a:t>
            </a:r>
            <a:r>
              <a:rPr lang="en-IN" b="1" dirty="0" err="1"/>
              <a:t>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b="1" dirty="0">
                <a:sym typeface="Symbol" panose="05050102010706020507" pitchFamily="18" charset="2"/>
              </a:rPr>
              <a:t>ba </a:t>
            </a:r>
            <a:r>
              <a:rPr lang="en-IN" dirty="0"/>
              <a:t>Ⱶ </a:t>
            </a:r>
            <a:r>
              <a:rPr lang="en-IN" b="1" dirty="0" err="1"/>
              <a:t>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b="1" dirty="0">
                <a:sym typeface="Symbol" panose="05050102010706020507" pitchFamily="18" charset="2"/>
              </a:rPr>
              <a:t>a</a:t>
            </a:r>
            <a:endParaRPr lang="en-IN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err="1"/>
              <a:t>Bbbbb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IN" dirty="0"/>
              <a:t>Ⱶ </a:t>
            </a:r>
            <a:r>
              <a:rPr lang="en-IN" b="1" dirty="0" err="1"/>
              <a:t>Bbbbba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b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b="1" dirty="0">
                <a:sym typeface="Symbol" panose="05050102010706020507" pitchFamily="18" charset="2"/>
              </a:rPr>
              <a:t> </a:t>
            </a:r>
            <a:r>
              <a:rPr lang="en-IN" dirty="0"/>
              <a:t>Ⱶ </a:t>
            </a:r>
            <a:r>
              <a:rPr lang="en-IN" b="1" dirty="0" err="1"/>
              <a:t>Bbbbb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>
                <a:solidFill>
                  <a:srgbClr val="FF0000"/>
                </a:solidFill>
              </a:rPr>
              <a:t>a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 err="1"/>
              <a:t>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 err="1"/>
              <a:t>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/>
              <a:t>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/>
              <a:t>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/>
              <a:t>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/>
              <a:t>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 err="1"/>
              <a:t>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 err="1"/>
              <a:t>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 err="1"/>
              <a:t>BBbbb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 err="1"/>
              <a:t>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5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 err="1"/>
              <a:t>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/>
              <a:t>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/>
              <a:t>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/>
              <a:t>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/>
              <a:t>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 err="1"/>
              <a:t>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>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Ⱶ </a:t>
            </a:r>
            <a:r>
              <a:rPr lang="en-IN" b="1" dirty="0"/>
              <a:t>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5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 err="1"/>
              <a:t>BB</a:t>
            </a:r>
            <a:r>
              <a:rPr lang="en-IN" b="1" dirty="0"/>
              <a:t> </a:t>
            </a:r>
            <a:r>
              <a:rPr lang="en-IN" dirty="0"/>
              <a:t>Ⱶ </a:t>
            </a:r>
            <a:r>
              <a:rPr lang="en-IN" b="1" dirty="0"/>
              <a:t>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>BBB </a:t>
            </a:r>
            <a:r>
              <a:rPr lang="en-IN" dirty="0"/>
              <a:t>Ⱶ </a:t>
            </a:r>
            <a:r>
              <a:rPr lang="en-IN" b="1" dirty="0"/>
              <a:t>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>BB </a:t>
            </a:r>
            <a:r>
              <a:rPr lang="en-IN" dirty="0"/>
              <a:t>Ⱶ </a:t>
            </a:r>
            <a:r>
              <a:rPr lang="en-IN" b="1" dirty="0"/>
              <a:t>BBBB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6</a:t>
            </a:r>
            <a:r>
              <a:rPr lang="en-IN" b="1" dirty="0">
                <a:solidFill>
                  <a:srgbClr val="FF0000"/>
                </a:solidFill>
              </a:rPr>
              <a:t>B</a:t>
            </a:r>
            <a:r>
              <a:rPr lang="en-IN" b="1" dirty="0"/>
              <a:t>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092700" y="8509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200597" y="9533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200050" y="1383290"/>
            <a:ext cx="1239413" cy="49229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B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664759" y="1791919"/>
            <a:ext cx="1239413" cy="63196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683000" y="22860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790897" y="23884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4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6667500" y="22987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775397" y="24011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3759200" y="40386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867097" y="41410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5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6743700" y="40513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851597" y="41537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2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245100" y="30734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352997" y="31758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6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334000" y="5232400"/>
            <a:ext cx="707720" cy="8382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441897" y="53348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3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5292420" y="3162300"/>
            <a:ext cx="609600" cy="68580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endCxn id="8" idx="7"/>
          </p:cNvCxnSpPr>
          <p:nvPr/>
        </p:nvCxnSpPr>
        <p:spPr>
          <a:xfrm flipH="1">
            <a:off x="4287077" y="1512125"/>
            <a:ext cx="884796" cy="89662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0" idx="1"/>
          </p:cNvCxnSpPr>
          <p:nvPr/>
        </p:nvCxnSpPr>
        <p:spPr>
          <a:xfrm>
            <a:off x="5776078" y="1474025"/>
            <a:ext cx="995065" cy="94742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4078108" y="3114185"/>
            <a:ext cx="12700" cy="93443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057085" y="3136900"/>
            <a:ext cx="12700" cy="93443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61497" y="4752181"/>
            <a:ext cx="991500" cy="81476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041719" y="4834054"/>
            <a:ext cx="901415" cy="732887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506858" y="1672745"/>
            <a:ext cx="38153" cy="1422462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3"/>
          </p:cNvCxnSpPr>
          <p:nvPr/>
        </p:nvCxnSpPr>
        <p:spPr>
          <a:xfrm flipV="1">
            <a:off x="4466919" y="3704728"/>
            <a:ext cx="844016" cy="66841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906417" y="3704728"/>
            <a:ext cx="860768" cy="61811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3710850" y="1383290"/>
            <a:ext cx="1239413" cy="49229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B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Arc 21"/>
          <p:cNvSpPr/>
          <p:nvPr/>
        </p:nvSpPr>
        <p:spPr bwMode="auto">
          <a:xfrm rot="20915284">
            <a:off x="7241715" y="2105803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80" name="Text Box 3"/>
          <p:cNvSpPr txBox="1">
            <a:spLocks noChangeArrowheads="1"/>
          </p:cNvSpPr>
          <p:nvPr/>
        </p:nvSpPr>
        <p:spPr bwMode="auto">
          <a:xfrm>
            <a:off x="8300517" y="1867532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Arc 21"/>
          <p:cNvSpPr/>
          <p:nvPr/>
        </p:nvSpPr>
        <p:spPr bwMode="auto">
          <a:xfrm rot="10800000">
            <a:off x="2718756" y="2565963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2654719" y="2089041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8300517" y="2176947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7148558" y="3189955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3039634" y="3453627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6528851" y="4935423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3822657" y="4906694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Arc 21"/>
          <p:cNvSpPr/>
          <p:nvPr/>
        </p:nvSpPr>
        <p:spPr bwMode="auto">
          <a:xfrm rot="2206826">
            <a:off x="5862036" y="5853620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6745142" y="5623743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6772037" y="5892812"/>
            <a:ext cx="1228965" cy="60211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4494996" y="2136608"/>
            <a:ext cx="1239413" cy="5528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4149857" y="3432003"/>
            <a:ext cx="1239413" cy="5528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6023476" y="3382698"/>
            <a:ext cx="1239413" cy="5528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rc 455"/>
          <p:cNvSpPr/>
          <p:nvPr/>
        </p:nvSpPr>
        <p:spPr bwMode="auto">
          <a:xfrm rot="10048644">
            <a:off x="2125787" y="896191"/>
            <a:ext cx="8359802" cy="4974598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 dirty="0"/>
          </a:p>
        </p:txBody>
      </p: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2183171" y="5311605"/>
            <a:ext cx="1239413" cy="5528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72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Multi-head 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318"/>
            <a:ext cx="10515600" cy="51146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Turing machine with single tape can have </a:t>
            </a:r>
            <a:r>
              <a:rPr lang="en-IN" dirty="0">
                <a:solidFill>
                  <a:srgbClr val="0000CC"/>
                </a:solidFill>
              </a:rPr>
              <a:t>multiple heads.</a:t>
            </a:r>
          </a:p>
          <a:p>
            <a:pPr marL="0" indent="0">
              <a:buNone/>
            </a:pPr>
            <a:r>
              <a:rPr lang="en-IN" dirty="0"/>
              <a:t>Let us consider a TM with two heads </a:t>
            </a:r>
            <a:r>
              <a:rPr lang="en-IN" b="1" dirty="0">
                <a:solidFill>
                  <a:srgbClr val="0000CC"/>
                </a:solidFill>
              </a:rPr>
              <a:t>H</a:t>
            </a:r>
            <a:r>
              <a:rPr lang="en-IN" b="1" baseline="-25000" dirty="0">
                <a:solidFill>
                  <a:srgbClr val="0000CC"/>
                </a:solidFill>
              </a:rPr>
              <a:t>1</a:t>
            </a:r>
            <a:r>
              <a:rPr lang="en-IN" baseline="-25000" dirty="0"/>
              <a:t> </a:t>
            </a:r>
            <a:r>
              <a:rPr lang="en-IN" dirty="0"/>
              <a:t>and</a:t>
            </a:r>
            <a:r>
              <a:rPr lang="en-IN" baseline="-25000" dirty="0"/>
              <a:t>   </a:t>
            </a:r>
            <a:r>
              <a:rPr lang="en-IN" b="1" dirty="0">
                <a:solidFill>
                  <a:srgbClr val="FF0000"/>
                </a:solidFill>
              </a:rPr>
              <a:t>H</a:t>
            </a:r>
            <a:r>
              <a:rPr lang="en-IN" b="1" baseline="-25000" dirty="0">
                <a:solidFill>
                  <a:srgbClr val="FF0000"/>
                </a:solidFill>
              </a:rPr>
              <a:t>2 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Each head can capable of performing </a:t>
            </a:r>
            <a:r>
              <a:rPr lang="en-IN" b="1" dirty="0"/>
              <a:t>read / </a:t>
            </a:r>
            <a:r>
              <a:rPr lang="en-IN" b="1" dirty="0">
                <a:solidFill>
                  <a:srgbClr val="FF0000"/>
                </a:solidFill>
              </a:rPr>
              <a:t>write</a:t>
            </a:r>
            <a:r>
              <a:rPr lang="en-IN" b="1" dirty="0"/>
              <a:t> /</a:t>
            </a:r>
            <a:r>
              <a:rPr lang="en-IN" b="1" dirty="0">
                <a:solidFill>
                  <a:srgbClr val="0000CC"/>
                </a:solidFill>
              </a:rPr>
              <a:t> move </a:t>
            </a:r>
            <a:r>
              <a:rPr lang="en-IN" dirty="0"/>
              <a:t>operation independently.</a:t>
            </a: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3321424"/>
            <a:ext cx="8210550" cy="2474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87636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transition behaviour of 2-head one tape Turing machine can be defined as given below: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(p,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L))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- symbol under the head </a:t>
            </a:r>
            <a:r>
              <a:rPr lang="en-IN" b="1" dirty="0">
                <a:solidFill>
                  <a:srgbClr val="0000CC"/>
                </a:solidFill>
              </a:rPr>
              <a:t>H</a:t>
            </a:r>
            <a:r>
              <a:rPr lang="en-IN" b="1" baseline="-25000" dirty="0">
                <a:solidFill>
                  <a:srgbClr val="0000CC"/>
                </a:solidFill>
              </a:rPr>
              <a:t>1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-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symbol under the head </a:t>
            </a:r>
            <a:r>
              <a:rPr lang="en-IN" b="1" dirty="0">
                <a:solidFill>
                  <a:srgbClr val="FF0000"/>
                </a:solidFill>
              </a:rPr>
              <a:t>H</a:t>
            </a:r>
            <a:r>
              <a:rPr lang="en-IN" b="1" baseline="-25000" dirty="0">
                <a:solidFill>
                  <a:srgbClr val="FF0000"/>
                </a:solidFill>
              </a:rPr>
              <a:t>2  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- symbol to be written in the cell under </a:t>
            </a:r>
            <a:r>
              <a:rPr lang="en-IN" b="1" dirty="0">
                <a:solidFill>
                  <a:srgbClr val="0000CC"/>
                </a:solidFill>
              </a:rPr>
              <a:t>H</a:t>
            </a:r>
            <a:r>
              <a:rPr lang="en-IN" b="1" baseline="-25000" dirty="0">
                <a:solidFill>
                  <a:srgbClr val="0000CC"/>
                </a:solidFill>
              </a:rPr>
              <a:t>1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0000CC"/>
                </a:solidFill>
              </a:rPr>
              <a:t>    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- symbol to be written in the cell under </a:t>
            </a:r>
            <a:r>
              <a:rPr lang="en-IN" b="1" dirty="0">
                <a:solidFill>
                  <a:srgbClr val="FF0000"/>
                </a:solidFill>
              </a:rPr>
              <a:t>H</a:t>
            </a:r>
            <a:r>
              <a:rPr lang="en-IN" b="1" baseline="-25000" dirty="0">
                <a:solidFill>
                  <a:srgbClr val="FF0000"/>
                </a:solidFill>
              </a:rPr>
              <a:t>2 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153" y="3227294"/>
            <a:ext cx="9601200" cy="24877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153" y="820274"/>
            <a:ext cx="9453282" cy="24742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7"/>
            <a:ext cx="10515600" cy="79132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Instantaneous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5765"/>
            <a:ext cx="10515600" cy="53519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An Instantaneous Description (ID) of a Turing machine is a string of the form </a:t>
            </a:r>
            <a:r>
              <a:rPr lang="el-GR" dirty="0"/>
              <a:t>α</a:t>
            </a:r>
            <a:r>
              <a:rPr lang="en-IN" baseline="-25000" dirty="0"/>
              <a:t>1</a:t>
            </a:r>
            <a:r>
              <a:rPr lang="en-IN" dirty="0"/>
              <a:t>q</a:t>
            </a:r>
            <a:r>
              <a:rPr lang="el-GR" dirty="0"/>
              <a:t>α</a:t>
            </a:r>
            <a:r>
              <a:rPr lang="en-IN" baseline="-25000" dirty="0"/>
              <a:t>2</a:t>
            </a:r>
            <a:r>
              <a:rPr lang="en-IN" dirty="0"/>
              <a:t> , where  </a:t>
            </a:r>
            <a:r>
              <a:rPr lang="el-GR" dirty="0"/>
              <a:t>α</a:t>
            </a:r>
            <a:r>
              <a:rPr lang="en-IN" baseline="-25000" dirty="0"/>
              <a:t>1 </a:t>
            </a:r>
            <a:r>
              <a:rPr lang="en-IN" dirty="0"/>
              <a:t>, </a:t>
            </a:r>
            <a:r>
              <a:rPr lang="el-GR" dirty="0"/>
              <a:t>α</a:t>
            </a:r>
            <a:r>
              <a:rPr lang="en-IN" baseline="-25000" dirty="0"/>
              <a:t>2 </a:t>
            </a:r>
            <a:r>
              <a:rPr lang="en-US" altLang="en-US" b="1" dirty="0">
                <a:sym typeface="Symbol" panose="05050102010706020507" pitchFamily="18" charset="2"/>
              </a:rPr>
              <a:t>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*</a:t>
            </a:r>
            <a:r>
              <a:rPr lang="en-IN" altLang="en-US" b="1" dirty="0">
                <a:cs typeface="Arial" panose="020B0604020202020204" pitchFamily="34" charset="0"/>
              </a:rPr>
              <a:t> , </a:t>
            </a:r>
            <a:r>
              <a:rPr lang="en-IN" altLang="en-US" dirty="0">
                <a:cs typeface="Arial" panose="020B0604020202020204" pitchFamily="34" charset="0"/>
              </a:rPr>
              <a:t>q</a:t>
            </a:r>
            <a:r>
              <a:rPr lang="en-US" altLang="en-US" b="1" dirty="0">
                <a:sym typeface="Symbol" panose="05050102010706020507" pitchFamily="18" charset="2"/>
              </a:rPr>
              <a:t> </a:t>
            </a:r>
            <a:r>
              <a:rPr lang="en-US" altLang="en-US" dirty="0">
                <a:sym typeface="Symbol" panose="05050102010706020507" pitchFamily="18" charset="2"/>
              </a:rPr>
              <a:t>Q.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This means that at that particular instance </a:t>
            </a:r>
            <a:r>
              <a:rPr lang="el-GR" dirty="0"/>
              <a:t>α</a:t>
            </a:r>
            <a:r>
              <a:rPr lang="en-IN" baseline="-25000" dirty="0"/>
              <a:t>1</a:t>
            </a:r>
            <a:r>
              <a:rPr lang="el-GR" dirty="0"/>
              <a:t>α</a:t>
            </a:r>
            <a:r>
              <a:rPr lang="en-IN" baseline="-25000" dirty="0"/>
              <a:t>2 </a:t>
            </a:r>
            <a:r>
              <a:rPr lang="en-IN" dirty="0"/>
              <a:t> is the content of the TM. q is the current state and the tape head points to the first symbol of </a:t>
            </a:r>
            <a:r>
              <a:rPr lang="el-GR" dirty="0"/>
              <a:t>α</a:t>
            </a:r>
            <a:r>
              <a:rPr lang="en-IN" baseline="-25000" dirty="0"/>
              <a:t>2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The relationship between IDs can be described as follows:</a:t>
            </a:r>
          </a:p>
          <a:p>
            <a:pPr marL="0" indent="0">
              <a:buNone/>
            </a:pPr>
            <a:r>
              <a:rPr lang="en-IN" baseline="-25000" dirty="0"/>
              <a:t> </a:t>
            </a:r>
            <a:r>
              <a:rPr lang="en-IN" dirty="0"/>
              <a:t>If  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q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/>
              <a:t> 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  <a:r>
              <a:rPr lang="en-IN" dirty="0"/>
              <a:t> is an ID and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(p, Y, R) then the next ID will be</a:t>
            </a:r>
          </a:p>
          <a:p>
            <a:pPr marL="0" indent="0">
              <a:buNone/>
            </a:pPr>
            <a:r>
              <a:rPr 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                           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Y p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i+1</a:t>
            </a:r>
            <a:r>
              <a:rPr lang="en-IN" dirty="0"/>
              <a:t> . . . . X</a:t>
            </a:r>
            <a:r>
              <a:rPr lang="en-IN" baseline="-25000" dirty="0"/>
              <a:t>n </a:t>
            </a:r>
          </a:p>
          <a:p>
            <a:pPr marL="0" indent="0"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If (q,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(p, Y, L) then the next ID will be</a:t>
            </a:r>
          </a:p>
          <a:p>
            <a:pPr marL="0" indent="0">
              <a:buNone/>
            </a:pPr>
            <a:r>
              <a:rPr lang="en-IN" baseline="-25000" dirty="0"/>
              <a:t>                             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p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i-1</a:t>
            </a:r>
            <a:r>
              <a:rPr lang="en-IN" dirty="0"/>
              <a:t> Y 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Multi-tape Turing Machine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1"/>
            <a:ext cx="10515600" cy="4993622"/>
          </a:xfrm>
        </p:spPr>
        <p:txBody>
          <a:bodyPr/>
          <a:lstStyle/>
          <a:p>
            <a:r>
              <a:rPr lang="en-IN" dirty="0"/>
              <a:t>Multi – tape Turing machine has multiple tapes (more than one but finite number of tapes) with each tape having its own independent head. </a:t>
            </a:r>
          </a:p>
          <a:p>
            <a:r>
              <a:rPr lang="en-IN" dirty="0"/>
              <a:t> Let us consider the case of three tape TM.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05" y="3097864"/>
            <a:ext cx="10515600" cy="3227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0988"/>
            <a:ext cx="10515600" cy="634701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transition behaviour of 3-tape Turing machine can be defined as given below: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c,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(p,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L), 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R))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  - current state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    p  - next state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- symbol under the head on tape 1</a:t>
            </a:r>
            <a:r>
              <a:rPr lang="en-IN" b="1" baseline="-25000" dirty="0">
                <a:solidFill>
                  <a:srgbClr val="0000CC"/>
                </a:solidFill>
              </a:rPr>
              <a:t>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-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symbol under the head on tape 2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      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b -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symbol under the head on tape 3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baseline="-25000" dirty="0">
                <a:solidFill>
                  <a:srgbClr val="FF0000"/>
                </a:solidFill>
              </a:rPr>
              <a:t>              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- symbol to be written in the cell on tape 1</a:t>
            </a:r>
            <a:r>
              <a:rPr lang="en-IN" b="1" baseline="-25000" dirty="0">
                <a:solidFill>
                  <a:srgbClr val="0000CC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baseline="-25000" dirty="0">
                <a:solidFill>
                  <a:srgbClr val="0000CC"/>
                </a:solidFill>
              </a:rPr>
              <a:t>    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- symbol to be written in the cell on tape 2</a:t>
            </a:r>
            <a:r>
              <a:rPr lang="en-IN" b="1" baseline="-25000" dirty="0">
                <a:solidFill>
                  <a:srgbClr val="FF0000"/>
                </a:solidFill>
              </a:rPr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Z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- symbol to be written in the cell on tape 3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129553"/>
            <a:ext cx="9382125" cy="4141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 Construct a two tape Turing machine to convert an input </a:t>
            </a:r>
            <a:r>
              <a:rPr lang="en-IN" b="1" dirty="0"/>
              <a:t>w</a:t>
            </a:r>
            <a:r>
              <a:rPr lang="en-IN" dirty="0"/>
              <a:t> into </a:t>
            </a:r>
            <a:r>
              <a:rPr lang="en-IN" sz="2000" b="1" dirty="0">
                <a:solidFill>
                  <a:schemeClr val="accent1"/>
                </a:solidFill>
                <a:effectLst/>
                <a:latin typeface="OpenSans"/>
                <a:ea typeface="Calibri" panose="020F0502020204030204" pitchFamily="34" charset="0"/>
                <a:cs typeface="Times New Roman" panose="02020603050405020304" pitchFamily="18" charset="0"/>
              </a:rPr>
              <a:t>WW</a:t>
            </a:r>
            <a:r>
              <a:rPr lang="en-IN" sz="2000" b="1" baseline="30000" dirty="0">
                <a:solidFill>
                  <a:schemeClr val="accent1"/>
                </a:solidFill>
                <a:effectLst/>
                <a:latin typeface="OpenSans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2000" b="1" dirty="0">
                <a:solidFill>
                  <a:schemeClr val="accent1"/>
                </a:solidFill>
              </a:rPr>
              <a:t>.</a:t>
            </a:r>
            <a:r>
              <a:rPr lang="en-IN" sz="2000" b="1" baseline="30000" dirty="0">
                <a:solidFill>
                  <a:schemeClr val="accent1"/>
                </a:solidFill>
              </a:rPr>
              <a:t> </a:t>
            </a:r>
            <a:r>
              <a:rPr lang="en-IN" sz="2000" b="1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Initial configuration:</a:t>
            </a:r>
          </a:p>
          <a:p>
            <a:pPr marL="0" indent="0">
              <a:buNone/>
            </a:pP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88" y="2407023"/>
            <a:ext cx="8686799" cy="2998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Final configuration: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Tape-1   B 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>
                <a:solidFill>
                  <a:srgbClr val="FF0000"/>
                </a:solidFill>
              </a:rPr>
              <a:t> a </a:t>
            </a:r>
            <a:r>
              <a:rPr lang="en-IN" b="1" dirty="0" err="1">
                <a:solidFill>
                  <a:srgbClr val="FF0000"/>
                </a:solidFill>
              </a:rPr>
              <a:t>a</a:t>
            </a:r>
            <a:r>
              <a:rPr lang="en-IN" b="1" dirty="0">
                <a:solidFill>
                  <a:srgbClr val="FF0000"/>
                </a:solidFill>
              </a:rPr>
              <a:t> b 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>
                <a:solidFill>
                  <a:srgbClr val="FF0000"/>
                </a:solidFill>
              </a:rPr>
              <a:t> a </a:t>
            </a:r>
            <a:r>
              <a:rPr lang="en-IN" b="1" dirty="0" err="1">
                <a:solidFill>
                  <a:srgbClr val="FF0000"/>
                </a:solidFill>
              </a:rPr>
              <a:t>a</a:t>
            </a:r>
            <a:r>
              <a:rPr lang="en-IN" b="1" dirty="0">
                <a:solidFill>
                  <a:srgbClr val="FF0000"/>
                </a:solidFill>
              </a:rPr>
              <a:t> B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Tape-2  B 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>
                <a:solidFill>
                  <a:srgbClr val="FF0000"/>
                </a:solidFill>
              </a:rPr>
              <a:t> a </a:t>
            </a:r>
            <a:r>
              <a:rPr lang="en-IN" b="1" dirty="0" err="1">
                <a:solidFill>
                  <a:srgbClr val="FF0000"/>
                </a:solidFill>
              </a:rPr>
              <a:t>a</a:t>
            </a:r>
            <a:r>
              <a:rPr lang="en-IN" b="1" dirty="0">
                <a:solidFill>
                  <a:srgbClr val="FF0000"/>
                </a:solidFill>
              </a:rPr>
              <a:t> b 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B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3071"/>
            <a:ext cx="10515600" cy="6225988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     (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R))</a:t>
            </a:r>
            <a:endParaRPr lang="en-I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R))</a:t>
            </a:r>
            <a:endParaRPr lang="en-I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N),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L))</a:t>
            </a:r>
            <a:endParaRPr lang="en-I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L))</a:t>
            </a:r>
            <a:r>
              <a:rPr lang="en-IN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R),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L))</a:t>
            </a:r>
            <a:endParaRPr lang="en-I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>
                <a:cs typeface="Arial" panose="020B0604020202020204" pitchFamily="34" charset="0"/>
                <a:sym typeface="Symbol" panose="05050102010706020507" pitchFamily="18" charset="2"/>
              </a:rPr>
              <a:t>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(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N), (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N))</a:t>
            </a:r>
            <a:endParaRPr lang="en-IN" dirty="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3194932" y="4524525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3397197" y="47252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69239" y="5054988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5539491" y="4609434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c 21"/>
          <p:cNvSpPr/>
          <p:nvPr/>
        </p:nvSpPr>
        <p:spPr bwMode="auto">
          <a:xfrm rot="17214519">
            <a:off x="5580117" y="390454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64911" y="5069803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918309" y="454693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8135781" y="4749132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2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412150" y="3402590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R)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542188" y="5109832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5759397" y="47887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c 21"/>
          <p:cNvSpPr/>
          <p:nvPr/>
        </p:nvSpPr>
        <p:spPr bwMode="auto">
          <a:xfrm rot="17214519">
            <a:off x="3243317" y="380294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399450" y="3859790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R)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2453550" y="3387590"/>
            <a:ext cx="1254850" cy="5875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R)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402750" y="3885190"/>
            <a:ext cx="1355666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b , R)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168050" y="4545590"/>
            <a:ext cx="1380219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4117250" y="4977390"/>
            <a:ext cx="1355666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L)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6359220" y="3148590"/>
            <a:ext cx="1346944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R)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359220" y="3605790"/>
            <a:ext cx="1334244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R)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7508150" y="3133590"/>
            <a:ext cx="1254850" cy="5875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L)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7457350" y="3631190"/>
            <a:ext cx="1355666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b , L)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6619150" y="4583690"/>
            <a:ext cx="1380219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6568350" y="5015490"/>
            <a:ext cx="1355666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(B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N)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Recursive and Recursively Enumerable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3342"/>
            <a:ext cx="10515600" cy="499362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Def: 1</a:t>
            </a:r>
          </a:p>
          <a:p>
            <a:pPr marL="0" indent="0">
              <a:buNone/>
            </a:pPr>
            <a:r>
              <a:rPr lang="en-IN" dirty="0"/>
              <a:t>The language accepted by a Turing machine (TM) is called </a:t>
            </a:r>
            <a:r>
              <a:rPr lang="en-IN" dirty="0">
                <a:solidFill>
                  <a:srgbClr val="FF0000"/>
                </a:solidFill>
              </a:rPr>
              <a:t>recursively enumerable set (RE).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Def: 2</a:t>
            </a:r>
          </a:p>
          <a:p>
            <a:pPr marL="0" indent="0">
              <a:buNone/>
            </a:pPr>
            <a:r>
              <a:rPr lang="en-IN" dirty="0"/>
              <a:t>The language accepted by a Turing machine (TM) which</a:t>
            </a:r>
            <a:r>
              <a:rPr lang="en-IN" dirty="0">
                <a:solidFill>
                  <a:srgbClr val="FF0000"/>
                </a:solidFill>
              </a:rPr>
              <a:t> halts </a:t>
            </a:r>
            <a:r>
              <a:rPr lang="en-IN" dirty="0"/>
              <a:t>on all inputs is called </a:t>
            </a:r>
            <a:r>
              <a:rPr lang="en-IN" dirty="0">
                <a:solidFill>
                  <a:srgbClr val="FF0000"/>
                </a:solidFill>
              </a:rPr>
              <a:t>recursive set (Rec).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364"/>
            <a:ext cx="10515600" cy="764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Chomsky Hierarchy</a:t>
            </a:r>
            <a:endParaRPr lang="en-US" dirty="0"/>
          </a:p>
        </p:txBody>
      </p:sp>
      <p:grpSp>
        <p:nvGrpSpPr>
          <p:cNvPr id="12" name="Content Placeholder 11"/>
          <p:cNvGrpSpPr>
            <a:grpSpLocks noGrp="1"/>
          </p:cNvGrpSpPr>
          <p:nvPr/>
        </p:nvGrpSpPr>
        <p:grpSpPr>
          <a:xfrm>
            <a:off x="723900" y="1227710"/>
            <a:ext cx="10629900" cy="5173090"/>
            <a:chOff x="304800" y="1259510"/>
            <a:chExt cx="8458200" cy="5217490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990600" y="2667000"/>
              <a:ext cx="7086600" cy="3733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1905000" y="3429000"/>
              <a:ext cx="5257800" cy="2895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charset="0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2514600" y="4495800"/>
              <a:ext cx="4114800" cy="1752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04800" y="1259510"/>
              <a:ext cx="8458200" cy="5217490"/>
              <a:chOff x="304800" y="1259510"/>
              <a:chExt cx="8458200" cy="5217490"/>
            </a:xfrm>
          </p:grpSpPr>
          <p:sp>
            <p:nvSpPr>
              <p:cNvPr id="17" name="Oval 2"/>
              <p:cNvSpPr>
                <a:spLocks noChangeArrowheads="1"/>
              </p:cNvSpPr>
              <p:nvPr/>
            </p:nvSpPr>
            <p:spPr bwMode="auto">
              <a:xfrm>
                <a:off x="304800" y="1752600"/>
                <a:ext cx="8458200" cy="47244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lg" len="lg"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Calibri" panose="020F0502020204030204" charset="0"/>
                </a:endParaRPr>
              </a:p>
            </p:txBody>
          </p:sp>
          <p:sp>
            <p:nvSpPr>
              <p:cNvPr id="18" name="Text Box 5"/>
              <p:cNvSpPr txBox="1">
                <a:spLocks noChangeArrowheads="1"/>
              </p:cNvSpPr>
              <p:nvPr/>
            </p:nvSpPr>
            <p:spPr bwMode="auto">
              <a:xfrm>
                <a:off x="1981200" y="1259510"/>
                <a:ext cx="2482340" cy="372502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lg" len="lg"/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libri" panose="020F0502020204030204" charset="0"/>
                    <a:ea typeface="MS PGothic" panose="020B0600070205080204" pitchFamily="34" charset="-128"/>
                  </a:rPr>
                  <a:t>Non-recursively enumerable                  </a:t>
                </a:r>
              </a:p>
            </p:txBody>
          </p:sp>
          <p:sp>
            <p:nvSpPr>
              <p:cNvPr id="19" name="Text Box 6"/>
              <p:cNvSpPr txBox="1">
                <a:spLocks noChangeArrowheads="1"/>
              </p:cNvSpPr>
              <p:nvPr/>
            </p:nvSpPr>
            <p:spPr bwMode="auto">
              <a:xfrm>
                <a:off x="2209800" y="2057400"/>
                <a:ext cx="1941119" cy="372502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9900"/>
                    </a:solidFill>
                    <a:latin typeface="Calibri" panose="020F0502020204030204" charset="0"/>
                    <a:ea typeface="MS PGothic" panose="020B0600070205080204" pitchFamily="34" charset="-128"/>
                  </a:rPr>
                  <a:t>Recursively-enumerable</a:t>
                </a:r>
              </a:p>
            </p:txBody>
          </p:sp>
          <p:sp>
            <p:nvSpPr>
              <p:cNvPr id="20" name="Text Box 7"/>
              <p:cNvSpPr txBox="1">
                <a:spLocks noChangeArrowheads="1"/>
              </p:cNvSpPr>
              <p:nvPr/>
            </p:nvSpPr>
            <p:spPr bwMode="auto">
              <a:xfrm>
                <a:off x="3581400" y="2819400"/>
                <a:ext cx="856887" cy="372502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Calibri" panose="020F0502020204030204" charset="0"/>
                    <a:ea typeface="MS PGothic" panose="020B0600070205080204" pitchFamily="34" charset="-128"/>
                  </a:rPr>
                  <a:t>Recursive</a:t>
                </a:r>
              </a:p>
            </p:txBody>
          </p:sp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1432650" cy="372502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Calibri" panose="020F0502020204030204" charset="0"/>
                    <a:ea typeface="MS PGothic" panose="020B0600070205080204" pitchFamily="34" charset="-128"/>
                  </a:rPr>
                  <a:t>Context-sensitive</a:t>
                </a:r>
              </a:p>
            </p:txBody>
          </p:sp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3200400" y="4724400"/>
                <a:ext cx="1083825" cy="372502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 panose="020F0502020204030204" charset="0"/>
                    <a:ea typeface="MS PGothic" panose="020B0600070205080204" pitchFamily="34" charset="-128"/>
                  </a:rPr>
                  <a:t>Context-free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3810000" y="5562600"/>
                <a:ext cx="712601" cy="372502"/>
              </a:xfrm>
              <a:prstGeom prst="rect">
                <a:avLst/>
              </a:prstGeom>
              <a:noFill/>
              <a:ln w="9525">
                <a:noFill/>
                <a:miter lim="800000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Calibri" panose="020F0502020204030204" charset="0"/>
                    <a:ea typeface="MS PGothic" panose="020B0600070205080204" pitchFamily="34" charset="-128"/>
                  </a:rPr>
                  <a:t>Regular</a:t>
                </a:r>
              </a:p>
            </p:txBody>
          </p:sp>
        </p:grpSp>
      </p:grp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4461681" y="5170227"/>
            <a:ext cx="28956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Properties of recursive and recursively enumerable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1940"/>
            <a:ext cx="10515600" cy="2891118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The union of two recursive sets is recursive.</a:t>
            </a:r>
          </a:p>
          <a:p>
            <a:pPr marL="514350" indent="-514350">
              <a:buAutoNum type="arabicParenR"/>
            </a:pPr>
            <a:r>
              <a:rPr lang="en-IN" dirty="0"/>
              <a:t>The union of two recursively enumerable sets is recursively enumerable.</a:t>
            </a:r>
          </a:p>
          <a:p>
            <a:pPr marL="514350" indent="-514350">
              <a:buAutoNum type="arabicParenR"/>
            </a:pPr>
            <a:r>
              <a:rPr lang="en-IN" dirty="0"/>
              <a:t>The complement of recursive set is recursive.</a:t>
            </a:r>
          </a:p>
          <a:p>
            <a:pPr marL="514350" indent="-514350">
              <a:buAutoNum type="arabicParenR"/>
            </a:pPr>
            <a:r>
              <a:rPr lang="en-IN" dirty="0"/>
              <a:t>If L and L’ are recursively enumerable, then L is recursive.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514350" indent="-514350">
              <a:buAutoNum type="arabicParenR"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3753"/>
                <a:ext cx="10515600" cy="5733210"/>
              </a:xfrm>
            </p:spPr>
            <p:txBody>
              <a:bodyPr/>
              <a:lstStyle/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</a:t>
                </a:r>
                <a:r>
                  <a:rPr lang="en-IN" b="1" dirty="0"/>
                  <a:t>w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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𝐋</m:t>
                    </m:r>
                  </m:oMath>
                </a14:m>
                <a:r>
                  <a:rPr lang="en-US" altLang="en-US" b="1" dirty="0">
                    <a:sym typeface="Symbol" panose="05050102010706020507" pitchFamily="18" charset="2"/>
                  </a:rPr>
                  <a:t>    implies    w accepted by a TM M and halts.</a:t>
                </a:r>
              </a:p>
              <a:p>
                <a:pPr marL="0" indent="0">
                  <a:buNone/>
                </a:pPr>
                <a:endParaRPr lang="en-US" b="1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US" b="1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b="1" dirty="0">
                    <a:sym typeface="Symbol" panose="05050102010706020507" pitchFamily="18" charset="2"/>
                  </a:rPr>
                  <a:t>   w    </a:t>
                </a:r>
                <a14:m>
                  <m:oMath xmlns:m="http://schemas.openxmlformats.org/officeDocument/2006/math">
                    <m:r>
                      <a:rPr lang="en-IN" b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𝐋</m:t>
                    </m:r>
                  </m:oMath>
                </a14:m>
                <a:r>
                  <a:rPr lang="en-US" altLang="en-US" b="1" dirty="0">
                    <a:sym typeface="Symbol" panose="05050102010706020507" pitchFamily="18" charset="2"/>
                  </a:rPr>
                  <a:t>    implies    w does not accepted by a TM M and halts.</a:t>
                </a:r>
                <a:endParaRPr lang="en-US" b="1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IN" b="1" dirty="0"/>
                  <a:t>                                                             or</a:t>
                </a:r>
              </a:p>
              <a:p>
                <a:pPr marL="0" indent="0">
                  <a:buNone/>
                </a:pPr>
                <a:r>
                  <a:rPr lang="en-IN" b="1" dirty="0"/>
                  <a:t>           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w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does</m:t>
                    </m:r>
                    <m:r>
                      <m:rPr>
                        <m:nor/>
                      </m:rPr>
                      <a:rPr lang="en-IN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not</m:t>
                    </m:r>
                    <m:r>
                      <m:rPr>
                        <m:nor/>
                      </m:rPr>
                      <a:rPr lang="en-IN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accepted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by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TM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and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M</m:t>
                    </m:r>
                    <m:r>
                      <m:rPr>
                        <m:nor/>
                      </m:rPr>
                      <a:rPr lang="en-IN" altLang="en-US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does</m:t>
                    </m:r>
                    <m:r>
                      <m:rPr>
                        <m:nor/>
                      </m:rPr>
                      <a:rPr lang="en-IN" altLang="en-US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nor/>
                      </m:rPr>
                      <a:rPr lang="en-IN" altLang="en-US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not</m:t>
                    </m:r>
                    <m:r>
                      <m:rPr>
                        <m:nor/>
                      </m:rPr>
                      <a:rPr lang="en-IN" altLang="en-US" b="1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                                 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halts</m:t>
                    </m:r>
                    <m:r>
                      <m:rPr>
                        <m:nor/>
                      </m:rPr>
                      <a:rPr lang="en-US" altLang="en-US" b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.</m:t>
                    </m:r>
                  </m:oMath>
                </a14:m>
                <a:r>
                  <a:rPr lang="en-IN" b="1" dirty="0"/>
                  <a:t>  (</a:t>
                </a:r>
                <a:r>
                  <a:rPr lang="en-IN" b="1" dirty="0">
                    <a:solidFill>
                      <a:srgbClr val="FF0000"/>
                    </a:solidFill>
                  </a:rPr>
                  <a:t>loop for ever</a:t>
                </a:r>
                <a:r>
                  <a:rPr lang="en-IN" b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3753"/>
                <a:ext cx="10515600" cy="5733210"/>
              </a:xfrm>
              <a:blipFill rotWithShape="1">
                <a:blip r:embed="rId3"/>
                <a:stretch>
                  <a:fillRect t="-9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51750" y="3043956"/>
          <a:ext cx="507732" cy="418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000" imgH="152400" progId="Equation.3">
                  <p:embed/>
                </p:oleObj>
              </mc:Choice>
              <mc:Fallback>
                <p:oleObj name="Equation" r:id="rId4" imgW="127000" imgH="152400" progId="Equation.3">
                  <p:embed/>
                  <p:pic>
                    <p:nvPicPr>
                      <p:cNvPr id="0" name="Picture 104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750" y="3043956"/>
                        <a:ext cx="507732" cy="4185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7778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Instantaneous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318"/>
            <a:ext cx="10515600" cy="51146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 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X</a:t>
            </a:r>
            <a:r>
              <a:rPr lang="en-IN" baseline="-25000" dirty="0"/>
              <a:t>i</a:t>
            </a:r>
            <a:r>
              <a:rPr lang="en-IN" dirty="0"/>
              <a:t> 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 </a:t>
            </a:r>
            <a:r>
              <a:rPr lang="en-IN" dirty="0"/>
              <a:t> is the initial ID</a:t>
            </a:r>
          </a:p>
          <a:p>
            <a:pPr marL="0" indent="0">
              <a:buNone/>
            </a:pPr>
            <a:r>
              <a:rPr lang="en-IN" dirty="0"/>
              <a:t>      ID</a:t>
            </a:r>
            <a:r>
              <a:rPr lang="en-IN" baseline="-25000" dirty="0"/>
              <a:t>0</a:t>
            </a:r>
            <a:r>
              <a:rPr lang="en-IN" dirty="0"/>
              <a:t> Ⱶ  </a:t>
            </a:r>
            <a:r>
              <a:rPr 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dirty="0"/>
              <a:t>ID</a:t>
            </a:r>
            <a:r>
              <a:rPr lang="en-IN" baseline="-25000" dirty="0"/>
              <a:t>1 </a:t>
            </a:r>
            <a:r>
              <a:rPr lang="en-IN" dirty="0"/>
              <a:t>Ⱶ . . . . Ⱶ </a:t>
            </a:r>
            <a:r>
              <a:rPr lang="en-IN" dirty="0" err="1"/>
              <a:t>ID</a:t>
            </a:r>
            <a:r>
              <a:rPr lang="en-IN" baseline="-25000" dirty="0" err="1"/>
              <a:t>n</a:t>
            </a:r>
            <a:r>
              <a:rPr lang="en-IN" dirty="0"/>
              <a:t> is denoted by   </a:t>
            </a:r>
          </a:p>
          <a:p>
            <a:pPr marL="0" indent="0">
              <a:buNone/>
            </a:pPr>
            <a:r>
              <a:rPr lang="en-IN" dirty="0"/>
              <a:t>                  ID</a:t>
            </a:r>
            <a:r>
              <a:rPr lang="en-IN" baseline="-25000" dirty="0"/>
              <a:t>0</a:t>
            </a:r>
            <a:r>
              <a:rPr lang="en-IN" dirty="0"/>
              <a:t>  Ⱶ* </a:t>
            </a:r>
            <a:r>
              <a:rPr lang="en-IN" dirty="0" err="1"/>
              <a:t>ID</a:t>
            </a:r>
            <a:r>
              <a:rPr lang="en-IN" baseline="-25000" dirty="0" err="1"/>
              <a:t>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Ⱶ*  is a reflexive transitive closure of Ⱶ</a:t>
            </a:r>
            <a:r>
              <a:rPr lang="en-IN" baseline="-25000" dirty="0"/>
              <a:t>  </a:t>
            </a:r>
            <a:endParaRPr lang="en-IN" dirty="0"/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r>
              <a:rPr lang="en-IN" dirty="0"/>
              <a:t>A string w is accepted by the TM </a:t>
            </a:r>
            <a:r>
              <a:rPr lang="en-US" altLang="en-US" dirty="0"/>
              <a:t>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B,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F) if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q</a:t>
            </a:r>
            <a:r>
              <a:rPr 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en-IN" dirty="0"/>
              <a:t>Ⱶ* </a:t>
            </a:r>
            <a:r>
              <a:rPr lang="el-GR" dirty="0"/>
              <a:t>α</a:t>
            </a:r>
            <a:r>
              <a:rPr lang="en-IN" baseline="-25000" dirty="0"/>
              <a:t>1</a:t>
            </a:r>
            <a:r>
              <a:rPr lang="en-IN" dirty="0"/>
              <a:t>q</a:t>
            </a:r>
            <a:r>
              <a:rPr lang="en-IN" baseline="-25000" dirty="0"/>
              <a:t>f </a:t>
            </a:r>
            <a:r>
              <a:rPr lang="el-GR" dirty="0"/>
              <a:t>α</a:t>
            </a:r>
            <a:r>
              <a:rPr lang="en-IN" baseline="-25000" dirty="0"/>
              <a:t>2 </a:t>
            </a:r>
            <a:r>
              <a:rPr lang="en-IN" dirty="0"/>
              <a:t> for some </a:t>
            </a:r>
            <a:r>
              <a:rPr lang="el-GR" dirty="0"/>
              <a:t>α</a:t>
            </a:r>
            <a:r>
              <a:rPr lang="en-IN" baseline="-25000" dirty="0"/>
              <a:t>1 </a:t>
            </a:r>
            <a:r>
              <a:rPr lang="en-IN" dirty="0"/>
              <a:t>, </a:t>
            </a:r>
            <a:r>
              <a:rPr lang="el-GR" dirty="0"/>
              <a:t>α</a:t>
            </a:r>
            <a:r>
              <a:rPr lang="en-IN" baseline="-25000" dirty="0"/>
              <a:t>2 </a:t>
            </a:r>
            <a:r>
              <a:rPr lang="en-US" altLang="en-US" b="1" dirty="0">
                <a:sym typeface="Symbol" panose="05050102010706020507" pitchFamily="18" charset="2"/>
              </a:rPr>
              <a:t>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*</a:t>
            </a:r>
            <a:r>
              <a:rPr lang="en-IN" altLang="en-US" b="1" dirty="0">
                <a:cs typeface="Arial" panose="020B0604020202020204" pitchFamily="34" charset="0"/>
              </a:rPr>
              <a:t> , </a:t>
            </a:r>
            <a:r>
              <a:rPr lang="en-IN" altLang="en-US" dirty="0">
                <a:cs typeface="Arial" panose="020B0604020202020204" pitchFamily="34" charset="0"/>
              </a:rPr>
              <a:t>q</a:t>
            </a:r>
            <a:r>
              <a:rPr lang="en-IN" altLang="en-US" baseline="-25000" dirty="0">
                <a:cs typeface="Arial" panose="020B0604020202020204" pitchFamily="34" charset="0"/>
              </a:rPr>
              <a:t>f</a:t>
            </a:r>
            <a:r>
              <a:rPr lang="en-US" altLang="en-US" b="1" dirty="0">
                <a:sym typeface="Symbol" panose="05050102010706020507" pitchFamily="18" charset="2"/>
              </a:rPr>
              <a:t> </a:t>
            </a:r>
            <a:r>
              <a:rPr lang="en-US" altLang="en-US" dirty="0">
                <a:sym typeface="Symbol" panose="05050102010706020507" pitchFamily="18" charset="2"/>
              </a:rPr>
              <a:t>F.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The language accepted by the TM M is defined as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T(M) = { w / w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l-GR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l-GR" altLang="en-US" dirty="0">
                <a:solidFill>
                  <a:srgbClr val="FF0000"/>
                </a:solidFill>
                <a:cs typeface="Arial" panose="020B0604020202020204" pitchFamily="34" charset="0"/>
              </a:rPr>
              <a:t>Σ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*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,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w </a:t>
            </a:r>
            <a:r>
              <a:rPr lang="en-IN" dirty="0">
                <a:solidFill>
                  <a:srgbClr val="FF0000"/>
                </a:solidFill>
              </a:rPr>
              <a:t>Ⱶ*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q</a:t>
            </a:r>
            <a:r>
              <a:rPr lang="en-IN" baseline="-25000" dirty="0">
                <a:solidFill>
                  <a:srgbClr val="FF0000"/>
                </a:solidFill>
              </a:rPr>
              <a:t>f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for some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>
                <a:solidFill>
                  <a:srgbClr val="FF0000"/>
                </a:solidFill>
              </a:rPr>
              <a:t>,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l-GR" altLang="en-US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*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, 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IN" altLang="en-US" baseline="-25000" dirty="0">
                <a:solidFill>
                  <a:srgbClr val="FF0000"/>
                </a:solidFill>
                <a:cs typeface="Arial" panose="020B0604020202020204" pitchFamily="34" charset="0"/>
              </a:rPr>
              <a:t>f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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F }</a:t>
            </a:r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1) The union of two recursive sets is recursive.</a:t>
            </a:r>
          </a:p>
          <a:p>
            <a:pPr marL="0" indent="0">
              <a:buNone/>
            </a:pPr>
            <a:r>
              <a:rPr lang="en-IN" dirty="0"/>
              <a:t>Proof:</a:t>
            </a:r>
          </a:p>
          <a:p>
            <a:pPr marL="0" indent="0">
              <a:buNone/>
            </a:pPr>
            <a:r>
              <a:rPr lang="en-IN" dirty="0"/>
              <a:t>      Let L1 and L2 are two recursive 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35" y="2366682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0" y="2753339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M1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683657" y="304800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3711" y="2782371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9271" y="2710502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49271" y="3461657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797" y="24993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23543" y="3203284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  <p:sp>
        <p:nvSpPr>
          <p:cNvPr id="48" name="Rectangle 47"/>
          <p:cNvSpPr/>
          <p:nvPr/>
        </p:nvSpPr>
        <p:spPr>
          <a:xfrm>
            <a:off x="2603606" y="4594635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069771" y="498129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M2</a:t>
            </a:r>
            <a:endParaRPr lang="en-IN" b="1" dirty="0"/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705428" y="527595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5482" y="5010324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71042" y="4938455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271042" y="568961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568" y="47272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5145314" y="5431237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M accepts L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altLang="en-US" dirty="0">
                <a:sym typeface="Symbol" panose="05050102010706020507" pitchFamily="18" charset="2"/>
              </a:rPr>
              <a:t>U L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, it is a recursive set. (Since it halts for all inputs)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1625815"/>
            <a:ext cx="4895165" cy="2719398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22280" y="1827839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688445" y="2214496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M1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2324102" y="2509157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74156" y="2243528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>
            <a:endCxn id="11" idx="1"/>
          </p:cNvCxnSpPr>
          <p:nvPr/>
        </p:nvCxnSpPr>
        <p:spPr>
          <a:xfrm flipV="1">
            <a:off x="4889716" y="2133279"/>
            <a:ext cx="3595698" cy="383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89716" y="2922814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85414" y="1902446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 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09246" y="238866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5784057" y="2647901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6250222" y="3034558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M2</a:t>
            </a:r>
            <a:endParaRPr lang="en-IN" b="1" dirty="0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>
            <a:off x="7451493" y="2991721"/>
            <a:ext cx="1046626" cy="1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98119" y="2780564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 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90865" y="3484503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38793" y="3690221"/>
            <a:ext cx="1046626" cy="19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0222" y="4571258"/>
            <a:ext cx="58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CC"/>
                </a:solidFill>
              </a:rPr>
              <a:t>M</a:t>
            </a:r>
            <a:endParaRPr lang="en-IN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2) The union of two recursively enumerable sets is recursively enumerable.</a:t>
            </a:r>
          </a:p>
          <a:p>
            <a:pPr marL="0" indent="0">
              <a:buNone/>
            </a:pPr>
            <a:r>
              <a:rPr lang="en-IN" dirty="0"/>
              <a:t>Proof: </a:t>
            </a:r>
          </a:p>
          <a:p>
            <a:pPr marL="0" indent="0">
              <a:buNone/>
            </a:pPr>
            <a:r>
              <a:rPr lang="en-IN" dirty="0"/>
              <a:t>      Let L1 and L2 are two recursively enumerable 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35" y="2366682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0" y="2753339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M1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683657" y="304800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3711" y="2782371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9271" y="2710502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797" y="24993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  <p:sp>
        <p:nvSpPr>
          <p:cNvPr id="48" name="Rectangle 47"/>
          <p:cNvSpPr/>
          <p:nvPr/>
        </p:nvSpPr>
        <p:spPr>
          <a:xfrm>
            <a:off x="2603606" y="4594635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069771" y="498129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M2</a:t>
            </a:r>
            <a:endParaRPr lang="en-IN" b="1" dirty="0"/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705428" y="527595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5482" y="5010324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71042" y="4938455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568" y="47272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M accepts L</a:t>
            </a:r>
            <a:r>
              <a:rPr lang="en-IN" baseline="-25000" dirty="0"/>
              <a:t>1</a:t>
            </a:r>
            <a:r>
              <a:rPr lang="en-IN" dirty="0"/>
              <a:t> </a:t>
            </a:r>
            <a:r>
              <a:rPr lang="en-IN" altLang="en-US" dirty="0">
                <a:sym typeface="Symbol" panose="05050102010706020507" pitchFamily="18" charset="2"/>
              </a:rPr>
              <a:t>U L</a:t>
            </a:r>
            <a:r>
              <a:rPr lang="en-IN" altLang="en-US" baseline="-25000" dirty="0">
                <a:sym typeface="Symbol" panose="05050102010706020507" pitchFamily="18" charset="2"/>
              </a:rPr>
              <a:t>2</a:t>
            </a:r>
            <a:r>
              <a:rPr lang="en-IN" altLang="en-US" dirty="0">
                <a:sym typeface="Symbol" panose="05050102010706020507" pitchFamily="18" charset="2"/>
              </a:rPr>
              <a:t> , it is a recursive enumerable set.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887506"/>
            <a:ext cx="4895165" cy="3457707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150123" y="1101701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43182" y="151525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M1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74156" y="2243528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17559" y="1515252"/>
            <a:ext cx="2809584" cy="1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03131" y="129284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 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170416" y="2715136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636581" y="3101793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M2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8828" y="1790784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0222" y="4571258"/>
            <a:ext cx="5823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CC"/>
                </a:solidFill>
              </a:rPr>
              <a:t>M</a:t>
            </a:r>
            <a:endParaRPr lang="en-IN" b="1" dirty="0">
              <a:solidFill>
                <a:srgbClr val="0000CC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66046" y="2474360"/>
            <a:ext cx="1297425" cy="39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63471" y="1776862"/>
            <a:ext cx="0" cy="1707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0602" y="3452673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839333" y="3090048"/>
            <a:ext cx="2809584" cy="1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608793" y="2853130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 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3) The complement of recursive set is recursive.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Proof: </a:t>
            </a:r>
          </a:p>
          <a:p>
            <a:pPr marL="0" indent="0">
              <a:buNone/>
            </a:pPr>
            <a:r>
              <a:rPr lang="en-IN" dirty="0"/>
              <a:t>      Let L is recursive set.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612349" y="3397196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151084" y="3783853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</a:t>
            </a:r>
            <a:endParaRPr lang="en-IN" b="1" dirty="0"/>
          </a:p>
        </p:txBody>
      </p:sp>
      <p:cxnSp>
        <p:nvCxnSpPr>
          <p:cNvPr id="17" name="Straight Arrow Connector 16"/>
          <p:cNvCxnSpPr>
            <a:endCxn id="15" idx="1"/>
          </p:cNvCxnSpPr>
          <p:nvPr/>
        </p:nvCxnSpPr>
        <p:spPr>
          <a:xfrm>
            <a:off x="2714171" y="4078514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64225" y="3812885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279785" y="3741016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279785" y="4492171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61311" y="3529859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154057" y="42337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M’ accepts L’</a:t>
            </a:r>
            <a:r>
              <a:rPr lang="en-IN" altLang="en-US" dirty="0">
                <a:sym typeface="Symbol" panose="05050102010706020507" pitchFamily="18" charset="2"/>
              </a:rPr>
              <a:t> , it is a recursive set.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887506"/>
            <a:ext cx="4562931" cy="3147465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4980221" y="4571258"/>
            <a:ext cx="837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CC"/>
                </a:solidFill>
              </a:rPr>
              <a:t>M’</a:t>
            </a:r>
            <a:endParaRPr lang="en-IN" b="1" dirty="0">
              <a:solidFill>
                <a:srgbClr val="0000CC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47537" y="25628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 </a:t>
            </a:r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3684916" y="1640968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4252679" y="2027625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</a:t>
            </a:r>
            <a:endParaRPr lang="en-IN" b="1" dirty="0"/>
          </a:p>
        </p:txBody>
      </p:sp>
      <p:cxnSp>
        <p:nvCxnSpPr>
          <p:cNvPr id="24" name="Straight Arrow Connector 23"/>
          <p:cNvCxnSpPr>
            <a:endCxn id="20" idx="1"/>
          </p:cNvCxnSpPr>
          <p:nvPr/>
        </p:nvCxnSpPr>
        <p:spPr>
          <a:xfrm>
            <a:off x="2786738" y="2322286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36792" y="2056657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5352352" y="1984788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352352" y="273594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33878" y="1773631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226624" y="2477570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868785" y="2721432"/>
            <a:ext cx="1418872" cy="36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32503" y="2032006"/>
            <a:ext cx="1418872" cy="36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236852" y="180265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6"/>
            <a:ext cx="10515600" cy="624946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4) If L and L’ are recursively enumerable, then L is recursive.</a:t>
            </a:r>
          </a:p>
          <a:p>
            <a:pPr marL="0" indent="0">
              <a:buNone/>
            </a:pPr>
            <a:r>
              <a:rPr lang="en-IN" dirty="0"/>
              <a:t>Proof: </a:t>
            </a:r>
          </a:p>
          <a:p>
            <a:pPr marL="0" indent="0">
              <a:buNone/>
            </a:pPr>
            <a:r>
              <a:rPr lang="en-IN" dirty="0"/>
              <a:t>      Let L and L’ are two recursively enumerable sets.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35" y="2366682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048000" y="2753339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</a:t>
            </a:r>
            <a:endParaRPr lang="en-IN" b="1" dirty="0"/>
          </a:p>
        </p:txBody>
      </p:sp>
      <p:cxnSp>
        <p:nvCxnSpPr>
          <p:cNvPr id="7" name="Straight Arrow Connector 6"/>
          <p:cNvCxnSpPr>
            <a:endCxn id="4" idx="1"/>
          </p:cNvCxnSpPr>
          <p:nvPr/>
        </p:nvCxnSpPr>
        <p:spPr>
          <a:xfrm>
            <a:off x="1683657" y="3048000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33711" y="2782371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49271" y="2710502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30797" y="2499345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  <p:sp>
        <p:nvSpPr>
          <p:cNvPr id="48" name="Rectangle 47"/>
          <p:cNvSpPr/>
          <p:nvPr/>
        </p:nvSpPr>
        <p:spPr>
          <a:xfrm>
            <a:off x="2603606" y="4594635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TextBox 48"/>
          <p:cNvSpPr txBox="1"/>
          <p:nvPr/>
        </p:nvSpPr>
        <p:spPr>
          <a:xfrm>
            <a:off x="3069771" y="498129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M’</a:t>
            </a:r>
            <a:endParaRPr lang="en-IN" b="1" dirty="0"/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1705428" y="5275953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255482" y="5010324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271042" y="4938455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568" y="472729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3100"/>
            <a:ext cx="10515600" cy="55038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M’’ accepts L</a:t>
            </a:r>
            <a:r>
              <a:rPr lang="en-IN" altLang="en-US" dirty="0">
                <a:sym typeface="Symbol" panose="05050102010706020507" pitchFamily="18" charset="2"/>
              </a:rPr>
              <a:t> , it is a recursive set (Since it halts for all inputs).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99012" y="887506"/>
            <a:ext cx="4895165" cy="3457707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150123" y="1101701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43182" y="1515252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874156" y="2243528"/>
            <a:ext cx="391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</a:t>
            </a:r>
            <a:endParaRPr lang="en-IN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17559" y="1515252"/>
            <a:ext cx="2809584" cy="19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03131" y="1292848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 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4170416" y="2715136"/>
            <a:ext cx="1667436" cy="1411942"/>
          </a:xfrm>
          <a:prstGeom prst="rect">
            <a:avLst/>
          </a:prstGeom>
          <a:noFill/>
          <a:ln w="38100">
            <a:solidFill>
              <a:srgbClr val="FF0000">
                <a:alpha val="9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636581" y="3101793"/>
            <a:ext cx="72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M’</a:t>
            </a:r>
            <a:endParaRPr lang="en-IN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58828" y="1790784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0221" y="4571258"/>
            <a:ext cx="1003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CC"/>
                </a:solidFill>
              </a:rPr>
              <a:t>M’’</a:t>
            </a:r>
            <a:endParaRPr lang="en-IN" b="1" dirty="0">
              <a:solidFill>
                <a:srgbClr val="0000CC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2266046" y="2474360"/>
            <a:ext cx="1297425" cy="392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63471" y="1776862"/>
            <a:ext cx="0" cy="1707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0602" y="3452673"/>
            <a:ext cx="605809" cy="2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699151" y="2945301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Yes </a:t>
            </a:r>
            <a:endParaRPr lang="en-IN" b="1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854928" y="3151481"/>
            <a:ext cx="898178" cy="24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289325" y="3176133"/>
            <a:ext cx="1337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680346" y="2963231"/>
            <a:ext cx="78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No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Two symbols are enough (apart from blank symbol)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342"/>
                <a:ext cx="10515600" cy="4993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l-GR" altLang="en-US" b="1" dirty="0">
                    <a:cs typeface="Arial" panose="020B0604020202020204" pitchFamily="34" charset="0"/>
                  </a:rPr>
                  <a:t>Γ</a:t>
                </a:r>
                <a:r>
                  <a:rPr lang="en-IN" altLang="en-US" b="1" dirty="0">
                    <a:cs typeface="Arial" panose="020B0604020202020204" pitchFamily="34" charset="0"/>
                  </a:rPr>
                  <a:t> = { 0, 1, B}        </a:t>
                </a:r>
                <a:r>
                  <a:rPr lang="el-GR" altLang="en-US" b="1" dirty="0"/>
                  <a:t>Σ</a:t>
                </a:r>
                <a:r>
                  <a:rPr lang="en-IN" altLang="en-US" b="1" dirty="0"/>
                  <a:t> = { 0, 1}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altLang="en-US" b="1" dirty="0">
                    <a:cs typeface="Arial" panose="020B0604020202020204" pitchFamily="34" charset="0"/>
                  </a:rPr>
                  <a:t> </a:t>
                </a:r>
                <a:r>
                  <a:rPr lang="el-GR" altLang="en-US" b="1" dirty="0">
                    <a:solidFill>
                      <a:srgbClr val="FF0000"/>
                    </a:solidFill>
                  </a:rPr>
                  <a:t>Σ</a:t>
                </a:r>
                <a:r>
                  <a:rPr lang="en-IN" altLang="en-US" b="1" dirty="0">
                    <a:solidFill>
                      <a:srgbClr val="FF0000"/>
                    </a:solidFill>
                  </a:rPr>
                  <a:t> = { a</a:t>
                </a:r>
                <a:r>
                  <a:rPr lang="en-IN" altLang="en-US" b="1" baseline="-25000" dirty="0">
                    <a:solidFill>
                      <a:srgbClr val="FF0000"/>
                    </a:solidFill>
                  </a:rPr>
                  <a:t>1 </a:t>
                </a:r>
                <a:r>
                  <a:rPr lang="en-IN" altLang="en-US" b="1" dirty="0">
                    <a:solidFill>
                      <a:srgbClr val="FF0000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en-IN" altLang="en-US" b="1" dirty="0">
                    <a:solidFill>
                      <a:srgbClr val="FF0000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IN" altLang="en-US" b="1" dirty="0">
                    <a:solidFill>
                      <a:srgbClr val="FF0000"/>
                    </a:solidFill>
                  </a:rPr>
                  <a:t> , . . . ,  a</a:t>
                </a:r>
                <a:r>
                  <a:rPr lang="en-IN" altLang="en-US" b="1" baseline="-25000" dirty="0">
                    <a:solidFill>
                      <a:srgbClr val="FF0000"/>
                    </a:solidFill>
                  </a:rPr>
                  <a:t>n </a:t>
                </a:r>
                <a:r>
                  <a:rPr lang="en-IN" altLang="en-US" b="1" dirty="0">
                    <a:solidFill>
                      <a:srgbClr val="FF0000"/>
                    </a:solidFill>
                  </a:rPr>
                  <a:t>} </a:t>
                </a:r>
                <a14:m>
                  <m:oMath xmlns:m="http://schemas.openxmlformats.org/officeDocument/2006/math">
                    <m:r>
                      <a:rPr lang="en-IN" alt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</m:t>
                    </m:r>
                    <m:d>
                      <m:dPr>
                        <m:begChr m:val="⌈"/>
                        <m:endChr m:val="⌉"/>
                        <m:ctrlPr>
                          <a:rPr lang="en-I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N" alt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  <m:r>
                      <a:rPr lang="en-IN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bits required</a:t>
                </a:r>
              </a:p>
              <a:p>
                <a:pPr marL="0" indent="0">
                  <a:buNone/>
                </a:pPr>
                <a:r>
                  <a:rPr lang="en-IN" altLang="en-US" b="1" dirty="0"/>
                  <a:t> </a:t>
                </a:r>
                <a:r>
                  <a:rPr lang="el-GR" altLang="en-US" b="1" dirty="0">
                    <a:solidFill>
                      <a:srgbClr val="0000CC"/>
                    </a:solidFill>
                  </a:rPr>
                  <a:t>Σ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= {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1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2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3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}    </a:t>
                </a:r>
                <a:r>
                  <a:rPr lang="el-GR" altLang="en-US" b="1" dirty="0">
                    <a:solidFill>
                      <a:srgbClr val="0000CC"/>
                    </a:solidFill>
                    <a:cs typeface="Arial" panose="020B0604020202020204" pitchFamily="34" charset="0"/>
                  </a:rPr>
                  <a:t>Γ</a:t>
                </a:r>
                <a:r>
                  <a:rPr lang="en-IN" altLang="en-US" b="1" dirty="0">
                    <a:solidFill>
                      <a:srgbClr val="0000CC"/>
                    </a:solidFill>
                    <a:cs typeface="Arial" panose="020B0604020202020204" pitchFamily="34" charset="0"/>
                  </a:rPr>
                  <a:t> = {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1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2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3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, B}       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alt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alt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alt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altLang="en-US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N" altLang="en-US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p>
                        </m:sSubSup>
                      </m:e>
                    </m:d>
                    <m:r>
                      <a:rPr lang="en-IN" altLang="en-US" b="1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solidFill>
                      <a:srgbClr val="0000CC"/>
                    </a:solidFill>
                  </a:rPr>
                  <a:t> = 2 bits required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altLang="en-US" b="1" dirty="0">
                    <a:solidFill>
                      <a:srgbClr val="0000CC"/>
                    </a:solidFill>
                  </a:rPr>
                  <a:t> 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1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= 00 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2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= 01 , a</a:t>
                </a:r>
                <a:r>
                  <a:rPr lang="en-IN" altLang="en-US" b="1" baseline="-25000" dirty="0">
                    <a:solidFill>
                      <a:srgbClr val="0000CC"/>
                    </a:solidFill>
                  </a:rPr>
                  <a:t>3 </a:t>
                </a:r>
                <a:r>
                  <a:rPr lang="en-IN" altLang="en-US" b="1" dirty="0">
                    <a:solidFill>
                      <a:srgbClr val="0000CC"/>
                    </a:solidFill>
                  </a:rPr>
                  <a:t> = 10 , B = 11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l-GR" altLang="en-US" b="1" dirty="0"/>
                  <a:t>Σ</a:t>
                </a:r>
                <a:r>
                  <a:rPr lang="en-IN" altLang="en-US" b="1" dirty="0"/>
                  <a:t> = { a</a:t>
                </a:r>
                <a:r>
                  <a:rPr lang="en-IN" altLang="en-US" b="1" baseline="-25000" dirty="0"/>
                  <a:t>1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2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3</a:t>
                </a:r>
                <a:r>
                  <a:rPr lang="en-IN" altLang="en-US" b="1" dirty="0"/>
                  <a:t> , a</a:t>
                </a:r>
                <a:r>
                  <a:rPr lang="en-IN" altLang="en-US" b="1" baseline="-25000" dirty="0"/>
                  <a:t>4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5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6 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7</a:t>
                </a:r>
                <a:r>
                  <a:rPr lang="en-IN" altLang="en-US" b="1" dirty="0"/>
                  <a:t>}    </a:t>
                </a:r>
                <a:r>
                  <a:rPr lang="el-GR" altLang="en-US" b="1" dirty="0">
                    <a:cs typeface="Arial" panose="020B0604020202020204" pitchFamily="34" charset="0"/>
                  </a:rPr>
                  <a:t>Γ</a:t>
                </a:r>
                <a:r>
                  <a:rPr lang="en-IN" altLang="en-US" b="1" dirty="0">
                    <a:cs typeface="Arial" panose="020B0604020202020204" pitchFamily="34" charset="0"/>
                  </a:rPr>
                  <a:t> = {</a:t>
                </a:r>
                <a:r>
                  <a:rPr lang="en-IN" altLang="en-US" b="1" dirty="0"/>
                  <a:t>a</a:t>
                </a:r>
                <a:r>
                  <a:rPr lang="en-IN" altLang="en-US" b="1" baseline="-25000" dirty="0"/>
                  <a:t>1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2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3</a:t>
                </a:r>
                <a:r>
                  <a:rPr lang="en-IN" altLang="en-US" b="1" dirty="0"/>
                  <a:t> , a</a:t>
                </a:r>
                <a:r>
                  <a:rPr lang="en-IN" altLang="en-US" b="1" baseline="-25000" dirty="0"/>
                  <a:t>4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5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6  </a:t>
                </a:r>
                <a:r>
                  <a:rPr lang="en-IN" altLang="en-US" b="1" dirty="0"/>
                  <a:t>, a</a:t>
                </a:r>
                <a:r>
                  <a:rPr lang="en-IN" altLang="en-US" b="1" baseline="-25000" dirty="0"/>
                  <a:t>7</a:t>
                </a:r>
                <a:r>
                  <a:rPr lang="en-IN" altLang="en-US" b="1" dirty="0"/>
                  <a:t>, B} </a:t>
                </a:r>
              </a:p>
              <a:p>
                <a:pPr marL="0" indent="0">
                  <a:buNone/>
                </a:pPr>
                <a:r>
                  <a:rPr lang="en-IN" alt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alt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altLang="en-US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alt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IN" alt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IN" altLang="en-US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p>
                        </m:sSubSup>
                      </m:e>
                    </m:d>
                    <m:r>
                      <a:rPr lang="en-IN" alt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= 3 bits required</a:t>
                </a:r>
                <a:r>
                  <a:rPr lang="en-IN" altLang="en-US" b="1" dirty="0"/>
                  <a:t> </a:t>
                </a:r>
              </a:p>
              <a:p>
                <a:pPr marL="0" indent="0">
                  <a:buNone/>
                </a:pPr>
                <a:r>
                  <a:rPr lang="en-IN" altLang="en-US" b="1" dirty="0"/>
                  <a:t> a</a:t>
                </a:r>
                <a:r>
                  <a:rPr lang="en-IN" altLang="en-US" b="1" baseline="-25000" dirty="0"/>
                  <a:t>1 </a:t>
                </a:r>
                <a:r>
                  <a:rPr lang="en-IN" altLang="en-US" b="1" dirty="0"/>
                  <a:t> = 000 , a</a:t>
                </a:r>
                <a:r>
                  <a:rPr lang="en-IN" altLang="en-US" b="1" baseline="-25000" dirty="0"/>
                  <a:t>2 </a:t>
                </a:r>
                <a:r>
                  <a:rPr lang="en-IN" altLang="en-US" b="1" dirty="0"/>
                  <a:t> = 001 , a</a:t>
                </a:r>
                <a:r>
                  <a:rPr lang="en-IN" altLang="en-US" b="1" baseline="-25000" dirty="0"/>
                  <a:t>3 </a:t>
                </a:r>
                <a:r>
                  <a:rPr lang="en-IN" altLang="en-US" b="1" dirty="0"/>
                  <a:t> = 010 , a</a:t>
                </a:r>
                <a:r>
                  <a:rPr lang="en-IN" altLang="en-US" b="1" baseline="-25000" dirty="0"/>
                  <a:t>4 </a:t>
                </a:r>
                <a:r>
                  <a:rPr lang="en-IN" altLang="en-US" b="1" dirty="0"/>
                  <a:t> = 011 , a</a:t>
                </a:r>
                <a:r>
                  <a:rPr lang="en-IN" altLang="en-US" b="1" baseline="-25000" dirty="0"/>
                  <a:t>5 </a:t>
                </a:r>
                <a:r>
                  <a:rPr lang="en-IN" altLang="en-US" b="1" dirty="0"/>
                  <a:t> = 100 , a</a:t>
                </a:r>
                <a:r>
                  <a:rPr lang="en-IN" altLang="en-US" b="1" baseline="-25000" dirty="0"/>
                  <a:t>6 </a:t>
                </a:r>
                <a:r>
                  <a:rPr lang="en-IN" altLang="en-US" b="1" dirty="0"/>
                  <a:t> = 101 , a</a:t>
                </a:r>
                <a:r>
                  <a:rPr lang="en-IN" altLang="en-US" b="1" baseline="-25000" dirty="0"/>
                  <a:t>7 </a:t>
                </a:r>
                <a:r>
                  <a:rPr lang="en-IN" altLang="en-US" b="1" dirty="0"/>
                  <a:t> = 110</a:t>
                </a:r>
              </a:p>
              <a:p>
                <a:pPr marL="0" indent="0">
                  <a:buNone/>
                </a:pPr>
                <a:r>
                  <a:rPr lang="en-IN" altLang="en-US" b="1" dirty="0"/>
                  <a:t> B = 111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342"/>
                <a:ext cx="10515600" cy="4993622"/>
              </a:xfrm>
              <a:blipFill rotWithShape="1">
                <a:blip r:embed="rId2"/>
                <a:stretch>
                  <a:fillRect t="-7" b="-39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021977"/>
            <a:ext cx="11182350" cy="4679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687" y="2654345"/>
            <a:ext cx="8048625" cy="2266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71687" y="896493"/>
            <a:ext cx="7825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If  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q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/>
              <a:t> 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  <a:r>
              <a:rPr lang="en-IN" dirty="0"/>
              <a:t> is an ID and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(p, Y, R) then the next ID will be</a:t>
            </a:r>
          </a:p>
          <a:p>
            <a:r>
              <a:rPr 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                           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X</a:t>
            </a:r>
            <a:r>
              <a:rPr lang="en-IN" baseline="-25000" dirty="0"/>
              <a:t>i-1</a:t>
            </a:r>
            <a:r>
              <a:rPr lang="en-IN" dirty="0"/>
              <a:t> Y p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8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Encoding of 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8188"/>
            <a:ext cx="10515600" cy="5419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/>
              <a:t>  M = (Q, </a:t>
            </a:r>
            <a:r>
              <a:rPr lang="el-GR" altLang="en-US" b="1" dirty="0">
                <a:cs typeface="Arial" panose="020B0604020202020204" pitchFamily="34" charset="0"/>
              </a:rPr>
              <a:t>Σ</a:t>
            </a:r>
            <a:r>
              <a:rPr lang="en-US" altLang="en-US" b="1" dirty="0">
                <a:cs typeface="Arial" panose="020B0604020202020204" pitchFamily="34" charset="0"/>
              </a:rPr>
              <a:t>, </a:t>
            </a:r>
            <a:r>
              <a:rPr lang="el-GR" altLang="en-US" b="1" dirty="0">
                <a:cs typeface="Arial" panose="020B0604020202020204" pitchFamily="34" charset="0"/>
              </a:rPr>
              <a:t>Γ</a:t>
            </a:r>
            <a:r>
              <a:rPr lang="en-IN" altLang="en-US" b="1" dirty="0">
                <a:cs typeface="Arial" panose="020B0604020202020204" pitchFamily="34" charset="0"/>
              </a:rPr>
              <a:t>,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B,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F) where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  Q = {q</a:t>
            </a:r>
            <a:r>
              <a:rPr lang="en-IN" altLang="en-US" b="1" baseline="-25000" dirty="0"/>
              <a:t>1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2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3</a:t>
            </a:r>
            <a:r>
              <a:rPr lang="en-IN" altLang="en-US" b="1" dirty="0"/>
              <a:t> , . . . , q</a:t>
            </a:r>
            <a:r>
              <a:rPr lang="en-IN" altLang="en-US" b="1" baseline="-25000" dirty="0"/>
              <a:t>n</a:t>
            </a:r>
            <a:r>
              <a:rPr lang="en-IN" altLang="en-US" b="1" baseline="-25000" dirty="0">
                <a:solidFill>
                  <a:srgbClr val="FF0000"/>
                </a:solidFill>
              </a:rPr>
              <a:t> </a:t>
            </a:r>
            <a:r>
              <a:rPr lang="en-IN" altLang="en-US" b="1" dirty="0">
                <a:solidFill>
                  <a:srgbClr val="FF0000"/>
                </a:solidFill>
              </a:rPr>
              <a:t> </a:t>
            </a:r>
            <a:r>
              <a:rPr lang="en-IN" altLang="en-US" b="1" dirty="0"/>
              <a:t>}     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IN" altLang="en-US" b="1" baseline="-25000" dirty="0"/>
              <a:t>1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 – initial state</a:t>
            </a:r>
            <a:r>
              <a:rPr lang="en-IN" altLang="en-US" b="1" baseline="-25000" dirty="0"/>
              <a:t> </a:t>
            </a:r>
            <a:r>
              <a:rPr lang="en-IN" altLang="en-US" b="1" dirty="0"/>
              <a:t> </a:t>
            </a:r>
          </a:p>
          <a:p>
            <a:pPr marL="0" indent="0">
              <a:buNone/>
            </a:pPr>
            <a:r>
              <a:rPr lang="en-IN" altLang="en-US" b="1" dirty="0">
                <a:cs typeface="Arial" panose="020B0604020202020204" pitchFamily="34" charset="0"/>
              </a:rPr>
              <a:t>  </a:t>
            </a:r>
            <a:r>
              <a:rPr lang="el-GR" altLang="en-US" b="1" dirty="0">
                <a:cs typeface="Arial" panose="020B0604020202020204" pitchFamily="34" charset="0"/>
              </a:rPr>
              <a:t>Γ</a:t>
            </a:r>
            <a:r>
              <a:rPr lang="en-IN" altLang="en-US" b="1" dirty="0">
                <a:cs typeface="Arial" panose="020B0604020202020204" pitchFamily="34" charset="0"/>
              </a:rPr>
              <a:t> = { 0, 1, B}        </a:t>
            </a:r>
            <a:r>
              <a:rPr lang="el-GR" altLang="en-US" b="1" dirty="0"/>
              <a:t>Σ</a:t>
            </a:r>
            <a:r>
              <a:rPr lang="en-IN" altLang="en-US" b="1" dirty="0"/>
              <a:t> = { 0, 1}</a:t>
            </a:r>
          </a:p>
          <a:p>
            <a:pPr marL="0" indent="0">
              <a:buNone/>
            </a:pPr>
            <a:r>
              <a:rPr lang="en-IN" altLang="en-US" b="1" dirty="0"/>
              <a:t>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>
                <a:solidFill>
                  <a:srgbClr val="FF0000"/>
                </a:solidFill>
              </a:rPr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i</a:t>
            </a:r>
            <a:r>
              <a:rPr lang="en-US" altLang="en-US" b="1" dirty="0">
                <a:solidFill>
                  <a:srgbClr val="FF0000"/>
                </a:solidFill>
              </a:rPr>
              <a:t> , X</a:t>
            </a:r>
            <a:r>
              <a:rPr lang="en-US" altLang="en-US" b="1" baseline="-25000" dirty="0">
                <a:solidFill>
                  <a:srgbClr val="FF0000"/>
                </a:solidFill>
              </a:rPr>
              <a:t>j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=  (</a:t>
            </a:r>
            <a:r>
              <a:rPr lang="en-US" altLang="en-US" b="1" dirty="0">
                <a:solidFill>
                  <a:srgbClr val="FF0000"/>
                </a:solidFill>
              </a:rPr>
              <a:t>q</a:t>
            </a:r>
            <a:r>
              <a:rPr lang="en-US" altLang="en-US" b="1" baseline="-25000" dirty="0">
                <a:solidFill>
                  <a:srgbClr val="FF0000"/>
                </a:solidFill>
              </a:rPr>
              <a:t>k</a:t>
            </a:r>
            <a:r>
              <a:rPr lang="en-US" altLang="en-US" b="1" dirty="0">
                <a:solidFill>
                  <a:srgbClr val="FF0000"/>
                </a:solidFill>
              </a:rPr>
              <a:t> , X</a:t>
            </a:r>
            <a:r>
              <a:rPr lang="en-US" altLang="en-US" b="1" baseline="-25000" dirty="0">
                <a:solidFill>
                  <a:srgbClr val="FF0000"/>
                </a:solidFill>
              </a:rPr>
              <a:t>l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 L/R )               </a:t>
            </a:r>
            <a:r>
              <a:rPr lang="en-US" altLang="en-US" b="1" dirty="0">
                <a:solidFill>
                  <a:srgbClr val="0000CC"/>
                </a:solidFill>
              </a:rPr>
              <a:t>X</a:t>
            </a:r>
            <a:r>
              <a:rPr lang="en-US" altLang="en-US" b="1" baseline="-25000" dirty="0">
                <a:solidFill>
                  <a:srgbClr val="0000CC"/>
                </a:solidFill>
              </a:rPr>
              <a:t>1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= 0  , </a:t>
            </a:r>
            <a:r>
              <a:rPr lang="en-US" altLang="en-US" b="1" dirty="0">
                <a:solidFill>
                  <a:srgbClr val="0000CC"/>
                </a:solidFill>
              </a:rPr>
              <a:t>X</a:t>
            </a:r>
            <a:r>
              <a:rPr lang="en-US" altLang="en-US" b="1" baseline="-25000" dirty="0">
                <a:solidFill>
                  <a:srgbClr val="0000CC"/>
                </a:solidFill>
              </a:rPr>
              <a:t>2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= 1  , </a:t>
            </a:r>
            <a:r>
              <a:rPr lang="en-US" altLang="en-US" b="1" dirty="0">
                <a:solidFill>
                  <a:srgbClr val="0000CC"/>
                </a:solidFill>
              </a:rPr>
              <a:t>X</a:t>
            </a:r>
            <a:r>
              <a:rPr lang="en-US" altLang="en-US" b="1" baseline="-25000" dirty="0">
                <a:solidFill>
                  <a:srgbClr val="0000CC"/>
                </a:solidFill>
              </a:rPr>
              <a:t>3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= B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en-I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altLang="en-US" b="1" baseline="-25000" dirty="0"/>
              <a:t>                                                                                            </a:t>
            </a:r>
            <a:r>
              <a:rPr lang="en-IN" altLang="en-US" b="1" dirty="0"/>
              <a:t>L = 1  , R = 2 </a:t>
            </a:r>
            <a:endParaRPr lang="en-IN" altLang="en-US" b="1" baseline="-25000" dirty="0"/>
          </a:p>
          <a:p>
            <a:pPr marL="0" indent="0">
              <a:buNone/>
            </a:pPr>
            <a:r>
              <a:rPr lang="en-IN" b="1" baseline="-25000" dirty="0"/>
              <a:t>  </a:t>
            </a:r>
            <a:r>
              <a:rPr lang="en-IN" b="1" dirty="0"/>
              <a:t> 1 ≤ </a:t>
            </a:r>
            <a:r>
              <a:rPr lang="en-IN" b="1" dirty="0" err="1"/>
              <a:t>i</a:t>
            </a:r>
            <a:r>
              <a:rPr lang="en-IN" b="1" dirty="0"/>
              <a:t>, k ≤ n    , </a:t>
            </a:r>
            <a:r>
              <a:rPr lang="en-IN" b="1" dirty="0">
                <a:solidFill>
                  <a:srgbClr val="0000CC"/>
                </a:solidFill>
              </a:rPr>
              <a:t>1 ≤ j, l ≤ 3 , </a:t>
            </a:r>
            <a:r>
              <a:rPr lang="en-IN" b="1" dirty="0"/>
              <a:t>1 ≤ m ≤ 2</a:t>
            </a: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  0</a:t>
            </a:r>
            <a:r>
              <a:rPr lang="en-IN" b="1" baseline="30000" dirty="0">
                <a:solidFill>
                  <a:srgbClr val="0000CC"/>
                </a:solidFill>
              </a:rPr>
              <a:t>i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j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k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l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m</a:t>
            </a:r>
            <a:endParaRPr lang="en-IN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IN" b="1" baseline="30000" dirty="0">
                <a:solidFill>
                  <a:srgbClr val="008000"/>
                </a:solidFill>
              </a:rPr>
              <a:t>  </a:t>
            </a:r>
          </a:p>
          <a:p>
            <a:pPr marL="0" indent="0">
              <a:buNone/>
            </a:pPr>
            <a:r>
              <a:rPr lang="en-IN" b="1" baseline="30000" dirty="0">
                <a:solidFill>
                  <a:srgbClr val="008000"/>
                </a:solidFill>
              </a:rPr>
              <a:t>    </a:t>
            </a:r>
            <a:r>
              <a:rPr lang="en-IN" b="1" dirty="0">
                <a:solidFill>
                  <a:srgbClr val="FF0000"/>
                </a:solidFill>
              </a:rPr>
              <a:t>111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i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j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k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l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m </a:t>
            </a:r>
            <a:r>
              <a:rPr lang="en-IN" b="1" dirty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i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j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k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l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m</a:t>
            </a:r>
            <a:r>
              <a:rPr lang="en-IN" b="1" dirty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11 . . . 11 . . . 11 . . . 111</a:t>
            </a:r>
          </a:p>
          <a:p>
            <a:pPr marL="0" indent="0">
              <a:buNone/>
            </a:pPr>
            <a:endParaRPr lang="en-IN" b="1" dirty="0">
              <a:solidFill>
                <a:srgbClr val="008000"/>
              </a:solidFill>
            </a:endParaRPr>
          </a:p>
          <a:p>
            <a:pPr marL="0" indent="0">
              <a:buNone/>
            </a:pPr>
            <a:r>
              <a:rPr lang="en-IN" b="1" baseline="30000" dirty="0">
                <a:solidFill>
                  <a:srgbClr val="008000"/>
                </a:solidFill>
              </a:rPr>
              <a:t>    </a:t>
            </a:r>
            <a:endParaRPr lang="en-IN" baseline="300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Consider the following Turing machine with alphabet </a:t>
            </a:r>
            <a:r>
              <a:rPr lang="en-IN" b="1" dirty="0"/>
              <a:t>{ 0, 1, B}</a:t>
            </a:r>
            <a:r>
              <a:rPr lang="en-IN" dirty="0"/>
              <a:t> and state set {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IN" altLang="en-US" b="1" baseline="-25000" dirty="0"/>
              <a:t>1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2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3</a:t>
            </a:r>
            <a:r>
              <a:rPr lang="en-IN" altLang="en-US" b="1" dirty="0"/>
              <a:t> , 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IN" altLang="en-US" b="1" baseline="-25000" dirty="0"/>
              <a:t>4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5 </a:t>
            </a:r>
            <a:r>
              <a:rPr lang="en-IN" altLang="en-US" b="1" dirty="0"/>
              <a:t>}, 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IN" altLang="en-US" b="1" baseline="-25000" dirty="0"/>
              <a:t>1 </a:t>
            </a:r>
            <a:r>
              <a:rPr lang="en-IN" altLang="en-US" dirty="0"/>
              <a:t>is the initial state, 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IN" altLang="en-US" b="1" baseline="-25000" dirty="0"/>
              <a:t>5 </a:t>
            </a:r>
            <a:r>
              <a:rPr lang="en-IN" altLang="en-US" dirty="0"/>
              <a:t>is the final state and the transitions are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0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0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  </a:t>
            </a:r>
            <a:endParaRPr lang="en-IN" altLang="en-US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0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0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0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0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1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5 </a:t>
            </a:r>
            <a:r>
              <a:rPr lang="en-US" altLang="en-US" b="1" dirty="0"/>
              <a:t> , 1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1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 </a:t>
            </a:r>
            <a:r>
              <a:rPr lang="en-US" altLang="en-US" b="1" dirty="0"/>
              <a:t> , 1 , 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1</a:t>
            </a:r>
            <a:r>
              <a:rPr lang="en-IN" altLang="en-US" b="1" dirty="0">
                <a:sym typeface="Symbol" panose="05050102010706020507" pitchFamily="18" charset="2"/>
              </a:rPr>
              <a:t> ,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altLang="en-US" b="1" dirty="0">
              <a:solidFill>
                <a:srgbClr val="CC0099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CC0099"/>
                </a:solidFill>
              </a:rPr>
              <a:t>111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1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2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2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3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3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4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3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4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1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3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4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4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1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3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1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</a:t>
            </a:r>
            <a:endParaRPr lang="en-US" alt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0</a:t>
            </a:r>
            <a:r>
              <a:rPr lang="en-IN" b="1" baseline="30000" dirty="0">
                <a:solidFill>
                  <a:srgbClr val="0000CC"/>
                </a:solidFill>
              </a:rPr>
              <a:t>4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5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2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4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3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3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2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1 </a:t>
            </a:r>
            <a:r>
              <a:rPr lang="en-IN" b="1" dirty="0">
                <a:solidFill>
                  <a:srgbClr val="CC0099"/>
                </a:solidFill>
              </a:rPr>
              <a:t>111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/>
          <a:lstStyle/>
          <a:p>
            <a:r>
              <a:rPr lang="en-IN" sz="3600" dirty="0">
                <a:solidFill>
                  <a:srgbClr val="FF0000"/>
                </a:solidFill>
              </a:rPr>
              <a:t>Enumeration of Turing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647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C0099"/>
                </a:solidFill>
              </a:rPr>
              <a:t>111</a:t>
            </a:r>
            <a:r>
              <a:rPr lang="en-IN" b="1" dirty="0"/>
              <a:t>m</a:t>
            </a:r>
            <a:r>
              <a:rPr lang="en-IN" b="1" baseline="-25000" dirty="0"/>
              <a:t>1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IN" b="1" dirty="0"/>
              <a:t>m</a:t>
            </a:r>
            <a:r>
              <a:rPr lang="en-IN" b="1" baseline="-25000" dirty="0"/>
              <a:t>2</a:t>
            </a:r>
            <a:r>
              <a:rPr lang="en-IN" b="1" baseline="30000" dirty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b="1" dirty="0"/>
              <a:t>m</a:t>
            </a:r>
            <a:r>
              <a:rPr lang="en-IN" b="1" baseline="-25000" dirty="0"/>
              <a:t>3</a:t>
            </a:r>
            <a:r>
              <a:rPr lang="en-IN" b="1" baseline="30000" dirty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b="1" dirty="0"/>
              <a:t>m</a:t>
            </a:r>
            <a:r>
              <a:rPr lang="en-IN" b="1" baseline="-25000" dirty="0"/>
              <a:t>4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m</a:t>
            </a:r>
            <a:r>
              <a:rPr lang="en-IN" b="1" baseline="-25000" dirty="0"/>
              <a:t>5</a:t>
            </a:r>
            <a:r>
              <a:rPr lang="en-IN" b="1" baseline="30000" dirty="0">
                <a:solidFill>
                  <a:srgbClr val="008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b="1" dirty="0"/>
              <a:t>m</a:t>
            </a:r>
            <a:r>
              <a:rPr lang="en-IN" b="1" baseline="-25000" dirty="0"/>
              <a:t>6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IN" b="1" dirty="0"/>
              <a:t>m</a:t>
            </a:r>
            <a:r>
              <a:rPr lang="en-IN" b="1" baseline="-25000" dirty="0"/>
              <a:t>7</a:t>
            </a:r>
            <a:r>
              <a:rPr lang="en-IN" b="1" dirty="0">
                <a:solidFill>
                  <a:srgbClr val="FF0000"/>
                </a:solidFill>
              </a:rPr>
              <a:t>11</a:t>
            </a:r>
            <a:r>
              <a:rPr lang="en-IN" b="1" dirty="0"/>
              <a:t>m</a:t>
            </a:r>
            <a:r>
              <a:rPr lang="en-IN" b="1" baseline="-25000" dirty="0"/>
              <a:t>8</a:t>
            </a:r>
            <a:r>
              <a:rPr lang="en-IN" b="1" dirty="0">
                <a:solidFill>
                  <a:srgbClr val="CC0099"/>
                </a:solidFill>
              </a:rPr>
              <a:t>111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Each </a:t>
            </a:r>
            <a:r>
              <a:rPr lang="en-IN" b="1" dirty="0"/>
              <a:t>m</a:t>
            </a:r>
            <a:r>
              <a:rPr lang="en-IN" b="1" baseline="-25000" dirty="0"/>
              <a:t>i</a:t>
            </a:r>
            <a:r>
              <a:rPr lang="en-IN" b="1" dirty="0">
                <a:solidFill>
                  <a:srgbClr val="0000CC"/>
                </a:solidFill>
              </a:rPr>
              <a:t>     is of the form  0</a:t>
            </a:r>
            <a:r>
              <a:rPr lang="en-IN" b="1" baseline="30000" dirty="0">
                <a:solidFill>
                  <a:srgbClr val="0000CC"/>
                </a:solidFill>
              </a:rPr>
              <a:t>i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j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0</a:t>
            </a:r>
            <a:r>
              <a:rPr lang="en-IN" b="1" baseline="30000" dirty="0">
                <a:solidFill>
                  <a:srgbClr val="0000CC"/>
                </a:solidFill>
              </a:rPr>
              <a:t>k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0</a:t>
            </a:r>
            <a:r>
              <a:rPr lang="en-IN" b="1" baseline="30000" dirty="0">
                <a:solidFill>
                  <a:srgbClr val="FF0000"/>
                </a:solidFill>
              </a:rPr>
              <a:t>l</a:t>
            </a:r>
            <a:r>
              <a:rPr lang="en-IN" b="1" baseline="30000" dirty="0">
                <a:solidFill>
                  <a:srgbClr val="0000CC"/>
                </a:solidFill>
              </a:rPr>
              <a:t> </a:t>
            </a:r>
            <a:r>
              <a:rPr lang="en-IN" b="1" dirty="0"/>
              <a:t>1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8000"/>
                </a:solidFill>
              </a:rPr>
              <a:t>0</a:t>
            </a:r>
            <a:r>
              <a:rPr lang="en-IN" b="1" baseline="30000" dirty="0">
                <a:solidFill>
                  <a:srgbClr val="008000"/>
                </a:solidFill>
              </a:rPr>
              <a:t>m</a:t>
            </a: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i</a:t>
            </a:r>
            <a:r>
              <a:rPr lang="en-US" alt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th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integer in binary represents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Turing machine, say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endParaRPr lang="en-US" alt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T</a:t>
            </a:r>
            <a:r>
              <a:rPr lang="en-US" altLang="en-US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b="1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10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T</a:t>
            </a:r>
            <a:r>
              <a:rPr lang="en-US" altLang="en-US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2                         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If the binary integer is not proper encoding, then the 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11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T</a:t>
            </a:r>
            <a:r>
              <a:rPr lang="en-US" altLang="en-US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3                                  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respective TM with no moves.</a:t>
            </a:r>
            <a:endParaRPr lang="en-US" alt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100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T</a:t>
            </a:r>
            <a:r>
              <a:rPr lang="en-US" altLang="en-US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endParaRPr lang="en-US" alt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101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T</a:t>
            </a:r>
            <a:r>
              <a:rPr lang="en-US" altLang="en-US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110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T</a:t>
            </a:r>
            <a:r>
              <a:rPr lang="en-US" altLang="en-US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b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111  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 T</a:t>
            </a:r>
            <a:r>
              <a:rPr lang="en-US" altLang="en-US" b="1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7</a:t>
            </a:r>
            <a:endParaRPr lang="en-US" altLang="en-US" b="1" dirty="0">
              <a:solidFill>
                <a:srgbClr val="FF0000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. . . . .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. . . . .</a:t>
            </a:r>
            <a:endParaRPr lang="en-US" altLang="en-US" b="1" baseline="-25000" dirty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Enumeration of Turing machine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153"/>
            <a:ext cx="10515600" cy="2433917"/>
          </a:xfrm>
        </p:spPr>
        <p:txBody>
          <a:bodyPr/>
          <a:lstStyle/>
          <a:p>
            <a:r>
              <a:rPr lang="en-IN" b="1" dirty="0"/>
              <a:t> We can talk about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th</a:t>
            </a:r>
            <a:r>
              <a:rPr lang="en-IN" b="1" dirty="0"/>
              <a:t> TM</a:t>
            </a:r>
          </a:p>
          <a:p>
            <a:r>
              <a:rPr lang="en-IN" dirty="0"/>
              <a:t>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th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integer in binary represents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="1" baseline="30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TM</a:t>
            </a:r>
          </a:p>
          <a:p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 Some Turing machines  do not have any moves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If you take two languages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I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, three possibilities exists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1) Both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/>
                  <a:t> are recursive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</a:p>
              <a:p>
                <a:pPr marL="0" indent="0">
                  <a:buNone/>
                </a:pPr>
                <a:r>
                  <a:rPr lang="en-IN" dirty="0"/>
                  <a:t>          2) Neither L nor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recursively enumerable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3) One of L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IN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recursively enumerable but </a:t>
                </a:r>
                <a:r>
                  <a:rPr lang="en-IN" dirty="0">
                    <a:solidFill>
                      <a:srgbClr val="FF0000"/>
                    </a:solidFill>
                  </a:rPr>
                  <a:t>not recursive</a:t>
                </a:r>
                <a:r>
                  <a:rPr lang="en-IN" dirty="0"/>
                  <a:t>, 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then the other is </a:t>
                </a:r>
                <a:r>
                  <a:rPr lang="en-IN" dirty="0">
                    <a:solidFill>
                      <a:srgbClr val="FF0000"/>
                    </a:solidFill>
                  </a:rPr>
                  <a:t>not recursively enumerable</a:t>
                </a:r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  <a:blipFill rotWithShape="1">
                <a:blip r:embed="rId2"/>
                <a:stretch>
                  <a:fillRect t="-10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4776"/>
                <a:ext cx="10515600" cy="56121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                       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</a:t>
                </a:r>
                <a:r>
                  <a:rPr lang="en-IN" dirty="0">
                    <a:solidFill>
                      <a:srgbClr val="0000CC"/>
                    </a:solidFill>
                  </a:rPr>
                  <a:t>r.e         </a:t>
                </a:r>
                <a:r>
                  <a:rPr lang="en-IN" dirty="0">
                    <a:solidFill>
                      <a:srgbClr val="FF0000"/>
                    </a:solidFill>
                  </a:rPr>
                  <a:t>not r.e</a:t>
                </a:r>
                <a:r>
                  <a:rPr lang="en-IN" dirty="0">
                    <a:solidFill>
                      <a:srgbClr val="0000CC"/>
                    </a:solidFill>
                  </a:rPr>
                  <a:t>                         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rgbClr val="0000CC"/>
                    </a:solidFill>
                  </a:rPr>
                  <a:t>r.e      </a:t>
                </a:r>
                <a:r>
                  <a:rPr lang="en-IN" dirty="0">
                    <a:solidFill>
                      <a:srgbClr val="FF0000"/>
                    </a:solidFill>
                  </a:rPr>
                  <a:t>not r.e</a:t>
                </a:r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                        L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L            </a:t>
                </a:r>
                <a:r>
                  <a:rPr lang="en-IN" dirty="0">
                    <a:solidFill>
                      <a:srgbClr val="008000"/>
                    </a:solidFill>
                  </a:rPr>
                  <a:t>rec</a:t>
                </a:r>
                <a:r>
                  <a:rPr lang="en-IN" dirty="0"/>
                  <a:t>                                           </a:t>
                </a:r>
                <a:r>
                  <a:rPr lang="en-IN" dirty="0">
                    <a:solidFill>
                      <a:srgbClr val="008000"/>
                    </a:solidFill>
                  </a:rPr>
                  <a:t>rec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</a:t>
                </a:r>
                <a:r>
                  <a:rPr lang="en-IN" dirty="0">
                    <a:solidFill>
                      <a:srgbClr val="FF0000"/>
                    </a:solidFill>
                  </a:rPr>
                  <a:t>not r.e                                       not r.e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</a:t>
                </a:r>
                <a:r>
                  <a:rPr lang="en-IN" dirty="0">
                    <a:solidFill>
                      <a:srgbClr val="0000CC"/>
                    </a:solidFill>
                  </a:rPr>
                  <a:t>r.e</a:t>
                </a:r>
                <a:r>
                  <a:rPr lang="en-IN" dirty="0"/>
                  <a:t>        L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/>
                  <a:t>                        L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IN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CC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8000"/>
                    </a:solidFill>
                  </a:rPr>
                  <a:t>                                  rec                                           </a:t>
                </a:r>
                <a:r>
                  <a:rPr lang="en-IN" dirty="0" err="1">
                    <a:solidFill>
                      <a:srgbClr val="008000"/>
                    </a:solidFill>
                  </a:rPr>
                  <a:t>rec</a:t>
                </a:r>
                <a:r>
                  <a:rPr lang="en-IN" dirty="0">
                    <a:solidFill>
                      <a:srgbClr val="0000CC"/>
                    </a:solidFill>
                  </a:rPr>
                  <a:t>                   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4776"/>
                <a:ext cx="10515600" cy="5612187"/>
              </a:xfrm>
              <a:blipFill rotWithShape="1">
                <a:blip r:embed="rId2"/>
                <a:stretch>
                  <a:fillRect t="-5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318375" y="-10202"/>
            <a:ext cx="2262897" cy="3210389"/>
            <a:chOff x="2318375" y="528640"/>
            <a:chExt cx="2262897" cy="3210389"/>
          </a:xfrm>
        </p:grpSpPr>
        <p:sp>
          <p:nvSpPr>
            <p:cNvPr id="4" name="Oval 3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c 8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79175" y="-80960"/>
            <a:ext cx="2262897" cy="3210389"/>
            <a:chOff x="2318375" y="528640"/>
            <a:chExt cx="2262897" cy="3210389"/>
          </a:xfrm>
        </p:grpSpPr>
        <p:sp>
          <p:nvSpPr>
            <p:cNvPr id="12" name="Oval 11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c 12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280775" y="2738440"/>
            <a:ext cx="2262897" cy="3210389"/>
            <a:chOff x="2318375" y="528640"/>
            <a:chExt cx="2262897" cy="3210389"/>
          </a:xfrm>
        </p:grpSpPr>
        <p:sp>
          <p:nvSpPr>
            <p:cNvPr id="15" name="Oval 14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CC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c 15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280275" y="2840040"/>
            <a:ext cx="2262897" cy="3210389"/>
            <a:chOff x="2318375" y="528640"/>
            <a:chExt cx="2262897" cy="3210389"/>
          </a:xfrm>
        </p:grpSpPr>
        <p:sp>
          <p:nvSpPr>
            <p:cNvPr id="18" name="Oval 17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c 18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5500"/>
                <a:ext cx="10515600" cy="5765800"/>
              </a:xfrm>
            </p:spPr>
            <p:txBody>
              <a:bodyPr/>
              <a:lstStyle/>
              <a:p>
                <a:r>
                  <a:rPr lang="en-IN" dirty="0"/>
                  <a:t> We can talk about enumeration of strings and hence enumeration of Turing machines</a:t>
                </a:r>
              </a:p>
              <a:p>
                <a:r>
                  <a:rPr lang="en-IN" dirty="0"/>
                  <a:t> Consider an infinite Boolean matrix D, where the (</a:t>
                </a:r>
                <a:r>
                  <a:rPr lang="en-IN" dirty="0" err="1"/>
                  <a:t>i</a:t>
                </a:r>
                <a:r>
                  <a:rPr lang="en-IN" dirty="0"/>
                  <a:t>, j)th entry is 1 if the ith TM accepts jth string and 0 otherwise. Consider the following two languages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  <m:r>
                      <a:rPr lang="en-IN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{ w / w = w</a:t>
                </a:r>
                <a:r>
                  <a:rPr lang="en-IN" b="1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en-IN" b="1" dirty="0">
                    <a:solidFill>
                      <a:schemeClr val="tx1"/>
                    </a:solidFill>
                  </a:rPr>
                  <a:t> for some </a:t>
                </a:r>
                <a:r>
                  <a:rPr lang="en-IN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b="1" dirty="0">
                    <a:solidFill>
                      <a:schemeClr val="tx1"/>
                    </a:solidFill>
                  </a:rPr>
                  <a:t> and the (</a:t>
                </a:r>
                <a:r>
                  <a:rPr lang="en-IN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b="1" dirty="0">
                    <a:solidFill>
                      <a:schemeClr val="tx1"/>
                    </a:solidFill>
                  </a:rPr>
                  <a:t>, </a:t>
                </a:r>
                <a:r>
                  <a:rPr lang="en-IN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IN" b="1" dirty="0">
                    <a:solidFill>
                      <a:schemeClr val="tx1"/>
                    </a:solidFill>
                  </a:rPr>
                  <a:t>)th entry in D is 0 } 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I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b="1" dirty="0">
                    <a:solidFill>
                      <a:schemeClr val="tx1"/>
                    </a:solidFill>
                  </a:rPr>
                  <a:t> {w</a:t>
                </a:r>
                <a:r>
                  <a:rPr lang="en-IN" b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IN" b="1" dirty="0">
                    <a:solidFill>
                      <a:schemeClr val="tx1"/>
                    </a:solidFill>
                  </a:rPr>
                  <a:t> / w</a:t>
                </a:r>
                <a:r>
                  <a:rPr lang="en-IN" b="1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en-IN" b="1" dirty="0">
                    <a:solidFill>
                      <a:schemeClr val="tx1"/>
                    </a:solidFill>
                  </a:rPr>
                  <a:t> is not accepted by T</a:t>
                </a:r>
                <a:r>
                  <a:rPr lang="en-IN" b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IN" b="1" dirty="0">
                    <a:solidFill>
                      <a:schemeClr val="tx1"/>
                    </a:solidFill>
                  </a:rPr>
                  <a:t> }  </a:t>
                </a:r>
                <a:r>
                  <a:rPr lang="en-IN" dirty="0">
                    <a:solidFill>
                      <a:srgbClr val="0000CC"/>
                    </a:solidFill>
                  </a:rPr>
                  <a:t>is called </a:t>
                </a:r>
                <a:r>
                  <a:rPr lang="en-IN" b="1" dirty="0">
                    <a:solidFill>
                      <a:srgbClr val="0000CC"/>
                    </a:solidFill>
                  </a:rPr>
                  <a:t>diagonal</a:t>
                </a:r>
                <a:r>
                  <a:rPr lang="en-IN" dirty="0">
                    <a:solidFill>
                      <a:srgbClr val="0000CC"/>
                    </a:solidFill>
                  </a:rPr>
                  <a:t> language.</a:t>
                </a:r>
              </a:p>
              <a:p>
                <a:pPr marL="0" indent="0">
                  <a:buNone/>
                </a:pPr>
                <a:endParaRPr lang="en-IN" baseline="-25000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{ w / w = 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>
                    <a:solidFill>
                      <a:srgbClr val="FF0000"/>
                    </a:solidFill>
                  </a:rPr>
                  <a:t> for some </a:t>
                </a:r>
                <a:r>
                  <a:rPr lang="en-I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and the (</a:t>
                </a:r>
                <a:r>
                  <a:rPr lang="en-I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, </a:t>
                </a:r>
                <a:r>
                  <a:rPr lang="en-I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)th entry in D is 1 }</a:t>
                </a: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{w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/ 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>
                    <a:solidFill>
                      <a:srgbClr val="FF0000"/>
                    </a:solidFill>
                  </a:rPr>
                  <a:t> is accepted by T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r>
                  <a:rPr lang="en-IN" dirty="0"/>
                  <a:t>It can show that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is not recursively enumerable and its complement</a:t>
                </a:r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IN" b="1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is recursively enumerable, but not recursive.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5500"/>
                <a:ext cx="10515600" cy="5765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                  </a:t>
            </a:r>
            <a:r>
              <a:rPr lang="en-IN" b="1" dirty="0">
                <a:solidFill>
                  <a:srgbClr val="0000CC"/>
                </a:solidFill>
              </a:rPr>
              <a:t>w</a:t>
            </a:r>
            <a:r>
              <a:rPr lang="en-IN" b="1" baseline="-25000" dirty="0">
                <a:solidFill>
                  <a:srgbClr val="0000CC"/>
                </a:solidFill>
              </a:rPr>
              <a:t>1</a:t>
            </a:r>
            <a:r>
              <a:rPr lang="en-IN" baseline="-25000" dirty="0"/>
              <a:t>        </a:t>
            </a:r>
            <a:r>
              <a:rPr lang="en-IN" b="1" dirty="0">
                <a:solidFill>
                  <a:srgbClr val="FF0000"/>
                </a:solidFill>
              </a:rPr>
              <a:t>w</a:t>
            </a:r>
            <a:r>
              <a:rPr lang="en-IN" b="1" baseline="-25000" dirty="0">
                <a:solidFill>
                  <a:srgbClr val="FF0000"/>
                </a:solidFill>
              </a:rPr>
              <a:t>2</a:t>
            </a:r>
            <a:r>
              <a:rPr lang="en-IN" baseline="-25000" dirty="0"/>
              <a:t>        </a:t>
            </a:r>
            <a:r>
              <a:rPr lang="en-IN" b="1" dirty="0">
                <a:solidFill>
                  <a:srgbClr val="FF0000"/>
                </a:solidFill>
              </a:rPr>
              <a:t>w</a:t>
            </a:r>
            <a:r>
              <a:rPr lang="en-IN" b="1" baseline="-25000" dirty="0">
                <a:solidFill>
                  <a:srgbClr val="FF0000"/>
                </a:solidFill>
              </a:rPr>
              <a:t>3</a:t>
            </a:r>
            <a:r>
              <a:rPr lang="en-IN" baseline="-25000" dirty="0"/>
              <a:t>        </a:t>
            </a:r>
            <a:r>
              <a:rPr lang="en-IN" b="1" dirty="0">
                <a:solidFill>
                  <a:srgbClr val="0000CC"/>
                </a:solidFill>
              </a:rPr>
              <a:t>w</a:t>
            </a:r>
            <a:r>
              <a:rPr lang="en-IN" b="1" baseline="-25000" dirty="0">
                <a:solidFill>
                  <a:srgbClr val="0000CC"/>
                </a:solidFill>
              </a:rPr>
              <a:t>4</a:t>
            </a:r>
            <a:r>
              <a:rPr lang="en-IN" baseline="-25000" dirty="0"/>
              <a:t>       </a:t>
            </a:r>
            <a:r>
              <a:rPr lang="en-IN" b="1" dirty="0"/>
              <a:t>w</a:t>
            </a:r>
            <a:r>
              <a:rPr lang="en-IN" b="1" baseline="-25000" dirty="0"/>
              <a:t>5      </a:t>
            </a:r>
            <a:r>
              <a:rPr lang="en-IN" b="1" dirty="0"/>
              <a:t>.      .      .     w</a:t>
            </a:r>
            <a:r>
              <a:rPr lang="en-IN" b="1" baseline="-25000" dirty="0"/>
              <a:t>i        </a:t>
            </a:r>
            <a:r>
              <a:rPr lang="en-IN" b="1" dirty="0"/>
              <a:t>.      .      .</a:t>
            </a:r>
          </a:p>
          <a:p>
            <a:pPr marL="0" indent="0">
              <a:buNone/>
            </a:pPr>
            <a:r>
              <a:rPr lang="en-IN" baseline="-25000" dirty="0"/>
              <a:t>               </a:t>
            </a:r>
            <a:r>
              <a:rPr lang="en-IN" b="1" dirty="0"/>
              <a:t>T</a:t>
            </a:r>
            <a:r>
              <a:rPr lang="en-IN" b="1" baseline="-25000" dirty="0"/>
              <a:t>1 </a:t>
            </a:r>
            <a:r>
              <a:rPr lang="en-IN" b="1" dirty="0"/>
              <a:t>      0        1        1       0        1     0     0     1     1    0       1     0</a:t>
            </a:r>
            <a:r>
              <a:rPr lang="en-IN" b="1" baseline="-25000" dirty="0"/>
              <a:t>       </a:t>
            </a:r>
          </a:p>
          <a:p>
            <a:pPr marL="0" indent="0">
              <a:buNone/>
            </a:pPr>
            <a:r>
              <a:rPr lang="en-IN" b="1" baseline="-25000" dirty="0"/>
              <a:t>              </a:t>
            </a:r>
            <a:r>
              <a:rPr lang="en-IN" baseline="-25000" dirty="0"/>
              <a:t> </a:t>
            </a:r>
            <a:r>
              <a:rPr lang="en-IN" b="1" dirty="0"/>
              <a:t>T</a:t>
            </a:r>
            <a:r>
              <a:rPr lang="en-IN" b="1" baseline="-25000" dirty="0"/>
              <a:t>2          </a:t>
            </a:r>
            <a:r>
              <a:rPr lang="en-IN" b="1" dirty="0"/>
              <a:t>1         1       0        1        0</a:t>
            </a:r>
            <a:endParaRPr lang="en-IN" b="1" baseline="-25000" dirty="0"/>
          </a:p>
          <a:p>
            <a:pPr marL="0" indent="0">
              <a:buNone/>
            </a:pPr>
            <a:r>
              <a:rPr lang="en-IN" b="1" baseline="-25000" dirty="0"/>
              <a:t>               </a:t>
            </a:r>
            <a:r>
              <a:rPr lang="en-IN" b="1" dirty="0"/>
              <a:t>T</a:t>
            </a:r>
            <a:r>
              <a:rPr lang="en-IN" b="1" baseline="-25000" dirty="0"/>
              <a:t>3           </a:t>
            </a:r>
            <a:r>
              <a:rPr lang="en-IN" b="1" dirty="0"/>
              <a:t>.           .       1         .         .</a:t>
            </a:r>
            <a:endParaRPr lang="en-IN" b="1" baseline="-25000" dirty="0"/>
          </a:p>
          <a:p>
            <a:pPr marL="0" indent="0">
              <a:buNone/>
            </a:pPr>
            <a:r>
              <a:rPr lang="en-IN" b="1" baseline="-25000" dirty="0"/>
              <a:t>          </a:t>
            </a:r>
            <a:r>
              <a:rPr lang="en-IN" baseline="-25000" dirty="0"/>
              <a:t>     </a:t>
            </a:r>
            <a:r>
              <a:rPr lang="en-IN" b="1" dirty="0"/>
              <a:t>T</a:t>
            </a:r>
            <a:r>
              <a:rPr lang="en-IN" b="1" baseline="-25000" dirty="0"/>
              <a:t>4          </a:t>
            </a:r>
            <a:r>
              <a:rPr lang="en-IN" b="1" dirty="0"/>
              <a:t> .           .        . </a:t>
            </a:r>
            <a:r>
              <a:rPr lang="en-IN" b="1" baseline="-25000" dirty="0"/>
              <a:t>           </a:t>
            </a:r>
            <a:r>
              <a:rPr lang="en-IN" b="1" dirty="0"/>
              <a:t>0</a:t>
            </a:r>
            <a:r>
              <a:rPr lang="en-IN" b="1" baseline="-25000" dirty="0"/>
              <a:t>         </a:t>
            </a:r>
          </a:p>
          <a:p>
            <a:pPr marL="0" indent="0">
              <a:buNone/>
            </a:pPr>
            <a:r>
              <a:rPr lang="en-IN" b="1" baseline="-25000" dirty="0"/>
              <a:t>              </a:t>
            </a:r>
            <a:r>
              <a:rPr lang="en-IN" baseline="-25000" dirty="0"/>
              <a:t> </a:t>
            </a:r>
            <a:r>
              <a:rPr lang="en-IN" b="1" dirty="0"/>
              <a:t>T</a:t>
            </a:r>
            <a:r>
              <a:rPr lang="en-IN" b="1" baseline="-25000" dirty="0"/>
              <a:t>5</a:t>
            </a:r>
          </a:p>
          <a:p>
            <a:pPr marL="0" indent="0">
              <a:buNone/>
            </a:pPr>
            <a:r>
              <a:rPr lang="en-IN" b="1" baseline="-25000" dirty="0"/>
              <a:t>                 .</a:t>
            </a:r>
          </a:p>
          <a:p>
            <a:pPr marL="0" indent="0">
              <a:buNone/>
            </a:pPr>
            <a:r>
              <a:rPr lang="en-IN" b="1" baseline="-25000" dirty="0"/>
              <a:t>                 .</a:t>
            </a:r>
          </a:p>
          <a:p>
            <a:pPr marL="0" indent="0">
              <a:buNone/>
            </a:pPr>
            <a:r>
              <a:rPr lang="en-IN" b="1" baseline="-25000" dirty="0"/>
              <a:t>                 .</a:t>
            </a:r>
          </a:p>
          <a:p>
            <a:pPr marL="0" indent="0">
              <a:buNone/>
            </a:pPr>
            <a:r>
              <a:rPr lang="en-IN" b="1" baseline="-25000" dirty="0"/>
              <a:t>               </a:t>
            </a:r>
            <a:r>
              <a:rPr lang="en-IN" b="1" dirty="0"/>
              <a:t>T</a:t>
            </a:r>
            <a:r>
              <a:rPr lang="en-IN" b="1" baseline="-25000" dirty="0"/>
              <a:t>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97100" y="1435100"/>
            <a:ext cx="8483600" cy="101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97100" y="1435100"/>
            <a:ext cx="0" cy="43307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97100" y="1739900"/>
            <a:ext cx="7543800" cy="4279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92400" y="1460500"/>
            <a:ext cx="7543800" cy="42799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5601"/>
                <a:ext cx="10515600" cy="513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/>
                  <a:t>  is not recursively enumerable.</a:t>
                </a:r>
              </a:p>
              <a:p>
                <a:pPr marL="0" indent="0">
                  <a:buNone/>
                </a:pPr>
                <a:r>
                  <a:rPr lang="en-IN" b="1" dirty="0"/>
                  <a:t>Proof:</a:t>
                </a:r>
                <a:r>
                  <a:rPr lang="en-IN" dirty="0"/>
                  <a:t>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/>
                  <a:t> is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         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/>
                  <a:t> is accepted by a Turing machine M = </a:t>
                </a:r>
                <a:r>
                  <a:rPr lang="en-IN" b="1" dirty="0"/>
                  <a:t>T</a:t>
                </a:r>
                <a:r>
                  <a:rPr lang="en-IN" b="1" baseline="-25000" dirty="0"/>
                  <a:t>j </a:t>
                </a:r>
                <a:r>
                  <a:rPr lang="en-IN" b="1" dirty="0"/>
                  <a:t> ---------(1)</a:t>
                </a:r>
                <a:endParaRPr lang="en-IN" b="1" baseline="-25000" dirty="0"/>
              </a:p>
              <a:p>
                <a:pPr marL="0" indent="0">
                  <a:buNone/>
                </a:pPr>
                <a:r>
                  <a:rPr lang="en-IN" b="1" baseline="-25000" dirty="0"/>
                  <a:t>                   </a:t>
                </a:r>
                <a:r>
                  <a:rPr lang="en-IN" dirty="0"/>
                  <a:t>Let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j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b="1" baseline="-25000" dirty="0"/>
                  <a:t> </a:t>
                </a:r>
              </a:p>
              <a:p>
                <a:pPr marL="0" indent="0">
                  <a:buNone/>
                </a:pPr>
                <a:r>
                  <a:rPr lang="en-IN" b="1" baseline="-25000" dirty="0"/>
                  <a:t>                    </a:t>
                </a:r>
                <a:r>
                  <a:rPr lang="en-IN" dirty="0"/>
                  <a:t>By definition, </a:t>
                </a:r>
                <a:r>
                  <a:rPr lang="en-IN" b="1" dirty="0"/>
                  <a:t>T</a:t>
                </a:r>
                <a:r>
                  <a:rPr lang="en-IN" b="1" baseline="-25000" dirty="0"/>
                  <a:t>j   </a:t>
                </a:r>
                <a:r>
                  <a:rPr lang="en-IN" b="1" dirty="0"/>
                  <a:t> </a:t>
                </a:r>
                <a:r>
                  <a:rPr lang="en-IN" dirty="0"/>
                  <a:t>does not accept</a:t>
                </a:r>
                <a:r>
                  <a:rPr lang="en-IN" b="1" dirty="0"/>
                  <a:t>  w</a:t>
                </a:r>
                <a:r>
                  <a:rPr lang="en-IN" b="1" baseline="-25000" dirty="0"/>
                  <a:t>j</a:t>
                </a:r>
              </a:p>
              <a:p>
                <a:pPr marL="0" indent="0">
                  <a:buNone/>
                </a:pPr>
                <a:endParaRPr lang="en-IN" b="1" baseline="-25000" dirty="0"/>
              </a:p>
              <a:p>
                <a:pPr marL="0" indent="0">
                  <a:buNone/>
                </a:pPr>
                <a:r>
                  <a:rPr lang="en-IN" b="1" baseline="-25000" dirty="0"/>
                  <a:t>                  </a:t>
                </a:r>
                <a:r>
                  <a:rPr lang="en-IN" baseline="-25000" dirty="0"/>
                  <a:t>  </a:t>
                </a:r>
                <a:r>
                  <a:rPr lang="en-IN" dirty="0"/>
                  <a:t>But from (1),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b="1" baseline="-25000" dirty="0"/>
                  <a:t> </a:t>
                </a:r>
                <a:r>
                  <a:rPr lang="en-IN" dirty="0"/>
                  <a:t> is accepted by </a:t>
                </a:r>
                <a:r>
                  <a:rPr lang="en-IN" b="1" dirty="0"/>
                  <a:t>T</a:t>
                </a:r>
                <a:r>
                  <a:rPr lang="en-IN" b="1" baseline="-25000" dirty="0"/>
                  <a:t>j</a:t>
                </a:r>
              </a:p>
              <a:p>
                <a:pPr marL="0" indent="0">
                  <a:buNone/>
                </a:pPr>
                <a:r>
                  <a:rPr lang="en-IN" b="1" dirty="0"/>
                  <a:t>              w</a:t>
                </a:r>
                <a:r>
                  <a:rPr lang="en-IN" b="1" baseline="-25000" dirty="0"/>
                  <a:t>j  </a:t>
                </a:r>
                <a:r>
                  <a:rPr lang="en-IN" dirty="0"/>
                  <a:t>accepted by </a:t>
                </a:r>
                <a:r>
                  <a:rPr lang="en-IN" b="1" dirty="0"/>
                  <a:t>T</a:t>
                </a:r>
                <a:r>
                  <a:rPr lang="en-IN" b="1" baseline="-25000" dirty="0"/>
                  <a:t>j</a:t>
                </a:r>
                <a:r>
                  <a:rPr lang="en-IN" dirty="0"/>
                  <a:t> </a:t>
                </a:r>
                <a:r>
                  <a:rPr lang="en-IN" b="1" dirty="0"/>
                  <a:t>, </a:t>
                </a:r>
                <a:r>
                  <a:rPr lang="en-IN" dirty="0"/>
                  <a:t>a contradiction.</a:t>
                </a:r>
              </a:p>
              <a:p>
                <a:pPr marL="0" indent="0">
                  <a:buNone/>
                </a:pPr>
                <a:r>
                  <a:rPr lang="en-IN" dirty="0"/>
                  <a:t>             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𝐝</m:t>
                        </m:r>
                      </m:sub>
                    </m:sSub>
                  </m:oMath>
                </a14:m>
                <a:r>
                  <a:rPr lang="en-IN" dirty="0"/>
                  <a:t>  is not recursively enumerable.</a:t>
                </a:r>
              </a:p>
              <a:p>
                <a:pPr marL="0" indent="0">
                  <a:buNone/>
                </a:pPr>
                <a:r>
                  <a:rPr lang="en-IN" baseline="-25000" dirty="0"/>
                  <a:t>                     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5601"/>
                <a:ext cx="10515600" cy="5130800"/>
              </a:xfrm>
              <a:blipFill rotWithShape="1">
                <a:blip r:embed="rId2"/>
                <a:stretch>
                  <a:fillRect b="-26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995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FF0000"/>
                </a:solidFill>
              </a:rPr>
              <a:t>Universal Turing machine (U)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5392270"/>
          </a:xfrm>
        </p:spPr>
        <p:txBody>
          <a:bodyPr/>
          <a:lstStyle/>
          <a:p>
            <a:r>
              <a:rPr lang="en-IN" dirty="0"/>
              <a:t> Universal TM is a TM which can simulate any other TM including itself.</a:t>
            </a:r>
          </a:p>
          <a:p>
            <a:r>
              <a:rPr lang="en-IN" dirty="0"/>
              <a:t> Universal TM is denoted by </a:t>
            </a:r>
            <a:r>
              <a:rPr lang="en-IN" dirty="0">
                <a:solidFill>
                  <a:srgbClr val="FF0000"/>
                </a:solidFill>
              </a:rPr>
              <a:t>U.</a:t>
            </a:r>
          </a:p>
          <a:p>
            <a:r>
              <a:rPr lang="en-IN" dirty="0"/>
              <a:t> We are considering TMs with tape alphabets {0, 1, B}. Encoding of such TM </a:t>
            </a:r>
            <a:r>
              <a:rPr lang="en-IN" dirty="0">
                <a:solidFill>
                  <a:srgbClr val="FF0000"/>
                </a:solidFill>
              </a:rPr>
              <a:t>T </a:t>
            </a:r>
            <a:r>
              <a:rPr lang="en-IN" dirty="0"/>
              <a:t>is a binary string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baseline="-25000" dirty="0">
                <a:solidFill>
                  <a:srgbClr val="FF0000"/>
                </a:solidFill>
              </a:rPr>
              <a:t>T </a:t>
            </a:r>
            <a:r>
              <a:rPr lang="en-IN" dirty="0"/>
              <a:t>.</a:t>
            </a:r>
          </a:p>
          <a:p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U </a:t>
            </a:r>
            <a:r>
              <a:rPr lang="en-IN" dirty="0"/>
              <a:t>has three tapes.  The first tape is represented with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baseline="-25000" dirty="0">
                <a:solidFill>
                  <a:srgbClr val="FF0000"/>
                </a:solidFill>
              </a:rPr>
              <a:t>T </a:t>
            </a:r>
            <a:r>
              <a:rPr lang="en-IN" dirty="0">
                <a:solidFill>
                  <a:srgbClr val="0000CC"/>
                </a:solidFill>
              </a:rPr>
              <a:t>t</a:t>
            </a:r>
            <a:r>
              <a:rPr lang="en-IN" dirty="0"/>
              <a:t>  that is the encoding of T and the input to T. It will be of the form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111 . . .  . . 11  . . .  . . 11 . . .  . . 11 . . .  . . 11 . . .  . . 111 </a:t>
            </a:r>
            <a:r>
              <a:rPr lang="en-IN" dirty="0">
                <a:solidFill>
                  <a:srgbClr val="0000CC"/>
                </a:solidFill>
              </a:rPr>
              <a:t>t </a:t>
            </a:r>
            <a:r>
              <a:rPr lang="en-IN" dirty="0"/>
              <a:t>. . . 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Here </a:t>
            </a:r>
            <a:r>
              <a:rPr lang="en-IN" b="1" dirty="0">
                <a:solidFill>
                  <a:srgbClr val="0000CC"/>
                </a:solidFill>
              </a:rPr>
              <a:t>t </a:t>
            </a:r>
            <a:r>
              <a:rPr lang="en-IN" dirty="0"/>
              <a:t>is a string over an alphabet {0, 1}</a:t>
            </a:r>
            <a:endParaRPr lang="en-IN" b="1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95082" y="4719917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13012" y="5248833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300" y="2410198"/>
            <a:ext cx="8153400" cy="2190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96035" y="1008098"/>
            <a:ext cx="66831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If (q, </a:t>
            </a:r>
            <a:r>
              <a:rPr lang="en-IN" dirty="0"/>
              <a:t>X</a:t>
            </a:r>
            <a:r>
              <a:rPr lang="en-IN" baseline="-25000" dirty="0"/>
              <a:t>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= (p, Y, L) then the next ID will be</a:t>
            </a:r>
          </a:p>
          <a:p>
            <a:r>
              <a:rPr lang="en-IN" baseline="-25000" dirty="0"/>
              <a:t>                             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 X</a:t>
            </a:r>
            <a:r>
              <a:rPr lang="en-IN" baseline="-25000" dirty="0"/>
              <a:t>2</a:t>
            </a:r>
            <a:r>
              <a:rPr lang="en-IN" dirty="0"/>
              <a:t> . . . . p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-25000" dirty="0">
                <a:solidFill>
                  <a:srgbClr val="FF0000"/>
                </a:solidFill>
              </a:rPr>
              <a:t>i-1</a:t>
            </a:r>
            <a:r>
              <a:rPr lang="en-IN" dirty="0"/>
              <a:t> Y X</a:t>
            </a:r>
            <a:r>
              <a:rPr lang="en-IN" baseline="-25000" dirty="0"/>
              <a:t>i+1</a:t>
            </a:r>
            <a:r>
              <a:rPr lang="en-IN" dirty="0"/>
              <a:t> . . . . X</a:t>
            </a:r>
            <a:r>
              <a:rPr lang="en-IN" baseline="-25000" dirty="0"/>
              <a:t>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Universal Turing machine (U)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9894"/>
            <a:ext cx="10515600" cy="3657600"/>
          </a:xfrm>
        </p:spPr>
        <p:txBody>
          <a:bodyPr/>
          <a:lstStyle/>
          <a:p>
            <a:r>
              <a:rPr lang="en-IN" dirty="0"/>
              <a:t> We assume that the states of the TM </a:t>
            </a:r>
            <a:r>
              <a:rPr lang="en-IN" b="1" dirty="0"/>
              <a:t>T</a:t>
            </a:r>
            <a:r>
              <a:rPr lang="en-IN" dirty="0"/>
              <a:t> are {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{q</a:t>
            </a:r>
            <a:r>
              <a:rPr lang="en-IN" altLang="en-US" b="1" baseline="-25000" dirty="0"/>
              <a:t>1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2 </a:t>
            </a:r>
            <a:r>
              <a:rPr lang="en-IN" altLang="en-US" b="1" dirty="0"/>
              <a:t>, q</a:t>
            </a:r>
            <a:r>
              <a:rPr lang="en-IN" altLang="en-US" b="1" baseline="-25000" dirty="0"/>
              <a:t>3</a:t>
            </a:r>
            <a:r>
              <a:rPr lang="en-IN" altLang="en-US" b="1" dirty="0"/>
              <a:t> , . . . , </a:t>
            </a:r>
            <a:r>
              <a:rPr lang="en-IN" altLang="en-US" b="1" dirty="0" err="1"/>
              <a:t>q</a:t>
            </a:r>
            <a:r>
              <a:rPr lang="en-IN" altLang="en-US" b="1" baseline="-25000" dirty="0" err="1"/>
              <a:t>n</a:t>
            </a:r>
            <a:r>
              <a:rPr lang="en-IN" altLang="en-US" b="1" baseline="-25000" dirty="0">
                <a:solidFill>
                  <a:srgbClr val="FF0000"/>
                </a:solidFill>
              </a:rPr>
              <a:t> </a:t>
            </a:r>
            <a:r>
              <a:rPr lang="en-IN" altLang="en-US" b="1" dirty="0"/>
              <a:t>}</a:t>
            </a:r>
            <a:r>
              <a:rPr lang="en-IN" altLang="en-US" dirty="0"/>
              <a:t> ,</a:t>
            </a:r>
            <a:r>
              <a:rPr lang="en-IN" altLang="en-US" b="1" dirty="0"/>
              <a:t>        </a:t>
            </a:r>
          </a:p>
          <a:p>
            <a:pPr marL="0" indent="0">
              <a:buNone/>
            </a:pPr>
            <a:r>
              <a:rPr lang="en-IN" altLang="en-US" b="1" dirty="0"/>
              <a:t>    </a:t>
            </a:r>
            <a:r>
              <a:rPr lang="en-IN" altLang="en-US" dirty="0"/>
              <a:t>where 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IN" altLang="en-US" b="1" baseline="-25000" dirty="0"/>
              <a:t>1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is the initial state.</a:t>
            </a:r>
          </a:p>
          <a:p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The second tape contains information about the state.</a:t>
            </a:r>
          </a:p>
          <a:p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At any instance, </a:t>
            </a: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T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is supposed to be in state </a:t>
            </a:r>
            <a:r>
              <a:rPr lang="en-IN" altLang="en-US" b="1" dirty="0"/>
              <a:t>q</a:t>
            </a:r>
            <a:r>
              <a:rPr lang="en-IN" altLang="en-US" b="1" baseline="-25000" dirty="0"/>
              <a:t>i </a:t>
            </a:r>
            <a:r>
              <a:rPr lang="en-IN" altLang="en-US" b="1" dirty="0"/>
              <a:t> , 1 ≤ </a:t>
            </a:r>
            <a:r>
              <a:rPr lang="en-IN" altLang="en-US" b="1" dirty="0" err="1"/>
              <a:t>i</a:t>
            </a:r>
            <a:r>
              <a:rPr lang="en-IN" altLang="en-US" b="1" dirty="0"/>
              <a:t> ≤ n</a:t>
            </a:r>
          </a:p>
          <a:p>
            <a:r>
              <a:rPr lang="en-IN" b="1" dirty="0"/>
              <a:t> </a:t>
            </a:r>
            <a:r>
              <a:rPr lang="en-IN" dirty="0"/>
              <a:t>The universal TM </a:t>
            </a:r>
            <a:r>
              <a:rPr lang="en-IN" b="1" dirty="0">
                <a:solidFill>
                  <a:srgbClr val="FF0000"/>
                </a:solidFill>
              </a:rPr>
              <a:t>U </a:t>
            </a:r>
            <a:r>
              <a:rPr lang="en-IN" dirty="0"/>
              <a:t>while simulating TM </a:t>
            </a:r>
            <a:r>
              <a:rPr lang="en-IN" b="1" dirty="0"/>
              <a:t>T </a:t>
            </a:r>
            <a:r>
              <a:rPr lang="en-IN" dirty="0"/>
              <a:t>will have </a:t>
            </a:r>
            <a:r>
              <a:rPr lang="en-IN" b="1" dirty="0"/>
              <a:t>0</a:t>
            </a:r>
            <a:r>
              <a:rPr lang="en-IN" b="1" baseline="30000" dirty="0"/>
              <a:t>i </a:t>
            </a:r>
            <a:r>
              <a:rPr lang="en-IN" b="1" dirty="0"/>
              <a:t> </a:t>
            </a:r>
            <a:r>
              <a:rPr lang="en-IN" dirty="0"/>
              <a:t>in tape 2.</a:t>
            </a:r>
          </a:p>
          <a:p>
            <a:r>
              <a:rPr lang="en-IN" baseline="30000" dirty="0"/>
              <a:t> </a:t>
            </a:r>
            <a:r>
              <a:rPr lang="en-IN" dirty="0"/>
              <a:t>Tape 3 is used for simulation.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7837"/>
            <a:ext cx="10515600" cy="610122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       FC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111 . . .  . . 11  . . .  . . 11 . . .  . . 11 . . .  . . 11 . . .  . . 111 </a:t>
            </a:r>
            <a:r>
              <a:rPr lang="en-IN" dirty="0">
                <a:solidFill>
                  <a:srgbClr val="0000CC"/>
                </a:solidFill>
              </a:rPr>
              <a:t>1100110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          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                             000000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/>
              <a:t>                                                     1100110</a:t>
            </a:r>
            <a:endParaRPr lang="en-IN" dirty="0">
              <a:solidFill>
                <a:srgbClr val="0000CC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83340" y="1936378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01270" y="2465294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29552" y="3523134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47482" y="4011709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56446" y="5056092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4376" y="5625349"/>
            <a:ext cx="9658724" cy="306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657600" y="1035424"/>
            <a:ext cx="13447" cy="916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8" idx="4"/>
          </p:cNvCxnSpPr>
          <p:nvPr/>
        </p:nvCxnSpPr>
        <p:spPr>
          <a:xfrm flipH="1">
            <a:off x="4576483" y="1520921"/>
            <a:ext cx="2243" cy="20022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234952" y="1035424"/>
            <a:ext cx="31377" cy="4051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95484" y="824012"/>
            <a:ext cx="766483" cy="6969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>
            <a:stCxn id="18" idx="2"/>
          </p:cNvCxnSpPr>
          <p:nvPr/>
        </p:nvCxnSpPr>
        <p:spPr>
          <a:xfrm>
            <a:off x="4195484" y="1172467"/>
            <a:ext cx="0" cy="37768"/>
          </a:xfrm>
          <a:prstGeom prst="line">
            <a:avLst/>
          </a:prstGeom>
          <a:ln w="38100">
            <a:solidFill>
              <a:schemeClr val="tx1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7600" y="1035424"/>
            <a:ext cx="5513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88861" y="1056881"/>
            <a:ext cx="12909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5163"/>
            <a:ext cx="10515600" cy="3753010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          U </a:t>
            </a:r>
            <a:r>
              <a:rPr lang="en-IN" dirty="0"/>
              <a:t> simulates </a:t>
            </a:r>
            <a:r>
              <a:rPr lang="en-IN" b="1" dirty="0"/>
              <a:t>T</a:t>
            </a:r>
            <a:r>
              <a:rPr lang="en-IN" dirty="0"/>
              <a:t> on </a:t>
            </a:r>
            <a:r>
              <a:rPr lang="en-IN" b="1" dirty="0">
                <a:solidFill>
                  <a:srgbClr val="0000CC"/>
                </a:solidFill>
              </a:rPr>
              <a:t>t</a:t>
            </a: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   </a:t>
            </a:r>
            <a:r>
              <a:rPr lang="en-IN" b="1" dirty="0"/>
              <a:t>halts and accepts   </a:t>
            </a:r>
            <a:r>
              <a:rPr lang="en-IN" b="1" dirty="0">
                <a:solidFill>
                  <a:srgbClr val="0000CC"/>
                </a:solidFill>
              </a:rPr>
              <a:t>halts and rejects</a:t>
            </a:r>
            <a:r>
              <a:rPr lang="en-IN" b="1" dirty="0"/>
              <a:t>    </a:t>
            </a:r>
            <a:r>
              <a:rPr lang="en-IN" b="1" dirty="0">
                <a:solidFill>
                  <a:srgbClr val="FF0000"/>
                </a:solidFill>
              </a:rPr>
              <a:t> gets into a loop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918012" y="1479177"/>
            <a:ext cx="1331260" cy="1102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966452" y="1456766"/>
            <a:ext cx="8960" cy="12191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808704" y="1440547"/>
            <a:ext cx="1579065" cy="1133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056"/>
                <a:ext cx="10515600" cy="595085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IN" b="1" dirty="0"/>
                  <a:t> {w</a:t>
                </a:r>
                <a:r>
                  <a:rPr lang="en-IN" b="1" baseline="-25000" dirty="0"/>
                  <a:t>i</a:t>
                </a:r>
                <a:r>
                  <a:rPr lang="en-IN" b="1" dirty="0"/>
                  <a:t> / w</a:t>
                </a:r>
                <a:r>
                  <a:rPr lang="en-IN" b="1" baseline="-25000" dirty="0"/>
                  <a:t>i </a:t>
                </a:r>
                <a:r>
                  <a:rPr lang="en-IN" b="1" dirty="0"/>
                  <a:t> is not accepted by T</a:t>
                </a:r>
                <a:r>
                  <a:rPr lang="en-IN" b="1" baseline="-25000" dirty="0"/>
                  <a:t>i</a:t>
                </a:r>
                <a:r>
                  <a:rPr lang="en-IN" b="1" dirty="0"/>
                  <a:t> }      -  </a:t>
                </a:r>
                <a:r>
                  <a:rPr lang="en-IN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>
                    <a:solidFill>
                      <a:srgbClr val="0000CC"/>
                    </a:solidFill>
                  </a:rPr>
                  <a:t>diagonal</a:t>
                </a:r>
                <a:r>
                  <a:rPr lang="en-IN" dirty="0">
                    <a:solidFill>
                      <a:srgbClr val="0000CC"/>
                    </a:solidFill>
                  </a:rPr>
                  <a:t> language.</a:t>
                </a: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{w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/ 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>
                    <a:solidFill>
                      <a:srgbClr val="FF0000"/>
                    </a:solidFill>
                  </a:rPr>
                  <a:t> is accepted by T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dirty="0">
                    <a:solidFill>
                      <a:srgbClr val="FF0000"/>
                    </a:solidFill>
                  </a:rPr>
                  <a:t> }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I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Universal language</a:t>
                </a:r>
              </a:p>
              <a:p>
                <a:pPr marL="0" indent="0">
                  <a:buNone/>
                </a:pPr>
                <a:r>
                  <a:rPr lang="en-IN" dirty="0"/>
                  <a:t>       = </a:t>
                </a:r>
                <a:r>
                  <a:rPr lang="en-IN" b="1" dirty="0"/>
                  <a:t>{ d</a:t>
                </a:r>
                <a:r>
                  <a:rPr lang="en-IN" b="1" baseline="-25000" dirty="0"/>
                  <a:t>T</a:t>
                </a:r>
                <a:r>
                  <a:rPr lang="en-IN" b="1" dirty="0"/>
                  <a:t>t  / T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 accepts t }</a:t>
                </a:r>
              </a:p>
              <a:p>
                <a:pPr marL="0" indent="0">
                  <a:buNone/>
                </a:pPr>
                <a:r>
                  <a:rPr lang="en-IN" b="1" dirty="0"/>
                  <a:t>       </a:t>
                </a:r>
                <a:r>
                  <a:rPr lang="en-IN" dirty="0"/>
                  <a:t>= </a:t>
                </a:r>
                <a:r>
                  <a:rPr lang="en-IN" b="1" dirty="0"/>
                  <a:t>{ &lt; T , t  &gt; / T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 accepts t 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baseline="-250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IN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are recursively enumerable but not recursive.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/>
                  <a:t>   and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are not recursively enumerable.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056"/>
                <a:ext cx="10515600" cy="5950857"/>
              </a:xfrm>
              <a:blipFill rotWithShape="1">
                <a:blip r:embed="rId2"/>
                <a:stretch>
                  <a:fillRect t="-485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1543"/>
                <a:ext cx="10515600" cy="562542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            </a:t>
                </a:r>
                <a:r>
                  <a:rPr lang="en-IN" dirty="0">
                    <a:solidFill>
                      <a:srgbClr val="FF0000"/>
                    </a:solidFill>
                  </a:rPr>
                  <a:t>not r.e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CC"/>
                    </a:solidFill>
                  </a:rPr>
                  <a:t>                                                          r.e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</a:t>
                </a:r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FF0000"/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CC"/>
                    </a:solidFill>
                  </a:rPr>
                  <a:t>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CC"/>
                    </a:solidFill>
                  </a:rPr>
                  <a:t>                                                     </a:t>
                </a:r>
                <a:r>
                  <a:rPr lang="en-IN" dirty="0">
                    <a:solidFill>
                      <a:srgbClr val="008000"/>
                    </a:solidFill>
                  </a:rPr>
                  <a:t>rec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1543"/>
                <a:ext cx="10515600" cy="5625420"/>
              </a:xfrm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441371" y="933227"/>
            <a:ext cx="2215441" cy="3210389"/>
            <a:chOff x="2318375" y="528640"/>
            <a:chExt cx="2262897" cy="3210389"/>
          </a:xfrm>
        </p:grpSpPr>
        <p:sp>
          <p:nvSpPr>
            <p:cNvPr id="5" name="Oval 4"/>
            <p:cNvSpPr/>
            <p:nvPr/>
          </p:nvSpPr>
          <p:spPr>
            <a:xfrm>
              <a:off x="2335306" y="1600947"/>
              <a:ext cx="1990165" cy="213808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Arc 5"/>
            <p:cNvSpPr/>
            <p:nvPr/>
          </p:nvSpPr>
          <p:spPr>
            <a:xfrm rot="8980407">
              <a:off x="2318375" y="528640"/>
              <a:ext cx="2262897" cy="2206812"/>
            </a:xfrm>
            <a:prstGeom prst="arc">
              <a:avLst>
                <a:gd name="adj1" fmla="val 15017409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4115"/>
                <a:ext cx="10515600" cy="603794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6)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 is recursively enumerable but not recursive.</a:t>
                </a:r>
              </a:p>
              <a:p>
                <a:pPr marL="0" indent="0">
                  <a:buNone/>
                </a:pPr>
                <a:r>
                  <a:rPr lang="en-IN" b="1" dirty="0"/>
                  <a:t>Proof: </a:t>
                </a:r>
                <a:r>
                  <a:rPr lang="en-IN" dirty="0"/>
                  <a:t>Design a TM </a:t>
                </a:r>
                <a:r>
                  <a:rPr lang="en-IN" b="1" dirty="0">
                    <a:solidFill>
                      <a:srgbClr val="008000"/>
                    </a:solidFill>
                  </a:rPr>
                  <a:t>M </a:t>
                </a:r>
                <a:r>
                  <a:rPr lang="en-IN" dirty="0"/>
                  <a:t>as follows:</a:t>
                </a:r>
              </a:p>
              <a:p>
                <a:pPr marL="0" indent="0">
                  <a:buNone/>
                </a:pPr>
                <a:r>
                  <a:rPr lang="en-IN" b="1" dirty="0"/>
                  <a:t>        1) </a:t>
                </a:r>
                <a:r>
                  <a:rPr lang="en-IN" dirty="0"/>
                  <a:t>In tape one keep any </a:t>
                </a:r>
                <a:r>
                  <a:rPr lang="en-IN" b="1" dirty="0"/>
                  <a:t>w</a:t>
                </a:r>
                <a:r>
                  <a:rPr lang="en-US" altLang="en-US" b="1" dirty="0">
                    <a:sym typeface="Symbol" panose="05050102010706020507" pitchFamily="18" charset="2"/>
                  </a:rPr>
                  <a:t>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       2) </a:t>
                </a:r>
                <a:r>
                  <a:rPr lang="en-IN" dirty="0"/>
                  <a:t>In tape two keep all enumerated strings </a:t>
                </a:r>
              </a:p>
              <a:p>
                <a:pPr marL="0" indent="0">
                  <a:buNone/>
                </a:pPr>
                <a:r>
                  <a:rPr lang="en-IN" dirty="0"/>
                  <a:t>          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1 </a:t>
                </a:r>
                <a:r>
                  <a:rPr lang="en-IN" b="1" dirty="0"/>
                  <a:t>, w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 ,</a:t>
                </a:r>
                <a:r>
                  <a:rPr lang="en-IN" b="1" baseline="-25000" dirty="0"/>
                  <a:t>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3</a:t>
                </a:r>
                <a:r>
                  <a:rPr lang="en-IN" b="1" dirty="0"/>
                  <a:t> ,</a:t>
                </a:r>
                <a:r>
                  <a:rPr lang="en-IN" b="1" baseline="-25000" dirty="0"/>
                  <a:t>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4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5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   </a:t>
                </a:r>
                <a:r>
                  <a:rPr lang="en-IN" b="1" dirty="0"/>
                  <a:t>. . . , </a:t>
                </a:r>
                <a:r>
                  <a:rPr lang="en-IN" b="1" dirty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. . . . . .</a:t>
                </a:r>
              </a:p>
              <a:p>
                <a:pPr marL="0" indent="0">
                  <a:buNone/>
                </a:pPr>
                <a:r>
                  <a:rPr lang="en-IN" b="1" dirty="0"/>
                  <a:t>        3) </a:t>
                </a:r>
                <a:r>
                  <a:rPr lang="en-IN" dirty="0"/>
                  <a:t>Compare </a:t>
                </a:r>
                <a:r>
                  <a:rPr lang="en-IN" b="1" dirty="0"/>
                  <a:t>w</a:t>
                </a:r>
                <a:r>
                  <a:rPr lang="en-IN" dirty="0"/>
                  <a:t> with each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1 </a:t>
                </a:r>
                <a:r>
                  <a:rPr lang="en-IN" b="1" dirty="0"/>
                  <a:t>, w</a:t>
                </a:r>
                <a:r>
                  <a:rPr lang="en-IN" b="1" baseline="-25000" dirty="0"/>
                  <a:t>2</a:t>
                </a:r>
                <a:r>
                  <a:rPr lang="en-IN" b="1" dirty="0"/>
                  <a:t> ,</a:t>
                </a:r>
                <a:r>
                  <a:rPr lang="en-IN" b="1" baseline="-25000" dirty="0"/>
                  <a:t>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3</a:t>
                </a:r>
                <a:r>
                  <a:rPr lang="en-IN" b="1" dirty="0"/>
                  <a:t> ,</a:t>
                </a:r>
                <a:r>
                  <a:rPr lang="en-IN" b="1" baseline="-25000" dirty="0"/>
                  <a:t>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4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  </a:t>
                </a:r>
                <a:r>
                  <a:rPr lang="en-IN" b="1" dirty="0"/>
                  <a:t>w</a:t>
                </a:r>
                <a:r>
                  <a:rPr lang="en-IN" b="1" baseline="-25000" dirty="0"/>
                  <a:t>5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   </a:t>
                </a:r>
                <a:r>
                  <a:rPr lang="en-IN" b="1" dirty="0"/>
                  <a:t>. . . , </a:t>
                </a:r>
                <a:r>
                  <a:rPr lang="en-IN" b="1" dirty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,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. . . . . .</a:t>
                </a:r>
              </a:p>
              <a:p>
                <a:pPr marL="0" indent="0">
                  <a:buNone/>
                </a:pPr>
                <a:r>
                  <a:rPr lang="en-IN" b="1" dirty="0"/>
                  <a:t>             </a:t>
                </a:r>
                <a:r>
                  <a:rPr lang="en-IN" dirty="0"/>
                  <a:t>when</a:t>
                </a:r>
                <a:r>
                  <a:rPr lang="en-IN" b="1" dirty="0"/>
                  <a:t> w = </a:t>
                </a:r>
                <a:r>
                  <a:rPr lang="en-IN" b="1" dirty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:r>
                  <a:rPr lang="en-IN" b="1" dirty="0"/>
                  <a:t>, </a:t>
                </a:r>
                <a:r>
                  <a:rPr lang="en-IN" dirty="0"/>
                  <a:t>simulate </a:t>
                </a:r>
                <a:r>
                  <a:rPr lang="en-IN" b="1" dirty="0"/>
                  <a:t>T</a:t>
                </a:r>
                <a:r>
                  <a:rPr lang="en-IN" b="1" baseline="-25000" dirty="0"/>
                  <a:t>i </a:t>
                </a:r>
                <a:r>
                  <a:rPr lang="en-IN" b="1" dirty="0"/>
                  <a:t> </a:t>
                </a:r>
                <a:r>
                  <a:rPr lang="en-IN" dirty="0"/>
                  <a:t>on</a:t>
                </a:r>
                <a:r>
                  <a:rPr lang="en-IN" b="1" dirty="0"/>
                  <a:t> </a:t>
                </a:r>
                <a:r>
                  <a:rPr lang="en-IN" b="1" dirty="0">
                    <a:solidFill>
                      <a:srgbClr val="FF0000"/>
                    </a:solidFill>
                  </a:rPr>
                  <a:t>w</a:t>
                </a:r>
                <a:r>
                  <a:rPr lang="en-IN" b="1" baseline="-25000" dirty="0">
                    <a:solidFill>
                      <a:srgbClr val="FF0000"/>
                    </a:solidFill>
                  </a:rPr>
                  <a:t>i</a:t>
                </a: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/>
                  <a:t>        halts and accepts   </a:t>
                </a:r>
                <a:r>
                  <a:rPr lang="en-IN" b="1" dirty="0">
                    <a:solidFill>
                      <a:srgbClr val="0000CC"/>
                    </a:solidFill>
                  </a:rPr>
                  <a:t>halts and rejects</a:t>
                </a:r>
                <a:r>
                  <a:rPr lang="en-IN" b="1" dirty="0"/>
                  <a:t>    </a:t>
                </a:r>
                <a:r>
                  <a:rPr lang="en-IN" b="1" dirty="0">
                    <a:solidFill>
                      <a:srgbClr val="FF0000"/>
                    </a:solidFill>
                  </a:rPr>
                  <a:t> gets into a loop</a:t>
                </a:r>
              </a:p>
              <a:p>
                <a:pPr marL="0" indent="0">
                  <a:buNone/>
                </a:pPr>
                <a:endParaRPr lang="en-IN" b="1" baseline="-25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IN" b="1" dirty="0"/>
                  <a:t>  </a:t>
                </a:r>
                <a:r>
                  <a:rPr lang="en-IN" b="1" dirty="0">
                    <a:solidFill>
                      <a:srgbClr val="008000"/>
                    </a:solidFill>
                  </a:rPr>
                  <a:t> M</a:t>
                </a:r>
                <a:r>
                  <a:rPr lang="en-IN" b="1" dirty="0"/>
                  <a:t>  halts and accepts </a:t>
                </a:r>
                <a:r>
                  <a:rPr lang="en-IN" b="1" dirty="0">
                    <a:solidFill>
                      <a:srgbClr val="008000"/>
                    </a:solidFill>
                  </a:rPr>
                  <a:t>M</a:t>
                </a:r>
                <a:r>
                  <a:rPr lang="en-IN" b="1" dirty="0"/>
                  <a:t> </a:t>
                </a:r>
                <a:r>
                  <a:rPr lang="en-IN" b="1" dirty="0">
                    <a:solidFill>
                      <a:srgbClr val="0000CC"/>
                    </a:solidFill>
                  </a:rPr>
                  <a:t>halts and rejects</a:t>
                </a:r>
                <a:r>
                  <a:rPr lang="en-IN" b="1" dirty="0"/>
                  <a:t> </a:t>
                </a:r>
                <a:r>
                  <a:rPr lang="en-IN" b="1" dirty="0">
                    <a:solidFill>
                      <a:srgbClr val="008000"/>
                    </a:solidFill>
                  </a:rPr>
                  <a:t>M</a:t>
                </a:r>
                <a:r>
                  <a:rPr lang="en-IN" b="1" dirty="0">
                    <a:solidFill>
                      <a:srgbClr val="FF0000"/>
                    </a:solidFill>
                  </a:rPr>
                  <a:t> gets into a loop</a:t>
                </a:r>
              </a:p>
              <a:p>
                <a:pPr marL="0" indent="0">
                  <a:buNone/>
                </a:pPr>
                <a:endParaRPr lang="en-IN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4115"/>
                <a:ext cx="10515600" cy="6037942"/>
              </a:xfrm>
              <a:blipFill rotWithShape="1">
                <a:blip r:embed="rId2"/>
                <a:stretch>
                  <a:fillRect t="-9" b="-10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3309257" y="4205733"/>
            <a:ext cx="1085155" cy="9032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5065486" y="4185452"/>
            <a:ext cx="46106" cy="92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953844" y="4169233"/>
            <a:ext cx="1105859" cy="939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764972" y="5355771"/>
            <a:ext cx="33190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268686" y="5355771"/>
            <a:ext cx="33190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091714" y="5355771"/>
            <a:ext cx="33190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6057"/>
                <a:ext cx="10515600" cy="5610906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b="1" dirty="0">
                    <a:solidFill>
                      <a:srgbClr val="008000"/>
                    </a:solidFill>
                  </a:rPr>
                  <a:t>M  </a:t>
                </a:r>
                <a:r>
                  <a:rPr lang="en-IN" b="1" dirty="0"/>
                  <a:t>accepts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hence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dirty="0"/>
                  <a:t>  is recursively enumerable.</a:t>
                </a:r>
              </a:p>
              <a:p>
                <a:pPr marL="0" indent="0">
                  <a:buNone/>
                </a:pPr>
                <a:r>
                  <a:rPr lang="en-IN" b="1" dirty="0"/>
                  <a:t>  </a:t>
                </a:r>
                <a:r>
                  <a:rPr lang="en-IN" dirty="0"/>
                  <a:t>It remains to prove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</a:t>
                </a:r>
                <a:r>
                  <a:rPr lang="en-IN" dirty="0">
                    <a:solidFill>
                      <a:srgbClr val="FF0000"/>
                    </a:solidFill>
                  </a:rPr>
                  <a:t>not recursive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b="1" dirty="0"/>
                  <a:t>  </a:t>
                </a:r>
                <a:r>
                  <a:rPr lang="en-IN" dirty="0"/>
                  <a:t>is recursive, then its complement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/>
                  <a:t> is also recursive.</a:t>
                </a:r>
              </a:p>
              <a:p>
                <a:pPr marL="0" indent="0">
                  <a:buNone/>
                </a:pPr>
                <a:r>
                  <a:rPr lang="en-IN" dirty="0"/>
                  <a:t>  But we proved earlier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dirty="0"/>
                  <a:t> is not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 Therefore,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is not recursive.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6057"/>
                <a:ext cx="10515600" cy="5610906"/>
              </a:xfrm>
              <a:blipFill rotWithShape="1">
                <a:blip r:embed="rId2"/>
                <a:stretch>
                  <a:fillRect t="-5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1328"/>
                <a:ext cx="10515600" cy="58494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7)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recursively enumerable but not recursive.</a:t>
                </a:r>
              </a:p>
              <a:p>
                <a:pPr marL="0" indent="0">
                  <a:buNone/>
                </a:pPr>
                <a:r>
                  <a:rPr lang="en-IN" b="1" dirty="0"/>
                  <a:t> Proof: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IN" b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b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:r>
                  <a:rPr lang="en-IN" b="1" dirty="0"/>
                  <a:t>{ </a:t>
                </a:r>
                <a:r>
                  <a:rPr lang="en-IN" b="1" dirty="0">
                    <a:solidFill>
                      <a:srgbClr val="0000CC"/>
                    </a:solidFill>
                  </a:rPr>
                  <a:t>d</a:t>
                </a:r>
                <a:r>
                  <a:rPr lang="en-IN" b="1" baseline="-25000" dirty="0">
                    <a:solidFill>
                      <a:srgbClr val="0000CC"/>
                    </a:solidFill>
                  </a:rPr>
                  <a:t>T</a:t>
                </a:r>
                <a:r>
                  <a:rPr lang="en-IN" b="1" dirty="0">
                    <a:solidFill>
                      <a:srgbClr val="0000CC"/>
                    </a:solidFill>
                  </a:rPr>
                  <a:t>t</a:t>
                </a:r>
                <a:r>
                  <a:rPr lang="en-IN" b="1" dirty="0"/>
                  <a:t>  / T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 accepts t } = { </a:t>
                </a:r>
                <a:r>
                  <a:rPr lang="en-IN" b="1" dirty="0">
                    <a:solidFill>
                      <a:srgbClr val="0000CC"/>
                    </a:solidFill>
                  </a:rPr>
                  <a:t>&lt; T , t  &gt;</a:t>
                </a:r>
                <a:r>
                  <a:rPr lang="en-IN" b="1" dirty="0"/>
                  <a:t> / T</a:t>
                </a:r>
                <a:r>
                  <a:rPr lang="en-IN" b="1" baseline="-25000" dirty="0"/>
                  <a:t> </a:t>
                </a:r>
                <a:r>
                  <a:rPr lang="en-IN" b="1" dirty="0"/>
                  <a:t> accepts t }</a:t>
                </a:r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dirty="0"/>
                  <a:t>In order to prove this theorem, it is necessary to construct a TM </a:t>
                </a:r>
                <a:r>
                  <a:rPr lang="en-IN" dirty="0">
                    <a:solidFill>
                      <a:srgbClr val="FF0000"/>
                    </a:solidFill>
                  </a:rPr>
                  <a:t>U </a:t>
                </a:r>
                <a:r>
                  <a:rPr lang="en-IN" dirty="0"/>
                  <a:t>that accepts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     1) The TM </a:t>
                </a:r>
                <a:r>
                  <a:rPr lang="en-IN" dirty="0">
                    <a:solidFill>
                      <a:srgbClr val="FF0000"/>
                    </a:solidFill>
                  </a:rPr>
                  <a:t>U </a:t>
                </a:r>
                <a:r>
                  <a:rPr lang="en-IN" dirty="0"/>
                  <a:t>consists of three tapes where the first tape holds </a:t>
                </a:r>
                <a:r>
                  <a:rPr lang="en-IN" b="1" dirty="0">
                    <a:solidFill>
                      <a:srgbClr val="0000CC"/>
                    </a:solidFill>
                  </a:rPr>
                  <a:t>d</a:t>
                </a:r>
                <a:r>
                  <a:rPr lang="en-IN" b="1" baseline="-25000" dirty="0">
                    <a:solidFill>
                      <a:srgbClr val="0000CC"/>
                    </a:solidFill>
                  </a:rPr>
                  <a:t>T</a:t>
                </a:r>
                <a:r>
                  <a:rPr lang="en-IN" b="1" dirty="0">
                    <a:solidFill>
                      <a:srgbClr val="0000CC"/>
                    </a:solidFill>
                  </a:rPr>
                  <a:t>t </a:t>
                </a:r>
              </a:p>
              <a:p>
                <a:pPr marL="0" indent="0">
                  <a:buNone/>
                </a:pPr>
                <a:r>
                  <a:rPr lang="en-IN" b="1" dirty="0">
                    <a:solidFill>
                      <a:srgbClr val="0000CC"/>
                    </a:solidFill>
                  </a:rPr>
                  <a:t>         </a:t>
                </a:r>
                <a:r>
                  <a:rPr lang="en-IN" dirty="0"/>
                  <a:t> the encoding of TM </a:t>
                </a:r>
                <a:r>
                  <a:rPr lang="en-IN" b="1" dirty="0"/>
                  <a:t>T</a:t>
                </a:r>
                <a:r>
                  <a:rPr lang="en-IN" dirty="0"/>
                  <a:t> with input </a:t>
                </a:r>
                <a:r>
                  <a:rPr lang="en-IN" b="1" dirty="0"/>
                  <a:t>t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b="1" dirty="0"/>
                  <a:t>     </a:t>
                </a:r>
                <a:r>
                  <a:rPr lang="en-IN" dirty="0"/>
                  <a:t>2) The second tape represents the state q</a:t>
                </a:r>
                <a:r>
                  <a:rPr lang="en-IN" baseline="-25000" dirty="0"/>
                  <a:t>i </a:t>
                </a:r>
                <a:r>
                  <a:rPr lang="en-IN" dirty="0"/>
                  <a:t> in unary form. </a:t>
                </a:r>
              </a:p>
              <a:p>
                <a:pPr marL="0" indent="0">
                  <a:buNone/>
                </a:pPr>
                <a:r>
                  <a:rPr lang="en-IN" dirty="0"/>
                  <a:t>     3) The third tape contains the input </a:t>
                </a:r>
                <a:r>
                  <a:rPr lang="en-IN" b="1" dirty="0"/>
                  <a:t>t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The operations of </a:t>
                </a:r>
                <a:r>
                  <a:rPr lang="en-IN" dirty="0">
                    <a:solidFill>
                      <a:srgbClr val="FF0000"/>
                    </a:solidFill>
                  </a:rPr>
                  <a:t>U </a:t>
                </a:r>
                <a:r>
                  <a:rPr lang="en-IN" dirty="0"/>
                  <a:t>are as follows:</a:t>
                </a:r>
              </a:p>
              <a:p>
                <a:pPr marL="0" indent="0">
                  <a:buNone/>
                </a:pPr>
                <a:r>
                  <a:rPr lang="en-IN" dirty="0"/>
                  <a:t>     1) First make sure that the encoding of </a:t>
                </a:r>
                <a:r>
                  <a:rPr lang="en-IN" b="1" dirty="0"/>
                  <a:t>T </a:t>
                </a:r>
                <a:r>
                  <a:rPr lang="en-IN" dirty="0"/>
                  <a:t>is proper encoding of some </a:t>
                </a:r>
              </a:p>
              <a:p>
                <a:pPr marL="0" indent="0">
                  <a:buNone/>
                </a:pPr>
                <a:r>
                  <a:rPr lang="en-IN" dirty="0"/>
                  <a:t>          TM </a:t>
                </a:r>
                <a:r>
                  <a:rPr lang="en-IN" b="1" dirty="0"/>
                  <a:t>T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1328"/>
                <a:ext cx="10515600" cy="5849471"/>
              </a:xfrm>
              <a:blipFill rotWithShape="1">
                <a:blip r:embed="rId2"/>
                <a:stretch>
                  <a:fillRect t="-3" b="-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4094"/>
                <a:ext cx="10515600" cy="60915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 2) Initialize the third tape with the input </a:t>
                </a:r>
                <a:r>
                  <a:rPr lang="en-IN" b="1" dirty="0"/>
                  <a:t>t</a:t>
                </a:r>
                <a:r>
                  <a:rPr lang="en-IN" dirty="0"/>
                  <a:t>,</a:t>
                </a:r>
                <a:r>
                  <a:rPr lang="en-IN" b="1" dirty="0"/>
                  <a:t> </a:t>
                </a:r>
                <a:r>
                  <a:rPr lang="en-IN" dirty="0"/>
                  <a:t>keep </a:t>
                </a:r>
                <a:r>
                  <a:rPr lang="en-IN" b="1" dirty="0"/>
                  <a:t>0</a:t>
                </a:r>
                <a:r>
                  <a:rPr lang="en-IN" dirty="0"/>
                  <a:t> the start state of </a:t>
                </a:r>
                <a:r>
                  <a:rPr lang="en-IN" b="1" dirty="0"/>
                  <a:t>T</a:t>
                </a:r>
                <a:r>
                  <a:rPr lang="en-IN" dirty="0"/>
                  <a:t> in </a:t>
                </a:r>
              </a:p>
              <a:p>
                <a:pPr marL="0" indent="0">
                  <a:buNone/>
                </a:pPr>
                <a:r>
                  <a:rPr lang="en-IN" dirty="0"/>
                  <a:t>      the second tape and move the head of </a:t>
                </a:r>
                <a:r>
                  <a:rPr lang="en-IN" dirty="0">
                    <a:solidFill>
                      <a:srgbClr val="FF0000"/>
                    </a:solidFill>
                  </a:rPr>
                  <a:t>U</a:t>
                </a:r>
                <a:r>
                  <a:rPr lang="en-IN" dirty="0"/>
                  <a:t>’s third tape to the first </a:t>
                </a:r>
              </a:p>
              <a:p>
                <a:pPr marL="0" indent="0">
                  <a:buNone/>
                </a:pPr>
                <a:r>
                  <a:rPr lang="en-IN" dirty="0"/>
                  <a:t>      simulated cell.</a:t>
                </a:r>
              </a:p>
              <a:p>
                <a:pPr marL="0" indent="0">
                  <a:buNone/>
                </a:pPr>
                <a:r>
                  <a:rPr lang="en-IN" dirty="0"/>
                  <a:t>3) If </a:t>
                </a:r>
                <a:r>
                  <a:rPr lang="en-IN" b="1" dirty="0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i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dirty="0"/>
                  <a:t>is the current state and </a:t>
                </a:r>
                <a:r>
                  <a:rPr lang="en-IN" b="1" dirty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FF0000"/>
                    </a:solidFill>
                  </a:rPr>
                  <a:t>j</a:t>
                </a:r>
                <a:r>
                  <a:rPr lang="en-IN" b="1" dirty="0">
                    <a:solidFill>
                      <a:srgbClr val="FF0000"/>
                    </a:solidFill>
                  </a:rPr>
                  <a:t> </a:t>
                </a:r>
                <a:r>
                  <a:rPr lang="en-IN" dirty="0"/>
                  <a:t>the current input symbol appeared on  </a:t>
                </a:r>
              </a:p>
              <a:p>
                <a:pPr marL="0" indent="0">
                  <a:buNone/>
                </a:pPr>
                <a:r>
                  <a:rPr lang="en-IN" dirty="0"/>
                  <a:t>    tape two and tape three respectively then </a:t>
                </a:r>
                <a:r>
                  <a:rPr lang="en-IN" dirty="0">
                    <a:solidFill>
                      <a:srgbClr val="FF0000"/>
                    </a:solidFill>
                  </a:rPr>
                  <a:t>U </a:t>
                </a:r>
                <a:r>
                  <a:rPr lang="en-IN" dirty="0"/>
                  <a:t>finds the corresponding </a:t>
                </a:r>
              </a:p>
              <a:p>
                <a:pPr marL="0" indent="0">
                  <a:buNone/>
                </a:pPr>
                <a:r>
                  <a:rPr lang="en-IN" dirty="0"/>
                  <a:t>    transition of the form </a:t>
                </a:r>
                <a:r>
                  <a:rPr lang="en-IN" b="1" dirty="0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i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FF0000"/>
                    </a:solidFill>
                  </a:rPr>
                  <a:t>j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0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k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FF0000"/>
                    </a:solidFill>
                  </a:rPr>
                  <a:t>l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/>
                  <a:t>1</a:t>
                </a:r>
                <a:r>
                  <a:rPr lang="en-IN" b="1" dirty="0">
                    <a:solidFill>
                      <a:srgbClr val="0000CC"/>
                    </a:solidFill>
                  </a:rPr>
                  <a:t> </a:t>
                </a:r>
                <a:r>
                  <a:rPr lang="en-IN" b="1" dirty="0">
                    <a:solidFill>
                      <a:srgbClr val="008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008000"/>
                    </a:solidFill>
                  </a:rPr>
                  <a:t>m </a:t>
                </a:r>
                <a:r>
                  <a:rPr lang="en-IN" b="1" dirty="0">
                    <a:solidFill>
                      <a:srgbClr val="008000"/>
                    </a:solidFill>
                  </a:rPr>
                  <a:t> </a:t>
                </a:r>
                <a:r>
                  <a:rPr lang="en-IN" dirty="0"/>
                  <a:t>on tape one and replaces </a:t>
                </a:r>
                <a:r>
                  <a:rPr lang="en-IN" b="1" dirty="0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0000CC"/>
                    </a:solidFill>
                  </a:rPr>
                  <a:t>i</a:t>
                </a:r>
              </a:p>
              <a:p>
                <a:pPr marL="0" indent="0">
                  <a:buNone/>
                </a:pPr>
                <a:r>
                  <a:rPr lang="en-IN" b="1" baseline="30000" dirty="0">
                    <a:solidFill>
                      <a:srgbClr val="0000CC"/>
                    </a:solidFill>
                  </a:rPr>
                  <a:t>      </a:t>
                </a:r>
                <a:r>
                  <a:rPr lang="en-IN"/>
                  <a:t>by </a:t>
                </a:r>
                <a:r>
                  <a:rPr lang="en-IN" b="1">
                    <a:solidFill>
                      <a:srgbClr val="0000CC"/>
                    </a:solidFill>
                  </a:rPr>
                  <a:t>0</a:t>
                </a:r>
                <a:r>
                  <a:rPr lang="en-IN" b="1" baseline="30000">
                    <a:solidFill>
                      <a:srgbClr val="0000CC"/>
                    </a:solidFill>
                  </a:rPr>
                  <a:t>k</a:t>
                </a:r>
                <a:r>
                  <a:rPr lang="en-IN" b="1">
                    <a:solidFill>
                      <a:srgbClr val="0000CC"/>
                    </a:solidFill>
                  </a:rPr>
                  <a:t> </a:t>
                </a:r>
                <a:r>
                  <a:rPr lang="en-IN" dirty="0"/>
                  <a:t>and </a:t>
                </a:r>
                <a:r>
                  <a:rPr lang="en-IN" b="1" dirty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FF0000"/>
                    </a:solidFill>
                  </a:rPr>
                  <a:t>j  </a:t>
                </a:r>
                <a:r>
                  <a:rPr lang="en-IN" dirty="0"/>
                  <a:t>by </a:t>
                </a:r>
                <a:r>
                  <a:rPr lang="en-IN" b="1" dirty="0">
                    <a:solidFill>
                      <a:srgbClr val="FF0000"/>
                    </a:solidFill>
                  </a:rPr>
                  <a:t>0</a:t>
                </a:r>
                <a:r>
                  <a:rPr lang="en-IN" b="1" baseline="30000" dirty="0">
                    <a:solidFill>
                      <a:srgbClr val="FF0000"/>
                    </a:solidFill>
                  </a:rPr>
                  <a:t>l 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4) Move the head on tape three to the position corresponding to the  </a:t>
                </a:r>
              </a:p>
              <a:p>
                <a:pPr marL="0" indent="0">
                  <a:buNone/>
                </a:pPr>
                <a:r>
                  <a:rPr lang="en-IN" dirty="0"/>
                  <a:t>     value of </a:t>
                </a:r>
                <a:r>
                  <a:rPr lang="en-IN" b="1" dirty="0">
                    <a:solidFill>
                      <a:srgbClr val="008000"/>
                    </a:solidFill>
                  </a:rPr>
                  <a:t>m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5) The universal TM </a:t>
                </a:r>
                <a:r>
                  <a:rPr lang="en-IN" dirty="0">
                    <a:solidFill>
                      <a:srgbClr val="FF0000"/>
                    </a:solidFill>
                  </a:rPr>
                  <a:t>U </a:t>
                </a:r>
                <a:r>
                  <a:rPr lang="en-IN" dirty="0"/>
                  <a:t>accepts </a:t>
                </a:r>
                <a:r>
                  <a:rPr lang="en-IN" b="1" dirty="0">
                    <a:solidFill>
                      <a:srgbClr val="0000CC"/>
                    </a:solidFill>
                  </a:rPr>
                  <a:t>d</a:t>
                </a:r>
                <a:r>
                  <a:rPr lang="en-IN" b="1" baseline="-25000" dirty="0">
                    <a:solidFill>
                      <a:srgbClr val="0000CC"/>
                    </a:solidFill>
                  </a:rPr>
                  <a:t>T</a:t>
                </a:r>
                <a:r>
                  <a:rPr lang="en-IN" b="1" dirty="0">
                    <a:solidFill>
                      <a:srgbClr val="0000CC"/>
                    </a:solidFill>
                  </a:rPr>
                  <a:t>t </a:t>
                </a:r>
                <a:r>
                  <a:rPr lang="en-IN" dirty="0"/>
                  <a:t>if </a:t>
                </a:r>
                <a:r>
                  <a:rPr lang="en-IN" b="1" dirty="0"/>
                  <a:t>T</a:t>
                </a:r>
                <a:r>
                  <a:rPr lang="en-IN" dirty="0"/>
                  <a:t> accepts</a:t>
                </a:r>
                <a:r>
                  <a:rPr lang="en-IN" b="1" dirty="0"/>
                  <a:t> t</a:t>
                </a:r>
                <a:r>
                  <a:rPr lang="en-IN" dirty="0"/>
                  <a:t>. Otherwise T halts and </a:t>
                </a:r>
              </a:p>
              <a:p>
                <a:pPr marL="0" indent="0">
                  <a:buNone/>
                </a:pPr>
                <a:r>
                  <a:rPr lang="en-IN" dirty="0"/>
                  <a:t>    rejects </a:t>
                </a:r>
                <a:r>
                  <a:rPr lang="en-IN" b="1" dirty="0"/>
                  <a:t>t </a:t>
                </a:r>
                <a:r>
                  <a:rPr lang="en-IN" dirty="0"/>
                  <a:t>or getting into a loo</a:t>
                </a:r>
                <a:r>
                  <a:rPr lang="en-IN" dirty="0">
                    <a:solidFill>
                      <a:schemeClr val="tx1"/>
                    </a:solidFill>
                  </a:rPr>
                  <a:t>p.</a:t>
                </a:r>
                <a:endParaRPr lang="en-IN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is recursively enumerable.</a:t>
                </a:r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4094"/>
                <a:ext cx="10515600" cy="6091518"/>
              </a:xfrm>
              <a:blipFill rotWithShape="1">
                <a:blip r:embed="rId2"/>
                <a:stretch>
                  <a:fillRect t="-473" b="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1"/>
                <a:ext cx="10515600" cy="353657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  It remains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</a:t>
                </a:r>
                <a:r>
                  <a:rPr lang="en-IN" dirty="0">
                    <a:solidFill>
                      <a:srgbClr val="FF0000"/>
                    </a:solidFill>
                  </a:rPr>
                  <a:t>not recursive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 </a:t>
                </a:r>
                <a:r>
                  <a:rPr lang="en-I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recursive, then its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is also recursive.</a:t>
                </a:r>
              </a:p>
              <a:p>
                <a:pPr marL="0" indent="0">
                  <a:buNone/>
                </a:pPr>
                <a:r>
                  <a:rPr lang="en-IN" dirty="0"/>
                  <a:t>  But we proved earlier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is not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not recursive.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1"/>
                <a:ext cx="10515600" cy="3536576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259"/>
            <a:ext cx="10515600" cy="71269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1976"/>
            <a:ext cx="10515600" cy="554018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Construct a TM which will accept the language L = { a</a:t>
            </a:r>
            <a:r>
              <a:rPr lang="en-IN" baseline="30000" dirty="0"/>
              <a:t>n</a:t>
            </a:r>
            <a:r>
              <a:rPr lang="en-IN" dirty="0"/>
              <a:t>b</a:t>
            </a:r>
            <a:r>
              <a:rPr lang="en-IN" baseline="30000" dirty="0"/>
              <a:t>n</a:t>
            </a:r>
            <a:r>
              <a:rPr lang="en-IN" dirty="0"/>
              <a:t> /   n ≥</a:t>
            </a:r>
            <a:r>
              <a:rPr lang="en-US" altLang="en-US" dirty="0">
                <a:sym typeface="Symbol" panose="05050102010706020507" pitchFamily="18" charset="2"/>
              </a:rPr>
              <a:t>  1}</a:t>
            </a:r>
            <a:r>
              <a:rPr lang="en-IN" baseline="30000" dirty="0"/>
              <a:t> </a:t>
            </a:r>
          </a:p>
          <a:p>
            <a:pPr marL="0" indent="0">
              <a:buNone/>
            </a:pPr>
            <a:r>
              <a:rPr lang="en-US" altLang="en-US" dirty="0"/>
              <a:t>         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B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F), where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Q = {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} , 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IN" altLang="en-US" dirty="0">
                <a:cs typeface="Arial" panose="020B0604020202020204" pitchFamily="34" charset="0"/>
              </a:rPr>
              <a:t> = {a , b} 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 ={X , Y , a , b , B}  , F = {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IN" altLang="en-US" dirty="0"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       </a:t>
            </a:r>
            <a:endParaRPr lang="en-IN" altLang="en-US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Y , 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</a:t>
            </a:r>
            <a:r>
              <a:rPr lang="en-IN" altLang="en-US" b="1" dirty="0">
                <a:sym typeface="Symbol" panose="05050102010706020507" pitchFamily="18" charset="2"/>
              </a:rPr>
              <a:t>Y , L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X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 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 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  <a:endParaRPr lang="en-IN" b="1" baseline="30000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212C9A-6350-AC85-44F7-3EB9E24DF73A}"/>
              </a:ext>
            </a:extLst>
          </p:cNvPr>
          <p:cNvSpPr txBox="1"/>
          <p:nvPr/>
        </p:nvSpPr>
        <p:spPr>
          <a:xfrm>
            <a:off x="5794444" y="2281982"/>
            <a:ext cx="60116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/>
          </a:p>
          <a:p>
            <a:endParaRPr lang="en-IN" sz="2800" b="1" dirty="0"/>
          </a:p>
          <a:p>
            <a:r>
              <a:rPr lang="en-IN" sz="2800" b="1" dirty="0"/>
              <a:t>Algorithm/Logic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Change “a” to “x”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Move RIGHT to the First “b”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If none: Reject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Change “b” to “y”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Move LEFT to leftmost “a”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Repeat the above steps till no more “a”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Make sure no “b” remain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5DF538-9565-8DAF-9056-4AD580C1D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40363"/>
              </p:ext>
            </p:extLst>
          </p:nvPr>
        </p:nvGraphicFramePr>
        <p:xfrm>
          <a:off x="5966526" y="2281982"/>
          <a:ext cx="538727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9">
                  <a:extLst>
                    <a:ext uri="{9D8B030D-6E8A-4147-A177-3AD203B41FA5}">
                      <a16:colId xmlns:a16="http://schemas.microsoft.com/office/drawing/2014/main" val="1601210216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234919968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630411739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3807144027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2987488338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3353935748"/>
                    </a:ext>
                  </a:extLst>
                </a:gridCol>
              </a:tblGrid>
              <a:tr h="2822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98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5800"/>
                <a:ext cx="10515600" cy="43299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8)</m:t>
                    </m:r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is not recursively enumerable.</a:t>
                </a:r>
              </a:p>
              <a:p>
                <a:pPr marL="0" indent="0">
                  <a:buNone/>
                </a:pPr>
                <a:r>
                  <a:rPr lang="en-IN" b="1" dirty="0"/>
                  <a:t>Proof: </a:t>
                </a:r>
              </a:p>
              <a:p>
                <a:pPr marL="0" indent="0">
                  <a:buNone/>
                </a:pPr>
                <a:r>
                  <a:rPr lang="en-IN" b="1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is recursively enumerable but not recursive.</a:t>
                </a:r>
              </a:p>
              <a:p>
                <a:pPr marL="0" indent="0">
                  <a:buNone/>
                </a:pPr>
                <a:r>
                  <a:rPr lang="en-IN" dirty="0"/>
                  <a:t>  Therefore,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dirty="0"/>
                  <a:t> is neither recursive nor </a:t>
                </a:r>
              </a:p>
              <a:p>
                <a:pPr marL="0" indent="0">
                  <a:buNone/>
                </a:pPr>
                <a:r>
                  <a:rPr lang="en-IN" dirty="0"/>
                  <a:t>  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  Hence,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is not recursively enumerable.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5800"/>
                <a:ext cx="10515600" cy="4329953"/>
              </a:xfrm>
              <a:blipFill rotWithShape="1">
                <a:blip r:embed="rId2"/>
                <a:stretch>
                  <a:fillRect b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28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Halting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halting problem for Turing machines can be stated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Given a TM in an arbitrary configuration will it eventually halt?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This problem is said to be recursively unsolvable or undecidable in the sense that there can not exist an algorithm which will take as input a description of a TM T and input t and say whether T on t will halt or not.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96"/>
            <a:ext cx="10515600" cy="56313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Halting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Suppose the halting problem is decidable. Then there exists an algorithm (or TM) to solve this problem. We call this TM as ‘</a:t>
            </a:r>
            <a:r>
              <a:rPr lang="en-IN" dirty="0">
                <a:solidFill>
                  <a:srgbClr val="FF0000"/>
                </a:solidFill>
              </a:rPr>
              <a:t>halt</a:t>
            </a:r>
            <a:r>
              <a:rPr lang="en-IN" dirty="0"/>
              <a:t>’. This machine ‘</a:t>
            </a:r>
            <a:r>
              <a:rPr lang="en-IN" dirty="0">
                <a:solidFill>
                  <a:srgbClr val="FF0000"/>
                </a:solidFill>
              </a:rPr>
              <a:t>halt</a:t>
            </a:r>
            <a:r>
              <a:rPr lang="en-IN" dirty="0"/>
              <a:t>’ takes as input an encoding </a:t>
            </a:r>
            <a:r>
              <a:rPr lang="en-IN" b="1" dirty="0" err="1"/>
              <a:t>d</a:t>
            </a:r>
            <a:r>
              <a:rPr lang="en-IN" b="1" baseline="-25000" dirty="0" err="1"/>
              <a:t>T</a:t>
            </a:r>
            <a:r>
              <a:rPr lang="en-IN" dirty="0"/>
              <a:t> of a TM with input </a:t>
            </a:r>
            <a:r>
              <a:rPr lang="en-IN" b="1" dirty="0"/>
              <a:t>t</a:t>
            </a:r>
            <a:r>
              <a:rPr lang="en-IN" dirty="0"/>
              <a:t> and tells whether T on t will halt or not. The state diagram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8" y="2918012"/>
            <a:ext cx="9520517" cy="3137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machine ‘halt’ can be modified a little and we can think of a TM ‘copy halt’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4" y="1600199"/>
            <a:ext cx="10318375" cy="4356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Now we can modify ‘copy halt’ a little and have a machine ‘contradict’ as follows: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10515600" cy="4576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7882"/>
            <a:ext cx="10515600" cy="5639081"/>
          </a:xfrm>
        </p:spPr>
        <p:txBody>
          <a:bodyPr/>
          <a:lstStyle/>
          <a:p>
            <a:r>
              <a:rPr lang="en-IN" dirty="0"/>
              <a:t>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           does not halts</a:t>
            </a:r>
            <a:r>
              <a:rPr lang="en-IN" dirty="0"/>
              <a:t>                   </a:t>
            </a:r>
            <a:r>
              <a:rPr lang="en-IN" b="1" dirty="0" err="1"/>
              <a:t>halts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This is a contradiction. </a:t>
            </a:r>
          </a:p>
          <a:p>
            <a:pPr marL="0" indent="0">
              <a:buNone/>
            </a:pPr>
            <a:r>
              <a:rPr lang="en-IN" dirty="0"/>
              <a:t>Hence no such TM exists. </a:t>
            </a:r>
          </a:p>
          <a:p>
            <a:pPr marL="0" indent="0">
              <a:buNone/>
            </a:pPr>
            <a:r>
              <a:rPr lang="en-IN" b="1" dirty="0"/>
              <a:t>Therefore, halting problem of TM is undecidable.</a:t>
            </a:r>
          </a:p>
        </p:txBody>
      </p:sp>
      <p:sp>
        <p:nvSpPr>
          <p:cNvPr id="4" name="Content Placeholder 2"/>
          <p:cNvSpPr txBox="1"/>
          <p:nvPr/>
        </p:nvSpPr>
        <p:spPr>
          <a:xfrm>
            <a:off x="838200" y="624115"/>
            <a:ext cx="10515600" cy="6037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            </a:t>
            </a:r>
            <a:r>
              <a:rPr lang="en-IN" dirty="0">
                <a:solidFill>
                  <a:srgbClr val="FF0000"/>
                </a:solidFill>
              </a:rPr>
              <a:t>contradict</a:t>
            </a:r>
            <a:r>
              <a:rPr lang="en-IN" dirty="0"/>
              <a:t> on </a:t>
            </a:r>
            <a:r>
              <a:rPr lang="en-IN" b="1" dirty="0">
                <a:solidFill>
                  <a:srgbClr val="0000CC"/>
                </a:solidFill>
              </a:rPr>
              <a:t>d</a:t>
            </a:r>
            <a:r>
              <a:rPr lang="en-IN" b="1" baseline="-25000" dirty="0">
                <a:solidFill>
                  <a:srgbClr val="0000CC"/>
                </a:solidFill>
              </a:rPr>
              <a:t>contradict</a:t>
            </a: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baseline="-250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        </a:t>
            </a:r>
          </a:p>
          <a:p>
            <a:pPr marL="0" indent="0">
              <a:buNone/>
            </a:pPr>
            <a:r>
              <a:rPr lang="en-IN" b="1" dirty="0"/>
              <a:t>                               </a:t>
            </a:r>
          </a:p>
          <a:p>
            <a:pPr marL="0" indent="0">
              <a:buNone/>
            </a:pPr>
            <a:r>
              <a:rPr lang="en-IN" b="1" dirty="0"/>
              <a:t>                               halts                           </a:t>
            </a:r>
            <a:r>
              <a:rPr lang="en-IN" b="1" dirty="0">
                <a:solidFill>
                  <a:srgbClr val="FF0000"/>
                </a:solidFill>
              </a:rPr>
              <a:t>does not halts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baseline="-25000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84494" y="1664239"/>
            <a:ext cx="1099884" cy="1347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268686" y="1650792"/>
            <a:ext cx="1253138" cy="1361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684494" y="3494533"/>
            <a:ext cx="5122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902824" y="3494533"/>
            <a:ext cx="8964" cy="61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Computable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667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recursive function is defined in terms of itself.</a:t>
            </a:r>
          </a:p>
          <a:p>
            <a:pPr marL="514350" indent="-514350">
              <a:buAutoNum type="arabicPeriod"/>
            </a:pPr>
            <a:r>
              <a:rPr lang="en-IN" dirty="0"/>
              <a:t>The recursive definition of factorial is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>
                <a:solidFill>
                  <a:srgbClr val="FF0000"/>
                </a:solidFill>
              </a:rPr>
              <a:t>n! = n * (n-1)!     for n ≥1</a:t>
            </a:r>
          </a:p>
          <a:p>
            <a:pPr marL="0" indent="0">
              <a:buNone/>
            </a:pPr>
            <a:r>
              <a:rPr lang="en-IN" dirty="0"/>
              <a:t>2.   The recursive definition of the exponential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/>
              <a:t> is defined as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= x * x</a:t>
            </a:r>
            <a:r>
              <a:rPr lang="en-IN" baseline="30000" dirty="0">
                <a:solidFill>
                  <a:srgbClr val="FF0000"/>
                </a:solidFill>
              </a:rPr>
              <a:t>n-1</a:t>
            </a:r>
            <a:r>
              <a:rPr lang="en-IN" dirty="0"/>
              <a:t>          </a:t>
            </a:r>
            <a:r>
              <a:rPr lang="en-IN" dirty="0">
                <a:solidFill>
                  <a:srgbClr val="FF0000"/>
                </a:solidFill>
              </a:rPr>
              <a:t>for n ≥1</a:t>
            </a:r>
            <a:r>
              <a:rPr lang="en-IN" dirty="0"/>
              <a:t>   </a:t>
            </a:r>
          </a:p>
          <a:p>
            <a:r>
              <a:rPr lang="en-IN" dirty="0"/>
              <a:t>A recursive function can be generalized by defining it in addition to in terms of itself, possibly in terms of some other functions.</a:t>
            </a:r>
          </a:p>
          <a:p>
            <a:r>
              <a:rPr lang="en-IN" dirty="0"/>
              <a:t>Such generalization defines </a:t>
            </a:r>
            <a:r>
              <a:rPr lang="en-IN" dirty="0">
                <a:solidFill>
                  <a:srgbClr val="FF0000"/>
                </a:solidFill>
              </a:rPr>
              <a:t>primitive recursion</a:t>
            </a:r>
            <a:r>
              <a:rPr lang="en-IN" dirty="0"/>
              <a:t>.</a:t>
            </a:r>
          </a:p>
          <a:p>
            <a:r>
              <a:rPr lang="en-IN" dirty="0"/>
              <a:t>Turing machine is viewed as a mathematical model of </a:t>
            </a:r>
            <a:r>
              <a:rPr lang="en-IN" dirty="0">
                <a:solidFill>
                  <a:srgbClr val="FF0000"/>
                </a:solidFill>
              </a:rPr>
              <a:t>partial recursive function</a:t>
            </a:r>
            <a:r>
              <a:rPr lang="en-I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7541"/>
                <a:ext cx="10515600" cy="56794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u="sng" dirty="0">
                    <a:solidFill>
                      <a:srgbClr val="FF0000"/>
                    </a:solidFill>
                  </a:rPr>
                  <a:t>Some basic properties: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      </a:t>
                </a:r>
                <a:r>
                  <a:rPr lang="en-IN" b="1" dirty="0"/>
                  <a:t>f : A → B   A = N , B = N ,</a:t>
                </a:r>
                <a:r>
                  <a:rPr lang="en-IN" dirty="0"/>
                  <a:t>  </a:t>
                </a:r>
                <a:r>
                  <a:rPr lang="en-IN" b="1" dirty="0"/>
                  <a:t>N</a:t>
                </a:r>
                <a:r>
                  <a:rPr lang="en-IN" dirty="0"/>
                  <a:t> is a set of natural numbers</a:t>
                </a:r>
                <a:endParaRPr lang="en-IN" b="1" dirty="0"/>
              </a:p>
              <a:p>
                <a:pPr marL="514350" indent="-514350">
                  <a:buAutoNum type="arabicPeriod"/>
                </a:pPr>
                <a:r>
                  <a:rPr lang="en-IN" b="1" dirty="0"/>
                  <a:t>Total function</a:t>
                </a:r>
              </a:p>
              <a:p>
                <a:pPr marL="0" indent="0">
                  <a:buNone/>
                </a:pPr>
                <a:r>
                  <a:rPr lang="en-IN" dirty="0"/>
                  <a:t>       A total function  from </a:t>
                </a:r>
                <a:r>
                  <a:rPr lang="en-IN" b="1" dirty="0"/>
                  <a:t>A</a:t>
                </a:r>
                <a:r>
                  <a:rPr lang="en-IN" dirty="0"/>
                  <a:t> to </a:t>
                </a:r>
                <a:r>
                  <a:rPr lang="en-IN" b="1" dirty="0"/>
                  <a:t>B</a:t>
                </a:r>
                <a:r>
                  <a:rPr lang="en-IN" dirty="0"/>
                  <a:t> assigns a unique element of </a:t>
                </a:r>
                <a:r>
                  <a:rPr lang="en-IN" b="1" dirty="0"/>
                  <a:t>B</a:t>
                </a:r>
                <a:r>
                  <a:rPr lang="en-IN" dirty="0"/>
                  <a:t> to every element of </a:t>
                </a:r>
                <a:r>
                  <a:rPr lang="en-IN" b="1" dirty="0"/>
                  <a:t>A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f(x) = 2x  is a </a:t>
                </a:r>
                <a:r>
                  <a:rPr lang="en-IN" b="1" dirty="0"/>
                  <a:t>total function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2.</a:t>
                </a:r>
                <a:r>
                  <a:rPr lang="en-IN" b="1" dirty="0"/>
                  <a:t> Partial function</a:t>
                </a:r>
              </a:p>
              <a:p>
                <a:pPr marL="0" indent="0">
                  <a:buNone/>
                </a:pPr>
                <a:r>
                  <a:rPr lang="en-IN" dirty="0"/>
                  <a:t>      A partial function  from </a:t>
                </a:r>
                <a:r>
                  <a:rPr lang="en-IN" b="1" dirty="0"/>
                  <a:t>A</a:t>
                </a:r>
                <a:r>
                  <a:rPr lang="en-IN" dirty="0"/>
                  <a:t> to </a:t>
                </a:r>
                <a:r>
                  <a:rPr lang="en-IN" b="1" dirty="0"/>
                  <a:t>B</a:t>
                </a:r>
                <a:r>
                  <a:rPr lang="en-IN" dirty="0"/>
                  <a:t> assigns at most one element of B to every element of A.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f(x) = +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 dirty="0"/>
                  <a:t>  is a </a:t>
                </a:r>
                <a:r>
                  <a:rPr lang="en-IN" b="1" dirty="0"/>
                  <a:t>partial function</a:t>
                </a:r>
                <a:r>
                  <a:rPr lang="en-IN" dirty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     f(x) is not defined if x is a negative real number.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7541"/>
                <a:ext cx="10515600" cy="5679422"/>
              </a:xfrm>
              <a:blipFill rotWithShape="1">
                <a:blip r:embed="rId2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6859"/>
            <a:ext cx="10515600" cy="57601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/>
              <a:t>Function of k-variables</a:t>
            </a:r>
          </a:p>
          <a:p>
            <a:pPr marL="0" indent="0">
              <a:buNone/>
            </a:pPr>
            <a:r>
              <a:rPr lang="en-IN" dirty="0"/>
              <a:t> A function of k-variables is represented as f(x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k</a:t>
            </a:r>
            <a:r>
              <a:rPr lang="en-IN" dirty="0"/>
              <a:t>).</a:t>
            </a:r>
          </a:p>
          <a:p>
            <a:pPr marL="0" indent="0">
              <a:buNone/>
            </a:pPr>
            <a:r>
              <a:rPr lang="en-IN" dirty="0"/>
              <a:t>        f(x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) = x</a:t>
            </a:r>
            <a:r>
              <a:rPr lang="en-IN" baseline="-25000" dirty="0"/>
              <a:t>1</a:t>
            </a:r>
            <a:r>
              <a:rPr lang="en-IN" dirty="0"/>
              <a:t>+2x</a:t>
            </a:r>
            <a:r>
              <a:rPr lang="en-IN" baseline="-25000" dirty="0"/>
              <a:t>2 </a:t>
            </a:r>
            <a:r>
              <a:rPr lang="en-IN" dirty="0"/>
              <a:t> is a </a:t>
            </a:r>
            <a:r>
              <a:rPr lang="en-IN" b="1" dirty="0"/>
              <a:t>function of two variables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4. </a:t>
            </a:r>
            <a:r>
              <a:rPr lang="en-IN" b="1" dirty="0"/>
              <a:t>Primitive recursive function</a:t>
            </a:r>
          </a:p>
          <a:p>
            <a:pPr marL="0" indent="0">
              <a:buNone/>
            </a:pPr>
            <a:r>
              <a:rPr lang="en-IN" dirty="0"/>
              <a:t>Some initial functions are taken as primitive recursive functions. These initial functions are:</a:t>
            </a:r>
          </a:p>
          <a:p>
            <a:pPr marL="0" indent="0">
              <a:buNone/>
            </a:pPr>
            <a:r>
              <a:rPr lang="en-IN" b="1" dirty="0"/>
              <a:t>   a) Zero function</a:t>
            </a:r>
          </a:p>
          <a:p>
            <a:pPr marL="0" indent="0">
              <a:buNone/>
            </a:pPr>
            <a:r>
              <a:rPr lang="en-IN" b="1" dirty="0"/>
              <a:t>   b) Successor function</a:t>
            </a:r>
          </a:p>
          <a:p>
            <a:pPr marL="0" indent="0">
              <a:buNone/>
            </a:pPr>
            <a:r>
              <a:rPr lang="en-IN" b="1" dirty="0"/>
              <a:t>   c) Projection function</a:t>
            </a:r>
          </a:p>
          <a:p>
            <a:pPr marL="0" indent="0">
              <a:buNone/>
            </a:pPr>
            <a:r>
              <a:rPr lang="en-IN" dirty="0"/>
              <a:t>A function derived from </a:t>
            </a:r>
            <a:r>
              <a:rPr lang="en-IN" dirty="0">
                <a:solidFill>
                  <a:srgbClr val="FF0000"/>
                </a:solidFill>
              </a:rPr>
              <a:t>combination / composition</a:t>
            </a:r>
            <a:r>
              <a:rPr lang="en-IN" dirty="0"/>
              <a:t> of primitive recursive functions is </a:t>
            </a:r>
            <a:r>
              <a:rPr lang="en-IN" dirty="0">
                <a:solidFill>
                  <a:srgbClr val="FF0000"/>
                </a:solidFill>
              </a:rPr>
              <a:t>primitive recursive</a:t>
            </a:r>
            <a:r>
              <a:rPr lang="en-I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1671"/>
                <a:ext cx="10515600" cy="527124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 The </a:t>
                </a:r>
                <a:r>
                  <a:rPr lang="en-IN" b="1" dirty="0"/>
                  <a:t>zero function </a:t>
                </a:r>
                <a:r>
                  <a:rPr lang="en-IN" dirty="0">
                    <a:solidFill>
                      <a:srgbClr val="FF0000"/>
                    </a:solidFill>
                  </a:rPr>
                  <a:t>z</a:t>
                </a:r>
                <a:r>
                  <a:rPr lang="en-IN" dirty="0"/>
                  <a:t> is defined by  </a:t>
                </a:r>
                <a:r>
                  <a:rPr lang="en-IN" dirty="0">
                    <a:solidFill>
                      <a:srgbClr val="FF0000"/>
                    </a:solidFill>
                  </a:rPr>
                  <a:t>z(x) = 0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dirty="0"/>
                  <a:t>The </a:t>
                </a:r>
                <a:r>
                  <a:rPr lang="en-IN" b="1" dirty="0"/>
                  <a:t>successor function </a:t>
                </a:r>
                <a:r>
                  <a:rPr lang="en-IN" dirty="0">
                    <a:solidFill>
                      <a:srgbClr val="FF0000"/>
                    </a:solidFill>
                  </a:rPr>
                  <a:t>S</a:t>
                </a:r>
                <a:r>
                  <a:rPr lang="en-IN" dirty="0"/>
                  <a:t> is defined by </a:t>
                </a:r>
                <a:r>
                  <a:rPr lang="en-IN" dirty="0">
                    <a:solidFill>
                      <a:srgbClr val="FF0000"/>
                    </a:solidFill>
                  </a:rPr>
                  <a:t>S(x) = x + 1</a:t>
                </a:r>
              </a:p>
              <a:p>
                <a:pPr marL="0" indent="0">
                  <a:buNone/>
                </a:pPr>
                <a:endParaRPr lang="en-IN" b="1" dirty="0"/>
              </a:p>
              <a:p>
                <a:pPr marL="0" indent="0">
                  <a:buNone/>
                </a:pPr>
                <a:r>
                  <a:rPr lang="en-IN" b="1" dirty="0"/>
                  <a:t> </a:t>
                </a:r>
                <a:r>
                  <a:rPr lang="en-IN" dirty="0"/>
                  <a:t>The </a:t>
                </a:r>
                <a:r>
                  <a:rPr lang="en-IN" b="1" dirty="0"/>
                  <a:t>Projection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IN" dirty="0"/>
                  <a:t>is defined by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             </a:t>
                </a: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(x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IN" dirty="0">
                    <a:solidFill>
                      <a:srgbClr val="FF0000"/>
                    </a:solidFill>
                  </a:rPr>
                  <a:t>, x</a:t>
                </a:r>
                <a:r>
                  <a:rPr lang="en-IN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, . . . , </a:t>
                </a:r>
                <a:r>
                  <a:rPr lang="en-IN" dirty="0" err="1">
                    <a:solidFill>
                      <a:srgbClr val="FF0000"/>
                    </a:solidFill>
                  </a:rPr>
                  <a:t>x</a:t>
                </a:r>
                <a:r>
                  <a:rPr lang="en-IN" baseline="-25000" dirty="0" err="1">
                    <a:solidFill>
                      <a:srgbClr val="FF0000"/>
                    </a:solidFill>
                  </a:rPr>
                  <a:t>n</a:t>
                </a:r>
                <a:r>
                  <a:rPr lang="en-IN" dirty="0">
                    <a:solidFill>
                      <a:srgbClr val="FF0000"/>
                    </a:solidFill>
                  </a:rPr>
                  <a:t> ) = x</a:t>
                </a:r>
                <a:r>
                  <a:rPr lang="en-IN" i="1" baseline="-25000" dirty="0">
                    <a:solidFill>
                      <a:srgbClr val="FF0000"/>
                    </a:solidFill>
                  </a:rPr>
                  <a:t>i</a:t>
                </a:r>
                <a:endParaRPr lang="en-IN" i="1" baseline="-25000" dirty="0"/>
              </a:p>
              <a:p>
                <a:pPr marL="0" indent="0">
                  <a:buNone/>
                </a:pPr>
                <a:endParaRPr lang="en-IN" i="1" baseline="-25000" dirty="0"/>
              </a:p>
              <a:p>
                <a:pPr marL="0" indent="0">
                  <a:buNone/>
                </a:pPr>
                <a:r>
                  <a:rPr lang="en-IN" baseline="-25000" dirty="0"/>
                  <a:t> </a:t>
                </a:r>
                <a:r>
                  <a:rPr lang="en-IN" dirty="0"/>
                  <a:t>The Projection function selects i</a:t>
                </a:r>
                <a:r>
                  <a:rPr lang="en-IN" baseline="30000" dirty="0"/>
                  <a:t>th</a:t>
                </a:r>
                <a:r>
                  <a:rPr lang="en-IN" dirty="0"/>
                  <a:t> element from a tape containing n elements.</a:t>
                </a:r>
              </a:p>
              <a:p>
                <a:pPr marL="0" indent="0">
                  <a:buNone/>
                </a:pPr>
                <a:r>
                  <a:rPr lang="en-IN" dirty="0"/>
                  <a:t>For example,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(3, -9,  </a:t>
                </a:r>
                <a:r>
                  <a:rPr lang="en-IN" b="1" dirty="0"/>
                  <a:t>2</a:t>
                </a:r>
                <a:r>
                  <a:rPr lang="en-IN" dirty="0">
                    <a:solidFill>
                      <a:srgbClr val="FF0000"/>
                    </a:solidFill>
                  </a:rPr>
                  <a:t>, 6, 9) = </a:t>
                </a:r>
                <a:r>
                  <a:rPr lang="en-IN" b="1" dirty="0"/>
                  <a:t>2</a:t>
                </a:r>
                <a:endParaRPr lang="en-IN" b="1" i="1" baseline="-250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1671"/>
                <a:ext cx="10515600" cy="5271247"/>
              </a:xfrm>
              <a:blipFill rotWithShape="1">
                <a:blip r:embed="rId2"/>
                <a:stretch>
                  <a:fillRect t="-9" b="-78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739" y="605118"/>
            <a:ext cx="11094755" cy="5768788"/>
          </a:xfrm>
          <a:ln>
            <a:solidFill>
              <a:srgbClr val="0000CC"/>
            </a:solidFill>
          </a:ln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a</a:t>
            </a:r>
            <a:r>
              <a:rPr lang="en-US" altLang="en-US" b="1" dirty="0"/>
              <a:t>abb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a</a:t>
            </a:r>
            <a:r>
              <a:rPr lang="en-US" altLang="en-US" b="1" dirty="0"/>
              <a:t>bb</a:t>
            </a:r>
            <a:r>
              <a:rPr lang="en-US" altLang="en-US" b="1" baseline="-25000" dirty="0"/>
              <a:t> </a:t>
            </a:r>
            <a:r>
              <a:rPr lang="en-IN" dirty="0"/>
              <a:t>Ⱶ </a:t>
            </a:r>
            <a:r>
              <a:rPr lang="en-IN" b="1" dirty="0" err="1">
                <a:solidFill>
                  <a:srgbClr val="0000CC"/>
                </a:solidFill>
              </a:rPr>
              <a:t>X</a:t>
            </a:r>
            <a:r>
              <a:rPr lang="en-IN" b="1" dirty="0" err="1"/>
              <a:t>a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b</a:t>
            </a:r>
            <a:r>
              <a:rPr lang="en-US" altLang="en-US" b="1" dirty="0"/>
              <a:t>b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/>
              <a:t>a</a:t>
            </a:r>
            <a:r>
              <a:rPr lang="en-US" altLang="en-US" b="1" dirty="0" err="1">
                <a:solidFill>
                  <a:srgbClr val="0000CC"/>
                </a:solidFill>
              </a:rPr>
              <a:t>Y</a:t>
            </a:r>
            <a:r>
              <a:rPr lang="en-US" altLang="en-US" b="1" dirty="0" err="1"/>
              <a:t>b</a:t>
            </a:r>
            <a:r>
              <a:rPr lang="en-US" altLang="en-US" b="1" dirty="0"/>
              <a:t> </a:t>
            </a:r>
            <a:r>
              <a:rPr lang="en-IN" dirty="0"/>
              <a:t>Ⱶ 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 err="1">
                <a:solidFill>
                  <a:srgbClr val="FF0000"/>
                </a:solidFill>
              </a:rPr>
              <a:t>X</a:t>
            </a:r>
            <a:r>
              <a:rPr lang="en-IN" b="1" dirty="0" err="1"/>
              <a:t>a</a:t>
            </a:r>
            <a:r>
              <a:rPr lang="en-US" altLang="en-US" b="1" dirty="0" err="1">
                <a:solidFill>
                  <a:srgbClr val="0000CC"/>
                </a:solidFill>
              </a:rPr>
              <a:t>Y</a:t>
            </a:r>
            <a:r>
              <a:rPr lang="en-US" altLang="en-US" b="1" dirty="0" err="1"/>
              <a:t>b</a:t>
            </a:r>
            <a:r>
              <a:rPr lang="en-US" altLang="en-US" b="1" dirty="0"/>
              <a:t>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</a:t>
            </a:r>
            <a:r>
              <a:rPr lang="en-US" altLang="en-US" b="1" dirty="0"/>
              <a:t> q</a:t>
            </a:r>
            <a:r>
              <a:rPr lang="en-US" altLang="en-US" b="1" baseline="-25000" dirty="0"/>
              <a:t>0</a:t>
            </a:r>
            <a:r>
              <a:rPr lang="en-IN" b="1" dirty="0"/>
              <a:t>a</a:t>
            </a:r>
            <a:r>
              <a:rPr lang="en-US" altLang="en-US" b="1" dirty="0" err="1">
                <a:solidFill>
                  <a:srgbClr val="0000CC"/>
                </a:solidFill>
              </a:rPr>
              <a:t>Y</a:t>
            </a:r>
            <a:r>
              <a:rPr lang="en-US" altLang="en-US" b="1" dirty="0" err="1"/>
              <a:t>b</a:t>
            </a:r>
            <a:r>
              <a:rPr lang="en-US" altLang="en-US" b="1" dirty="0"/>
              <a:t>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>
                <a:solidFill>
                  <a:srgbClr val="0000CC"/>
                </a:solidFill>
              </a:rPr>
              <a:t>Y</a:t>
            </a:r>
            <a:r>
              <a:rPr lang="en-US" altLang="en-US" b="1" dirty="0"/>
              <a:t>b</a:t>
            </a:r>
            <a:endParaRPr lang="en-IN" alt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  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>
                <a:solidFill>
                  <a:srgbClr val="0000CC"/>
                </a:solidFill>
              </a:rPr>
              <a:t>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>
                <a:solidFill>
                  <a:srgbClr val="FF0000"/>
                </a:solidFill>
              </a:rPr>
              <a:t>b</a:t>
            </a:r>
            <a:r>
              <a:rPr lang="en-US" altLang="en-US" b="1" dirty="0"/>
              <a:t> </a:t>
            </a:r>
            <a:r>
              <a:rPr lang="en-IN" dirty="0"/>
              <a:t> 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Y</a:t>
            </a:r>
            <a:r>
              <a:rPr lang="en-US" altLang="en-US" b="1" dirty="0">
                <a:solidFill>
                  <a:srgbClr val="0000CC"/>
                </a:solidFill>
              </a:rPr>
              <a:t>Y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IN" b="1" dirty="0">
                <a:solidFill>
                  <a:srgbClr val="FF0000"/>
                </a:solidFill>
              </a:rPr>
              <a:t>X</a:t>
            </a:r>
            <a:r>
              <a:rPr lang="en-US" altLang="en-US" b="1" dirty="0">
                <a:solidFill>
                  <a:srgbClr val="0000CC"/>
                </a:solidFill>
              </a:rPr>
              <a:t>YY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>
                <a:solidFill>
                  <a:srgbClr val="FF0000"/>
                </a:solidFill>
              </a:rPr>
              <a:t>Y</a:t>
            </a:r>
            <a:r>
              <a:rPr lang="en-US" altLang="en-US" b="1" dirty="0">
                <a:solidFill>
                  <a:srgbClr val="0000CC"/>
                </a:solidFill>
              </a:rPr>
              <a:t>Y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>
                <a:solidFill>
                  <a:srgbClr val="0000CC"/>
                </a:solidFill>
              </a:rPr>
              <a:t>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>
                <a:solidFill>
                  <a:srgbClr val="FF0000"/>
                </a:solidFill>
              </a:rPr>
              <a:t>Y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>
                <a:solidFill>
                  <a:srgbClr val="0000CC"/>
                </a:solidFill>
              </a:rPr>
              <a:t>YY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>
                <a:solidFill>
                  <a:srgbClr val="FF0000"/>
                </a:solidFill>
              </a:rPr>
              <a:t>B </a:t>
            </a:r>
            <a:r>
              <a:rPr lang="en-IN" dirty="0"/>
              <a:t>Ⱶ </a:t>
            </a:r>
            <a:r>
              <a:rPr lang="en-IN" b="1" dirty="0">
                <a:solidFill>
                  <a:srgbClr val="0000CC"/>
                </a:solidFill>
              </a:rPr>
              <a:t>XX</a:t>
            </a:r>
            <a:r>
              <a:rPr lang="en-US" altLang="en-US" b="1" dirty="0">
                <a:solidFill>
                  <a:srgbClr val="0000CC"/>
                </a:solidFill>
              </a:rPr>
              <a:t>Y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>
                <a:solidFill>
                  <a:srgbClr val="0000CC"/>
                </a:solidFill>
              </a:rPr>
              <a:t>Y</a:t>
            </a: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53432" y="4359425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555697" y="4560125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27739" y="4889888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697991" y="4444334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13410" y="4604949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c 21"/>
          <p:cNvSpPr/>
          <p:nvPr/>
        </p:nvSpPr>
        <p:spPr bwMode="auto">
          <a:xfrm rot="17214519">
            <a:off x="3738617" y="373944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23411" y="4904703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6076809" y="438183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319681" y="4647532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2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rc 21"/>
          <p:cNvSpPr/>
          <p:nvPr/>
        </p:nvSpPr>
        <p:spPr bwMode="auto">
          <a:xfrm rot="17214519">
            <a:off x="6182988" y="3717038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390050" y="4316990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00688" y="4944732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493672" y="4485105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721791" y="4683820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3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10823212" y="4492365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11058748" y="4657931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4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9467993" y="5025449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0895391" y="4602116"/>
            <a:ext cx="843885" cy="790160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533116" y="3406826"/>
            <a:ext cx="1239413" cy="57325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513232" y="3708583"/>
            <a:ext cx="1239413" cy="57325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4799051" y="4353748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 , 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6919503" y="3546101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 , 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6919503" y="3805834"/>
            <a:ext cx="1239413" cy="5760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a , 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c 455"/>
          <p:cNvSpPr/>
          <p:nvPr/>
        </p:nvSpPr>
        <p:spPr bwMode="auto">
          <a:xfrm rot="5238431">
            <a:off x="3478557" y="2895165"/>
            <a:ext cx="1536558" cy="4612638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 dirty="0"/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293703" y="5855780"/>
            <a:ext cx="1239413" cy="5760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c 455"/>
          <p:cNvSpPr/>
          <p:nvPr/>
        </p:nvSpPr>
        <p:spPr bwMode="auto">
          <a:xfrm rot="16037192">
            <a:off x="3563220" y="1443345"/>
            <a:ext cx="3599696" cy="7083276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71855" y="2633832"/>
            <a:ext cx="1239413" cy="5760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Arc 21"/>
          <p:cNvSpPr/>
          <p:nvPr/>
        </p:nvSpPr>
        <p:spPr bwMode="auto">
          <a:xfrm rot="17725511">
            <a:off x="8767409" y="3804518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8908783" y="3121673"/>
            <a:ext cx="1239413" cy="5760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 , R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9574299" y="4444334"/>
            <a:ext cx="1239413" cy="576004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B , L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E25F82-91CB-86C2-7E19-4CFF67792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876872"/>
              </p:ext>
            </p:extLst>
          </p:nvPr>
        </p:nvGraphicFramePr>
        <p:xfrm>
          <a:off x="4281051" y="243336"/>
          <a:ext cx="359151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879">
                  <a:extLst>
                    <a:ext uri="{9D8B030D-6E8A-4147-A177-3AD203B41FA5}">
                      <a16:colId xmlns:a16="http://schemas.microsoft.com/office/drawing/2014/main" val="1601210216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234919968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630411739"/>
                    </a:ext>
                  </a:extLst>
                </a:gridCol>
                <a:gridCol w="897879">
                  <a:extLst>
                    <a:ext uri="{9D8B030D-6E8A-4147-A177-3AD203B41FA5}">
                      <a16:colId xmlns:a16="http://schemas.microsoft.com/office/drawing/2014/main" val="3807144027"/>
                    </a:ext>
                  </a:extLst>
                </a:gridCol>
              </a:tblGrid>
              <a:tr h="2822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98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5. </a:t>
            </a:r>
            <a:r>
              <a:rPr lang="en-IN" b="1" dirty="0"/>
              <a:t>Composition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. . . , f</a:t>
            </a:r>
            <a:r>
              <a:rPr lang="en-IN" baseline="-25000" dirty="0">
                <a:solidFill>
                  <a:srgbClr val="FF0000"/>
                </a:solidFill>
              </a:rPr>
              <a:t>k </a:t>
            </a:r>
            <a:r>
              <a:rPr lang="en-IN" baseline="-25000" dirty="0"/>
              <a:t> </a:t>
            </a:r>
            <a:r>
              <a:rPr lang="en-IN" dirty="0"/>
              <a:t> are partial functions of n variables, and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 is a partial function of k variables, then the composition of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 with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, . . . , f</a:t>
            </a:r>
            <a:r>
              <a:rPr lang="en-IN" baseline="-25000" dirty="0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a partial function of n variables defined by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>
                <a:solidFill>
                  <a:srgbClr val="FF0000"/>
                </a:solidFill>
              </a:rPr>
              <a:t>(f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>
                <a:solidFill>
                  <a:srgbClr val="FF0000"/>
                </a:solidFill>
              </a:rPr>
              <a:t>),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>
                <a:solidFill>
                  <a:srgbClr val="FF0000"/>
                </a:solidFill>
              </a:rPr>
              <a:t>), . . . , f</a:t>
            </a:r>
            <a:r>
              <a:rPr lang="en-IN" baseline="-25000" dirty="0">
                <a:solidFill>
                  <a:srgbClr val="FF0000"/>
                </a:solidFill>
              </a:rPr>
              <a:t>k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/>
              <a:t>x</a:t>
            </a:r>
            <a:r>
              <a:rPr lang="en-IN" baseline="-25000" dirty="0"/>
              <a:t>1</a:t>
            </a:r>
            <a:r>
              <a:rPr lang="en-IN" dirty="0"/>
              <a:t>, x</a:t>
            </a:r>
            <a:r>
              <a:rPr lang="en-IN" baseline="-25000" dirty="0"/>
              <a:t>2</a:t>
            </a:r>
            <a:r>
              <a:rPr lang="en-IN" dirty="0"/>
              <a:t>, . . . , x</a:t>
            </a:r>
            <a:r>
              <a:rPr lang="en-IN" baseline="-25000" dirty="0"/>
              <a:t>n</a:t>
            </a:r>
            <a:r>
              <a:rPr lang="en-IN" dirty="0">
                <a:solidFill>
                  <a:srgbClr val="FF0000"/>
                </a:solidFill>
              </a:rPr>
              <a:t>) )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/>
              <a:t>For example:</a:t>
            </a:r>
          </a:p>
          <a:p>
            <a:pPr marL="0" indent="0">
              <a:buNone/>
            </a:pPr>
            <a:r>
              <a:rPr lang="en-IN" dirty="0"/>
              <a:t>If 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/>
              <a:t>(x, y) = x + y 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/>
              <a:t>(x, y) = 3x 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3</a:t>
            </a:r>
            <a:r>
              <a:rPr lang="en-IN" dirty="0"/>
              <a:t>(x, y) = </a:t>
            </a:r>
            <a:r>
              <a:rPr lang="en-IN" dirty="0" err="1"/>
              <a:t>xy</a:t>
            </a:r>
            <a:r>
              <a:rPr lang="en-IN" dirty="0"/>
              <a:t>  and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(x, y, z) = x + y + 2z be functions over </a:t>
            </a:r>
            <a:r>
              <a:rPr lang="en-IN" b="1" dirty="0"/>
              <a:t>N</a:t>
            </a:r>
            <a:r>
              <a:rPr lang="en-IN" dirty="0"/>
              <a:t>, then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0000CC"/>
                </a:solidFill>
              </a:rPr>
              <a:t>g</a:t>
            </a:r>
            <a:r>
              <a:rPr lang="en-IN" dirty="0"/>
              <a:t>(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/>
              <a:t>(x, y),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/>
              <a:t>(x, y),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3</a:t>
            </a:r>
            <a:r>
              <a:rPr lang="en-IN" dirty="0"/>
              <a:t>(x, y)) =  ( (x + y) + (3x) + 2(</a:t>
            </a:r>
            <a:r>
              <a:rPr lang="en-IN" dirty="0" err="1"/>
              <a:t>xy</a:t>
            </a:r>
            <a:r>
              <a:rPr lang="en-IN" dirty="0"/>
              <a:t>)) = (x + y + 3x + 2xy)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             = (4x + y + 2xy)</a:t>
            </a:r>
          </a:p>
          <a:p>
            <a:pPr marL="0" indent="0">
              <a:buNone/>
            </a:pPr>
            <a:r>
              <a:rPr lang="en-IN" dirty="0"/>
              <a:t>If the composition </a:t>
            </a:r>
            <a:r>
              <a:rPr lang="en-IN" dirty="0">
                <a:solidFill>
                  <a:srgbClr val="0000CC"/>
                </a:solidFill>
              </a:rPr>
              <a:t>g </a:t>
            </a:r>
            <a:r>
              <a:rPr lang="en-IN" dirty="0"/>
              <a:t>with </a:t>
            </a:r>
            <a:r>
              <a:rPr lang="en-IN" dirty="0">
                <a:solidFill>
                  <a:srgbClr val="FF0000"/>
                </a:solidFill>
              </a:rPr>
              <a:t>f</a:t>
            </a:r>
            <a:r>
              <a:rPr lang="en-IN" baseline="-25000" dirty="0">
                <a:solidFill>
                  <a:srgbClr val="FF0000"/>
                </a:solidFill>
              </a:rPr>
              <a:t>1</a:t>
            </a:r>
            <a:r>
              <a:rPr lang="en-IN" dirty="0">
                <a:solidFill>
                  <a:srgbClr val="FF0000"/>
                </a:solidFill>
              </a:rPr>
              <a:t>, f</a:t>
            </a:r>
            <a:r>
              <a:rPr lang="en-IN" baseline="-25000" dirty="0">
                <a:solidFill>
                  <a:srgbClr val="FF0000"/>
                </a:solidFill>
              </a:rPr>
              <a:t>2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and</a:t>
            </a:r>
            <a:r>
              <a:rPr lang="en-IN" dirty="0">
                <a:solidFill>
                  <a:srgbClr val="FF0000"/>
                </a:solidFill>
              </a:rPr>
              <a:t> f</a:t>
            </a:r>
            <a:r>
              <a:rPr lang="en-IN" baseline="-25000" dirty="0">
                <a:solidFill>
                  <a:srgbClr val="FF0000"/>
                </a:solidFill>
              </a:rPr>
              <a:t>3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by a function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8000"/>
                </a:solidFill>
              </a:rPr>
              <a:t>h</a:t>
            </a:r>
            <a:r>
              <a:rPr lang="en-IN" dirty="0"/>
              <a:t>, then</a:t>
            </a:r>
          </a:p>
          <a:p>
            <a:pPr marL="0" indent="0">
              <a:buNone/>
            </a:pPr>
            <a:r>
              <a:rPr lang="en-IN" dirty="0"/>
              <a:t>                              </a:t>
            </a:r>
            <a:r>
              <a:rPr lang="en-IN" b="1" dirty="0">
                <a:solidFill>
                  <a:srgbClr val="008000"/>
                </a:solidFill>
              </a:rPr>
              <a:t>h</a:t>
            </a:r>
            <a:r>
              <a:rPr lang="en-IN" b="1" dirty="0"/>
              <a:t>(x, y, z) =</a:t>
            </a:r>
            <a:r>
              <a:rPr lang="en-IN" b="1" dirty="0">
                <a:solidFill>
                  <a:srgbClr val="008000"/>
                </a:solidFill>
              </a:rPr>
              <a:t> </a:t>
            </a:r>
            <a:r>
              <a:rPr lang="en-IN" b="1" dirty="0"/>
              <a:t>4x + y + 2xy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</p:spPr>
            <p:txBody>
              <a:bodyPr/>
              <a:lstStyle/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Def: A function is called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primitive recursive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and only if it can be constructed from the basic functions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successive composition and primitive recursion.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Example:1   f(x, y) = x + y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f(x, 0) = x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f(x, y+1) = f(x, y) + 1 = 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S(f(x, y))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add 2 and 3,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f(2, 3) = f(2, 2) + 1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= f(2, 1) + 1 + 1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= f(2, 0) + 1 + 1 + 1</a:t>
                </a:r>
              </a:p>
              <a:p>
                <a:pPr marL="0" indent="0" algn="just" defTabSz="1494155">
                  <a:buNone/>
                  <a:tabLst>
                    <a:tab pos="5648325" algn="l"/>
                    <a:tab pos="6010275" algn="l"/>
                  </a:tabLst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= 2 + 1 + 1 + 1 = 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6518"/>
                <a:ext cx="10515600" cy="5800445"/>
              </a:xfrm>
              <a:blipFill rotWithShape="1">
                <a:blip r:embed="rId2"/>
                <a:stretch>
                  <a:fillRect t="-10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33953"/>
                <a:ext cx="10515600" cy="47269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/>
                  <a:t>Example: 2  f(x, y) = x*y</a:t>
                </a:r>
              </a:p>
              <a:p>
                <a:pPr marL="0" indent="0">
                  <a:buNone/>
                </a:pPr>
                <a:r>
                  <a:rPr lang="en-IN" dirty="0"/>
                  <a:t>     Define f(x, 0) = 0 = </a:t>
                </a:r>
                <a:r>
                  <a:rPr lang="en-IN" dirty="0">
                    <a:solidFill>
                      <a:srgbClr val="FF0000"/>
                    </a:solidFill>
                  </a:rPr>
                  <a:t>z(x)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f(x, y+1) = x + f (x, y) = </a:t>
                </a:r>
                <a:r>
                  <a:rPr lang="en-IN" dirty="0">
                    <a:solidFill>
                      <a:srgbClr val="FF0000"/>
                    </a:solidFill>
                  </a:rPr>
                  <a:t>h( x , f(x, y))               </a:t>
                </a:r>
                <a:r>
                  <a:rPr lang="en-IN" dirty="0">
                    <a:solidFill>
                      <a:srgbClr val="0000CC"/>
                    </a:solidFill>
                  </a:rPr>
                  <a:t>h(x, y) = x + y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0000CC"/>
                    </a:solidFill>
                  </a:rPr>
                  <a:t>                                                       = h(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N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y, f(x, y))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(x, y, </a:t>
                </a:r>
                <a:r>
                  <a:rPr lang="en-IN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f(x, y)</a:t>
                </a:r>
                <a:r>
                  <a:rPr lang="en-I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IN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I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en-IN" dirty="0"/>
                  <a:t> multiply 2 and 3</a:t>
                </a:r>
              </a:p>
              <a:p>
                <a:pPr marL="0" indent="0">
                  <a:buNone/>
                </a:pPr>
                <a:r>
                  <a:rPr lang="en-IN" dirty="0"/>
                  <a:t>      f(2, 3) = 2 + f(2, 2)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2 + 2 + f(2, 1)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2 + 2 + 2 + f(2, 0)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= 2 + 2+ 2 + 0 = 6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33953"/>
                <a:ext cx="10515600" cy="4726983"/>
              </a:xfrm>
              <a:blipFill rotWithShape="1">
                <a:blip r:embed="rId2"/>
                <a:stretch>
                  <a:fillRect t="-5" b="-68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949"/>
            <a:ext cx="10515600" cy="571201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Example:3 </a:t>
            </a:r>
          </a:p>
          <a:p>
            <a:pPr marL="0" indent="0">
              <a:buNone/>
            </a:pPr>
            <a:r>
              <a:rPr lang="en-IN" dirty="0"/>
              <a:t>         f(x, y) = x – y  if x ≥ y</a:t>
            </a:r>
          </a:p>
          <a:p>
            <a:pPr marL="0" indent="0">
              <a:buNone/>
            </a:pPr>
            <a:r>
              <a:rPr lang="en-IN" dirty="0"/>
              <a:t>                    = 0        if x </a:t>
            </a:r>
            <a:r>
              <a:rPr lang="en-IN"/>
              <a:t>&lt; 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Now, we define the predecessor function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pred</a:t>
            </a:r>
            <a:r>
              <a:rPr lang="en-IN" dirty="0"/>
              <a:t>(0) = 0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pred</a:t>
            </a:r>
            <a:r>
              <a:rPr lang="en-IN" dirty="0"/>
              <a:t>(y + 1) = y</a:t>
            </a:r>
          </a:p>
          <a:p>
            <a:pPr marL="0" indent="0">
              <a:buNone/>
            </a:pPr>
            <a:r>
              <a:rPr lang="en-IN" dirty="0"/>
              <a:t>And from it, the subtraction function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subtr</a:t>
            </a:r>
            <a:r>
              <a:rPr lang="en-IN" dirty="0"/>
              <a:t>(x, 0) = x</a:t>
            </a:r>
          </a:p>
          <a:p>
            <a:pPr marL="0" indent="0">
              <a:buNone/>
            </a:pPr>
            <a:r>
              <a:rPr lang="en-IN" dirty="0"/>
              <a:t>                     </a:t>
            </a:r>
            <a:r>
              <a:rPr lang="en-IN" dirty="0" err="1"/>
              <a:t>subtr</a:t>
            </a:r>
            <a:r>
              <a:rPr lang="en-IN" dirty="0"/>
              <a:t>(x, y+1)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(x, y))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3953"/>
            <a:ext cx="10515600" cy="57430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To prove that 5 – 3 = 2</a:t>
            </a:r>
          </a:p>
          <a:p>
            <a:pPr marL="0" indent="0">
              <a:buNone/>
            </a:pPr>
            <a:r>
              <a:rPr lang="en-IN" dirty="0"/>
              <a:t>             </a:t>
            </a:r>
            <a:r>
              <a:rPr lang="en-IN" dirty="0" err="1"/>
              <a:t>subtr</a:t>
            </a:r>
            <a:r>
              <a:rPr lang="en-IN" dirty="0"/>
              <a:t>(5, 3)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(5, 2))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(5, 1)))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subtr</a:t>
            </a:r>
            <a:r>
              <a:rPr lang="en-IN" dirty="0"/>
              <a:t>(5, 0))))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(5)))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</a:t>
            </a:r>
            <a:r>
              <a:rPr lang="en-IN" dirty="0" err="1"/>
              <a:t>pred</a:t>
            </a:r>
            <a:r>
              <a:rPr lang="en-IN" dirty="0"/>
              <a:t>(4))</a:t>
            </a:r>
          </a:p>
          <a:p>
            <a:pPr marL="0" indent="0">
              <a:buNone/>
            </a:pPr>
            <a:r>
              <a:rPr lang="en-IN" dirty="0"/>
              <a:t>                                 = </a:t>
            </a:r>
            <a:r>
              <a:rPr lang="en-IN" dirty="0" err="1"/>
              <a:t>pred</a:t>
            </a:r>
            <a:r>
              <a:rPr lang="en-IN" dirty="0"/>
              <a:t>(3)</a:t>
            </a:r>
          </a:p>
          <a:p>
            <a:pPr marL="0" indent="0">
              <a:buNone/>
            </a:pPr>
            <a:r>
              <a:rPr lang="en-IN" dirty="0"/>
              <a:t>                                 = 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2729"/>
                <a:ext cx="10515600" cy="614530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Example:4</a:t>
                </a:r>
              </a:p>
              <a:p>
                <a:pPr marL="0" indent="0">
                  <a:buNone/>
                </a:pPr>
                <a:r>
                  <a:rPr lang="en-IN" dirty="0"/>
                  <a:t>  f(n) = n!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fact(0) = 1</a:t>
                </a:r>
              </a:p>
              <a:p>
                <a:pPr marL="0" indent="0">
                  <a:buNone/>
                </a:pPr>
                <a:r>
                  <a:rPr lang="en-IN" dirty="0"/>
                  <a:t>   fact(x+1) = (x+1)*fact(x)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= S(x)*fact(x) </a:t>
                </a:r>
              </a:p>
              <a:p>
                <a:pPr marL="0" indent="0">
                  <a:buNone/>
                </a:pPr>
                <a:r>
                  <a:rPr lang="en-IN" dirty="0"/>
                  <a:t>                    = </a:t>
                </a:r>
                <a:r>
                  <a:rPr lang="en-IN" dirty="0">
                    <a:solidFill>
                      <a:srgbClr val="FF0000"/>
                    </a:solidFill>
                  </a:rPr>
                  <a:t>g(x, fact(x)) </a:t>
                </a:r>
              </a:p>
              <a:p>
                <a:pPr marL="0" indent="0">
                  <a:buNone/>
                </a:pPr>
                <a:r>
                  <a:rPr lang="en-IN" dirty="0">
                    <a:solidFill>
                      <a:srgbClr val="FF0000"/>
                    </a:solidFill>
                  </a:rPr>
                  <a:t>                    = S(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𝑓𝑎𝑐𝑡</m:t>
                        </m:r>
                        <m:d>
                          <m:dPr>
                            <m:ctrlP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)  ∗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𝑓𝑎𝑐𝑡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 = (x + 1) * fact(x)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n = 5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fact(5) = fact(4+1) = 5 * fact(4) = 5 * fact(3 + 1) = 5 * 4 * fact(3) =5 * 4 * fact(2 + 1)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                                = 5 * 4 * 3 * fact(2) = 5 * 4 * 3 * fact(1 + 1) = 5 * 4 * 3 * 2 * fact(1)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rgbClr val="FF0000"/>
                    </a:solidFill>
                  </a:rPr>
                  <a:t>                                 = 5 * 4 * 3 * 2 * fact ( 1 + 0) = 5 * 4 * 3 * 2 * 1* fact(0)</a:t>
                </a:r>
              </a:p>
              <a:p>
                <a:pPr marL="0" indent="0">
                  <a:buNone/>
                </a:pPr>
                <a:r>
                  <a:rPr lang="en-IN" sz="2400">
                    <a:solidFill>
                      <a:srgbClr val="FF0000"/>
                    </a:solidFill>
                  </a:rPr>
                  <a:t>                                 = 5 * 4 * 3 * 2 * 1 * 1 = 120  </a:t>
                </a:r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2729"/>
                <a:ext cx="10515600" cy="6145306"/>
              </a:xfrm>
              <a:blipFill rotWithShape="1">
                <a:blip r:embed="rId2"/>
                <a:stretch>
                  <a:fillRect t="-467" b="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1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Church-Turing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71600"/>
            <a:ext cx="10551459" cy="39937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Alonzo Church  (1903-1995)  </a:t>
            </a:r>
            <a:r>
              <a:rPr lang="en-IN" dirty="0">
                <a:solidFill>
                  <a:srgbClr val="FF0000"/>
                </a:solidFill>
              </a:rPr>
              <a:t>Lambda Calculus</a:t>
            </a:r>
            <a:r>
              <a:rPr lang="en-IN" dirty="0"/>
              <a:t>  (</a:t>
            </a:r>
            <a:r>
              <a:rPr lang="el-GR" dirty="0"/>
              <a:t>λ</a:t>
            </a:r>
            <a:r>
              <a:rPr lang="en-IN" dirty="0"/>
              <a:t> – Calculus)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Emil Post  (1897-1954)   </a:t>
            </a:r>
            <a:r>
              <a:rPr lang="en-IN" dirty="0">
                <a:solidFill>
                  <a:srgbClr val="FF0000"/>
                </a:solidFill>
              </a:rPr>
              <a:t>Post System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Kurt Godel  (1906-1978) </a:t>
            </a:r>
            <a:r>
              <a:rPr lang="en-IN" dirty="0">
                <a:solidFill>
                  <a:srgbClr val="FF0000"/>
                </a:solidFill>
              </a:rPr>
              <a:t>The incompleteness theorem (Godel number)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Alan Turing  (1912-1954)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Turing Machine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1936, Church created a method for defining functions called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 calculus (λ-calculus).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λ-calculus, he defined an encoding of the natural numbers called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Church numerals.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on the natural numbers is called λ-computable if the corresponding function on the Church numerals can be represented by a term of the λ-calculus (which is equivalent to using general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1936, before learning of Church's work,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 Turing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(Turing arrived at Princeton in 1936 and Alonzo Church was Turing's PhD Advisor) created a theoretical model for machines, now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could carry out calculations from inputs by manipulating symbols on a tape.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6427"/>
            <a:ext cx="10515600" cy="481997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suitable encoding of the natural numbers as sequences of symbols, a function on the natural numbers is called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Turing computable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some Turing machine computes the corresponding function on encoded natural numbers.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computability theory, the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Church–Turing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is a hypothesis ("thesis") about the nature of computable functions. In simple terms, the Church–Turing thesis states that a function on the natural numbers is computable in an informal sense (i.e., computable by a human being using a pencil-and-paper method, ignoring resource limitations) if and only if it is computable by a Turing machine.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204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Post Correspondence Problem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2318"/>
            <a:ext cx="10515600" cy="511464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Def: An instance of a Post Correspondence Problem (PCP) consists of two </a:t>
            </a:r>
            <a:r>
              <a:rPr lang="en-IN" dirty="0">
                <a:solidFill>
                  <a:srgbClr val="FF0000"/>
                </a:solidFill>
              </a:rPr>
              <a:t>lists,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A = w</a:t>
            </a:r>
            <a:r>
              <a:rPr lang="en-IN" baseline="-25000" dirty="0">
                <a:solidFill>
                  <a:srgbClr val="FF0000"/>
                </a:solidFill>
              </a:rPr>
              <a:t>1 </a:t>
            </a:r>
            <a:r>
              <a:rPr lang="en-IN" dirty="0">
                <a:solidFill>
                  <a:srgbClr val="FF0000"/>
                </a:solidFill>
              </a:rPr>
              <a:t> , w</a:t>
            </a:r>
            <a:r>
              <a:rPr lang="en-IN" baseline="-25000" dirty="0">
                <a:solidFill>
                  <a:srgbClr val="FF0000"/>
                </a:solidFill>
              </a:rPr>
              <a:t>2 </a:t>
            </a:r>
            <a:r>
              <a:rPr lang="en-IN" dirty="0">
                <a:solidFill>
                  <a:srgbClr val="FF0000"/>
                </a:solidFill>
              </a:rPr>
              <a:t> , w</a:t>
            </a:r>
            <a:r>
              <a:rPr lang="en-IN" baseline="-25000" dirty="0">
                <a:solidFill>
                  <a:srgbClr val="FF0000"/>
                </a:solidFill>
              </a:rPr>
              <a:t>3 </a:t>
            </a:r>
            <a:r>
              <a:rPr lang="en-IN" dirty="0">
                <a:solidFill>
                  <a:srgbClr val="FF0000"/>
                </a:solidFill>
              </a:rPr>
              <a:t> , . . . , w</a:t>
            </a:r>
            <a:r>
              <a:rPr lang="en-IN" baseline="-25000" dirty="0">
                <a:solidFill>
                  <a:srgbClr val="FF0000"/>
                </a:solidFill>
              </a:rPr>
              <a:t>k </a:t>
            </a:r>
          </a:p>
          <a:p>
            <a:pPr marL="0" indent="0">
              <a:buNone/>
            </a:pP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         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B =  x</a:t>
            </a:r>
            <a:r>
              <a:rPr lang="en-IN" baseline="-25000" dirty="0">
                <a:solidFill>
                  <a:srgbClr val="0000CC"/>
                </a:solidFill>
              </a:rPr>
              <a:t>1 </a:t>
            </a:r>
            <a:r>
              <a:rPr lang="en-IN" dirty="0">
                <a:solidFill>
                  <a:srgbClr val="0000CC"/>
                </a:solidFill>
              </a:rPr>
              <a:t> ,  x</a:t>
            </a:r>
            <a:r>
              <a:rPr lang="en-IN" baseline="-25000" dirty="0">
                <a:solidFill>
                  <a:srgbClr val="0000CC"/>
                </a:solidFill>
              </a:rPr>
              <a:t>2 </a:t>
            </a:r>
            <a:r>
              <a:rPr lang="en-IN" dirty="0">
                <a:solidFill>
                  <a:srgbClr val="0000CC"/>
                </a:solidFill>
              </a:rPr>
              <a:t> ,  x</a:t>
            </a:r>
            <a:r>
              <a:rPr lang="en-IN" baseline="-25000" dirty="0">
                <a:solidFill>
                  <a:srgbClr val="0000CC"/>
                </a:solidFill>
              </a:rPr>
              <a:t>3 </a:t>
            </a:r>
            <a:r>
              <a:rPr lang="en-IN" dirty="0">
                <a:solidFill>
                  <a:srgbClr val="0000CC"/>
                </a:solidFill>
              </a:rPr>
              <a:t> , . . . ,  x</a:t>
            </a:r>
            <a:r>
              <a:rPr lang="en-IN" baseline="-25000" dirty="0">
                <a:solidFill>
                  <a:srgbClr val="0000CC"/>
                </a:solidFill>
              </a:rPr>
              <a:t>k </a:t>
            </a:r>
            <a:r>
              <a:rPr lang="en-IN" dirty="0">
                <a:solidFill>
                  <a:srgbClr val="0000CC"/>
                </a:solidFill>
              </a:rPr>
              <a:t>  </a:t>
            </a:r>
            <a:r>
              <a:rPr lang="en-IN" dirty="0"/>
              <a:t>of strings over </a:t>
            </a:r>
            <a:r>
              <a:rPr lang="el-GR" dirty="0"/>
              <a:t>Σ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This instance of PCP has a unique solution if there is any sequence of integers</a:t>
            </a:r>
          </a:p>
          <a:p>
            <a:pPr marL="0" indent="0">
              <a:buNone/>
            </a:pPr>
            <a:r>
              <a:rPr lang="en-IN" dirty="0"/>
              <a:t>                    </a:t>
            </a:r>
            <a:r>
              <a:rPr lang="en-IN" b="1" dirty="0"/>
              <a:t> i</a:t>
            </a:r>
            <a:r>
              <a:rPr lang="en-IN" b="1" baseline="-25000" dirty="0"/>
              <a:t>1 </a:t>
            </a:r>
            <a:r>
              <a:rPr lang="en-IN" b="1" dirty="0"/>
              <a:t> ,  i</a:t>
            </a:r>
            <a:r>
              <a:rPr lang="en-IN" b="1" baseline="-25000" dirty="0"/>
              <a:t>2 </a:t>
            </a:r>
            <a:r>
              <a:rPr lang="en-IN" b="1" dirty="0"/>
              <a:t> ,  i</a:t>
            </a:r>
            <a:r>
              <a:rPr lang="en-IN" b="1" baseline="-25000" dirty="0"/>
              <a:t>3 </a:t>
            </a:r>
            <a:r>
              <a:rPr lang="en-IN" b="1" dirty="0"/>
              <a:t> , . . . , i</a:t>
            </a:r>
            <a:r>
              <a:rPr lang="en-IN" b="1" baseline="-25000" dirty="0"/>
              <a:t>m </a:t>
            </a:r>
            <a:r>
              <a:rPr lang="en-IN" dirty="0"/>
              <a:t>       with </a:t>
            </a:r>
            <a:r>
              <a:rPr lang="en-IN" dirty="0">
                <a:solidFill>
                  <a:srgbClr val="FF0000"/>
                </a:solidFill>
              </a:rPr>
              <a:t>m ≥ 1   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                1≤ </a:t>
            </a:r>
            <a:r>
              <a:rPr lang="en-IN" b="1" dirty="0" err="1"/>
              <a:t>i</a:t>
            </a:r>
            <a:r>
              <a:rPr lang="en-IN" b="1" baseline="-25000" dirty="0" err="1"/>
              <a:t>j</a:t>
            </a:r>
            <a:r>
              <a:rPr lang="en-IN" dirty="0">
                <a:solidFill>
                  <a:srgbClr val="FF0000"/>
                </a:solidFill>
              </a:rPr>
              <a:t> ≤ 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such that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w</a:t>
            </a:r>
            <a:r>
              <a:rPr lang="en-IN" b="1" baseline="-25000" dirty="0"/>
              <a:t>i1</a:t>
            </a:r>
            <a:r>
              <a:rPr lang="en-IN" dirty="0">
                <a:solidFill>
                  <a:srgbClr val="FF0000"/>
                </a:solidFill>
              </a:rPr>
              <a:t>w</a:t>
            </a:r>
            <a:r>
              <a:rPr lang="en-IN" b="1" baseline="-25000" dirty="0"/>
              <a:t>i2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w</a:t>
            </a:r>
            <a:r>
              <a:rPr lang="en-IN" b="1" baseline="-25000" dirty="0"/>
              <a:t>i3</a:t>
            </a:r>
            <a:r>
              <a:rPr lang="en-IN" baseline="-25000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. . . </a:t>
            </a:r>
            <a:r>
              <a:rPr lang="en-IN" dirty="0" err="1">
                <a:solidFill>
                  <a:srgbClr val="FF0000"/>
                </a:solidFill>
              </a:rPr>
              <a:t>w</a:t>
            </a:r>
            <a:r>
              <a:rPr lang="en-IN" b="1" baseline="-25000" dirty="0" err="1"/>
              <a:t>im</a:t>
            </a:r>
            <a:r>
              <a:rPr lang="en-IN" b="1" dirty="0"/>
              <a:t> =   </a:t>
            </a:r>
            <a:r>
              <a:rPr lang="en-IN" dirty="0">
                <a:solidFill>
                  <a:srgbClr val="0000CC"/>
                </a:solidFill>
              </a:rPr>
              <a:t>x</a:t>
            </a:r>
            <a:r>
              <a:rPr lang="en-IN" b="1" baseline="-25000" dirty="0"/>
              <a:t>i1</a:t>
            </a:r>
            <a:r>
              <a:rPr lang="en-IN" baseline="-25000" dirty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x</a:t>
            </a:r>
            <a:r>
              <a:rPr lang="en-IN" b="1" baseline="-25000" dirty="0"/>
              <a:t>i2</a:t>
            </a:r>
            <a:r>
              <a:rPr lang="en-IN" baseline="-25000" dirty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x</a:t>
            </a:r>
            <a:r>
              <a:rPr lang="en-IN" b="1" baseline="-25000" dirty="0"/>
              <a:t>i3</a:t>
            </a:r>
            <a:r>
              <a:rPr lang="en-IN" baseline="-25000" dirty="0">
                <a:solidFill>
                  <a:srgbClr val="0000CC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. . . </a:t>
            </a:r>
            <a:r>
              <a:rPr lang="en-IN" dirty="0" err="1">
                <a:solidFill>
                  <a:srgbClr val="0000CC"/>
                </a:solidFill>
              </a:rPr>
              <a:t>x</a:t>
            </a:r>
            <a:r>
              <a:rPr lang="en-IN" b="1" baseline="-25000" dirty="0" err="1"/>
              <a:t>im</a:t>
            </a:r>
            <a:r>
              <a:rPr lang="en-IN" baseline="-25000" dirty="0">
                <a:solidFill>
                  <a:srgbClr val="0000CC"/>
                </a:solidFill>
              </a:rPr>
              <a:t> </a:t>
            </a:r>
            <a:endParaRPr lang="en-I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3376"/>
            <a:ext cx="10515600" cy="54777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Construct a TM which will accept the language L = { </a:t>
            </a:r>
            <a:r>
              <a:rPr lang="en-IN" dirty="0" err="1"/>
              <a:t>a</a:t>
            </a:r>
            <a:r>
              <a:rPr lang="en-IN" baseline="30000" dirty="0" err="1"/>
              <a:t>n</a:t>
            </a:r>
            <a:r>
              <a:rPr lang="en-IN" dirty="0" err="1"/>
              <a:t>b</a:t>
            </a:r>
            <a:r>
              <a:rPr lang="en-IN" baseline="30000" dirty="0" err="1"/>
              <a:t>n</a:t>
            </a:r>
            <a:r>
              <a:rPr lang="en-IN" dirty="0" err="1"/>
              <a:t>c</a:t>
            </a:r>
            <a:r>
              <a:rPr lang="en-IN" baseline="30000" dirty="0" err="1"/>
              <a:t>n</a:t>
            </a:r>
            <a:r>
              <a:rPr lang="en-IN" dirty="0"/>
              <a:t> /   n ≥</a:t>
            </a:r>
            <a:r>
              <a:rPr lang="en-US" altLang="en-US" dirty="0">
                <a:sym typeface="Symbol" panose="05050102010706020507" pitchFamily="18" charset="2"/>
              </a:rPr>
              <a:t>  1}</a:t>
            </a:r>
            <a:r>
              <a:rPr lang="en-IN" baseline="30000" dirty="0"/>
              <a:t> </a:t>
            </a:r>
          </a:p>
          <a:p>
            <a:pPr marL="0" indent="0">
              <a:buNone/>
            </a:pPr>
            <a:r>
              <a:rPr lang="en-US" altLang="en-US" dirty="0"/>
              <a:t>         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B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F), where 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Q = {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} ,</a:t>
            </a:r>
            <a:endParaRPr lang="en-US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 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IN" altLang="en-US" dirty="0">
                <a:cs typeface="Arial" panose="020B0604020202020204" pitchFamily="34" charset="0"/>
              </a:rPr>
              <a:t> = {a , b , c} 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 ={X , Y , Z, a , b , c , B}  , F = {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5</a:t>
            </a:r>
            <a:r>
              <a:rPr lang="en-IN" altLang="en-US" dirty="0">
                <a:cs typeface="Arial" panose="020B0604020202020204" pitchFamily="34" charset="0"/>
              </a:rPr>
              <a:t> }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X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X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altLang="en-US" b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b="1" dirty="0">
                <a:cs typeface="Arial" panose="020B0604020202020204" pitchFamily="34" charset="0"/>
              </a:rPr>
              <a:t>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  <a:endParaRPr lang="en-IN" b="1" baseline="30000" dirty="0"/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Y ,  R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 Z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b</a:t>
            </a:r>
            <a:r>
              <a:rPr lang="en-IN" altLang="en-US" b="1" dirty="0">
                <a:sym typeface="Symbol" panose="05050102010706020507" pitchFamily="18" charset="2"/>
              </a:rPr>
              <a:t> , R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             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 , 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5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Z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 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R)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 , c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 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Z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Z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         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b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b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Y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 </a:t>
            </a:r>
            <a:r>
              <a:rPr lang="en-US" altLang="en-US" b="1" dirty="0"/>
              <a:t> , Y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</a:p>
          <a:p>
            <a:pPr marL="0" indent="0">
              <a:buNone/>
            </a:pPr>
            <a:r>
              <a:rPr lang="en-US" b="1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b="1" dirty="0"/>
              <a:t>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a 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IN" altLang="en-US" b="1" dirty="0">
                <a:cs typeface="Arial" panose="020B0604020202020204" pitchFamily="34" charset="0"/>
              </a:rPr>
              <a:t> =  (</a:t>
            </a:r>
            <a:r>
              <a:rPr lang="en-US" altLang="en-US" b="1" dirty="0"/>
              <a:t>q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 , a</a:t>
            </a:r>
            <a:r>
              <a:rPr lang="en-US" altLang="en-US" b="1" dirty="0">
                <a:cs typeface="Arial" panose="020B0604020202020204" pitchFamily="34" charset="0"/>
                <a:sym typeface="Symbol" panose="05050102010706020507" pitchFamily="18" charset="2"/>
              </a:rPr>
              <a:t> , L )</a:t>
            </a:r>
            <a:endParaRPr lang="en-IN" b="1" baseline="30000" dirty="0"/>
          </a:p>
          <a:p>
            <a:pPr marL="0" indent="0">
              <a:buNone/>
            </a:pP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613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Example:1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                         </a:t>
            </a:r>
            <a:r>
              <a:rPr lang="en-IN" dirty="0">
                <a:solidFill>
                  <a:srgbClr val="0000CC"/>
                </a:solidFill>
              </a:rPr>
              <a:t>111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10111 </a:t>
            </a:r>
            <a:r>
              <a:rPr lang="en-IN" dirty="0"/>
              <a:t>               </a:t>
            </a:r>
            <a:r>
              <a:rPr lang="en-IN" dirty="0">
                <a:solidFill>
                  <a:srgbClr val="0000CC"/>
                </a:solidFill>
              </a:rPr>
              <a:t>10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10                       </a:t>
            </a:r>
            <a:r>
              <a:rPr lang="en-IN" dirty="0">
                <a:solidFill>
                  <a:srgbClr val="0000CC"/>
                </a:solidFill>
              </a:rPr>
              <a:t>0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(2)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10111                                </a:t>
            </a:r>
            <a:r>
              <a:rPr lang="en-IN" b="1" dirty="0"/>
              <a:t>(3)      </a:t>
            </a:r>
            <a:r>
              <a:rPr lang="en-IN" dirty="0">
                <a:solidFill>
                  <a:srgbClr val="FF0000"/>
                </a:solidFill>
              </a:rPr>
              <a:t>w   </a:t>
            </a:r>
            <a:r>
              <a:rPr lang="en-IN" b="1" dirty="0">
                <a:solidFill>
                  <a:srgbClr val="FF0000"/>
                </a:solidFill>
              </a:rPr>
              <a:t>101111110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10                                                  x   </a:t>
            </a:r>
            <a:r>
              <a:rPr lang="en-IN" b="1" dirty="0">
                <a:solidFill>
                  <a:srgbClr val="0000CC"/>
                </a:solidFill>
              </a:rPr>
              <a:t>101111110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101111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10111                               </a:t>
            </a:r>
            <a:r>
              <a:rPr lang="en-IN" b="1" dirty="0">
                <a:solidFill>
                  <a:srgbClr val="FF0000"/>
                </a:solidFill>
              </a:rPr>
              <a:t>w</a:t>
            </a:r>
            <a:r>
              <a:rPr lang="en-IN" b="1" dirty="0"/>
              <a:t> = </a:t>
            </a:r>
            <a:r>
              <a:rPr lang="en-IN" b="1" dirty="0">
                <a:solidFill>
                  <a:srgbClr val="0000CC"/>
                </a:solidFill>
              </a:rPr>
              <a:t>x</a:t>
            </a:r>
          </a:p>
          <a:p>
            <a:pPr marL="0" indent="0">
              <a:buNone/>
            </a:pPr>
            <a:r>
              <a:rPr lang="en-IN" b="1" dirty="0"/>
              <a:t>(1)      </a:t>
            </a:r>
            <a:r>
              <a:rPr lang="en-IN" dirty="0">
                <a:solidFill>
                  <a:srgbClr val="FF0000"/>
                </a:solidFill>
              </a:rPr>
              <a:t>w   1011111                    solution:  </a:t>
            </a:r>
            <a:r>
              <a:rPr lang="en-IN" b="1" dirty="0"/>
              <a:t>2 1 1 3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10111111                                   </a:t>
            </a:r>
            <a:r>
              <a:rPr lang="en-IN" b="1" dirty="0"/>
              <a:t>2 1 1 3 2 1 1 3 2 1 1 3 2 1 1 3 . . .</a:t>
            </a:r>
            <a:endParaRPr lang="en-I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613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Example:2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10</a:t>
            </a:r>
            <a:r>
              <a:rPr lang="en-IN" dirty="0"/>
              <a:t>                       </a:t>
            </a:r>
            <a:r>
              <a:rPr lang="en-IN" dirty="0">
                <a:solidFill>
                  <a:srgbClr val="0000CC"/>
                </a:solidFill>
              </a:rPr>
              <a:t>101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011 </a:t>
            </a:r>
            <a:r>
              <a:rPr lang="en-IN" dirty="0"/>
              <a:t>                    </a:t>
            </a:r>
            <a:r>
              <a:rPr lang="en-IN" dirty="0">
                <a:solidFill>
                  <a:srgbClr val="0000CC"/>
                </a:solidFill>
              </a:rPr>
              <a:t>11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101                     </a:t>
            </a:r>
            <a:r>
              <a:rPr lang="en-IN" dirty="0">
                <a:solidFill>
                  <a:srgbClr val="0000CC"/>
                </a:solidFill>
              </a:rPr>
              <a:t>011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10                                       </a:t>
            </a:r>
            <a:r>
              <a:rPr lang="en-IN" b="1" dirty="0"/>
              <a:t>(3)       </a:t>
            </a:r>
            <a:r>
              <a:rPr lang="en-IN" dirty="0">
                <a:solidFill>
                  <a:srgbClr val="FF0000"/>
                </a:solidFill>
              </a:rPr>
              <a:t>w   </a:t>
            </a:r>
            <a:r>
              <a:rPr lang="en-IN" b="1" dirty="0">
                <a:solidFill>
                  <a:srgbClr val="FF0000"/>
                </a:solidFill>
              </a:rPr>
              <a:t>10101101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101                                                 x   </a:t>
            </a:r>
            <a:r>
              <a:rPr lang="en-IN" b="1" dirty="0">
                <a:solidFill>
                  <a:srgbClr val="0000CC"/>
                </a:solidFill>
              </a:rPr>
              <a:t>101011011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101</a:t>
            </a:r>
            <a:r>
              <a:rPr lang="en-IN" b="1" dirty="0"/>
              <a:t>0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</a:t>
            </a:r>
            <a:r>
              <a:rPr lang="en-IN" b="1" dirty="0"/>
              <a:t>1</a:t>
            </a:r>
            <a:r>
              <a:rPr lang="en-IN" dirty="0">
                <a:solidFill>
                  <a:srgbClr val="0000CC"/>
                </a:solidFill>
              </a:rPr>
              <a:t>01                  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/>
              <a:t>(3)      </a:t>
            </a:r>
            <a:r>
              <a:rPr lang="en-IN" dirty="0">
                <a:solidFill>
                  <a:srgbClr val="FF0000"/>
                </a:solidFill>
              </a:rPr>
              <a:t>w   10101                     This problem has no solution. 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101011                                   </a:t>
            </a:r>
          </a:p>
        </p:txBody>
      </p:sp>
      <p:sp>
        <p:nvSpPr>
          <p:cNvPr id="2" name="Rectangle 1"/>
          <p:cNvSpPr/>
          <p:nvPr/>
        </p:nvSpPr>
        <p:spPr>
          <a:xfrm>
            <a:off x="925285" y="4499429"/>
            <a:ext cx="2835404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736769" y="3418111"/>
            <a:ext cx="3871687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61318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Example:3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bbab</a:t>
            </a:r>
            <a:r>
              <a:rPr lang="en-IN" dirty="0"/>
              <a:t>                  </a:t>
            </a:r>
            <a:r>
              <a:rPr lang="en-IN" dirty="0">
                <a:solidFill>
                  <a:srgbClr val="0000CC"/>
                </a:solidFill>
              </a:rPr>
              <a:t>a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ab </a:t>
            </a:r>
            <a:r>
              <a:rPr lang="en-IN" dirty="0"/>
              <a:t>               </a:t>
            </a:r>
            <a:r>
              <a:rPr lang="en-IN" dirty="0">
                <a:solidFill>
                  <a:srgbClr val="0000CC"/>
                </a:solidFill>
              </a:rPr>
              <a:t>       abbb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baa                     </a:t>
            </a:r>
            <a:r>
              <a:rPr lang="en-IN" dirty="0">
                <a:solidFill>
                  <a:srgbClr val="0000CC"/>
                </a:solidFill>
              </a:rPr>
              <a:t>aa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4)        </a:t>
            </a:r>
            <a:r>
              <a:rPr lang="en-IN" dirty="0">
                <a:solidFill>
                  <a:srgbClr val="FF0000"/>
                </a:solidFill>
              </a:rPr>
              <a:t>b                         </a:t>
            </a:r>
            <a:r>
              <a:rPr lang="en-IN" dirty="0">
                <a:solidFill>
                  <a:srgbClr val="0000CC"/>
                </a:solidFill>
              </a:rPr>
              <a:t>bbb</a:t>
            </a: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(2)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 ab                                </a:t>
            </a:r>
            <a:r>
              <a:rPr lang="en-IN" b="1" dirty="0"/>
              <a:t>(3)      </a:t>
            </a:r>
            <a:r>
              <a:rPr lang="en-IN" dirty="0">
                <a:solidFill>
                  <a:srgbClr val="FF0000"/>
                </a:solidFill>
              </a:rPr>
              <a:t>w   </a:t>
            </a:r>
            <a:r>
              <a:rPr lang="en-IN" b="1" dirty="0" err="1">
                <a:solidFill>
                  <a:srgbClr val="FF0000"/>
                </a:solidFill>
              </a:rPr>
              <a:t>abbbabbbaa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abbb                                        x   </a:t>
            </a:r>
            <a:r>
              <a:rPr lang="en-IN" b="1" dirty="0" err="1">
                <a:solidFill>
                  <a:srgbClr val="0000CC"/>
                </a:solidFill>
              </a:rPr>
              <a:t>abbbabbbaa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 abbbab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abbba                               </a:t>
            </a:r>
            <a:r>
              <a:rPr lang="en-IN" b="1" dirty="0">
                <a:solidFill>
                  <a:srgbClr val="FF0000"/>
                </a:solidFill>
              </a:rPr>
              <a:t>w</a:t>
            </a:r>
            <a:r>
              <a:rPr lang="en-IN" b="1" dirty="0"/>
              <a:t> = </a:t>
            </a:r>
            <a:r>
              <a:rPr lang="en-IN" b="1" dirty="0">
                <a:solidFill>
                  <a:srgbClr val="0000CC"/>
                </a:solidFill>
              </a:rPr>
              <a:t>x</a:t>
            </a:r>
          </a:p>
          <a:p>
            <a:pPr marL="0" indent="0">
              <a:buNone/>
            </a:pPr>
            <a:r>
              <a:rPr lang="en-IN" b="1" dirty="0"/>
              <a:t>(4)      </a:t>
            </a:r>
            <a:r>
              <a:rPr lang="en-IN" dirty="0">
                <a:solidFill>
                  <a:srgbClr val="FF0000"/>
                </a:solidFill>
              </a:rPr>
              <a:t>w   </a:t>
            </a:r>
            <a:r>
              <a:rPr lang="en-IN" dirty="0" err="1">
                <a:solidFill>
                  <a:srgbClr val="FF0000"/>
                </a:solidFill>
              </a:rPr>
              <a:t>abbbabb</a:t>
            </a:r>
            <a:r>
              <a:rPr lang="en-IN" dirty="0">
                <a:solidFill>
                  <a:srgbClr val="FF0000"/>
                </a:solidFill>
              </a:rPr>
              <a:t>                    solution:  </a:t>
            </a:r>
            <a:r>
              <a:rPr lang="en-IN" b="1" dirty="0"/>
              <a:t>2 1 4 3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</a:t>
            </a:r>
            <a:r>
              <a:rPr lang="en-IN" dirty="0" err="1">
                <a:solidFill>
                  <a:srgbClr val="0000CC"/>
                </a:solidFill>
              </a:rPr>
              <a:t>abbbabbb</a:t>
            </a:r>
            <a:r>
              <a:rPr lang="en-IN" dirty="0">
                <a:solidFill>
                  <a:srgbClr val="0000CC"/>
                </a:solidFill>
              </a:rPr>
              <a:t>                                   </a:t>
            </a:r>
            <a:r>
              <a:rPr lang="en-IN" b="1" dirty="0"/>
              <a:t>2 </a:t>
            </a:r>
            <a:r>
              <a:rPr lang="en-IN" b="1"/>
              <a:t>1 4 </a:t>
            </a:r>
            <a:r>
              <a:rPr lang="en-IN" b="1" dirty="0"/>
              <a:t>3 2 </a:t>
            </a:r>
            <a:r>
              <a:rPr lang="en-IN" b="1"/>
              <a:t>1 4 </a:t>
            </a:r>
            <a:r>
              <a:rPr lang="en-IN" b="1" dirty="0"/>
              <a:t>3 2 </a:t>
            </a:r>
            <a:r>
              <a:rPr lang="en-IN" b="1"/>
              <a:t>1 4 </a:t>
            </a:r>
            <a:r>
              <a:rPr lang="en-IN" b="1" dirty="0"/>
              <a:t>3 2 </a:t>
            </a:r>
            <a:r>
              <a:rPr lang="en-IN" b="1"/>
              <a:t>1 4 </a:t>
            </a:r>
            <a:r>
              <a:rPr lang="en-IN" b="1" dirty="0"/>
              <a:t>3 . . .</a:t>
            </a:r>
            <a:endParaRPr lang="en-I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2"/>
            <a:ext cx="10515600" cy="613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Example:4</a:t>
            </a:r>
          </a:p>
          <a:p>
            <a:pPr marL="0" indent="0">
              <a:buNone/>
            </a:pPr>
            <a:r>
              <a:rPr lang="en-IN" dirty="0"/>
              <a:t>                List A                 List B</a:t>
            </a:r>
          </a:p>
          <a:p>
            <a:pPr marL="0" indent="0">
              <a:buNone/>
            </a:pPr>
            <a:r>
              <a:rPr lang="en-IN" dirty="0"/>
              <a:t>     1)        </a:t>
            </a:r>
            <a:r>
              <a:rPr lang="en-IN" dirty="0">
                <a:solidFill>
                  <a:srgbClr val="FF0000"/>
                </a:solidFill>
              </a:rPr>
              <a:t>aab</a:t>
            </a:r>
            <a:r>
              <a:rPr lang="en-IN" dirty="0"/>
              <a:t>                     </a:t>
            </a:r>
            <a:r>
              <a:rPr lang="en-IN" dirty="0">
                <a:solidFill>
                  <a:srgbClr val="0000CC"/>
                </a:solidFill>
              </a:rPr>
              <a:t>aba               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</a:t>
            </a:r>
            <a:r>
              <a:rPr lang="en-IN" dirty="0"/>
              <a:t>2)        </a:t>
            </a:r>
            <a:r>
              <a:rPr lang="en-IN" dirty="0">
                <a:solidFill>
                  <a:srgbClr val="FF0000"/>
                </a:solidFill>
              </a:rPr>
              <a:t>bb </a:t>
            </a:r>
            <a:r>
              <a:rPr lang="en-IN" dirty="0"/>
              <a:t>               </a:t>
            </a:r>
            <a:r>
              <a:rPr lang="en-IN" dirty="0">
                <a:solidFill>
                  <a:srgbClr val="0000CC"/>
                </a:solidFill>
              </a:rPr>
              <a:t>       bba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/>
              <a:t> 3)        </a:t>
            </a:r>
            <a:r>
              <a:rPr lang="en-IN" dirty="0">
                <a:solidFill>
                  <a:srgbClr val="FF0000"/>
                </a:solidFill>
              </a:rPr>
              <a:t>aaaa                   </a:t>
            </a:r>
            <a:r>
              <a:rPr lang="en-IN" dirty="0">
                <a:solidFill>
                  <a:srgbClr val="0000CC"/>
                </a:solidFill>
              </a:rPr>
              <a:t>b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b="1" dirty="0"/>
              <a:t>(2) </a:t>
            </a:r>
            <a:r>
              <a:rPr lang="en-IN" dirty="0">
                <a:solidFill>
                  <a:srgbClr val="0000CC"/>
                </a:solidFill>
              </a:rPr>
              <a:t>    </a:t>
            </a:r>
            <a:r>
              <a:rPr lang="en-IN" dirty="0">
                <a:solidFill>
                  <a:srgbClr val="FF0000"/>
                </a:solidFill>
              </a:rPr>
              <a:t>w    bb                                   </a:t>
            </a:r>
            <a:r>
              <a:rPr lang="en-IN" b="1" dirty="0"/>
              <a:t>(3)</a:t>
            </a:r>
            <a:r>
              <a:rPr lang="en-IN" dirty="0">
                <a:solidFill>
                  <a:srgbClr val="FF0000"/>
                </a:solidFill>
              </a:rPr>
              <a:t>    w   </a:t>
            </a:r>
            <a:r>
              <a:rPr lang="en-IN" dirty="0" err="1">
                <a:solidFill>
                  <a:srgbClr val="FF0000"/>
                </a:solidFill>
              </a:rPr>
              <a:t>bba</a:t>
            </a:r>
            <a:r>
              <a:rPr lang="en-IN" b="1" dirty="0" err="1"/>
              <a:t>a</a:t>
            </a:r>
            <a:r>
              <a:rPr lang="en-IN" dirty="0" err="1">
                <a:solidFill>
                  <a:srgbClr val="FF0000"/>
                </a:solidFill>
              </a:rPr>
              <a:t>aa</a:t>
            </a:r>
            <a:r>
              <a:rPr lang="en-IN" dirty="0">
                <a:solidFill>
                  <a:srgbClr val="FF0000"/>
                </a:solidFill>
              </a:rPr>
              <a:t>             </a:t>
            </a:r>
            <a:endParaRPr lang="en-IN" b="1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bba                                          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0000CC"/>
                </a:solidFill>
              </a:rPr>
              <a:t>x   bba</a:t>
            </a:r>
            <a:r>
              <a:rPr lang="en-IN" b="1" dirty="0"/>
              <a:t>b</a:t>
            </a:r>
            <a:r>
              <a:rPr lang="en-IN" dirty="0">
                <a:solidFill>
                  <a:srgbClr val="0000CC"/>
                </a:solidFill>
              </a:rPr>
              <a:t>                                                                 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IN" b="1" dirty="0"/>
              <a:t>(1)     </a:t>
            </a:r>
            <a:r>
              <a:rPr lang="en-IN" dirty="0">
                <a:solidFill>
                  <a:srgbClr val="FF0000"/>
                </a:solidFill>
              </a:rPr>
              <a:t>w    </a:t>
            </a:r>
            <a:r>
              <a:rPr lang="en-IN" dirty="0" err="1">
                <a:solidFill>
                  <a:srgbClr val="FF0000"/>
                </a:solidFill>
              </a:rPr>
              <a:t>bbaab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</a:t>
            </a:r>
            <a:r>
              <a:rPr lang="en-IN" dirty="0">
                <a:solidFill>
                  <a:srgbClr val="0000CC"/>
                </a:solidFill>
              </a:rPr>
              <a:t>x    </a:t>
            </a:r>
            <a:r>
              <a:rPr lang="en-IN" dirty="0" err="1">
                <a:solidFill>
                  <a:srgbClr val="0000CC"/>
                </a:solidFill>
              </a:rPr>
              <a:t>bbaaba</a:t>
            </a:r>
            <a:r>
              <a:rPr lang="en-IN" dirty="0">
                <a:solidFill>
                  <a:srgbClr val="0000CC"/>
                </a:solidFill>
              </a:rPr>
              <a:t>                  </a:t>
            </a:r>
            <a:r>
              <a:rPr lang="en-IN" dirty="0">
                <a:solidFill>
                  <a:srgbClr val="FF0000"/>
                </a:solidFill>
              </a:rPr>
              <a:t>This problem has no solution.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            </a:t>
            </a:r>
            <a:endParaRPr lang="en-I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                                              </a:t>
            </a:r>
            <a:endParaRPr lang="en-IN" dirty="0">
              <a:solidFill>
                <a:srgbClr val="0000CC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5285" y="4459088"/>
            <a:ext cx="2835404" cy="1074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518843" y="3460586"/>
            <a:ext cx="2835404" cy="107405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8113"/>
            <a:ext cx="10515600" cy="2339788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Given an instance of PCP does it have a solution?</a:t>
            </a:r>
          </a:p>
          <a:p>
            <a:pPr marL="0" indent="0">
              <a:buNone/>
            </a:pPr>
            <a:r>
              <a:rPr lang="en-IN" dirty="0"/>
              <a:t>This problem is undecidable. </a:t>
            </a:r>
          </a:p>
          <a:p>
            <a:pPr marL="0" indent="0">
              <a:buNone/>
            </a:pPr>
            <a:r>
              <a:rPr lang="en-IN" dirty="0"/>
              <a:t>To prove this we need to define a modified PCP.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0395"/>
            <a:ext cx="10515600" cy="55583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Example:2 Given two positive integers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y, </a:t>
            </a:r>
            <a:r>
              <a:rPr lang="en-IN" dirty="0"/>
              <a:t>design a TM that computes </a:t>
            </a:r>
            <a:r>
              <a:rPr lang="en-IN" dirty="0">
                <a:solidFill>
                  <a:srgbClr val="FF0000"/>
                </a:solidFill>
              </a:rPr>
              <a:t>x </a:t>
            </a:r>
            <a:r>
              <a:rPr lang="en-IN" dirty="0"/>
              <a:t>+ </a:t>
            </a:r>
            <a:r>
              <a:rPr lang="en-IN" dirty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r>
              <a:rPr lang="en-IN" dirty="0"/>
              <a:t>First represent</a:t>
            </a:r>
            <a:r>
              <a:rPr lang="en-IN" dirty="0">
                <a:solidFill>
                  <a:srgbClr val="FF0000"/>
                </a:solidFill>
              </a:rPr>
              <a:t> x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y </a:t>
            </a:r>
            <a:r>
              <a:rPr lang="en-IN" dirty="0"/>
              <a:t>in unary.</a:t>
            </a:r>
          </a:p>
          <a:p>
            <a:pPr marL="0" indent="0">
              <a:buNone/>
            </a:pPr>
            <a:r>
              <a:rPr lang="en-IN" dirty="0"/>
              <a:t>       w(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), w(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) </a:t>
            </a:r>
            <a:r>
              <a:rPr lang="en-US" altLang="en-US" b="1" dirty="0">
                <a:sym typeface="Symbol" panose="05050102010706020507" pitchFamily="18" charset="2"/>
              </a:rPr>
              <a:t></a:t>
            </a:r>
            <a:r>
              <a:rPr lang="el-GR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IN" altLang="en-US" dirty="0">
                <a:cs typeface="Arial" panose="020B0604020202020204" pitchFamily="34" charset="0"/>
              </a:rPr>
              <a:t>{1}</a:t>
            </a:r>
            <a:r>
              <a:rPr lang="en-IN" altLang="en-US" baseline="30000" dirty="0">
                <a:cs typeface="Arial" panose="020B0604020202020204" pitchFamily="34" charset="0"/>
              </a:rPr>
              <a:t>+ </a:t>
            </a:r>
            <a:r>
              <a:rPr lang="en-IN" altLang="en-US" dirty="0">
                <a:cs typeface="Arial" panose="020B0604020202020204" pitchFamily="34" charset="0"/>
              </a:rPr>
              <a:t> such that |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)</a:t>
            </a:r>
            <a:r>
              <a:rPr lang="en-IN" altLang="en-US" dirty="0">
                <a:cs typeface="Arial" panose="020B0604020202020204" pitchFamily="34" charset="0"/>
              </a:rPr>
              <a:t>|= </a:t>
            </a:r>
            <a:r>
              <a:rPr lang="en-IN" dirty="0">
                <a:solidFill>
                  <a:srgbClr val="FF0000"/>
                </a:solidFill>
              </a:rPr>
              <a:t>x </a:t>
            </a:r>
            <a:r>
              <a:rPr lang="en-IN" dirty="0"/>
              <a:t>and |w(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)|= </a:t>
            </a:r>
            <a:r>
              <a:rPr lang="en-IN" dirty="0">
                <a:solidFill>
                  <a:srgbClr val="FF0000"/>
                </a:solidFill>
              </a:rPr>
              <a:t>y</a:t>
            </a:r>
          </a:p>
          <a:p>
            <a:pPr marL="0" indent="0">
              <a:buNone/>
            </a:pP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>
                <a:solidFill>
                  <a:srgbClr val="FF0000"/>
                </a:solidFill>
              </a:rPr>
              <a:t>              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)</a:t>
            </a:r>
            <a:r>
              <a:rPr lang="en-IN" dirty="0">
                <a:solidFill>
                  <a:srgbClr val="0000CC"/>
                </a:solidFill>
              </a:rPr>
              <a:t>0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)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Ⱶ* q</a:t>
            </a:r>
            <a:r>
              <a:rPr lang="en-IN" baseline="-25000" dirty="0">
                <a:solidFill>
                  <a:srgbClr val="FF0000"/>
                </a:solidFill>
              </a:rPr>
              <a:t>f 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x </a:t>
            </a:r>
            <a:r>
              <a:rPr lang="en-IN" dirty="0"/>
              <a:t>+ 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)</a:t>
            </a:r>
            <a:r>
              <a:rPr lang="en-IN" dirty="0">
                <a:solidFill>
                  <a:srgbClr val="0000CC"/>
                </a:solidFill>
              </a:rPr>
              <a:t>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 = 3 , 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 =2    </a:t>
            </a:r>
          </a:p>
          <a:p>
            <a:pPr marL="0" indent="0">
              <a:buNone/>
            </a:pPr>
            <a:r>
              <a:rPr lang="en-IN" baseline="30000" dirty="0"/>
              <a:t>     </a:t>
            </a:r>
            <a:r>
              <a:rPr lang="en-IN" dirty="0"/>
              <a:t>w(</a:t>
            </a:r>
            <a:r>
              <a:rPr lang="en-IN" dirty="0">
                <a:solidFill>
                  <a:srgbClr val="FF0000"/>
                </a:solidFill>
              </a:rPr>
              <a:t>x</a:t>
            </a:r>
            <a:r>
              <a:rPr lang="en-IN" dirty="0"/>
              <a:t>) = 111  and w(</a:t>
            </a:r>
            <a:r>
              <a:rPr lang="en-IN" dirty="0">
                <a:solidFill>
                  <a:srgbClr val="FF0000"/>
                </a:solidFill>
              </a:rPr>
              <a:t>y</a:t>
            </a:r>
            <a:r>
              <a:rPr lang="en-IN" dirty="0"/>
              <a:t>) = 11</a:t>
            </a:r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r>
              <a:rPr lang="en-IN" baseline="30000" dirty="0"/>
              <a:t>               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IN" dirty="0"/>
              <a:t>111</a:t>
            </a:r>
            <a:r>
              <a:rPr lang="en-IN" dirty="0">
                <a:solidFill>
                  <a:srgbClr val="0000CC"/>
                </a:solidFill>
              </a:rPr>
              <a:t>0</a:t>
            </a:r>
            <a:r>
              <a:rPr lang="en-IN" dirty="0"/>
              <a:t>11</a:t>
            </a:r>
            <a:r>
              <a:rPr 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Ⱶ* q</a:t>
            </a:r>
            <a:r>
              <a:rPr lang="en-IN" baseline="-25000" dirty="0">
                <a:solidFill>
                  <a:srgbClr val="FF0000"/>
                </a:solidFill>
              </a:rPr>
              <a:t>f</a:t>
            </a:r>
            <a:r>
              <a:rPr lang="en-IN" dirty="0"/>
              <a:t>11111</a:t>
            </a:r>
            <a:r>
              <a:rPr lang="en-IN" dirty="0">
                <a:solidFill>
                  <a:srgbClr val="0000CC"/>
                </a:solidFill>
              </a:rPr>
              <a:t>0 </a:t>
            </a:r>
            <a:endParaRPr lang="en-IN" baseline="30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51BBD-2D2F-1D1C-8E12-F2F401D37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4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Example-3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7830</Words>
  <Application>Microsoft Office PowerPoint</Application>
  <PresentationFormat>Widescreen</PresentationFormat>
  <Paragraphs>798</Paragraphs>
  <Slides>84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OpenSans</vt:lpstr>
      <vt:lpstr>Symbol</vt:lpstr>
      <vt:lpstr>Times New Roman</vt:lpstr>
      <vt:lpstr>Office Theme</vt:lpstr>
      <vt:lpstr>Equation</vt:lpstr>
      <vt:lpstr>Turing Machine</vt:lpstr>
      <vt:lpstr>Instantaneous Description</vt:lpstr>
      <vt:lpstr>Instantaneous Description</vt:lpstr>
      <vt:lpstr>PowerPoint Presentation</vt:lpstr>
      <vt:lpstr>PowerPoint Presentation</vt:lpstr>
      <vt:lpstr>Example-1</vt:lpstr>
      <vt:lpstr>PowerPoint Presentation</vt:lpstr>
      <vt:lpstr>Example-2</vt:lpstr>
      <vt:lpstr>Example-3</vt:lpstr>
      <vt:lpstr>Example-3</vt:lpstr>
      <vt:lpstr>Example-4</vt:lpstr>
      <vt:lpstr>PowerPoint Presentation</vt:lpstr>
      <vt:lpstr>Example-5</vt:lpstr>
      <vt:lpstr>PowerPoint Presentation</vt:lpstr>
      <vt:lpstr>PowerPoint Presentation</vt:lpstr>
      <vt:lpstr>PowerPoint Presentation</vt:lpstr>
      <vt:lpstr>Multi-head Turing Machine</vt:lpstr>
      <vt:lpstr>PowerPoint Presentation</vt:lpstr>
      <vt:lpstr>PowerPoint Presentation</vt:lpstr>
      <vt:lpstr>Multi-tape Turing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and Recursively Enumerable Languages</vt:lpstr>
      <vt:lpstr>Chomsky Hierarchy</vt:lpstr>
      <vt:lpstr>Properties of recursive and recursively enumerable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symbols are enough (apart from blank symbol)</vt:lpstr>
      <vt:lpstr>PowerPoint Presentation</vt:lpstr>
      <vt:lpstr>Encoding of Turing machine</vt:lpstr>
      <vt:lpstr>PowerPoint Presentation</vt:lpstr>
      <vt:lpstr>Enumeration of Turing machine</vt:lpstr>
      <vt:lpstr>Enumeration of Turing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Universal Turing machine (U)</vt:lpstr>
      <vt:lpstr>Universal Turing machine (U)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Halting Problem</vt:lpstr>
      <vt:lpstr>Halting Problem</vt:lpstr>
      <vt:lpstr>PowerPoint Presentation</vt:lpstr>
      <vt:lpstr>PowerPoint Presentation</vt:lpstr>
      <vt:lpstr>PowerPoint Presentation</vt:lpstr>
      <vt:lpstr>Computable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Church-Turing Thesis</vt:lpstr>
      <vt:lpstr>PowerPoint Presentation</vt:lpstr>
      <vt:lpstr>PowerPoint Presentation</vt:lpstr>
      <vt:lpstr>Post Correspondence Problem (PCP)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599</cp:revision>
  <dcterms:created xsi:type="dcterms:W3CDTF">2018-07-03T04:52:00Z</dcterms:created>
  <dcterms:modified xsi:type="dcterms:W3CDTF">2024-04-15T05:17:20Z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KSOProductBuildVer">
    <vt:lpwstr>1033-11.2.0.10351</vt:lpwstr>
  </property>
  <property fmtid="{D5CDD505-2E9C-101B-9397-08002B2CF9AE}" pid="4" name="ICV">
    <vt:lpwstr>797A77DD984F47D3813A83A543BD591F</vt:lpwstr>
  </property>
</Properties>
</file>