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8.jpg" ContentType="image/jpeg"/>
  <Override PartName="/ppt/media/image9.jpg" ContentType="image/jpeg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734" r:id="rId2"/>
    <p:sldId id="733" r:id="rId3"/>
    <p:sldId id="657" r:id="rId4"/>
    <p:sldId id="658" r:id="rId5"/>
    <p:sldId id="659" r:id="rId6"/>
    <p:sldId id="662" r:id="rId7"/>
    <p:sldId id="660" r:id="rId8"/>
    <p:sldId id="629" r:id="rId9"/>
    <p:sldId id="630" r:id="rId10"/>
    <p:sldId id="631" r:id="rId11"/>
    <p:sldId id="632" r:id="rId12"/>
    <p:sldId id="633" r:id="rId13"/>
    <p:sldId id="634" r:id="rId14"/>
    <p:sldId id="360" r:id="rId15"/>
    <p:sldId id="361" r:id="rId16"/>
    <p:sldId id="362" r:id="rId17"/>
    <p:sldId id="364" r:id="rId18"/>
    <p:sldId id="365" r:id="rId19"/>
    <p:sldId id="366" r:id="rId20"/>
    <p:sldId id="367" r:id="rId21"/>
    <p:sldId id="369" r:id="rId22"/>
    <p:sldId id="349" r:id="rId23"/>
    <p:sldId id="663" r:id="rId24"/>
    <p:sldId id="66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998" autoAdjust="0"/>
  </p:normalViewPr>
  <p:slideViewPr>
    <p:cSldViewPr snapToGrid="0">
      <p:cViewPr varScale="1">
        <p:scale>
          <a:sx n="73" d="100"/>
          <a:sy n="73" d="100"/>
        </p:scale>
        <p:origin x="998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65BBB-9053-4FB2-B204-6D5C221D5451}" type="datetimeFigureOut">
              <a:rPr lang="en-IN" smtClean="0"/>
              <a:pPr/>
              <a:t>25-04-2024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192C4-1362-4BBE-9949-F6525E9539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35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25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57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6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11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02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1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68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81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1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45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86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r>
              <a:rPr lang="en-US"/>
              <a:t>Fall 2006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r>
              <a:rPr lang="en-IN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57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39313" y="6173057"/>
            <a:ext cx="69723" cy="13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26"/>
              </a:lnSpc>
            </a:pPr>
            <a:r>
              <a:rPr sz="108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08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22173" y="6166919"/>
            <a:ext cx="2387156" cy="348615"/>
          </a:xfrm>
          <a:custGeom>
            <a:avLst/>
            <a:gdLst/>
            <a:ahLst/>
            <a:cxnLst/>
            <a:rect l="l" t="t" r="r" b="b"/>
            <a:pathLst>
              <a:path w="2652395" h="387350">
                <a:moveTo>
                  <a:pt x="2652395" y="0"/>
                </a:moveTo>
                <a:lnTo>
                  <a:pt x="0" y="0"/>
                </a:lnTo>
                <a:lnTo>
                  <a:pt x="0" y="386867"/>
                </a:lnTo>
                <a:lnTo>
                  <a:pt x="2652395" y="386867"/>
                </a:lnTo>
                <a:lnTo>
                  <a:pt x="2652395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4" name="object 4"/>
          <p:cNvSpPr txBox="1"/>
          <p:nvPr/>
        </p:nvSpPr>
        <p:spPr>
          <a:xfrm>
            <a:off x="8772335" y="6203918"/>
            <a:ext cx="742950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620" spc="-5" dirty="0">
                <a:solidFill>
                  <a:srgbClr val="FFFFFF"/>
                </a:solidFill>
                <a:latin typeface="Arial MT"/>
                <a:cs typeface="Arial MT"/>
              </a:rPr>
              <a:t>SCOPE</a:t>
            </a:r>
            <a:endParaRPr sz="162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3023" y="-7565"/>
            <a:ext cx="3881057" cy="450342"/>
          </a:xfrm>
          <a:custGeom>
            <a:avLst/>
            <a:gdLst/>
            <a:ahLst/>
            <a:cxnLst/>
            <a:rect l="l" t="t" r="r" b="b"/>
            <a:pathLst>
              <a:path w="4312285" h="500380">
                <a:moveTo>
                  <a:pt x="4312158" y="0"/>
                </a:moveTo>
                <a:lnTo>
                  <a:pt x="0" y="0"/>
                </a:lnTo>
                <a:lnTo>
                  <a:pt x="0" y="500037"/>
                </a:lnTo>
                <a:lnTo>
                  <a:pt x="4312158" y="500037"/>
                </a:lnTo>
                <a:lnTo>
                  <a:pt x="431215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grpSp>
        <p:nvGrpSpPr>
          <p:cNvPr id="7" name="object 7"/>
          <p:cNvGrpSpPr/>
          <p:nvPr/>
        </p:nvGrpSpPr>
        <p:grpSpPr>
          <a:xfrm>
            <a:off x="9383447" y="18878"/>
            <a:ext cx="2220278" cy="757238"/>
            <a:chOff x="6895569" y="0"/>
            <a:chExt cx="2466975" cy="8413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5433176" y="6174318"/>
            <a:ext cx="2489454" cy="348615"/>
          </a:xfrm>
          <a:custGeom>
            <a:avLst/>
            <a:gdLst/>
            <a:ahLst/>
            <a:cxnLst/>
            <a:rect l="l" t="t" r="r" b="b"/>
            <a:pathLst>
              <a:path w="2766059" h="387350">
                <a:moveTo>
                  <a:pt x="2765552" y="0"/>
                </a:moveTo>
                <a:lnTo>
                  <a:pt x="0" y="0"/>
                </a:lnTo>
                <a:lnTo>
                  <a:pt x="0" y="386867"/>
                </a:lnTo>
                <a:lnTo>
                  <a:pt x="2765552" y="386867"/>
                </a:lnTo>
                <a:lnTo>
                  <a:pt x="2765552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2" name="object 12"/>
          <p:cNvSpPr/>
          <p:nvPr/>
        </p:nvSpPr>
        <p:spPr>
          <a:xfrm>
            <a:off x="1884046" y="6166919"/>
            <a:ext cx="3549587" cy="348615"/>
          </a:xfrm>
          <a:custGeom>
            <a:avLst/>
            <a:gdLst/>
            <a:ahLst/>
            <a:cxnLst/>
            <a:rect l="l" t="t" r="r" b="b"/>
            <a:pathLst>
              <a:path w="3943985" h="387350">
                <a:moveTo>
                  <a:pt x="3943477" y="0"/>
                </a:moveTo>
                <a:lnTo>
                  <a:pt x="0" y="0"/>
                </a:lnTo>
                <a:lnTo>
                  <a:pt x="0" y="386867"/>
                </a:lnTo>
                <a:lnTo>
                  <a:pt x="3943477" y="386867"/>
                </a:lnTo>
                <a:lnTo>
                  <a:pt x="3943477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3" name="object 13"/>
          <p:cNvSpPr txBox="1"/>
          <p:nvPr/>
        </p:nvSpPr>
        <p:spPr>
          <a:xfrm>
            <a:off x="2513551" y="6203919"/>
            <a:ext cx="2828069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lang="en-IN" sz="1620" dirty="0">
                <a:solidFill>
                  <a:srgbClr val="FFFFFF"/>
                </a:solidFill>
                <a:latin typeface="Arial MT"/>
                <a:cs typeface="Arial MT"/>
              </a:rPr>
              <a:t>Winter</a:t>
            </a:r>
            <a:r>
              <a:rPr sz="1620" dirty="0">
                <a:solidFill>
                  <a:srgbClr val="FFFFFF"/>
                </a:solidFill>
                <a:latin typeface="Arial MT"/>
                <a:cs typeface="Arial MT"/>
              </a:rPr>
              <a:t>-Semester</a:t>
            </a:r>
            <a:r>
              <a:rPr sz="1620" spc="-68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20" spc="-5" dirty="0">
                <a:solidFill>
                  <a:srgbClr val="FFFFFF"/>
                </a:solidFill>
                <a:latin typeface="Arial MT"/>
                <a:cs typeface="Arial MT"/>
              </a:rPr>
              <a:t>202</a:t>
            </a:r>
            <a:r>
              <a:rPr lang="en-IN" sz="1620" spc="-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z="1620" spc="-5" dirty="0">
                <a:solidFill>
                  <a:srgbClr val="FFFFFF"/>
                </a:solidFill>
                <a:latin typeface="Arial MT"/>
                <a:cs typeface="Arial MT"/>
              </a:rPr>
              <a:t>-202</a:t>
            </a:r>
            <a:r>
              <a:rPr lang="en-IN" sz="1620" spc="-5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1620"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24100" y="1689285"/>
            <a:ext cx="7612380" cy="6070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19022" marR="4572" indent="-1308164" algn="ctr">
              <a:spcBef>
                <a:spcPts val="90"/>
              </a:spcBef>
            </a:pPr>
            <a:r>
              <a:rPr lang="en-IN" sz="3870" spc="5" dirty="0">
                <a:solidFill>
                  <a:srgbClr val="6F2F9F"/>
                </a:solidFill>
                <a:latin typeface="Times New Roman"/>
                <a:cs typeface="Times New Roman"/>
              </a:rPr>
              <a:t>BCSE304L </a:t>
            </a:r>
            <a:r>
              <a:rPr sz="3870" spc="5" dirty="0">
                <a:solidFill>
                  <a:srgbClr val="6F2F9F"/>
                </a:solidFill>
                <a:latin typeface="Times New Roman"/>
                <a:cs typeface="Times New Roman"/>
              </a:rPr>
              <a:t>-</a:t>
            </a:r>
            <a:r>
              <a:rPr lang="en-IN" sz="3870" spc="5" dirty="0">
                <a:solidFill>
                  <a:srgbClr val="6F2F9F"/>
                </a:solidFill>
                <a:latin typeface="Times New Roman"/>
                <a:cs typeface="Times New Roman"/>
              </a:rPr>
              <a:t> Theory of Computation</a:t>
            </a:r>
            <a:endParaRPr sz="3870" dirty="0">
              <a:latin typeface="Times New Roman"/>
              <a:cs typeface="Times New Roman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0CF13AB9-C0D2-9022-F264-117EE0E0CFB3}"/>
              </a:ext>
            </a:extLst>
          </p:cNvPr>
          <p:cNvSpPr txBox="1"/>
          <p:nvPr/>
        </p:nvSpPr>
        <p:spPr>
          <a:xfrm>
            <a:off x="4107180" y="3595454"/>
            <a:ext cx="4183380" cy="148143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 algn="ctr">
              <a:lnSpc>
                <a:spcPct val="150000"/>
              </a:lnSpc>
              <a:spcBef>
                <a:spcPts val="90"/>
              </a:spcBef>
            </a:pPr>
            <a:r>
              <a:rPr sz="2160" b="1" spc="-5" dirty="0">
                <a:solidFill>
                  <a:srgbClr val="7030A0"/>
                </a:solidFill>
                <a:latin typeface="+mj-lt"/>
                <a:cs typeface="Arial MT"/>
              </a:rPr>
              <a:t>D</a:t>
            </a:r>
            <a:r>
              <a:rPr sz="2160" b="1" spc="-95" dirty="0">
                <a:solidFill>
                  <a:srgbClr val="7030A0"/>
                </a:solidFill>
                <a:latin typeface="+mj-lt"/>
                <a:cs typeface="Arial MT"/>
              </a:rPr>
              <a:t>r</a:t>
            </a:r>
            <a:r>
              <a:rPr sz="2160" b="1" dirty="0">
                <a:solidFill>
                  <a:srgbClr val="7030A0"/>
                </a:solidFill>
                <a:latin typeface="+mj-lt"/>
                <a:cs typeface="Arial MT"/>
              </a:rPr>
              <a:t>.</a:t>
            </a:r>
            <a:r>
              <a:rPr sz="2160" b="1" spc="-90" dirty="0">
                <a:solidFill>
                  <a:srgbClr val="7030A0"/>
                </a:solidFill>
                <a:latin typeface="+mj-lt"/>
                <a:cs typeface="Arial MT"/>
              </a:rPr>
              <a:t> </a:t>
            </a:r>
            <a:r>
              <a:rPr lang="en-IN" sz="2160" b="1" spc="-90" dirty="0">
                <a:solidFill>
                  <a:srgbClr val="7030A0"/>
                </a:solidFill>
                <a:latin typeface="+mj-lt"/>
                <a:cs typeface="Arial MT"/>
              </a:rPr>
              <a:t>R. Arumuga Arun,</a:t>
            </a:r>
          </a:p>
          <a:p>
            <a:pPr marL="11430" algn="ctr">
              <a:lnSpc>
                <a:spcPct val="150000"/>
              </a:lnSpc>
              <a:spcBef>
                <a:spcPts val="90"/>
              </a:spcBef>
            </a:pPr>
            <a:r>
              <a:rPr lang="en-IN" sz="2160" b="1" spc="-90" dirty="0">
                <a:solidFill>
                  <a:srgbClr val="7030A0"/>
                </a:solidFill>
                <a:latin typeface="+mj-lt"/>
                <a:cs typeface="Arial MT"/>
              </a:rPr>
              <a:t>Cabin : PRP 315(A&amp;B)-19,</a:t>
            </a:r>
          </a:p>
          <a:p>
            <a:pPr marL="11430" algn="ctr">
              <a:lnSpc>
                <a:spcPct val="150000"/>
              </a:lnSpc>
              <a:spcBef>
                <a:spcPts val="90"/>
              </a:spcBef>
            </a:pPr>
            <a:r>
              <a:rPr lang="en-IN" sz="2160" b="1" spc="-90" dirty="0" err="1">
                <a:solidFill>
                  <a:srgbClr val="7030A0"/>
                </a:solidFill>
                <a:latin typeface="+mj-lt"/>
                <a:cs typeface="Arial MT"/>
              </a:rPr>
              <a:t>Mailid</a:t>
            </a:r>
            <a:r>
              <a:rPr lang="en-IN" sz="2160" b="1" spc="-90" dirty="0">
                <a:solidFill>
                  <a:srgbClr val="7030A0"/>
                </a:solidFill>
                <a:latin typeface="+mj-lt"/>
                <a:cs typeface="Arial MT"/>
              </a:rPr>
              <a:t> : </a:t>
            </a:r>
            <a:r>
              <a:rPr lang="en-IN" sz="2160" spc="-90" dirty="0">
                <a:solidFill>
                  <a:srgbClr val="7030A0"/>
                </a:solidFill>
                <a:latin typeface="+mj-lt"/>
                <a:cs typeface="Arial MT"/>
              </a:rPr>
              <a:t>arumugaarun.r@vit.ac.in.</a:t>
            </a:r>
            <a:endParaRPr sz="2160" dirty="0">
              <a:solidFill>
                <a:srgbClr val="7030A0"/>
              </a:solidFill>
              <a:latin typeface="+mj-l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811213" y="133350"/>
            <a:ext cx="10515600" cy="1325563"/>
          </a:xfrm>
        </p:spPr>
        <p:txBody>
          <a:bodyPr/>
          <a:lstStyle/>
          <a:p>
            <a:r>
              <a:rPr lang="en-US" b="1"/>
              <a:t>Example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213" y="1293813"/>
            <a:ext cx="10748962" cy="4351337"/>
          </a:xfrm>
        </p:spPr>
        <p:txBody>
          <a:bodyPr/>
          <a:lstStyle/>
          <a:p>
            <a:pPr>
              <a:defRPr/>
            </a:pPr>
            <a:r>
              <a:rPr lang="en-US" dirty="0"/>
              <a:t>Given a regular language </a:t>
            </a:r>
            <a:r>
              <a:rPr lang="en-US" b="1" dirty="0"/>
              <a:t>L </a:t>
            </a:r>
            <a:r>
              <a:rPr lang="en-US" dirty="0"/>
              <a:t>and string </a:t>
            </a:r>
            <a:r>
              <a:rPr lang="en-US" b="1" dirty="0"/>
              <a:t>w</a:t>
            </a:r>
            <a:r>
              <a:rPr lang="en-US" dirty="0"/>
              <a:t>, how can we check if </a:t>
            </a:r>
            <a:r>
              <a:rPr lang="en-US" b="1" dirty="0"/>
              <a:t>w </a:t>
            </a:r>
            <a:r>
              <a:rPr lang="en-US" dirty="0"/>
              <a:t>∈ </a:t>
            </a:r>
            <a:r>
              <a:rPr lang="en-US" b="1" dirty="0"/>
              <a:t>L</a:t>
            </a:r>
            <a:r>
              <a:rPr lang="en-US" dirty="0"/>
              <a:t>?</a:t>
            </a:r>
          </a:p>
          <a:p>
            <a:pPr marL="0" indent="0">
              <a:buFont typeface="Arial" charset="0"/>
              <a:buNone/>
              <a:defRPr/>
            </a:pPr>
            <a:r>
              <a:rPr lang="en-US" b="1" dirty="0"/>
              <a:t>Solution</a:t>
            </a:r>
          </a:p>
          <a:p>
            <a:pPr>
              <a:defRPr/>
            </a:pPr>
            <a:r>
              <a:rPr lang="en-US" dirty="0"/>
              <a:t>Take the DFA that accepts </a:t>
            </a:r>
            <a:r>
              <a:rPr lang="en-US" b="1" dirty="0"/>
              <a:t>L </a:t>
            </a:r>
            <a:r>
              <a:rPr lang="en-US" dirty="0"/>
              <a:t>and check if </a:t>
            </a:r>
            <a:r>
              <a:rPr lang="en-US" b="1" dirty="0"/>
              <a:t>w </a:t>
            </a:r>
            <a:r>
              <a:rPr lang="en-US" dirty="0"/>
              <a:t>is accepted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D213BF-0AF3-E2D2-8EC9-D44D64BDE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658" y="3429000"/>
            <a:ext cx="6227082" cy="31728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Language</a:t>
            </a:r>
            <a:endParaRPr lang="en-US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00099"/>
                </a:solidFill>
              </a:rPr>
              <a:t>If a language </a:t>
            </a:r>
            <a:r>
              <a:rPr lang="en-US" sz="3200" b="1" dirty="0">
                <a:solidFill>
                  <a:srgbClr val="000099"/>
                </a:solidFill>
              </a:rPr>
              <a:t>L </a:t>
            </a:r>
            <a:r>
              <a:rPr lang="en-US" sz="3200" dirty="0">
                <a:solidFill>
                  <a:srgbClr val="000099"/>
                </a:solidFill>
              </a:rPr>
              <a:t>is decidable, then its complement </a:t>
            </a:r>
            <a:r>
              <a:rPr lang="en-US" sz="3200" b="1" dirty="0">
                <a:solidFill>
                  <a:srgbClr val="000099"/>
                </a:solidFill>
              </a:rPr>
              <a:t>L' </a:t>
            </a:r>
            <a:r>
              <a:rPr lang="en-US" sz="3200" dirty="0">
                <a:solidFill>
                  <a:srgbClr val="000099"/>
                </a:solidFill>
              </a:rPr>
              <a:t>is also decidable.</a:t>
            </a:r>
          </a:p>
          <a:p>
            <a:endParaRPr lang="en-US" sz="3200" dirty="0"/>
          </a:p>
          <a:p>
            <a:r>
              <a:rPr lang="en-US" sz="3200" dirty="0"/>
              <a:t>If A is decidable by some TM M, the </a:t>
            </a:r>
            <a:r>
              <a:rPr lang="en-US" sz="3200" dirty="0">
                <a:solidFill>
                  <a:srgbClr val="FF0000"/>
                </a:solidFill>
              </a:rPr>
              <a:t>enumerator</a:t>
            </a:r>
            <a:r>
              <a:rPr lang="en-US" sz="3200" dirty="0"/>
              <a:t> operates by </a:t>
            </a:r>
            <a:r>
              <a:rPr lang="en-US" sz="3200" dirty="0">
                <a:solidFill>
                  <a:srgbClr val="000099"/>
                </a:solidFill>
              </a:rPr>
              <a:t>generating the strings in lexicographic order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0099"/>
                </a:solidFill>
              </a:rPr>
              <a:t>testing each in turn for membership in A </a:t>
            </a:r>
            <a:r>
              <a:rPr lang="en-US" sz="3200" dirty="0"/>
              <a:t>using M, and printing the string if it is in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Undecidable Languages</a:t>
            </a:r>
            <a:endParaRPr 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838200" y="1620838"/>
            <a:ext cx="10515600" cy="48362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For an undecidable language, there is </a:t>
            </a:r>
            <a:r>
              <a:rPr lang="en-US" dirty="0">
                <a:solidFill>
                  <a:srgbClr val="000099"/>
                </a:solidFill>
              </a:rPr>
              <a:t>no Turing Machine which accepts the language and makes a decision for every input string </a:t>
            </a:r>
            <a:r>
              <a:rPr lang="en-US" b="1" dirty="0">
                <a:solidFill>
                  <a:srgbClr val="000099"/>
                </a:solidFill>
              </a:rPr>
              <a:t>w </a:t>
            </a:r>
            <a:r>
              <a:rPr lang="en-US" dirty="0"/>
              <a:t>(TM can make decision for some input string though).</a:t>
            </a:r>
          </a:p>
          <a:p>
            <a:pPr>
              <a:lnSpc>
                <a:spcPct val="150000"/>
              </a:lnSpc>
            </a:pPr>
            <a:r>
              <a:rPr lang="en-US" dirty="0"/>
              <a:t>A decision problem </a:t>
            </a:r>
            <a:r>
              <a:rPr lang="en-US" b="1" dirty="0"/>
              <a:t>P </a:t>
            </a:r>
            <a:r>
              <a:rPr lang="en-US" dirty="0"/>
              <a:t>is called “</a:t>
            </a:r>
            <a:r>
              <a:rPr lang="en-US" dirty="0">
                <a:solidFill>
                  <a:srgbClr val="000099"/>
                </a:solidFill>
              </a:rPr>
              <a:t>undecidable</a:t>
            </a:r>
            <a:r>
              <a:rPr lang="en-US" dirty="0"/>
              <a:t>” if the language </a:t>
            </a:r>
            <a:r>
              <a:rPr lang="en-US" b="1" dirty="0"/>
              <a:t>L </a:t>
            </a:r>
            <a:r>
              <a:rPr lang="en-US" dirty="0"/>
              <a:t>of all yes instances to </a:t>
            </a:r>
            <a:r>
              <a:rPr lang="en-US" b="1" dirty="0"/>
              <a:t>P </a:t>
            </a:r>
            <a:r>
              <a:rPr lang="en-US" dirty="0"/>
              <a:t>is not decidable. </a:t>
            </a:r>
          </a:p>
          <a:p>
            <a:pPr>
              <a:lnSpc>
                <a:spcPct val="150000"/>
              </a:lnSpc>
            </a:pPr>
            <a:r>
              <a:rPr lang="en-US" dirty="0"/>
              <a:t>Undecidable languages are not recursive languages, but sometimes, they may be recursively enumerable languages.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Example</a:t>
            </a:r>
            <a:endParaRPr lang="en-US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838200" y="1580931"/>
            <a:ext cx="10515600" cy="498868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Calibri Light" pitchFamily="34" charset="0"/>
              <a:buAutoNum type="arabicPeriod"/>
            </a:pPr>
            <a:r>
              <a:rPr lang="en-US" sz="3200" dirty="0">
                <a:solidFill>
                  <a:srgbClr val="000099"/>
                </a:solidFill>
              </a:rPr>
              <a:t>The halting problem of Turing machine</a:t>
            </a:r>
          </a:p>
          <a:p>
            <a:pPr marL="514350" indent="-514350">
              <a:lnSpc>
                <a:spcPct val="150000"/>
              </a:lnSpc>
              <a:buFont typeface="Calibri Light" pitchFamily="34" charset="0"/>
              <a:buAutoNum type="arabicPeriod"/>
            </a:pPr>
            <a:r>
              <a:rPr lang="en-US" sz="3200" dirty="0">
                <a:solidFill>
                  <a:srgbClr val="000099"/>
                </a:solidFill>
              </a:rPr>
              <a:t>The Post correspondence problem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</a:t>
            </a:r>
            <a:r>
              <a:rPr lang="en-US" dirty="0" err="1"/>
              <a:t>undecidability</a:t>
            </a:r>
            <a:r>
              <a:rPr lang="en-US" dirty="0"/>
              <a:t> of the string is determined with the help of Post Correspondence Problem (PCP)</a:t>
            </a:r>
            <a:endParaRPr lang="en-US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458" y="274638"/>
            <a:ext cx="9238342" cy="71596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Theorem1</a:t>
            </a:r>
            <a:br>
              <a:rPr lang="en-US" dirty="0">
                <a:solidFill>
                  <a:srgbClr val="0070C0"/>
                </a:solidFill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458" y="1143000"/>
            <a:ext cx="10196286" cy="5486400"/>
          </a:xfrm>
          <a:ln>
            <a:solidFill>
              <a:srgbClr val="00B050"/>
            </a:solidFill>
          </a:ln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rgbClr val="0070C0"/>
                </a:solidFill>
              </a:rPr>
              <a:t>Statement: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Every recursive language is Recursively enumerable.</a:t>
            </a:r>
          </a:p>
          <a:p>
            <a:pPr>
              <a:lnSpc>
                <a:spcPct val="110000"/>
              </a:lnSpc>
            </a:pP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endParaRPr lang="en-US" b="1" dirty="0"/>
          </a:p>
          <a:p>
            <a:pPr lvl="2">
              <a:lnSpc>
                <a:spcPct val="110000"/>
              </a:lnSpc>
              <a:buNone/>
            </a:pPr>
            <a:r>
              <a:rPr lang="en-US" b="1" dirty="0"/>
              <a:t>                  </a:t>
            </a:r>
          </a:p>
          <a:p>
            <a:pPr lvl="2">
              <a:lnSpc>
                <a:spcPct val="110000"/>
              </a:lnSpc>
              <a:buNone/>
            </a:pPr>
            <a:r>
              <a:rPr lang="en-US" b="1" dirty="0"/>
              <a:t>                T(RL)	                   U(REL)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If T is TM recognizing T(RL) then we can get a TM, U that accepts the language L by modifying T so that when the output is 0 it may halt or into an infinite loop.</a:t>
            </a:r>
          </a:p>
          <a:p>
            <a:pPr>
              <a:lnSpc>
                <a:spcPct val="110000"/>
              </a:lnSpc>
              <a:buNone/>
            </a:pPr>
            <a:endParaRPr lang="en-US" dirty="0"/>
          </a:p>
          <a:p>
            <a:pPr>
              <a:lnSpc>
                <a:spcPct val="110000"/>
              </a:lnSpc>
            </a:pP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19199" y="2735943"/>
            <a:ext cx="8469086" cy="18977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8458200" cy="86836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Theorem 2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143000"/>
            <a:ext cx="8686800" cy="5486400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Statement: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Every REL is not recursive.</a:t>
            </a:r>
          </a:p>
          <a:p>
            <a:endParaRPr lang="en-US" dirty="0"/>
          </a:p>
        </p:txBody>
      </p:sp>
      <p:pic>
        <p:nvPicPr>
          <p:cNvPr id="4" name="image4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800" y="2057400"/>
            <a:ext cx="8001000" cy="419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Theorem 3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990600"/>
            <a:ext cx="8610600" cy="5638800"/>
          </a:xfrm>
          <a:ln>
            <a:solidFill>
              <a:srgbClr val="00B050"/>
            </a:solidFill>
          </a:ln>
        </p:spPr>
        <p:txBody>
          <a:bodyPr>
            <a:normAutofit fontScale="70000" lnSpcReduction="20000"/>
          </a:bodyPr>
          <a:lstStyle/>
          <a:p>
            <a:pPr algn="l">
              <a:buNone/>
            </a:pPr>
            <a:r>
              <a:rPr lang="en-US" b="1" dirty="0"/>
              <a:t>Statement: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The complement of a RL is recursive (or) If L is recursive, so is L′.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 L be a Recursive Language and M be the TM that halts on all inputs and accepts L.</a:t>
            </a:r>
          </a:p>
          <a:p>
            <a:pPr lvl="0"/>
            <a:r>
              <a:rPr lang="en-US" dirty="0"/>
              <a:t>Construct M1 for L</a:t>
            </a:r>
            <a:r>
              <a:rPr lang="en-US" b="1" dirty="0"/>
              <a:t>′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M accepts and halts for Yes, then M</a:t>
            </a:r>
            <a:r>
              <a:rPr lang="en-US" b="1" dirty="0"/>
              <a:t>1 </a:t>
            </a:r>
            <a:r>
              <a:rPr lang="en-US" dirty="0"/>
              <a:t>rejects and halts.</a:t>
            </a:r>
          </a:p>
          <a:p>
            <a:pPr lvl="0"/>
            <a:r>
              <a:rPr lang="en-US" dirty="0"/>
              <a:t>M rejects and halts for N, then M</a:t>
            </a:r>
            <a:r>
              <a:rPr lang="en-US" b="1" dirty="0"/>
              <a:t>1 </a:t>
            </a:r>
            <a:r>
              <a:rPr lang="en-US" dirty="0"/>
              <a:t>accepts and halts.</a:t>
            </a:r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4" name="image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2700" y="1991711"/>
            <a:ext cx="7086599" cy="2114550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0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br>
              <a:rPr lang="en-US" dirty="0"/>
            </a:br>
            <a:r>
              <a:rPr lang="en-US" dirty="0"/>
              <a:t>Theorem: </a:t>
            </a:r>
            <a:r>
              <a:rPr lang="en-US" sz="4000" b="1" dirty="0"/>
              <a:t>Union of two recursive languages is recursive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534400" cy="5486400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US" dirty="0"/>
              <a:t>Let L1 and L2 be the Recursive languages accepted by TMs M1 and M2.</a:t>
            </a:r>
          </a:p>
          <a:p>
            <a:r>
              <a:rPr lang="en-US" b="1" dirty="0"/>
              <a:t> Construct M:</a:t>
            </a:r>
            <a:endParaRPr lang="en-US" dirty="0"/>
          </a:p>
          <a:p>
            <a:pPr lvl="1"/>
            <a:r>
              <a:rPr lang="en-US" dirty="0"/>
              <a:t>It first simulates M1, If Yes then M accepts.</a:t>
            </a:r>
          </a:p>
          <a:p>
            <a:pPr lvl="1"/>
            <a:r>
              <a:rPr lang="en-US" dirty="0"/>
              <a:t>If M1 rejects, then M simulates M2 and accepts if and only if M2 accepts.</a:t>
            </a:r>
          </a:p>
          <a:p>
            <a:pPr lvl="1"/>
            <a:r>
              <a:rPr lang="en-US" dirty="0"/>
              <a:t>M accepts L1UL2.</a:t>
            </a:r>
          </a:p>
          <a:p>
            <a:endParaRPr lang="en-US" dirty="0"/>
          </a:p>
        </p:txBody>
      </p:sp>
      <p:pic>
        <p:nvPicPr>
          <p:cNvPr id="4" name="image6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3800" y="4953000"/>
            <a:ext cx="5638800" cy="1619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14" y="228600"/>
            <a:ext cx="11756572" cy="914400"/>
          </a:xfrm>
        </p:spPr>
        <p:txBody>
          <a:bodyPr>
            <a:noAutofit/>
          </a:bodyPr>
          <a:lstStyle/>
          <a:p>
            <a:br>
              <a:rPr lang="en-US" sz="3600" b="1" dirty="0">
                <a:solidFill>
                  <a:srgbClr val="FF0000"/>
                </a:solidFill>
              </a:rPr>
            </a:br>
            <a:r>
              <a:rPr lang="en-US" sz="3600" dirty="0"/>
              <a:t>Theorem: </a:t>
            </a:r>
            <a:r>
              <a:rPr lang="en-US" sz="3600" b="1" dirty="0">
                <a:solidFill>
                  <a:srgbClr val="FF0000"/>
                </a:solidFill>
              </a:rPr>
              <a:t>Union of two Recursively Enumerable Languages is REL.</a:t>
            </a:r>
            <a:br>
              <a:rPr lang="en-US" sz="3600" dirty="0">
                <a:solidFill>
                  <a:srgbClr val="FF0000"/>
                </a:solidFill>
              </a:rPr>
            </a:b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371600"/>
            <a:ext cx="8686800" cy="5334000"/>
          </a:xfrm>
          <a:ln>
            <a:solidFill>
              <a:srgbClr val="00B050"/>
            </a:solidFill>
          </a:ln>
        </p:spPr>
        <p:txBody>
          <a:bodyPr/>
          <a:lstStyle/>
          <a:p>
            <a:pPr lvl="0"/>
            <a:r>
              <a:rPr lang="en-US" dirty="0"/>
              <a:t>Let L1 and L2 be the Recursive Enumerable languages accepted by TMs M1 and M2.</a:t>
            </a:r>
          </a:p>
          <a:p>
            <a:pPr lvl="0"/>
            <a:r>
              <a:rPr lang="en-US" dirty="0"/>
              <a:t>M simultaneously simulates M1 and M2.</a:t>
            </a:r>
          </a:p>
          <a:p>
            <a:pPr lvl="0"/>
            <a:r>
              <a:rPr lang="en-US" dirty="0"/>
              <a:t>If either accepts, then M accepts .i.e. M accepts L1UL2.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657600" y="3733800"/>
            <a:ext cx="5562600" cy="2895600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057" y="274638"/>
            <a:ext cx="11266713" cy="1096962"/>
          </a:xfrm>
        </p:spPr>
        <p:txBody>
          <a:bodyPr>
            <a:normAutofit fontScale="90000"/>
          </a:bodyPr>
          <a:lstStyle/>
          <a:p>
            <a:pPr lvl="0"/>
            <a:br>
              <a:rPr lang="en-US" b="1" dirty="0"/>
            </a:br>
            <a:r>
              <a:rPr lang="en-US" dirty="0"/>
              <a:t>Theorem:  </a:t>
            </a:r>
            <a:r>
              <a:rPr lang="en-US" b="1" dirty="0">
                <a:solidFill>
                  <a:srgbClr val="0070C0"/>
                </a:solidFill>
              </a:rPr>
              <a:t>Intersection of two recursively enumerable languages is REL.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600200"/>
            <a:ext cx="8458200" cy="5029200"/>
          </a:xfrm>
          <a:ln>
            <a:solidFill>
              <a:srgbClr val="00B050"/>
            </a:solidFill>
          </a:ln>
        </p:spPr>
        <p:txBody>
          <a:bodyPr/>
          <a:lstStyle/>
          <a:p>
            <a:pPr marL="285750" lvl="1"/>
            <a:r>
              <a:rPr lang="en-US" dirty="0"/>
              <a:t>Let L1 and L2 be the Recursive Enumerable languages accepted by TMs M1 and M2.</a:t>
            </a:r>
          </a:p>
          <a:p>
            <a:pPr marL="285750" lvl="1"/>
            <a:r>
              <a:rPr lang="en-US" dirty="0"/>
              <a:t>M halts if both M1 and M2 halts.</a:t>
            </a:r>
          </a:p>
          <a:p>
            <a:pPr marL="285750" lvl="1"/>
            <a:r>
              <a:rPr lang="en-US" dirty="0"/>
              <a:t>M will never halt if either M1 or M2 enter into infinite loop.</a:t>
            </a:r>
          </a:p>
          <a:p>
            <a:pPr marL="285750" lvl="1"/>
            <a:r>
              <a:rPr lang="en-US" dirty="0"/>
              <a:t>(i.e.)M accepts L1∩L2.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248400" y="3886200"/>
            <a:ext cx="3886200" cy="2800350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39313" y="6173057"/>
            <a:ext cx="69723" cy="13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26"/>
              </a:lnSpc>
            </a:pPr>
            <a:r>
              <a:rPr sz="108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08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6234" y="964010"/>
            <a:ext cx="10279117" cy="1619482"/>
          </a:xfrm>
          <a:prstGeom prst="rect">
            <a:avLst/>
          </a:prstGeom>
        </p:spPr>
        <p:txBody>
          <a:bodyPr vert="horz" wrap="square" lIns="0" tIns="11430" rIns="0" bIns="0" rtlCol="0" anchor="ctr">
            <a:spAutoFit/>
          </a:bodyPr>
          <a:lstStyle/>
          <a:p>
            <a:pPr marL="11430" algn="ctr">
              <a:spcBef>
                <a:spcPts val="90"/>
              </a:spcBef>
            </a:pPr>
            <a:r>
              <a:rPr lang="en-IN" sz="3870" dirty="0">
                <a:latin typeface="Times New Roman"/>
                <a:cs typeface="Times New Roman"/>
              </a:rPr>
              <a:t>Module 7 – </a:t>
            </a:r>
            <a:br>
              <a:rPr lang="en-IN" sz="3870" dirty="0">
                <a:latin typeface="Times New Roman"/>
                <a:cs typeface="Times New Roman"/>
              </a:rPr>
            </a:br>
            <a:r>
              <a:rPr lang="en-US" sz="3870" dirty="0">
                <a:latin typeface="Times New Roman"/>
                <a:cs typeface="Times New Roman"/>
              </a:rPr>
              <a:t>Recursive and Recursively Enumerable</a:t>
            </a:r>
            <a:br>
              <a:rPr lang="en-US" sz="3870" dirty="0">
                <a:latin typeface="Times New Roman"/>
                <a:cs typeface="Times New Roman"/>
              </a:rPr>
            </a:br>
            <a:r>
              <a:rPr lang="en-US" sz="3870" dirty="0">
                <a:latin typeface="Times New Roman"/>
                <a:cs typeface="Times New Roman"/>
              </a:rPr>
              <a:t>Languages</a:t>
            </a:r>
            <a:endParaRPr sz="387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2567" y="4411506"/>
            <a:ext cx="10455599" cy="985654"/>
          </a:xfrm>
          <a:prstGeom prst="rect">
            <a:avLst/>
          </a:prstGeom>
        </p:spPr>
        <p:txBody>
          <a:bodyPr vert="horz" wrap="square" lIns="0" tIns="98298" rIns="0" bIns="0" rtlCol="0">
            <a:spAutoFit/>
          </a:bodyPr>
          <a:lstStyle/>
          <a:p>
            <a:pPr marL="11430" algn="ctr">
              <a:spcBef>
                <a:spcPts val="774"/>
              </a:spcBef>
            </a:pPr>
            <a:r>
              <a:rPr lang="en-US" sz="2880" b="1" dirty="0">
                <a:latin typeface="Times New Roman"/>
                <a:cs typeface="Times New Roman"/>
              </a:rPr>
              <a:t>Topic: Recursive and Recursively Enumerable Languages, Language that is not Recursively Enumerable (RE) </a:t>
            </a:r>
          </a:p>
        </p:txBody>
      </p:sp>
      <p:sp>
        <p:nvSpPr>
          <p:cNvPr id="5" name="object 5"/>
          <p:cNvSpPr/>
          <p:nvPr/>
        </p:nvSpPr>
        <p:spPr>
          <a:xfrm>
            <a:off x="6876211" y="6175687"/>
            <a:ext cx="2640330" cy="348615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grpSp>
        <p:nvGrpSpPr>
          <p:cNvPr id="6" name="object 6"/>
          <p:cNvGrpSpPr/>
          <p:nvPr/>
        </p:nvGrpSpPr>
        <p:grpSpPr>
          <a:xfrm>
            <a:off x="9294114" y="33891"/>
            <a:ext cx="2244852" cy="781812"/>
            <a:chOff x="6868159" y="0"/>
            <a:chExt cx="2494280" cy="8686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68159" y="0"/>
              <a:ext cx="2494279" cy="8686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1" y="38"/>
              <a:ext cx="2347849" cy="724623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609600" y="33891"/>
            <a:ext cx="4478274" cy="348615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6426A5CC-1E97-C057-CE2C-E7B34609C5CD}"/>
              </a:ext>
            </a:extLst>
          </p:cNvPr>
          <p:cNvSpPr txBox="1"/>
          <p:nvPr/>
        </p:nvSpPr>
        <p:spPr>
          <a:xfrm>
            <a:off x="1361014" y="2643716"/>
            <a:ext cx="9770462" cy="1096454"/>
          </a:xfrm>
          <a:prstGeom prst="rect">
            <a:avLst/>
          </a:prstGeom>
        </p:spPr>
        <p:txBody>
          <a:bodyPr vert="horz" wrap="square" lIns="0" tIns="98298" rIns="0" bIns="0" rtlCol="0">
            <a:spAutoFit/>
          </a:bodyPr>
          <a:lstStyle/>
          <a:p>
            <a:pPr algn="just">
              <a:spcBef>
                <a:spcPts val="774"/>
              </a:spcBef>
            </a:pPr>
            <a:r>
              <a:rPr lang="en-US" sz="2160" dirty="0">
                <a:latin typeface="Times New Roman"/>
                <a:cs typeface="Times New Roman"/>
              </a:rPr>
              <a:t>Recursive and Recursively Enumerable Languages, Language that is not Recursively Enumerable (RE) – computable functions – Chomsky Hierarchy – Undecidable problems -Post’s Correspondence Problem</a:t>
            </a:r>
            <a:endParaRPr lang="en-IN" sz="216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>
                <a:solidFill>
                  <a:srgbClr val="0070C0"/>
                </a:solidFill>
              </a:rPr>
              <a:t>Theorem 5:</a:t>
            </a:r>
            <a:br>
              <a:rPr lang="en-US" dirty="0">
                <a:solidFill>
                  <a:srgbClr val="0070C0"/>
                </a:solidFill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38200"/>
            <a:ext cx="8229600" cy="6019800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algn="just"/>
            <a:r>
              <a:rPr lang="en-US" dirty="0"/>
              <a:t>Statement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b="1" dirty="0">
                <a:solidFill>
                  <a:srgbClr val="FF0000"/>
                </a:solidFill>
              </a:rPr>
              <a:t>If a Language L and its complement L′ are both Recursively Enumerable, then L U L’ is recursive.</a:t>
            </a:r>
          </a:p>
          <a:p>
            <a:pPr>
              <a:buNone/>
            </a:pPr>
            <a:endParaRPr lang="en-US" dirty="0"/>
          </a:p>
          <a:p>
            <a:pPr algn="just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image9.pn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0" y="2895600"/>
            <a:ext cx="6934200" cy="3313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>
                <a:solidFill>
                  <a:srgbClr val="0070C0"/>
                </a:solidFill>
              </a:rPr>
              <a:t>Theorem 5:</a:t>
            </a:r>
            <a:br>
              <a:rPr lang="en-US" dirty="0">
                <a:solidFill>
                  <a:srgbClr val="0070C0"/>
                </a:solidFill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38200"/>
            <a:ext cx="8229600" cy="6019800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algn="just"/>
            <a:r>
              <a:rPr lang="en-US" dirty="0"/>
              <a:t>Statement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b="1" dirty="0">
                <a:solidFill>
                  <a:srgbClr val="FF0000"/>
                </a:solidFill>
              </a:rPr>
              <a:t>If a Language L and its complement L′ are both Recursively Enumerable, then L UL′ is recursive.</a:t>
            </a:r>
          </a:p>
          <a:p>
            <a:pPr lvl="1"/>
            <a:r>
              <a:rPr lang="en-US" dirty="0"/>
              <a:t>Let M1 and M2 be the TMs accepting L and L’ respectively.</a:t>
            </a:r>
          </a:p>
          <a:p>
            <a:pPr lvl="1"/>
            <a:r>
              <a:rPr lang="en-US" dirty="0"/>
              <a:t>M simultaneously simulates M1 and M2.</a:t>
            </a:r>
          </a:p>
          <a:p>
            <a:pPr lvl="1"/>
            <a:r>
              <a:rPr lang="en-US" dirty="0"/>
              <a:t>M1 accepts L and M2 accepts L</a:t>
            </a:r>
            <a:r>
              <a:rPr lang="en-US" b="1" dirty="0"/>
              <a:t>′</a:t>
            </a:r>
            <a:endParaRPr lang="en-US" dirty="0"/>
          </a:p>
          <a:p>
            <a:r>
              <a:rPr lang="en-US" dirty="0"/>
              <a:t> If input to M is in L then M1 accepts and hence M accepts and halts. If input to M is not in L then M2 accepts and halts and hence M halts. Hence M halts on every input and so it is recursive.</a:t>
            </a:r>
          </a:p>
          <a:p>
            <a:endParaRPr lang="en-US" dirty="0"/>
          </a:p>
          <a:p>
            <a:pPr algn="just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6244-9D09-456A-BA5D-1CE202A8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Theorem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C165E-E488-46B2-AAA8-24BAB9291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14400"/>
            <a:ext cx="8458200" cy="5715000"/>
          </a:xfrm>
          <a:ln>
            <a:solidFill>
              <a:srgbClr val="00B050"/>
            </a:solidFill>
          </a:ln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Every recursive language is Recursively    enumerable.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 REL is not recursive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complement of a RL is recursive (or)  If L is recursive, so is L’.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Union of two recursive languages is recursive.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Union of two recursively enumerable languages is REL.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Intersection of two recursively enumerable languages is REL.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a Language L and its complement L’ are both Recursively Enumerable, then L and hence L’ are recursive.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678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2AD29-25DD-E9E5-EBA9-8B1C3E0A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9"/>
            <a:ext cx="10515600" cy="1325563"/>
          </a:xfrm>
        </p:spPr>
        <p:txBody>
          <a:bodyPr/>
          <a:lstStyle/>
          <a:p>
            <a:r>
              <a:rPr lang="en-IN" dirty="0"/>
              <a:t>Properties of Recursive Enumerable Language (RE)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792020-14D2-C262-4955-E6AC7668C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80" t="15809" r="2676" b="11868"/>
          <a:stretch/>
        </p:blipFill>
        <p:spPr>
          <a:xfrm>
            <a:off x="910772" y="1582057"/>
            <a:ext cx="10613571" cy="5074434"/>
          </a:xfrm>
        </p:spPr>
      </p:pic>
    </p:spTree>
    <p:extLst>
      <p:ext uri="{BB962C8B-B14F-4D97-AF65-F5344CB8AC3E}">
        <p14:creationId xmlns:p14="http://schemas.microsoft.com/office/powerpoint/2010/main" val="1689533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D130-C90F-65E7-CA8B-4CB08D253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13" y="1431925"/>
            <a:ext cx="4448627" cy="1325563"/>
          </a:xfrm>
        </p:spPr>
        <p:txBody>
          <a:bodyPr>
            <a:noAutofit/>
          </a:bodyPr>
          <a:lstStyle/>
          <a:p>
            <a:r>
              <a:rPr lang="en-IN" sz="3600" dirty="0"/>
              <a:t>Summary of Closure properties of Recursive languages and Recursively Enumerable language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14DA41-16DC-2858-3917-2A43647D2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040" y="473981"/>
            <a:ext cx="7227416" cy="6282205"/>
          </a:xfrm>
        </p:spPr>
      </p:pic>
    </p:spTree>
    <p:extLst>
      <p:ext uri="{BB962C8B-B14F-4D97-AF65-F5344CB8AC3E}">
        <p14:creationId xmlns:p14="http://schemas.microsoft.com/office/powerpoint/2010/main" val="262107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Decidable Vs undecidable languages</a:t>
            </a:r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71A546FB-229D-84DF-0CE9-41A50E6A95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6127979"/>
              </p:ext>
            </p:extLst>
          </p:nvPr>
        </p:nvGraphicFramePr>
        <p:xfrm>
          <a:off x="838200" y="1571625"/>
          <a:ext cx="10751457" cy="5071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6523">
                  <a:extLst>
                    <a:ext uri="{9D8B030D-6E8A-4147-A177-3AD203B41FA5}">
                      <a16:colId xmlns:a16="http://schemas.microsoft.com/office/drawing/2014/main" val="1218759674"/>
                    </a:ext>
                  </a:extLst>
                </a:gridCol>
                <a:gridCol w="5384934">
                  <a:extLst>
                    <a:ext uri="{9D8B030D-6E8A-4147-A177-3AD203B41FA5}">
                      <a16:colId xmlns:a16="http://schemas.microsoft.com/office/drawing/2014/main" val="896207735"/>
                    </a:ext>
                  </a:extLst>
                </a:gridCol>
              </a:tblGrid>
              <a:tr h="471358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Decidable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Undecidable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550816"/>
                  </a:ext>
                </a:extLst>
              </a:tr>
              <a:tr h="2208282">
                <a:tc>
                  <a:txBody>
                    <a:bodyPr/>
                    <a:lstStyle/>
                    <a:p>
                      <a:pPr algn="just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A language is decidable </a:t>
                      </a:r>
                      <a:r>
                        <a:rPr lang="en-IN" sz="2400" dirty="0" err="1">
                          <a:latin typeface="Palatino Linotype" panose="02040502050505030304" pitchFamily="18" charset="0"/>
                        </a:rPr>
                        <a:t>iff</a:t>
                      </a:r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 there is a TM, M such that M </a:t>
                      </a:r>
                      <a:r>
                        <a:rPr lang="en-IN" sz="240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accepts every string in Language, L and rejects the string that is not in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A language is undecidable if there is no algorithm and we cannot predict whether the input is accepted by TM or not. </a:t>
                      </a:r>
                      <a:r>
                        <a:rPr lang="en-IN" sz="240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[no algorithm, no solution to the problem]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135416"/>
                  </a:ext>
                </a:extLst>
              </a:tr>
              <a:tr h="1859606">
                <a:tc>
                  <a:txBody>
                    <a:bodyPr/>
                    <a:lstStyle/>
                    <a:p>
                      <a:pPr algn="just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Ex: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The string over alphabet {a, b} that has equal number of a’s and b’s.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The string over alphabet {0, 1} that begins with 01.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Ex: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For any TM, with any given string, w, does the TM, M halt for the input string, w?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Membership problem.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7515"/>
                  </a:ext>
                </a:extLst>
              </a:tr>
              <a:tr h="471358">
                <a:tc>
                  <a:txBody>
                    <a:bodyPr/>
                    <a:lstStyle/>
                    <a:p>
                      <a:pPr algn="just"/>
                      <a:endParaRPr lang="en-IN" sz="240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IN" sz="24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61193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language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4D34A-4815-B1F5-7F4C-ECAB9CBB2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language is recursive language if there exists a TM, M such that the </a:t>
            </a:r>
            <a:r>
              <a:rPr lang="en-IN" dirty="0">
                <a:solidFill>
                  <a:srgbClr val="006600"/>
                </a:solidFill>
              </a:rPr>
              <a:t>TM accepts the strings that are in language, L </a:t>
            </a:r>
            <a:r>
              <a:rPr lang="en-IN" dirty="0"/>
              <a:t>and </a:t>
            </a:r>
            <a:r>
              <a:rPr lang="en-IN" dirty="0">
                <a:solidFill>
                  <a:srgbClr val="FF0000"/>
                </a:solidFill>
              </a:rPr>
              <a:t>reject those strings that are not in the language, L</a:t>
            </a:r>
          </a:p>
          <a:p>
            <a:endParaRPr lang="en-IN" dirty="0"/>
          </a:p>
          <a:p>
            <a:r>
              <a:rPr lang="en-IN" dirty="0">
                <a:solidFill>
                  <a:srgbClr val="006600"/>
                </a:solidFill>
              </a:rPr>
              <a:t>If the string ‘w’ is in L, then M accepts and TM halts</a:t>
            </a:r>
            <a:r>
              <a:rPr lang="en-IN" dirty="0"/>
              <a:t>. </a:t>
            </a:r>
            <a:r>
              <a:rPr lang="en-IN" dirty="0">
                <a:solidFill>
                  <a:srgbClr val="FF0000"/>
                </a:solidFill>
              </a:rPr>
              <a:t>If ‘w’ is not in the language, L then M halts without entering the accepting state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D5669C2-8B77-4FD3-0020-2C331ABFE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874" y="4999226"/>
            <a:ext cx="7888908" cy="14936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Recursively Enumerable (RE) language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4DC56-D363-9FB8-BF27-CAB5DDAA4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6094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A language is recursive enumerable language if there exists a TM, M that </a:t>
            </a:r>
            <a:r>
              <a:rPr lang="en-IN" dirty="0">
                <a:solidFill>
                  <a:srgbClr val="006600"/>
                </a:solidFill>
              </a:rPr>
              <a:t>accepts the strings that are in language, L </a:t>
            </a:r>
            <a:r>
              <a:rPr lang="en-IN" dirty="0"/>
              <a:t>and </a:t>
            </a:r>
            <a:r>
              <a:rPr lang="en-IN" dirty="0">
                <a:solidFill>
                  <a:srgbClr val="FF0000"/>
                </a:solidFill>
              </a:rPr>
              <a:t>reject those strings that are not in the language, L and it may cause the TM to enter into infinite loop.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8AEA3E-5D03-5C4D-9CAC-70B71DB76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53" y="4869983"/>
            <a:ext cx="8553450" cy="1647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B3A713-969B-B8B8-D39E-51F9A29EB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297" y="3429000"/>
            <a:ext cx="3309703" cy="28819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997" y="0"/>
            <a:ext cx="10515600" cy="1325563"/>
          </a:xfrm>
        </p:spPr>
        <p:txBody>
          <a:bodyPr/>
          <a:lstStyle/>
          <a:p>
            <a:r>
              <a:rPr lang="en-US" dirty="0"/>
              <a:t>Representation</a:t>
            </a:r>
          </a:p>
        </p:txBody>
      </p:sp>
      <p:pic>
        <p:nvPicPr>
          <p:cNvPr id="5" name="Picture 2" descr="1 Undecidability Reading: Chapter 8 &amp; 9. 2 Decidability vs. Undecidability  There are two types of TMs (based on halting): (Recursive) TMs that always.  - ppt download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20294"/>
          <a:stretch>
            <a:fillRect/>
          </a:stretch>
        </p:blipFill>
        <p:spPr bwMode="auto">
          <a:xfrm>
            <a:off x="1434905" y="1108807"/>
            <a:ext cx="9214337" cy="55082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978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6796709-704E-EBFD-58F5-92D134166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93" y="1825625"/>
            <a:ext cx="10147213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Decidable Problem</a:t>
            </a:r>
            <a:endParaRPr lang="en-US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920750" y="147002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For a decidable language, for each input string, the TM halts either at the accept or the reject state.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991497-F07D-2B32-A729-293FF2922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286" y="2672476"/>
            <a:ext cx="7039429" cy="314888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52488" y="187325"/>
            <a:ext cx="10515600" cy="973138"/>
          </a:xfrm>
        </p:spPr>
        <p:txBody>
          <a:bodyPr/>
          <a:lstStyle/>
          <a:p>
            <a:r>
              <a:rPr lang="en-US" sz="4000" b="1" dirty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953" y="1100797"/>
            <a:ext cx="10515600" cy="544068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Find out whether the following problem is decidable or not −</a:t>
            </a:r>
          </a:p>
          <a:p>
            <a:pPr lvl="1">
              <a:lnSpc>
                <a:spcPct val="100000"/>
              </a:lnSpc>
              <a:defRPr/>
            </a:pPr>
            <a:r>
              <a:rPr lang="en-US" i="1" dirty="0"/>
              <a:t>Is a number ‘m’ prime?</a:t>
            </a:r>
          </a:p>
          <a:p>
            <a:pPr marL="0" indent="0">
              <a:lnSpc>
                <a:spcPct val="100000"/>
              </a:lnSpc>
              <a:buFont typeface="Arial" charset="0"/>
              <a:buNone/>
              <a:defRPr/>
            </a:pPr>
            <a:endParaRPr lang="en-US" b="1" i="1" dirty="0"/>
          </a:p>
          <a:p>
            <a:pPr marL="0" indent="0">
              <a:lnSpc>
                <a:spcPct val="100000"/>
              </a:lnSpc>
              <a:buFont typeface="Arial" charset="0"/>
              <a:buNone/>
              <a:defRPr/>
            </a:pPr>
            <a:r>
              <a:rPr lang="en-US" b="1" i="1" dirty="0">
                <a:solidFill>
                  <a:srgbClr val="FF0000"/>
                </a:solidFill>
              </a:rPr>
              <a:t>Solution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Prime numbers = {2, 3, 5, 7, 11, 13, …………..}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Divide the number </a:t>
            </a:r>
            <a:r>
              <a:rPr lang="en-US" b="1" dirty="0"/>
              <a:t>‘m’ </a:t>
            </a:r>
            <a:r>
              <a:rPr lang="en-US" dirty="0"/>
              <a:t>by all the numbers between ‘2’ and </a:t>
            </a:r>
            <a:r>
              <a:rPr lang="en-US" b="1" dirty="0"/>
              <a:t>‘√m’ </a:t>
            </a:r>
            <a:r>
              <a:rPr lang="en-US" dirty="0"/>
              <a:t>starting from ‘2’.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If any of these numbers produce a remainder zero, then it goes to the “Rejected state”, otherwise it goes to the “Accepted state”. So, here the answer could be made by ‘Yes’ or ‘No’.</a:t>
            </a:r>
          </a:p>
          <a:p>
            <a:pPr>
              <a:lnSpc>
                <a:spcPct val="100000"/>
              </a:lnSpc>
              <a:defRPr/>
            </a:pPr>
            <a:r>
              <a:rPr lang="en-US" b="1" dirty="0">
                <a:solidFill>
                  <a:srgbClr val="000099"/>
                </a:solidFill>
              </a:rPr>
              <a:t>Hence, it is a decidable problem</a:t>
            </a:r>
            <a:r>
              <a:rPr lang="en-US" b="1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18958</TotalTime>
  <Words>1268</Words>
  <Application>Microsoft Office PowerPoint</Application>
  <PresentationFormat>Widescreen</PresentationFormat>
  <Paragraphs>125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MT</vt:lpstr>
      <vt:lpstr>Calibri</vt:lpstr>
      <vt:lpstr>Calibri Light</vt:lpstr>
      <vt:lpstr>Palatino Linotype</vt:lpstr>
      <vt:lpstr>Times New Roman</vt:lpstr>
      <vt:lpstr>Office Theme</vt:lpstr>
      <vt:lpstr>PowerPoint Presentation</vt:lpstr>
      <vt:lpstr>Module 7 –  Recursive and Recursively Enumerable Languages</vt:lpstr>
      <vt:lpstr>Decidable Vs undecidable languages</vt:lpstr>
      <vt:lpstr>Recursive language</vt:lpstr>
      <vt:lpstr>Recursively Enumerable (RE) language</vt:lpstr>
      <vt:lpstr>Representation</vt:lpstr>
      <vt:lpstr>Summary</vt:lpstr>
      <vt:lpstr>Decidable Problem</vt:lpstr>
      <vt:lpstr>Example 1</vt:lpstr>
      <vt:lpstr>Example 2</vt:lpstr>
      <vt:lpstr>Language</vt:lpstr>
      <vt:lpstr>Undecidable Languages</vt:lpstr>
      <vt:lpstr>Example</vt:lpstr>
      <vt:lpstr>  Theorem1  </vt:lpstr>
      <vt:lpstr> Theorem 2 </vt:lpstr>
      <vt:lpstr> Theorem 3 </vt:lpstr>
      <vt:lpstr> Theorem: Union of two recursive languages is recursive </vt:lpstr>
      <vt:lpstr> Theorem: Union of two Recursively Enumerable Languages is REL. </vt:lpstr>
      <vt:lpstr> Theorem:  Intersection of two recursively enumerable languages is REL. </vt:lpstr>
      <vt:lpstr>  Theorem 5:  </vt:lpstr>
      <vt:lpstr>  Theorem 5:  </vt:lpstr>
      <vt:lpstr>Theorem Statements</vt:lpstr>
      <vt:lpstr>Properties of Recursive Enumerable Language (RE)</vt:lpstr>
      <vt:lpstr>Summary of Closure properties of Recursive languages and Recursively Enumerable language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Logic And Algebraic Structures</dc:title>
  <dc:creator>HP</dc:creator>
  <cp:lastModifiedBy>Arumuga Arun R</cp:lastModifiedBy>
  <cp:revision>636</cp:revision>
  <dcterms:created xsi:type="dcterms:W3CDTF">2020-07-30T09:53:05Z</dcterms:created>
  <dcterms:modified xsi:type="dcterms:W3CDTF">2024-04-25T08:12:01Z</dcterms:modified>
</cp:coreProperties>
</file>