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34" r:id="rId2"/>
    <p:sldId id="733" r:id="rId3"/>
    <p:sldId id="641" r:id="rId4"/>
    <p:sldId id="624" r:id="rId5"/>
    <p:sldId id="665" r:id="rId6"/>
    <p:sldId id="666" r:id="rId7"/>
    <p:sldId id="364" r:id="rId8"/>
    <p:sldId id="367" r:id="rId9"/>
    <p:sldId id="735" r:id="rId10"/>
    <p:sldId id="366" r:id="rId11"/>
    <p:sldId id="368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998" autoAdjust="0"/>
  </p:normalViewPr>
  <p:slideViewPr>
    <p:cSldViewPr snapToGrid="0">
      <p:cViewPr varScale="1">
        <p:scale>
          <a:sx n="73" d="100"/>
          <a:sy n="73" d="100"/>
        </p:scale>
        <p:origin x="998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5BBB-9053-4FB2-B204-6D5C221D5451}" type="datetimeFigureOut">
              <a:rPr lang="en-IN" smtClean="0"/>
              <a:pPr/>
              <a:t>29-04-2024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92C4-1362-4BBE-9949-F6525E9539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6" y="6174318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613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Example: 4</a:t>
            </a:r>
          </a:p>
          <a:p>
            <a:pPr marL="0" indent="0">
              <a:buNone/>
            </a:pPr>
            <a:r>
              <a:rPr lang="en-IN" dirty="0"/>
              <a:t>                List A                 List B</a:t>
            </a:r>
          </a:p>
          <a:p>
            <a:pPr marL="0" indent="0">
              <a:buNone/>
            </a:pPr>
            <a:r>
              <a:rPr lang="en-IN" dirty="0"/>
              <a:t>     1)        </a:t>
            </a:r>
            <a:r>
              <a:rPr lang="en-IN" dirty="0">
                <a:solidFill>
                  <a:srgbClr val="FF0000"/>
                </a:solidFill>
              </a:rPr>
              <a:t>10</a:t>
            </a:r>
            <a:r>
              <a:rPr lang="en-IN" dirty="0"/>
              <a:t>                       </a:t>
            </a:r>
            <a:r>
              <a:rPr lang="en-IN" dirty="0">
                <a:solidFill>
                  <a:srgbClr val="0000CC"/>
                </a:solidFill>
              </a:rPr>
              <a:t>101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2)        </a:t>
            </a:r>
            <a:r>
              <a:rPr lang="en-IN" dirty="0">
                <a:solidFill>
                  <a:srgbClr val="FF0000"/>
                </a:solidFill>
              </a:rPr>
              <a:t>011 </a:t>
            </a:r>
            <a:r>
              <a:rPr lang="en-IN" dirty="0"/>
              <a:t>                    </a:t>
            </a:r>
            <a:r>
              <a:rPr lang="en-IN" dirty="0">
                <a:solidFill>
                  <a:srgbClr val="0000CC"/>
                </a:solidFill>
              </a:rPr>
              <a:t>11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/>
              <a:t> 3)        </a:t>
            </a:r>
            <a:r>
              <a:rPr lang="en-IN" dirty="0">
                <a:solidFill>
                  <a:srgbClr val="FF0000"/>
                </a:solidFill>
              </a:rPr>
              <a:t>101                     </a:t>
            </a:r>
            <a:r>
              <a:rPr lang="en-IN" dirty="0">
                <a:solidFill>
                  <a:srgbClr val="0000CC"/>
                </a:solidFill>
              </a:rPr>
              <a:t>011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</a:t>
            </a: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w   10                                       </a:t>
            </a:r>
            <a:r>
              <a:rPr lang="en-IN" b="1" dirty="0"/>
              <a:t>(3)       </a:t>
            </a:r>
            <a:r>
              <a:rPr lang="en-IN" dirty="0">
                <a:solidFill>
                  <a:srgbClr val="FF0000"/>
                </a:solidFill>
              </a:rPr>
              <a:t>w   </a:t>
            </a:r>
            <a:r>
              <a:rPr lang="en-IN" b="1" dirty="0">
                <a:solidFill>
                  <a:srgbClr val="FF0000"/>
                </a:solidFill>
              </a:rPr>
              <a:t>10101101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101                                                 x   </a:t>
            </a:r>
            <a:r>
              <a:rPr lang="en-IN" b="1" dirty="0">
                <a:solidFill>
                  <a:srgbClr val="0000CC"/>
                </a:solidFill>
              </a:rPr>
              <a:t>101011011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    </a:t>
            </a:r>
            <a:r>
              <a:rPr lang="en-IN" dirty="0">
                <a:solidFill>
                  <a:srgbClr val="FF0000"/>
                </a:solidFill>
              </a:rPr>
              <a:t>w   101</a:t>
            </a:r>
            <a:r>
              <a:rPr lang="en-IN" b="1" dirty="0"/>
              <a:t>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101</a:t>
            </a:r>
            <a:r>
              <a:rPr lang="en-IN" b="1" dirty="0"/>
              <a:t>1</a:t>
            </a:r>
            <a:r>
              <a:rPr lang="en-IN" dirty="0">
                <a:solidFill>
                  <a:srgbClr val="0000CC"/>
                </a:solidFill>
              </a:rPr>
              <a:t>01                               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/>
              <a:t>(3)      </a:t>
            </a:r>
            <a:r>
              <a:rPr lang="en-IN" dirty="0">
                <a:solidFill>
                  <a:srgbClr val="FF0000"/>
                </a:solidFill>
              </a:rPr>
              <a:t>w   10101                     This problem has no solution.  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101011                               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925285" y="4499429"/>
            <a:ext cx="2835404" cy="1074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736769" y="3418111"/>
            <a:ext cx="3871687" cy="1074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9639D-05BE-B91E-08E7-CA0BBCBD342B}"/>
              </a:ext>
            </a:extLst>
          </p:cNvPr>
          <p:cNvSpPr txBox="1"/>
          <p:nvPr/>
        </p:nvSpPr>
        <p:spPr>
          <a:xfrm rot="20337054">
            <a:off x="8217360" y="1353401"/>
            <a:ext cx="3229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Undecidable – not able to find the solution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61318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Example: 5</a:t>
            </a:r>
          </a:p>
          <a:p>
            <a:pPr marL="0" indent="0">
              <a:buNone/>
            </a:pPr>
            <a:r>
              <a:rPr lang="en-IN" dirty="0"/>
              <a:t>                List A                 List B</a:t>
            </a:r>
          </a:p>
          <a:p>
            <a:pPr marL="0" indent="0">
              <a:buNone/>
            </a:pPr>
            <a:r>
              <a:rPr lang="en-IN" dirty="0"/>
              <a:t>     1)        </a:t>
            </a:r>
            <a:r>
              <a:rPr lang="en-IN" dirty="0">
                <a:solidFill>
                  <a:srgbClr val="FF0000"/>
                </a:solidFill>
              </a:rPr>
              <a:t>aab</a:t>
            </a:r>
            <a:r>
              <a:rPr lang="en-IN" dirty="0"/>
              <a:t>                     </a:t>
            </a:r>
            <a:r>
              <a:rPr lang="en-IN" dirty="0">
                <a:solidFill>
                  <a:srgbClr val="0000CC"/>
                </a:solidFill>
              </a:rPr>
              <a:t>aba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2)        </a:t>
            </a:r>
            <a:r>
              <a:rPr lang="en-IN" dirty="0">
                <a:solidFill>
                  <a:srgbClr val="FF0000"/>
                </a:solidFill>
              </a:rPr>
              <a:t>bb </a:t>
            </a:r>
            <a:r>
              <a:rPr lang="en-IN" dirty="0"/>
              <a:t>               </a:t>
            </a:r>
            <a:r>
              <a:rPr lang="en-IN" dirty="0">
                <a:solidFill>
                  <a:srgbClr val="0000CC"/>
                </a:solidFill>
              </a:rPr>
              <a:t>       bba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/>
              <a:t> 3)        </a:t>
            </a:r>
            <a:r>
              <a:rPr lang="en-IN" dirty="0">
                <a:solidFill>
                  <a:srgbClr val="FF0000"/>
                </a:solidFill>
              </a:rPr>
              <a:t>aaaa                   </a:t>
            </a:r>
            <a:r>
              <a:rPr lang="en-IN" dirty="0">
                <a:solidFill>
                  <a:srgbClr val="0000CC"/>
                </a:solidFill>
              </a:rPr>
              <a:t>b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b="1" dirty="0"/>
              <a:t>(2) </a:t>
            </a: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w    bb                                   </a:t>
            </a:r>
            <a:r>
              <a:rPr lang="en-IN" b="1" dirty="0"/>
              <a:t>(3)</a:t>
            </a:r>
            <a:r>
              <a:rPr lang="en-IN" dirty="0">
                <a:solidFill>
                  <a:srgbClr val="FF0000"/>
                </a:solidFill>
              </a:rPr>
              <a:t>    w   </a:t>
            </a:r>
            <a:r>
              <a:rPr lang="en-IN" dirty="0" err="1">
                <a:solidFill>
                  <a:srgbClr val="FF0000"/>
                </a:solidFill>
              </a:rPr>
              <a:t>bba</a:t>
            </a:r>
            <a:r>
              <a:rPr lang="en-IN" b="1" dirty="0" err="1"/>
              <a:t>a</a:t>
            </a:r>
            <a:r>
              <a:rPr lang="en-IN" dirty="0" err="1">
                <a:solidFill>
                  <a:srgbClr val="FF0000"/>
                </a:solidFill>
              </a:rPr>
              <a:t>aa</a:t>
            </a:r>
            <a:r>
              <a:rPr lang="en-IN" dirty="0">
                <a:solidFill>
                  <a:srgbClr val="FF0000"/>
                </a:solidFill>
              </a:rPr>
              <a:t>             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bba                                        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x   bba</a:t>
            </a:r>
            <a:r>
              <a:rPr lang="en-IN" b="1" dirty="0"/>
              <a:t>b</a:t>
            </a:r>
            <a:r>
              <a:rPr lang="en-IN" dirty="0">
                <a:solidFill>
                  <a:srgbClr val="0000CC"/>
                </a:solidFill>
              </a:rPr>
              <a:t>                                                                              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    </a:t>
            </a:r>
            <a:r>
              <a:rPr lang="en-IN" dirty="0">
                <a:solidFill>
                  <a:srgbClr val="FF0000"/>
                </a:solidFill>
              </a:rPr>
              <a:t>w    </a:t>
            </a:r>
            <a:r>
              <a:rPr lang="en-IN" dirty="0" err="1">
                <a:solidFill>
                  <a:srgbClr val="FF0000"/>
                </a:solidFill>
              </a:rPr>
              <a:t>bbaab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</a:t>
            </a:r>
            <a:r>
              <a:rPr lang="en-IN" dirty="0" err="1">
                <a:solidFill>
                  <a:srgbClr val="0000CC"/>
                </a:solidFill>
              </a:rPr>
              <a:t>bbaaba</a:t>
            </a:r>
            <a:r>
              <a:rPr lang="en-IN" dirty="0">
                <a:solidFill>
                  <a:srgbClr val="0000CC"/>
                </a:solidFill>
              </a:rPr>
              <a:t>                  </a:t>
            </a:r>
            <a:r>
              <a:rPr lang="en-IN" dirty="0">
                <a:solidFill>
                  <a:srgbClr val="FF0000"/>
                </a:solidFill>
              </a:rPr>
              <a:t>This problem has no solution.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     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/>
              <a:t>(1)     </a:t>
            </a:r>
            <a:r>
              <a:rPr lang="en-IN" dirty="0">
                <a:solidFill>
                  <a:srgbClr val="FF0000"/>
                </a:solidFill>
              </a:rPr>
              <a:t>w    </a:t>
            </a:r>
            <a:r>
              <a:rPr lang="en-IN" dirty="0" err="1">
                <a:solidFill>
                  <a:srgbClr val="FF0000"/>
                </a:solidFill>
              </a:rPr>
              <a:t>bbaabaab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</a:t>
            </a:r>
            <a:r>
              <a:rPr lang="en-IN" dirty="0" err="1">
                <a:solidFill>
                  <a:srgbClr val="0000CC"/>
                </a:solidFill>
              </a:rPr>
              <a:t>bbaabaaba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35795" y="4112246"/>
            <a:ext cx="2835404" cy="1074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918235" y="3191946"/>
            <a:ext cx="2835404" cy="107405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FA51F-5D8B-5C27-370D-6386306FC8F5}"/>
              </a:ext>
            </a:extLst>
          </p:cNvPr>
          <p:cNvSpPr/>
          <p:nvPr/>
        </p:nvSpPr>
        <p:spPr>
          <a:xfrm>
            <a:off x="968237" y="5501554"/>
            <a:ext cx="4181831" cy="1074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06E7A-FFC6-19A1-2C58-A5B46D4D910C}"/>
              </a:ext>
            </a:extLst>
          </p:cNvPr>
          <p:cNvSpPr txBox="1"/>
          <p:nvPr/>
        </p:nvSpPr>
        <p:spPr>
          <a:xfrm rot="20337054">
            <a:off x="8217360" y="1353401"/>
            <a:ext cx="3229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Undecidable – not able to find the solution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Computable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66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 recursive function is defined in terms of itself.</a:t>
            </a:r>
          </a:p>
          <a:p>
            <a:pPr marL="514350" indent="-514350">
              <a:buAutoNum type="arabicPeriod"/>
            </a:pPr>
            <a:r>
              <a:rPr lang="en-IN" dirty="0"/>
              <a:t>The recursive definition of factorial is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>
                <a:solidFill>
                  <a:srgbClr val="FF0000"/>
                </a:solidFill>
              </a:rPr>
              <a:t>n! = n * (n-1)!     for n ≥1</a:t>
            </a:r>
          </a:p>
          <a:p>
            <a:pPr marL="0" indent="0">
              <a:buNone/>
            </a:pPr>
            <a:r>
              <a:rPr lang="en-IN" dirty="0"/>
              <a:t>2.   The recursive definition of the exponential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/>
              <a:t> is defined as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= x * x</a:t>
            </a:r>
            <a:r>
              <a:rPr lang="en-IN" baseline="30000" dirty="0">
                <a:solidFill>
                  <a:srgbClr val="FF0000"/>
                </a:solidFill>
              </a:rPr>
              <a:t>n-1</a:t>
            </a:r>
            <a:r>
              <a:rPr lang="en-IN" dirty="0"/>
              <a:t>          </a:t>
            </a:r>
            <a:r>
              <a:rPr lang="en-IN" dirty="0">
                <a:solidFill>
                  <a:srgbClr val="FF0000"/>
                </a:solidFill>
              </a:rPr>
              <a:t>for n ≥1</a:t>
            </a:r>
            <a:r>
              <a:rPr lang="en-IN" dirty="0"/>
              <a:t>   </a:t>
            </a:r>
          </a:p>
          <a:p>
            <a:r>
              <a:rPr lang="en-IN" dirty="0"/>
              <a:t>A recursive function can be generalized by defining it in addition to in terms of itself, possibly in terms of some other functions.</a:t>
            </a:r>
          </a:p>
          <a:p>
            <a:r>
              <a:rPr lang="en-IN" dirty="0"/>
              <a:t>Such generalization defines </a:t>
            </a:r>
            <a:r>
              <a:rPr lang="en-IN" dirty="0">
                <a:solidFill>
                  <a:srgbClr val="FF0000"/>
                </a:solidFill>
              </a:rPr>
              <a:t>primitive recursion</a:t>
            </a:r>
            <a:r>
              <a:rPr lang="en-IN" dirty="0"/>
              <a:t>.</a:t>
            </a:r>
          </a:p>
          <a:p>
            <a:r>
              <a:rPr lang="en-IN" dirty="0"/>
              <a:t>Turing machine is viewed as a mathematical model of </a:t>
            </a:r>
            <a:r>
              <a:rPr lang="en-IN" dirty="0">
                <a:solidFill>
                  <a:srgbClr val="FF0000"/>
                </a:solidFill>
              </a:rPr>
              <a:t>partial recursive function</a:t>
            </a:r>
            <a:r>
              <a:rPr lang="en-I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41"/>
                <a:ext cx="10515600" cy="56794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>
                    <a:solidFill>
                      <a:srgbClr val="FF0000"/>
                    </a:solidFill>
                  </a:rPr>
                  <a:t>Some basic properties: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       </a:t>
                </a:r>
                <a:r>
                  <a:rPr lang="en-IN" b="1" dirty="0"/>
                  <a:t>f : A → B   A = N , B = N ,</a:t>
                </a:r>
                <a:r>
                  <a:rPr lang="en-IN" dirty="0"/>
                  <a:t>  </a:t>
                </a:r>
                <a:r>
                  <a:rPr lang="en-IN" b="1" dirty="0"/>
                  <a:t>N</a:t>
                </a:r>
                <a:r>
                  <a:rPr lang="en-IN" dirty="0"/>
                  <a:t> is a set of natural numbers</a:t>
                </a:r>
                <a:endParaRPr lang="en-IN" b="1" dirty="0"/>
              </a:p>
              <a:p>
                <a:pPr marL="514350" indent="-514350">
                  <a:buAutoNum type="arabicPeriod"/>
                </a:pPr>
                <a:r>
                  <a:rPr lang="en-IN" b="1" dirty="0"/>
                  <a:t>Total function</a:t>
                </a:r>
              </a:p>
              <a:p>
                <a:pPr marL="0" indent="0">
                  <a:buNone/>
                </a:pPr>
                <a:r>
                  <a:rPr lang="en-IN" dirty="0"/>
                  <a:t>       A total function  from </a:t>
                </a:r>
                <a:r>
                  <a:rPr lang="en-IN" b="1" dirty="0"/>
                  <a:t>A</a:t>
                </a:r>
                <a:r>
                  <a:rPr lang="en-IN" dirty="0"/>
                  <a:t> to </a:t>
                </a:r>
                <a:r>
                  <a:rPr lang="en-IN" b="1" dirty="0"/>
                  <a:t>B</a:t>
                </a:r>
                <a:r>
                  <a:rPr lang="en-IN" dirty="0"/>
                  <a:t> assigns a unique element of </a:t>
                </a:r>
                <a:r>
                  <a:rPr lang="en-IN" b="1" dirty="0"/>
                  <a:t>B</a:t>
                </a:r>
                <a:r>
                  <a:rPr lang="en-IN" dirty="0"/>
                  <a:t> to every element of </a:t>
                </a:r>
                <a:r>
                  <a:rPr lang="en-IN" b="1" dirty="0"/>
                  <a:t>A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f(x) = 2x  is a </a:t>
                </a:r>
                <a:r>
                  <a:rPr lang="en-IN" b="1" dirty="0"/>
                  <a:t>total function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2.</a:t>
                </a:r>
                <a:r>
                  <a:rPr lang="en-IN" b="1" dirty="0"/>
                  <a:t> Partial function</a:t>
                </a:r>
              </a:p>
              <a:p>
                <a:pPr marL="0" indent="0">
                  <a:buNone/>
                </a:pPr>
                <a:r>
                  <a:rPr lang="en-IN" dirty="0"/>
                  <a:t>      A partial function  from </a:t>
                </a:r>
                <a:r>
                  <a:rPr lang="en-IN" b="1" dirty="0"/>
                  <a:t>A</a:t>
                </a:r>
                <a:r>
                  <a:rPr lang="en-IN" dirty="0"/>
                  <a:t> to </a:t>
                </a:r>
                <a:r>
                  <a:rPr lang="en-IN" b="1" dirty="0"/>
                  <a:t>B</a:t>
                </a:r>
                <a:r>
                  <a:rPr lang="en-IN" dirty="0"/>
                  <a:t> assigns at most one element of B to every element of A.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f(x) = +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 is a </a:t>
                </a:r>
                <a:r>
                  <a:rPr lang="en-IN" b="1" dirty="0"/>
                  <a:t>partial function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     f(x) is not defined if x is a negative real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41"/>
                <a:ext cx="10515600" cy="5679422"/>
              </a:xfrm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</a:t>
            </a:r>
            <a:r>
              <a:rPr lang="en-IN" b="1" dirty="0"/>
              <a:t>Function of k-variables</a:t>
            </a:r>
          </a:p>
          <a:p>
            <a:pPr marL="0" indent="0">
              <a:buNone/>
            </a:pPr>
            <a:r>
              <a:rPr lang="en-IN" dirty="0"/>
              <a:t> A function of k-variables is represented as f(x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k</a:t>
            </a:r>
            <a:r>
              <a:rPr lang="en-IN" dirty="0"/>
              <a:t>).</a:t>
            </a:r>
          </a:p>
          <a:p>
            <a:pPr marL="0" indent="0">
              <a:buNone/>
            </a:pPr>
            <a:r>
              <a:rPr lang="en-IN" dirty="0"/>
              <a:t>        f(x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) = x</a:t>
            </a:r>
            <a:r>
              <a:rPr lang="en-IN" baseline="-25000" dirty="0"/>
              <a:t>1</a:t>
            </a:r>
            <a:r>
              <a:rPr lang="en-IN" dirty="0"/>
              <a:t>+2x</a:t>
            </a:r>
            <a:r>
              <a:rPr lang="en-IN" baseline="-25000" dirty="0"/>
              <a:t>2 </a:t>
            </a:r>
            <a:r>
              <a:rPr lang="en-IN" dirty="0"/>
              <a:t> is a </a:t>
            </a:r>
            <a:r>
              <a:rPr lang="en-IN" b="1" dirty="0"/>
              <a:t>function of two variables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b="1" dirty="0"/>
              <a:t>Primitive recursive function</a:t>
            </a:r>
          </a:p>
          <a:p>
            <a:pPr marL="0" indent="0">
              <a:buNone/>
            </a:pPr>
            <a:r>
              <a:rPr lang="en-IN" dirty="0"/>
              <a:t>Some initial functions are taken as primitive recursive functions. These initial functions are:</a:t>
            </a:r>
          </a:p>
          <a:p>
            <a:pPr marL="0" indent="0">
              <a:buNone/>
            </a:pPr>
            <a:r>
              <a:rPr lang="en-IN" b="1" dirty="0"/>
              <a:t>   a) Zero function</a:t>
            </a:r>
          </a:p>
          <a:p>
            <a:pPr marL="0" indent="0">
              <a:buNone/>
            </a:pPr>
            <a:r>
              <a:rPr lang="en-IN" b="1" dirty="0"/>
              <a:t>   b) Successor function</a:t>
            </a:r>
          </a:p>
          <a:p>
            <a:pPr marL="0" indent="0">
              <a:buNone/>
            </a:pPr>
            <a:r>
              <a:rPr lang="en-IN" b="1" dirty="0"/>
              <a:t>   c) Projection function</a:t>
            </a:r>
          </a:p>
          <a:p>
            <a:pPr marL="0" indent="0">
              <a:buNone/>
            </a:pPr>
            <a:r>
              <a:rPr lang="en-IN" dirty="0"/>
              <a:t>A function derived from </a:t>
            </a:r>
            <a:r>
              <a:rPr lang="en-IN" dirty="0">
                <a:solidFill>
                  <a:srgbClr val="FF0000"/>
                </a:solidFill>
              </a:rPr>
              <a:t>combination / composition</a:t>
            </a:r>
            <a:r>
              <a:rPr lang="en-IN" dirty="0"/>
              <a:t> of primitive recursive functions is </a:t>
            </a:r>
            <a:r>
              <a:rPr lang="en-IN" dirty="0">
                <a:solidFill>
                  <a:srgbClr val="FF0000"/>
                </a:solidFill>
              </a:rPr>
              <a:t>primitive recursive</a:t>
            </a:r>
            <a:r>
              <a:rPr lang="en-I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1671"/>
                <a:ext cx="10515600" cy="52712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 The </a:t>
                </a:r>
                <a:r>
                  <a:rPr lang="en-IN" b="1" dirty="0"/>
                  <a:t>zero function </a:t>
                </a:r>
                <a:r>
                  <a:rPr lang="en-IN" dirty="0">
                    <a:solidFill>
                      <a:srgbClr val="FF0000"/>
                    </a:solidFill>
                  </a:rPr>
                  <a:t>z</a:t>
                </a:r>
                <a:r>
                  <a:rPr lang="en-IN" dirty="0"/>
                  <a:t> is defined by  </a:t>
                </a:r>
                <a:r>
                  <a:rPr lang="en-IN" dirty="0">
                    <a:solidFill>
                      <a:srgbClr val="FF0000"/>
                    </a:solidFill>
                  </a:rPr>
                  <a:t>z(x) = 0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dirty="0"/>
                  <a:t>The </a:t>
                </a:r>
                <a:r>
                  <a:rPr lang="en-IN" b="1" dirty="0"/>
                  <a:t>successor function </a:t>
                </a:r>
                <a:r>
                  <a:rPr lang="en-IN" dirty="0">
                    <a:solidFill>
                      <a:srgbClr val="FF0000"/>
                    </a:solidFill>
                  </a:rPr>
                  <a:t>S</a:t>
                </a:r>
                <a:r>
                  <a:rPr lang="en-IN" dirty="0"/>
                  <a:t> is defined by </a:t>
                </a:r>
                <a:r>
                  <a:rPr lang="en-IN" dirty="0">
                    <a:solidFill>
                      <a:srgbClr val="FF0000"/>
                    </a:solidFill>
                  </a:rPr>
                  <a:t>S(x) = x + 1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dirty="0"/>
                  <a:t>The </a:t>
                </a:r>
                <a:r>
                  <a:rPr lang="en-IN" b="1" dirty="0"/>
                  <a:t>Projection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dirty="0"/>
                  <a:t>is defined by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(x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IN" dirty="0">
                    <a:solidFill>
                      <a:srgbClr val="FF0000"/>
                    </a:solidFill>
                  </a:rPr>
                  <a:t>, x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, . . . , </a:t>
                </a:r>
                <a:r>
                  <a:rPr lang="en-IN" dirty="0" err="1">
                    <a:solidFill>
                      <a:srgbClr val="FF0000"/>
                    </a:solidFill>
                  </a:rPr>
                  <a:t>x</a:t>
                </a:r>
                <a:r>
                  <a:rPr lang="en-IN" baseline="-25000" dirty="0" err="1">
                    <a:solidFill>
                      <a:srgbClr val="FF0000"/>
                    </a:solidFill>
                  </a:rPr>
                  <a:t>n</a:t>
                </a:r>
                <a:r>
                  <a:rPr lang="en-IN" dirty="0">
                    <a:solidFill>
                      <a:srgbClr val="FF0000"/>
                    </a:solidFill>
                  </a:rPr>
                  <a:t> ) = x</a:t>
                </a:r>
                <a:r>
                  <a:rPr lang="en-IN" i="1" baseline="-25000" dirty="0">
                    <a:solidFill>
                      <a:srgbClr val="FF0000"/>
                    </a:solidFill>
                  </a:rPr>
                  <a:t>i</a:t>
                </a:r>
                <a:endParaRPr lang="en-IN" i="1" baseline="-25000" dirty="0"/>
              </a:p>
              <a:p>
                <a:pPr marL="0" indent="0">
                  <a:buNone/>
                </a:pPr>
                <a:endParaRPr lang="en-IN" i="1" baseline="-25000" dirty="0"/>
              </a:p>
              <a:p>
                <a:pPr marL="0" indent="0">
                  <a:buNone/>
                </a:pPr>
                <a:r>
                  <a:rPr lang="en-IN" baseline="-25000" dirty="0"/>
                  <a:t> </a:t>
                </a:r>
                <a:r>
                  <a:rPr lang="en-IN" dirty="0"/>
                  <a:t>The Projection function selects i</a:t>
                </a:r>
                <a:r>
                  <a:rPr lang="en-IN" baseline="30000" dirty="0"/>
                  <a:t>th</a:t>
                </a:r>
                <a:r>
                  <a:rPr lang="en-IN" dirty="0"/>
                  <a:t> element from a tape containing n elements.</a:t>
                </a:r>
              </a:p>
              <a:p>
                <a:pPr marL="0" indent="0">
                  <a:buNone/>
                </a:pPr>
                <a:r>
                  <a:rPr lang="en-IN" dirty="0"/>
                  <a:t>For example,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(3, -9,  </a:t>
                </a:r>
                <a:r>
                  <a:rPr lang="en-IN" b="1" dirty="0"/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, 6, 9) = </a:t>
                </a:r>
                <a:r>
                  <a:rPr lang="en-IN" b="1" dirty="0"/>
                  <a:t>2</a:t>
                </a:r>
                <a:endParaRPr lang="en-IN" b="1" i="1" baseline="-25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1671"/>
                <a:ext cx="10515600" cy="5271247"/>
              </a:xfrm>
              <a:blipFill rotWithShape="1">
                <a:blip r:embed="rId2"/>
                <a:stretch>
                  <a:fillRect t="-9" b="-7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5. </a:t>
            </a:r>
            <a:r>
              <a:rPr lang="en-IN" b="1" dirty="0"/>
              <a:t>Composition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, . . . , f</a:t>
            </a:r>
            <a:r>
              <a:rPr lang="en-IN" baseline="-25000" dirty="0">
                <a:solidFill>
                  <a:srgbClr val="FF0000"/>
                </a:solidFill>
              </a:rPr>
              <a:t>k </a:t>
            </a:r>
            <a:r>
              <a:rPr lang="en-IN" baseline="-25000" dirty="0"/>
              <a:t> </a:t>
            </a:r>
            <a:r>
              <a:rPr lang="en-IN" dirty="0"/>
              <a:t> are partial functions of n variables, and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/>
              <a:t> is a partial function of k variables, then the composition of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/>
              <a:t> with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, . . . , f</a:t>
            </a:r>
            <a:r>
              <a:rPr lang="en-IN" baseline="-25000" dirty="0">
                <a:solidFill>
                  <a:srgbClr val="FF000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a partial function of n variables defined by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>
                <a:solidFill>
                  <a:srgbClr val="FF0000"/>
                </a:solidFill>
              </a:rPr>
              <a:t>(f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n</a:t>
            </a:r>
            <a:r>
              <a:rPr lang="en-IN" dirty="0">
                <a:solidFill>
                  <a:srgbClr val="FF0000"/>
                </a:solidFill>
              </a:rPr>
              <a:t>), 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n</a:t>
            </a:r>
            <a:r>
              <a:rPr lang="en-IN" dirty="0">
                <a:solidFill>
                  <a:srgbClr val="FF0000"/>
                </a:solidFill>
              </a:rPr>
              <a:t>), . . . , f</a:t>
            </a:r>
            <a:r>
              <a:rPr lang="en-IN" baseline="-25000" dirty="0">
                <a:solidFill>
                  <a:srgbClr val="FF000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n</a:t>
            </a:r>
            <a:r>
              <a:rPr lang="en-IN" dirty="0">
                <a:solidFill>
                  <a:srgbClr val="FF0000"/>
                </a:solidFill>
              </a:rPr>
              <a:t>) )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/>
              <a:t>For example:</a:t>
            </a:r>
          </a:p>
          <a:p>
            <a:pPr marL="0" indent="0">
              <a:buNone/>
            </a:pPr>
            <a:r>
              <a:rPr lang="en-IN" dirty="0"/>
              <a:t>If 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/>
              <a:t>(x, y) = x + y 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/>
              <a:t>(x, y) = 3x 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3</a:t>
            </a:r>
            <a:r>
              <a:rPr lang="en-IN" dirty="0"/>
              <a:t>(x, y) = </a:t>
            </a:r>
            <a:r>
              <a:rPr lang="en-IN" dirty="0" err="1"/>
              <a:t>xy</a:t>
            </a:r>
            <a:r>
              <a:rPr lang="en-IN" dirty="0"/>
              <a:t>  and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/>
              <a:t>(x, y, z) = x + y + 2z be functions over </a:t>
            </a:r>
            <a:r>
              <a:rPr lang="en-IN" b="1" dirty="0"/>
              <a:t>N</a:t>
            </a:r>
            <a:r>
              <a:rPr lang="en-IN" dirty="0"/>
              <a:t>, then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/>
              <a:t>(x, y),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/>
              <a:t>(x, y),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3</a:t>
            </a:r>
            <a:r>
              <a:rPr lang="en-IN" dirty="0"/>
              <a:t>(x, y)) =  ( (x + y) + (3x) + 2(</a:t>
            </a:r>
            <a:r>
              <a:rPr lang="en-IN" dirty="0" err="1"/>
              <a:t>xy</a:t>
            </a:r>
            <a:r>
              <a:rPr lang="en-IN" dirty="0"/>
              <a:t>)) = (x + y + 3x + 2xy)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= (4x + y + 2xy)</a:t>
            </a:r>
          </a:p>
          <a:p>
            <a:pPr marL="0" indent="0">
              <a:buNone/>
            </a:pPr>
            <a:r>
              <a:rPr lang="en-IN" dirty="0"/>
              <a:t>If the composition </a:t>
            </a:r>
            <a:r>
              <a:rPr lang="en-IN" dirty="0">
                <a:solidFill>
                  <a:srgbClr val="0000CC"/>
                </a:solidFill>
              </a:rPr>
              <a:t>g </a:t>
            </a:r>
            <a:r>
              <a:rPr lang="en-IN" dirty="0"/>
              <a:t>with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</a:t>
            </a:r>
            <a:r>
              <a:rPr lang="en-IN" dirty="0">
                <a:solidFill>
                  <a:srgbClr val="FF0000"/>
                </a:solidFill>
              </a:rPr>
              <a:t> f</a:t>
            </a:r>
            <a:r>
              <a:rPr lang="en-IN" baseline="-25000" dirty="0">
                <a:solidFill>
                  <a:srgbClr val="FF0000"/>
                </a:solidFill>
              </a:rPr>
              <a:t>3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by a function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8000"/>
                </a:solidFill>
              </a:rPr>
              <a:t>h</a:t>
            </a:r>
            <a:r>
              <a:rPr lang="en-IN" dirty="0"/>
              <a:t>, then</a:t>
            </a:r>
          </a:p>
          <a:p>
            <a:pPr marL="0" indent="0">
              <a:buNone/>
            </a:pPr>
            <a:r>
              <a:rPr lang="en-IN" dirty="0"/>
              <a:t>                              </a:t>
            </a:r>
            <a:r>
              <a:rPr lang="en-IN" b="1" dirty="0">
                <a:solidFill>
                  <a:srgbClr val="008000"/>
                </a:solidFill>
              </a:rPr>
              <a:t>h</a:t>
            </a:r>
            <a:r>
              <a:rPr lang="en-IN" b="1" dirty="0"/>
              <a:t>(x, y, z) =</a:t>
            </a:r>
            <a:r>
              <a:rPr lang="en-IN" b="1" dirty="0">
                <a:solidFill>
                  <a:srgbClr val="008000"/>
                </a:solidFill>
              </a:rPr>
              <a:t> </a:t>
            </a:r>
            <a:r>
              <a:rPr lang="en-IN" b="1" dirty="0"/>
              <a:t>4x + y + 2xy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</p:spPr>
            <p:txBody>
              <a:bodyPr/>
              <a:lstStyle/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Def: A function is called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primitive recursive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and only if it can be constructed from the basic functions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successive composition and primitive recursion.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Example:1   f(x, y) = x + y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f(x, 0) = x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f(x, y+1) = f(x, y) + 1 =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S(f(x, y))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add 2 and 3,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f(2, 3) = f(2, 2) + 1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= f(2, 1) + 1 + 1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= f(2, 0) + 1 + 1 + 1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= 2 + 1 + 1 + 1 = 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  <a:blipFill rotWithShape="1">
                <a:blip r:embed="rId2"/>
                <a:stretch>
                  <a:fillRect t="-10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3953"/>
                <a:ext cx="10515600" cy="472698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IN" dirty="0"/>
                  <a:t>Example: 2  f(x, y) = x*y</a:t>
                </a:r>
              </a:p>
              <a:p>
                <a:pPr marL="0" indent="0">
                  <a:buNone/>
                </a:pPr>
                <a:r>
                  <a:rPr lang="en-IN" dirty="0"/>
                  <a:t>     Define f(x, 0) = 0 = </a:t>
                </a:r>
                <a:r>
                  <a:rPr lang="en-IN" dirty="0">
                    <a:solidFill>
                      <a:srgbClr val="FF0000"/>
                    </a:solidFill>
                  </a:rPr>
                  <a:t>z(x)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f(x, y+1) = x + f (x, y) = </a:t>
                </a:r>
                <a:r>
                  <a:rPr lang="en-IN" dirty="0">
                    <a:solidFill>
                      <a:srgbClr val="FF0000"/>
                    </a:solidFill>
                  </a:rPr>
                  <a:t>h( x , f(x, y))               </a:t>
                </a:r>
                <a:r>
                  <a:rPr lang="en-IN" dirty="0">
                    <a:solidFill>
                      <a:srgbClr val="0000CC"/>
                    </a:solidFill>
                  </a:rPr>
                  <a:t>h(x, y) = x + y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CC"/>
                    </a:solidFill>
                  </a:rPr>
                  <a:t>                                                       = 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N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y, f(x, y))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(x, y, </a:t>
                </a:r>
                <a:r>
                  <a:rPr lang="en-IN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f(x, y)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 multiply 2 and 3</a:t>
                </a:r>
              </a:p>
              <a:p>
                <a:pPr marL="0" indent="0">
                  <a:buNone/>
                </a:pPr>
                <a:r>
                  <a:rPr lang="en-IN" dirty="0"/>
                  <a:t>      f(2, 3) = 2 + f(2, 2)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= 2 + 2 + f(2, 1)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= 2 + 2 + 2 + f(2, 0)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= 2 + 2+ 2 + 0 = 6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3953"/>
                <a:ext cx="10515600" cy="4726983"/>
              </a:xfrm>
              <a:blipFill>
                <a:blip r:embed="rId2"/>
                <a:stretch>
                  <a:fillRect l="-1043" t="-20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949"/>
            <a:ext cx="10515600" cy="57120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Example:3 </a:t>
            </a:r>
          </a:p>
          <a:p>
            <a:pPr marL="0" indent="0">
              <a:buNone/>
            </a:pPr>
            <a:r>
              <a:rPr lang="en-IN" dirty="0"/>
              <a:t>         f(x, y) = x – y  if x ≥ y</a:t>
            </a:r>
          </a:p>
          <a:p>
            <a:pPr marL="0" indent="0">
              <a:buNone/>
            </a:pPr>
            <a:r>
              <a:rPr lang="en-IN" dirty="0"/>
              <a:t>                    = 0        if x </a:t>
            </a:r>
            <a:r>
              <a:rPr lang="en-IN"/>
              <a:t>&lt; 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Now, we define the predecessor function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pred</a:t>
            </a:r>
            <a:r>
              <a:rPr lang="en-IN" dirty="0"/>
              <a:t>(0) = 0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pred</a:t>
            </a:r>
            <a:r>
              <a:rPr lang="en-IN" dirty="0"/>
              <a:t>(y + 1) = y</a:t>
            </a:r>
          </a:p>
          <a:p>
            <a:pPr marL="0" indent="0">
              <a:buNone/>
            </a:pPr>
            <a:r>
              <a:rPr lang="en-IN" dirty="0"/>
              <a:t>And from it, the subtraction function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subtr</a:t>
            </a:r>
            <a:r>
              <a:rPr lang="en-IN" dirty="0"/>
              <a:t>(x, 0) = x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subtr</a:t>
            </a:r>
            <a:r>
              <a:rPr lang="en-IN" dirty="0"/>
              <a:t>(x, y+1)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subtr</a:t>
            </a:r>
            <a:r>
              <a:rPr lang="en-IN" dirty="0"/>
              <a:t>(x, y))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234" y="964010"/>
            <a:ext cx="10279117" cy="161948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7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Recursive and Recursively Enumerable</a:t>
            </a:r>
            <a:br>
              <a:rPr lang="en-US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Languages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567" y="4411506"/>
            <a:ext cx="10455599" cy="542456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>
              <a:spcBef>
                <a:spcPts val="774"/>
              </a:spcBef>
            </a:pPr>
            <a:r>
              <a:rPr lang="en-US" sz="2880" b="1" dirty="0">
                <a:latin typeface="Times New Roman"/>
                <a:cs typeface="Times New Roman"/>
              </a:rPr>
              <a:t>Topic: Post’s Correspondence Problem, Computable functions 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1096454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Recursive and Recursively Enumerable Languages, Language that is not Recursively Enumerable (RE) – computable functions – Chomsky Hierarchy – Undecidable problems -Post’s Correspondence Problem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953"/>
            <a:ext cx="10515600" cy="574301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To prove that 5 – 3 = 2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subtr</a:t>
            </a:r>
            <a:r>
              <a:rPr lang="en-IN" dirty="0"/>
              <a:t>(5, 3)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subtr</a:t>
            </a:r>
            <a:r>
              <a:rPr lang="en-IN" dirty="0"/>
              <a:t>(5, 2))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subtr</a:t>
            </a:r>
            <a:r>
              <a:rPr lang="en-IN" dirty="0"/>
              <a:t>(5, 1)))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subtr</a:t>
            </a:r>
            <a:r>
              <a:rPr lang="en-IN" dirty="0"/>
              <a:t>(5, 0))))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(5)))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(4))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(3)</a:t>
            </a:r>
          </a:p>
          <a:p>
            <a:pPr marL="0" indent="0">
              <a:buNone/>
            </a:pPr>
            <a:r>
              <a:rPr lang="en-IN" dirty="0"/>
              <a:t>                                 =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2729"/>
                <a:ext cx="10515600" cy="61453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Example:4</a:t>
                </a:r>
              </a:p>
              <a:p>
                <a:pPr marL="0" indent="0">
                  <a:buNone/>
                </a:pPr>
                <a:r>
                  <a:rPr lang="en-IN" dirty="0"/>
                  <a:t>  f(n) = n!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fact(0) = 1</a:t>
                </a:r>
              </a:p>
              <a:p>
                <a:pPr marL="0" indent="0">
                  <a:buNone/>
                </a:pPr>
                <a:r>
                  <a:rPr lang="en-IN" dirty="0"/>
                  <a:t>   fact(x+1) = (x+1)*fact(x)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= S(x)*fact(x)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= </a:t>
                </a:r>
                <a:r>
                  <a:rPr lang="en-IN" dirty="0">
                    <a:solidFill>
                      <a:srgbClr val="FF0000"/>
                    </a:solidFill>
                  </a:rPr>
                  <a:t>g(x, fact(x))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                   = S(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𝑓𝑎𝑐𝑡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  ∗</m:t>
                    </m:r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𝑓𝑎𝑐𝑡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 = (x + 1) * fact(x)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n = 5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fact(5) = fact(4+1) = 5 * fact(4) = 5 * fact(3 + 1) = 5 * 4 * fact(3) =5 * 4 * fact(2 + 1)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                                 = 5 * 4 * 3 * fact(2) = 5 * 4 * 3 * fact(1 + 1) = 5 * 4 * 3 * 2 * fact(1)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                                 = 5 * 4 * 3 * 2 * fact ( 1 + 0) = 5 * 4 * 3 * 2 * 1* fact(0)</a:t>
                </a:r>
              </a:p>
              <a:p>
                <a:pPr marL="0" indent="0">
                  <a:buNone/>
                </a:pPr>
                <a:r>
                  <a:rPr lang="en-IN" sz="2400">
                    <a:solidFill>
                      <a:srgbClr val="FF0000"/>
                    </a:solidFill>
                  </a:rPr>
                  <a:t>                                 = 5 * 4 * 3 * 2 * 1 * 1 = 120  </a:t>
                </a:r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2729"/>
                <a:ext cx="10515600" cy="6145306"/>
              </a:xfrm>
              <a:blipFill rotWithShape="1">
                <a:blip r:embed="rId2"/>
                <a:stretch>
                  <a:fillRect t="-467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Correspondence Problem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Devised by </a:t>
            </a:r>
            <a:r>
              <a:rPr lang="en-US" dirty="0" err="1"/>
              <a:t>Emli</a:t>
            </a:r>
            <a:r>
              <a:rPr lang="en-US" dirty="0"/>
              <a:t> Post </a:t>
            </a:r>
          </a:p>
          <a:p>
            <a:r>
              <a:rPr lang="en-US" dirty="0"/>
              <a:t>An abstract problem that involves string rather than TMs.</a:t>
            </a:r>
          </a:p>
          <a:p>
            <a:r>
              <a:rPr lang="en-US" dirty="0"/>
              <a:t>Tool for proving problems in logic or in formal language theory to be undecidable.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CEB83-96B5-27B2-C31B-2E24696CF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0" t="13122" r="28638" b="45714"/>
          <a:stretch/>
        </p:blipFill>
        <p:spPr>
          <a:xfrm>
            <a:off x="4361542" y="3793218"/>
            <a:ext cx="6516915" cy="28230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5499" y="1252025"/>
            <a:ext cx="10312722" cy="53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50E0-BCA5-31EC-E7AA-EFF64BF7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CD0BE-113C-4F99-BFF3-5101CAEEA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47" t="12249" r="1147" b="38218"/>
          <a:stretch/>
        </p:blipFill>
        <p:spPr>
          <a:xfrm>
            <a:off x="713557" y="1770743"/>
            <a:ext cx="10173629" cy="3149600"/>
          </a:xfrm>
        </p:spPr>
      </p:pic>
    </p:spTree>
    <p:extLst>
      <p:ext uri="{BB962C8B-B14F-4D97-AF65-F5344CB8AC3E}">
        <p14:creationId xmlns:p14="http://schemas.microsoft.com/office/powerpoint/2010/main" val="192530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52B7-C7DB-EC2E-8DDD-0FEAC583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07535-1581-A235-6BEC-626752254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914" r="14351"/>
          <a:stretch/>
        </p:blipFill>
        <p:spPr>
          <a:xfrm>
            <a:off x="1090930" y="1399252"/>
            <a:ext cx="8009528" cy="51483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893DC9-D8A6-8346-EF25-BBAB4C5BB269}"/>
              </a:ext>
            </a:extLst>
          </p:cNvPr>
          <p:cNvSpPr txBox="1"/>
          <p:nvPr/>
        </p:nvSpPr>
        <p:spPr>
          <a:xfrm>
            <a:off x="9353188" y="5624286"/>
            <a:ext cx="275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Decidable – able to find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5484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613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Example: 2</a:t>
            </a:r>
          </a:p>
          <a:p>
            <a:pPr marL="0" indent="0">
              <a:buNone/>
            </a:pPr>
            <a:r>
              <a:rPr lang="en-IN" dirty="0"/>
              <a:t>                List A                 List B</a:t>
            </a:r>
          </a:p>
          <a:p>
            <a:pPr marL="0" indent="0">
              <a:buNone/>
            </a:pPr>
            <a:r>
              <a:rPr lang="en-IN" dirty="0"/>
              <a:t>     1)        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                         </a:t>
            </a:r>
            <a:r>
              <a:rPr lang="en-IN" dirty="0">
                <a:solidFill>
                  <a:srgbClr val="0000CC"/>
                </a:solidFill>
              </a:rPr>
              <a:t>111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2)        </a:t>
            </a:r>
            <a:r>
              <a:rPr lang="en-IN" dirty="0">
                <a:solidFill>
                  <a:srgbClr val="FF0000"/>
                </a:solidFill>
              </a:rPr>
              <a:t>10111 </a:t>
            </a:r>
            <a:r>
              <a:rPr lang="en-IN" dirty="0"/>
              <a:t>               </a:t>
            </a:r>
            <a:r>
              <a:rPr lang="en-IN" dirty="0">
                <a:solidFill>
                  <a:srgbClr val="0000CC"/>
                </a:solidFill>
              </a:rPr>
              <a:t>10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/>
              <a:t> 3)        </a:t>
            </a:r>
            <a:r>
              <a:rPr lang="en-IN" dirty="0">
                <a:solidFill>
                  <a:srgbClr val="FF0000"/>
                </a:solidFill>
              </a:rPr>
              <a:t>10                       </a:t>
            </a:r>
            <a:r>
              <a:rPr lang="en-IN" dirty="0">
                <a:solidFill>
                  <a:srgbClr val="0000CC"/>
                </a:solidFill>
              </a:rPr>
              <a:t>0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b="1" dirty="0"/>
              <a:t>(2) </a:t>
            </a: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w   10111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10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    </a:t>
            </a:r>
            <a:r>
              <a:rPr lang="en-IN" dirty="0">
                <a:solidFill>
                  <a:srgbClr val="FF0000"/>
                </a:solidFill>
              </a:rPr>
              <a:t>w   101111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10111                               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/>
              <a:t>(1)      </a:t>
            </a:r>
            <a:r>
              <a:rPr lang="en-IN" dirty="0">
                <a:solidFill>
                  <a:srgbClr val="FF0000"/>
                </a:solidFill>
              </a:rPr>
              <a:t>w   1011111                    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10111111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F390D-22AE-EA25-7F88-2AA40AB0D62B}"/>
              </a:ext>
            </a:extLst>
          </p:cNvPr>
          <p:cNvSpPr txBox="1"/>
          <p:nvPr/>
        </p:nvSpPr>
        <p:spPr>
          <a:xfrm>
            <a:off x="7010967" y="3032627"/>
            <a:ext cx="3930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(3)  w   </a:t>
            </a:r>
            <a:r>
              <a:rPr lang="en-IN" sz="2800" b="1" dirty="0">
                <a:solidFill>
                  <a:srgbClr val="FF0000"/>
                </a:solidFill>
              </a:rPr>
              <a:t>101111110</a:t>
            </a:r>
          </a:p>
          <a:p>
            <a:r>
              <a:rPr lang="en-IN" sz="2800" dirty="0">
                <a:solidFill>
                  <a:srgbClr val="0000CC"/>
                </a:solidFill>
              </a:rPr>
              <a:t>        x   </a:t>
            </a:r>
            <a:r>
              <a:rPr lang="en-IN" sz="2800" b="1" dirty="0">
                <a:solidFill>
                  <a:srgbClr val="0000CC"/>
                </a:solidFill>
              </a:rPr>
              <a:t>101111110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E0A25-59F2-D8AF-79A9-FA359A385F85}"/>
              </a:ext>
            </a:extLst>
          </p:cNvPr>
          <p:cNvSpPr txBox="1"/>
          <p:nvPr/>
        </p:nvSpPr>
        <p:spPr>
          <a:xfrm>
            <a:off x="7010967" y="4274443"/>
            <a:ext cx="2869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w</a:t>
            </a:r>
            <a:r>
              <a:rPr lang="en-IN" sz="2800" b="1" dirty="0"/>
              <a:t> = </a:t>
            </a:r>
            <a:r>
              <a:rPr lang="en-IN" sz="2800" b="1" dirty="0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351B8-E6B9-D3A8-9F4D-3446BC1D68BA}"/>
              </a:ext>
            </a:extLst>
          </p:cNvPr>
          <p:cNvSpPr txBox="1"/>
          <p:nvPr/>
        </p:nvSpPr>
        <p:spPr>
          <a:xfrm>
            <a:off x="7020298" y="4763659"/>
            <a:ext cx="302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solution:  </a:t>
            </a:r>
            <a:r>
              <a:rPr lang="en-IN" sz="2800" b="1" dirty="0"/>
              <a:t>2 1 1 3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48E3E-5422-0176-E555-F2F152DF89B5}"/>
              </a:ext>
            </a:extLst>
          </p:cNvPr>
          <p:cNvSpPr txBox="1"/>
          <p:nvPr/>
        </p:nvSpPr>
        <p:spPr>
          <a:xfrm>
            <a:off x="6853312" y="5514485"/>
            <a:ext cx="4697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2 1 1 3 2 1 1 3 2 1 1 3 2 1 1 3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FF5E1-0343-B981-8FCB-8F99FC118E93}"/>
              </a:ext>
            </a:extLst>
          </p:cNvPr>
          <p:cNvSpPr txBox="1"/>
          <p:nvPr/>
        </p:nvSpPr>
        <p:spPr>
          <a:xfrm rot="20337054">
            <a:off x="8233087" y="1438052"/>
            <a:ext cx="275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Decidable – able to find the solution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1006959" cy="6131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Example: 3</a:t>
            </a:r>
          </a:p>
          <a:p>
            <a:pPr marL="0" indent="0">
              <a:buNone/>
            </a:pPr>
            <a:r>
              <a:rPr lang="en-IN" dirty="0"/>
              <a:t>                List A                 List B</a:t>
            </a:r>
          </a:p>
          <a:p>
            <a:pPr marL="0" indent="0">
              <a:buNone/>
            </a:pPr>
            <a:r>
              <a:rPr lang="en-IN" dirty="0"/>
              <a:t>     1)        </a:t>
            </a:r>
            <a:r>
              <a:rPr lang="en-IN" dirty="0">
                <a:solidFill>
                  <a:srgbClr val="FF0000"/>
                </a:solidFill>
              </a:rPr>
              <a:t>bbab</a:t>
            </a:r>
            <a:r>
              <a:rPr lang="en-IN" dirty="0"/>
              <a:t>                  </a:t>
            </a:r>
            <a:r>
              <a:rPr lang="en-IN" dirty="0">
                <a:solidFill>
                  <a:srgbClr val="0000CC"/>
                </a:solidFill>
              </a:rPr>
              <a:t>a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2)        </a:t>
            </a:r>
            <a:r>
              <a:rPr lang="en-IN" dirty="0">
                <a:solidFill>
                  <a:srgbClr val="FF0000"/>
                </a:solidFill>
              </a:rPr>
              <a:t>ab </a:t>
            </a:r>
            <a:r>
              <a:rPr lang="en-IN" dirty="0"/>
              <a:t>               </a:t>
            </a:r>
            <a:r>
              <a:rPr lang="en-IN" dirty="0">
                <a:solidFill>
                  <a:srgbClr val="0000CC"/>
                </a:solidFill>
              </a:rPr>
              <a:t>       abbb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/>
              <a:t> 3)        </a:t>
            </a:r>
            <a:r>
              <a:rPr lang="en-IN" dirty="0">
                <a:solidFill>
                  <a:srgbClr val="FF0000"/>
                </a:solidFill>
              </a:rPr>
              <a:t>baa                     </a:t>
            </a:r>
            <a:r>
              <a:rPr lang="en-IN" dirty="0">
                <a:solidFill>
                  <a:srgbClr val="0000CC"/>
                </a:solidFill>
              </a:rPr>
              <a:t>aa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4)        </a:t>
            </a:r>
            <a:r>
              <a:rPr lang="en-IN" dirty="0">
                <a:solidFill>
                  <a:srgbClr val="FF0000"/>
                </a:solidFill>
              </a:rPr>
              <a:t>b                         </a:t>
            </a:r>
            <a:r>
              <a:rPr lang="en-IN" dirty="0">
                <a:solidFill>
                  <a:srgbClr val="0000CC"/>
                </a:solidFill>
              </a:rPr>
              <a:t>bbb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b="1" dirty="0"/>
              <a:t>(2) </a:t>
            </a: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w    ab                                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</a:t>
            </a:r>
            <a:r>
              <a:rPr lang="en-IN" dirty="0" err="1">
                <a:solidFill>
                  <a:srgbClr val="0000CC"/>
                </a:solidFill>
              </a:rPr>
              <a:t>abbb</a:t>
            </a:r>
            <a:r>
              <a:rPr lang="en-IN" dirty="0">
                <a:solidFill>
                  <a:srgbClr val="0000CC"/>
                </a:solidFill>
              </a:rPr>
              <a:t>                                        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    </a:t>
            </a:r>
            <a:r>
              <a:rPr lang="en-IN" dirty="0">
                <a:solidFill>
                  <a:srgbClr val="FF0000"/>
                </a:solidFill>
              </a:rPr>
              <a:t>w    </a:t>
            </a:r>
            <a:r>
              <a:rPr lang="en-IN" dirty="0" err="1">
                <a:solidFill>
                  <a:srgbClr val="FF0000"/>
                </a:solidFill>
              </a:rPr>
              <a:t>abbbab</a:t>
            </a:r>
            <a:r>
              <a:rPr lang="en-IN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</a:t>
            </a:r>
            <a:r>
              <a:rPr lang="en-IN" dirty="0" err="1">
                <a:solidFill>
                  <a:srgbClr val="0000CC"/>
                </a:solidFill>
              </a:rPr>
              <a:t>abbba</a:t>
            </a:r>
            <a:r>
              <a:rPr lang="en-IN" dirty="0">
                <a:solidFill>
                  <a:srgbClr val="0000CC"/>
                </a:solidFill>
              </a:rPr>
              <a:t>                              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/>
              <a:t>(4)      </a:t>
            </a:r>
            <a:r>
              <a:rPr lang="en-IN" dirty="0">
                <a:solidFill>
                  <a:srgbClr val="FF0000"/>
                </a:solidFill>
              </a:rPr>
              <a:t>w   </a:t>
            </a:r>
            <a:r>
              <a:rPr lang="en-IN" dirty="0" err="1">
                <a:solidFill>
                  <a:srgbClr val="FF0000"/>
                </a:solidFill>
              </a:rPr>
              <a:t>abbbabb</a:t>
            </a:r>
            <a:r>
              <a:rPr lang="en-IN" dirty="0">
                <a:solidFill>
                  <a:srgbClr val="FF0000"/>
                </a:solidFill>
              </a:rPr>
              <a:t>                    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</a:t>
            </a:r>
            <a:r>
              <a:rPr lang="en-IN" dirty="0" err="1">
                <a:solidFill>
                  <a:srgbClr val="0000CC"/>
                </a:solidFill>
              </a:rPr>
              <a:t>abbbabbb</a:t>
            </a:r>
            <a:r>
              <a:rPr lang="en-IN" dirty="0">
                <a:solidFill>
                  <a:srgbClr val="0000CC"/>
                </a:solidFill>
              </a:rPr>
              <a:t>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1CBC7-6002-3452-C310-EF6F04B11213}"/>
              </a:ext>
            </a:extLst>
          </p:cNvPr>
          <p:cNvSpPr txBox="1"/>
          <p:nvPr/>
        </p:nvSpPr>
        <p:spPr>
          <a:xfrm rot="20337054">
            <a:off x="8233087" y="1438052"/>
            <a:ext cx="275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Decidable – able to find the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6DF98-A2EF-7E7C-CB19-EBAA758D9E9D}"/>
              </a:ext>
            </a:extLst>
          </p:cNvPr>
          <p:cNvSpPr txBox="1"/>
          <p:nvPr/>
        </p:nvSpPr>
        <p:spPr>
          <a:xfrm>
            <a:off x="6086058" y="3429000"/>
            <a:ext cx="40354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(3) </a:t>
            </a:r>
            <a:r>
              <a:rPr lang="en-IN" sz="2600" dirty="0">
                <a:solidFill>
                  <a:srgbClr val="FF0000"/>
                </a:solidFill>
              </a:rPr>
              <a:t>w   </a:t>
            </a:r>
            <a:r>
              <a:rPr lang="en-IN" sz="2600" b="1" dirty="0" err="1">
                <a:solidFill>
                  <a:srgbClr val="FF0000"/>
                </a:solidFill>
              </a:rPr>
              <a:t>abbbabbbaa</a:t>
            </a:r>
            <a:endParaRPr lang="en-IN" sz="2600" b="1" dirty="0">
              <a:solidFill>
                <a:srgbClr val="FF0000"/>
              </a:solidFill>
            </a:endParaRPr>
          </a:p>
          <a:p>
            <a:r>
              <a:rPr lang="en-IN" sz="2600" dirty="0">
                <a:solidFill>
                  <a:srgbClr val="0000CC"/>
                </a:solidFill>
              </a:rPr>
              <a:t>       x   </a:t>
            </a:r>
            <a:r>
              <a:rPr lang="en-IN" sz="2600" b="1" dirty="0" err="1">
                <a:solidFill>
                  <a:srgbClr val="0000CC"/>
                </a:solidFill>
              </a:rPr>
              <a:t>abbbabbbaa</a:t>
            </a:r>
            <a:endParaRPr lang="en-IN" sz="2600" b="1" dirty="0">
              <a:solidFill>
                <a:srgbClr val="0000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F0EEF-9A8A-0A29-09F5-E0C41C96D2AC}"/>
              </a:ext>
            </a:extLst>
          </p:cNvPr>
          <p:cNvSpPr txBox="1"/>
          <p:nvPr/>
        </p:nvSpPr>
        <p:spPr>
          <a:xfrm>
            <a:off x="6411595" y="4720167"/>
            <a:ext cx="1692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FF0000"/>
                </a:solidFill>
              </a:rPr>
              <a:t>w</a:t>
            </a:r>
            <a:r>
              <a:rPr lang="en-IN" sz="2600" b="1" dirty="0"/>
              <a:t> = </a:t>
            </a:r>
            <a:r>
              <a:rPr lang="en-IN" sz="2600" b="1" dirty="0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B9291-992E-E75C-4668-D555E60A3266}"/>
              </a:ext>
            </a:extLst>
          </p:cNvPr>
          <p:cNvSpPr txBox="1"/>
          <p:nvPr/>
        </p:nvSpPr>
        <p:spPr>
          <a:xfrm>
            <a:off x="6341679" y="5233478"/>
            <a:ext cx="29428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rgbClr val="FF0000"/>
                </a:solidFill>
              </a:rPr>
              <a:t>solution:  </a:t>
            </a:r>
            <a:r>
              <a:rPr lang="en-IN" sz="2600" b="1" dirty="0"/>
              <a:t>2 1 4 3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0ED7F-D9B1-0FC6-677D-840B52F5C568}"/>
              </a:ext>
            </a:extLst>
          </p:cNvPr>
          <p:cNvSpPr txBox="1"/>
          <p:nvPr/>
        </p:nvSpPr>
        <p:spPr>
          <a:xfrm>
            <a:off x="6422389" y="5857046"/>
            <a:ext cx="34993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2 1 4 3 2 1 4 3 2 1 4 3</a:t>
            </a:r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25232C-7C53-A499-A53F-0DD984F43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70" y="570016"/>
            <a:ext cx="4848902" cy="2438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DADE0F-39E2-0567-63F4-CF1BBD3EC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9" y="3119866"/>
            <a:ext cx="2562583" cy="933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F1B91B-1EFB-527D-F47C-E1E294700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77" y="4287812"/>
            <a:ext cx="2800741" cy="1162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922298-96B9-B7D8-AF91-F585759A2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77" y="5684390"/>
            <a:ext cx="2581635" cy="866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8AE46D-BDBB-71E8-8A31-812A48A70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917" y="3008756"/>
            <a:ext cx="3962953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49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18867</TotalTime>
  <Words>1751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Cambria Math</vt:lpstr>
      <vt:lpstr>Palatino Linotype</vt:lpstr>
      <vt:lpstr>Times New Roman</vt:lpstr>
      <vt:lpstr>Office Theme</vt:lpstr>
      <vt:lpstr>PowerPoint Presentation</vt:lpstr>
      <vt:lpstr>Module 7 –  Recursive and Recursively Enumerable Languages</vt:lpstr>
      <vt:lpstr>Post Correspondence Problem (PCP)</vt:lpstr>
      <vt:lpstr>Definition</vt:lpstr>
      <vt:lpstr>Example 1</vt:lpstr>
      <vt:lpstr>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Computable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Arumuga Arun R</cp:lastModifiedBy>
  <cp:revision>658</cp:revision>
  <dcterms:created xsi:type="dcterms:W3CDTF">2020-07-30T09:53:05Z</dcterms:created>
  <dcterms:modified xsi:type="dcterms:W3CDTF">2024-04-29T05:19:25Z</dcterms:modified>
</cp:coreProperties>
</file>