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14"/>
  </p:handoutMasterIdLst>
  <p:sldIdLst>
    <p:sldId id="257" r:id="rId3"/>
    <p:sldId id="277" r:id="rId5"/>
    <p:sldId id="283" r:id="rId6"/>
    <p:sldId id="284" r:id="rId7"/>
    <p:sldId id="285" r:id="rId8"/>
    <p:sldId id="289" r:id="rId9"/>
    <p:sldId id="294" r:id="rId10"/>
    <p:sldId id="286" r:id="rId11"/>
    <p:sldId id="279" r:id="rId12"/>
    <p:sldId id="282" r:id="rId13"/>
  </p:sldIdLst>
  <p:sldSz cx="9144000" cy="6858000" type="screen4x3"/>
  <p:notesSz cx="6797675" cy="992632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CC"/>
    <a:srgbClr val="182486"/>
    <a:srgbClr val="3F5CFF"/>
    <a:srgbClr val="808080"/>
    <a:srgbClr val="333333"/>
    <a:srgbClr val="0035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9687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smtClean="0">
                <a:latin typeface="Times" pitchFamily="18" charset="0"/>
              </a:defRPr>
            </a:lvl1pPr>
          </a:lstStyle>
          <a:p>
            <a:pPr>
              <a:defRPr/>
            </a:pPr>
            <a:endParaRPr lang="en-US"/>
          </a:p>
        </p:txBody>
      </p:sp>
      <p:sp>
        <p:nvSpPr>
          <p:cNvPr id="28675" name="Rectangle 3"/>
          <p:cNvSpPr>
            <a:spLocks noGrp="1" noChangeArrowheads="1"/>
          </p:cNvSpPr>
          <p:nvPr>
            <p:ph type="dt" sz="quarter"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smtClean="0">
                <a:latin typeface="Times" pitchFamily="18" charset="0"/>
              </a:defRPr>
            </a:lvl1pPr>
          </a:lstStyle>
          <a:p>
            <a:pPr>
              <a:defRPr/>
            </a:pPr>
            <a:endParaRPr lang="en-US"/>
          </a:p>
        </p:txBody>
      </p:sp>
      <p:sp>
        <p:nvSpPr>
          <p:cNvPr id="28676" name="Rectangle 4"/>
          <p:cNvSpPr>
            <a:spLocks noGrp="1" noChangeArrowheads="1"/>
          </p:cNvSpPr>
          <p:nvPr>
            <p:ph type="ftr" sz="quarter" idx="2"/>
          </p:nvPr>
        </p:nvSpPr>
        <p:spPr bwMode="auto">
          <a:xfrm>
            <a:off x="0" y="9428163"/>
            <a:ext cx="2946400" cy="496887"/>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smtClean="0">
                <a:latin typeface="Times" pitchFamily="18" charset="0"/>
              </a:defRPr>
            </a:lvl1pPr>
          </a:lstStyle>
          <a:p>
            <a:pPr>
              <a:defRPr/>
            </a:pPr>
            <a:endParaRPr lang="en-US"/>
          </a:p>
        </p:txBody>
      </p:sp>
      <p:sp>
        <p:nvSpPr>
          <p:cNvPr id="28677" name="Rectangle 5"/>
          <p:cNvSpPr>
            <a:spLocks noGrp="1" noChangeArrowheads="1"/>
          </p:cNvSpPr>
          <p:nvPr>
            <p:ph type="sldNum" sz="quarter" idx="3"/>
          </p:nvPr>
        </p:nvSpPr>
        <p:spPr bwMode="auto">
          <a:xfrm>
            <a:off x="3851275" y="9428163"/>
            <a:ext cx="2944813" cy="496887"/>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smtClean="0">
                <a:latin typeface="Times" pitchFamily="18" charset="0"/>
              </a:defRPr>
            </a:lvl1pPr>
          </a:lstStyle>
          <a:p>
            <a:pPr>
              <a:defRPr/>
            </a:pPr>
            <a:fld id="{B3BD0484-FB71-4DB2-94B2-D812B6CD8025}"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46400" cy="496888"/>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smtClean="0">
                <a:latin typeface="Times" pitchFamily="18" charset="0"/>
              </a:defRPr>
            </a:lvl1pPr>
          </a:lstStyle>
          <a:p>
            <a:pPr>
              <a:defRPr/>
            </a:pPr>
            <a:endParaRPr lang="en-US"/>
          </a:p>
        </p:txBody>
      </p:sp>
      <p:sp>
        <p:nvSpPr>
          <p:cNvPr id="41987" name="Rectangle 3"/>
          <p:cNvSpPr>
            <a:spLocks noGrp="1" noChangeArrowheads="1"/>
          </p:cNvSpPr>
          <p:nvPr>
            <p:ph type="dt" idx="1"/>
          </p:nvPr>
        </p:nvSpPr>
        <p:spPr bwMode="auto">
          <a:xfrm>
            <a:off x="3851275" y="0"/>
            <a:ext cx="2944813" cy="496888"/>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smtClean="0">
                <a:latin typeface="Times" pitchFamily="1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915988" y="744538"/>
            <a:ext cx="4964112" cy="3722687"/>
          </a:xfrm>
          <a:prstGeom prst="rect">
            <a:avLst/>
          </a:prstGeom>
          <a:noFill/>
          <a:ln w="9525">
            <a:solidFill>
              <a:srgbClr val="000000"/>
            </a:solidFill>
            <a:miter lim="800000"/>
          </a:ln>
        </p:spPr>
      </p:sp>
      <p:sp>
        <p:nvSpPr>
          <p:cNvPr id="41989" name="Rectangle 5"/>
          <p:cNvSpPr>
            <a:spLocks noGrp="1" noChangeArrowheads="1"/>
          </p:cNvSpPr>
          <p:nvPr>
            <p:ph type="body" sz="quarter" idx="3"/>
          </p:nvPr>
        </p:nvSpPr>
        <p:spPr bwMode="auto">
          <a:xfrm>
            <a:off x="679450" y="4714875"/>
            <a:ext cx="5438775" cy="4467225"/>
          </a:xfrm>
          <a:prstGeom prst="rect">
            <a:avLst/>
          </a:prstGeom>
          <a:noFill/>
          <a:ln w="9525">
            <a:noFill/>
            <a:miter lim="800000"/>
          </a:ln>
          <a:effectLst/>
        </p:spPr>
        <p:txBody>
          <a:bodyPr vert="horz" wrap="square" lIns="91440" tIns="45720" rIns="91440" bIns="45720"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41990" name="Rectangle 6"/>
          <p:cNvSpPr>
            <a:spLocks noGrp="1" noChangeArrowheads="1"/>
          </p:cNvSpPr>
          <p:nvPr>
            <p:ph type="ftr" sz="quarter" idx="4"/>
          </p:nvPr>
        </p:nvSpPr>
        <p:spPr bwMode="auto">
          <a:xfrm>
            <a:off x="0" y="9428163"/>
            <a:ext cx="2946400" cy="496887"/>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smtClean="0">
                <a:latin typeface="Times" pitchFamily="18" charset="0"/>
              </a:defRPr>
            </a:lvl1pPr>
          </a:lstStyle>
          <a:p>
            <a:pPr>
              <a:defRPr/>
            </a:pPr>
            <a:endParaRPr lang="en-US"/>
          </a:p>
        </p:txBody>
      </p:sp>
      <p:sp>
        <p:nvSpPr>
          <p:cNvPr id="41991" name="Rectangle 7"/>
          <p:cNvSpPr>
            <a:spLocks noGrp="1" noChangeArrowheads="1"/>
          </p:cNvSpPr>
          <p:nvPr>
            <p:ph type="sldNum" sz="quarter" idx="5"/>
          </p:nvPr>
        </p:nvSpPr>
        <p:spPr bwMode="auto">
          <a:xfrm>
            <a:off x="3851275" y="9428163"/>
            <a:ext cx="2944813" cy="496887"/>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smtClean="0">
                <a:latin typeface="Times" pitchFamily="18" charset="0"/>
              </a:defRPr>
            </a:lvl1pPr>
          </a:lstStyle>
          <a:p>
            <a:pPr>
              <a:defRPr/>
            </a:pPr>
            <a:fld id="{2280F312-B30C-4FFE-9654-9945C62F0DED}"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F2805D07-B321-4D92-8160-8EA3A5F176F3}" type="slidenum">
              <a:rPr lang="en-US"/>
            </a:fld>
            <a:endParaRPr lang="en-US"/>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A7CDBB57-6DC8-44EC-8152-DBCA3E4C2B87}" type="slidenum">
              <a:rPr lang="en-US"/>
            </a:fld>
            <a:endParaRPr lang="en-US"/>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a:noFill/>
        </p:spPr>
        <p:txBody>
          <a:bodyPr/>
          <a:lstStyle/>
          <a:p>
            <a:pPr eaLnBrk="1" hangingPunct="1"/>
            <a:endParaRPr lang="en-IN" smtClean="0"/>
          </a:p>
        </p:txBody>
      </p:sp>
      <p:sp>
        <p:nvSpPr>
          <p:cNvPr id="24580" name="Slide Number Placeholder 3"/>
          <p:cNvSpPr>
            <a:spLocks noGrp="1"/>
          </p:cNvSpPr>
          <p:nvPr>
            <p:ph type="sldNum" sz="quarter" idx="5"/>
          </p:nvPr>
        </p:nvSpPr>
        <p:spPr>
          <a:noFill/>
        </p:spPr>
        <p:txBody>
          <a:bodyPr/>
          <a:lstStyle/>
          <a:p>
            <a:fld id="{47A90DAD-50B9-438B-8E40-0C441B43A211}"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48AE5AD-18C6-44CB-A81E-FD1F576C359D}"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15222F6-7414-4F8A-9FCC-B94D894D3E28}"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CBE1872-78D0-415E-9E93-E294D646AD21}"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C3744A3-FC98-44CB-A20B-34E7365870A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BDB2EC4-6BAD-44F4-8A4F-3A4D3022D182}"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EE51CE7-475C-4332-974F-38033B5DA959}"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7BA2319E-1C8E-468A-B1FD-F8EAAFF84BAB}"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53611CD5-5753-4FE6-AA68-DC417B3B73D6}"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95FEDB59-C327-4F54-9D4E-7088FBC93352}"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D0EDE4C-9606-4D26-82AF-F29B15688A51}"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33AC6CA-D98F-464A-AAFE-E4F326B16E59}"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29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smtClean="0"/>
            </a:lvl1pPr>
          </a:lstStyle>
          <a:p>
            <a:pPr>
              <a:defRPr/>
            </a:pPr>
            <a:endParaRPr lang="en-US"/>
          </a:p>
        </p:txBody>
      </p:sp>
      <p:sp>
        <p:nvSpPr>
          <p:cNvPr id="129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smtClean="0"/>
            </a:lvl1pPr>
          </a:lstStyle>
          <a:p>
            <a:pPr>
              <a:defRPr/>
            </a:pPr>
            <a:endParaRPr lang="en-US"/>
          </a:p>
        </p:txBody>
      </p:sp>
      <p:sp>
        <p:nvSpPr>
          <p:cNvPr id="129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smtClean="0"/>
            </a:lvl1pPr>
          </a:lstStyle>
          <a:p>
            <a:pPr>
              <a:defRPr/>
            </a:pPr>
            <a:fld id="{FF79035E-1D29-4E43-8332-ADC47FB63584}"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10"/>
          <p:cNvSpPr>
            <a:spLocks noGrp="1" noChangeArrowheads="1"/>
          </p:cNvSpPr>
          <p:nvPr>
            <p:ph type="title"/>
          </p:nvPr>
        </p:nvSpPr>
        <p:spPr>
          <a:xfrm>
            <a:off x="0" y="685800"/>
            <a:ext cx="9144000" cy="1828800"/>
          </a:xfrm>
        </p:spPr>
        <p:txBody>
          <a:bodyPr/>
          <a:lstStyle/>
          <a:p>
            <a:r>
              <a:rPr lang="en-IN" sz="3600" dirty="0" smtClean="0">
                <a:latin typeface="Times New Roman" panose="02020603050405020304" pitchFamily="18" charset="0"/>
                <a:cs typeface="Times New Roman" panose="02020603050405020304" pitchFamily="18" charset="0"/>
              </a:rPr>
              <a:t>Ally-A-Helper-Bot</a:t>
            </a:r>
            <a:endParaRPr lang="en-IN" sz="3600" dirty="0" smtClean="0">
              <a:latin typeface="Times New Roman" panose="02020603050405020304" pitchFamily="18" charset="0"/>
              <a:cs typeface="Times New Roman" panose="02020603050405020304" pitchFamily="18" charset="0"/>
            </a:endParaRPr>
          </a:p>
        </p:txBody>
      </p:sp>
      <p:sp>
        <p:nvSpPr>
          <p:cNvPr id="4099" name="Rectangle 11"/>
          <p:cNvSpPr>
            <a:spLocks noGrp="1" noChangeArrowheads="1"/>
          </p:cNvSpPr>
          <p:nvPr>
            <p:ph type="body" idx="1"/>
          </p:nvPr>
        </p:nvSpPr>
        <p:spPr>
          <a:xfrm>
            <a:off x="304800" y="2971800"/>
            <a:ext cx="8534400" cy="3505200"/>
          </a:xfrm>
        </p:spPr>
        <p:txBody>
          <a:bodyPr/>
          <a:lstStyle/>
          <a:p>
            <a:pPr algn="ctr" eaLnBrk="1" hangingPunct="1">
              <a:buNone/>
            </a:pPr>
            <a:endParaRPr lang="en-US" sz="2000" dirty="0" smtClean="0">
              <a:latin typeface="Times New Roman" panose="02020603050405020304" pitchFamily="18" charset="0"/>
              <a:cs typeface="Times New Roman" panose="02020603050405020304" pitchFamily="18" charset="0"/>
            </a:endParaRPr>
          </a:p>
          <a:p>
            <a:pPr algn="ctr" eaLnBrk="1" hangingPunct="1">
              <a:buNone/>
            </a:pPr>
            <a:r>
              <a:rPr lang="en-US" sz="2000" b="1" dirty="0" smtClean="0">
                <a:latin typeface="Times New Roman" panose="02020603050405020304" pitchFamily="18" charset="0"/>
                <a:cs typeface="Times New Roman" panose="02020603050405020304" pitchFamily="18" charset="0"/>
              </a:rPr>
              <a:t>Team Members</a:t>
            </a:r>
            <a:endParaRPr lang="en-US" sz="2000" b="1" dirty="0" smtClean="0">
              <a:latin typeface="Times New Roman" panose="02020603050405020304" pitchFamily="18" charset="0"/>
              <a:cs typeface="Times New Roman" panose="02020603050405020304" pitchFamily="18" charset="0"/>
            </a:endParaRPr>
          </a:p>
          <a:p>
            <a:pPr algn="ctr" eaLnBrk="1" hangingPunct="1">
              <a:buNone/>
            </a:pPr>
            <a:r>
              <a:rPr lang="en-IN" altLang="en-US" sz="2000" dirty="0" smtClean="0">
                <a:latin typeface="Times New Roman" panose="02020603050405020304" pitchFamily="18" charset="0"/>
                <a:cs typeface="Times New Roman" panose="02020603050405020304" pitchFamily="18" charset="0"/>
              </a:rPr>
              <a:t>		Kasturee Korgaonkar RA1511003040170</a:t>
            </a:r>
            <a:endParaRPr lang="en-IN" altLang="en-US" sz="2000" dirty="0" smtClean="0">
              <a:latin typeface="Times New Roman" panose="02020603050405020304" pitchFamily="18" charset="0"/>
              <a:cs typeface="Times New Roman" panose="02020603050405020304" pitchFamily="18" charset="0"/>
            </a:endParaRPr>
          </a:p>
          <a:p>
            <a:pPr algn="ctr" eaLnBrk="1" hangingPunct="1">
              <a:buNone/>
            </a:pPr>
            <a:r>
              <a:rPr lang="en-IN" altLang="en-US" sz="2000" dirty="0" smtClean="0">
                <a:latin typeface="Times New Roman" panose="02020603050405020304" pitchFamily="18" charset="0"/>
                <a:cs typeface="Times New Roman" panose="02020603050405020304" pitchFamily="18" charset="0"/>
              </a:rPr>
              <a:t>Harshit Soni </a:t>
            </a:r>
            <a:r>
              <a:rPr lang="en-IN" altLang="en-US" sz="2000" dirty="0" smtClean="0">
                <a:latin typeface="Times New Roman" panose="02020603050405020304" pitchFamily="18" charset="0"/>
                <a:cs typeface="Times New Roman" panose="02020603050405020304" pitchFamily="18" charset="0"/>
                <a:sym typeface="+mn-ea"/>
              </a:rPr>
              <a:t>RA1511003040174</a:t>
            </a:r>
            <a:endParaRPr lang="en-IN" altLang="en-US" sz="2000" dirty="0" smtClean="0">
              <a:latin typeface="Times New Roman" panose="02020603050405020304" pitchFamily="18" charset="0"/>
              <a:cs typeface="Times New Roman" panose="02020603050405020304" pitchFamily="18" charset="0"/>
              <a:sym typeface="+mn-ea"/>
            </a:endParaRPr>
          </a:p>
          <a:p>
            <a:pPr algn="ctr" eaLnBrk="1" hangingPunct="1">
              <a:buNone/>
            </a:pPr>
            <a:r>
              <a:rPr lang="en-IN" altLang="en-US" sz="2000" dirty="0" smtClean="0">
                <a:latin typeface="Times New Roman" panose="02020603050405020304" pitchFamily="18" charset="0"/>
                <a:cs typeface="Times New Roman" panose="02020603050405020304" pitchFamily="18" charset="0"/>
                <a:sym typeface="+mn-ea"/>
              </a:rPr>
              <a:t>	 </a:t>
            </a:r>
            <a:r>
              <a:rPr lang="en-IN" altLang="en-US" sz="2000" dirty="0" smtClean="0">
                <a:latin typeface="Times New Roman" panose="02020603050405020304" pitchFamily="18" charset="0"/>
                <a:cs typeface="Times New Roman" panose="02020603050405020304" pitchFamily="18" charset="0"/>
              </a:rPr>
              <a:t>Abhishek Pandey </a:t>
            </a:r>
            <a:r>
              <a:rPr lang="en-IN" altLang="en-US" sz="2000" dirty="0" smtClean="0">
                <a:latin typeface="Times New Roman" panose="02020603050405020304" pitchFamily="18" charset="0"/>
                <a:cs typeface="Times New Roman" panose="02020603050405020304" pitchFamily="18" charset="0"/>
                <a:sym typeface="+mn-ea"/>
              </a:rPr>
              <a:t>RA1511003040233</a:t>
            </a:r>
            <a:endParaRPr lang="en-AU" sz="2000" dirty="0" smtClean="0">
              <a:latin typeface="Times New Roman" panose="02020603050405020304" pitchFamily="18" charset="0"/>
              <a:cs typeface="Times New Roman" panose="02020603050405020304" pitchFamily="18" charset="0"/>
            </a:endParaRPr>
          </a:p>
          <a:p>
            <a:pPr eaLnBrk="1" hangingPunct="1">
              <a:buNone/>
            </a:pPr>
            <a:endParaRPr lang="en-AU" sz="2000" dirty="0" smtClean="0">
              <a:latin typeface="Times New Roman" panose="02020603050405020304" pitchFamily="18" charset="0"/>
              <a:cs typeface="Times New Roman" panose="02020603050405020304" pitchFamily="18" charset="0"/>
            </a:endParaRPr>
          </a:p>
          <a:p>
            <a:pPr eaLnBrk="1" hangingPunct="1">
              <a:buNone/>
            </a:pPr>
            <a:endParaRPr lang="en-AU" sz="2000" dirty="0" smtClean="0">
              <a:latin typeface="Times New Roman" panose="02020603050405020304" pitchFamily="18" charset="0"/>
              <a:cs typeface="Times New Roman" panose="02020603050405020304" pitchFamily="18" charset="0"/>
            </a:endParaRPr>
          </a:p>
          <a:p>
            <a:pPr eaLnBrk="1" hangingPunct="1">
              <a:buNone/>
            </a:pPr>
            <a:r>
              <a:rPr lang="en-AU" sz="2000" b="1" dirty="0" smtClean="0">
                <a:latin typeface="Times New Roman" panose="02020603050405020304" pitchFamily="18" charset="0"/>
                <a:cs typeface="Times New Roman" panose="02020603050405020304" pitchFamily="18" charset="0"/>
              </a:rPr>
              <a:t>Project Guide: </a:t>
            </a:r>
            <a:r>
              <a:rPr lang="en-AU" sz="2000" dirty="0" smtClean="0">
                <a:latin typeface="Times New Roman" panose="02020603050405020304" pitchFamily="18" charset="0"/>
                <a:cs typeface="Times New Roman" panose="02020603050405020304" pitchFamily="18" charset="0"/>
              </a:rPr>
              <a:t> </a:t>
            </a:r>
            <a:r>
              <a:rPr lang="en-IN" altLang="en-AU" sz="2000" dirty="0" smtClean="0">
                <a:latin typeface="Times New Roman" panose="02020603050405020304" pitchFamily="18" charset="0"/>
                <a:cs typeface="Times New Roman" panose="02020603050405020304" pitchFamily="18" charset="0"/>
              </a:rPr>
              <a:t>Prof. S. Sridhar</a:t>
            </a:r>
            <a:r>
              <a:rPr lang="en-AU" sz="2000" dirty="0" smtClean="0">
                <a:latin typeface="Times New Roman" panose="02020603050405020304" pitchFamily="18" charset="0"/>
                <a:cs typeface="Times New Roman" panose="02020603050405020304" pitchFamily="18" charset="0"/>
              </a:rPr>
              <a:t>		</a:t>
            </a:r>
            <a:r>
              <a:rPr lang="en-AU" sz="2000" b="1" dirty="0" smtClean="0">
                <a:latin typeface="Times New Roman" panose="02020603050405020304" pitchFamily="18" charset="0"/>
                <a:cs typeface="Times New Roman" panose="02020603050405020304" pitchFamily="18" charset="0"/>
              </a:rPr>
              <a:t>Coordinator:</a:t>
            </a:r>
            <a:r>
              <a:rPr lang="en-AU" sz="2000" dirty="0" smtClean="0">
                <a:latin typeface="Times New Roman" panose="02020603050405020304" pitchFamily="18" charset="0"/>
                <a:cs typeface="Times New Roman" panose="02020603050405020304" pitchFamily="18" charset="0"/>
              </a:rPr>
              <a:t> </a:t>
            </a:r>
            <a:r>
              <a:rPr lang="en-AU" sz="2000" dirty="0">
                <a:latin typeface="Times New Roman" panose="02020603050405020304" pitchFamily="18" charset="0"/>
                <a:cs typeface="Times New Roman" panose="02020603050405020304" pitchFamily="18" charset="0"/>
              </a:rPr>
              <a:t> </a:t>
            </a:r>
            <a:r>
              <a:rPr lang="en-AU" sz="2000" dirty="0" smtClean="0">
                <a:latin typeface="Times New Roman" panose="02020603050405020304" pitchFamily="18" charset="0"/>
                <a:cs typeface="Times New Roman" panose="02020603050405020304" pitchFamily="18" charset="0"/>
              </a:rPr>
              <a:t>Name</a:t>
            </a:r>
            <a:endParaRPr lang="en-US" sz="2000" dirty="0" smtClean="0">
              <a:latin typeface="Times New Roman" panose="02020603050405020304" pitchFamily="18" charset="0"/>
              <a:cs typeface="Times New Roman" panose="02020603050405020304" pitchFamily="18" charset="0"/>
            </a:endParaRPr>
          </a:p>
        </p:txBody>
      </p:sp>
      <p:pic>
        <p:nvPicPr>
          <p:cNvPr id="4101" name="Picture 4" descr="SRMIST.JPG"/>
          <p:cNvPicPr>
            <a:picLocks noChangeAspect="1"/>
          </p:cNvPicPr>
          <p:nvPr/>
        </p:nvPicPr>
        <p:blipFill>
          <a:blip r:embed="rId1" cstate="print"/>
          <a:srcRect/>
          <a:stretch>
            <a:fillRect/>
          </a:stretch>
        </p:blipFill>
        <p:spPr bwMode="auto">
          <a:xfrm>
            <a:off x="152400" y="152400"/>
            <a:ext cx="1922463" cy="650875"/>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228600"/>
            <a:ext cx="7848600" cy="944562"/>
          </a:xfrm>
        </p:spPr>
        <p:txBody>
          <a:bodyPr/>
          <a:lstStyle/>
          <a:p>
            <a:pPr eaLnBrk="1" hangingPunct="1"/>
            <a:r>
              <a:rPr lang="en-IN" sz="2800" dirty="0" smtClean="0">
                <a:latin typeface="Times New Roman" panose="02020603050405020304" pitchFamily="18" charset="0"/>
                <a:cs typeface="Times New Roman" panose="02020603050405020304" pitchFamily="18" charset="0"/>
              </a:rPr>
              <a:t>REFERENCES</a:t>
            </a:r>
            <a:endParaRPr lang="en-IN" sz="2800" dirty="0" smtClean="0">
              <a:latin typeface="Times New Roman" panose="02020603050405020304" pitchFamily="18" charset="0"/>
              <a:cs typeface="Times New Roman" panose="02020603050405020304" pitchFamily="18" charset="0"/>
            </a:endParaRPr>
          </a:p>
        </p:txBody>
      </p:sp>
      <p:sp>
        <p:nvSpPr>
          <p:cNvPr id="11267" name="Content Placeholder 2"/>
          <p:cNvSpPr>
            <a:spLocks noGrp="1"/>
          </p:cNvSpPr>
          <p:nvPr>
            <p:ph idx="1"/>
          </p:nvPr>
        </p:nvSpPr>
        <p:spPr>
          <a:xfrm>
            <a:off x="457200" y="1295400"/>
            <a:ext cx="8153400" cy="5562600"/>
          </a:xfrm>
        </p:spPr>
        <p:txBody>
          <a:bodyPr/>
          <a:lstStyle/>
          <a:p>
            <a:pPr>
              <a:buNone/>
            </a:pP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smtClean="0">
                <a:solidFill>
                  <a:schemeClr val="tx1"/>
                </a:solidFill>
                <a:latin typeface="Times New Roman" panose="02020603050405020304" pitchFamily="18" charset="0"/>
                <a:cs typeface="Times New Roman" panose="02020603050405020304" pitchFamily="18" charset="0"/>
              </a:rPr>
              <a:t>[1] </a:t>
            </a:r>
            <a:r>
              <a:rPr lang="en-US" sz="1600" smtClean="0">
                <a:solidFill>
                  <a:schemeClr val="tx1"/>
                </a:solidFill>
                <a:latin typeface="Times New Roman" panose="02020603050405020304" pitchFamily="18" charset="0"/>
                <a:cs typeface="Times New Roman" panose="02020603050405020304" pitchFamily="18" charset="0"/>
              </a:rPr>
              <a:t> K. M. Hermann and P. Blunsom. Multilingual distributed representations without word alignment. </a:t>
            </a:r>
            <a:r>
              <a:rPr lang="en-IN" altLang="en-US" sz="1600" smtClean="0">
                <a:solidFill>
                  <a:schemeClr val="tx1"/>
                </a:solidFill>
                <a:latin typeface="Times New Roman" panose="02020603050405020304" pitchFamily="18" charset="0"/>
                <a:cs typeface="Times New Roman" panose="02020603050405020304" pitchFamily="18" charset="0"/>
              </a:rPr>
              <a:t>In </a:t>
            </a:r>
            <a:r>
              <a:rPr lang="en-US" sz="1600" smtClean="0">
                <a:solidFill>
                  <a:schemeClr val="tx1"/>
                </a:solidFill>
                <a:latin typeface="Times New Roman" panose="02020603050405020304" pitchFamily="18" charset="0"/>
                <a:cs typeface="Times New Roman" panose="02020603050405020304" pitchFamily="18" charset="0"/>
              </a:rPr>
              <a:t>ICLR, 2014.</a:t>
            </a:r>
            <a:endParaRPr lang="en-US" sz="1600" smtClean="0">
              <a:solidFill>
                <a:schemeClr val="tx1"/>
              </a:solidFill>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[28] D. Rumelhart, G. E. Hinton, and R. J. Williams. Learning representations by back-propagating errors. Nature, 323(6088):533–536, 1986.</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[29] H. Schwenk. University le mans. http://www-lium.univ-lemans.fr/˜schwenk/cslm_ joint_paper/, 2014. [Online; accessed 03-September-2014].</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[30] M. Sundermeyer, R. Schluter, and H. Ney. LSTM neural networks for language modeling. In INTERSPEECH, 2010.</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[31] P. Werbos. Backpropagation through time: what it does and how to do it. Proceedings of IEEE, 1990.</a:t>
            </a:r>
            <a:endParaRPr lang="en-IN" sz="1600" dirty="0" smtClean="0">
              <a:latin typeface="Times New Roman" panose="02020603050405020304" pitchFamily="18" charset="0"/>
              <a:cs typeface="Times New Roman" panose="02020603050405020304" pitchFamily="18" charset="0"/>
            </a:endParaRPr>
          </a:p>
        </p:txBody>
      </p:sp>
      <p:pic>
        <p:nvPicPr>
          <p:cNvPr id="11268" name="Picture 4" descr="SRMIST.JPG"/>
          <p:cNvPicPr>
            <a:picLocks noChangeAspect="1"/>
          </p:cNvPicPr>
          <p:nvPr/>
        </p:nvPicPr>
        <p:blipFill>
          <a:blip r:embed="rId1" cstate="print"/>
          <a:srcRect/>
          <a:stretch>
            <a:fillRect/>
          </a:stretch>
        </p:blipFill>
        <p:spPr bwMode="auto">
          <a:xfrm>
            <a:off x="152400" y="152400"/>
            <a:ext cx="1143000" cy="386978"/>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IN" sz="3600" dirty="0" smtClean="0">
                <a:latin typeface="Times New Roman" panose="02020603050405020304" pitchFamily="18" charset="0"/>
                <a:cs typeface="Times New Roman" panose="02020603050405020304" pitchFamily="18" charset="0"/>
              </a:rPr>
              <a:t>REVIEW OF LITERATURE</a:t>
            </a:r>
            <a:endParaRPr lang="en-IN" sz="3600" dirty="0" smtClean="0">
              <a:latin typeface="Times New Roman" panose="02020603050405020304" pitchFamily="18" charset="0"/>
              <a:cs typeface="Times New Roman" panose="02020603050405020304" pitchFamily="18" charset="0"/>
            </a:endParaRPr>
          </a:p>
        </p:txBody>
      </p:sp>
      <p:sp>
        <p:nvSpPr>
          <p:cNvPr id="5123" name="Content Placeholder 2"/>
          <p:cNvSpPr>
            <a:spLocks noGrp="1"/>
          </p:cNvSpPr>
          <p:nvPr>
            <p:ph idx="1"/>
          </p:nvPr>
        </p:nvSpPr>
        <p:spPr>
          <a:xfrm>
            <a:off x="228600" y="1417955"/>
            <a:ext cx="8686800" cy="5105400"/>
          </a:xfrm>
        </p:spPr>
        <p:txBody>
          <a:bodyPr/>
          <a:lstStyle/>
          <a:p>
            <a:pPr lvl="0">
              <a:buNone/>
            </a:pPr>
            <a:r>
              <a:rPr lang="en-US" sz="1600" dirty="0" smtClean="0">
                <a:latin typeface="Times New Roman" panose="02020603050405020304" pitchFamily="18" charset="0"/>
                <a:cs typeface="Times New Roman" panose="02020603050405020304" pitchFamily="18" charset="0"/>
              </a:rPr>
              <a:t>1. </a:t>
            </a:r>
            <a:r>
              <a:rPr lang="en-US" sz="1600" b="1" dirty="0" smtClean="0">
                <a:solidFill>
                  <a:schemeClr val="tx1"/>
                </a:solidFill>
                <a:latin typeface="Times New Roman" panose="02020603050405020304" pitchFamily="18" charset="0"/>
                <a:cs typeface="Times New Roman" panose="02020603050405020304" pitchFamily="18" charset="0"/>
              </a:rPr>
              <a:t>TITLE: Implementation of Art Therapy Expert System for Depression</a:t>
            </a:r>
            <a:endParaRPr lang="en-US" sz="1600" b="1" dirty="0" smtClean="0">
              <a:solidFill>
                <a:schemeClr val="tx1"/>
              </a:solidFill>
              <a:latin typeface="Times New Roman" panose="02020603050405020304" pitchFamily="18" charset="0"/>
              <a:cs typeface="Times New Roman" panose="02020603050405020304" pitchFamily="18" charset="0"/>
            </a:endParaRPr>
          </a:p>
          <a:p>
            <a:pPr lvl="0">
              <a:buNone/>
            </a:pPr>
            <a:r>
              <a:rPr lang="en-US" sz="1600" b="1" dirty="0" smtClean="0">
                <a:solidFill>
                  <a:schemeClr val="tx1"/>
                </a:solidFill>
                <a:latin typeface="Times New Roman" panose="02020603050405020304" pitchFamily="18" charset="0"/>
                <a:cs typeface="Times New Roman" panose="02020603050405020304" pitchFamily="18" charset="0"/>
              </a:rPr>
              <a:t>Using Center for Epidemiologic Studies Depression Scale </a:t>
            </a:r>
            <a:endParaRPr lang="en-US" sz="1600" b="1" dirty="0" smtClean="0">
              <a:solidFill>
                <a:schemeClr val="tx1"/>
              </a:solidFill>
              <a:latin typeface="Times New Roman" panose="02020603050405020304" pitchFamily="18" charset="0"/>
              <a:cs typeface="Times New Roman" panose="02020603050405020304" pitchFamily="18" charset="0"/>
            </a:endParaRPr>
          </a:p>
          <a:p>
            <a:pPr lvl="0">
              <a:buNone/>
            </a:pPr>
            <a:r>
              <a:rPr lang="en-US" sz="1600" b="1" dirty="0" smtClean="0">
                <a:solidFill>
                  <a:schemeClr val="tx1"/>
                </a:solidFill>
                <a:latin typeface="Times New Roman" panose="02020603050405020304" pitchFamily="18" charset="0"/>
                <a:cs typeface="Times New Roman" panose="02020603050405020304" pitchFamily="18" charset="0"/>
              </a:rPr>
              <a:t>AUTHORS:Eun-Mi Lee and Kang-Hee Lee</a:t>
            </a:r>
            <a:endParaRPr lang="en-US" sz="1600" b="1" dirty="0" smtClean="0">
              <a:solidFill>
                <a:schemeClr val="tx1"/>
              </a:solidFill>
              <a:latin typeface="Times New Roman" panose="02020603050405020304" pitchFamily="18" charset="0"/>
              <a:cs typeface="Times New Roman" panose="02020603050405020304" pitchFamily="18" charset="0"/>
            </a:endParaRPr>
          </a:p>
          <a:p>
            <a:pPr>
              <a:buNone/>
            </a:pPr>
            <a:endParaRPr lang="en-US" sz="1600" dirty="0" smtClean="0">
              <a:latin typeface="Times New Roman" panose="02020603050405020304" pitchFamily="18" charset="0"/>
              <a:cs typeface="Times New Roman" panose="02020603050405020304" pitchFamily="18" charset="0"/>
            </a:endParaRPr>
          </a:p>
          <a:p>
            <a:pPr algn="just"/>
            <a:r>
              <a:rPr lang="en-US" sz="1600" b="1" dirty="0" smtClean="0">
                <a:solidFill>
                  <a:schemeClr val="tx1"/>
                </a:solidFill>
                <a:latin typeface="Times New Roman" panose="02020603050405020304" pitchFamily="18" charset="0"/>
                <a:cs typeface="Times New Roman" panose="02020603050405020304" pitchFamily="18" charset="0"/>
              </a:rPr>
              <a:t>DESCRIPTION: </a:t>
            </a:r>
            <a:r>
              <a:rPr lang="en-US" sz="1600" smtClean="0">
                <a:solidFill>
                  <a:schemeClr val="tx1"/>
                </a:solidFill>
                <a:latin typeface="Times New Roman" panose="02020603050405020304" pitchFamily="18" charset="0"/>
                <a:cs typeface="Times New Roman" panose="02020603050405020304" pitchFamily="18" charset="0"/>
              </a:rPr>
              <a:t>Art therapy is one of the most efficient auxiliary practices that uses art in order to relax a patient and treat the symptoms of mental diseases. In this paper, we propose an art therapy expert system using the Center for Epidemiologic Studies Depression Scale to provide art therapy for depression. </a:t>
            </a:r>
            <a:endParaRPr lang="en-US" sz="160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METHODOLOGY</a:t>
            </a:r>
            <a:r>
              <a:rPr lang="en-US" sz="1600" dirty="0" smtClean="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sym typeface="+mn-ea"/>
              </a:rPr>
              <a:t>In this paper, we designed an art therapy expert system using the Center for Epidemiologic Studies Depression (CES-D) Scale. The expert system is built to realize the knowledge base and the inference engine that includes facts and rules about the unique abstract art painting techniques of Jackson Pollock‟s art therapy and applies the CES-D Scale. The art therapy expert system collects input about a particular patient‟s symptoms from the CES-D Scale and provides a therapeutic program targeted to the individual patient. </a:t>
            </a:r>
            <a:endParaRPr lang="en-US" sz="1600" smtClean="0">
              <a:latin typeface="Times New Roman" panose="02020603050405020304" pitchFamily="18" charset="0"/>
              <a:cs typeface="Times New Roman" panose="02020603050405020304" pitchFamily="18" charset="0"/>
              <a:sym typeface="+mn-ea"/>
            </a:endParaRPr>
          </a:p>
          <a:p>
            <a:pPr algn="just"/>
            <a:r>
              <a:rPr lang="en-US" sz="1600" b="1" dirty="0" smtClean="0">
                <a:latin typeface="Times New Roman" panose="02020603050405020304" pitchFamily="18" charset="0"/>
                <a:cs typeface="Times New Roman" panose="02020603050405020304" pitchFamily="18" charset="0"/>
              </a:rPr>
              <a:t>CHALLENGES:</a:t>
            </a:r>
            <a:r>
              <a:rPr lang="en-US" sz="1600" dirty="0" smtClean="0">
                <a:latin typeface="Times New Roman" panose="02020603050405020304" pitchFamily="18" charset="0"/>
                <a:cs typeface="Times New Roman" panose="02020603050405020304" pitchFamily="18" charset="0"/>
              </a:rPr>
              <a:t> The proposed knowledge base and inference engine are derived from common and representative art therapy developed by experts. Therefore, any quirk of an individual expert is not included in the system. To evaluate the performance of a medical expert system, strict clinical testing is required</a:t>
            </a:r>
            <a:endParaRPr lang="en-US" sz="1600" dirty="0" smtClean="0">
              <a:latin typeface="Times New Roman" panose="02020603050405020304" pitchFamily="18" charset="0"/>
              <a:cs typeface="Times New Roman" panose="02020603050405020304" pitchFamily="18" charset="0"/>
            </a:endParaRPr>
          </a:p>
          <a:p>
            <a:pPr marL="1222375" lvl="1" indent="-533400" eaLnBrk="1" hangingPunct="1">
              <a:buFontTx/>
              <a:buNone/>
            </a:pPr>
            <a:endParaRPr lang="en-US" sz="1600" dirty="0" smtClean="0">
              <a:latin typeface="Times New Roman" panose="02020603050405020304" pitchFamily="18" charset="0"/>
              <a:cs typeface="Times New Roman" panose="02020603050405020304" pitchFamily="18" charset="0"/>
            </a:endParaRPr>
          </a:p>
          <a:p>
            <a:pPr eaLnBrk="1" hangingPunct="1"/>
            <a:endParaRPr lang="en-IN" sz="1600" dirty="0" smtClean="0">
              <a:latin typeface="Times New Roman" panose="02020603050405020304" pitchFamily="18" charset="0"/>
              <a:cs typeface="Times New Roman" panose="02020603050405020304" pitchFamily="18" charset="0"/>
            </a:endParaRPr>
          </a:p>
        </p:txBody>
      </p:sp>
      <p:pic>
        <p:nvPicPr>
          <p:cNvPr id="5125" name="Picture 4" descr="SRMIST.JPG"/>
          <p:cNvPicPr>
            <a:picLocks noChangeAspect="1"/>
          </p:cNvPicPr>
          <p:nvPr/>
        </p:nvPicPr>
        <p:blipFill>
          <a:blip r:embed="rId1" cstate="print"/>
          <a:srcRect/>
          <a:stretch>
            <a:fillRect/>
          </a:stretch>
        </p:blipFill>
        <p:spPr bwMode="auto">
          <a:xfrm>
            <a:off x="152400" y="152400"/>
            <a:ext cx="1125414" cy="381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04545"/>
            <a:ext cx="8229600" cy="5440363"/>
          </a:xfrm>
        </p:spPr>
        <p:txBody>
          <a:bodyPr/>
          <a:lstStyle/>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2.TITLE: Sequence to Sequence Learning with Neural Networks</a:t>
            </a:r>
            <a:endParaRPr lang="en-US" sz="1600"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AUTHORS: </a:t>
            </a:r>
            <a:r>
              <a:rPr lang="en-US" sz="1600" b="1" smtClean="0">
                <a:solidFill>
                  <a:schemeClr val="tx1"/>
                </a:solidFill>
                <a:latin typeface="Times New Roman" panose="02020603050405020304" pitchFamily="18" charset="0"/>
                <a:cs typeface="Times New Roman" panose="02020603050405020304" pitchFamily="18" charset="0"/>
              </a:rPr>
              <a:t>Ilya Sutskever</a:t>
            </a:r>
            <a:r>
              <a:rPr lang="en-IN" altLang="en-US" sz="1600" b="1" smtClean="0">
                <a:solidFill>
                  <a:schemeClr val="tx1"/>
                </a:solidFill>
                <a:latin typeface="Times New Roman" panose="02020603050405020304" pitchFamily="18" charset="0"/>
                <a:cs typeface="Times New Roman" panose="02020603050405020304" pitchFamily="18" charset="0"/>
              </a:rPr>
              <a:t>, </a:t>
            </a:r>
            <a:r>
              <a:rPr lang="en-US" sz="1600" b="1" smtClean="0">
                <a:solidFill>
                  <a:schemeClr val="tx1"/>
                </a:solidFill>
                <a:latin typeface="Times New Roman" panose="02020603050405020304" pitchFamily="18" charset="0"/>
                <a:cs typeface="Times New Roman" panose="02020603050405020304" pitchFamily="18" charset="0"/>
              </a:rPr>
              <a:t>Oriol Vinyals</a:t>
            </a:r>
            <a:r>
              <a:rPr lang="en-IN" altLang="en-US" sz="1600" b="1" smtClean="0">
                <a:solidFill>
                  <a:schemeClr val="tx1"/>
                </a:solidFill>
                <a:latin typeface="Times New Roman" panose="02020603050405020304" pitchFamily="18" charset="0"/>
                <a:cs typeface="Times New Roman" panose="02020603050405020304" pitchFamily="18" charset="0"/>
              </a:rPr>
              <a:t>, </a:t>
            </a:r>
            <a:r>
              <a:rPr lang="en-US" sz="1600" b="1" smtClean="0">
                <a:solidFill>
                  <a:schemeClr val="tx1"/>
                </a:solidFill>
                <a:latin typeface="Times New Roman" panose="02020603050405020304" pitchFamily="18" charset="0"/>
                <a:cs typeface="Times New Roman" panose="02020603050405020304" pitchFamily="18" charset="0"/>
              </a:rPr>
              <a:t>Quoc V. Le</a:t>
            </a:r>
            <a:endParaRPr lang="en-US" sz="1600" b="1"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solidFill>
                  <a:schemeClr val="tx1"/>
                </a:solidFill>
                <a:latin typeface="Times New Roman" panose="02020603050405020304" pitchFamily="18" charset="0"/>
                <a:cs typeface="Times New Roman" panose="02020603050405020304" pitchFamily="18" charset="0"/>
              </a:rPr>
              <a:t>DESCRIPTION:</a:t>
            </a:r>
            <a:r>
              <a:rPr lang="en-US" sz="1600" dirty="0" smtClean="0">
                <a:solidFill>
                  <a:schemeClr val="tx1"/>
                </a:solidFill>
                <a:latin typeface="Times New Roman" panose="02020603050405020304" pitchFamily="18" charset="0"/>
                <a:cs typeface="Times New Roman" panose="02020603050405020304" pitchFamily="18" charset="0"/>
              </a:rPr>
              <a:t> </a:t>
            </a:r>
            <a:r>
              <a:rPr sz="1600" dirty="0" smtClean="0">
                <a:solidFill>
                  <a:schemeClr val="tx1"/>
                </a:solidFill>
                <a:latin typeface="Times New Roman" panose="02020603050405020304" pitchFamily="18" charset="0"/>
                <a:cs typeface="Times New Roman" panose="02020603050405020304" pitchFamily="18" charset="0"/>
              </a:rPr>
              <a:t>In this paper, we present a general end-to-end approach to sequence learning that makes minimal assumptions on the sequence structure. Our method uses a multilayered Long Short-Term Memory (LSTM) to map the input sequence to a vector of a fixed dimensionality, and then another deep LSTM to decode the target sequence from the vector. Additionally, the LSTM did not have difficulty on long sentences.</a:t>
            </a:r>
            <a:endParaRPr sz="1600" dirty="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METHODOLOGY: </a:t>
            </a:r>
            <a:r>
              <a:rPr lang="en-US" sz="1600" dirty="0" smtClean="0">
                <a:solidFill>
                  <a:schemeClr val="tx1"/>
                </a:solidFill>
                <a:latin typeface="Times New Roman" panose="02020603050405020304" pitchFamily="18" charset="0"/>
                <a:cs typeface="Times New Roman" panose="02020603050405020304" pitchFamily="18" charset="0"/>
              </a:rPr>
              <a:t>The Recurrent Neural Network (RNN) [31, 28] is a natural generalization of feedforward neural networks to sequences. The RNN can easily map sequences to sequences whenever the alignment between the inputs the outputs is known ahead of tim</a:t>
            </a:r>
            <a:r>
              <a:rPr lang="en-IN" altLang="en-US" sz="1600" dirty="0" smtClean="0">
                <a:solidFill>
                  <a:schemeClr val="tx1"/>
                </a:solidFill>
                <a:latin typeface="Times New Roman" panose="02020603050405020304" pitchFamily="18" charset="0"/>
                <a:cs typeface="Times New Roman" panose="02020603050405020304" pitchFamily="18" charset="0"/>
              </a:rPr>
              <a:t>e.</a:t>
            </a:r>
            <a:r>
              <a:rPr lang="en-IN" altLang="en-US" sz="1600" b="1" dirty="0" smtClean="0">
                <a:solidFill>
                  <a:schemeClr val="tx1"/>
                </a:solidFill>
                <a:latin typeface="Times New Roman" panose="02020603050405020304" pitchFamily="18" charset="0"/>
                <a:cs typeface="Times New Roman" panose="02020603050405020304" pitchFamily="18" charset="0"/>
              </a:rPr>
              <a:t>  </a:t>
            </a:r>
            <a:r>
              <a:rPr lang="en-IN" altLang="en-US" sz="1600" dirty="0" smtClean="0">
                <a:solidFill>
                  <a:schemeClr val="tx1"/>
                </a:solidFill>
                <a:latin typeface="Times New Roman" panose="02020603050405020304" pitchFamily="18" charset="0"/>
                <a:cs typeface="Times New Roman" panose="02020603050405020304" pitchFamily="18" charset="0"/>
              </a:rPr>
              <a:t>The goal of the LSTM is to estimate the conditional probability p(y1, . . . , yT′ |x1, . . . , xT ) where (x1, . . . , xT ) is an input sequence and y1, . . . , yT′ is its corresponding output sequence whose length T′ may differ from T.</a:t>
            </a:r>
            <a:endParaRPr lang="en-IN" altLang="en-US" sz="1600" dirty="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solidFill>
                  <a:schemeClr val="tx1"/>
                </a:solidFill>
                <a:latin typeface="Times New Roman" panose="02020603050405020304" pitchFamily="18" charset="0"/>
                <a:cs typeface="Times New Roman" panose="02020603050405020304" pitchFamily="18" charset="0"/>
              </a:rPr>
              <a:t>CHALLENGES</a:t>
            </a:r>
            <a:r>
              <a:rPr lang="en-US" sz="1600" b="1" dirty="0" smtClean="0">
                <a:latin typeface="Times New Roman" panose="02020603050405020304" pitchFamily="18" charset="0"/>
                <a:cs typeface="Times New Roman" panose="02020603050405020304" pitchFamily="18" charset="0"/>
              </a:rPr>
              <a:t>: </a:t>
            </a:r>
            <a:r>
              <a:rPr lang="en-IN" altLang="en-US" sz="1600" dirty="0" smtClean="0">
                <a:latin typeface="Times New Roman" panose="02020603050405020304" pitchFamily="18" charset="0"/>
                <a:cs typeface="Times New Roman" panose="02020603050405020304" pitchFamily="18" charset="0"/>
              </a:rPr>
              <a:t>I</a:t>
            </a:r>
            <a:r>
              <a:rPr sz="1600" dirty="0" smtClean="0">
                <a:latin typeface="Times New Roman" panose="02020603050405020304" pitchFamily="18" charset="0"/>
                <a:cs typeface="Times New Roman" panose="02020603050405020304" pitchFamily="18" charset="0"/>
              </a:rPr>
              <a:t>t is not clear how to apply an RNN to problems whose input and the output sequences have different lengths with complicated and non-monotonic relationships</a:t>
            </a:r>
            <a:r>
              <a:rPr lang="en-IN" sz="1600" dirty="0" smtClean="0">
                <a:latin typeface="Times New Roman" panose="02020603050405020304" pitchFamily="18" charset="0"/>
                <a:cs typeface="Times New Roman" panose="02020603050405020304" pitchFamily="18" charset="0"/>
              </a:rPr>
              <a:t>. End-to-end training is also the focus of Hermann et al. [1], whose model represents the inputs and outputs by feedforward networks, and map them to similar points in space. However, their approach cannot generate translations directly: to get a translation, they need to do a look up for closest vector in the pre-computed database of sentences, or to rescore a sentence.</a:t>
            </a:r>
            <a:endParaRPr lang="en-IN" sz="1600" dirty="0" smtClean="0">
              <a:latin typeface="Times New Roman" panose="02020603050405020304" pitchFamily="18" charset="0"/>
              <a:cs typeface="Times New Roman" panose="02020603050405020304" pitchFamily="18" charset="0"/>
            </a:endParaRPr>
          </a:p>
        </p:txBody>
      </p:sp>
      <p:pic>
        <p:nvPicPr>
          <p:cNvPr id="4" name="Picture 4" descr="SRMIST.JPG"/>
          <p:cNvPicPr>
            <a:picLocks noChangeAspect="1"/>
          </p:cNvPicPr>
          <p:nvPr/>
        </p:nvPicPr>
        <p:blipFill>
          <a:blip r:embed="rId1" cstate="print"/>
          <a:srcRect/>
          <a:stretch>
            <a:fillRect/>
          </a:stretch>
        </p:blipFill>
        <p:spPr bwMode="auto">
          <a:xfrm>
            <a:off x="152400" y="152400"/>
            <a:ext cx="1125414" cy="381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lstStyle/>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3.TITLE:  </a:t>
            </a:r>
            <a:r>
              <a:rPr lang="en-IN" altLang="en-US" sz="1600" b="1" dirty="0" smtClean="0">
                <a:solidFill>
                  <a:schemeClr val="tx1"/>
                </a:solidFill>
                <a:latin typeface="Times New Roman" panose="02020603050405020304" pitchFamily="18" charset="0"/>
                <a:cs typeface="Times New Roman" panose="02020603050405020304" pitchFamily="18" charset="0"/>
              </a:rPr>
              <a:t>C</a:t>
            </a:r>
            <a:r>
              <a:rPr lang="en-US" sz="1600" b="1" dirty="0" smtClean="0">
                <a:solidFill>
                  <a:schemeClr val="tx1"/>
                </a:solidFill>
                <a:latin typeface="Times New Roman" panose="02020603050405020304" pitchFamily="18" charset="0"/>
                <a:cs typeface="Times New Roman" panose="02020603050405020304" pitchFamily="18" charset="0"/>
              </a:rPr>
              <a:t>ognitive Behavior Therapy, Second Edition: Basics and Beyond</a:t>
            </a:r>
            <a:endParaRPr lang="en-US" sz="1600"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AUTHORS: </a:t>
            </a:r>
            <a:r>
              <a:rPr sz="1600" b="1" dirty="0" smtClean="0">
                <a:solidFill>
                  <a:schemeClr val="tx1"/>
                </a:solidFill>
                <a:latin typeface="Times New Roman" panose="02020603050405020304" pitchFamily="18" charset="0"/>
                <a:cs typeface="Times New Roman" panose="02020603050405020304" pitchFamily="18" charset="0"/>
              </a:rPr>
              <a:t>Judith S. Beck</a:t>
            </a:r>
            <a:r>
              <a:rPr lang="en-IN" sz="1600" b="1" dirty="0" smtClean="0">
                <a:solidFill>
                  <a:schemeClr val="tx1"/>
                </a:solidFill>
                <a:latin typeface="Times New Roman" panose="02020603050405020304" pitchFamily="18" charset="0"/>
                <a:cs typeface="Times New Roman" panose="02020603050405020304" pitchFamily="18" charset="0"/>
              </a:rPr>
              <a:t>, </a:t>
            </a:r>
            <a:r>
              <a:rPr sz="1600" b="1" dirty="0" smtClean="0">
                <a:solidFill>
                  <a:schemeClr val="tx1"/>
                </a:solidFill>
                <a:latin typeface="Times New Roman" panose="02020603050405020304" pitchFamily="18" charset="0"/>
                <a:cs typeface="Times New Roman" panose="02020603050405020304" pitchFamily="18" charset="0"/>
              </a:rPr>
              <a:t>Foreword by Aaron T. Beck</a:t>
            </a:r>
            <a:endParaRPr sz="1600" b="1" dirty="0" smtClean="0">
              <a:solidFill>
                <a:schemeClr val="tx1"/>
              </a:solidFill>
              <a:latin typeface="Times New Roman" panose="02020603050405020304" pitchFamily="18" charset="0"/>
              <a:cs typeface="Times New Roman" panose="02020603050405020304" pitchFamily="18" charset="0"/>
            </a:endParaRPr>
          </a:p>
          <a:p>
            <a:r>
              <a:rPr lang="en-US" sz="1600" b="1" dirty="0" smtClean="0">
                <a:solidFill>
                  <a:schemeClr val="tx1"/>
                </a:solidFill>
                <a:latin typeface="Times New Roman" panose="02020603050405020304" pitchFamily="18" charset="0"/>
                <a:cs typeface="Times New Roman" panose="02020603050405020304" pitchFamily="18" charset="0"/>
              </a:rPr>
              <a:t>DESCRIPTION</a:t>
            </a:r>
            <a:r>
              <a:rPr lang="en-US" sz="1600" dirty="0" smtClean="0">
                <a:solidFill>
                  <a:schemeClr val="tx1"/>
                </a:solidFill>
                <a:latin typeface="Times New Roman" panose="02020603050405020304" pitchFamily="18" charset="0"/>
                <a:cs typeface="Times New Roman" panose="02020603050405020304" pitchFamily="18" charset="0"/>
              </a:rPr>
              <a:t>: </a:t>
            </a:r>
            <a:r>
              <a:rPr sz="1600" dirty="0" smtClean="0">
                <a:solidFill>
                  <a:schemeClr val="tx1"/>
                </a:solidFill>
                <a:latin typeface="Times New Roman" panose="02020603050405020304" pitchFamily="18" charset="0"/>
                <a:cs typeface="Times New Roman" panose="02020603050405020304" pitchFamily="18" charset="0"/>
              </a:rPr>
              <a:t>This book is designed for a broad audience of health and mental health professionals, from those who have never been exposed to cognitive behavior therapy before to those who are quite experienced but wish to improve their skills, including how to conceptualize patients cognitively, plan treatment, employ a variety of techniques, assess the effectiveness of their treatment, and specify problems that arise in a therapy session. Cognitive Behavioral Therapy (CBT) is a general classification of psycho therapy, based on social learning theory, which emphasizes how our thinking interacts with how we feel and what we do. It’s based on the view that when a person experiences depression, anxiety, or anger that these stressors can be exacerbated (or maintained) by exaggerated or biased ways of thinking and that these patterns can be modified by reducing erroneous and maladaptive beliefs. A counselor using CBT helps a client to recognize their style of thinking and to modify it through the use of evidence and logic.</a:t>
            </a:r>
            <a:endParaRPr sz="1600" dirty="0" smtClean="0">
              <a:solidFill>
                <a:schemeClr val="tx1"/>
              </a:solidFill>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METHODOLOGY:</a:t>
            </a:r>
            <a:r>
              <a:rPr sz="1600" dirty="0" smtClean="0">
                <a:latin typeface="Times New Roman" panose="02020603050405020304" pitchFamily="18" charset="0"/>
                <a:cs typeface="Times New Roman" panose="02020603050405020304" pitchFamily="18" charset="0"/>
              </a:rPr>
              <a:t>There are 2 critical components of CBT Functional Analysis</a:t>
            </a:r>
            <a:r>
              <a:rPr lang="en-IN" sz="1600" dirty="0" smtClean="0">
                <a:latin typeface="Times New Roman" panose="02020603050405020304" pitchFamily="18" charset="0"/>
                <a:cs typeface="Times New Roman" panose="02020603050405020304" pitchFamily="18" charset="0"/>
              </a:rPr>
              <a:t>,plays a critical role in helping the client and counselor assess </a:t>
            </a:r>
            <a:r>
              <a:rPr sz="1600" dirty="0" smtClean="0">
                <a:latin typeface="Times New Roman" panose="02020603050405020304" pitchFamily="18" charset="0"/>
                <a:cs typeface="Times New Roman" panose="02020603050405020304" pitchFamily="18" charset="0"/>
              </a:rPr>
              <a:t>high risk situations that are likely to lead to substance use and Skills Training </a:t>
            </a:r>
            <a:r>
              <a:rPr lang="en-IN" sz="1600" dirty="0" smtClean="0">
                <a:latin typeface="Times New Roman" panose="02020603050405020304" pitchFamily="18" charset="0"/>
                <a:cs typeface="Times New Roman" panose="02020603050405020304" pitchFamily="18" charset="0"/>
              </a:rPr>
              <a:t>is e viewed as a highly individualized training program to help </a:t>
            </a:r>
            <a:r>
              <a:rPr sz="1600" dirty="0" smtClean="0">
                <a:latin typeface="Times New Roman" panose="02020603050405020304" pitchFamily="18" charset="0"/>
                <a:cs typeface="Times New Roman" panose="02020603050405020304" pitchFamily="18" charset="0"/>
              </a:rPr>
              <a:t>the client unlearn old habits associated with substance use and learn or relearn healthier skills. In CBT, the goal is to identify and reduce habits associated with a drug using lifestyle by substituting more enduring, positive activities and rewards. </a:t>
            </a:r>
            <a:endParaRPr sz="1600"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CHALLENGES:</a:t>
            </a:r>
            <a:endParaRPr lang="en-US" sz="1600" b="1" dirty="0" smtClean="0">
              <a:latin typeface="Times New Roman" panose="02020603050405020304" pitchFamily="18" charset="0"/>
              <a:cs typeface="Times New Roman" panose="02020603050405020304" pitchFamily="18" charset="0"/>
            </a:endParaRPr>
          </a:p>
          <a:p>
            <a:pPr algn="just"/>
            <a:r>
              <a:rPr lang="en-IN" altLang="en-US" sz="1600" dirty="0">
                <a:latin typeface="Times New Roman" panose="02020603050405020304" pitchFamily="18" charset="0"/>
                <a:cs typeface="Times New Roman" panose="02020603050405020304" pitchFamily="18" charset="0"/>
              </a:rPr>
              <a:t>*** pls fill this up ***</a:t>
            </a:r>
            <a:endParaRPr lang="en-IN" altLang="en-US" sz="1600" dirty="0">
              <a:latin typeface="Times New Roman" panose="02020603050405020304" pitchFamily="18" charset="0"/>
              <a:cs typeface="Times New Roman" panose="02020603050405020304" pitchFamily="18" charset="0"/>
            </a:endParaRPr>
          </a:p>
        </p:txBody>
      </p:sp>
      <p:pic>
        <p:nvPicPr>
          <p:cNvPr id="4" name="Picture 4" descr="SRMIST.JPG"/>
          <p:cNvPicPr>
            <a:picLocks noChangeAspect="1"/>
          </p:cNvPicPr>
          <p:nvPr/>
        </p:nvPicPr>
        <p:blipFill>
          <a:blip r:embed="rId1" cstate="print"/>
          <a:srcRect/>
          <a:stretch>
            <a:fillRect/>
          </a:stretch>
        </p:blipFill>
        <p:spPr bwMode="auto">
          <a:xfrm>
            <a:off x="152400" y="152400"/>
            <a:ext cx="1125414" cy="381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458200" cy="5867400"/>
          </a:xfrm>
        </p:spPr>
        <p:txBody>
          <a:bodyPr/>
          <a:lstStyle/>
          <a:p>
            <a:pPr marL="0" indent="0">
              <a:buNone/>
            </a:pPr>
            <a:r>
              <a:rPr lang="en-US" sz="1600" b="1" dirty="0" smtClean="0">
                <a:latin typeface="Times New Roman" panose="02020603050405020304" pitchFamily="18" charset="0"/>
                <a:cs typeface="Times New Roman" panose="02020603050405020304" pitchFamily="18" charset="0"/>
              </a:rPr>
              <a:t>4</a:t>
            </a:r>
            <a:r>
              <a:rPr lang="en-US" sz="1600" b="1" dirty="0" smtClean="0">
                <a:solidFill>
                  <a:schemeClr val="tx1"/>
                </a:solidFill>
                <a:latin typeface="Times New Roman" panose="02020603050405020304" pitchFamily="18" charset="0"/>
                <a:cs typeface="Times New Roman" panose="02020603050405020304" pitchFamily="18" charset="0"/>
              </a:rPr>
              <a:t>.TITLE:EmotionLines: An Emotion Corpus of Multi-Party Conversations</a:t>
            </a:r>
            <a:endParaRPr lang="en-US" sz="1600"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1600" b="1" dirty="0" smtClean="0">
                <a:solidFill>
                  <a:schemeClr val="tx1"/>
                </a:solidFill>
                <a:latin typeface="Times New Roman" panose="02020603050405020304" pitchFamily="18" charset="0"/>
                <a:cs typeface="Times New Roman" panose="02020603050405020304" pitchFamily="18" charset="0"/>
              </a:rPr>
              <a:t>AUTHORS: </a:t>
            </a:r>
            <a:r>
              <a:rPr sz="1600" b="1" dirty="0" smtClean="0">
                <a:solidFill>
                  <a:schemeClr val="tx1"/>
                </a:solidFill>
                <a:latin typeface="Times New Roman" panose="02020603050405020304" pitchFamily="18" charset="0"/>
                <a:cs typeface="Times New Roman" panose="02020603050405020304" pitchFamily="18" charset="0"/>
              </a:rPr>
              <a:t>Sheng-Yeh Chen1∗, Chao-Chun Hsu1∗, Chuan-Chun Kuo1,Ting-Hao (Kenneth) Huang2, Lun-Wei Ku</a:t>
            </a:r>
            <a:endParaRPr sz="1600" b="1" dirty="0" smtClean="0">
              <a:solidFill>
                <a:schemeClr val="tx1"/>
              </a:solidFill>
              <a:latin typeface="Times New Roman" panose="02020603050405020304" pitchFamily="18" charset="0"/>
              <a:cs typeface="Times New Roman" panose="02020603050405020304" pitchFamily="18" charset="0"/>
            </a:endParaRPr>
          </a:p>
          <a:p>
            <a:r>
              <a:rPr lang="en-US" sz="1600" b="1" dirty="0" smtClean="0">
                <a:solidFill>
                  <a:schemeClr val="tx1"/>
                </a:solidFill>
                <a:latin typeface="Times New Roman" panose="02020603050405020304" pitchFamily="18" charset="0"/>
                <a:cs typeface="Times New Roman" panose="02020603050405020304" pitchFamily="18" charset="0"/>
              </a:rPr>
              <a:t>DESCRIPTION: </a:t>
            </a:r>
            <a:r>
              <a:rPr lang="en-US" sz="1600" dirty="0" smtClean="0">
                <a:solidFill>
                  <a:schemeClr val="tx1"/>
                </a:solidFill>
                <a:latin typeface="Times New Roman" panose="02020603050405020304" pitchFamily="18" charset="0"/>
                <a:cs typeface="Times New Roman" panose="02020603050405020304" pitchFamily="18" charset="0"/>
              </a:rPr>
              <a:t>. In this paper, we introduce EmotionLines, the first dataset with emotions labeling on all utterances in each dialogue only based on their textual content. Dialogues in EmotionLines are collected from Friends TV scripts and private Facebook messenger dialogues. Then one of seven emotions, six Ekman’s basic emotions plus the neutral emotion, is labeled on each utterance by 5 Amazon MTurkers.</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METHODOLOGY</a:t>
            </a:r>
            <a:r>
              <a:rPr lang="en-US" sz="1600" dirty="0" smtClean="0">
                <a:latin typeface="Times New Roman" panose="02020603050405020304" pitchFamily="18" charset="0"/>
                <a:cs typeface="Times New Roman" panose="02020603050405020304" pitchFamily="18" charset="0"/>
              </a:rPr>
              <a:t>: </a:t>
            </a:r>
            <a:r>
              <a:rPr lang="en-IN" altLang="en-US" sz="1600" dirty="0" smtClean="0">
                <a:latin typeface="Times New Roman" panose="02020603050405020304" pitchFamily="18" charset="0"/>
                <a:cs typeface="Times New Roman" panose="02020603050405020304" pitchFamily="18" charset="0"/>
              </a:rPr>
              <a:t>A</a:t>
            </a:r>
            <a:r>
              <a:rPr lang="en-US" sz="160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corpus or text corpus is a large and structured set of texts. In corpus linguistics, they are used to do statistical analysis and hypothesis testing, checking occurrences or validating linguistic rules within a specific language territory. In a paragraph, the sentiment of each utterance is dependent on the context. Thus, within a dialogue, there is a high probability of inter-dependency with respect to their sentimental clues. When we classify an utterance, other utterances may provide import contextual information. To measure this information flow, we apply the contextual LSTM architecture.</a:t>
            </a:r>
            <a:endParaRPr lang="en-US" sz="1600"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CHALLENGES: </a:t>
            </a:r>
            <a:endParaRPr lang="en-IN" altLang="en-US" sz="1600" b="1" dirty="0" smtClean="0">
              <a:latin typeface="Times New Roman" panose="02020603050405020304" pitchFamily="18" charset="0"/>
              <a:cs typeface="Times New Roman" panose="02020603050405020304" pitchFamily="18" charset="0"/>
            </a:endParaRPr>
          </a:p>
        </p:txBody>
      </p:sp>
      <p:pic>
        <p:nvPicPr>
          <p:cNvPr id="4" name="Picture 4" descr="SRMIST.JPG"/>
          <p:cNvPicPr>
            <a:picLocks noChangeAspect="1"/>
          </p:cNvPicPr>
          <p:nvPr/>
        </p:nvPicPr>
        <p:blipFill>
          <a:blip r:embed="rId1" cstate="print"/>
          <a:srcRect/>
          <a:stretch>
            <a:fillRect/>
          </a:stretch>
        </p:blipFill>
        <p:spPr bwMode="auto">
          <a:xfrm>
            <a:off x="152400" y="152400"/>
            <a:ext cx="1125414" cy="3810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77215"/>
            <a:ext cx="8229600" cy="4525963"/>
          </a:xfrm>
        </p:spPr>
        <p:txBody>
          <a:bodyPr/>
          <a:p>
            <a:pPr marL="0" indent="0">
              <a:buNone/>
            </a:pPr>
            <a:r>
              <a:rPr lang="en-IN" altLang="en-US" sz="1600" b="1" dirty="0" smtClean="0">
                <a:latin typeface="Times New Roman" panose="02020603050405020304" pitchFamily="18" charset="0"/>
                <a:cs typeface="Times New Roman" panose="02020603050405020304" pitchFamily="18" charset="0"/>
                <a:sym typeface="+mn-ea"/>
              </a:rPr>
              <a:t>5</a:t>
            </a:r>
            <a:r>
              <a:rPr lang="en-US" sz="1600" b="1" dirty="0" smtClean="0">
                <a:latin typeface="Times New Roman" panose="02020603050405020304" pitchFamily="18" charset="0"/>
                <a:cs typeface="Times New Roman" panose="02020603050405020304" pitchFamily="18" charset="0"/>
                <a:sym typeface="+mn-ea"/>
              </a:rPr>
              <a:t>.TITLE:Delivering Cognitive Behavior Therapy to Young Adults With Symptoms of Depression and Anxiety Using a Fully Automated Conversational Agent (Woebot): A Randomized Controlled Trial</a:t>
            </a:r>
            <a:endParaRPr lang="en-US" sz="1600" b="1" dirty="0" smtClean="0">
              <a:latin typeface="Times New Roman" panose="02020603050405020304" pitchFamily="18" charset="0"/>
              <a:cs typeface="Times New Roman" panose="02020603050405020304" pitchFamily="18" charset="0"/>
              <a:sym typeface="+mn-ea"/>
            </a:endParaRPr>
          </a:p>
          <a:p>
            <a:pPr marL="0" indent="0">
              <a:buNone/>
            </a:pPr>
            <a:r>
              <a:rPr lang="en-US" sz="1600" b="1" dirty="0" smtClean="0">
                <a:latin typeface="Times New Roman" panose="02020603050405020304" pitchFamily="18" charset="0"/>
                <a:cs typeface="Times New Roman" panose="02020603050405020304" pitchFamily="18" charset="0"/>
                <a:sym typeface="+mn-ea"/>
              </a:rPr>
              <a:t>AUTHORS: </a:t>
            </a:r>
            <a:r>
              <a:rPr sz="1600" b="1" dirty="0" smtClean="0">
                <a:latin typeface="Times New Roman" panose="02020603050405020304" pitchFamily="18" charset="0"/>
                <a:cs typeface="Times New Roman" panose="02020603050405020304" pitchFamily="18" charset="0"/>
                <a:sym typeface="+mn-ea"/>
              </a:rPr>
              <a:t>Kathleen Kara Fitzpatrick</a:t>
            </a:r>
            <a:r>
              <a:rPr lang="en-IN" sz="1600" b="1" dirty="0" smtClean="0">
                <a:latin typeface="Times New Roman" panose="02020603050405020304" pitchFamily="18" charset="0"/>
                <a:cs typeface="Times New Roman" panose="02020603050405020304" pitchFamily="18" charset="0"/>
                <a:sym typeface="+mn-ea"/>
              </a:rPr>
              <a:t>, </a:t>
            </a:r>
            <a:r>
              <a:rPr sz="1600" b="1" dirty="0" smtClean="0">
                <a:latin typeface="Times New Roman" panose="02020603050405020304" pitchFamily="18" charset="0"/>
                <a:cs typeface="Times New Roman" panose="02020603050405020304" pitchFamily="18" charset="0"/>
                <a:sym typeface="+mn-ea"/>
              </a:rPr>
              <a:t>Alison Darcy</a:t>
            </a:r>
            <a:r>
              <a:rPr lang="en-IN" sz="1600" b="1" dirty="0" smtClean="0">
                <a:latin typeface="Times New Roman" panose="02020603050405020304" pitchFamily="18" charset="0"/>
                <a:cs typeface="Times New Roman" panose="02020603050405020304" pitchFamily="18" charset="0"/>
                <a:sym typeface="+mn-ea"/>
              </a:rPr>
              <a:t>,</a:t>
            </a:r>
            <a:r>
              <a:rPr sz="1600" b="1" dirty="0" smtClean="0">
                <a:latin typeface="Times New Roman" panose="02020603050405020304" pitchFamily="18" charset="0"/>
                <a:cs typeface="Times New Roman" panose="02020603050405020304" pitchFamily="18" charset="0"/>
                <a:sym typeface="+mn-ea"/>
              </a:rPr>
              <a:t> Molly Vierhile</a:t>
            </a:r>
            <a:endParaRPr sz="1600" b="1" dirty="0" smtClean="0">
              <a:latin typeface="Times New Roman" panose="02020603050405020304" pitchFamily="18" charset="0"/>
              <a:cs typeface="Times New Roman" panose="02020603050405020304" pitchFamily="18" charset="0"/>
              <a:sym typeface="+mn-ea"/>
            </a:endParaRPr>
          </a:p>
          <a:p>
            <a:r>
              <a:rPr lang="en-US" sz="1600" b="1" dirty="0" smtClean="0">
                <a:latin typeface="Times New Roman" panose="02020603050405020304" pitchFamily="18" charset="0"/>
                <a:cs typeface="Times New Roman" panose="02020603050405020304" pitchFamily="18" charset="0"/>
                <a:sym typeface="+mn-ea"/>
              </a:rPr>
              <a:t>DESCRIPTION:</a:t>
            </a:r>
            <a:r>
              <a:rPr lang="en-US" sz="1600" dirty="0" smtClean="0">
                <a:latin typeface="Times New Roman" panose="02020603050405020304" pitchFamily="18" charset="0"/>
                <a:cs typeface="Times New Roman" panose="02020603050405020304" pitchFamily="18" charset="0"/>
                <a:sym typeface="+mn-ea"/>
              </a:rPr>
              <a:t> The objective of the study was to determine the feasibility, acceptability, and preliminary efficacy of a fully automated conversational agent to deliver a self-help program for college students who self-identify as having symptoms of anxiety and depression.</a:t>
            </a:r>
            <a:endParaRPr lang="en-US" sz="1600" dirty="0" smtClean="0">
              <a:latin typeface="Times New Roman" panose="02020603050405020304" pitchFamily="18" charset="0"/>
              <a:cs typeface="Times New Roman" panose="02020603050405020304" pitchFamily="18" charset="0"/>
              <a:sym typeface="+mn-ea"/>
            </a:endParaRPr>
          </a:p>
          <a:p>
            <a:pPr algn="just"/>
            <a:r>
              <a:rPr lang="en-US" sz="1600" b="1" dirty="0" smtClean="0">
                <a:latin typeface="Times New Roman" panose="02020603050405020304" pitchFamily="18" charset="0"/>
                <a:cs typeface="Times New Roman" panose="02020603050405020304" pitchFamily="18" charset="0"/>
                <a:sym typeface="+mn-ea"/>
              </a:rPr>
              <a:t>METHODOLOGY:</a:t>
            </a:r>
            <a:r>
              <a:rPr sz="1600" dirty="0" smtClean="0">
                <a:latin typeface="Times New Roman" panose="02020603050405020304" pitchFamily="18" charset="0"/>
                <a:cs typeface="Times New Roman" panose="02020603050405020304" pitchFamily="18" charset="0"/>
                <a:sym typeface="+mn-ea"/>
              </a:rPr>
              <a:t> In an unblinded trial, 70 individuals age 18-28 years were recruited online from a university community social media site and were randomized to receive either 2 weeks (up to 20 sessions) of self-help content derived from CBT principles in a conversational format with a text-based conversational agent (Woebot) (n=34) or were directed to the National Institute of Mental Health ebook, “Depression in College Students,” as an information-only control group (n=36). All participants completed Web-based versions of the 9-item Patient Health Questionnaire (PHQ-9), the 7-item Generalized Anxiety Disorder scale (GAD-7), and the Positive and Negative Affect Scale at baseline and 2-3 weeks later (T2).</a:t>
            </a:r>
            <a:endParaRPr sz="1600" dirty="0" smtClean="0">
              <a:latin typeface="Times New Roman" panose="02020603050405020304" pitchFamily="18" charset="0"/>
              <a:cs typeface="Times New Roman" panose="02020603050405020304" pitchFamily="18" charset="0"/>
              <a:sym typeface="+mn-ea"/>
            </a:endParaRPr>
          </a:p>
          <a:p>
            <a:pPr algn="just"/>
            <a:r>
              <a:rPr lang="en-US" sz="1600" b="1" dirty="0" smtClean="0">
                <a:latin typeface="Times New Roman" panose="02020603050405020304" pitchFamily="18" charset="0"/>
                <a:cs typeface="Times New Roman" panose="02020603050405020304" pitchFamily="18" charset="0"/>
                <a:sym typeface="+mn-ea"/>
              </a:rPr>
              <a:t>CHALLENGES:</a:t>
            </a:r>
            <a:r>
              <a:rPr lang="en-US" sz="1600" dirty="0" smtClean="0">
                <a:latin typeface="Times New Roman" panose="02020603050405020304" pitchFamily="18" charset="0"/>
                <a:cs typeface="Times New Roman" panose="02020603050405020304" pitchFamily="18" charset="0"/>
                <a:sym typeface="+mn-ea"/>
              </a:rPr>
              <a:t> Conversational agents appear to be a feasible, engaging, and effective way to deliver CBT </a:t>
            </a:r>
            <a:r>
              <a:rPr lang="en-IN" altLang="en-US" sz="1600" dirty="0" smtClean="0">
                <a:latin typeface="Times New Roman" panose="02020603050405020304" pitchFamily="18" charset="0"/>
                <a:cs typeface="Times New Roman" panose="02020603050405020304" pitchFamily="18" charset="0"/>
                <a:sym typeface="+mn-ea"/>
              </a:rPr>
              <a:t>but</a:t>
            </a:r>
            <a:r>
              <a:rPr lang="en-IN" altLang="en-US" sz="1600" dirty="0" smtClean="0">
                <a:latin typeface="Times New Roman" panose="02020603050405020304" pitchFamily="18" charset="0"/>
                <a:cs typeface="Times New Roman" panose="02020603050405020304" pitchFamily="18" charset="0"/>
                <a:sym typeface="+mn-ea"/>
              </a:rPr>
              <a:t> main challenge as that the paper dealt with emotion detection in a text based manner while we try to implement a speech based mechanism to do the same.</a:t>
            </a:r>
            <a:endParaRPr lang="en-US" sz="1600"/>
          </a:p>
        </p:txBody>
      </p:sp>
      <p:sp>
        <p:nvSpPr>
          <p:cNvPr id="4" name="Slide Number Placeholder 3"/>
          <p:cNvSpPr>
            <a:spLocks noGrp="1"/>
          </p:cNvSpPr>
          <p:nvPr>
            <p:ph type="sldNum" sz="quarter" idx="12"/>
          </p:nvPr>
        </p:nvSpPr>
        <p:spPr/>
        <p:txBody>
          <a:bodyPr/>
          <a:p>
            <a:pPr>
              <a:defRPr/>
            </a:pPr>
            <a:fld id="{0C3744A3-FC98-44CB-A20B-34E7365870A3}"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462280"/>
            <a:ext cx="8229600" cy="5782310"/>
          </a:xfrm>
        </p:spPr>
        <p:txBody>
          <a:bodyPr/>
          <a:p>
            <a:pPr marL="0" indent="0">
              <a:buNone/>
            </a:pPr>
            <a:r>
              <a:rPr lang="en-IN" altLang="en-US" sz="1600" b="1" dirty="0" smtClean="0">
                <a:latin typeface="Times New Roman" panose="02020603050405020304" pitchFamily="18" charset="0"/>
                <a:cs typeface="Times New Roman" panose="02020603050405020304" pitchFamily="18" charset="0"/>
                <a:sym typeface="+mn-ea"/>
              </a:rPr>
              <a:t>6</a:t>
            </a:r>
            <a:r>
              <a:rPr lang="en-US" sz="1600" b="1" dirty="0" smtClean="0">
                <a:latin typeface="Times New Roman" panose="02020603050405020304" pitchFamily="18" charset="0"/>
                <a:cs typeface="Times New Roman" panose="02020603050405020304" pitchFamily="18" charset="0"/>
                <a:sym typeface="+mn-ea"/>
              </a:rPr>
              <a:t>.TITLE:Detection and Analysis of Human Emotions through Voice and Speech Pattern Processing</a:t>
            </a:r>
            <a:endParaRPr lang="en-US" sz="1600" b="1" dirty="0" smtClean="0">
              <a:latin typeface="Times New Roman" panose="02020603050405020304" pitchFamily="18" charset="0"/>
              <a:cs typeface="Times New Roman" panose="02020603050405020304" pitchFamily="18" charset="0"/>
              <a:sym typeface="+mn-ea"/>
            </a:endParaRPr>
          </a:p>
          <a:p>
            <a:pPr marL="0" indent="0">
              <a:buNone/>
            </a:pPr>
            <a:r>
              <a:rPr lang="en-US" sz="1600" b="1" dirty="0" smtClean="0">
                <a:latin typeface="Times New Roman" panose="02020603050405020304" pitchFamily="18" charset="0"/>
                <a:cs typeface="Times New Roman" panose="02020603050405020304" pitchFamily="18" charset="0"/>
                <a:sym typeface="+mn-ea"/>
              </a:rPr>
              <a:t>AUTHORS: </a:t>
            </a:r>
            <a:r>
              <a:rPr sz="1600" b="1" dirty="0" smtClean="0">
                <a:latin typeface="Times New Roman" panose="02020603050405020304" pitchFamily="18" charset="0"/>
                <a:cs typeface="Times New Roman" panose="02020603050405020304" pitchFamily="18" charset="0"/>
                <a:sym typeface="+mn-ea"/>
              </a:rPr>
              <a:t>Poorna Banerjee Dasgupta</a:t>
            </a:r>
            <a:endParaRPr sz="1600" b="1" dirty="0" smtClean="0">
              <a:latin typeface="Times New Roman" panose="02020603050405020304" pitchFamily="18" charset="0"/>
              <a:cs typeface="Times New Roman" panose="02020603050405020304" pitchFamily="18" charset="0"/>
              <a:sym typeface="+mn-ea"/>
            </a:endParaRPr>
          </a:p>
          <a:p>
            <a:r>
              <a:rPr lang="en-US" sz="1600" b="1" dirty="0" smtClean="0">
                <a:latin typeface="Times New Roman" panose="02020603050405020304" pitchFamily="18" charset="0"/>
                <a:cs typeface="Times New Roman" panose="02020603050405020304" pitchFamily="18" charset="0"/>
                <a:sym typeface="+mn-ea"/>
              </a:rPr>
              <a:t>DESCRIPTION:</a:t>
            </a:r>
            <a:r>
              <a:rPr lang="en-US" sz="1600" dirty="0" smtClean="0">
                <a:latin typeface="Times New Roman" panose="02020603050405020304" pitchFamily="18" charset="0"/>
                <a:cs typeface="Times New Roman" panose="02020603050405020304" pitchFamily="18" charset="0"/>
                <a:sym typeface="+mn-ea"/>
              </a:rPr>
              <a:t> The human voice can be characterized by several attributes such as pitch, timbre, loudness, and vocal tone. It has often been observed that humans express their emotions by varying different vocal attributes during speech generation. Hence, deduction of human emotions through voice and speech analysis has a practical plausibility and could potentially be beneficial for improving human conversational and persuasion skills</a:t>
            </a:r>
            <a:endParaRPr lang="en-US" sz="1600" dirty="0" smtClean="0">
              <a:latin typeface="Times New Roman" panose="02020603050405020304" pitchFamily="18" charset="0"/>
              <a:cs typeface="Times New Roman" panose="02020603050405020304" pitchFamily="18" charset="0"/>
              <a:sym typeface="+mn-ea"/>
            </a:endParaRPr>
          </a:p>
          <a:p>
            <a:r>
              <a:rPr lang="en-US" sz="1600" b="1" dirty="0" smtClean="0">
                <a:latin typeface="Times New Roman" panose="02020603050405020304" pitchFamily="18" charset="0"/>
                <a:cs typeface="Times New Roman" panose="02020603050405020304" pitchFamily="18" charset="0"/>
                <a:sym typeface="+mn-ea"/>
              </a:rPr>
              <a:t>METHODOLOGY</a:t>
            </a:r>
            <a:r>
              <a:rPr lang="en-US" sz="1600" dirty="0" smtClean="0">
                <a:latin typeface="Times New Roman" panose="02020603050405020304" pitchFamily="18" charset="0"/>
                <a:cs typeface="Times New Roman" panose="02020603050405020304" pitchFamily="18" charset="0"/>
                <a:sym typeface="+mn-ea"/>
              </a:rPr>
              <a:t>: </a:t>
            </a:r>
            <a:r>
              <a:rPr sz="1600" dirty="0" smtClean="0">
                <a:latin typeface="Times New Roman" panose="02020603050405020304" pitchFamily="18" charset="0"/>
                <a:cs typeface="Times New Roman" panose="02020603050405020304" pitchFamily="18" charset="0"/>
                <a:sym typeface="+mn-ea"/>
              </a:rPr>
              <a:t>This paper presents an algorithmic approach for detection and analysis of human emotions with the help of voice and speech processing. The proposed approach has been developed with the objective of incorporation with futuristic artificial intelligence systems for improving human-computer interactions.</a:t>
            </a:r>
            <a:endParaRPr sz="1600" dirty="0" smtClean="0">
              <a:latin typeface="Times New Roman" panose="02020603050405020304" pitchFamily="18" charset="0"/>
              <a:cs typeface="Times New Roman" panose="02020603050405020304" pitchFamily="18" charset="0"/>
              <a:sym typeface="+mn-ea"/>
            </a:endParaRPr>
          </a:p>
          <a:p>
            <a:r>
              <a:rPr lang="en-US" sz="1600" b="1" dirty="0" smtClean="0">
                <a:latin typeface="Times New Roman" panose="02020603050405020304" pitchFamily="18" charset="0"/>
                <a:cs typeface="Times New Roman" panose="02020603050405020304" pitchFamily="18" charset="0"/>
                <a:sym typeface="+mn-ea"/>
              </a:rPr>
              <a:t>CHALLENGES: .</a:t>
            </a:r>
            <a:r>
              <a:rPr lang="en-US" sz="1600" dirty="0" smtClean="0">
                <a:latin typeface="Times New Roman" panose="02020603050405020304" pitchFamily="18" charset="0"/>
                <a:cs typeface="Times New Roman" panose="02020603050405020304" pitchFamily="18" charset="0"/>
                <a:sym typeface="+mn-ea"/>
              </a:rPr>
              <a:t> In order to improve </a:t>
            </a:r>
            <a:r>
              <a:rPr lang="en-US" sz="1600">
                <a:latin typeface="Times New Roman" panose="02020603050405020304" pitchFamily="18" charset="0"/>
                <a:cs typeface="Times New Roman" panose="02020603050405020304" pitchFamily="18" charset="0"/>
              </a:rPr>
              <a:t>the precision of the mean attribute values, greater number of sampling points can be considered</a:t>
            </a:r>
            <a:r>
              <a:rPr lang="en-IN" altLang="en-US" sz="160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Furthermore, in the proposed approach, only four attributes were analyzed for detecting various emotional states. To improve the accuracy of detection, other secondary vocal attributes could be assessed as well. </a:t>
            </a:r>
            <a:endParaRPr lang="en-US" sz="16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pPr>
              <a:defRPr/>
            </a:pPr>
            <a:fld id="{0C3744A3-FC98-44CB-A20B-34E7365870A3}"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anose="02020603050405020304" pitchFamily="18" charset="0"/>
                <a:cs typeface="Times New Roman" panose="02020603050405020304" pitchFamily="18" charset="0"/>
              </a:rPr>
              <a:t>ISSUES &amp; INFERENCE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629906"/>
            <a:ext cx="8458200" cy="1143000"/>
          </a:xfrm>
        </p:spPr>
        <p:txBody>
          <a:bodyPr/>
          <a:lstStyle/>
          <a:p>
            <a:pPr eaLnBrk="1" hangingPunct="1"/>
            <a:r>
              <a:rPr lang="en-US" sz="3600" dirty="0" smtClean="0">
                <a:latin typeface="Times New Roman" panose="02020603050405020304" pitchFamily="18" charset="0"/>
                <a:cs typeface="Times New Roman" panose="02020603050405020304" pitchFamily="18" charset="0"/>
              </a:rPr>
              <a:t>PROPOSED PROBLEM DEFINITION</a:t>
            </a:r>
            <a:endParaRPr lang="en-US" sz="3600" dirty="0" smtClean="0">
              <a:latin typeface="Times New Roman" panose="02020603050405020304" pitchFamily="18" charset="0"/>
              <a:cs typeface="Times New Roman" panose="02020603050405020304" pitchFamily="18" charset="0"/>
            </a:endParaRPr>
          </a:p>
        </p:txBody>
      </p:sp>
      <p:sp>
        <p:nvSpPr>
          <p:cNvPr id="7171" name="Rectangle 3"/>
          <p:cNvSpPr>
            <a:spLocks noGrp="1" noChangeArrowheads="1"/>
          </p:cNvSpPr>
          <p:nvPr>
            <p:ph type="body" idx="1"/>
          </p:nvPr>
        </p:nvSpPr>
        <p:spPr>
          <a:xfrm>
            <a:off x="228591" y="1768475"/>
            <a:ext cx="8458200" cy="4953000"/>
          </a:xfrm>
        </p:spPr>
        <p:style>
          <a:lnRef idx="2">
            <a:schemeClr val="accent3"/>
          </a:lnRef>
          <a:fillRef idx="1">
            <a:schemeClr val="lt1"/>
          </a:fillRef>
          <a:effectRef idx="0">
            <a:schemeClr val="accent3"/>
          </a:effectRef>
          <a:fontRef idx="minor">
            <a:schemeClr val="dk1"/>
          </a:fontRef>
        </p:style>
        <p:txBody>
          <a:bodyPr/>
          <a:lstStyle/>
          <a:p>
            <a:pPr marL="609600" indent="-609600" eaLnBrk="1" hangingPunct="1">
              <a:spcBef>
                <a:spcPct val="0"/>
              </a:spcBef>
              <a:buNone/>
            </a:pPr>
            <a:r>
              <a:rPr lang="en-US" sz="1800" b="1" dirty="0" smtClean="0">
                <a:latin typeface="Times New Roman" panose="02020603050405020304" pitchFamily="18" charset="0"/>
                <a:cs typeface="Times New Roman" panose="02020603050405020304" pitchFamily="18" charset="0"/>
              </a:rPr>
              <a:t>Objective:</a:t>
            </a:r>
            <a:endParaRPr lang="en-US" sz="1800" b="1" dirty="0" smtClean="0">
              <a:latin typeface="Times New Roman" panose="02020603050405020304" pitchFamily="18" charset="0"/>
              <a:cs typeface="Times New Roman" panose="02020603050405020304" pitchFamily="18" charset="0"/>
            </a:endParaRPr>
          </a:p>
          <a:p>
            <a:pPr marL="609600" indent="-609600" algn="l" eaLnBrk="1" hangingPunct="1">
              <a:spcBef>
                <a:spcPct val="0"/>
              </a:spcBef>
              <a:buNone/>
            </a:pPr>
            <a:r>
              <a:rPr lang="en-IN" altLang="en-US" sz="1600" smtClean="0">
                <a:latin typeface="Times New Roman" panose="02020603050405020304" pitchFamily="18" charset="0"/>
                <a:cs typeface="Times New Roman" panose="02020603050405020304" pitchFamily="18" charset="0"/>
                <a:sym typeface="+mn-ea"/>
              </a:rPr>
              <a:t>T</a:t>
            </a:r>
            <a:r>
              <a:rPr lang="en-US" sz="1600" smtClean="0">
                <a:latin typeface="Times New Roman" panose="02020603050405020304" pitchFamily="18" charset="0"/>
                <a:cs typeface="Times New Roman" panose="02020603050405020304" pitchFamily="18" charset="0"/>
                <a:sym typeface="+mn-ea"/>
              </a:rPr>
              <a:t>he internet can be used as a means of communication between a mental healt</a:t>
            </a:r>
            <a:r>
              <a:rPr lang="en-IN" altLang="en-US" sz="1600" smtClean="0">
                <a:latin typeface="Times New Roman" panose="02020603050405020304" pitchFamily="18" charset="0"/>
                <a:cs typeface="Times New Roman" panose="02020603050405020304" pitchFamily="18" charset="0"/>
                <a:sym typeface="+mn-ea"/>
              </a:rPr>
              <a:t>h</a:t>
            </a:r>
            <a:endParaRPr lang="en-IN" altLang="en-US" sz="1600" smtClean="0">
              <a:latin typeface="Times New Roman" panose="02020603050405020304" pitchFamily="18" charset="0"/>
              <a:cs typeface="Times New Roman" panose="02020603050405020304" pitchFamily="18" charset="0"/>
            </a:endParaRPr>
          </a:p>
          <a:p>
            <a:pPr marL="609600" indent="-609600" algn="l" eaLnBrk="1" hangingPunct="1">
              <a:spcBef>
                <a:spcPct val="0"/>
              </a:spcBef>
              <a:buNone/>
            </a:pPr>
            <a:r>
              <a:rPr lang="en-US" sz="1600" smtClean="0">
                <a:latin typeface="Times New Roman" panose="02020603050405020304" pitchFamily="18" charset="0"/>
                <a:cs typeface="Times New Roman" panose="02020603050405020304" pitchFamily="18" charset="0"/>
                <a:sym typeface="+mn-ea"/>
              </a:rPr>
              <a:t>practitioner and a patient. Some online systems combine self-help and interaction with a live therapist</a:t>
            </a:r>
            <a:r>
              <a:rPr lang="en-IN" altLang="en-US" sz="1600" smtClean="0">
                <a:latin typeface="Times New Roman" panose="02020603050405020304" pitchFamily="18" charset="0"/>
                <a:cs typeface="Times New Roman" panose="02020603050405020304" pitchFamily="18" charset="0"/>
                <a:sym typeface="+mn-ea"/>
              </a:rPr>
              <a:t>, a </a:t>
            </a:r>
            <a:r>
              <a:rPr lang="en-US" sz="1600" smtClean="0">
                <a:latin typeface="Times New Roman" panose="02020603050405020304" pitchFamily="18" charset="0"/>
                <a:cs typeface="Times New Roman" panose="02020603050405020304" pitchFamily="18" charset="0"/>
                <a:sym typeface="+mn-ea"/>
              </a:rPr>
              <a:t>user may work through some content independently, and a therapist periodically reviews their progress and answers any questions they may have. </a:t>
            </a:r>
            <a:r>
              <a:rPr lang="en-IN" altLang="en-US" sz="1600" smtClean="0">
                <a:latin typeface="Times New Roman" panose="02020603050405020304" pitchFamily="18" charset="0"/>
                <a:cs typeface="Times New Roman" panose="02020603050405020304" pitchFamily="18" charset="0"/>
                <a:sym typeface="+mn-ea"/>
              </a:rPr>
              <a:t>But it is often seen that people feel shy or uncomfortable sharing their mental health issues compared to their physical health. Thus,</a:t>
            </a:r>
            <a:r>
              <a:rPr lang="en-US" sz="1600" smtClean="0">
                <a:latin typeface="Times New Roman" panose="02020603050405020304" pitchFamily="18" charset="0"/>
                <a:cs typeface="Times New Roman" panose="02020603050405020304" pitchFamily="18" charset="0"/>
                <a:sym typeface="+mn-ea"/>
              </a:rPr>
              <a:t> </a:t>
            </a:r>
            <a:r>
              <a:rPr lang="en-IN" altLang="en-US" sz="1600" smtClean="0">
                <a:latin typeface="Times New Roman" panose="02020603050405020304" pitchFamily="18" charset="0"/>
                <a:cs typeface="Times New Roman" panose="02020603050405020304" pitchFamily="18" charset="0"/>
                <a:sym typeface="+mn-ea"/>
              </a:rPr>
              <a:t>s</a:t>
            </a:r>
            <a:r>
              <a:rPr lang="en-US" sz="1600" smtClean="0">
                <a:latin typeface="Times New Roman" panose="02020603050405020304" pitchFamily="18" charset="0"/>
                <a:cs typeface="Times New Roman" panose="02020603050405020304" pitchFamily="18" charset="0"/>
                <a:sym typeface="+mn-ea"/>
              </a:rPr>
              <a:t>ystems </a:t>
            </a:r>
            <a:r>
              <a:rPr lang="en-IN" altLang="en-US" sz="1600" smtClean="0">
                <a:latin typeface="Times New Roman" panose="02020603050405020304" pitchFamily="18" charset="0"/>
                <a:cs typeface="Times New Roman" panose="02020603050405020304" pitchFamily="18" charset="0"/>
                <a:sym typeface="+mn-ea"/>
              </a:rPr>
              <a:t>were</a:t>
            </a:r>
            <a:r>
              <a:rPr lang="en-US" sz="1600" smtClean="0">
                <a:latin typeface="Times New Roman" panose="02020603050405020304" pitchFamily="18" charset="0"/>
                <a:cs typeface="Times New Roman" panose="02020603050405020304" pitchFamily="18" charset="0"/>
                <a:sym typeface="+mn-ea"/>
              </a:rPr>
              <a:t> embedded in special purpose computers, such as robots </a:t>
            </a:r>
            <a:r>
              <a:rPr lang="en-IN" altLang="en-US" sz="1600" smtClean="0">
                <a:latin typeface="Times New Roman" panose="02020603050405020304" pitchFamily="18" charset="0"/>
                <a:cs typeface="Times New Roman" panose="02020603050405020304" pitchFamily="18" charset="0"/>
                <a:sym typeface="+mn-ea"/>
              </a:rPr>
              <a:t>or they </a:t>
            </a:r>
            <a:r>
              <a:rPr lang="en-US" sz="1600" smtClean="0">
                <a:latin typeface="Times New Roman" panose="02020603050405020304" pitchFamily="18" charset="0"/>
                <a:cs typeface="Times New Roman" panose="02020603050405020304" pitchFamily="18" charset="0"/>
                <a:sym typeface="+mn-ea"/>
              </a:rPr>
              <a:t>may use sophisticated Artifical Intelligence (AI) technology to bridge the gap between computerized and live therapy. </a:t>
            </a:r>
            <a:r>
              <a:rPr lang="en-IN" altLang="en-US" sz="1600" smtClean="0">
                <a:latin typeface="Times New Roman" panose="02020603050405020304" pitchFamily="18" charset="0"/>
                <a:cs typeface="Times New Roman" panose="02020603050405020304" pitchFamily="18" charset="0"/>
                <a:sym typeface="+mn-ea"/>
              </a:rPr>
              <a:t>Thus, in this project we</a:t>
            </a:r>
            <a:r>
              <a:rPr lang="en-IN" altLang="en-US" sz="1600" dirty="0" smtClean="0">
                <a:latin typeface="Times New Roman" panose="02020603050405020304" pitchFamily="18" charset="0"/>
                <a:cs typeface="Times New Roman" panose="02020603050405020304" pitchFamily="18" charset="0"/>
              </a:rPr>
              <a:t> use Neural Networks and Speech Recognition to create a basic therapist to interact with people dealing with mental health issues. The objective of our project is to promoto awareness about these common issues that people hardly speak about and make is easier for people to get through with it.</a:t>
            </a:r>
            <a:endParaRPr lang="en-IN" altLang="en-US" sz="1600" dirty="0" smtClean="0">
              <a:latin typeface="Times New Roman" panose="02020603050405020304" pitchFamily="18" charset="0"/>
              <a:cs typeface="Times New Roman" panose="02020603050405020304" pitchFamily="18" charset="0"/>
            </a:endParaRPr>
          </a:p>
        </p:txBody>
      </p:sp>
      <p:pic>
        <p:nvPicPr>
          <p:cNvPr id="7173" name="Picture 4" descr="SRMIST.JPG"/>
          <p:cNvPicPr>
            <a:picLocks noChangeAspect="1"/>
          </p:cNvPicPr>
          <p:nvPr/>
        </p:nvPicPr>
        <p:blipFill>
          <a:blip r:embed="rId1" cstate="print"/>
          <a:srcRect/>
          <a:stretch>
            <a:fillRect/>
          </a:stretch>
        </p:blipFill>
        <p:spPr bwMode="auto">
          <a:xfrm>
            <a:off x="152400" y="152400"/>
            <a:ext cx="990600" cy="335381"/>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0C3744A3-FC98-44CB-A20B-34E7365870A3}"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ject Review Presentation 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Review Presentation Template</Template>
  <TotalTime>0</TotalTime>
  <Words>10352</Words>
  <Application>WPS Presentation</Application>
  <PresentationFormat>On-screen Show (4:3)</PresentationFormat>
  <Paragraphs>89</Paragraphs>
  <Slides>10</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Times</vt:lpstr>
      <vt:lpstr>Times New Roman</vt:lpstr>
      <vt:lpstr>Microsoft YaHei</vt:lpstr>
      <vt:lpstr>Arial Unicode MS</vt:lpstr>
      <vt:lpstr>Project Review Presentation Template</vt:lpstr>
      <vt:lpstr>Ally-A-Helper-Bot</vt:lpstr>
      <vt:lpstr>REVIEW OF LITERATURE</vt:lpstr>
      <vt:lpstr>PowerPoint 演示文稿</vt:lpstr>
      <vt:lpstr>PowerPoint 演示文稿</vt:lpstr>
      <vt:lpstr>PowerPoint 演示文稿</vt:lpstr>
      <vt:lpstr>PowerPoint 演示文稿</vt:lpstr>
      <vt:lpstr>PowerPoint 演示文稿</vt:lpstr>
      <vt:lpstr>ISSUES &amp; INFERENCE</vt:lpstr>
      <vt:lpstr>PROPOSED PROBLEM DEFINITION</vt:lpstr>
      <vt:lpstr>REFERENCES</vt:lpstr>
    </vt:vector>
  </TitlesOfParts>
  <Company>LVB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OF REVIEW 1</dc:title>
  <dc:creator>administrator</dc:creator>
  <cp:lastModifiedBy>kastu</cp:lastModifiedBy>
  <cp:revision>41</cp:revision>
  <cp:lastPrinted>2006-03-01T06:31:00Z</cp:lastPrinted>
  <dcterms:created xsi:type="dcterms:W3CDTF">2018-01-31T08:02:00Z</dcterms:created>
  <dcterms:modified xsi:type="dcterms:W3CDTF">2019-01-02T13:25:34Z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