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13"/>
  </p:handoutMasterIdLst>
  <p:sldIdLst>
    <p:sldId id="257" r:id="rId3"/>
    <p:sldId id="277" r:id="rId5"/>
    <p:sldId id="283" r:id="rId6"/>
    <p:sldId id="284" r:id="rId7"/>
    <p:sldId id="285" r:id="rId8"/>
    <p:sldId id="289" r:id="rId9"/>
    <p:sldId id="286" r:id="rId10"/>
    <p:sldId id="279" r:id="rId11"/>
    <p:sldId id="282" r:id="rId12"/>
  </p:sldIdLst>
  <p:sldSz cx="9144000" cy="6858000" type="screen4x3"/>
  <p:notesSz cx="6797675" cy="992632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CC"/>
    <a:srgbClr val="182486"/>
    <a:srgbClr val="3F5CFF"/>
    <a:srgbClr val="808080"/>
    <a:srgbClr val="333333"/>
    <a:srgbClr val="0035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968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smtClean="0">
                <a:latin typeface="Times" pitchFamily="18" charset="0"/>
              </a:defRPr>
            </a:lvl1pPr>
          </a:lstStyle>
          <a:p>
            <a:pPr>
              <a:defRPr/>
            </a:pPr>
            <a:endParaRPr lang="en-US"/>
          </a:p>
        </p:txBody>
      </p:sp>
      <p:sp>
        <p:nvSpPr>
          <p:cNvPr id="28675"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smtClean="0">
                <a:latin typeface="Times" pitchFamily="18" charset="0"/>
              </a:defRPr>
            </a:lvl1pPr>
          </a:lstStyle>
          <a:p>
            <a:pPr>
              <a:defRPr/>
            </a:pPr>
            <a:endParaRPr lang="en-US"/>
          </a:p>
        </p:txBody>
      </p:sp>
      <p:sp>
        <p:nvSpPr>
          <p:cNvPr id="28676" name="Rectangle 4"/>
          <p:cNvSpPr>
            <a:spLocks noGrp="1" noChangeArrowheads="1"/>
          </p:cNvSpPr>
          <p:nvPr>
            <p:ph type="ftr" sz="quarter" idx="2"/>
          </p:nvPr>
        </p:nvSpPr>
        <p:spPr bwMode="auto">
          <a:xfrm>
            <a:off x="0" y="9428163"/>
            <a:ext cx="2946400" cy="496887"/>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smtClean="0">
                <a:latin typeface="Times" pitchFamily="18" charset="0"/>
              </a:defRPr>
            </a:lvl1pPr>
          </a:lstStyle>
          <a:p>
            <a:pPr>
              <a:defRPr/>
            </a:pPr>
            <a:endParaRPr lang="en-US"/>
          </a:p>
        </p:txBody>
      </p:sp>
      <p:sp>
        <p:nvSpPr>
          <p:cNvPr id="28677" name="Rectangle 5"/>
          <p:cNvSpPr>
            <a:spLocks noGrp="1" noChangeArrowheads="1"/>
          </p:cNvSpPr>
          <p:nvPr>
            <p:ph type="sldNum" sz="quarter" idx="3"/>
          </p:nvPr>
        </p:nvSpPr>
        <p:spPr bwMode="auto">
          <a:xfrm>
            <a:off x="3851275" y="9428163"/>
            <a:ext cx="2944813" cy="496887"/>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smtClean="0">
                <a:latin typeface="Times" pitchFamily="18" charset="0"/>
              </a:defRPr>
            </a:lvl1pPr>
          </a:lstStyle>
          <a:p>
            <a:pPr>
              <a:defRPr/>
            </a:pPr>
            <a:fld id="{B3BD0484-FB71-4DB2-94B2-D812B6CD8025}"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smtClean="0">
                <a:latin typeface="Times" pitchFamily="18" charset="0"/>
              </a:defRPr>
            </a:lvl1pPr>
          </a:lstStyle>
          <a:p>
            <a:pPr>
              <a:defRPr/>
            </a:pPr>
            <a:endParaRPr lang="en-US"/>
          </a:p>
        </p:txBody>
      </p:sp>
      <p:sp>
        <p:nvSpPr>
          <p:cNvPr id="41987" name="Rectangle 3"/>
          <p:cNvSpPr>
            <a:spLocks noGrp="1" noChangeArrowheads="1"/>
          </p:cNvSpPr>
          <p:nvPr>
            <p:ph type="dt"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smtClean="0">
                <a:latin typeface="Times"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915988" y="744538"/>
            <a:ext cx="4964112" cy="3722687"/>
          </a:xfrm>
          <a:prstGeom prst="rect">
            <a:avLst/>
          </a:prstGeom>
          <a:noFill/>
          <a:ln w="9525">
            <a:solidFill>
              <a:srgbClr val="000000"/>
            </a:solidFill>
            <a:miter lim="800000"/>
          </a:ln>
        </p:spPr>
      </p:sp>
      <p:sp>
        <p:nvSpPr>
          <p:cNvPr id="41989" name="Rectangle 5"/>
          <p:cNvSpPr>
            <a:spLocks noGrp="1" noChangeArrowheads="1"/>
          </p:cNvSpPr>
          <p:nvPr>
            <p:ph type="body" sz="quarter" idx="3"/>
          </p:nvPr>
        </p:nvSpPr>
        <p:spPr bwMode="auto">
          <a:xfrm>
            <a:off x="679450" y="4714875"/>
            <a:ext cx="5438775" cy="4467225"/>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41990" name="Rectangle 6"/>
          <p:cNvSpPr>
            <a:spLocks noGrp="1" noChangeArrowheads="1"/>
          </p:cNvSpPr>
          <p:nvPr>
            <p:ph type="ftr" sz="quarter" idx="4"/>
          </p:nvPr>
        </p:nvSpPr>
        <p:spPr bwMode="auto">
          <a:xfrm>
            <a:off x="0" y="9428163"/>
            <a:ext cx="2946400" cy="496887"/>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smtClean="0">
                <a:latin typeface="Times" pitchFamily="18" charset="0"/>
              </a:defRPr>
            </a:lvl1pPr>
          </a:lstStyle>
          <a:p>
            <a:pPr>
              <a:defRPr/>
            </a:pPr>
            <a:endParaRPr lang="en-US"/>
          </a:p>
        </p:txBody>
      </p:sp>
      <p:sp>
        <p:nvSpPr>
          <p:cNvPr id="41991" name="Rectangle 7"/>
          <p:cNvSpPr>
            <a:spLocks noGrp="1" noChangeArrowheads="1"/>
          </p:cNvSpPr>
          <p:nvPr>
            <p:ph type="sldNum" sz="quarter" idx="5"/>
          </p:nvPr>
        </p:nvSpPr>
        <p:spPr bwMode="auto">
          <a:xfrm>
            <a:off x="3851275" y="9428163"/>
            <a:ext cx="2944813" cy="496887"/>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smtClean="0">
                <a:latin typeface="Times" pitchFamily="18" charset="0"/>
              </a:defRPr>
            </a:lvl1pPr>
          </a:lstStyle>
          <a:p>
            <a:pPr>
              <a:defRPr/>
            </a:pPr>
            <a:fld id="{2280F312-B30C-4FFE-9654-9945C62F0DE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2805D07-B321-4D92-8160-8EA3A5F176F3}" type="slidenum">
              <a:rPr lang="en-US"/>
            </a:fld>
            <a:endParaRPr lang="en-US"/>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7CDBB57-6DC8-44EC-8152-DBCA3E4C2B87}" type="slidenum">
              <a:rPr lang="en-US"/>
            </a:fld>
            <a:endParaRPr lang="en-US"/>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pPr eaLnBrk="1" hangingPunct="1"/>
            <a:endParaRPr lang="en-IN" smtClean="0"/>
          </a:p>
        </p:txBody>
      </p:sp>
      <p:sp>
        <p:nvSpPr>
          <p:cNvPr id="24580" name="Slide Number Placeholder 3"/>
          <p:cNvSpPr>
            <a:spLocks noGrp="1"/>
          </p:cNvSpPr>
          <p:nvPr>
            <p:ph type="sldNum" sz="quarter" idx="5"/>
          </p:nvPr>
        </p:nvSpPr>
        <p:spPr>
          <a:noFill/>
        </p:spPr>
        <p:txBody>
          <a:bodyPr/>
          <a:lstStyle/>
          <a:p>
            <a:fld id="{47A90DAD-50B9-438B-8E40-0C441B43A211}"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48AE5AD-18C6-44CB-A81E-FD1F576C359D}"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5222F6-7414-4F8A-9FCC-B94D894D3E2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CBE1872-78D0-415E-9E93-E294D646AD21}"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C3744A3-FC98-44CB-A20B-34E7365870A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BDB2EC4-6BAD-44F4-8A4F-3A4D3022D182}"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EE51CE7-475C-4332-974F-38033B5DA959}"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7BA2319E-1C8E-468A-B1FD-F8EAAFF84BAB}"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53611CD5-5753-4FE6-AA68-DC417B3B73D6}"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95FEDB59-C327-4F54-9D4E-7088FBC93352}"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D0EDE4C-9606-4D26-82AF-F29B15688A51}"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33AC6CA-D98F-464A-AAFE-E4F326B16E59}"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29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a:defRPr/>
            </a:pPr>
            <a:endParaRPr lang="en-US"/>
          </a:p>
        </p:txBody>
      </p:sp>
      <p:sp>
        <p:nvSpPr>
          <p:cNvPr id="129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a:defRPr/>
            </a:pPr>
            <a:endParaRPr lang="en-US"/>
          </a:p>
        </p:txBody>
      </p:sp>
      <p:sp>
        <p:nvSpPr>
          <p:cNvPr id="129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smtClean="0"/>
            </a:lvl1pPr>
          </a:lstStyle>
          <a:p>
            <a:pPr>
              <a:defRPr/>
            </a:pPr>
            <a:fld id="{FF79035E-1D29-4E43-8332-ADC47FB6358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hyperlink" Target="http://www.businessinsider.com/20-percent-of-yelp-reviews-fake-2013"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
          <p:cNvSpPr>
            <a:spLocks noGrp="1" noChangeArrowheads="1"/>
          </p:cNvSpPr>
          <p:nvPr>
            <p:ph type="title"/>
          </p:nvPr>
        </p:nvSpPr>
        <p:spPr>
          <a:xfrm>
            <a:off x="0" y="685800"/>
            <a:ext cx="9144000" cy="1828800"/>
          </a:xfrm>
        </p:spPr>
        <p:txBody>
          <a:bodyPr/>
          <a:lstStyle/>
          <a:p>
            <a:r>
              <a:rPr lang="en-IN" sz="3600" dirty="0" smtClean="0">
                <a:latin typeface="Times New Roman" panose="02020603050405020304" pitchFamily="18" charset="0"/>
                <a:cs typeface="Times New Roman" panose="02020603050405020304" pitchFamily="18" charset="0"/>
              </a:rPr>
              <a:t>Ally-A-Helper-Bot</a:t>
            </a:r>
            <a:endParaRPr lang="en-IN" sz="3600" dirty="0" smtClean="0">
              <a:latin typeface="Times New Roman" panose="02020603050405020304" pitchFamily="18" charset="0"/>
              <a:cs typeface="Times New Roman" panose="02020603050405020304" pitchFamily="18" charset="0"/>
            </a:endParaRPr>
          </a:p>
        </p:txBody>
      </p:sp>
      <p:sp>
        <p:nvSpPr>
          <p:cNvPr id="4099" name="Rectangle 11"/>
          <p:cNvSpPr>
            <a:spLocks noGrp="1" noChangeArrowheads="1"/>
          </p:cNvSpPr>
          <p:nvPr>
            <p:ph type="body" idx="1"/>
          </p:nvPr>
        </p:nvSpPr>
        <p:spPr>
          <a:xfrm>
            <a:off x="304800" y="2971800"/>
            <a:ext cx="8534400" cy="3505200"/>
          </a:xfrm>
        </p:spPr>
        <p:txBody>
          <a:bodyPr/>
          <a:lstStyle/>
          <a:p>
            <a:pPr algn="ctr" eaLnBrk="1" hangingPunct="1">
              <a:buNone/>
            </a:pPr>
            <a:endParaRPr lang="en-US" sz="2000" dirty="0" smtClean="0">
              <a:latin typeface="Times New Roman" panose="02020603050405020304" pitchFamily="18" charset="0"/>
              <a:cs typeface="Times New Roman" panose="02020603050405020304" pitchFamily="18" charset="0"/>
            </a:endParaRPr>
          </a:p>
          <a:p>
            <a:pPr algn="ctr" eaLnBrk="1" hangingPunct="1">
              <a:buNone/>
            </a:pPr>
            <a:r>
              <a:rPr lang="en-US" sz="2000" b="1" dirty="0" smtClean="0">
                <a:latin typeface="Times New Roman" panose="02020603050405020304" pitchFamily="18" charset="0"/>
                <a:cs typeface="Times New Roman" panose="02020603050405020304" pitchFamily="18" charset="0"/>
              </a:rPr>
              <a:t>Team Members</a:t>
            </a:r>
            <a:endParaRPr lang="en-US" sz="2000" b="1" dirty="0" smtClean="0">
              <a:latin typeface="Times New Roman" panose="02020603050405020304" pitchFamily="18" charset="0"/>
              <a:cs typeface="Times New Roman" panose="02020603050405020304" pitchFamily="18" charset="0"/>
            </a:endParaRPr>
          </a:p>
          <a:p>
            <a:pPr algn="ctr" eaLnBrk="1" hangingPunct="1">
              <a:buNone/>
            </a:pPr>
            <a:r>
              <a:rPr lang="en-IN" altLang="en-US" sz="2000" dirty="0" smtClean="0">
                <a:latin typeface="Times New Roman" panose="02020603050405020304" pitchFamily="18" charset="0"/>
                <a:cs typeface="Times New Roman" panose="02020603050405020304" pitchFamily="18" charset="0"/>
              </a:rPr>
              <a:t>		Kasturee Korgaonkar RA1511003040170</a:t>
            </a:r>
            <a:endParaRPr lang="en-IN" altLang="en-US" sz="2000" dirty="0" smtClean="0">
              <a:latin typeface="Times New Roman" panose="02020603050405020304" pitchFamily="18" charset="0"/>
              <a:cs typeface="Times New Roman" panose="02020603050405020304" pitchFamily="18" charset="0"/>
            </a:endParaRPr>
          </a:p>
          <a:p>
            <a:pPr algn="ctr" eaLnBrk="1" hangingPunct="1">
              <a:buNone/>
            </a:pPr>
            <a:r>
              <a:rPr lang="en-IN" altLang="en-US" sz="2000" dirty="0" smtClean="0">
                <a:latin typeface="Times New Roman" panose="02020603050405020304" pitchFamily="18" charset="0"/>
                <a:cs typeface="Times New Roman" panose="02020603050405020304" pitchFamily="18" charset="0"/>
              </a:rPr>
              <a:t>Harshit Soni </a:t>
            </a:r>
            <a:r>
              <a:rPr lang="en-IN" altLang="en-US" sz="2000" dirty="0" smtClean="0">
                <a:latin typeface="Times New Roman" panose="02020603050405020304" pitchFamily="18" charset="0"/>
                <a:cs typeface="Times New Roman" panose="02020603050405020304" pitchFamily="18" charset="0"/>
                <a:sym typeface="+mn-ea"/>
              </a:rPr>
              <a:t>RA1511003040174</a:t>
            </a:r>
            <a:endParaRPr lang="en-IN" altLang="en-US" sz="2000" dirty="0" smtClean="0">
              <a:latin typeface="Times New Roman" panose="02020603050405020304" pitchFamily="18" charset="0"/>
              <a:cs typeface="Times New Roman" panose="02020603050405020304" pitchFamily="18" charset="0"/>
              <a:sym typeface="+mn-ea"/>
            </a:endParaRPr>
          </a:p>
          <a:p>
            <a:pPr algn="ctr" eaLnBrk="1" hangingPunct="1">
              <a:buNone/>
            </a:pPr>
            <a:r>
              <a:rPr lang="en-IN" altLang="en-US" sz="2000" dirty="0" smtClean="0">
                <a:latin typeface="Times New Roman" panose="02020603050405020304" pitchFamily="18" charset="0"/>
                <a:cs typeface="Times New Roman" panose="02020603050405020304" pitchFamily="18" charset="0"/>
                <a:sym typeface="+mn-ea"/>
              </a:rPr>
              <a:t>	 </a:t>
            </a:r>
            <a:r>
              <a:rPr lang="en-IN" altLang="en-US" sz="2000" dirty="0" smtClean="0">
                <a:latin typeface="Times New Roman" panose="02020603050405020304" pitchFamily="18" charset="0"/>
                <a:cs typeface="Times New Roman" panose="02020603050405020304" pitchFamily="18" charset="0"/>
              </a:rPr>
              <a:t>Abhishek Pandey </a:t>
            </a:r>
            <a:r>
              <a:rPr lang="en-IN" altLang="en-US" sz="2000" dirty="0" smtClean="0">
                <a:latin typeface="Times New Roman" panose="02020603050405020304" pitchFamily="18" charset="0"/>
                <a:cs typeface="Times New Roman" panose="02020603050405020304" pitchFamily="18" charset="0"/>
                <a:sym typeface="+mn-ea"/>
              </a:rPr>
              <a:t>RA1511003040233</a:t>
            </a:r>
            <a:endParaRPr lang="en-AU" sz="2000" dirty="0" smtClean="0">
              <a:latin typeface="Times New Roman" panose="02020603050405020304" pitchFamily="18" charset="0"/>
              <a:cs typeface="Times New Roman" panose="02020603050405020304" pitchFamily="18" charset="0"/>
            </a:endParaRPr>
          </a:p>
          <a:p>
            <a:pPr eaLnBrk="1" hangingPunct="1">
              <a:buNone/>
            </a:pPr>
            <a:endParaRPr lang="en-AU" sz="2000" dirty="0" smtClean="0">
              <a:latin typeface="Times New Roman" panose="02020603050405020304" pitchFamily="18" charset="0"/>
              <a:cs typeface="Times New Roman" panose="02020603050405020304" pitchFamily="18" charset="0"/>
            </a:endParaRPr>
          </a:p>
          <a:p>
            <a:pPr eaLnBrk="1" hangingPunct="1">
              <a:buNone/>
            </a:pPr>
            <a:endParaRPr lang="en-AU" sz="2000" dirty="0" smtClean="0">
              <a:latin typeface="Times New Roman" panose="02020603050405020304" pitchFamily="18" charset="0"/>
              <a:cs typeface="Times New Roman" panose="02020603050405020304" pitchFamily="18" charset="0"/>
            </a:endParaRPr>
          </a:p>
          <a:p>
            <a:pPr eaLnBrk="1" hangingPunct="1">
              <a:buNone/>
            </a:pPr>
            <a:r>
              <a:rPr lang="en-AU" sz="2000" b="1" dirty="0" smtClean="0">
                <a:latin typeface="Times New Roman" panose="02020603050405020304" pitchFamily="18" charset="0"/>
                <a:cs typeface="Times New Roman" panose="02020603050405020304" pitchFamily="18" charset="0"/>
              </a:rPr>
              <a:t>Project Guide: </a:t>
            </a:r>
            <a:r>
              <a:rPr lang="en-AU" sz="2000" dirty="0" smtClean="0">
                <a:latin typeface="Times New Roman" panose="02020603050405020304" pitchFamily="18" charset="0"/>
                <a:cs typeface="Times New Roman" panose="02020603050405020304" pitchFamily="18" charset="0"/>
              </a:rPr>
              <a:t> </a:t>
            </a:r>
            <a:r>
              <a:rPr lang="en-IN" altLang="en-AU" sz="2000" dirty="0" smtClean="0">
                <a:latin typeface="Times New Roman" panose="02020603050405020304" pitchFamily="18" charset="0"/>
                <a:cs typeface="Times New Roman" panose="02020603050405020304" pitchFamily="18" charset="0"/>
              </a:rPr>
              <a:t>Prof. S. Sridhar</a:t>
            </a:r>
            <a:r>
              <a:rPr lang="en-AU" sz="2000" dirty="0" smtClean="0">
                <a:latin typeface="Times New Roman" panose="02020603050405020304" pitchFamily="18" charset="0"/>
                <a:cs typeface="Times New Roman" panose="02020603050405020304" pitchFamily="18" charset="0"/>
              </a:rPr>
              <a:t>		</a:t>
            </a:r>
            <a:r>
              <a:rPr lang="en-AU" sz="2000" b="1" dirty="0" smtClean="0">
                <a:latin typeface="Times New Roman" panose="02020603050405020304" pitchFamily="18" charset="0"/>
                <a:cs typeface="Times New Roman" panose="02020603050405020304" pitchFamily="18" charset="0"/>
              </a:rPr>
              <a:t>Coordinator:</a:t>
            </a: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 </a:t>
            </a:r>
            <a:r>
              <a:rPr lang="en-AU" sz="2000" dirty="0" smtClean="0">
                <a:latin typeface="Times New Roman" panose="02020603050405020304" pitchFamily="18" charset="0"/>
                <a:cs typeface="Times New Roman" panose="02020603050405020304" pitchFamily="18" charset="0"/>
              </a:rPr>
              <a:t>Name</a:t>
            </a:r>
            <a:endParaRPr lang="en-US" sz="2000" dirty="0" smtClean="0">
              <a:latin typeface="Times New Roman" panose="02020603050405020304" pitchFamily="18" charset="0"/>
              <a:cs typeface="Times New Roman" panose="02020603050405020304" pitchFamily="18" charset="0"/>
            </a:endParaRPr>
          </a:p>
        </p:txBody>
      </p:sp>
      <p:pic>
        <p:nvPicPr>
          <p:cNvPr id="4101" name="Picture 4" descr="SRMIST.JPG"/>
          <p:cNvPicPr>
            <a:picLocks noChangeAspect="1"/>
          </p:cNvPicPr>
          <p:nvPr/>
        </p:nvPicPr>
        <p:blipFill>
          <a:blip r:embed="rId1" cstate="print"/>
          <a:srcRect/>
          <a:stretch>
            <a:fillRect/>
          </a:stretch>
        </p:blipFill>
        <p:spPr bwMode="auto">
          <a:xfrm>
            <a:off x="152400" y="152400"/>
            <a:ext cx="1922463" cy="6508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IN" sz="3600" dirty="0" smtClean="0">
                <a:latin typeface="Times New Roman" panose="02020603050405020304" pitchFamily="18" charset="0"/>
                <a:cs typeface="Times New Roman" panose="02020603050405020304" pitchFamily="18" charset="0"/>
              </a:rPr>
              <a:t>REVIEW OF LITERATURE</a:t>
            </a:r>
            <a:endParaRPr lang="en-IN" sz="3600" dirty="0" smtClean="0">
              <a:latin typeface="Times New Roman" panose="02020603050405020304" pitchFamily="18" charset="0"/>
              <a:cs typeface="Times New Roman" panose="02020603050405020304" pitchFamily="18" charset="0"/>
            </a:endParaRPr>
          </a:p>
        </p:txBody>
      </p:sp>
      <p:sp>
        <p:nvSpPr>
          <p:cNvPr id="5123" name="Content Placeholder 2"/>
          <p:cNvSpPr>
            <a:spLocks noGrp="1"/>
          </p:cNvSpPr>
          <p:nvPr>
            <p:ph idx="1"/>
          </p:nvPr>
        </p:nvSpPr>
        <p:spPr>
          <a:xfrm>
            <a:off x="228600" y="1417955"/>
            <a:ext cx="8686800" cy="5105400"/>
          </a:xfrm>
        </p:spPr>
        <p:txBody>
          <a:bodyPr/>
          <a:lstStyle/>
          <a:p>
            <a:pPr lvl="0">
              <a:buNone/>
            </a:pPr>
            <a:r>
              <a:rPr lang="en-US" sz="1600" dirty="0" smtClean="0">
                <a:latin typeface="Times New Roman" panose="02020603050405020304" pitchFamily="18" charset="0"/>
                <a:cs typeface="Times New Roman" panose="02020603050405020304" pitchFamily="18" charset="0"/>
              </a:rPr>
              <a:t>1. </a:t>
            </a:r>
            <a:r>
              <a:rPr lang="en-US" sz="1600" b="1" dirty="0" smtClean="0">
                <a:solidFill>
                  <a:schemeClr val="tx1"/>
                </a:solidFill>
                <a:latin typeface="Times New Roman" panose="02020603050405020304" pitchFamily="18" charset="0"/>
                <a:cs typeface="Times New Roman" panose="02020603050405020304" pitchFamily="18" charset="0"/>
              </a:rPr>
              <a:t>TITLE: Implementation of Art Therapy Expert System for Depression</a:t>
            </a:r>
            <a:endParaRPr lang="en-US" sz="1600" b="1" dirty="0" smtClean="0">
              <a:solidFill>
                <a:schemeClr val="tx1"/>
              </a:solidFill>
              <a:latin typeface="Times New Roman" panose="02020603050405020304" pitchFamily="18" charset="0"/>
              <a:cs typeface="Times New Roman" panose="02020603050405020304" pitchFamily="18" charset="0"/>
            </a:endParaRPr>
          </a:p>
          <a:p>
            <a:pPr lvl="0">
              <a:buNone/>
            </a:pPr>
            <a:r>
              <a:rPr lang="en-US" sz="1600" b="1" dirty="0" smtClean="0">
                <a:solidFill>
                  <a:schemeClr val="tx1"/>
                </a:solidFill>
                <a:latin typeface="Times New Roman" panose="02020603050405020304" pitchFamily="18" charset="0"/>
                <a:cs typeface="Times New Roman" panose="02020603050405020304" pitchFamily="18" charset="0"/>
              </a:rPr>
              <a:t>Using Center for Epidemiologic Studies Depression Scale </a:t>
            </a:r>
            <a:endParaRPr lang="en-US" sz="1600" b="1" dirty="0" smtClean="0">
              <a:solidFill>
                <a:schemeClr val="tx1"/>
              </a:solidFill>
              <a:latin typeface="Times New Roman" panose="02020603050405020304" pitchFamily="18" charset="0"/>
              <a:cs typeface="Times New Roman" panose="02020603050405020304" pitchFamily="18" charset="0"/>
            </a:endParaRPr>
          </a:p>
          <a:p>
            <a:pPr lvl="0">
              <a:buNone/>
            </a:pPr>
            <a:r>
              <a:rPr lang="en-US" sz="1600" b="1" dirty="0" smtClean="0">
                <a:solidFill>
                  <a:schemeClr val="tx1"/>
                </a:solidFill>
                <a:latin typeface="Times New Roman" panose="02020603050405020304" pitchFamily="18" charset="0"/>
                <a:cs typeface="Times New Roman" panose="02020603050405020304" pitchFamily="18" charset="0"/>
              </a:rPr>
              <a:t>AUTHORS:Eun-Mi Lee and Kang-Hee Lee</a:t>
            </a:r>
            <a:endParaRPr lang="en-US" sz="1600" b="1" dirty="0" smtClean="0">
              <a:solidFill>
                <a:schemeClr val="tx1"/>
              </a:solidFill>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DESCRIPTION: </a:t>
            </a:r>
            <a:r>
              <a:rPr lang="en-US" sz="1600" smtClean="0">
                <a:solidFill>
                  <a:schemeClr val="tx1"/>
                </a:solidFill>
                <a:latin typeface="Times New Roman" panose="02020603050405020304" pitchFamily="18" charset="0"/>
                <a:cs typeface="Times New Roman" panose="02020603050405020304" pitchFamily="18" charset="0"/>
              </a:rPr>
              <a:t>Art therapy is one of the most efficient auxiliary practices that uses art in order to relax a patient and treat the symptoms of mental diseases. In this paper, we propose an art therapy expert system using the Center for Epidemiologic Studies Depression Scale to provide art therapy for depression. </a:t>
            </a:r>
            <a:endParaRPr lang="en-US" sz="160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METHODOLOGY</a:t>
            </a:r>
            <a:r>
              <a:rPr lang="en-US" sz="1600" dirty="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sym typeface="+mn-ea"/>
              </a:rPr>
              <a:t>In this paper, we designed an art therapy expert system using the Center for Epidemiologic Studies Depression (CES-D) Scale. The expert system is built to realize the knowledge base and the inference engine that includes facts and rules about the unique abstract art painting techniques of Jackson Pollock‟s art therapy and applies the CES-D Scale. The art therapy expert system collects input about a particular patient‟s symptoms from the CES-D Scale and provides a therapeutic program targeted to the individual patient. </a:t>
            </a:r>
            <a:endParaRPr lang="en-US" sz="1600" smtClean="0">
              <a:latin typeface="Times New Roman" panose="02020603050405020304" pitchFamily="18" charset="0"/>
              <a:cs typeface="Times New Roman" panose="02020603050405020304" pitchFamily="18" charset="0"/>
              <a:sym typeface="+mn-ea"/>
            </a:endParaRPr>
          </a:p>
          <a:p>
            <a:pPr algn="just"/>
            <a:r>
              <a:rPr lang="en-US" sz="1600" b="1" dirty="0" smtClean="0">
                <a:latin typeface="Times New Roman" panose="02020603050405020304" pitchFamily="18" charset="0"/>
                <a:cs typeface="Times New Roman" panose="02020603050405020304" pitchFamily="18" charset="0"/>
              </a:rPr>
              <a:t>CHALLENGES:</a:t>
            </a:r>
            <a:r>
              <a:rPr lang="en-US" sz="1600" dirty="0" smtClean="0">
                <a:latin typeface="Times New Roman" panose="02020603050405020304" pitchFamily="18" charset="0"/>
                <a:cs typeface="Times New Roman" panose="02020603050405020304" pitchFamily="18" charset="0"/>
              </a:rPr>
              <a:t> The proposed knowledge base and inference engine are derived from common and representative art therapy developed by experts. Therefore, any quirk of an individual expert is not included in the system. To evaluate the performance of a medical expert system, strict clinical testing is required</a:t>
            </a:r>
            <a:endParaRPr lang="en-US" sz="1600" dirty="0" smtClean="0">
              <a:latin typeface="Times New Roman" panose="02020603050405020304" pitchFamily="18" charset="0"/>
              <a:cs typeface="Times New Roman" panose="02020603050405020304" pitchFamily="18" charset="0"/>
            </a:endParaRPr>
          </a:p>
          <a:p>
            <a:pPr marL="1222375" lvl="1" indent="-533400" eaLnBrk="1" hangingPunct="1">
              <a:buFontTx/>
              <a:buNone/>
            </a:pPr>
            <a:endParaRPr lang="en-US" sz="1600" dirty="0" smtClean="0">
              <a:latin typeface="Times New Roman" panose="02020603050405020304" pitchFamily="18" charset="0"/>
              <a:cs typeface="Times New Roman" panose="02020603050405020304" pitchFamily="18" charset="0"/>
            </a:endParaRPr>
          </a:p>
          <a:p>
            <a:pPr eaLnBrk="1" hangingPunct="1"/>
            <a:endParaRPr lang="en-IN" sz="1600" dirty="0" smtClean="0">
              <a:latin typeface="Times New Roman" panose="02020603050405020304" pitchFamily="18" charset="0"/>
              <a:cs typeface="Times New Roman" panose="02020603050405020304" pitchFamily="18" charset="0"/>
            </a:endParaRPr>
          </a:p>
        </p:txBody>
      </p:sp>
      <p:pic>
        <p:nvPicPr>
          <p:cNvPr id="5125"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4545"/>
            <a:ext cx="8229600" cy="5440363"/>
          </a:xfrm>
        </p:spPr>
        <p:txBody>
          <a:bodyPr/>
          <a:lstStyle/>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2.TITLE: A Neural Conversational Model</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AUTHORS: M. Ott, Y. </a:t>
            </a:r>
            <a:r>
              <a:rPr lang="en-US" sz="1600" b="1" dirty="0" err="1" smtClean="0">
                <a:solidFill>
                  <a:schemeClr val="tx1"/>
                </a:solidFill>
                <a:latin typeface="Times New Roman" panose="02020603050405020304" pitchFamily="18" charset="0"/>
                <a:cs typeface="Times New Roman" panose="02020603050405020304" pitchFamily="18" charset="0"/>
              </a:rPr>
              <a:t>Choi</a:t>
            </a:r>
            <a:r>
              <a:rPr lang="en-US" sz="1600" b="1" dirty="0" smtClean="0">
                <a:solidFill>
                  <a:schemeClr val="tx1"/>
                </a:solidFill>
                <a:latin typeface="Times New Roman" panose="02020603050405020304" pitchFamily="18" charset="0"/>
                <a:cs typeface="Times New Roman" panose="02020603050405020304" pitchFamily="18" charset="0"/>
              </a:rPr>
              <a:t>, C. Cardie, and J. T. Hancock.</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1600" b="1"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DESCRIPTION:</a:t>
            </a:r>
            <a:r>
              <a:rPr lang="en-US" sz="1600" dirty="0" smtClean="0">
                <a:solidFill>
                  <a:schemeClr val="tx1"/>
                </a:solidFill>
                <a:latin typeface="Times New Roman" panose="02020603050405020304" pitchFamily="18" charset="0"/>
                <a:cs typeface="Times New Roman" panose="02020603050405020304" pitchFamily="18" charset="0"/>
              </a:rPr>
              <a:t>  </a:t>
            </a:r>
            <a:r>
              <a:rPr lang="en-IN" altLang="en-US" sz="1600" dirty="0" smtClean="0">
                <a:solidFill>
                  <a:schemeClr val="tx1"/>
                </a:solidFill>
                <a:latin typeface="Times New Roman" panose="02020603050405020304" pitchFamily="18" charset="0"/>
                <a:cs typeface="Times New Roman" panose="02020603050405020304" pitchFamily="18" charset="0"/>
              </a:rPr>
              <a:t>This </a:t>
            </a:r>
            <a:r>
              <a:rPr lang="en-US" sz="1600" dirty="0" smtClean="0">
                <a:solidFill>
                  <a:schemeClr val="tx1"/>
                </a:solidFill>
                <a:latin typeface="Times New Roman" panose="02020603050405020304" pitchFamily="18" charset="0"/>
                <a:cs typeface="Times New Roman" panose="02020603050405020304" pitchFamily="18" charset="0"/>
              </a:rPr>
              <a:t>model converses by predicting the next sentence given the previous sentence or sentences in a conversation. The strength of our model is that </a:t>
            </a:r>
            <a:r>
              <a:rPr lang="en-IN" altLang="en-US" sz="1600" dirty="0" smtClean="0">
                <a:solidFill>
                  <a:schemeClr val="tx1"/>
                </a:solidFill>
                <a:latin typeface="Times New Roman" panose="02020603050405020304" pitchFamily="18" charset="0"/>
                <a:cs typeface="Times New Roman" panose="02020603050405020304" pitchFamily="18" charset="0"/>
              </a:rPr>
              <a:t>it </a:t>
            </a:r>
            <a:r>
              <a:rPr lang="en-US" sz="1600" dirty="0" smtClean="0">
                <a:solidFill>
                  <a:schemeClr val="tx1"/>
                </a:solidFill>
                <a:latin typeface="Times New Roman" panose="02020603050405020304" pitchFamily="18" charset="0"/>
                <a:cs typeface="Times New Roman" panose="02020603050405020304" pitchFamily="18" charset="0"/>
              </a:rPr>
              <a:t>can be trained end-to-end and thus requires much fewer hand-crafted rules. We find that this straightforward model can generate simple conversations given a large conversational training dataset</a:t>
            </a:r>
            <a:r>
              <a:rPr lang="en-IN" altLang="en-US" sz="1600" dirty="0" smtClean="0">
                <a:solidFill>
                  <a:schemeClr val="tx1"/>
                </a:solidFill>
                <a:latin typeface="Times New Roman" panose="02020603050405020304" pitchFamily="18" charset="0"/>
                <a:cs typeface="Times New Roman" panose="02020603050405020304" pitchFamily="18" charset="0"/>
              </a:rPr>
              <a:t>. It is able extract knowledge from both a domain specific dataset, and from a large, noisy, and general domain dataset of movie subtitles.</a:t>
            </a:r>
            <a:endParaRPr lang="en-IN" altLang="en-US"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METHODOLOGY: </a:t>
            </a:r>
            <a:r>
              <a:rPr lang="en-US" sz="1600" dirty="0" smtClean="0">
                <a:solidFill>
                  <a:schemeClr val="tx1"/>
                </a:solidFill>
                <a:latin typeface="Times New Roman" panose="02020603050405020304" pitchFamily="18" charset="0"/>
                <a:cs typeface="Times New Roman" panose="02020603050405020304" pitchFamily="18" charset="0"/>
              </a:rPr>
              <a:t>The model is based on a recurrent neural network which reads the input sequence one token at a time, and predicts the output sequence, also one token at a time. During training, the true output sequence is given to the model, so learning can be done by backpropagation. The model is trained to maximize the cross entropy of the correct sequence given its context. During inference, given that the true output sequence is not observed, we simply feed the predicted output token as input to predict the next output. This is a “greedy” inference approach.</a:t>
            </a:r>
            <a:endParaRPr lang="en-US"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CHALLENGES</a:t>
            </a:r>
            <a:r>
              <a:rPr lang="en-US" sz="1600" b="1" dirty="0" smtClean="0">
                <a:latin typeface="Times New Roman" panose="02020603050405020304" pitchFamily="18" charset="0"/>
                <a:cs typeface="Times New Roman" panose="02020603050405020304" pitchFamily="18" charset="0"/>
              </a:rPr>
              <a:t>: </a:t>
            </a:r>
            <a:r>
              <a:rPr lang="en-IN" altLang="en-US" sz="1600" dirty="0" smtClean="0">
                <a:latin typeface="Times New Roman" panose="02020603050405020304" pitchFamily="18" charset="0"/>
                <a:cs typeface="Times New Roman" panose="02020603050405020304" pitchFamily="18" charset="0"/>
              </a:rPr>
              <a:t>O</a:t>
            </a:r>
            <a:r>
              <a:rPr lang="en-US" sz="1600" dirty="0" smtClean="0">
                <a:solidFill>
                  <a:schemeClr val="tx1"/>
                </a:solidFill>
                <a:latin typeface="Times New Roman" panose="02020603050405020304" pitchFamily="18" charset="0"/>
                <a:cs typeface="Times New Roman" panose="02020603050405020304" pitchFamily="18" charset="0"/>
              </a:rPr>
              <a:t>ne drawback of this basic model is that it only gives simple, short, sometimes unsatisfying answers to our questions</a:t>
            </a:r>
            <a:r>
              <a:rPr lang="en-IN" altLang="en-US" sz="1600" dirty="0" smtClean="0">
                <a:solidFill>
                  <a:schemeClr val="tx1"/>
                </a:solidFill>
                <a:latin typeface="Times New Roman" panose="02020603050405020304" pitchFamily="18" charset="0"/>
                <a:cs typeface="Times New Roman" panose="02020603050405020304" pitchFamily="18" charset="0"/>
              </a:rPr>
              <a:t>. A problematic drawback is that the model does not capture </a:t>
            </a:r>
            <a:r>
              <a:rPr lang="en-US" sz="1600" dirty="0" smtClean="0">
                <a:solidFill>
                  <a:schemeClr val="tx1"/>
                </a:solidFill>
                <a:latin typeface="Times New Roman" panose="02020603050405020304" pitchFamily="18" charset="0"/>
                <a:cs typeface="Times New Roman" panose="02020603050405020304" pitchFamily="18" charset="0"/>
              </a:rPr>
              <a:t>a consistent personality. Indeed, if we ask not identical but semantically similar questions, the answers can sometimes be inconsistent</a:t>
            </a:r>
            <a:endParaRPr lang="en-US" sz="1600" dirty="0" smtClean="0">
              <a:solidFill>
                <a:schemeClr val="tx1"/>
              </a:solidFill>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p:txBody>
      </p:sp>
      <p:pic>
        <p:nvPicPr>
          <p:cNvPr id="4"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3.TITLE:  Attention with Intention for a Neural Network Conversation Model</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AUTHORS: Kaisheng Yao</a:t>
            </a:r>
            <a:r>
              <a:rPr lang="en-IN" altLang="en-US" sz="1600" b="1" dirty="0" smtClean="0">
                <a:solidFill>
                  <a:schemeClr val="tx1"/>
                </a:solidFill>
                <a:latin typeface="Times New Roman" panose="02020603050405020304" pitchFamily="18" charset="0"/>
                <a:cs typeface="Times New Roman" panose="02020603050405020304" pitchFamily="18" charset="0"/>
              </a:rPr>
              <a:t>, Geoffrey Zweig, Baolin Peng</a:t>
            </a:r>
            <a:endParaRPr lang="en-IN" altLang="en-US" sz="1600" b="1"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DESCRIPTION</a:t>
            </a:r>
            <a:r>
              <a:rPr lang="en-US" sz="1600" dirty="0" smtClean="0">
                <a:solidFill>
                  <a:schemeClr val="tx1"/>
                </a:solidFill>
                <a:latin typeface="Times New Roman" panose="02020603050405020304" pitchFamily="18" charset="0"/>
                <a:cs typeface="Times New Roman" panose="02020603050405020304" pitchFamily="18" charset="0"/>
              </a:rPr>
              <a:t>: </a:t>
            </a:r>
            <a:r>
              <a:rPr lang="en-IN" altLang="en-US" sz="1600" dirty="0" smtClean="0">
                <a:solidFill>
                  <a:schemeClr val="tx1"/>
                </a:solidFill>
                <a:latin typeface="Times New Roman" panose="02020603050405020304" pitchFamily="18" charset="0"/>
                <a:cs typeface="Times New Roman" panose="02020603050405020304" pitchFamily="18" charset="0"/>
              </a:rPr>
              <a:t>This is a</a:t>
            </a:r>
            <a:r>
              <a:rPr lang="en-US" sz="1600" dirty="0" smtClean="0">
                <a:solidFill>
                  <a:schemeClr val="tx1"/>
                </a:solidFill>
                <a:latin typeface="Times New Roman" panose="02020603050405020304" pitchFamily="18" charset="0"/>
                <a:cs typeface="Times New Roman" panose="02020603050405020304" pitchFamily="18" charset="0"/>
              </a:rPr>
              <a:t> model that attempts to represent the structural process of intentions and the associated </a:t>
            </a:r>
            <a:r>
              <a:rPr lang="en-IN" altLang="en-US" sz="1600" dirty="0" smtClean="0">
                <a:solidFill>
                  <a:schemeClr val="tx1"/>
                </a:solidFill>
                <a:latin typeface="Times New Roman" panose="02020603050405020304" pitchFamily="18" charset="0"/>
                <a:cs typeface="Times New Roman" panose="02020603050405020304" pitchFamily="18" charset="0"/>
              </a:rPr>
              <a:t>attentions. It shows three layers of processing: encoder network, </a:t>
            </a:r>
            <a:r>
              <a:rPr lang="en-US" sz="1600" dirty="0" smtClean="0">
                <a:solidFill>
                  <a:schemeClr val="tx1"/>
                </a:solidFill>
                <a:latin typeface="Times New Roman" panose="02020603050405020304" pitchFamily="18" charset="0"/>
                <a:cs typeface="Times New Roman" panose="02020603050405020304" pitchFamily="18" charset="0"/>
              </a:rPr>
              <a:t>intention network, and decoder network.</a:t>
            </a:r>
            <a:endParaRPr lang="en-US"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METHODOLOGY:</a:t>
            </a:r>
            <a:r>
              <a:rPr lang="en-US" sz="1600" dirty="0" smtClean="0">
                <a:latin typeface="Times New Roman" panose="02020603050405020304" pitchFamily="18" charset="0"/>
                <a:cs typeface="Times New Roman" panose="02020603050405020304" pitchFamily="18" charset="0"/>
              </a:rPr>
              <a:t>The encoder network has inputs from the current source side input. </a:t>
            </a:r>
            <a:r>
              <a:rPr lang="en-IN" altLang="en-US" sz="1600" dirty="0" smtClean="0">
                <a:latin typeface="Times New Roman" panose="02020603050405020304" pitchFamily="18" charset="0"/>
                <a:cs typeface="Times New Roman" panose="02020603050405020304" pitchFamily="18" charset="0"/>
              </a:rPr>
              <a:t>The approach used is RNN and o</a:t>
            </a:r>
            <a:r>
              <a:rPr lang="en-US" sz="1600" dirty="0" smtClean="0">
                <a:latin typeface="Times New Roman" panose="02020603050405020304" pitchFamily="18" charset="0"/>
                <a:cs typeface="Times New Roman" panose="02020603050405020304" pitchFamily="18" charset="0"/>
              </a:rPr>
              <a:t>ne form of the output from this encoder is the last hidden state activity</a:t>
            </a:r>
            <a:r>
              <a:rPr lang="en-IN" alt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intention network is dependent on its past state, so that it memories the history of intentions. It therefore is a recurrent network, taking a representation of the source side in the current turn and updating its hidden state. The decoder is a recurrent network for language modeling that outputs symbol at each time. This output is dependent on the current intention from the intention network. It also pays attention to particular words in the source side.</a:t>
            </a:r>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CHALLENGES:</a:t>
            </a:r>
            <a:endParaRPr lang="en-US" sz="1600" b="1" dirty="0" smtClean="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 pls fill this up ***</a:t>
            </a:r>
            <a:endParaRPr lang="en-IN" altLang="en-US" sz="1600" dirty="0">
              <a:latin typeface="Times New Roman" panose="02020603050405020304" pitchFamily="18" charset="0"/>
              <a:cs typeface="Times New Roman" panose="02020603050405020304" pitchFamily="18" charset="0"/>
            </a:endParaRPr>
          </a:p>
        </p:txBody>
      </p:sp>
      <p:pic>
        <p:nvPicPr>
          <p:cNvPr id="4"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867400"/>
          </a:xfrm>
        </p:spPr>
        <p:txBody>
          <a:bodyPr/>
          <a:lstStyle/>
          <a:p>
            <a:pPr marL="0" indent="0">
              <a:buNone/>
            </a:pPr>
            <a:r>
              <a:rPr lang="en-US" sz="1600" b="1" dirty="0" smtClean="0">
                <a:latin typeface="Times New Roman" panose="02020603050405020304" pitchFamily="18" charset="0"/>
                <a:cs typeface="Times New Roman" panose="02020603050405020304" pitchFamily="18" charset="0"/>
              </a:rPr>
              <a:t>4</a:t>
            </a:r>
            <a:r>
              <a:rPr lang="en-US" sz="1600" b="1" dirty="0" smtClean="0">
                <a:solidFill>
                  <a:schemeClr val="tx1"/>
                </a:solidFill>
                <a:latin typeface="Times New Roman" panose="02020603050405020304" pitchFamily="18" charset="0"/>
                <a:cs typeface="Times New Roman" panose="02020603050405020304" pitchFamily="18" charset="0"/>
              </a:rPr>
              <a:t>.TITLE: Incorporating Copying Mechanism in Sequence-to-Sequence Learning</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AUTHORS: Jiatao Gu</a:t>
            </a:r>
            <a:r>
              <a:rPr lang="en-IN" altLang="en-US" sz="1600" b="1" dirty="0" smtClean="0">
                <a:solidFill>
                  <a:schemeClr val="tx1"/>
                </a:solidFill>
                <a:latin typeface="Times New Roman" panose="02020603050405020304" pitchFamily="18" charset="0"/>
                <a:cs typeface="Times New Roman" panose="02020603050405020304" pitchFamily="18" charset="0"/>
              </a:rPr>
              <a:t>,</a:t>
            </a:r>
            <a:r>
              <a:rPr lang="en-US" sz="1600" b="1" dirty="0" smtClean="0">
                <a:solidFill>
                  <a:schemeClr val="tx1"/>
                </a:solidFill>
                <a:latin typeface="Times New Roman" panose="02020603050405020304" pitchFamily="18" charset="0"/>
                <a:cs typeface="Times New Roman" panose="02020603050405020304" pitchFamily="18" charset="0"/>
              </a:rPr>
              <a:t> Zhengdong Lu</a:t>
            </a:r>
            <a:r>
              <a:rPr lang="en-IN" altLang="en-US" sz="1600" b="1" dirty="0" smtClean="0">
                <a:solidFill>
                  <a:schemeClr val="tx1"/>
                </a:solidFill>
                <a:latin typeface="Times New Roman" panose="02020603050405020304" pitchFamily="18" charset="0"/>
                <a:cs typeface="Times New Roman" panose="02020603050405020304" pitchFamily="18" charset="0"/>
              </a:rPr>
              <a:t>,</a:t>
            </a:r>
            <a:r>
              <a:rPr lang="en-US" sz="1600" b="1" dirty="0" smtClean="0">
                <a:solidFill>
                  <a:schemeClr val="tx1"/>
                </a:solidFill>
                <a:latin typeface="Times New Roman" panose="02020603050405020304" pitchFamily="18" charset="0"/>
                <a:cs typeface="Times New Roman" panose="02020603050405020304" pitchFamily="18" charset="0"/>
              </a:rPr>
              <a:t> Hang Li</a:t>
            </a:r>
            <a:r>
              <a:rPr lang="en-IN" altLang="en-US" sz="1600" b="1" dirty="0" smtClean="0">
                <a:solidFill>
                  <a:schemeClr val="tx1"/>
                </a:solidFill>
                <a:latin typeface="Times New Roman" panose="02020603050405020304" pitchFamily="18" charset="0"/>
                <a:cs typeface="Times New Roman" panose="02020603050405020304" pitchFamily="18" charset="0"/>
              </a:rPr>
              <a:t>,</a:t>
            </a:r>
            <a:r>
              <a:rPr lang="en-US" sz="1600" b="1" dirty="0" smtClean="0">
                <a:solidFill>
                  <a:schemeClr val="tx1"/>
                </a:solidFill>
                <a:latin typeface="Times New Roman" panose="02020603050405020304" pitchFamily="18" charset="0"/>
                <a:cs typeface="Times New Roman" panose="02020603050405020304" pitchFamily="18" charset="0"/>
              </a:rPr>
              <a:t> Victor O.K. Li</a:t>
            </a:r>
            <a:endParaRPr lang="en-US" sz="1600" b="1"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DESCRIPTION: </a:t>
            </a:r>
            <a:r>
              <a:rPr lang="en-US" sz="1600" dirty="0" smtClean="0">
                <a:solidFill>
                  <a:schemeClr val="tx1"/>
                </a:solidFill>
                <a:latin typeface="Times New Roman" panose="02020603050405020304" pitchFamily="18" charset="0"/>
                <a:cs typeface="Times New Roman" panose="02020603050405020304" pitchFamily="18" charset="0"/>
              </a:rPr>
              <a:t>we explore another mechanism important to the human language communication, called the “copying mechanism”.</a:t>
            </a:r>
            <a:endParaRPr lang="en-US"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METHODOLOGY: </a:t>
            </a:r>
            <a:r>
              <a:rPr lang="en-US" sz="1600" dirty="0" smtClean="0">
                <a:solidFill>
                  <a:schemeClr val="tx1"/>
                </a:solidFill>
                <a:latin typeface="Times New Roman" panose="02020603050405020304" pitchFamily="18" charset="0"/>
                <a:cs typeface="Times New Roman" panose="02020603050405020304" pitchFamily="18" charset="0"/>
              </a:rPr>
              <a:t>The features are irrelevant, redundant, and noisy which may affect the performance of the classifier. Therefore, a good feature selection method is needed in order to speed up the processing rate, predictive accuracy. Evolutionary algorithms for feature selection can be used to handle these high-dimensional feature spaces which eliminate the noisy and irrelevant features. In this work, an effective hybrid feature selection technique using Cuckoo Search with Harmony search is proposed and Naive Bayes is used for classifying the review into spam and ham.</a:t>
            </a:r>
            <a:endParaRPr lang="en-US"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CHALLENGES:</a:t>
            </a:r>
            <a:endParaRPr lang="en-US" sz="1600" dirty="0">
              <a:latin typeface="Times New Roman" panose="02020603050405020304" pitchFamily="18" charset="0"/>
              <a:cs typeface="Times New Roman" panose="02020603050405020304" pitchFamily="18" charset="0"/>
            </a:endParaRPr>
          </a:p>
        </p:txBody>
      </p:sp>
      <p:pic>
        <p:nvPicPr>
          <p:cNvPr id="4"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77215"/>
            <a:ext cx="8229600" cy="4525963"/>
          </a:xfrm>
        </p:spPr>
        <p:txBody>
          <a:bodyPr/>
          <a:p>
            <a:pPr marL="0" indent="0">
              <a:buNone/>
            </a:pPr>
            <a:r>
              <a:rPr lang="en-IN" altLang="en-US" sz="1600" b="1" dirty="0" smtClean="0">
                <a:latin typeface="Times New Roman" panose="02020603050405020304" pitchFamily="18" charset="0"/>
                <a:cs typeface="Times New Roman" panose="02020603050405020304" pitchFamily="18" charset="0"/>
                <a:sym typeface="+mn-ea"/>
              </a:rPr>
              <a:t>5</a:t>
            </a:r>
            <a:r>
              <a:rPr lang="en-US" sz="1600" b="1" dirty="0" smtClean="0">
                <a:latin typeface="Times New Roman" panose="02020603050405020304" pitchFamily="18" charset="0"/>
                <a:cs typeface="Times New Roman" panose="02020603050405020304" pitchFamily="18" charset="0"/>
                <a:sym typeface="+mn-ea"/>
              </a:rPr>
              <a:t>.TITLE: Large-scale Analysis of Counseling Conversations:</a:t>
            </a:r>
            <a:endParaRPr lang="en-US" sz="1600" b="1" dirty="0" smtClean="0">
              <a:latin typeface="Times New Roman" panose="02020603050405020304" pitchFamily="18" charset="0"/>
              <a:cs typeface="Times New Roman" panose="02020603050405020304" pitchFamily="18" charset="0"/>
              <a:sym typeface="+mn-ea"/>
            </a:endParaRPr>
          </a:p>
          <a:p>
            <a:pPr marL="0" indent="0">
              <a:buNone/>
            </a:pPr>
            <a:r>
              <a:rPr lang="en-US" sz="1600" b="1" dirty="0" smtClean="0">
                <a:latin typeface="Times New Roman" panose="02020603050405020304" pitchFamily="18" charset="0"/>
                <a:cs typeface="Times New Roman" panose="02020603050405020304" pitchFamily="18" charset="0"/>
                <a:sym typeface="+mn-ea"/>
              </a:rPr>
              <a:t>An Application of Natural Language Processing to Mental Healt</a:t>
            </a:r>
            <a:r>
              <a:rPr lang="en-IN" altLang="en-US" sz="1600" b="1" dirty="0" smtClean="0">
                <a:latin typeface="Times New Roman" panose="02020603050405020304" pitchFamily="18" charset="0"/>
                <a:cs typeface="Times New Roman" panose="02020603050405020304" pitchFamily="18" charset="0"/>
                <a:sym typeface="+mn-ea"/>
              </a:rPr>
              <a:t>h</a:t>
            </a:r>
            <a:endParaRPr lang="en-US" sz="1600" b="1" dirty="0" smtClean="0">
              <a:latin typeface="Times New Roman" panose="02020603050405020304" pitchFamily="18" charset="0"/>
              <a:cs typeface="Times New Roman" panose="02020603050405020304" pitchFamily="18" charset="0"/>
              <a:sym typeface="+mn-ea"/>
            </a:endParaRPr>
          </a:p>
          <a:p>
            <a:pPr marL="0" indent="0">
              <a:buNone/>
            </a:pPr>
            <a:r>
              <a:rPr lang="en-US" sz="1600" b="1" dirty="0" smtClean="0">
                <a:latin typeface="Times New Roman" panose="02020603050405020304" pitchFamily="18" charset="0"/>
                <a:cs typeface="Times New Roman" panose="02020603050405020304" pitchFamily="18" charset="0"/>
                <a:sym typeface="+mn-ea"/>
              </a:rPr>
              <a:t>AUTHORS: </a:t>
            </a:r>
            <a:r>
              <a:rPr sz="1600" b="1" dirty="0" smtClean="0">
                <a:latin typeface="Times New Roman" panose="02020603050405020304" pitchFamily="18" charset="0"/>
                <a:cs typeface="Times New Roman" panose="02020603050405020304" pitchFamily="18" charset="0"/>
                <a:sym typeface="+mn-ea"/>
              </a:rPr>
              <a:t>Tim Althoff , Kevin Clark , Jure Leskovec</a:t>
            </a:r>
            <a:endParaRPr sz="1600" b="1" dirty="0" smtClean="0">
              <a:latin typeface="Times New Roman" panose="02020603050405020304" pitchFamily="18" charset="0"/>
              <a:cs typeface="Times New Roman" panose="02020603050405020304" pitchFamily="18" charset="0"/>
              <a:sym typeface="+mn-ea"/>
            </a:endParaRPr>
          </a:p>
          <a:p>
            <a:pPr marL="0" indent="0">
              <a:buNone/>
            </a:pPr>
            <a:r>
              <a:rPr lang="en-US" sz="1600" b="1" dirty="0" smtClean="0">
                <a:latin typeface="Times New Roman" panose="02020603050405020304" pitchFamily="18" charset="0"/>
                <a:cs typeface="Times New Roman" panose="02020603050405020304" pitchFamily="18" charset="0"/>
                <a:sym typeface="+mn-ea"/>
              </a:rPr>
              <a:t>DESCRIPTION: </a:t>
            </a:r>
            <a:r>
              <a:rPr lang="en-US" sz="1600" dirty="0" smtClean="0">
                <a:latin typeface="Times New Roman" panose="02020603050405020304" pitchFamily="18" charset="0"/>
                <a:cs typeface="Times New Roman" panose="02020603050405020304" pitchFamily="18" charset="0"/>
                <a:sym typeface="+mn-ea"/>
              </a:rPr>
              <a:t>We developed a set of novel computational discourse analysis methods suited for largescale datasets and used them to discover actionable conversation strategies that are associated with better conversation outcomes</a:t>
            </a:r>
            <a:endParaRPr lang="en-US" sz="1600" dirty="0" smtClean="0">
              <a:latin typeface="Times New Roman" panose="02020603050405020304" pitchFamily="18" charset="0"/>
              <a:cs typeface="Times New Roman" panose="02020603050405020304" pitchFamily="18" charset="0"/>
              <a:sym typeface="+mn-ea"/>
            </a:endParaRPr>
          </a:p>
          <a:p>
            <a:pPr algn="just"/>
            <a:r>
              <a:rPr lang="en-US" sz="1600" b="1" dirty="0" smtClean="0">
                <a:latin typeface="Times New Roman" panose="02020603050405020304" pitchFamily="18" charset="0"/>
                <a:cs typeface="Times New Roman" panose="02020603050405020304" pitchFamily="18" charset="0"/>
                <a:sym typeface="+mn-ea"/>
              </a:rPr>
              <a:t>METHODOLOGY: </a:t>
            </a:r>
            <a:r>
              <a:rPr lang="en-IN" altLang="en-US" sz="1600" dirty="0" smtClean="0">
                <a:latin typeface="Times New Roman" panose="02020603050405020304" pitchFamily="18" charset="0"/>
                <a:cs typeface="Times New Roman" panose="02020603050405020304" pitchFamily="18" charset="0"/>
                <a:sym typeface="+mn-ea"/>
              </a:rPr>
              <a:t>Various strategies were used including adaptability, dealing with ambuiguity, creativity , making progress and changing perspectives. Conversational models were built and power differences were found out and calculated.</a:t>
            </a:r>
            <a:endParaRPr lang="en-IN" altLang="en-US" sz="1600" dirty="0" smtClean="0">
              <a:latin typeface="Times New Roman" panose="02020603050405020304" pitchFamily="18" charset="0"/>
              <a:cs typeface="Times New Roman" panose="02020603050405020304" pitchFamily="18" charset="0"/>
              <a:sym typeface="+mn-ea"/>
            </a:endParaRPr>
          </a:p>
          <a:p>
            <a:pPr algn="just"/>
            <a:r>
              <a:rPr lang="en-US" sz="1600" b="1" dirty="0" smtClean="0">
                <a:latin typeface="Times New Roman" panose="02020603050405020304" pitchFamily="18" charset="0"/>
                <a:cs typeface="Times New Roman" panose="02020603050405020304" pitchFamily="18" charset="0"/>
                <a:sym typeface="+mn-ea"/>
              </a:rPr>
              <a:t>CHALLENGES: </a:t>
            </a:r>
            <a:r>
              <a:rPr lang="en-US" sz="1600" dirty="0" smtClean="0">
                <a:latin typeface="Times New Roman" panose="02020603050405020304" pitchFamily="18" charset="0"/>
                <a:cs typeface="Times New Roman" panose="02020603050405020304" pitchFamily="18" charset="0"/>
                <a:sym typeface="+mn-ea"/>
              </a:rPr>
              <a:t>It is challenging to measure ambiguity and reactions </a:t>
            </a:r>
            <a:r>
              <a:rPr lang="en-US" sz="1600" dirty="0">
                <a:latin typeface="Times New Roman" panose="02020603050405020304" pitchFamily="18" charset="0"/>
                <a:cs typeface="Times New Roman" panose="02020603050405020304" pitchFamily="18" charset="0"/>
              </a:rPr>
              <a:t>to ambiguity at arbitrary points throughout the conversation since it strongly depends on the context of the entire conversation</a:t>
            </a:r>
            <a:r>
              <a:rPr lang="en-I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However, we can study nearly identical beginnings of conversations where we can directly compare how more successful and less successful counselors react given nearly identical situations</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a:p>
        </p:txBody>
      </p:sp>
      <p:sp>
        <p:nvSpPr>
          <p:cNvPr id="4" name="Slide Number Placeholder 3"/>
          <p:cNvSpPr>
            <a:spLocks noGrp="1"/>
          </p:cNvSpPr>
          <p:nvPr>
            <p:ph type="sldNum" sz="quarter" idx="12"/>
          </p:nvPr>
        </p:nvSpPr>
        <p:spPr/>
        <p:txBody>
          <a:bodyPr/>
          <a:p>
            <a:pPr>
              <a:defRPr/>
            </a:pPr>
            <a:fld id="{0C3744A3-FC98-44CB-A20B-34E7365870A3}"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ISSUES &amp; INFERENCE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629906"/>
            <a:ext cx="8458200" cy="1143000"/>
          </a:xfrm>
        </p:spPr>
        <p:txBody>
          <a:bodyPr/>
          <a:lstStyle/>
          <a:p>
            <a:pPr eaLnBrk="1" hangingPunct="1"/>
            <a:r>
              <a:rPr lang="en-US" sz="3600" dirty="0" smtClean="0">
                <a:latin typeface="Times New Roman" panose="02020603050405020304" pitchFamily="18" charset="0"/>
                <a:cs typeface="Times New Roman" panose="02020603050405020304" pitchFamily="18" charset="0"/>
              </a:rPr>
              <a:t>PROPOSED PROBLEM DEFINITION</a:t>
            </a:r>
            <a:endParaRPr lang="en-US" sz="3600"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228591" y="1768475"/>
            <a:ext cx="8458200" cy="4953000"/>
          </a:xfrm>
        </p:spPr>
        <p:style>
          <a:lnRef idx="2">
            <a:schemeClr val="accent3"/>
          </a:lnRef>
          <a:fillRef idx="1">
            <a:schemeClr val="lt1"/>
          </a:fillRef>
          <a:effectRef idx="0">
            <a:schemeClr val="accent3"/>
          </a:effectRef>
          <a:fontRef idx="minor">
            <a:schemeClr val="dk1"/>
          </a:fontRef>
        </p:style>
        <p:txBody>
          <a:bodyPr/>
          <a:lstStyle/>
          <a:p>
            <a:pPr marL="609600" indent="-609600" eaLnBrk="1" hangingPunct="1">
              <a:spcBef>
                <a:spcPct val="0"/>
              </a:spcBef>
              <a:buNone/>
            </a:pPr>
            <a:r>
              <a:rPr lang="en-US" sz="1800" b="1" dirty="0" smtClean="0">
                <a:latin typeface="Times New Roman" panose="02020603050405020304" pitchFamily="18" charset="0"/>
                <a:cs typeface="Times New Roman" panose="02020603050405020304" pitchFamily="18" charset="0"/>
              </a:rPr>
              <a:t>Objective:</a:t>
            </a:r>
            <a:endParaRPr lang="en-US" sz="1800" b="1" dirty="0" smtClean="0">
              <a:latin typeface="Times New Roman" panose="02020603050405020304" pitchFamily="18" charset="0"/>
              <a:cs typeface="Times New Roman" panose="02020603050405020304" pitchFamily="18" charset="0"/>
            </a:endParaRPr>
          </a:p>
          <a:p>
            <a:pPr marL="609600" indent="-609600" algn="l" eaLnBrk="1" hangingPunct="1">
              <a:spcBef>
                <a:spcPct val="0"/>
              </a:spcBef>
              <a:buNone/>
            </a:pPr>
            <a:r>
              <a:rPr lang="en-IN" altLang="en-US" sz="1600" smtClean="0">
                <a:latin typeface="Times New Roman" panose="02020603050405020304" pitchFamily="18" charset="0"/>
                <a:cs typeface="Times New Roman" panose="02020603050405020304" pitchFamily="18" charset="0"/>
                <a:sym typeface="+mn-ea"/>
              </a:rPr>
              <a:t>T</a:t>
            </a:r>
            <a:r>
              <a:rPr lang="en-US" sz="1600" smtClean="0">
                <a:latin typeface="Times New Roman" panose="02020603050405020304" pitchFamily="18" charset="0"/>
                <a:cs typeface="Times New Roman" panose="02020603050405020304" pitchFamily="18" charset="0"/>
                <a:sym typeface="+mn-ea"/>
              </a:rPr>
              <a:t>he internet can be used as a means of communication between a mental healt</a:t>
            </a:r>
            <a:r>
              <a:rPr lang="en-IN" altLang="en-US" sz="1600" smtClean="0">
                <a:latin typeface="Times New Roman" panose="02020603050405020304" pitchFamily="18" charset="0"/>
                <a:cs typeface="Times New Roman" panose="02020603050405020304" pitchFamily="18" charset="0"/>
                <a:sym typeface="+mn-ea"/>
              </a:rPr>
              <a:t>h</a:t>
            </a:r>
            <a:endParaRPr lang="en-IN" altLang="en-US" sz="1600" smtClean="0">
              <a:latin typeface="Times New Roman" panose="02020603050405020304" pitchFamily="18" charset="0"/>
              <a:cs typeface="Times New Roman" panose="02020603050405020304" pitchFamily="18" charset="0"/>
            </a:endParaRPr>
          </a:p>
          <a:p>
            <a:pPr marL="609600" indent="-609600" algn="l" eaLnBrk="1" hangingPunct="1">
              <a:spcBef>
                <a:spcPct val="0"/>
              </a:spcBef>
              <a:buNone/>
            </a:pPr>
            <a:r>
              <a:rPr lang="en-US" sz="1600" smtClean="0">
                <a:latin typeface="Times New Roman" panose="02020603050405020304" pitchFamily="18" charset="0"/>
                <a:cs typeface="Times New Roman" panose="02020603050405020304" pitchFamily="18" charset="0"/>
                <a:sym typeface="+mn-ea"/>
              </a:rPr>
              <a:t>practitioner and a patient. Some online systems combine self-help and interaction with a live therapist</a:t>
            </a:r>
            <a:r>
              <a:rPr lang="en-IN" altLang="en-US" sz="1600" smtClean="0">
                <a:latin typeface="Times New Roman" panose="02020603050405020304" pitchFamily="18" charset="0"/>
                <a:cs typeface="Times New Roman" panose="02020603050405020304" pitchFamily="18" charset="0"/>
                <a:sym typeface="+mn-ea"/>
              </a:rPr>
              <a:t>, a </a:t>
            </a:r>
            <a:r>
              <a:rPr lang="en-US" sz="1600" smtClean="0">
                <a:latin typeface="Times New Roman" panose="02020603050405020304" pitchFamily="18" charset="0"/>
                <a:cs typeface="Times New Roman" panose="02020603050405020304" pitchFamily="18" charset="0"/>
                <a:sym typeface="+mn-ea"/>
              </a:rPr>
              <a:t>user may work through some content independently, and a therapist periodically reviews their progress and answers any questions they may have. </a:t>
            </a:r>
            <a:r>
              <a:rPr lang="en-IN" altLang="en-US" sz="1600" smtClean="0">
                <a:latin typeface="Times New Roman" panose="02020603050405020304" pitchFamily="18" charset="0"/>
                <a:cs typeface="Times New Roman" panose="02020603050405020304" pitchFamily="18" charset="0"/>
                <a:sym typeface="+mn-ea"/>
              </a:rPr>
              <a:t>But it is often seen that people feel shy or uncomfortable sharing their mental health issues compared to their physical health. Thus,</a:t>
            </a:r>
            <a:r>
              <a:rPr lang="en-US" sz="1600" smtClean="0">
                <a:latin typeface="Times New Roman" panose="02020603050405020304" pitchFamily="18" charset="0"/>
                <a:cs typeface="Times New Roman" panose="02020603050405020304" pitchFamily="18" charset="0"/>
                <a:sym typeface="+mn-ea"/>
              </a:rPr>
              <a:t> </a:t>
            </a:r>
            <a:r>
              <a:rPr lang="en-IN" altLang="en-US" sz="1600" smtClean="0">
                <a:latin typeface="Times New Roman" panose="02020603050405020304" pitchFamily="18" charset="0"/>
                <a:cs typeface="Times New Roman" panose="02020603050405020304" pitchFamily="18" charset="0"/>
                <a:sym typeface="+mn-ea"/>
              </a:rPr>
              <a:t>s</a:t>
            </a:r>
            <a:r>
              <a:rPr lang="en-US" sz="1600" smtClean="0">
                <a:latin typeface="Times New Roman" panose="02020603050405020304" pitchFamily="18" charset="0"/>
                <a:cs typeface="Times New Roman" panose="02020603050405020304" pitchFamily="18" charset="0"/>
                <a:sym typeface="+mn-ea"/>
              </a:rPr>
              <a:t>ystems </a:t>
            </a:r>
            <a:r>
              <a:rPr lang="en-IN" altLang="en-US" sz="1600" smtClean="0">
                <a:latin typeface="Times New Roman" panose="02020603050405020304" pitchFamily="18" charset="0"/>
                <a:cs typeface="Times New Roman" panose="02020603050405020304" pitchFamily="18" charset="0"/>
                <a:sym typeface="+mn-ea"/>
              </a:rPr>
              <a:t>were</a:t>
            </a:r>
            <a:r>
              <a:rPr lang="en-US" sz="1600" smtClean="0">
                <a:latin typeface="Times New Roman" panose="02020603050405020304" pitchFamily="18" charset="0"/>
                <a:cs typeface="Times New Roman" panose="02020603050405020304" pitchFamily="18" charset="0"/>
                <a:sym typeface="+mn-ea"/>
              </a:rPr>
              <a:t> embedded in special purpose computers, such as robots </a:t>
            </a:r>
            <a:r>
              <a:rPr lang="en-IN" altLang="en-US" sz="1600" smtClean="0">
                <a:latin typeface="Times New Roman" panose="02020603050405020304" pitchFamily="18" charset="0"/>
                <a:cs typeface="Times New Roman" panose="02020603050405020304" pitchFamily="18" charset="0"/>
                <a:sym typeface="+mn-ea"/>
              </a:rPr>
              <a:t>or they </a:t>
            </a:r>
            <a:r>
              <a:rPr lang="en-US" sz="1600" smtClean="0">
                <a:latin typeface="Times New Roman" panose="02020603050405020304" pitchFamily="18" charset="0"/>
                <a:cs typeface="Times New Roman" panose="02020603050405020304" pitchFamily="18" charset="0"/>
                <a:sym typeface="+mn-ea"/>
              </a:rPr>
              <a:t>may use sophisticated Artifical Intelligence (AI) technology to bridge the gap between computerized and live therapy. </a:t>
            </a:r>
            <a:r>
              <a:rPr lang="en-IN" altLang="en-US" sz="1600" smtClean="0">
                <a:latin typeface="Times New Roman" panose="02020603050405020304" pitchFamily="18" charset="0"/>
                <a:cs typeface="Times New Roman" panose="02020603050405020304" pitchFamily="18" charset="0"/>
                <a:sym typeface="+mn-ea"/>
              </a:rPr>
              <a:t>Thus, in this project we</a:t>
            </a:r>
            <a:r>
              <a:rPr lang="en-IN" altLang="en-US" sz="1600" dirty="0" smtClean="0">
                <a:latin typeface="Times New Roman" panose="02020603050405020304" pitchFamily="18" charset="0"/>
                <a:cs typeface="Times New Roman" panose="02020603050405020304" pitchFamily="18" charset="0"/>
              </a:rPr>
              <a:t> use Neural Networks and Speech Recognition to create a basic therapist to interact with people dealing with mental health issues. The objective of our project is to promoto awareness about these common issues that people hardly speak about and make is easier for people to get through with it.</a:t>
            </a:r>
            <a:endParaRPr lang="en-IN" altLang="en-US" sz="1600" dirty="0" smtClean="0">
              <a:latin typeface="Times New Roman" panose="02020603050405020304" pitchFamily="18" charset="0"/>
              <a:cs typeface="Times New Roman" panose="02020603050405020304" pitchFamily="18" charset="0"/>
            </a:endParaRPr>
          </a:p>
        </p:txBody>
      </p:sp>
      <p:pic>
        <p:nvPicPr>
          <p:cNvPr id="7173" name="Picture 4" descr="SRMIST.JPG"/>
          <p:cNvPicPr>
            <a:picLocks noChangeAspect="1"/>
          </p:cNvPicPr>
          <p:nvPr/>
        </p:nvPicPr>
        <p:blipFill>
          <a:blip r:embed="rId1" cstate="print"/>
          <a:srcRect/>
          <a:stretch>
            <a:fillRect/>
          </a:stretch>
        </p:blipFill>
        <p:spPr bwMode="auto">
          <a:xfrm>
            <a:off x="152400" y="152400"/>
            <a:ext cx="990600" cy="33538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228600"/>
            <a:ext cx="7848600" cy="944562"/>
          </a:xfrm>
        </p:spPr>
        <p:txBody>
          <a:bodyPr/>
          <a:lstStyle/>
          <a:p>
            <a:pPr eaLnBrk="1" hangingPunct="1"/>
            <a:r>
              <a:rPr lang="en-IN" sz="2800" dirty="0" smtClean="0">
                <a:latin typeface="Times New Roman" panose="02020603050405020304" pitchFamily="18" charset="0"/>
                <a:cs typeface="Times New Roman" panose="02020603050405020304" pitchFamily="18" charset="0"/>
              </a:rPr>
              <a:t>REFERENCES</a:t>
            </a:r>
            <a:endParaRPr lang="en-IN" sz="2800" dirty="0" smtClean="0">
              <a:latin typeface="Times New Roman" panose="02020603050405020304" pitchFamily="18" charset="0"/>
              <a:cs typeface="Times New Roman" panose="02020603050405020304" pitchFamily="18" charset="0"/>
            </a:endParaRPr>
          </a:p>
        </p:txBody>
      </p:sp>
      <p:sp>
        <p:nvSpPr>
          <p:cNvPr id="11267" name="Content Placeholder 2"/>
          <p:cNvSpPr>
            <a:spLocks noGrp="1"/>
          </p:cNvSpPr>
          <p:nvPr>
            <p:ph idx="1"/>
          </p:nvPr>
        </p:nvSpPr>
        <p:spPr>
          <a:xfrm>
            <a:off x="457200" y="1295400"/>
            <a:ext cx="8153400" cy="5562600"/>
          </a:xfrm>
        </p:spPr>
        <p:txBody>
          <a:bodyPr/>
          <a:lstStyle/>
          <a:p>
            <a:pPr>
              <a:buNone/>
            </a:pP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[1] J. </a:t>
            </a:r>
            <a:r>
              <a:rPr lang="en-US" sz="1600" dirty="0" err="1" smtClean="0">
                <a:solidFill>
                  <a:schemeClr val="tx1"/>
                </a:solidFill>
                <a:latin typeface="Times New Roman" panose="02020603050405020304" pitchFamily="18" charset="0"/>
                <a:cs typeface="Times New Roman" panose="02020603050405020304" pitchFamily="18" charset="0"/>
              </a:rPr>
              <a:t>Donfro</a:t>
            </a:r>
            <a:r>
              <a:rPr lang="en-US" sz="1600" dirty="0" smtClean="0">
                <a:solidFill>
                  <a:schemeClr val="tx1"/>
                </a:solidFill>
                <a:latin typeface="Times New Roman" panose="02020603050405020304" pitchFamily="18" charset="0"/>
                <a:cs typeface="Times New Roman" panose="02020603050405020304" pitchFamily="18" charset="0"/>
              </a:rPr>
              <a:t>, A whopping 20 % of yelp reviews are fake. </a:t>
            </a:r>
            <a:r>
              <a:rPr lang="en-US" sz="1600" u="sng" dirty="0" smtClean="0">
                <a:solidFill>
                  <a:schemeClr val="tx1"/>
                </a:solidFill>
                <a:latin typeface="Times New Roman" panose="02020603050405020304" pitchFamily="18" charset="0"/>
                <a:cs typeface="Times New Roman" panose="02020603050405020304" pitchFamily="18" charset="0"/>
                <a:hlinkClick r:id="rId1"/>
              </a:rPr>
              <a:t>http://www.businessinsider.com/20-percent-of-yelp-reviews-fake-2013</a:t>
            </a:r>
            <a:r>
              <a:rPr lang="en-US" sz="1600" dirty="0" smtClean="0">
                <a:solidFill>
                  <a:schemeClr val="tx1"/>
                </a:solidFill>
                <a:latin typeface="Times New Roman" panose="02020603050405020304" pitchFamily="18" charset="0"/>
                <a:cs typeface="Times New Roman" panose="02020603050405020304" pitchFamily="18" charset="0"/>
              </a:rPr>
              <a:t> 9.Accessed: 2015-07-30.</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[2] M. Ott, C. Cardie, and J. T. Hancock. Estimating the prevalence of deception in online review communities. In ACM WWW, 2012.</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[3] M. Ott, Y. </a:t>
            </a:r>
            <a:r>
              <a:rPr lang="en-US" sz="1600" dirty="0" err="1" smtClean="0">
                <a:solidFill>
                  <a:schemeClr val="tx1"/>
                </a:solidFill>
                <a:latin typeface="Times New Roman" panose="02020603050405020304" pitchFamily="18" charset="0"/>
                <a:cs typeface="Times New Roman" panose="02020603050405020304" pitchFamily="18" charset="0"/>
              </a:rPr>
              <a:t>Choi</a:t>
            </a:r>
            <a:r>
              <a:rPr lang="en-US" sz="1600" dirty="0" smtClean="0">
                <a:solidFill>
                  <a:schemeClr val="tx1"/>
                </a:solidFill>
                <a:latin typeface="Times New Roman" panose="02020603050405020304" pitchFamily="18" charset="0"/>
                <a:cs typeface="Times New Roman" panose="02020603050405020304" pitchFamily="18" charset="0"/>
              </a:rPr>
              <a:t>, C. Cardie, and J. T. Hancock. Finding deceptive opinion spam by any stretch of the </a:t>
            </a:r>
            <a:r>
              <a:rPr lang="en-US" sz="1600" dirty="0" err="1" smtClean="0">
                <a:solidFill>
                  <a:schemeClr val="tx1"/>
                </a:solidFill>
                <a:latin typeface="Times New Roman" panose="02020603050405020304" pitchFamily="18" charset="0"/>
                <a:cs typeface="Times New Roman" panose="02020603050405020304" pitchFamily="18" charset="0"/>
              </a:rPr>
              <a:t>imagination.In</a:t>
            </a:r>
            <a:r>
              <a:rPr lang="en-US" sz="1600" dirty="0" smtClean="0">
                <a:solidFill>
                  <a:schemeClr val="tx1"/>
                </a:solidFill>
                <a:latin typeface="Times New Roman" panose="02020603050405020304" pitchFamily="18" charset="0"/>
                <a:cs typeface="Times New Roman" panose="02020603050405020304" pitchFamily="18" charset="0"/>
              </a:rPr>
              <a:t> ACL, 2011.</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[4] Ch. Xu and J. Zhang. Combating product review spam campaigns via multiple heterogeneous pairwise features. In SIAM International Conference on Data Mining, 2014.</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[5] N. </a:t>
            </a:r>
            <a:r>
              <a:rPr lang="en-US" sz="1600" dirty="0" err="1" smtClean="0">
                <a:solidFill>
                  <a:schemeClr val="tx1"/>
                </a:solidFill>
                <a:latin typeface="Times New Roman" panose="02020603050405020304" pitchFamily="18" charset="0"/>
                <a:cs typeface="Times New Roman" panose="02020603050405020304" pitchFamily="18" charset="0"/>
              </a:rPr>
              <a:t>Jindal</a:t>
            </a:r>
            <a:r>
              <a:rPr lang="en-US" sz="1600" dirty="0" smtClean="0">
                <a:solidFill>
                  <a:schemeClr val="tx1"/>
                </a:solidFill>
                <a:latin typeface="Times New Roman" panose="02020603050405020304" pitchFamily="18" charset="0"/>
                <a:cs typeface="Times New Roman" panose="02020603050405020304" pitchFamily="18" charset="0"/>
              </a:rPr>
              <a:t> and B. Liu. Opinion spam and analysis. In WSDM, 2008.</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[6] F. Li, M. Huang, Y. Yang, and X. Zhu. Learning to identify review spam. Proceedings of the 22nd International Joint Conference on Artificial Intelligence; IJCAI, 2011.</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[7] G. </a:t>
            </a:r>
            <a:r>
              <a:rPr lang="en-US" sz="1600" dirty="0" err="1" smtClean="0">
                <a:solidFill>
                  <a:schemeClr val="tx1"/>
                </a:solidFill>
                <a:latin typeface="Times New Roman" panose="02020603050405020304" pitchFamily="18" charset="0"/>
                <a:cs typeface="Times New Roman" panose="02020603050405020304" pitchFamily="18" charset="0"/>
              </a:rPr>
              <a:t>Fei</a:t>
            </a:r>
            <a:r>
              <a:rPr lang="en-US" sz="1600" dirty="0" smtClean="0">
                <a:solidFill>
                  <a:schemeClr val="tx1"/>
                </a:solidFill>
                <a:latin typeface="Times New Roman" panose="02020603050405020304" pitchFamily="18" charset="0"/>
                <a:cs typeface="Times New Roman" panose="02020603050405020304" pitchFamily="18" charset="0"/>
              </a:rPr>
              <a:t>, A. </a:t>
            </a:r>
            <a:r>
              <a:rPr lang="en-US" sz="1600" dirty="0" err="1" smtClean="0">
                <a:solidFill>
                  <a:schemeClr val="tx1"/>
                </a:solidFill>
                <a:latin typeface="Times New Roman" panose="02020603050405020304" pitchFamily="18" charset="0"/>
                <a:cs typeface="Times New Roman" panose="02020603050405020304" pitchFamily="18" charset="0"/>
              </a:rPr>
              <a:t>Mukherjee</a:t>
            </a:r>
            <a:r>
              <a:rPr lang="en-US" sz="1600" dirty="0" smtClean="0">
                <a:solidFill>
                  <a:schemeClr val="tx1"/>
                </a:solidFill>
                <a:latin typeface="Times New Roman" panose="02020603050405020304" pitchFamily="18" charset="0"/>
                <a:cs typeface="Times New Roman" panose="02020603050405020304" pitchFamily="18" charset="0"/>
              </a:rPr>
              <a:t>, B. Liu, M. Hsu, M. </a:t>
            </a:r>
            <a:r>
              <a:rPr lang="en-US" sz="1600" dirty="0" err="1" smtClean="0">
                <a:solidFill>
                  <a:schemeClr val="tx1"/>
                </a:solidFill>
                <a:latin typeface="Times New Roman" panose="02020603050405020304" pitchFamily="18" charset="0"/>
                <a:cs typeface="Times New Roman" panose="02020603050405020304" pitchFamily="18" charset="0"/>
              </a:rPr>
              <a:t>Castellanos</a:t>
            </a:r>
            <a:r>
              <a:rPr lang="en-US" sz="1600" dirty="0" smtClean="0">
                <a:solidFill>
                  <a:schemeClr val="tx1"/>
                </a:solidFill>
                <a:latin typeface="Times New Roman" panose="02020603050405020304" pitchFamily="18" charset="0"/>
                <a:cs typeface="Times New Roman" panose="02020603050405020304" pitchFamily="18" charset="0"/>
              </a:rPr>
              <a:t>, and R. </a:t>
            </a:r>
            <a:r>
              <a:rPr lang="en-US" sz="1600" dirty="0" err="1" smtClean="0">
                <a:solidFill>
                  <a:schemeClr val="tx1"/>
                </a:solidFill>
                <a:latin typeface="Times New Roman" panose="02020603050405020304" pitchFamily="18" charset="0"/>
                <a:cs typeface="Times New Roman" panose="02020603050405020304" pitchFamily="18" charset="0"/>
              </a:rPr>
              <a:t>Ghosh</a:t>
            </a:r>
            <a:r>
              <a:rPr lang="en-US" sz="1600" dirty="0" smtClean="0">
                <a:solidFill>
                  <a:schemeClr val="tx1"/>
                </a:solidFill>
                <a:latin typeface="Times New Roman" panose="02020603050405020304" pitchFamily="18" charset="0"/>
                <a:cs typeface="Times New Roman" panose="02020603050405020304" pitchFamily="18" charset="0"/>
              </a:rPr>
              <a:t>. Exploiting </a:t>
            </a:r>
            <a:r>
              <a:rPr lang="en-US" sz="1600" dirty="0" err="1" smtClean="0">
                <a:solidFill>
                  <a:schemeClr val="tx1"/>
                </a:solidFill>
                <a:latin typeface="Times New Roman" panose="02020603050405020304" pitchFamily="18" charset="0"/>
                <a:cs typeface="Times New Roman" panose="02020603050405020304" pitchFamily="18" charset="0"/>
              </a:rPr>
              <a:t>burstiness</a:t>
            </a:r>
            <a:r>
              <a:rPr lang="en-US" sz="1600" dirty="0" smtClean="0">
                <a:solidFill>
                  <a:schemeClr val="tx1"/>
                </a:solidFill>
                <a:latin typeface="Times New Roman" panose="02020603050405020304" pitchFamily="18" charset="0"/>
                <a:cs typeface="Times New Roman" panose="02020603050405020304" pitchFamily="18" charset="0"/>
              </a:rPr>
              <a:t> in reviews for review spammer detection. In ICWSM,2013.</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[8] A. j. </a:t>
            </a:r>
            <a:r>
              <a:rPr lang="en-US" sz="1600" dirty="0" err="1" smtClean="0">
                <a:solidFill>
                  <a:schemeClr val="tx1"/>
                </a:solidFill>
                <a:latin typeface="Times New Roman" panose="02020603050405020304" pitchFamily="18" charset="0"/>
                <a:cs typeface="Times New Roman" panose="02020603050405020304" pitchFamily="18" charset="0"/>
              </a:rPr>
              <a:t>Minnich</a:t>
            </a:r>
            <a:r>
              <a:rPr lang="en-US" sz="1600" dirty="0" smtClean="0">
                <a:solidFill>
                  <a:schemeClr val="tx1"/>
                </a:solidFill>
                <a:latin typeface="Times New Roman" panose="02020603050405020304" pitchFamily="18" charset="0"/>
                <a:cs typeface="Times New Roman" panose="02020603050405020304" pitchFamily="18" charset="0"/>
              </a:rPr>
              <a:t>, N. </a:t>
            </a:r>
            <a:r>
              <a:rPr lang="en-US" sz="1600" dirty="0" err="1" smtClean="0">
                <a:solidFill>
                  <a:schemeClr val="tx1"/>
                </a:solidFill>
                <a:latin typeface="Times New Roman" panose="02020603050405020304" pitchFamily="18" charset="0"/>
                <a:cs typeface="Times New Roman" panose="02020603050405020304" pitchFamily="18" charset="0"/>
              </a:rPr>
              <a:t>Chavoshi</a:t>
            </a:r>
            <a:r>
              <a:rPr lang="en-US" sz="1600" dirty="0" smtClean="0">
                <a:solidFill>
                  <a:schemeClr val="tx1"/>
                </a:solidFill>
                <a:latin typeface="Times New Roman" panose="02020603050405020304" pitchFamily="18" charset="0"/>
                <a:cs typeface="Times New Roman" panose="02020603050405020304" pitchFamily="18" charset="0"/>
              </a:rPr>
              <a:t>, A. </a:t>
            </a:r>
            <a:r>
              <a:rPr lang="en-US" sz="1600" dirty="0" err="1" smtClean="0">
                <a:solidFill>
                  <a:schemeClr val="tx1"/>
                </a:solidFill>
                <a:latin typeface="Times New Roman" panose="02020603050405020304" pitchFamily="18" charset="0"/>
                <a:cs typeface="Times New Roman" panose="02020603050405020304" pitchFamily="18" charset="0"/>
              </a:rPr>
              <a:t>Mueen</a:t>
            </a:r>
            <a:r>
              <a:rPr lang="en-US" sz="1600" dirty="0" smtClean="0">
                <a:solidFill>
                  <a:schemeClr val="tx1"/>
                </a:solidFill>
                <a:latin typeface="Times New Roman" panose="02020603050405020304" pitchFamily="18" charset="0"/>
                <a:cs typeface="Times New Roman" panose="02020603050405020304" pitchFamily="18" charset="0"/>
              </a:rPr>
              <a:t>, S. Luan, and M. </a:t>
            </a:r>
            <a:r>
              <a:rPr lang="en-US" sz="1600" dirty="0" err="1" smtClean="0">
                <a:solidFill>
                  <a:schemeClr val="tx1"/>
                </a:solidFill>
                <a:latin typeface="Times New Roman" panose="02020603050405020304" pitchFamily="18" charset="0"/>
                <a:cs typeface="Times New Roman" panose="02020603050405020304" pitchFamily="18" charset="0"/>
              </a:rPr>
              <a:t>Faloutsos</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Trueview</a:t>
            </a:r>
            <a:r>
              <a:rPr lang="en-US" sz="1600" dirty="0" smtClean="0">
                <a:solidFill>
                  <a:schemeClr val="tx1"/>
                </a:solidFill>
                <a:latin typeface="Times New Roman" panose="02020603050405020304" pitchFamily="18" charset="0"/>
                <a:cs typeface="Times New Roman" panose="02020603050405020304" pitchFamily="18" charset="0"/>
              </a:rPr>
              <a:t>: Harnessing the power of multiple review sites. In ACM WWW, 2015.</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[9] B. </a:t>
            </a:r>
            <a:r>
              <a:rPr lang="en-US" sz="1600" dirty="0" err="1" smtClean="0">
                <a:solidFill>
                  <a:schemeClr val="tx1"/>
                </a:solidFill>
                <a:latin typeface="Times New Roman" panose="02020603050405020304" pitchFamily="18" charset="0"/>
                <a:cs typeface="Times New Roman" panose="02020603050405020304" pitchFamily="18" charset="0"/>
              </a:rPr>
              <a:t>Viswanath</a:t>
            </a:r>
            <a:r>
              <a:rPr lang="en-US" sz="1600" dirty="0" smtClean="0">
                <a:solidFill>
                  <a:schemeClr val="tx1"/>
                </a:solidFill>
                <a:latin typeface="Times New Roman" panose="02020603050405020304" pitchFamily="18" charset="0"/>
                <a:cs typeface="Times New Roman" panose="02020603050405020304" pitchFamily="18" charset="0"/>
              </a:rPr>
              <a:t>, M. Ahmad </a:t>
            </a:r>
            <a:r>
              <a:rPr lang="en-US" sz="1600" dirty="0" err="1" smtClean="0">
                <a:solidFill>
                  <a:schemeClr val="tx1"/>
                </a:solidFill>
                <a:latin typeface="Times New Roman" panose="02020603050405020304" pitchFamily="18" charset="0"/>
                <a:cs typeface="Times New Roman" panose="02020603050405020304" pitchFamily="18" charset="0"/>
              </a:rPr>
              <a:t>Bashir</a:t>
            </a:r>
            <a:r>
              <a:rPr lang="en-US" sz="1600" dirty="0" smtClean="0">
                <a:solidFill>
                  <a:schemeClr val="tx1"/>
                </a:solidFill>
                <a:latin typeface="Times New Roman" panose="02020603050405020304" pitchFamily="18" charset="0"/>
                <a:cs typeface="Times New Roman" panose="02020603050405020304" pitchFamily="18" charset="0"/>
              </a:rPr>
              <a:t>, M. </a:t>
            </a:r>
            <a:r>
              <a:rPr lang="en-US" sz="1600" dirty="0" err="1" smtClean="0">
                <a:solidFill>
                  <a:schemeClr val="tx1"/>
                </a:solidFill>
                <a:latin typeface="Times New Roman" panose="02020603050405020304" pitchFamily="18" charset="0"/>
                <a:cs typeface="Times New Roman" panose="02020603050405020304" pitchFamily="18" charset="0"/>
              </a:rPr>
              <a:t>Crovella</a:t>
            </a:r>
            <a:r>
              <a:rPr lang="en-US" sz="1600" dirty="0" smtClean="0">
                <a:solidFill>
                  <a:schemeClr val="tx1"/>
                </a:solidFill>
                <a:latin typeface="Times New Roman" panose="02020603050405020304" pitchFamily="18" charset="0"/>
                <a:cs typeface="Times New Roman" panose="02020603050405020304" pitchFamily="18" charset="0"/>
              </a:rPr>
              <a:t>, S. </a:t>
            </a:r>
            <a:r>
              <a:rPr lang="en-US" sz="1600" dirty="0" err="1" smtClean="0">
                <a:solidFill>
                  <a:schemeClr val="tx1"/>
                </a:solidFill>
                <a:latin typeface="Times New Roman" panose="02020603050405020304" pitchFamily="18" charset="0"/>
                <a:cs typeface="Times New Roman" panose="02020603050405020304" pitchFamily="18" charset="0"/>
              </a:rPr>
              <a:t>Guah</a:t>
            </a:r>
            <a:r>
              <a:rPr lang="en-US" sz="1600" dirty="0" smtClean="0">
                <a:solidFill>
                  <a:schemeClr val="tx1"/>
                </a:solidFill>
                <a:latin typeface="Times New Roman" panose="02020603050405020304" pitchFamily="18" charset="0"/>
                <a:cs typeface="Times New Roman" panose="02020603050405020304" pitchFamily="18" charset="0"/>
              </a:rPr>
              <a:t>, K. P. </a:t>
            </a:r>
            <a:r>
              <a:rPr lang="en-US" sz="1600" dirty="0" err="1" smtClean="0">
                <a:solidFill>
                  <a:schemeClr val="tx1"/>
                </a:solidFill>
                <a:latin typeface="Times New Roman" panose="02020603050405020304" pitchFamily="18" charset="0"/>
                <a:cs typeface="Times New Roman" panose="02020603050405020304" pitchFamily="18" charset="0"/>
              </a:rPr>
              <a:t>Gummadi</a:t>
            </a:r>
            <a:r>
              <a:rPr lang="en-US" sz="1600" dirty="0" smtClean="0">
                <a:solidFill>
                  <a:schemeClr val="tx1"/>
                </a:solidFill>
                <a:latin typeface="Times New Roman" panose="02020603050405020304" pitchFamily="18" charset="0"/>
                <a:cs typeface="Times New Roman" panose="02020603050405020304" pitchFamily="18" charset="0"/>
              </a:rPr>
              <a:t>, B. Krishnamurthy, and A. </a:t>
            </a:r>
            <a:r>
              <a:rPr lang="en-US" sz="1600" dirty="0" err="1" smtClean="0">
                <a:solidFill>
                  <a:schemeClr val="tx1"/>
                </a:solidFill>
                <a:latin typeface="Times New Roman" panose="02020603050405020304" pitchFamily="18" charset="0"/>
                <a:cs typeface="Times New Roman" panose="02020603050405020304" pitchFamily="18" charset="0"/>
              </a:rPr>
              <a:t>Mislove</a:t>
            </a:r>
            <a:r>
              <a:rPr lang="en-US" sz="1600" dirty="0" smtClean="0">
                <a:solidFill>
                  <a:schemeClr val="tx1"/>
                </a:solidFill>
                <a:latin typeface="Times New Roman" panose="02020603050405020304" pitchFamily="18" charset="0"/>
                <a:cs typeface="Times New Roman" panose="02020603050405020304" pitchFamily="18" charset="0"/>
              </a:rPr>
              <a:t>. Towards detecting anomalous user behavior in online social networks. In USENIX, 2014.</a:t>
            </a:r>
            <a:endParaRPr lang="en-US" sz="1600" dirty="0" smtClean="0">
              <a:solidFill>
                <a:schemeClr val="tx1"/>
              </a:solidFill>
              <a:latin typeface="Times New Roman" panose="02020603050405020304" pitchFamily="18" charset="0"/>
              <a:cs typeface="Times New Roman" panose="02020603050405020304" pitchFamily="18" charset="0"/>
            </a:endParaRPr>
          </a:p>
          <a:p>
            <a:pPr eaLnBrk="1" hangingPunct="1"/>
            <a:endParaRPr lang="en-IN" sz="1600" dirty="0" smtClean="0">
              <a:latin typeface="Times New Roman" panose="02020603050405020304" pitchFamily="18" charset="0"/>
              <a:cs typeface="Times New Roman" panose="02020603050405020304" pitchFamily="18" charset="0"/>
            </a:endParaRPr>
          </a:p>
        </p:txBody>
      </p:sp>
      <p:pic>
        <p:nvPicPr>
          <p:cNvPr id="11268" name="Picture 4" descr="SRMIST.JPG"/>
          <p:cNvPicPr>
            <a:picLocks noChangeAspect="1"/>
          </p:cNvPicPr>
          <p:nvPr/>
        </p:nvPicPr>
        <p:blipFill>
          <a:blip r:embed="rId2" cstate="print"/>
          <a:srcRect/>
          <a:stretch>
            <a:fillRect/>
          </a:stretch>
        </p:blipFill>
        <p:spPr bwMode="auto">
          <a:xfrm>
            <a:off x="152400" y="152400"/>
            <a:ext cx="1143000" cy="386978"/>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theme/theme1.xml><?xml version="1.0" encoding="utf-8"?>
<a:theme xmlns:a="http://schemas.openxmlformats.org/drawingml/2006/main" name="Project Review Presentatio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Review Presentation Template</Template>
  <TotalTime>0</TotalTime>
  <Words>8198</Words>
  <Application>WPS Presentation</Application>
  <PresentationFormat>On-screen Show (4:3)</PresentationFormat>
  <Paragraphs>90</Paragraphs>
  <Slides>9</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Times</vt:lpstr>
      <vt:lpstr>Times New Roman</vt:lpstr>
      <vt:lpstr>Microsoft YaHei</vt:lpstr>
      <vt:lpstr>Arial Unicode MS</vt:lpstr>
      <vt:lpstr>Project Review Presentation Template</vt:lpstr>
      <vt:lpstr>Project Tittle</vt:lpstr>
      <vt:lpstr>REVIEW OF LITERATURE</vt:lpstr>
      <vt:lpstr>PowerPoint 演示文稿</vt:lpstr>
      <vt:lpstr>PowerPoint 演示文稿</vt:lpstr>
      <vt:lpstr>PowerPoint 演示文稿</vt:lpstr>
      <vt:lpstr>PowerPoint 演示文稿</vt:lpstr>
      <vt:lpstr>ISSUES &amp; INFERENCE</vt:lpstr>
      <vt:lpstr>PROPOSED PROBLEM DEFINITION</vt:lpstr>
      <vt:lpstr>REFERENCES</vt:lpstr>
    </vt:vector>
  </TitlesOfParts>
  <Company>LVB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OF REVIEW 1</dc:title>
  <dc:creator>administrator</dc:creator>
  <cp:lastModifiedBy>kastu</cp:lastModifiedBy>
  <cp:revision>37</cp:revision>
  <cp:lastPrinted>2006-03-01T06:31:00Z</cp:lastPrinted>
  <dcterms:created xsi:type="dcterms:W3CDTF">2018-01-31T08:02:00Z</dcterms:created>
  <dcterms:modified xsi:type="dcterms:W3CDTF">2019-01-01T19:04:07Z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