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76" r:id="rId8"/>
    <p:sldId id="274" r:id="rId9"/>
    <p:sldId id="277" r:id="rId10"/>
    <p:sldId id="262" r:id="rId11"/>
    <p:sldId id="263" r:id="rId12"/>
    <p:sldId id="268" r:id="rId13"/>
    <p:sldId id="269" r:id="rId14"/>
    <p:sldId id="264" r:id="rId15"/>
    <p:sldId id="273" r:id="rId16"/>
    <p:sldId id="265" r:id="rId17"/>
    <p:sldId id="270" r:id="rId18"/>
    <p:sldId id="271" r:id="rId19"/>
    <p:sldId id="266" r:id="rId20"/>
    <p:sldId id="267" r:id="rId21"/>
    <p:sldId id="272" r:id="rId22"/>
    <p:sldId id="27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9bfb583cf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9bfb583cf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9bfb583cf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9bfb583cf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9bfb583cf9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9bfb583cf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9bfb583cf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9bfb583cf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9bfb583cf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9bfb583cf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9bfb583cf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9bfb583cf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M2</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863c602a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863c602a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9bfb583cf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9bfb583cf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5583" y="1916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SUB 1V BG Design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GB" sz="5600" b="1" dirty="0"/>
              <a:t>Harshit Gupta</a:t>
            </a:r>
            <a:endParaRPr sz="5600" b="1" dirty="0"/>
          </a:p>
          <a:p>
            <a:pPr marL="0" lvl="0" indent="0" algn="ctr" rtl="0">
              <a:spcBef>
                <a:spcPts val="0"/>
              </a:spcBef>
              <a:spcAft>
                <a:spcPts val="0"/>
              </a:spcAft>
              <a:buNone/>
            </a:pPr>
            <a:r>
              <a:rPr lang="en-GB" sz="5600" b="1" dirty="0"/>
              <a:t>MS EE (Analog and Mixed Signal)</a:t>
            </a:r>
            <a:endParaRPr sz="5600" b="1" dirty="0"/>
          </a:p>
          <a:p>
            <a:pPr marL="0" lvl="0" indent="0" algn="ctr" rtl="0">
              <a:spcBef>
                <a:spcPts val="0"/>
              </a:spcBef>
              <a:spcAft>
                <a:spcPts val="0"/>
              </a:spcAft>
              <a:buNone/>
            </a:pPr>
            <a:r>
              <a:rPr lang="en-GB" sz="5600" b="1" dirty="0"/>
              <a:t>Texas A&amp;M University</a:t>
            </a:r>
          </a:p>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r>
              <a:rPr lang="en-GB" sz="3600" dirty="0"/>
              <a:t>Reference Used : </a:t>
            </a:r>
            <a:r>
              <a:rPr lang="en-IN" sz="3600" dirty="0"/>
              <a:t>B. Razavi, "The Design of a Low-Voltage Bandgap Reference [The Analog Mind]," in </a:t>
            </a:r>
            <a:r>
              <a:rPr lang="en-IN" sz="3600" i="1" dirty="0"/>
              <a:t>IEEE Solid-State Circuits Magazine</a:t>
            </a:r>
            <a:r>
              <a:rPr lang="en-IN" sz="3600" dirty="0"/>
              <a:t>, vol. 13, no. 3, pp. 6-16, Summer 2021, </a:t>
            </a:r>
            <a:r>
              <a:rPr lang="en-IN" sz="3600" dirty="0" err="1"/>
              <a:t>doi</a:t>
            </a:r>
            <a:r>
              <a:rPr lang="en-IN" sz="3600" dirty="0"/>
              <a:t>: 10.1109/MSSC.2021.3088963. keywords: {Integrated </a:t>
            </a:r>
            <a:r>
              <a:rPr lang="en-IN" sz="3600" dirty="0" err="1"/>
              <a:t>circuits;Low</a:t>
            </a:r>
            <a:r>
              <a:rPr lang="en-IN" sz="3600" dirty="0"/>
              <a:t> </a:t>
            </a:r>
            <a:r>
              <a:rPr lang="en-IN" sz="3600" dirty="0" err="1"/>
              <a:t>voltage;Photonic</a:t>
            </a:r>
            <a:r>
              <a:rPr lang="en-IN" sz="3600" dirty="0"/>
              <a:t> band </a:t>
            </a:r>
            <a:r>
              <a:rPr lang="en-IN" sz="3600" dirty="0" err="1"/>
              <a:t>gap;Perturbation</a:t>
            </a:r>
            <a:r>
              <a:rPr lang="en-IN" sz="3600" dirty="0"/>
              <a:t> </a:t>
            </a:r>
            <a:r>
              <a:rPr lang="en-IN" sz="3600" dirty="0" err="1"/>
              <a:t>methods;Switches;Voltage</a:t>
            </a:r>
            <a:r>
              <a:rPr lang="en-IN" sz="3600" dirty="0"/>
              <a:t> </a:t>
            </a:r>
            <a:r>
              <a:rPr lang="en-IN" sz="3600" dirty="0" err="1"/>
              <a:t>control;Transient</a:t>
            </a:r>
            <a:r>
              <a:rPr lang="en-IN" sz="3600" dirty="0"/>
              <a:t> </a:t>
            </a:r>
            <a:r>
              <a:rPr lang="en-IN" sz="3600" dirty="0" err="1"/>
              <a:t>analysis;Operational</a:t>
            </a:r>
            <a:r>
              <a:rPr lang="en-IN" sz="3600" dirty="0"/>
              <a:t> </a:t>
            </a:r>
            <a:r>
              <a:rPr lang="en-IN" sz="3600" dirty="0" err="1"/>
              <a:t>amplifiers;Resistors;Low-pass</a:t>
            </a:r>
            <a:r>
              <a:rPr lang="en-IN" sz="3600" dirty="0"/>
              <a:t> filters},</a:t>
            </a:r>
            <a:endParaRPr sz="3600"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u="sng"/>
              <a:t>Why Choose M=8 ?</a:t>
            </a:r>
            <a:endParaRPr b="1" u="sng"/>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2" name="TextBox 1">
            <a:extLst>
              <a:ext uri="{FF2B5EF4-FFF2-40B4-BE49-F238E27FC236}">
                <a16:creationId xmlns:a16="http://schemas.microsoft.com/office/drawing/2014/main" id="{17BCDE3F-8412-A9EA-D66B-B63D29026124}"/>
              </a:ext>
            </a:extLst>
          </p:cNvPr>
          <p:cNvSpPr txBox="1"/>
          <p:nvPr/>
        </p:nvSpPr>
        <p:spPr>
          <a:xfrm>
            <a:off x="75627" y="1306285"/>
            <a:ext cx="8981946" cy="3539430"/>
          </a:xfrm>
          <a:prstGeom prst="rect">
            <a:avLst/>
          </a:prstGeom>
          <a:noFill/>
        </p:spPr>
        <p:txBody>
          <a:bodyPr wrap="none" rtlCol="0">
            <a:spAutoFit/>
          </a:bodyPr>
          <a:lstStyle/>
          <a:p>
            <a:r>
              <a:rPr lang="en-US" dirty="0"/>
              <a:t>If we have a Vos (input  referred offset of the opamp) then </a:t>
            </a:r>
            <a:r>
              <a:rPr lang="en-US" dirty="0" err="1"/>
              <a:t>Vbg</a:t>
            </a:r>
            <a:r>
              <a:rPr lang="en-US" dirty="0"/>
              <a:t> expression comes out to be : </a:t>
            </a:r>
          </a:p>
          <a:p>
            <a:endParaRPr lang="en-US" dirty="0"/>
          </a:p>
          <a:p>
            <a:r>
              <a:rPr lang="en-US" dirty="0" err="1"/>
              <a:t>Vbg</a:t>
            </a:r>
            <a:r>
              <a:rPr lang="en-US" dirty="0"/>
              <a:t> = R</a:t>
            </a:r>
            <a:r>
              <a:rPr lang="en-US" sz="1050" dirty="0"/>
              <a:t>L</a:t>
            </a:r>
            <a:r>
              <a:rPr lang="en-US" dirty="0"/>
              <a:t>/R</a:t>
            </a:r>
            <a:r>
              <a:rPr lang="en-US" sz="1050" dirty="0"/>
              <a:t>2</a:t>
            </a:r>
            <a:r>
              <a:rPr lang="en-US" dirty="0"/>
              <a:t>(Vbe</a:t>
            </a:r>
            <a:r>
              <a:rPr lang="en-US" sz="1050" dirty="0"/>
              <a:t>1</a:t>
            </a:r>
            <a:r>
              <a:rPr lang="en-US" dirty="0"/>
              <a:t> + R</a:t>
            </a:r>
            <a:r>
              <a:rPr lang="en-US" sz="1000" dirty="0"/>
              <a:t>2</a:t>
            </a:r>
            <a:r>
              <a:rPr lang="en-US" dirty="0"/>
              <a:t>/R</a:t>
            </a:r>
            <a:r>
              <a:rPr lang="en-US" sz="1000" dirty="0"/>
              <a:t>1</a:t>
            </a:r>
            <a:r>
              <a:rPr lang="en-US" dirty="0"/>
              <a:t> * Vt*ln(M) – (1+R</a:t>
            </a:r>
            <a:r>
              <a:rPr lang="en-US" sz="1000" dirty="0"/>
              <a:t>2</a:t>
            </a:r>
            <a:r>
              <a:rPr lang="en-US" dirty="0"/>
              <a:t>/R</a:t>
            </a:r>
            <a:r>
              <a:rPr lang="en-US" sz="1000" dirty="0"/>
              <a:t>1</a:t>
            </a:r>
            <a:r>
              <a:rPr lang="en-US" dirty="0"/>
              <a:t>)*Vos)</a:t>
            </a:r>
          </a:p>
          <a:p>
            <a:r>
              <a:rPr lang="en-US" dirty="0"/>
              <a:t>Now to reduce the effect of the offset R</a:t>
            </a:r>
            <a:r>
              <a:rPr lang="en-US" sz="1000" dirty="0"/>
              <a:t>2</a:t>
            </a:r>
            <a:r>
              <a:rPr lang="en-US" dirty="0"/>
              <a:t>/R</a:t>
            </a:r>
            <a:r>
              <a:rPr lang="en-US" sz="1000" dirty="0"/>
              <a:t>1  </a:t>
            </a:r>
            <a:r>
              <a:rPr lang="en-US" dirty="0"/>
              <a:t>needs to be minimized, to still get the flat </a:t>
            </a:r>
            <a:r>
              <a:rPr lang="en-US" dirty="0" err="1"/>
              <a:t>Vbg</a:t>
            </a:r>
            <a:r>
              <a:rPr lang="en-US" dirty="0"/>
              <a:t> we need to increase </a:t>
            </a:r>
          </a:p>
          <a:p>
            <a:r>
              <a:rPr lang="en-US" dirty="0"/>
              <a:t>value of M so that temperature slopes are cancelled.</a:t>
            </a:r>
          </a:p>
          <a:p>
            <a:endParaRPr lang="en-US" dirty="0"/>
          </a:p>
          <a:p>
            <a:r>
              <a:rPr lang="en-US" dirty="0"/>
              <a:t>But we can’t increase the value of M forever as it consumes significant area.</a:t>
            </a:r>
          </a:p>
          <a:p>
            <a:endParaRPr lang="en-US" dirty="0"/>
          </a:p>
          <a:p>
            <a:r>
              <a:rPr lang="en-US" dirty="0"/>
              <a:t>M=2 , ln(2) = 0.693</a:t>
            </a:r>
          </a:p>
          <a:p>
            <a:r>
              <a:rPr lang="en-IN" dirty="0"/>
              <a:t>M=4 , ln(4) = 1.386</a:t>
            </a:r>
          </a:p>
          <a:p>
            <a:r>
              <a:rPr lang="en-IN" dirty="0"/>
              <a:t>M=8, ln(8) = 2.079</a:t>
            </a:r>
          </a:p>
          <a:p>
            <a:r>
              <a:rPr lang="en-IN" dirty="0"/>
              <a:t>M=16 , ln(16) = 2.77</a:t>
            </a:r>
          </a:p>
          <a:p>
            <a:endParaRPr lang="en-IN" dirty="0"/>
          </a:p>
          <a:p>
            <a:endParaRPr lang="en-IN" dirty="0"/>
          </a:p>
          <a:p>
            <a:r>
              <a:rPr lang="en-IN" dirty="0"/>
              <a:t>The percentage increase in the values as M increases seems to decrease, so choosing 8 seems to be good </a:t>
            </a:r>
          </a:p>
          <a:p>
            <a:r>
              <a:rPr lang="en-IN" dirty="0" err="1"/>
              <a:t>Tradeoff</a:t>
            </a:r>
            <a:r>
              <a:rPr lang="en-IN" dirty="0"/>
              <a:t>.</a:t>
            </a:r>
          </a:p>
        </p:txBody>
      </p:sp>
      <p:pic>
        <p:nvPicPr>
          <p:cNvPr id="4" name="Picture 3">
            <a:extLst>
              <a:ext uri="{FF2B5EF4-FFF2-40B4-BE49-F238E27FC236}">
                <a16:creationId xmlns:a16="http://schemas.microsoft.com/office/drawing/2014/main" id="{0ACFBAED-202A-7D36-9058-DE2FE9855E19}"/>
              </a:ext>
            </a:extLst>
          </p:cNvPr>
          <p:cNvPicPr>
            <a:picLocks noChangeAspect="1"/>
          </p:cNvPicPr>
          <p:nvPr/>
        </p:nvPicPr>
        <p:blipFill>
          <a:blip r:embed="rId3"/>
          <a:stretch>
            <a:fillRect/>
          </a:stretch>
        </p:blipFill>
        <p:spPr>
          <a:xfrm>
            <a:off x="2540418" y="2935706"/>
            <a:ext cx="2478469" cy="1333786"/>
          </a:xfrm>
          <a:prstGeom prst="rect">
            <a:avLst/>
          </a:prstGeom>
        </p:spPr>
      </p:pic>
      <p:sp>
        <p:nvSpPr>
          <p:cNvPr id="5" name="Rectangle 4">
            <a:extLst>
              <a:ext uri="{FF2B5EF4-FFF2-40B4-BE49-F238E27FC236}">
                <a16:creationId xmlns:a16="http://schemas.microsoft.com/office/drawing/2014/main" id="{DC2A6E2C-E63D-E6FF-168E-48B47F62CDB8}"/>
              </a:ext>
            </a:extLst>
          </p:cNvPr>
          <p:cNvSpPr/>
          <p:nvPr/>
        </p:nvSpPr>
        <p:spPr>
          <a:xfrm>
            <a:off x="6132668" y="2942581"/>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339BBA9-4621-3E7C-1B23-81F6A339B5BC}"/>
              </a:ext>
            </a:extLst>
          </p:cNvPr>
          <p:cNvSpPr/>
          <p:nvPr/>
        </p:nvSpPr>
        <p:spPr>
          <a:xfrm>
            <a:off x="6731955" y="2943727"/>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7F4330F-DFBD-25D7-66D7-C368CACCD0E8}"/>
              </a:ext>
            </a:extLst>
          </p:cNvPr>
          <p:cNvSpPr/>
          <p:nvPr/>
        </p:nvSpPr>
        <p:spPr>
          <a:xfrm>
            <a:off x="6134960" y="3364259"/>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2A7EE5C-426B-7915-43F2-6FC6481485C3}"/>
              </a:ext>
            </a:extLst>
          </p:cNvPr>
          <p:cNvSpPr/>
          <p:nvPr/>
        </p:nvSpPr>
        <p:spPr>
          <a:xfrm>
            <a:off x="6129231" y="3777917"/>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94EE3F4-FDB1-3F92-9325-5039056B7765}"/>
              </a:ext>
            </a:extLst>
          </p:cNvPr>
          <p:cNvSpPr/>
          <p:nvPr/>
        </p:nvSpPr>
        <p:spPr>
          <a:xfrm>
            <a:off x="7306033" y="3359677"/>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546A381-3825-0995-189B-481066993CCF}"/>
              </a:ext>
            </a:extLst>
          </p:cNvPr>
          <p:cNvSpPr/>
          <p:nvPr/>
        </p:nvSpPr>
        <p:spPr>
          <a:xfrm>
            <a:off x="7314053" y="3787083"/>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9B6DE0B-DE40-692D-649B-436423D172CA}"/>
              </a:ext>
            </a:extLst>
          </p:cNvPr>
          <p:cNvSpPr/>
          <p:nvPr/>
        </p:nvSpPr>
        <p:spPr>
          <a:xfrm>
            <a:off x="6737684" y="3760728"/>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A3EBB46-4A55-EFB9-1942-D4F2A2614A34}"/>
              </a:ext>
            </a:extLst>
          </p:cNvPr>
          <p:cNvSpPr/>
          <p:nvPr/>
        </p:nvSpPr>
        <p:spPr>
          <a:xfrm>
            <a:off x="7302595" y="2943727"/>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9160872E-D204-9BE9-5C0D-565A88F7AFB5}"/>
              </a:ext>
            </a:extLst>
          </p:cNvPr>
          <p:cNvSpPr/>
          <p:nvPr/>
        </p:nvSpPr>
        <p:spPr>
          <a:xfrm>
            <a:off x="6731955" y="3369988"/>
            <a:ext cx="302508" cy="3025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8D64BFE-8FAA-037A-1290-958DC92801E5}"/>
              </a:ext>
            </a:extLst>
          </p:cNvPr>
          <p:cNvSpPr txBox="1"/>
          <p:nvPr/>
        </p:nvSpPr>
        <p:spPr>
          <a:xfrm>
            <a:off x="6050165" y="2949456"/>
            <a:ext cx="481264" cy="307777"/>
          </a:xfrm>
          <a:prstGeom prst="rect">
            <a:avLst/>
          </a:prstGeom>
          <a:noFill/>
        </p:spPr>
        <p:txBody>
          <a:bodyPr wrap="square" rtlCol="0">
            <a:spAutoFit/>
          </a:bodyPr>
          <a:lstStyle/>
          <a:p>
            <a:r>
              <a:rPr lang="en-US" dirty="0"/>
              <a:t>M2</a:t>
            </a:r>
            <a:endParaRPr lang="en-IN" dirty="0"/>
          </a:p>
        </p:txBody>
      </p:sp>
      <p:sp>
        <p:nvSpPr>
          <p:cNvPr id="16" name="TextBox 15">
            <a:extLst>
              <a:ext uri="{FF2B5EF4-FFF2-40B4-BE49-F238E27FC236}">
                <a16:creationId xmlns:a16="http://schemas.microsoft.com/office/drawing/2014/main" id="{813B2AE2-6669-2759-E111-971491A89B7B}"/>
              </a:ext>
            </a:extLst>
          </p:cNvPr>
          <p:cNvSpPr txBox="1"/>
          <p:nvPr/>
        </p:nvSpPr>
        <p:spPr>
          <a:xfrm>
            <a:off x="7233843" y="2936852"/>
            <a:ext cx="481264" cy="307777"/>
          </a:xfrm>
          <a:prstGeom prst="rect">
            <a:avLst/>
          </a:prstGeom>
          <a:noFill/>
        </p:spPr>
        <p:txBody>
          <a:bodyPr wrap="square" rtlCol="0">
            <a:spAutoFit/>
          </a:bodyPr>
          <a:lstStyle/>
          <a:p>
            <a:r>
              <a:rPr lang="en-US" dirty="0"/>
              <a:t>M2</a:t>
            </a:r>
            <a:endParaRPr lang="en-IN" dirty="0"/>
          </a:p>
        </p:txBody>
      </p:sp>
      <p:sp>
        <p:nvSpPr>
          <p:cNvPr id="17" name="TextBox 16">
            <a:extLst>
              <a:ext uri="{FF2B5EF4-FFF2-40B4-BE49-F238E27FC236}">
                <a16:creationId xmlns:a16="http://schemas.microsoft.com/office/drawing/2014/main" id="{4DAECF5D-9DBC-7E78-AAAE-111C3B38F284}"/>
              </a:ext>
            </a:extLst>
          </p:cNvPr>
          <p:cNvSpPr txBox="1"/>
          <p:nvPr/>
        </p:nvSpPr>
        <p:spPr>
          <a:xfrm>
            <a:off x="6071937" y="3349363"/>
            <a:ext cx="481264" cy="307777"/>
          </a:xfrm>
          <a:prstGeom prst="rect">
            <a:avLst/>
          </a:prstGeom>
          <a:noFill/>
        </p:spPr>
        <p:txBody>
          <a:bodyPr wrap="square" rtlCol="0">
            <a:spAutoFit/>
          </a:bodyPr>
          <a:lstStyle/>
          <a:p>
            <a:r>
              <a:rPr lang="en-US" dirty="0"/>
              <a:t>M2</a:t>
            </a:r>
            <a:endParaRPr lang="en-IN" dirty="0"/>
          </a:p>
        </p:txBody>
      </p:sp>
      <p:sp>
        <p:nvSpPr>
          <p:cNvPr id="18" name="TextBox 17">
            <a:extLst>
              <a:ext uri="{FF2B5EF4-FFF2-40B4-BE49-F238E27FC236}">
                <a16:creationId xmlns:a16="http://schemas.microsoft.com/office/drawing/2014/main" id="{E77A731B-165B-21E7-C088-07F68DF01D59}"/>
              </a:ext>
            </a:extLst>
          </p:cNvPr>
          <p:cNvSpPr txBox="1"/>
          <p:nvPr/>
        </p:nvSpPr>
        <p:spPr>
          <a:xfrm>
            <a:off x="6065061" y="3754998"/>
            <a:ext cx="481264" cy="307777"/>
          </a:xfrm>
          <a:prstGeom prst="rect">
            <a:avLst/>
          </a:prstGeom>
          <a:noFill/>
        </p:spPr>
        <p:txBody>
          <a:bodyPr wrap="square" rtlCol="0">
            <a:spAutoFit/>
          </a:bodyPr>
          <a:lstStyle/>
          <a:p>
            <a:r>
              <a:rPr lang="en-US" dirty="0"/>
              <a:t>M2</a:t>
            </a:r>
            <a:endParaRPr lang="en-IN" dirty="0"/>
          </a:p>
        </p:txBody>
      </p:sp>
      <p:sp>
        <p:nvSpPr>
          <p:cNvPr id="19" name="TextBox 18">
            <a:extLst>
              <a:ext uri="{FF2B5EF4-FFF2-40B4-BE49-F238E27FC236}">
                <a16:creationId xmlns:a16="http://schemas.microsoft.com/office/drawing/2014/main" id="{58A0649A-5CC0-79A0-56C5-8B651FCC402A}"/>
              </a:ext>
            </a:extLst>
          </p:cNvPr>
          <p:cNvSpPr txBox="1"/>
          <p:nvPr/>
        </p:nvSpPr>
        <p:spPr>
          <a:xfrm>
            <a:off x="6656327" y="3761874"/>
            <a:ext cx="481264" cy="307777"/>
          </a:xfrm>
          <a:prstGeom prst="rect">
            <a:avLst/>
          </a:prstGeom>
          <a:noFill/>
        </p:spPr>
        <p:txBody>
          <a:bodyPr wrap="square" rtlCol="0">
            <a:spAutoFit/>
          </a:bodyPr>
          <a:lstStyle/>
          <a:p>
            <a:r>
              <a:rPr lang="en-US" dirty="0"/>
              <a:t>M2</a:t>
            </a:r>
            <a:endParaRPr lang="en-IN" dirty="0"/>
          </a:p>
        </p:txBody>
      </p:sp>
      <p:sp>
        <p:nvSpPr>
          <p:cNvPr id="20" name="TextBox 19">
            <a:extLst>
              <a:ext uri="{FF2B5EF4-FFF2-40B4-BE49-F238E27FC236}">
                <a16:creationId xmlns:a16="http://schemas.microsoft.com/office/drawing/2014/main" id="{40AC2F50-A22F-5CB5-4D4A-523B3DB9F24A}"/>
              </a:ext>
            </a:extLst>
          </p:cNvPr>
          <p:cNvSpPr txBox="1"/>
          <p:nvPr/>
        </p:nvSpPr>
        <p:spPr>
          <a:xfrm>
            <a:off x="7226968" y="3761874"/>
            <a:ext cx="481264" cy="307777"/>
          </a:xfrm>
          <a:prstGeom prst="rect">
            <a:avLst/>
          </a:prstGeom>
          <a:noFill/>
        </p:spPr>
        <p:txBody>
          <a:bodyPr wrap="square" rtlCol="0">
            <a:spAutoFit/>
          </a:bodyPr>
          <a:lstStyle/>
          <a:p>
            <a:r>
              <a:rPr lang="en-US" dirty="0"/>
              <a:t>M2</a:t>
            </a:r>
            <a:endParaRPr lang="en-IN" dirty="0"/>
          </a:p>
        </p:txBody>
      </p:sp>
      <p:sp>
        <p:nvSpPr>
          <p:cNvPr id="21" name="TextBox 20">
            <a:extLst>
              <a:ext uri="{FF2B5EF4-FFF2-40B4-BE49-F238E27FC236}">
                <a16:creationId xmlns:a16="http://schemas.microsoft.com/office/drawing/2014/main" id="{0ABC339C-FDA3-9981-4CDE-948F7B5A7249}"/>
              </a:ext>
            </a:extLst>
          </p:cNvPr>
          <p:cNvSpPr txBox="1"/>
          <p:nvPr/>
        </p:nvSpPr>
        <p:spPr>
          <a:xfrm>
            <a:off x="7213217" y="3356238"/>
            <a:ext cx="481264" cy="307777"/>
          </a:xfrm>
          <a:prstGeom prst="rect">
            <a:avLst/>
          </a:prstGeom>
          <a:noFill/>
        </p:spPr>
        <p:txBody>
          <a:bodyPr wrap="square" rtlCol="0">
            <a:spAutoFit/>
          </a:bodyPr>
          <a:lstStyle/>
          <a:p>
            <a:r>
              <a:rPr lang="en-US" dirty="0"/>
              <a:t>M2</a:t>
            </a:r>
            <a:endParaRPr lang="en-IN" dirty="0"/>
          </a:p>
        </p:txBody>
      </p:sp>
      <p:sp>
        <p:nvSpPr>
          <p:cNvPr id="22" name="TextBox 21">
            <a:extLst>
              <a:ext uri="{FF2B5EF4-FFF2-40B4-BE49-F238E27FC236}">
                <a16:creationId xmlns:a16="http://schemas.microsoft.com/office/drawing/2014/main" id="{71DCB1BA-21F9-3EC5-080B-7108D1E14159}"/>
              </a:ext>
            </a:extLst>
          </p:cNvPr>
          <p:cNvSpPr txBox="1"/>
          <p:nvPr/>
        </p:nvSpPr>
        <p:spPr>
          <a:xfrm>
            <a:off x="6670078" y="2936852"/>
            <a:ext cx="481264" cy="307777"/>
          </a:xfrm>
          <a:prstGeom prst="rect">
            <a:avLst/>
          </a:prstGeom>
          <a:noFill/>
        </p:spPr>
        <p:txBody>
          <a:bodyPr wrap="square" rtlCol="0">
            <a:spAutoFit/>
          </a:bodyPr>
          <a:lstStyle/>
          <a:p>
            <a:r>
              <a:rPr lang="en-US" dirty="0"/>
              <a:t>M2</a:t>
            </a:r>
            <a:endParaRPr lang="en-IN" dirty="0"/>
          </a:p>
        </p:txBody>
      </p:sp>
      <p:sp>
        <p:nvSpPr>
          <p:cNvPr id="23" name="TextBox 22">
            <a:extLst>
              <a:ext uri="{FF2B5EF4-FFF2-40B4-BE49-F238E27FC236}">
                <a16:creationId xmlns:a16="http://schemas.microsoft.com/office/drawing/2014/main" id="{4A9A2C03-4ACD-B9A3-69E6-8705627E69B1}"/>
              </a:ext>
            </a:extLst>
          </p:cNvPr>
          <p:cNvSpPr txBox="1"/>
          <p:nvPr/>
        </p:nvSpPr>
        <p:spPr>
          <a:xfrm>
            <a:off x="6656327" y="3349362"/>
            <a:ext cx="481264" cy="307777"/>
          </a:xfrm>
          <a:prstGeom prst="rect">
            <a:avLst/>
          </a:prstGeom>
          <a:noFill/>
        </p:spPr>
        <p:txBody>
          <a:bodyPr wrap="square" rtlCol="0">
            <a:spAutoFit/>
          </a:bodyPr>
          <a:lstStyle/>
          <a:p>
            <a:r>
              <a:rPr lang="en-US" dirty="0"/>
              <a:t>M1</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297949" y="8064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Error Amp Design</a:t>
            </a:r>
            <a:endParaRPr dirty="0"/>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
        <p:nvSpPr>
          <p:cNvPr id="111" name="Google Shape;111;p20"/>
          <p:cNvSpPr txBox="1"/>
          <p:nvPr/>
        </p:nvSpPr>
        <p:spPr>
          <a:xfrm>
            <a:off x="49843" y="683853"/>
            <a:ext cx="74082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a:solidFill>
                  <a:schemeClr val="dk2"/>
                </a:solidFill>
              </a:rPr>
              <a:t>Since the input of the error amp is at voltage level of Vbe1 (Vx) that why the ICMR should be decided by that which is 601mV to 775mV (slide 6) → NMOS input pair based ERROR AMP was chosen. </a:t>
            </a:r>
            <a:endParaRPr sz="1000" dirty="0">
              <a:solidFill>
                <a:schemeClr val="dk2"/>
              </a:solidFill>
            </a:endParaRPr>
          </a:p>
          <a:p>
            <a:pPr marL="0" lvl="0" indent="0" algn="l" rtl="0">
              <a:spcBef>
                <a:spcPts val="0"/>
              </a:spcBef>
              <a:spcAft>
                <a:spcPts val="0"/>
              </a:spcAft>
              <a:buNone/>
            </a:pPr>
            <a:r>
              <a:rPr lang="en-US" sz="1000" dirty="0">
                <a:solidFill>
                  <a:schemeClr val="dk2"/>
                </a:solidFill>
              </a:rPr>
              <a:t>Current mirror type opamp but with some additional resistors in the first stage which gives boost to DC gain.</a:t>
            </a:r>
            <a:endParaRPr sz="1000" dirty="0">
              <a:solidFill>
                <a:schemeClr val="dk2"/>
              </a:solidFill>
            </a:endParaRPr>
          </a:p>
          <a:p>
            <a:pPr marL="0" lvl="0" indent="0" algn="l" rtl="0">
              <a:spcBef>
                <a:spcPts val="0"/>
              </a:spcBef>
              <a:spcAft>
                <a:spcPts val="0"/>
              </a:spcAft>
              <a:buNone/>
            </a:pPr>
            <a:endParaRPr sz="1800" dirty="0">
              <a:solidFill>
                <a:schemeClr val="dk2"/>
              </a:solidFill>
            </a:endParaRPr>
          </a:p>
        </p:txBody>
      </p:sp>
      <p:pic>
        <p:nvPicPr>
          <p:cNvPr id="3" name="Picture 2">
            <a:extLst>
              <a:ext uri="{FF2B5EF4-FFF2-40B4-BE49-F238E27FC236}">
                <a16:creationId xmlns:a16="http://schemas.microsoft.com/office/drawing/2014/main" id="{8E229142-953C-53C0-FA42-C3042020ACCA}"/>
              </a:ext>
            </a:extLst>
          </p:cNvPr>
          <p:cNvPicPr>
            <a:picLocks noChangeAspect="1"/>
          </p:cNvPicPr>
          <p:nvPr/>
        </p:nvPicPr>
        <p:blipFill>
          <a:blip r:embed="rId3"/>
          <a:stretch>
            <a:fillRect/>
          </a:stretch>
        </p:blipFill>
        <p:spPr>
          <a:xfrm>
            <a:off x="0" y="1388002"/>
            <a:ext cx="5678905" cy="3109111"/>
          </a:xfrm>
          <a:prstGeom prst="rect">
            <a:avLst/>
          </a:prstGeom>
        </p:spPr>
      </p:pic>
      <p:sp>
        <p:nvSpPr>
          <p:cNvPr id="4" name="TextBox 3">
            <a:extLst>
              <a:ext uri="{FF2B5EF4-FFF2-40B4-BE49-F238E27FC236}">
                <a16:creationId xmlns:a16="http://schemas.microsoft.com/office/drawing/2014/main" id="{7CFF462B-9EC1-71F2-8C60-859693B3F699}"/>
              </a:ext>
            </a:extLst>
          </p:cNvPr>
          <p:cNvSpPr txBox="1"/>
          <p:nvPr/>
        </p:nvSpPr>
        <p:spPr>
          <a:xfrm>
            <a:off x="5775158" y="1423164"/>
            <a:ext cx="2784451" cy="2893100"/>
          </a:xfrm>
          <a:prstGeom prst="rect">
            <a:avLst/>
          </a:prstGeom>
          <a:noFill/>
        </p:spPr>
        <p:txBody>
          <a:bodyPr wrap="square" rtlCol="0">
            <a:spAutoFit/>
          </a:bodyPr>
          <a:lstStyle/>
          <a:p>
            <a:r>
              <a:rPr lang="en-US" dirty="0">
                <a:sym typeface="Wingdings" panose="05000000000000000000" pitchFamily="2" charset="2"/>
              </a:rPr>
              <a:t></a:t>
            </a:r>
            <a:r>
              <a:rPr lang="en-US" dirty="0"/>
              <a:t>Gain : </a:t>
            </a:r>
            <a:r>
              <a:rPr lang="en-US" sz="1100" dirty="0"/>
              <a:t>Impacts overall accuracy, PSRR</a:t>
            </a:r>
          </a:p>
          <a:p>
            <a:endParaRPr lang="en-US" sz="1100" dirty="0"/>
          </a:p>
          <a:p>
            <a:r>
              <a:rPr lang="en-US" sz="1100" dirty="0">
                <a:sym typeface="Wingdings" panose="05000000000000000000" pitchFamily="2" charset="2"/>
              </a:rPr>
              <a:t></a:t>
            </a:r>
            <a:r>
              <a:rPr lang="en-US" sz="1100" dirty="0"/>
              <a:t>Should support a ICMR of VBE range across temperature (0.6 to 0.75mV)</a:t>
            </a:r>
          </a:p>
          <a:p>
            <a:endParaRPr lang="en-US" sz="1100" dirty="0"/>
          </a:p>
          <a:p>
            <a:pPr marL="171450" indent="-171450">
              <a:buFont typeface="Wingdings" panose="05000000000000000000" pitchFamily="2" charset="2"/>
              <a:buChar char="à"/>
            </a:pPr>
            <a:r>
              <a:rPr lang="en-US" sz="1100" dirty="0">
                <a:sym typeface="Wingdings" panose="05000000000000000000" pitchFamily="2" charset="2"/>
              </a:rPr>
              <a:t>Its output swing should also include </a:t>
            </a:r>
            <a:r>
              <a:rPr lang="en-US" sz="1100" dirty="0" err="1">
                <a:sym typeface="Wingdings" panose="05000000000000000000" pitchFamily="2" charset="2"/>
              </a:rPr>
              <a:t>Vbg+Vgs</a:t>
            </a:r>
            <a:r>
              <a:rPr lang="en-US" sz="1100" dirty="0">
                <a:sym typeface="Wingdings" panose="05000000000000000000" pitchFamily="2" charset="2"/>
              </a:rPr>
              <a:t> (output stage of the bandgap circuit has a regulated </a:t>
            </a:r>
            <a:r>
              <a:rPr lang="en-US" sz="1100" dirty="0" err="1">
                <a:sym typeface="Wingdings" panose="05000000000000000000" pitchFamily="2" charset="2"/>
              </a:rPr>
              <a:t>cascode</a:t>
            </a:r>
            <a:r>
              <a:rPr lang="en-US" sz="1100" dirty="0">
                <a:sym typeface="Wingdings" panose="05000000000000000000" pitchFamily="2" charset="2"/>
              </a:rPr>
              <a:t> structure)</a:t>
            </a:r>
          </a:p>
          <a:p>
            <a:pPr marL="171450" indent="-171450">
              <a:buFont typeface="Wingdings" panose="05000000000000000000" pitchFamily="2" charset="2"/>
              <a:buChar char="à"/>
            </a:pPr>
            <a:endParaRPr lang="en-US" sz="1100" dirty="0">
              <a:sym typeface="Wingdings" panose="05000000000000000000" pitchFamily="2" charset="2"/>
            </a:endParaRPr>
          </a:p>
          <a:p>
            <a:pPr marL="171450" indent="-171450">
              <a:buFont typeface="Wingdings" panose="05000000000000000000" pitchFamily="2" charset="2"/>
              <a:buChar char="à"/>
            </a:pPr>
            <a:r>
              <a:rPr lang="en-US" sz="1100" dirty="0">
                <a:sym typeface="Wingdings" panose="05000000000000000000" pitchFamily="2" charset="2"/>
              </a:rPr>
              <a:t>There are two high impedance nodes in this opamp so there was </a:t>
            </a:r>
            <a:r>
              <a:rPr lang="en-US" sz="1100" b="1" dirty="0">
                <a:sym typeface="Wingdings" panose="05000000000000000000" pitchFamily="2" charset="2"/>
              </a:rPr>
              <a:t>external cap </a:t>
            </a:r>
            <a:r>
              <a:rPr lang="en-US" sz="1100" dirty="0">
                <a:sym typeface="Wingdings" panose="05000000000000000000" pitchFamily="2" charset="2"/>
              </a:rPr>
              <a:t>used to stabilize the neg-fb loops in which this opamp was used.</a:t>
            </a:r>
            <a:endParaRPr lang="en-US" sz="11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C20D-4CD4-A0BD-37AD-4D287C606BED}"/>
              </a:ext>
            </a:extLst>
          </p:cNvPr>
          <p:cNvSpPr>
            <a:spLocks noGrp="1"/>
          </p:cNvSpPr>
          <p:nvPr>
            <p:ph type="title"/>
          </p:nvPr>
        </p:nvSpPr>
        <p:spPr/>
        <p:txBody>
          <a:bodyPr>
            <a:normAutofit fontScale="90000"/>
          </a:bodyPr>
          <a:lstStyle/>
          <a:p>
            <a:pPr algn="ctr"/>
            <a:r>
              <a:rPr lang="en-US" dirty="0"/>
              <a:t>Error Amp Design</a:t>
            </a:r>
            <a:endParaRPr lang="en-IN" dirty="0"/>
          </a:p>
        </p:txBody>
      </p:sp>
      <p:sp>
        <p:nvSpPr>
          <p:cNvPr id="3" name="Slide Number Placeholder 2">
            <a:extLst>
              <a:ext uri="{FF2B5EF4-FFF2-40B4-BE49-F238E27FC236}">
                <a16:creationId xmlns:a16="http://schemas.microsoft.com/office/drawing/2014/main" id="{4EDEDD82-116F-2B2D-7B7C-885EE0BBFD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5" name="Picture 4">
            <a:extLst>
              <a:ext uri="{FF2B5EF4-FFF2-40B4-BE49-F238E27FC236}">
                <a16:creationId xmlns:a16="http://schemas.microsoft.com/office/drawing/2014/main" id="{C4347D7E-5822-CBAB-5855-A49CD930478B}"/>
              </a:ext>
            </a:extLst>
          </p:cNvPr>
          <p:cNvPicPr>
            <a:picLocks noChangeAspect="1"/>
          </p:cNvPicPr>
          <p:nvPr/>
        </p:nvPicPr>
        <p:blipFill>
          <a:blip r:embed="rId2"/>
          <a:stretch>
            <a:fillRect/>
          </a:stretch>
        </p:blipFill>
        <p:spPr>
          <a:xfrm>
            <a:off x="0" y="1031278"/>
            <a:ext cx="6187669" cy="3517880"/>
          </a:xfrm>
          <a:prstGeom prst="rect">
            <a:avLst/>
          </a:prstGeom>
        </p:spPr>
      </p:pic>
      <p:sp>
        <p:nvSpPr>
          <p:cNvPr id="6" name="Oval 5">
            <a:extLst>
              <a:ext uri="{FF2B5EF4-FFF2-40B4-BE49-F238E27FC236}">
                <a16:creationId xmlns:a16="http://schemas.microsoft.com/office/drawing/2014/main" id="{9B084B68-BAF2-08F3-E426-F32F8C179A56}"/>
              </a:ext>
            </a:extLst>
          </p:cNvPr>
          <p:cNvSpPr/>
          <p:nvPr/>
        </p:nvSpPr>
        <p:spPr>
          <a:xfrm>
            <a:off x="4963886" y="2763826"/>
            <a:ext cx="323134" cy="426261"/>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30651F-2AAB-F86D-6482-0092C288C39F}"/>
              </a:ext>
            </a:extLst>
          </p:cNvPr>
          <p:cNvSpPr txBox="1"/>
          <p:nvPr/>
        </p:nvSpPr>
        <p:spPr>
          <a:xfrm>
            <a:off x="6122355" y="1287588"/>
            <a:ext cx="2581633" cy="1938992"/>
          </a:xfrm>
          <a:prstGeom prst="rect">
            <a:avLst/>
          </a:prstGeom>
          <a:noFill/>
        </p:spPr>
        <p:txBody>
          <a:bodyPr wrap="square">
            <a:spAutoFit/>
          </a:bodyPr>
          <a:lstStyle/>
          <a:p>
            <a:pPr marL="171450" indent="-171450">
              <a:buFont typeface="Wingdings" panose="05000000000000000000" pitchFamily="2" charset="2"/>
              <a:buChar char="à"/>
            </a:pPr>
            <a:r>
              <a:rPr lang="en-US" sz="1000" dirty="0">
                <a:sym typeface="Wingdings" panose="05000000000000000000" pitchFamily="2" charset="2"/>
              </a:rPr>
              <a:t>Its output swing should also include </a:t>
            </a:r>
            <a:r>
              <a:rPr lang="en-US" sz="1000" dirty="0" err="1">
                <a:sym typeface="Wingdings" panose="05000000000000000000" pitchFamily="2" charset="2"/>
              </a:rPr>
              <a:t>Vbg+Vgs</a:t>
            </a:r>
            <a:r>
              <a:rPr lang="en-US" sz="1000" dirty="0">
                <a:sym typeface="Wingdings" panose="05000000000000000000" pitchFamily="2" charset="2"/>
              </a:rPr>
              <a:t> (output stage of the bandgap circuit has a regulated </a:t>
            </a:r>
            <a:r>
              <a:rPr lang="en-US" sz="1000" dirty="0" err="1">
                <a:sym typeface="Wingdings" panose="05000000000000000000" pitchFamily="2" charset="2"/>
              </a:rPr>
              <a:t>cascode</a:t>
            </a:r>
            <a:r>
              <a:rPr lang="en-US" sz="1000" dirty="0">
                <a:sym typeface="Wingdings" panose="05000000000000000000" pitchFamily="2" charset="2"/>
              </a:rPr>
              <a:t> structure</a:t>
            </a:r>
          </a:p>
          <a:p>
            <a:pPr marL="285750" indent="-285750">
              <a:buFont typeface="Wingdings" panose="05000000000000000000" pitchFamily="2" charset="2"/>
              <a:buChar char="à"/>
            </a:pPr>
            <a:endParaRPr lang="en-US" sz="1000" dirty="0">
              <a:sym typeface="Wingdings" panose="05000000000000000000" pitchFamily="2" charset="2"/>
            </a:endParaRPr>
          </a:p>
          <a:p>
            <a:pPr marL="285750" indent="-285750">
              <a:buFont typeface="Wingdings" panose="05000000000000000000" pitchFamily="2" charset="2"/>
              <a:buChar char="à"/>
            </a:pPr>
            <a:r>
              <a:rPr lang="en-US" sz="1000" dirty="0">
                <a:sym typeface="Wingdings" panose="05000000000000000000" pitchFamily="2" charset="2"/>
              </a:rPr>
              <a:t>At the gate of the encircled transistor voltage will be </a:t>
            </a:r>
            <a:r>
              <a:rPr lang="en-US" sz="1000" b="1" dirty="0" err="1">
                <a:sym typeface="Wingdings" panose="05000000000000000000" pitchFamily="2" charset="2"/>
              </a:rPr>
              <a:t>Vbg</a:t>
            </a:r>
            <a:r>
              <a:rPr lang="en-US" sz="1000" b="1" dirty="0">
                <a:sym typeface="Wingdings" panose="05000000000000000000" pitchFamily="2" charset="2"/>
              </a:rPr>
              <a:t>+ </a:t>
            </a:r>
            <a:r>
              <a:rPr lang="en-US" sz="1000" b="1" dirty="0" err="1">
                <a:sym typeface="Wingdings" panose="05000000000000000000" pitchFamily="2" charset="2"/>
              </a:rPr>
              <a:t>Vgs</a:t>
            </a:r>
            <a:r>
              <a:rPr lang="en-US" sz="1000" b="1" dirty="0">
                <a:sym typeface="Wingdings" panose="05000000000000000000" pitchFamily="2" charset="2"/>
              </a:rPr>
              <a:t> </a:t>
            </a:r>
            <a:r>
              <a:rPr lang="en-US" sz="1000" dirty="0">
                <a:sym typeface="Wingdings" panose="05000000000000000000" pitchFamily="2" charset="2"/>
              </a:rPr>
              <a:t>(and </a:t>
            </a:r>
            <a:r>
              <a:rPr lang="en-US" sz="1000" dirty="0" err="1">
                <a:sym typeface="Wingdings" panose="05000000000000000000" pitchFamily="2" charset="2"/>
              </a:rPr>
              <a:t>Vgs</a:t>
            </a:r>
            <a:r>
              <a:rPr lang="en-US" sz="1000" dirty="0">
                <a:sym typeface="Wingdings" panose="05000000000000000000" pitchFamily="2" charset="2"/>
              </a:rPr>
              <a:t> will be slightly higher than usual due to body effect experienced by TN2)</a:t>
            </a:r>
          </a:p>
          <a:p>
            <a:pPr marL="285750" indent="-285750">
              <a:buFont typeface="Wingdings" panose="05000000000000000000" pitchFamily="2" charset="2"/>
              <a:buChar char="à"/>
            </a:pPr>
            <a:r>
              <a:rPr lang="en-US" sz="1000" dirty="0">
                <a:sym typeface="Wingdings" panose="05000000000000000000" pitchFamily="2" charset="2"/>
              </a:rPr>
              <a:t>So EA was designed such that output swing includes this point across temperature </a:t>
            </a:r>
            <a:endParaRPr lang="en-IN" dirty="0"/>
          </a:p>
        </p:txBody>
      </p:sp>
    </p:spTree>
    <p:extLst>
      <p:ext uri="{BB962C8B-B14F-4D97-AF65-F5344CB8AC3E}">
        <p14:creationId xmlns:p14="http://schemas.microsoft.com/office/powerpoint/2010/main" val="61265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C3AC-CD76-2B06-CA9A-204AF6970AF3}"/>
              </a:ext>
            </a:extLst>
          </p:cNvPr>
          <p:cNvSpPr>
            <a:spLocks noGrp="1"/>
          </p:cNvSpPr>
          <p:nvPr>
            <p:ph type="title"/>
          </p:nvPr>
        </p:nvSpPr>
        <p:spPr/>
        <p:txBody>
          <a:bodyPr>
            <a:normAutofit fontScale="90000"/>
          </a:bodyPr>
          <a:lstStyle/>
          <a:p>
            <a:r>
              <a:rPr lang="en-US" dirty="0"/>
              <a:t>Stand-Alone EA Sim Results</a:t>
            </a:r>
            <a:endParaRPr lang="en-IN" dirty="0"/>
          </a:p>
        </p:txBody>
      </p:sp>
      <p:sp>
        <p:nvSpPr>
          <p:cNvPr id="3" name="Slide Number Placeholder 2">
            <a:extLst>
              <a:ext uri="{FF2B5EF4-FFF2-40B4-BE49-F238E27FC236}">
                <a16:creationId xmlns:a16="http://schemas.microsoft.com/office/drawing/2014/main" id="{876E8D14-46EC-45F4-F202-0F1DE67C53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5" name="Picture 4">
            <a:extLst>
              <a:ext uri="{FF2B5EF4-FFF2-40B4-BE49-F238E27FC236}">
                <a16:creationId xmlns:a16="http://schemas.microsoft.com/office/drawing/2014/main" id="{E8C9E02A-C6D3-8445-E7EF-2102D8954E6B}"/>
              </a:ext>
            </a:extLst>
          </p:cNvPr>
          <p:cNvPicPr>
            <a:picLocks noChangeAspect="1"/>
          </p:cNvPicPr>
          <p:nvPr/>
        </p:nvPicPr>
        <p:blipFill>
          <a:blip r:embed="rId2"/>
          <a:stretch>
            <a:fillRect/>
          </a:stretch>
        </p:blipFill>
        <p:spPr>
          <a:xfrm>
            <a:off x="79629" y="1106905"/>
            <a:ext cx="3612347" cy="2530070"/>
          </a:xfrm>
          <a:prstGeom prst="rect">
            <a:avLst/>
          </a:prstGeom>
        </p:spPr>
      </p:pic>
      <p:pic>
        <p:nvPicPr>
          <p:cNvPr id="7" name="Picture 6">
            <a:extLst>
              <a:ext uri="{FF2B5EF4-FFF2-40B4-BE49-F238E27FC236}">
                <a16:creationId xmlns:a16="http://schemas.microsoft.com/office/drawing/2014/main" id="{58AC7B82-A304-F51A-DFA5-499BAEE6A148}"/>
              </a:ext>
            </a:extLst>
          </p:cNvPr>
          <p:cNvPicPr>
            <a:picLocks noChangeAspect="1"/>
          </p:cNvPicPr>
          <p:nvPr/>
        </p:nvPicPr>
        <p:blipFill>
          <a:blip r:embed="rId3"/>
          <a:stretch>
            <a:fillRect/>
          </a:stretch>
        </p:blipFill>
        <p:spPr>
          <a:xfrm>
            <a:off x="4040590" y="1117600"/>
            <a:ext cx="4326895" cy="2561771"/>
          </a:xfrm>
          <a:prstGeom prst="rect">
            <a:avLst/>
          </a:prstGeom>
        </p:spPr>
      </p:pic>
      <p:sp>
        <p:nvSpPr>
          <p:cNvPr id="8" name="TextBox 7">
            <a:extLst>
              <a:ext uri="{FF2B5EF4-FFF2-40B4-BE49-F238E27FC236}">
                <a16:creationId xmlns:a16="http://schemas.microsoft.com/office/drawing/2014/main" id="{F8F14C23-4216-0A76-DD3E-F0D0CD7E99E1}"/>
              </a:ext>
            </a:extLst>
          </p:cNvPr>
          <p:cNvSpPr txBox="1"/>
          <p:nvPr/>
        </p:nvSpPr>
        <p:spPr>
          <a:xfrm>
            <a:off x="165004" y="3685101"/>
            <a:ext cx="5094515" cy="1384995"/>
          </a:xfrm>
          <a:prstGeom prst="rect">
            <a:avLst/>
          </a:prstGeom>
          <a:noFill/>
        </p:spPr>
        <p:txBody>
          <a:bodyPr wrap="square" rtlCol="0">
            <a:spAutoFit/>
          </a:bodyPr>
          <a:lstStyle/>
          <a:p>
            <a:r>
              <a:rPr lang="en-US" dirty="0"/>
              <a:t>54dB DC gain</a:t>
            </a:r>
          </a:p>
          <a:p>
            <a:r>
              <a:rPr lang="en-US" dirty="0"/>
              <a:t>50pF output was just kept to ensure output node dominant pole</a:t>
            </a:r>
          </a:p>
          <a:p>
            <a:endParaRPr lang="en-US" dirty="0"/>
          </a:p>
          <a:p>
            <a:r>
              <a:rPr lang="en-US" dirty="0"/>
              <a:t>The –</a:t>
            </a:r>
            <a:r>
              <a:rPr lang="en-US" dirty="0" err="1"/>
              <a:t>ve</a:t>
            </a:r>
            <a:r>
              <a:rPr lang="en-US" dirty="0"/>
              <a:t> fb loop involving error amps uses lesser cap (more details in upcoming slides)</a:t>
            </a:r>
            <a:endParaRPr lang="en-IN" dirty="0"/>
          </a:p>
        </p:txBody>
      </p:sp>
      <p:sp>
        <p:nvSpPr>
          <p:cNvPr id="9" name="TextBox 8">
            <a:extLst>
              <a:ext uri="{FF2B5EF4-FFF2-40B4-BE49-F238E27FC236}">
                <a16:creationId xmlns:a16="http://schemas.microsoft.com/office/drawing/2014/main" id="{86B7BB68-ABC1-4BF6-F210-EA8C5C3562E2}"/>
              </a:ext>
            </a:extLst>
          </p:cNvPr>
          <p:cNvSpPr txBox="1"/>
          <p:nvPr/>
        </p:nvSpPr>
        <p:spPr>
          <a:xfrm>
            <a:off x="5135765" y="797522"/>
            <a:ext cx="3029997" cy="307777"/>
          </a:xfrm>
          <a:prstGeom prst="rect">
            <a:avLst/>
          </a:prstGeom>
          <a:noFill/>
        </p:spPr>
        <p:txBody>
          <a:bodyPr wrap="none" rtlCol="0">
            <a:spAutoFit/>
          </a:bodyPr>
          <a:lstStyle/>
          <a:p>
            <a:r>
              <a:rPr lang="en-US" b="1" dirty="0"/>
              <a:t>EA Current Consumption : 100uA</a:t>
            </a:r>
            <a:endParaRPr lang="en-IN" b="1" dirty="0"/>
          </a:p>
        </p:txBody>
      </p:sp>
      <p:sp>
        <p:nvSpPr>
          <p:cNvPr id="10" name="TextBox 9">
            <a:extLst>
              <a:ext uri="{FF2B5EF4-FFF2-40B4-BE49-F238E27FC236}">
                <a16:creationId xmlns:a16="http://schemas.microsoft.com/office/drawing/2014/main" id="{9F58ED8D-1881-3438-46FB-A909F1C65E30}"/>
              </a:ext>
            </a:extLst>
          </p:cNvPr>
          <p:cNvSpPr txBox="1"/>
          <p:nvPr/>
        </p:nvSpPr>
        <p:spPr>
          <a:xfrm>
            <a:off x="5623903" y="3781353"/>
            <a:ext cx="3107585" cy="523220"/>
          </a:xfrm>
          <a:prstGeom prst="rect">
            <a:avLst/>
          </a:prstGeom>
          <a:noFill/>
        </p:spPr>
        <p:txBody>
          <a:bodyPr wrap="square" rtlCol="0">
            <a:spAutoFit/>
          </a:bodyPr>
          <a:lstStyle/>
          <a:p>
            <a:r>
              <a:rPr lang="en-US" dirty="0"/>
              <a:t>Output node impedance : 192Kohms</a:t>
            </a:r>
          </a:p>
          <a:p>
            <a:r>
              <a:rPr lang="en-US" dirty="0"/>
              <a:t>First Node Impedance : 30Kohms</a:t>
            </a:r>
            <a:endParaRPr lang="en-IN" dirty="0"/>
          </a:p>
        </p:txBody>
      </p:sp>
    </p:spTree>
    <p:extLst>
      <p:ext uri="{BB962C8B-B14F-4D97-AF65-F5344CB8AC3E}">
        <p14:creationId xmlns:p14="http://schemas.microsoft.com/office/powerpoint/2010/main" val="410971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22323" y="9439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u="sng" dirty="0"/>
              <a:t>PSRR Calculations </a:t>
            </a:r>
            <a:endParaRPr b="1" u="sng" dirty="0"/>
          </a:p>
        </p:txBody>
      </p:sp>
      <p:sp>
        <p:nvSpPr>
          <p:cNvPr id="117" name="Google Shape;1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
        <p:nvSpPr>
          <p:cNvPr id="2" name="AutoShape 2">
            <a:extLst>
              <a:ext uri="{FF2B5EF4-FFF2-40B4-BE49-F238E27FC236}">
                <a16:creationId xmlns:a16="http://schemas.microsoft.com/office/drawing/2014/main" id="{21A72664-9962-7D9F-97DA-D52F6FA760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descr="A whiteboard with text and diagrams&#10;&#10;AI-generated content may be incorrect.">
            <a:extLst>
              <a:ext uri="{FF2B5EF4-FFF2-40B4-BE49-F238E27FC236}">
                <a16:creationId xmlns:a16="http://schemas.microsoft.com/office/drawing/2014/main" id="{C7BBD551-278B-EFDF-4696-59E90A43B8F9}"/>
              </a:ext>
            </a:extLst>
          </p:cNvPr>
          <p:cNvPicPr>
            <a:picLocks noChangeAspect="1"/>
          </p:cNvPicPr>
          <p:nvPr/>
        </p:nvPicPr>
        <p:blipFill>
          <a:blip r:embed="rId3"/>
          <a:stretch>
            <a:fillRect/>
          </a:stretch>
        </p:blipFill>
        <p:spPr>
          <a:xfrm>
            <a:off x="480244" y="585656"/>
            <a:ext cx="3961127" cy="4392840"/>
          </a:xfrm>
          <a:prstGeom prst="rect">
            <a:avLst/>
          </a:prstGeom>
        </p:spPr>
      </p:pic>
      <p:sp>
        <p:nvSpPr>
          <p:cNvPr id="5" name="TextBox 4">
            <a:extLst>
              <a:ext uri="{FF2B5EF4-FFF2-40B4-BE49-F238E27FC236}">
                <a16:creationId xmlns:a16="http://schemas.microsoft.com/office/drawing/2014/main" id="{8CB64774-C222-32A9-79DA-24C3C2EBD82E}"/>
              </a:ext>
            </a:extLst>
          </p:cNvPr>
          <p:cNvSpPr txBox="1"/>
          <p:nvPr/>
        </p:nvSpPr>
        <p:spPr>
          <a:xfrm>
            <a:off x="4881382" y="646268"/>
            <a:ext cx="3767603" cy="954107"/>
          </a:xfrm>
          <a:prstGeom prst="rect">
            <a:avLst/>
          </a:prstGeom>
          <a:noFill/>
        </p:spPr>
        <p:txBody>
          <a:bodyPr wrap="square" rtlCol="0">
            <a:spAutoFit/>
          </a:bodyPr>
          <a:lstStyle/>
          <a:p>
            <a:r>
              <a:rPr lang="en-US" dirty="0"/>
              <a:t>Here its assumed that OPAMP is able to reject all the supply noise, which is indeed the case. PSR of the opamp is high due to the 2 stage structure.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F47F-98C5-30BA-7697-4CF011FE60FC}"/>
              </a:ext>
            </a:extLst>
          </p:cNvPr>
          <p:cNvSpPr>
            <a:spLocks noGrp="1"/>
          </p:cNvSpPr>
          <p:nvPr>
            <p:ph type="title"/>
          </p:nvPr>
        </p:nvSpPr>
        <p:spPr/>
        <p:txBody>
          <a:bodyPr>
            <a:normAutofit fontScale="90000"/>
          </a:bodyPr>
          <a:lstStyle/>
          <a:p>
            <a:r>
              <a:rPr lang="en-US" dirty="0"/>
              <a:t>PSRR Sim Results &amp; TB</a:t>
            </a:r>
            <a:br>
              <a:rPr lang="en-US" dirty="0"/>
            </a:br>
            <a:endParaRPr lang="en-IN" dirty="0"/>
          </a:p>
        </p:txBody>
      </p:sp>
      <p:sp>
        <p:nvSpPr>
          <p:cNvPr id="3" name="Slide Number Placeholder 2">
            <a:extLst>
              <a:ext uri="{FF2B5EF4-FFF2-40B4-BE49-F238E27FC236}">
                <a16:creationId xmlns:a16="http://schemas.microsoft.com/office/drawing/2014/main" id="{AF7469D8-B23E-2D0B-28E6-E6D08438FE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5" name="Picture 4">
            <a:extLst>
              <a:ext uri="{FF2B5EF4-FFF2-40B4-BE49-F238E27FC236}">
                <a16:creationId xmlns:a16="http://schemas.microsoft.com/office/drawing/2014/main" id="{5D8BC37A-E11F-9E68-0473-65F5A1DA4B8C}"/>
              </a:ext>
            </a:extLst>
          </p:cNvPr>
          <p:cNvPicPr>
            <a:picLocks noChangeAspect="1"/>
          </p:cNvPicPr>
          <p:nvPr/>
        </p:nvPicPr>
        <p:blipFill>
          <a:blip r:embed="rId2"/>
          <a:stretch>
            <a:fillRect/>
          </a:stretch>
        </p:blipFill>
        <p:spPr>
          <a:xfrm>
            <a:off x="117890" y="990027"/>
            <a:ext cx="2982819" cy="3878466"/>
          </a:xfrm>
          <a:prstGeom prst="rect">
            <a:avLst/>
          </a:prstGeom>
        </p:spPr>
      </p:pic>
      <p:pic>
        <p:nvPicPr>
          <p:cNvPr id="7" name="Picture 6">
            <a:extLst>
              <a:ext uri="{FF2B5EF4-FFF2-40B4-BE49-F238E27FC236}">
                <a16:creationId xmlns:a16="http://schemas.microsoft.com/office/drawing/2014/main" id="{1C6E2747-8B3B-BDA9-F508-69EB25D1D0A1}"/>
              </a:ext>
            </a:extLst>
          </p:cNvPr>
          <p:cNvPicPr>
            <a:picLocks noChangeAspect="1"/>
          </p:cNvPicPr>
          <p:nvPr/>
        </p:nvPicPr>
        <p:blipFill>
          <a:blip r:embed="rId3"/>
          <a:stretch>
            <a:fillRect/>
          </a:stretch>
        </p:blipFill>
        <p:spPr>
          <a:xfrm>
            <a:off x="3238212" y="1049183"/>
            <a:ext cx="5541403" cy="1391509"/>
          </a:xfrm>
          <a:prstGeom prst="rect">
            <a:avLst/>
          </a:prstGeom>
        </p:spPr>
      </p:pic>
      <p:pic>
        <p:nvPicPr>
          <p:cNvPr id="9" name="Picture 8">
            <a:extLst>
              <a:ext uri="{FF2B5EF4-FFF2-40B4-BE49-F238E27FC236}">
                <a16:creationId xmlns:a16="http://schemas.microsoft.com/office/drawing/2014/main" id="{FDB59D48-3D32-D69D-ABED-00BB289B01DC}"/>
              </a:ext>
            </a:extLst>
          </p:cNvPr>
          <p:cNvPicPr>
            <a:picLocks noChangeAspect="1"/>
          </p:cNvPicPr>
          <p:nvPr/>
        </p:nvPicPr>
        <p:blipFill>
          <a:blip r:embed="rId4"/>
          <a:stretch>
            <a:fillRect/>
          </a:stretch>
        </p:blipFill>
        <p:spPr>
          <a:xfrm>
            <a:off x="3253862" y="2406316"/>
            <a:ext cx="5195743" cy="2681324"/>
          </a:xfrm>
          <a:prstGeom prst="rect">
            <a:avLst/>
          </a:prstGeom>
        </p:spPr>
      </p:pic>
    </p:spTree>
    <p:extLst>
      <p:ext uri="{BB962C8B-B14F-4D97-AF65-F5344CB8AC3E}">
        <p14:creationId xmlns:p14="http://schemas.microsoft.com/office/powerpoint/2010/main" val="243933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3015-4EF1-BAF5-AD0A-4E45065E171C}"/>
              </a:ext>
            </a:extLst>
          </p:cNvPr>
          <p:cNvSpPr>
            <a:spLocks noGrp="1"/>
          </p:cNvSpPr>
          <p:nvPr>
            <p:ph type="title"/>
          </p:nvPr>
        </p:nvSpPr>
        <p:spPr>
          <a:xfrm>
            <a:off x="249824" y="0"/>
            <a:ext cx="8520600" cy="572700"/>
          </a:xfrm>
        </p:spPr>
        <p:txBody>
          <a:bodyPr>
            <a:normAutofit fontScale="90000"/>
          </a:bodyPr>
          <a:lstStyle/>
          <a:p>
            <a:pPr algn="ctr"/>
            <a:r>
              <a:rPr lang="en-US" dirty="0"/>
              <a:t>-</a:t>
            </a:r>
            <a:r>
              <a:rPr lang="en-US" dirty="0" err="1"/>
              <a:t>ve</a:t>
            </a:r>
            <a:r>
              <a:rPr lang="en-US" dirty="0"/>
              <a:t> FB loops Stability</a:t>
            </a:r>
            <a:endParaRPr lang="en-IN" dirty="0"/>
          </a:p>
        </p:txBody>
      </p:sp>
      <p:sp>
        <p:nvSpPr>
          <p:cNvPr id="3" name="Slide Number Placeholder 2">
            <a:extLst>
              <a:ext uri="{FF2B5EF4-FFF2-40B4-BE49-F238E27FC236}">
                <a16:creationId xmlns:a16="http://schemas.microsoft.com/office/drawing/2014/main" id="{04C7FF7B-8CC9-4040-CABE-D0567BE3BA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5" name="Picture 4">
            <a:extLst>
              <a:ext uri="{FF2B5EF4-FFF2-40B4-BE49-F238E27FC236}">
                <a16:creationId xmlns:a16="http://schemas.microsoft.com/office/drawing/2014/main" id="{9D7EC0D7-3010-7F71-E86E-18D34E2D676B}"/>
              </a:ext>
            </a:extLst>
          </p:cNvPr>
          <p:cNvPicPr>
            <a:picLocks noChangeAspect="1"/>
          </p:cNvPicPr>
          <p:nvPr/>
        </p:nvPicPr>
        <p:blipFill>
          <a:blip r:embed="rId2"/>
          <a:stretch>
            <a:fillRect/>
          </a:stretch>
        </p:blipFill>
        <p:spPr>
          <a:xfrm>
            <a:off x="0" y="639393"/>
            <a:ext cx="9144000" cy="4135883"/>
          </a:xfrm>
          <a:prstGeom prst="rect">
            <a:avLst/>
          </a:prstGeom>
        </p:spPr>
      </p:pic>
      <p:sp>
        <p:nvSpPr>
          <p:cNvPr id="6" name="Oval 5">
            <a:extLst>
              <a:ext uri="{FF2B5EF4-FFF2-40B4-BE49-F238E27FC236}">
                <a16:creationId xmlns:a16="http://schemas.microsoft.com/office/drawing/2014/main" id="{B5754A5A-282F-7E7E-E7F6-E223857C030B}"/>
              </a:ext>
            </a:extLst>
          </p:cNvPr>
          <p:cNvSpPr/>
          <p:nvPr/>
        </p:nvSpPr>
        <p:spPr>
          <a:xfrm>
            <a:off x="2756950" y="1546917"/>
            <a:ext cx="1615670" cy="2028181"/>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C6829A2-7808-11B7-30F0-04D29C49631C}"/>
              </a:ext>
            </a:extLst>
          </p:cNvPr>
          <p:cNvSpPr/>
          <p:nvPr/>
        </p:nvSpPr>
        <p:spPr>
          <a:xfrm>
            <a:off x="5445149" y="1945677"/>
            <a:ext cx="2495693" cy="1973179"/>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263CCDA-198F-5E3A-DD89-8C8488BAA139}"/>
              </a:ext>
            </a:extLst>
          </p:cNvPr>
          <p:cNvSpPr txBox="1"/>
          <p:nvPr/>
        </p:nvSpPr>
        <p:spPr>
          <a:xfrm>
            <a:off x="3224462" y="1223783"/>
            <a:ext cx="1485041" cy="307777"/>
          </a:xfrm>
          <a:prstGeom prst="rect">
            <a:avLst/>
          </a:prstGeom>
          <a:noFill/>
        </p:spPr>
        <p:txBody>
          <a:bodyPr wrap="square" rtlCol="0">
            <a:spAutoFit/>
          </a:bodyPr>
          <a:lstStyle/>
          <a:p>
            <a:r>
              <a:rPr lang="en-US" dirty="0">
                <a:highlight>
                  <a:srgbClr val="FFFF00"/>
                </a:highlight>
              </a:rPr>
              <a:t>LOOP 1</a:t>
            </a:r>
            <a:endParaRPr lang="en-IN" dirty="0">
              <a:highlight>
                <a:srgbClr val="FFFF00"/>
              </a:highlight>
            </a:endParaRPr>
          </a:p>
        </p:txBody>
      </p:sp>
      <p:sp>
        <p:nvSpPr>
          <p:cNvPr id="9" name="TextBox 8">
            <a:extLst>
              <a:ext uri="{FF2B5EF4-FFF2-40B4-BE49-F238E27FC236}">
                <a16:creationId xmlns:a16="http://schemas.microsoft.com/office/drawing/2014/main" id="{574593CB-4195-1949-9FF1-0A86C5E87EA8}"/>
              </a:ext>
            </a:extLst>
          </p:cNvPr>
          <p:cNvSpPr txBox="1"/>
          <p:nvPr/>
        </p:nvSpPr>
        <p:spPr>
          <a:xfrm>
            <a:off x="6587575" y="2201206"/>
            <a:ext cx="1485041" cy="307777"/>
          </a:xfrm>
          <a:prstGeom prst="rect">
            <a:avLst/>
          </a:prstGeom>
          <a:noFill/>
        </p:spPr>
        <p:txBody>
          <a:bodyPr wrap="square" rtlCol="0">
            <a:spAutoFit/>
          </a:bodyPr>
          <a:lstStyle/>
          <a:p>
            <a:r>
              <a:rPr lang="en-US" dirty="0">
                <a:highlight>
                  <a:srgbClr val="FFFF00"/>
                </a:highlight>
              </a:rPr>
              <a:t>LOOP 2</a:t>
            </a:r>
            <a:endParaRPr lang="en-IN" dirty="0">
              <a:highlight>
                <a:srgbClr val="FFFF00"/>
              </a:highlight>
            </a:endParaRPr>
          </a:p>
        </p:txBody>
      </p:sp>
    </p:spTree>
    <p:extLst>
      <p:ext uri="{BB962C8B-B14F-4D97-AF65-F5344CB8AC3E}">
        <p14:creationId xmlns:p14="http://schemas.microsoft.com/office/powerpoint/2010/main" val="122286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FC52-3024-C5B7-84EE-357B118DD988}"/>
              </a:ext>
            </a:extLst>
          </p:cNvPr>
          <p:cNvSpPr>
            <a:spLocks noGrp="1"/>
          </p:cNvSpPr>
          <p:nvPr>
            <p:ph type="title"/>
          </p:nvPr>
        </p:nvSpPr>
        <p:spPr>
          <a:xfrm>
            <a:off x="263574" y="94391"/>
            <a:ext cx="8520600" cy="572700"/>
          </a:xfrm>
        </p:spPr>
        <p:txBody>
          <a:bodyPr>
            <a:normAutofit fontScale="90000"/>
          </a:bodyPr>
          <a:lstStyle/>
          <a:p>
            <a:r>
              <a:rPr lang="en-US" dirty="0"/>
              <a:t>Loop1</a:t>
            </a:r>
            <a:endParaRPr lang="en-IN" dirty="0"/>
          </a:p>
        </p:txBody>
      </p:sp>
      <p:sp>
        <p:nvSpPr>
          <p:cNvPr id="3" name="Slide Number Placeholder 2">
            <a:extLst>
              <a:ext uri="{FF2B5EF4-FFF2-40B4-BE49-F238E27FC236}">
                <a16:creationId xmlns:a16="http://schemas.microsoft.com/office/drawing/2014/main" id="{9CE5755A-C823-5D19-7BBA-A1F561E6D8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5" name="Picture 4" descr="A whiteboard with text and numbers&#10;&#10;AI-generated content may be incorrect.">
            <a:extLst>
              <a:ext uri="{FF2B5EF4-FFF2-40B4-BE49-F238E27FC236}">
                <a16:creationId xmlns:a16="http://schemas.microsoft.com/office/drawing/2014/main" id="{D28976D2-028E-1A62-2477-E9272616A723}"/>
              </a:ext>
            </a:extLst>
          </p:cNvPr>
          <p:cNvPicPr>
            <a:picLocks noChangeAspect="1"/>
          </p:cNvPicPr>
          <p:nvPr/>
        </p:nvPicPr>
        <p:blipFill>
          <a:blip r:embed="rId2"/>
          <a:stretch>
            <a:fillRect/>
          </a:stretch>
        </p:blipFill>
        <p:spPr>
          <a:xfrm>
            <a:off x="109671" y="831898"/>
            <a:ext cx="3730374" cy="3801979"/>
          </a:xfrm>
          <a:prstGeom prst="rect">
            <a:avLst/>
          </a:prstGeom>
        </p:spPr>
      </p:pic>
      <p:sp>
        <p:nvSpPr>
          <p:cNvPr id="6" name="TextBox 5">
            <a:extLst>
              <a:ext uri="{FF2B5EF4-FFF2-40B4-BE49-F238E27FC236}">
                <a16:creationId xmlns:a16="http://schemas.microsoft.com/office/drawing/2014/main" id="{6F90BA09-AE45-048A-1EF1-9FC4F3A294F2}"/>
              </a:ext>
            </a:extLst>
          </p:cNvPr>
          <p:cNvSpPr txBox="1"/>
          <p:nvPr/>
        </p:nvSpPr>
        <p:spPr>
          <a:xfrm>
            <a:off x="4248866" y="886899"/>
            <a:ext cx="3499470" cy="738664"/>
          </a:xfrm>
          <a:prstGeom prst="rect">
            <a:avLst/>
          </a:prstGeom>
          <a:noFill/>
        </p:spPr>
        <p:txBody>
          <a:bodyPr wrap="square" rtlCol="0">
            <a:spAutoFit/>
          </a:bodyPr>
          <a:lstStyle/>
          <a:p>
            <a:r>
              <a:rPr lang="en-US" dirty="0"/>
              <a:t>Gmp.R1 around 1.44 at nominal conditions</a:t>
            </a:r>
          </a:p>
          <a:p>
            <a:r>
              <a:rPr lang="en-US" dirty="0"/>
              <a:t>LG nearly same as Error AMP gain</a:t>
            </a:r>
            <a:endParaRPr lang="en-IN" dirty="0"/>
          </a:p>
        </p:txBody>
      </p:sp>
      <p:pic>
        <p:nvPicPr>
          <p:cNvPr id="8" name="Picture 7">
            <a:extLst>
              <a:ext uri="{FF2B5EF4-FFF2-40B4-BE49-F238E27FC236}">
                <a16:creationId xmlns:a16="http://schemas.microsoft.com/office/drawing/2014/main" id="{3820EBCA-D314-5EEC-9486-7680F6AA32F6}"/>
              </a:ext>
            </a:extLst>
          </p:cNvPr>
          <p:cNvPicPr>
            <a:picLocks noChangeAspect="1"/>
          </p:cNvPicPr>
          <p:nvPr/>
        </p:nvPicPr>
        <p:blipFill>
          <a:blip r:embed="rId3"/>
          <a:stretch>
            <a:fillRect/>
          </a:stretch>
        </p:blipFill>
        <p:spPr>
          <a:xfrm>
            <a:off x="3918857" y="2248187"/>
            <a:ext cx="5163266" cy="2516320"/>
          </a:xfrm>
          <a:prstGeom prst="rect">
            <a:avLst/>
          </a:prstGeom>
        </p:spPr>
      </p:pic>
      <p:sp>
        <p:nvSpPr>
          <p:cNvPr id="9" name="TextBox 8">
            <a:extLst>
              <a:ext uri="{FF2B5EF4-FFF2-40B4-BE49-F238E27FC236}">
                <a16:creationId xmlns:a16="http://schemas.microsoft.com/office/drawing/2014/main" id="{91B1D1FF-8DBE-2C5B-FF6F-874A10B3CF7F}"/>
              </a:ext>
            </a:extLst>
          </p:cNvPr>
          <p:cNvSpPr txBox="1"/>
          <p:nvPr/>
        </p:nvSpPr>
        <p:spPr>
          <a:xfrm>
            <a:off x="3925731" y="1876926"/>
            <a:ext cx="4461997" cy="307777"/>
          </a:xfrm>
          <a:prstGeom prst="rect">
            <a:avLst/>
          </a:prstGeom>
          <a:noFill/>
        </p:spPr>
        <p:txBody>
          <a:bodyPr wrap="square" rtlCol="0">
            <a:spAutoFit/>
          </a:bodyPr>
          <a:lstStyle/>
          <a:p>
            <a:r>
              <a:rPr lang="en-US" dirty="0"/>
              <a:t>PVT Results across the supply(1.2 + 5% variation)</a:t>
            </a:r>
            <a:endParaRPr lang="en-IN" dirty="0"/>
          </a:p>
        </p:txBody>
      </p:sp>
      <p:sp>
        <p:nvSpPr>
          <p:cNvPr id="10" name="Rectangle: Rounded Corners 9">
            <a:extLst>
              <a:ext uri="{FF2B5EF4-FFF2-40B4-BE49-F238E27FC236}">
                <a16:creationId xmlns:a16="http://schemas.microsoft.com/office/drawing/2014/main" id="{335AEB04-D16F-E811-D56A-590FAB8DAD93}"/>
              </a:ext>
            </a:extLst>
          </p:cNvPr>
          <p:cNvSpPr/>
          <p:nvPr/>
        </p:nvSpPr>
        <p:spPr>
          <a:xfrm>
            <a:off x="6579555" y="2901328"/>
            <a:ext cx="921275" cy="17050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963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13ED-8E58-3106-EC63-599F0055AAF7}"/>
              </a:ext>
            </a:extLst>
          </p:cNvPr>
          <p:cNvSpPr>
            <a:spLocks noGrp="1"/>
          </p:cNvSpPr>
          <p:nvPr>
            <p:ph type="title"/>
          </p:nvPr>
        </p:nvSpPr>
        <p:spPr>
          <a:xfrm>
            <a:off x="297949" y="0"/>
            <a:ext cx="8520600" cy="572700"/>
          </a:xfrm>
        </p:spPr>
        <p:txBody>
          <a:bodyPr>
            <a:normAutofit fontScale="90000"/>
          </a:bodyPr>
          <a:lstStyle/>
          <a:p>
            <a:r>
              <a:rPr lang="en-US" dirty="0"/>
              <a:t>Loop 2</a:t>
            </a:r>
            <a:endParaRPr lang="en-IN" dirty="0"/>
          </a:p>
        </p:txBody>
      </p:sp>
      <p:sp>
        <p:nvSpPr>
          <p:cNvPr id="3" name="Slide Number Placeholder 2">
            <a:extLst>
              <a:ext uri="{FF2B5EF4-FFF2-40B4-BE49-F238E27FC236}">
                <a16:creationId xmlns:a16="http://schemas.microsoft.com/office/drawing/2014/main" id="{97B2DD73-316F-6DD2-15D2-E4D4018814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5" name="Picture 4" descr="A whiteboard with text and diagrams&#10;&#10;AI-generated content may be incorrect.">
            <a:extLst>
              <a:ext uri="{FF2B5EF4-FFF2-40B4-BE49-F238E27FC236}">
                <a16:creationId xmlns:a16="http://schemas.microsoft.com/office/drawing/2014/main" id="{39187871-F5ED-6E31-5CD7-7D806E3D0F33}"/>
              </a:ext>
            </a:extLst>
          </p:cNvPr>
          <p:cNvPicPr>
            <a:picLocks noChangeAspect="1"/>
          </p:cNvPicPr>
          <p:nvPr/>
        </p:nvPicPr>
        <p:blipFill>
          <a:blip r:embed="rId2"/>
          <a:stretch>
            <a:fillRect/>
          </a:stretch>
        </p:blipFill>
        <p:spPr>
          <a:xfrm>
            <a:off x="149164" y="536264"/>
            <a:ext cx="4539714" cy="4077845"/>
          </a:xfrm>
          <a:prstGeom prst="rect">
            <a:avLst/>
          </a:prstGeom>
        </p:spPr>
      </p:pic>
      <p:sp>
        <p:nvSpPr>
          <p:cNvPr id="6" name="TextBox 5">
            <a:extLst>
              <a:ext uri="{FF2B5EF4-FFF2-40B4-BE49-F238E27FC236}">
                <a16:creationId xmlns:a16="http://schemas.microsoft.com/office/drawing/2014/main" id="{D88778F4-C9AC-68A2-74F2-F1113AB4BCB1}"/>
              </a:ext>
            </a:extLst>
          </p:cNvPr>
          <p:cNvSpPr txBox="1"/>
          <p:nvPr/>
        </p:nvSpPr>
        <p:spPr>
          <a:xfrm>
            <a:off x="4970761" y="721895"/>
            <a:ext cx="3643850" cy="1169551"/>
          </a:xfrm>
          <a:prstGeom prst="rect">
            <a:avLst/>
          </a:prstGeom>
          <a:noFill/>
        </p:spPr>
        <p:txBody>
          <a:bodyPr wrap="square" rtlCol="0">
            <a:spAutoFit/>
          </a:bodyPr>
          <a:lstStyle/>
          <a:p>
            <a:r>
              <a:rPr lang="en-US" dirty="0"/>
              <a:t>Loop gain is higher than Loop here due to which bandwidth will be slightly higher if we keep the same 20pF at the output of the error amp and which leads lower phase margin as compared to the previous loop.</a:t>
            </a:r>
            <a:endParaRPr lang="en-IN" dirty="0"/>
          </a:p>
        </p:txBody>
      </p:sp>
      <p:pic>
        <p:nvPicPr>
          <p:cNvPr id="8" name="Picture 7">
            <a:extLst>
              <a:ext uri="{FF2B5EF4-FFF2-40B4-BE49-F238E27FC236}">
                <a16:creationId xmlns:a16="http://schemas.microsoft.com/office/drawing/2014/main" id="{EBBF1E92-0721-1CD3-8A0D-1EC98F236CA6}"/>
              </a:ext>
            </a:extLst>
          </p:cNvPr>
          <p:cNvPicPr>
            <a:picLocks noChangeAspect="1"/>
          </p:cNvPicPr>
          <p:nvPr/>
        </p:nvPicPr>
        <p:blipFill>
          <a:blip r:embed="rId3"/>
          <a:stretch>
            <a:fillRect/>
          </a:stretch>
        </p:blipFill>
        <p:spPr>
          <a:xfrm>
            <a:off x="4751545" y="2021305"/>
            <a:ext cx="4392455" cy="1875566"/>
          </a:xfrm>
          <a:prstGeom prst="rect">
            <a:avLst/>
          </a:prstGeom>
        </p:spPr>
      </p:pic>
    </p:spTree>
    <p:extLst>
      <p:ext uri="{BB962C8B-B14F-4D97-AF65-F5344CB8AC3E}">
        <p14:creationId xmlns:p14="http://schemas.microsoft.com/office/powerpoint/2010/main" val="138196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D909-4926-93DE-D18D-34BFB64BA17C}"/>
              </a:ext>
            </a:extLst>
          </p:cNvPr>
          <p:cNvSpPr>
            <a:spLocks noGrp="1"/>
          </p:cNvSpPr>
          <p:nvPr>
            <p:ph type="title"/>
          </p:nvPr>
        </p:nvSpPr>
        <p:spPr/>
        <p:txBody>
          <a:bodyPr>
            <a:normAutofit fontScale="90000"/>
          </a:bodyPr>
          <a:lstStyle/>
          <a:p>
            <a:pPr algn="ctr"/>
            <a:r>
              <a:rPr lang="en-US" dirty="0"/>
              <a:t>Startup Circuitry</a:t>
            </a:r>
            <a:endParaRPr lang="en-IN" dirty="0"/>
          </a:p>
        </p:txBody>
      </p:sp>
      <p:sp>
        <p:nvSpPr>
          <p:cNvPr id="3" name="Slide Number Placeholder 2">
            <a:extLst>
              <a:ext uri="{FF2B5EF4-FFF2-40B4-BE49-F238E27FC236}">
                <a16:creationId xmlns:a16="http://schemas.microsoft.com/office/drawing/2014/main" id="{BB55900A-0EBF-5963-D998-822A9BD9BF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4">
            <a:extLst>
              <a:ext uri="{FF2B5EF4-FFF2-40B4-BE49-F238E27FC236}">
                <a16:creationId xmlns:a16="http://schemas.microsoft.com/office/drawing/2014/main" id="{7EA68D84-F201-2CD9-C609-5377DF1AC10E}"/>
              </a:ext>
            </a:extLst>
          </p:cNvPr>
          <p:cNvPicPr>
            <a:picLocks noChangeAspect="1"/>
          </p:cNvPicPr>
          <p:nvPr/>
        </p:nvPicPr>
        <p:blipFill>
          <a:blip r:embed="rId2"/>
          <a:stretch>
            <a:fillRect/>
          </a:stretch>
        </p:blipFill>
        <p:spPr>
          <a:xfrm>
            <a:off x="414122" y="1113779"/>
            <a:ext cx="3941787" cy="3733227"/>
          </a:xfrm>
          <a:prstGeom prst="rect">
            <a:avLst/>
          </a:prstGeom>
        </p:spPr>
      </p:pic>
      <p:sp>
        <p:nvSpPr>
          <p:cNvPr id="6" name="Rectangle: Rounded Corners 5">
            <a:extLst>
              <a:ext uri="{FF2B5EF4-FFF2-40B4-BE49-F238E27FC236}">
                <a16:creationId xmlns:a16="http://schemas.microsoft.com/office/drawing/2014/main" id="{FB54042A-A95A-343C-5DAB-67ED5A027922}"/>
              </a:ext>
            </a:extLst>
          </p:cNvPr>
          <p:cNvSpPr/>
          <p:nvPr/>
        </p:nvSpPr>
        <p:spPr>
          <a:xfrm>
            <a:off x="1409414" y="2000680"/>
            <a:ext cx="666893" cy="660018"/>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2CA06E5-77CF-B630-2137-C628152AB7F8}"/>
              </a:ext>
            </a:extLst>
          </p:cNvPr>
          <p:cNvSpPr txBox="1"/>
          <p:nvPr/>
        </p:nvSpPr>
        <p:spPr>
          <a:xfrm>
            <a:off x="4537624" y="1134406"/>
            <a:ext cx="4283242" cy="1815882"/>
          </a:xfrm>
          <a:prstGeom prst="rect">
            <a:avLst/>
          </a:prstGeom>
          <a:noFill/>
        </p:spPr>
        <p:txBody>
          <a:bodyPr wrap="square" rtlCol="0">
            <a:spAutoFit/>
          </a:bodyPr>
          <a:lstStyle/>
          <a:p>
            <a:r>
              <a:rPr lang="en-US" dirty="0"/>
              <a:t>Operation : </a:t>
            </a:r>
          </a:p>
          <a:p>
            <a:r>
              <a:rPr lang="en-US" dirty="0"/>
              <a:t>So if the startup device was not there than Vx&amp; Vy can just stay at zero with </a:t>
            </a:r>
            <a:r>
              <a:rPr lang="en-US" dirty="0" err="1"/>
              <a:t>Vp</a:t>
            </a:r>
            <a:r>
              <a:rPr lang="en-US" dirty="0"/>
              <a:t> : VDD</a:t>
            </a:r>
          </a:p>
          <a:p>
            <a:endParaRPr lang="en-US" dirty="0"/>
          </a:p>
          <a:p>
            <a:r>
              <a:rPr lang="en-US" dirty="0"/>
              <a:t>Now due to inclusion of this device, it will perturb the node </a:t>
            </a:r>
            <a:r>
              <a:rPr lang="en-US" dirty="0" err="1"/>
              <a:t>Vx,Vy</a:t>
            </a:r>
            <a:r>
              <a:rPr lang="en-US" dirty="0"/>
              <a:t> during the startup and during the steady state it won’t be drawing any current so won’t be disturbing the normal operation.</a:t>
            </a:r>
            <a:endParaRPr lang="en-IN" dirty="0"/>
          </a:p>
        </p:txBody>
      </p:sp>
    </p:spTree>
    <p:extLst>
      <p:ext uri="{BB962C8B-B14F-4D97-AF65-F5344CB8AC3E}">
        <p14:creationId xmlns:p14="http://schemas.microsoft.com/office/powerpoint/2010/main" val="233439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 :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GB" dirty="0"/>
              <a:t>SPEC Table</a:t>
            </a:r>
            <a:endParaRPr dirty="0"/>
          </a:p>
          <a:p>
            <a:pPr marL="457200" lvl="0" indent="-342900" algn="l" rtl="0">
              <a:spcBef>
                <a:spcPts val="0"/>
              </a:spcBef>
              <a:spcAft>
                <a:spcPts val="0"/>
              </a:spcAft>
              <a:buSzPts val="1800"/>
              <a:buAutoNum type="arabicParenR"/>
            </a:pPr>
            <a:r>
              <a:rPr lang="en-GB" dirty="0"/>
              <a:t>Topology Used</a:t>
            </a:r>
            <a:endParaRPr dirty="0"/>
          </a:p>
          <a:p>
            <a:pPr marL="457200" lvl="0" indent="-342900" algn="l" rtl="0">
              <a:spcBef>
                <a:spcPts val="0"/>
              </a:spcBef>
              <a:spcAft>
                <a:spcPts val="0"/>
              </a:spcAft>
              <a:buSzPts val="1800"/>
              <a:buAutoNum type="arabicParenR"/>
            </a:pPr>
            <a:r>
              <a:rPr lang="en-GB" dirty="0"/>
              <a:t>Basic Operation (First Hand Calculation)</a:t>
            </a:r>
          </a:p>
          <a:p>
            <a:pPr marL="457200" lvl="0" indent="-342900" algn="l" rtl="0">
              <a:spcBef>
                <a:spcPts val="0"/>
              </a:spcBef>
              <a:spcAft>
                <a:spcPts val="0"/>
              </a:spcAft>
              <a:buSzPts val="1800"/>
              <a:buAutoNum type="arabicParenR"/>
            </a:pPr>
            <a:r>
              <a:rPr lang="en-US" dirty="0"/>
              <a:t>DC Sims across PVT</a:t>
            </a:r>
          </a:p>
          <a:p>
            <a:pPr marL="457200" lvl="0" indent="-342900" algn="l" rtl="0">
              <a:spcBef>
                <a:spcPts val="0"/>
              </a:spcBef>
              <a:spcAft>
                <a:spcPts val="0"/>
              </a:spcAft>
              <a:buSzPts val="1800"/>
              <a:buAutoNum type="arabicParenR"/>
            </a:pPr>
            <a:r>
              <a:rPr lang="en-US" dirty="0"/>
              <a:t>Why Choose M=8?</a:t>
            </a:r>
          </a:p>
          <a:p>
            <a:pPr marL="457200" lvl="0" indent="-342900" algn="l" rtl="0">
              <a:spcBef>
                <a:spcPts val="0"/>
              </a:spcBef>
              <a:spcAft>
                <a:spcPts val="0"/>
              </a:spcAft>
              <a:buSzPts val="1800"/>
              <a:buAutoNum type="arabicParenR"/>
            </a:pPr>
            <a:r>
              <a:rPr lang="en-US" dirty="0"/>
              <a:t>Error Amp Design</a:t>
            </a:r>
          </a:p>
          <a:p>
            <a:pPr marL="457200" lvl="0" indent="-342900" algn="l" rtl="0">
              <a:spcBef>
                <a:spcPts val="0"/>
              </a:spcBef>
              <a:spcAft>
                <a:spcPts val="0"/>
              </a:spcAft>
              <a:buSzPts val="1800"/>
              <a:buAutoNum type="arabicParenR"/>
            </a:pPr>
            <a:r>
              <a:rPr lang="en-US" dirty="0"/>
              <a:t>PSRR calculations and Sims</a:t>
            </a:r>
          </a:p>
          <a:p>
            <a:pPr marL="457200" lvl="0" indent="-342900" algn="l" rtl="0">
              <a:spcBef>
                <a:spcPts val="0"/>
              </a:spcBef>
              <a:spcAft>
                <a:spcPts val="0"/>
              </a:spcAft>
              <a:buSzPts val="1800"/>
              <a:buAutoNum type="arabicParenR"/>
            </a:pPr>
            <a:r>
              <a:rPr lang="en-US" dirty="0"/>
              <a:t>-</a:t>
            </a:r>
            <a:r>
              <a:rPr lang="en-US" dirty="0" err="1"/>
              <a:t>ve</a:t>
            </a:r>
            <a:r>
              <a:rPr lang="en-US" dirty="0"/>
              <a:t> FB Loop in the Bandgap circuit</a:t>
            </a:r>
          </a:p>
          <a:p>
            <a:pPr marL="457200" lvl="0" indent="-342900" algn="l" rtl="0">
              <a:spcBef>
                <a:spcPts val="0"/>
              </a:spcBef>
              <a:spcAft>
                <a:spcPts val="0"/>
              </a:spcAft>
              <a:buSzPts val="1800"/>
              <a:buAutoNum type="arabicParenR"/>
            </a:pPr>
            <a:r>
              <a:rPr lang="en-US" dirty="0"/>
              <a:t>Startup Circuit, TRAN SIM (Slow and Fast Ramp Rate)</a:t>
            </a:r>
          </a:p>
          <a:p>
            <a:pPr marL="457200" lvl="0" indent="-342900" algn="l" rtl="0">
              <a:spcBef>
                <a:spcPts val="0"/>
              </a:spcBef>
              <a:spcAft>
                <a:spcPts val="0"/>
              </a:spcAft>
              <a:buSzPts val="1800"/>
              <a:buAutoNum type="arabicParenR"/>
            </a:pPr>
            <a:r>
              <a:rPr lang="en-US" dirty="0"/>
              <a:t> Final Spec Table</a:t>
            </a:r>
          </a:p>
          <a:p>
            <a:pPr marL="457200" lvl="0" indent="-342900" algn="l" rtl="0">
              <a:spcBef>
                <a:spcPts val="0"/>
              </a:spcBef>
              <a:spcAft>
                <a:spcPts val="0"/>
              </a:spcAft>
              <a:buSzPts val="1800"/>
              <a:buAutoNum type="arabicParenR"/>
            </a:pPr>
            <a:endParaRPr lang="en-US" dirty="0"/>
          </a:p>
          <a:p>
            <a:pPr marL="457200" lvl="0" indent="-342900" algn="l" rtl="0">
              <a:spcBef>
                <a:spcPts val="0"/>
              </a:spcBef>
              <a:spcAft>
                <a:spcPts val="0"/>
              </a:spcAft>
              <a:buSzPts val="1800"/>
              <a:buAutoNum type="arabicParenR"/>
            </a:pPr>
            <a:endParaRPr lang="en-US" dirty="0"/>
          </a:p>
          <a:p>
            <a:pPr marL="457200" lvl="0" indent="-342900" algn="l" rtl="0">
              <a:spcBef>
                <a:spcPts val="0"/>
              </a:spcBef>
              <a:spcAft>
                <a:spcPts val="0"/>
              </a:spcAft>
              <a:buSzPts val="1800"/>
              <a:buAutoNum type="arabicParenR"/>
            </a:pP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430F-8358-3AAE-2071-2658132BF760}"/>
              </a:ext>
            </a:extLst>
          </p:cNvPr>
          <p:cNvSpPr>
            <a:spLocks noGrp="1"/>
          </p:cNvSpPr>
          <p:nvPr>
            <p:ph type="title"/>
          </p:nvPr>
        </p:nvSpPr>
        <p:spPr/>
        <p:txBody>
          <a:bodyPr>
            <a:normAutofit fontScale="90000"/>
          </a:bodyPr>
          <a:lstStyle/>
          <a:p>
            <a:r>
              <a:rPr lang="en-US" dirty="0" err="1"/>
              <a:t>StartUP</a:t>
            </a:r>
            <a:r>
              <a:rPr lang="en-US" dirty="0"/>
              <a:t> Sims (1M Ramp Rate at the Supply)</a:t>
            </a:r>
            <a:endParaRPr lang="en-IN" dirty="0"/>
          </a:p>
        </p:txBody>
      </p:sp>
      <p:sp>
        <p:nvSpPr>
          <p:cNvPr id="3" name="Slide Number Placeholder 2">
            <a:extLst>
              <a:ext uri="{FF2B5EF4-FFF2-40B4-BE49-F238E27FC236}">
                <a16:creationId xmlns:a16="http://schemas.microsoft.com/office/drawing/2014/main" id="{83E66BCA-FE93-22A2-D9C5-884B1BC76A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5" name="Picture 4">
            <a:extLst>
              <a:ext uri="{FF2B5EF4-FFF2-40B4-BE49-F238E27FC236}">
                <a16:creationId xmlns:a16="http://schemas.microsoft.com/office/drawing/2014/main" id="{5379E7F7-1AA3-1801-E696-CEF72DAD1609}"/>
              </a:ext>
            </a:extLst>
          </p:cNvPr>
          <p:cNvPicPr>
            <a:picLocks noChangeAspect="1"/>
          </p:cNvPicPr>
          <p:nvPr/>
        </p:nvPicPr>
        <p:blipFill>
          <a:blip r:embed="rId2"/>
          <a:stretch>
            <a:fillRect/>
          </a:stretch>
        </p:blipFill>
        <p:spPr>
          <a:xfrm>
            <a:off x="0" y="1162552"/>
            <a:ext cx="9144000" cy="3904676"/>
          </a:xfrm>
          <a:prstGeom prst="rect">
            <a:avLst/>
          </a:prstGeom>
        </p:spPr>
      </p:pic>
    </p:spTree>
    <p:extLst>
      <p:ext uri="{BB962C8B-B14F-4D97-AF65-F5344CB8AC3E}">
        <p14:creationId xmlns:p14="http://schemas.microsoft.com/office/powerpoint/2010/main" val="108841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5E02-C70A-4567-60A9-73D2EDBEC637}"/>
              </a:ext>
            </a:extLst>
          </p:cNvPr>
          <p:cNvSpPr>
            <a:spLocks noGrp="1"/>
          </p:cNvSpPr>
          <p:nvPr>
            <p:ph type="title"/>
          </p:nvPr>
        </p:nvSpPr>
        <p:spPr/>
        <p:txBody>
          <a:bodyPr>
            <a:normAutofit fontScale="90000"/>
          </a:bodyPr>
          <a:lstStyle/>
          <a:p>
            <a:r>
              <a:rPr lang="en-US" dirty="0"/>
              <a:t>1V Ramp Rate at the Supply</a:t>
            </a:r>
            <a:endParaRPr lang="en-IN" dirty="0"/>
          </a:p>
        </p:txBody>
      </p:sp>
      <p:sp>
        <p:nvSpPr>
          <p:cNvPr id="3" name="Slide Number Placeholder 2">
            <a:extLst>
              <a:ext uri="{FF2B5EF4-FFF2-40B4-BE49-F238E27FC236}">
                <a16:creationId xmlns:a16="http://schemas.microsoft.com/office/drawing/2014/main" id="{3F401B15-EC52-58DA-0E83-7BF6371847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5" name="Picture 4">
            <a:extLst>
              <a:ext uri="{FF2B5EF4-FFF2-40B4-BE49-F238E27FC236}">
                <a16:creationId xmlns:a16="http://schemas.microsoft.com/office/drawing/2014/main" id="{24C9D3B3-F017-39BC-6A2B-F60738F7C6C0}"/>
              </a:ext>
            </a:extLst>
          </p:cNvPr>
          <p:cNvPicPr>
            <a:picLocks noChangeAspect="1"/>
          </p:cNvPicPr>
          <p:nvPr/>
        </p:nvPicPr>
        <p:blipFill>
          <a:blip r:embed="rId2"/>
          <a:stretch>
            <a:fillRect/>
          </a:stretch>
        </p:blipFill>
        <p:spPr>
          <a:xfrm>
            <a:off x="371344" y="1031277"/>
            <a:ext cx="8064511" cy="3884481"/>
          </a:xfrm>
          <a:prstGeom prst="rect">
            <a:avLst/>
          </a:prstGeom>
        </p:spPr>
      </p:pic>
    </p:spTree>
    <p:extLst>
      <p:ext uri="{BB962C8B-B14F-4D97-AF65-F5344CB8AC3E}">
        <p14:creationId xmlns:p14="http://schemas.microsoft.com/office/powerpoint/2010/main" val="335187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84B4-4D62-1EB7-C926-3300E7F59AFF}"/>
              </a:ext>
            </a:extLst>
          </p:cNvPr>
          <p:cNvSpPr>
            <a:spLocks noGrp="1"/>
          </p:cNvSpPr>
          <p:nvPr>
            <p:ph type="title"/>
          </p:nvPr>
        </p:nvSpPr>
        <p:spPr>
          <a:xfrm>
            <a:off x="277324" y="121891"/>
            <a:ext cx="8520600" cy="572700"/>
          </a:xfrm>
        </p:spPr>
        <p:txBody>
          <a:bodyPr>
            <a:normAutofit fontScale="90000"/>
          </a:bodyPr>
          <a:lstStyle/>
          <a:p>
            <a:r>
              <a:rPr lang="en-US" dirty="0"/>
              <a:t>                                             SCM</a:t>
            </a:r>
            <a:endParaRPr lang="en-IN" dirty="0"/>
          </a:p>
        </p:txBody>
      </p:sp>
      <p:sp>
        <p:nvSpPr>
          <p:cNvPr id="3" name="Slide Number Placeholder 2">
            <a:extLst>
              <a:ext uri="{FF2B5EF4-FFF2-40B4-BE49-F238E27FC236}">
                <a16:creationId xmlns:a16="http://schemas.microsoft.com/office/drawing/2014/main" id="{587FE104-D635-6882-40AA-56983897EB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graphicFrame>
        <p:nvGraphicFramePr>
          <p:cNvPr id="4" name="Table 3">
            <a:extLst>
              <a:ext uri="{FF2B5EF4-FFF2-40B4-BE49-F238E27FC236}">
                <a16:creationId xmlns:a16="http://schemas.microsoft.com/office/drawing/2014/main" id="{A1A17CA2-C693-0AF0-67CD-35F2C34E6C9C}"/>
              </a:ext>
            </a:extLst>
          </p:cNvPr>
          <p:cNvGraphicFramePr>
            <a:graphicFrameLocks noGrp="1"/>
          </p:cNvGraphicFramePr>
          <p:nvPr>
            <p:extLst>
              <p:ext uri="{D42A27DB-BD31-4B8C-83A1-F6EECF244321}">
                <p14:modId xmlns:p14="http://schemas.microsoft.com/office/powerpoint/2010/main" val="1062280054"/>
              </p:ext>
            </p:extLst>
          </p:nvPr>
        </p:nvGraphicFramePr>
        <p:xfrm>
          <a:off x="1049612" y="914400"/>
          <a:ext cx="7042485" cy="3243231"/>
        </p:xfrm>
        <a:graphic>
          <a:graphicData uri="http://schemas.openxmlformats.org/drawingml/2006/table">
            <a:tbl>
              <a:tblPr firstRow="1" bandRow="1">
                <a:tableStyleId>{5C22544A-7EE6-4342-B048-85BDC9FD1C3A}</a:tableStyleId>
              </a:tblPr>
              <a:tblGrid>
                <a:gridCol w="2347495">
                  <a:extLst>
                    <a:ext uri="{9D8B030D-6E8A-4147-A177-3AD203B41FA5}">
                      <a16:colId xmlns:a16="http://schemas.microsoft.com/office/drawing/2014/main" val="743430242"/>
                    </a:ext>
                  </a:extLst>
                </a:gridCol>
                <a:gridCol w="2347495">
                  <a:extLst>
                    <a:ext uri="{9D8B030D-6E8A-4147-A177-3AD203B41FA5}">
                      <a16:colId xmlns:a16="http://schemas.microsoft.com/office/drawing/2014/main" val="1828715459"/>
                    </a:ext>
                  </a:extLst>
                </a:gridCol>
                <a:gridCol w="2347495">
                  <a:extLst>
                    <a:ext uri="{9D8B030D-6E8A-4147-A177-3AD203B41FA5}">
                      <a16:colId xmlns:a16="http://schemas.microsoft.com/office/drawing/2014/main" val="3649950439"/>
                    </a:ext>
                  </a:extLst>
                </a:gridCol>
              </a:tblGrid>
              <a:tr h="433463">
                <a:tc>
                  <a:txBody>
                    <a:bodyPr/>
                    <a:lstStyle/>
                    <a:p>
                      <a:endParaRPr lang="en-IN" dirty="0"/>
                    </a:p>
                  </a:txBody>
                  <a:tcPr/>
                </a:tc>
                <a:tc>
                  <a:txBody>
                    <a:bodyPr/>
                    <a:lstStyle/>
                    <a:p>
                      <a:r>
                        <a:rPr lang="en-US" dirty="0"/>
                        <a:t>SPEC</a:t>
                      </a:r>
                      <a:endParaRPr lang="en-IN" dirty="0"/>
                    </a:p>
                  </a:txBody>
                  <a:tcPr/>
                </a:tc>
                <a:tc>
                  <a:txBody>
                    <a:bodyPr/>
                    <a:lstStyle/>
                    <a:p>
                      <a:endParaRPr lang="en-IN"/>
                    </a:p>
                  </a:txBody>
                  <a:tcPr/>
                </a:tc>
                <a:extLst>
                  <a:ext uri="{0D108BD9-81ED-4DB2-BD59-A6C34878D82A}">
                    <a16:rowId xmlns:a16="http://schemas.microsoft.com/office/drawing/2014/main" val="2645272775"/>
                  </a:ext>
                </a:extLst>
              </a:tr>
              <a:tr h="605661">
                <a:tc>
                  <a:txBody>
                    <a:bodyPr/>
                    <a:lstStyle/>
                    <a:p>
                      <a:r>
                        <a:rPr lang="en-US" dirty="0"/>
                        <a:t>DC Accuracy </a:t>
                      </a:r>
                      <a:endParaRPr lang="en-IN" dirty="0"/>
                    </a:p>
                  </a:txBody>
                  <a:tcPr/>
                </a:tc>
                <a:tc>
                  <a:txBody>
                    <a:bodyPr/>
                    <a:lstStyle/>
                    <a:p>
                      <a:r>
                        <a:rPr lang="en-US" dirty="0"/>
                        <a:t>&lt; 1% across temperature</a:t>
                      </a:r>
                      <a:endParaRPr lang="en-IN" dirty="0"/>
                    </a:p>
                  </a:txBody>
                  <a:tcPr/>
                </a:tc>
                <a:tc>
                  <a:txBody>
                    <a:bodyPr/>
                    <a:lstStyle/>
                    <a:p>
                      <a:r>
                        <a:rPr lang="en-US" dirty="0"/>
                        <a:t>@nominal 302uV</a:t>
                      </a:r>
                    </a:p>
                    <a:p>
                      <a:r>
                        <a:rPr lang="en-US" dirty="0">
                          <a:hlinkClick r:id="rId2" action="ppaction://hlinksldjump"/>
                        </a:rPr>
                        <a:t>Slide 7</a:t>
                      </a:r>
                      <a:endParaRPr lang="en-IN" dirty="0"/>
                    </a:p>
                  </a:txBody>
                  <a:tcPr/>
                </a:tc>
                <a:extLst>
                  <a:ext uri="{0D108BD9-81ED-4DB2-BD59-A6C34878D82A}">
                    <a16:rowId xmlns:a16="http://schemas.microsoft.com/office/drawing/2014/main" val="3830576692"/>
                  </a:ext>
                </a:extLst>
              </a:tr>
              <a:tr h="605661">
                <a:tc>
                  <a:txBody>
                    <a:bodyPr/>
                    <a:lstStyle/>
                    <a:p>
                      <a:r>
                        <a:rPr lang="en-US" dirty="0"/>
                        <a:t>PSRR DC</a:t>
                      </a:r>
                      <a:endParaRPr lang="en-IN" dirty="0"/>
                    </a:p>
                  </a:txBody>
                  <a:tcPr/>
                </a:tc>
                <a:tc>
                  <a:txBody>
                    <a:bodyPr/>
                    <a:lstStyle/>
                    <a:p>
                      <a:r>
                        <a:rPr lang="en-US" dirty="0"/>
                        <a:t>&gt;40dB</a:t>
                      </a:r>
                      <a:endParaRPr lang="en-IN" dirty="0"/>
                    </a:p>
                  </a:txBody>
                  <a:tcPr/>
                </a:tc>
                <a:tc>
                  <a:txBody>
                    <a:bodyPr/>
                    <a:lstStyle/>
                    <a:p>
                      <a:r>
                        <a:rPr lang="en-US" dirty="0">
                          <a:solidFill>
                            <a:schemeClr val="tx1"/>
                          </a:solidFill>
                        </a:rPr>
                        <a:t>Min PSRR achieved : 41.89 dB (across PVT)</a:t>
                      </a:r>
                    </a:p>
                    <a:p>
                      <a:r>
                        <a:rPr lang="en-US" dirty="0">
                          <a:solidFill>
                            <a:schemeClr val="tx1"/>
                          </a:solidFill>
                          <a:hlinkClick r:id="rId3" action="ppaction://hlinksldjump"/>
                        </a:rPr>
                        <a:t>Slide 15</a:t>
                      </a:r>
                      <a:endParaRPr lang="en-IN" dirty="0">
                        <a:solidFill>
                          <a:schemeClr val="tx1"/>
                        </a:solidFill>
                      </a:endParaRPr>
                    </a:p>
                  </a:txBody>
                  <a:tcPr/>
                </a:tc>
                <a:extLst>
                  <a:ext uri="{0D108BD9-81ED-4DB2-BD59-A6C34878D82A}">
                    <a16:rowId xmlns:a16="http://schemas.microsoft.com/office/drawing/2014/main" val="20379630"/>
                  </a:ext>
                </a:extLst>
              </a:tr>
              <a:tr h="605661">
                <a:tc>
                  <a:txBody>
                    <a:bodyPr/>
                    <a:lstStyle/>
                    <a:p>
                      <a:r>
                        <a:rPr lang="en-US" dirty="0"/>
                        <a:t>Power Consumption</a:t>
                      </a:r>
                      <a:endParaRPr lang="en-IN" dirty="0"/>
                    </a:p>
                  </a:txBody>
                  <a:tcPr/>
                </a:tc>
                <a:tc>
                  <a:txBody>
                    <a:bodyPr/>
                    <a:lstStyle/>
                    <a:p>
                      <a:r>
                        <a:rPr lang="en-US" dirty="0"/>
                        <a:t>&lt;1mW</a:t>
                      </a:r>
                      <a:endParaRPr lang="en-IN" dirty="0"/>
                    </a:p>
                  </a:txBody>
                  <a:tcPr/>
                </a:tc>
                <a:tc>
                  <a:txBody>
                    <a:bodyPr/>
                    <a:lstStyle/>
                    <a:p>
                      <a:r>
                        <a:rPr lang="en-US" dirty="0"/>
                        <a:t>0.58mW</a:t>
                      </a:r>
                    </a:p>
                    <a:p>
                      <a:r>
                        <a:rPr lang="en-US" dirty="0">
                          <a:hlinkClick r:id="rId4" action="ppaction://hlinksldjump"/>
                        </a:rPr>
                        <a:t>Slide 9</a:t>
                      </a:r>
                      <a:endParaRPr lang="en-IN" dirty="0"/>
                    </a:p>
                  </a:txBody>
                  <a:tcPr/>
                </a:tc>
                <a:extLst>
                  <a:ext uri="{0D108BD9-81ED-4DB2-BD59-A6C34878D82A}">
                    <a16:rowId xmlns:a16="http://schemas.microsoft.com/office/drawing/2014/main" val="3058859570"/>
                  </a:ext>
                </a:extLst>
              </a:tr>
              <a:tr h="433463">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18234151"/>
                  </a:ext>
                </a:extLst>
              </a:tr>
              <a:tr h="433463">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45202401"/>
                  </a:ext>
                </a:extLst>
              </a:tr>
            </a:tbl>
          </a:graphicData>
        </a:graphic>
      </p:graphicFrame>
    </p:spTree>
    <p:extLst>
      <p:ext uri="{BB962C8B-B14F-4D97-AF65-F5344CB8AC3E}">
        <p14:creationId xmlns:p14="http://schemas.microsoft.com/office/powerpoint/2010/main" val="343575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u="sng"/>
              <a:t>Target Specs</a:t>
            </a:r>
            <a:endParaRPr/>
          </a:p>
        </p:txBody>
      </p:sp>
      <p:sp>
        <p:nvSpPr>
          <p:cNvPr id="69" name="Google Shape;69;p15"/>
          <p:cNvSpPr txBox="1"/>
          <p:nvPr/>
        </p:nvSpPr>
        <p:spPr>
          <a:xfrm>
            <a:off x="1387650" y="1450075"/>
            <a:ext cx="6170400" cy="19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Output Voltage : 0.3 Volts</a:t>
            </a:r>
            <a:endParaRPr sz="1900">
              <a:solidFill>
                <a:schemeClr val="dk1"/>
              </a:solidFill>
            </a:endParaRPr>
          </a:p>
          <a:p>
            <a:pPr marL="0" lvl="0" indent="0" algn="l" rtl="0">
              <a:spcBef>
                <a:spcPts val="0"/>
              </a:spcBef>
              <a:spcAft>
                <a:spcPts val="0"/>
              </a:spcAft>
              <a:buNone/>
            </a:pPr>
            <a:r>
              <a:rPr lang="en-GB" sz="1900">
                <a:solidFill>
                  <a:schemeClr val="dk1"/>
                </a:solidFill>
              </a:rPr>
              <a:t>Output Voltage Variation &lt; 1 % (0 ℃ to 100 ℃)</a:t>
            </a:r>
            <a:endParaRPr sz="1900">
              <a:solidFill>
                <a:schemeClr val="dk1"/>
              </a:solidFill>
            </a:endParaRPr>
          </a:p>
          <a:p>
            <a:pPr marL="0" lvl="0" indent="0" algn="l" rtl="0">
              <a:spcBef>
                <a:spcPts val="0"/>
              </a:spcBef>
              <a:spcAft>
                <a:spcPts val="0"/>
              </a:spcAft>
              <a:buNone/>
            </a:pPr>
            <a:r>
              <a:rPr lang="en-GB" sz="1900">
                <a:solidFill>
                  <a:schemeClr val="dk1"/>
                </a:solidFill>
              </a:rPr>
              <a:t>Supply Rejection &gt; 40 dB</a:t>
            </a:r>
            <a:endParaRPr sz="1900">
              <a:solidFill>
                <a:schemeClr val="dk1"/>
              </a:solidFill>
            </a:endParaRPr>
          </a:p>
          <a:p>
            <a:pPr marL="0" lvl="0" indent="0" algn="l" rtl="0">
              <a:spcBef>
                <a:spcPts val="0"/>
              </a:spcBef>
              <a:spcAft>
                <a:spcPts val="0"/>
              </a:spcAft>
              <a:buNone/>
            </a:pPr>
            <a:r>
              <a:rPr lang="en-GB" sz="1900">
                <a:solidFill>
                  <a:schemeClr val="dk1"/>
                </a:solidFill>
              </a:rPr>
              <a:t>Power Consumption &lt; 1 mW</a:t>
            </a:r>
            <a:endParaRPr sz="1900">
              <a:solidFill>
                <a:schemeClr val="dk1"/>
              </a:solidFill>
            </a:endParaRPr>
          </a:p>
          <a:p>
            <a:pPr marL="0" lvl="0" indent="0" algn="l" rtl="0">
              <a:spcBef>
                <a:spcPts val="0"/>
              </a:spcBef>
              <a:spcAft>
                <a:spcPts val="0"/>
              </a:spcAft>
              <a:buNone/>
            </a:pPr>
            <a:r>
              <a:rPr lang="en-GB" sz="1900">
                <a:solidFill>
                  <a:schemeClr val="dk1"/>
                </a:solidFill>
              </a:rPr>
              <a:t>Supply Voltage : 1.2 Volts ± 5 % (1.14 to 1.26 Volts)</a:t>
            </a:r>
            <a:endParaRPr sz="1900">
              <a:solidFill>
                <a:schemeClr val="dk1"/>
              </a:solidFill>
            </a:endParaRPr>
          </a:p>
          <a:p>
            <a:pPr marL="0" lvl="0" indent="0" algn="l" rtl="0">
              <a:spcBef>
                <a:spcPts val="0"/>
              </a:spcBef>
              <a:spcAft>
                <a:spcPts val="0"/>
              </a:spcAft>
              <a:buNone/>
            </a:pPr>
            <a:endParaRPr sz="1800">
              <a:solidFill>
                <a:schemeClr val="dk2"/>
              </a:solidFill>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10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Topology Used</a:t>
            </a:r>
            <a:endParaRPr u="sng"/>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77" name="Google Shape;77;p16"/>
          <p:cNvSpPr txBox="1"/>
          <p:nvPr/>
        </p:nvSpPr>
        <p:spPr>
          <a:xfrm flipH="1">
            <a:off x="5556900" y="818125"/>
            <a:ext cx="3587100" cy="12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Note : </a:t>
            </a:r>
            <a:endParaRPr sz="1800">
              <a:solidFill>
                <a:schemeClr val="dk2"/>
              </a:solidFill>
            </a:endParaRPr>
          </a:p>
          <a:p>
            <a:pPr marL="0" lvl="0" indent="0" algn="l" rtl="0">
              <a:spcBef>
                <a:spcPts val="0"/>
              </a:spcBef>
              <a:spcAft>
                <a:spcPts val="0"/>
              </a:spcAft>
              <a:buNone/>
            </a:pPr>
            <a:r>
              <a:rPr lang="en-GB" sz="1800">
                <a:solidFill>
                  <a:schemeClr val="dk2"/>
                </a:solidFill>
              </a:rPr>
              <a:t>Startup circuit is included later in the schematics section</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GB" sz="1800">
                <a:solidFill>
                  <a:schemeClr val="dk2"/>
                </a:solidFill>
              </a:rPr>
              <a:t>Both Error Amps have the same input common mode range so they were re-used. (More details in the EA section)</a:t>
            </a:r>
            <a:endParaRPr sz="1800">
              <a:solidFill>
                <a:schemeClr val="dk2"/>
              </a:solidFill>
            </a:endParaRPr>
          </a:p>
        </p:txBody>
      </p:sp>
      <p:sp>
        <p:nvSpPr>
          <p:cNvPr id="78" name="Google Shape;78;p16"/>
          <p:cNvSpPr txBox="1"/>
          <p:nvPr/>
        </p:nvSpPr>
        <p:spPr>
          <a:xfrm>
            <a:off x="2265350" y="2380475"/>
            <a:ext cx="36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79" name="Google Shape;79;p16"/>
          <p:cNvPicPr preferRelativeResize="0"/>
          <p:nvPr/>
        </p:nvPicPr>
        <p:blipFill>
          <a:blip r:embed="rId3">
            <a:alphaModFix/>
          </a:blip>
          <a:stretch>
            <a:fillRect/>
          </a:stretch>
        </p:blipFill>
        <p:spPr>
          <a:xfrm>
            <a:off x="0" y="637325"/>
            <a:ext cx="5456274" cy="4455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Basic Operation</a:t>
            </a:r>
            <a:endParaRPr u="sng"/>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86" name="Google Shape;86;p17"/>
          <p:cNvSpPr txBox="1"/>
          <p:nvPr/>
        </p:nvSpPr>
        <p:spPr>
          <a:xfrm>
            <a:off x="114925" y="905875"/>
            <a:ext cx="50556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dk2"/>
                </a:solidFill>
              </a:rPr>
              <a:t>→ </a:t>
            </a:r>
            <a:r>
              <a:rPr lang="en-GB" sz="1000" b="1">
                <a:solidFill>
                  <a:schemeClr val="dk2"/>
                </a:solidFill>
              </a:rPr>
              <a:t>OPAMP Ensures Vx = Vy</a:t>
            </a:r>
            <a:endParaRPr sz="1000" b="1">
              <a:solidFill>
                <a:schemeClr val="dk2"/>
              </a:solidFill>
            </a:endParaRPr>
          </a:p>
          <a:p>
            <a:pPr marL="0" lvl="0" indent="0" algn="l" rtl="0">
              <a:spcBef>
                <a:spcPts val="0"/>
              </a:spcBef>
              <a:spcAft>
                <a:spcPts val="0"/>
              </a:spcAft>
              <a:buNone/>
            </a:pPr>
            <a:r>
              <a:rPr lang="en-GB" sz="1000" b="1">
                <a:solidFill>
                  <a:schemeClr val="dk2"/>
                </a:solidFill>
              </a:rPr>
              <a:t>⇒ Vbe1 = Vbe2 + I_R1*R1</a:t>
            </a:r>
            <a:endParaRPr sz="1000" b="1">
              <a:solidFill>
                <a:schemeClr val="dk2"/>
              </a:solidFill>
            </a:endParaRPr>
          </a:p>
          <a:p>
            <a:pPr marL="0" lvl="0" indent="0" algn="l" rtl="0">
              <a:spcBef>
                <a:spcPts val="0"/>
              </a:spcBef>
              <a:spcAft>
                <a:spcPts val="0"/>
              </a:spcAft>
              <a:buNone/>
            </a:pPr>
            <a:r>
              <a:rPr lang="en-GB" sz="1000" b="1">
                <a:solidFill>
                  <a:schemeClr val="dk2"/>
                </a:solidFill>
              </a:rPr>
              <a:t>⇒ I_R1 = Vt*ln(M)/R1</a:t>
            </a: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r>
              <a:rPr lang="en-GB" sz="1000" b="1">
                <a:solidFill>
                  <a:schemeClr val="dk2"/>
                </a:solidFill>
              </a:rPr>
              <a:t>Now I_MP2 = I_MP1 (their W/L is same)</a:t>
            </a:r>
            <a:endParaRPr sz="1000" b="1">
              <a:solidFill>
                <a:schemeClr val="dk2"/>
              </a:solidFill>
            </a:endParaRPr>
          </a:p>
          <a:p>
            <a:pPr marL="0" lvl="0" indent="0" algn="l" rtl="0">
              <a:spcBef>
                <a:spcPts val="0"/>
              </a:spcBef>
              <a:spcAft>
                <a:spcPts val="0"/>
              </a:spcAft>
              <a:buNone/>
            </a:pPr>
            <a:r>
              <a:rPr lang="en-GB" sz="1000" b="1">
                <a:solidFill>
                  <a:schemeClr val="dk2"/>
                </a:solidFill>
              </a:rPr>
              <a:t>So I_MP = Vt*ln(M)/R1 + Vbe1/R2</a:t>
            </a: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r>
              <a:rPr lang="en-GB" sz="1000" b="1">
                <a:solidFill>
                  <a:schemeClr val="dk2"/>
                </a:solidFill>
              </a:rPr>
              <a:t>Vbg = RL*(I_MP)</a:t>
            </a: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r>
              <a:rPr lang="en-GB" sz="1000" b="1">
                <a:solidFill>
                  <a:schemeClr val="dk2"/>
                </a:solidFill>
              </a:rPr>
              <a:t>Vbg = RL/R1 *(Vt*ln(M) + (R1/R2)*Vbe1)</a:t>
            </a: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endParaRPr sz="1000" b="1">
              <a:solidFill>
                <a:schemeClr val="dk2"/>
              </a:solidFill>
            </a:endParaRPr>
          </a:p>
          <a:p>
            <a:pPr marL="0" lvl="0" indent="0" algn="l" rtl="0">
              <a:spcBef>
                <a:spcPts val="0"/>
              </a:spcBef>
              <a:spcAft>
                <a:spcPts val="0"/>
              </a:spcAft>
              <a:buNone/>
            </a:pPr>
            <a:r>
              <a:rPr lang="en-GB" sz="1000" b="1">
                <a:solidFill>
                  <a:schemeClr val="dk2"/>
                </a:solidFill>
              </a:rPr>
              <a:t>Now resistors are sized such that tempco is zero (just at 27 degree centigrade)</a:t>
            </a:r>
            <a:endParaRPr sz="1000" b="1">
              <a:solidFill>
                <a:schemeClr val="dk2"/>
              </a:solidFill>
            </a:endParaRPr>
          </a:p>
          <a:p>
            <a:pPr marL="457200" lvl="0" indent="-292100" algn="l" rtl="0">
              <a:spcBef>
                <a:spcPts val="0"/>
              </a:spcBef>
              <a:spcAft>
                <a:spcPts val="0"/>
              </a:spcAft>
              <a:buClr>
                <a:schemeClr val="dk2"/>
              </a:buClr>
              <a:buSzPts val="1000"/>
              <a:buChar char="●"/>
            </a:pPr>
            <a:r>
              <a:rPr lang="en-GB" sz="1000" b="1">
                <a:solidFill>
                  <a:schemeClr val="dk2"/>
                </a:solidFill>
              </a:rPr>
              <a:t>We can’t cancel the tempco at all the temperatures since the slope also changes with temperature but cancelling the tempco just at 27 would give good accuracy.</a:t>
            </a:r>
            <a:endParaRPr sz="1000" b="1">
              <a:solidFill>
                <a:schemeClr val="dk2"/>
              </a:solidFill>
            </a:endParaRPr>
          </a:p>
        </p:txBody>
      </p:sp>
      <p:sp>
        <p:nvSpPr>
          <p:cNvPr id="87" name="Google Shape;87;p17"/>
          <p:cNvSpPr/>
          <p:nvPr/>
        </p:nvSpPr>
        <p:spPr>
          <a:xfrm>
            <a:off x="150050" y="2415575"/>
            <a:ext cx="2484000" cy="3936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7"/>
          <p:cNvSpPr txBox="1"/>
          <p:nvPr/>
        </p:nvSpPr>
        <p:spPr>
          <a:xfrm>
            <a:off x="5275975" y="1081450"/>
            <a:ext cx="3439800" cy="37394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err="1">
                <a:solidFill>
                  <a:schemeClr val="dk2"/>
                </a:solidFill>
              </a:rPr>
              <a:t>Vbg</a:t>
            </a:r>
            <a:r>
              <a:rPr lang="en-GB" sz="1000" b="1" dirty="0">
                <a:solidFill>
                  <a:schemeClr val="dk2"/>
                </a:solidFill>
              </a:rPr>
              <a:t> = RL/R1 * (PTAT + NTAT)</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Slope (Vt*ln(M)) = (-1)*Slope(R1/R2 * Vbe1)</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0.087*ln(M) = 1.702*(R1/R2)</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 Cancellation is done only at 27 </a:t>
            </a:r>
            <a:r>
              <a:rPr lang="en-GB" sz="1100" dirty="0">
                <a:solidFill>
                  <a:schemeClr val="dk1"/>
                </a:solidFill>
              </a:rPr>
              <a:t>℃ </a:t>
            </a:r>
            <a:endParaRPr sz="200" b="1" dirty="0">
              <a:solidFill>
                <a:schemeClr val="dk2"/>
              </a:solidFill>
            </a:endParaRPr>
          </a:p>
          <a:p>
            <a:pPr marL="0" lvl="0" indent="0" algn="l" rtl="0">
              <a:spcBef>
                <a:spcPts val="0"/>
              </a:spcBef>
              <a:spcAft>
                <a:spcPts val="0"/>
              </a:spcAft>
              <a:buNone/>
            </a:pPr>
            <a:r>
              <a:rPr lang="en-GB" sz="1000" b="1" dirty="0">
                <a:solidFill>
                  <a:schemeClr val="dk2"/>
                </a:solidFill>
              </a:rPr>
              <a:t>→ Slope of </a:t>
            </a:r>
            <a:r>
              <a:rPr lang="en-GB" sz="1000" b="1" dirty="0" err="1">
                <a:solidFill>
                  <a:schemeClr val="dk2"/>
                </a:solidFill>
              </a:rPr>
              <a:t>Vbe</a:t>
            </a:r>
            <a:r>
              <a:rPr lang="en-GB" sz="1000" b="1" dirty="0">
                <a:solidFill>
                  <a:schemeClr val="dk2"/>
                </a:solidFill>
              </a:rPr>
              <a:t> is confirmed from the simulation (slide 6)</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M=8</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R1/R2 = 0.106</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R1=1.5 KΩ</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R2 = 14.15 KΩ</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Now for </a:t>
            </a:r>
            <a:r>
              <a:rPr lang="en-GB" sz="1000" b="1" dirty="0" err="1">
                <a:solidFill>
                  <a:schemeClr val="dk2"/>
                </a:solidFill>
              </a:rPr>
              <a:t>Vbg</a:t>
            </a:r>
            <a:r>
              <a:rPr lang="en-GB" sz="1000" b="1" dirty="0">
                <a:solidFill>
                  <a:schemeClr val="dk2"/>
                </a:solidFill>
              </a:rPr>
              <a:t> = 0.3 Volts</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RL = 3.416 KΩ</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First Cut R numbers are : </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a:p>
            <a:pPr marL="0" lvl="0" indent="0" algn="l" rtl="0">
              <a:spcBef>
                <a:spcPts val="0"/>
              </a:spcBef>
              <a:spcAft>
                <a:spcPts val="0"/>
              </a:spcAft>
              <a:buNone/>
            </a:pPr>
            <a:r>
              <a:rPr lang="en-GB" sz="1000" b="1" dirty="0">
                <a:solidFill>
                  <a:schemeClr val="dk2"/>
                </a:solidFill>
              </a:rPr>
              <a:t>R1 : 1.5 KΩ </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R2 : 14.15 KΩ</a:t>
            </a:r>
            <a:endParaRPr sz="1000" b="1" dirty="0">
              <a:solidFill>
                <a:schemeClr val="dk2"/>
              </a:solidFill>
            </a:endParaRPr>
          </a:p>
          <a:p>
            <a:pPr marL="0" lvl="0" indent="0" algn="l" rtl="0">
              <a:spcBef>
                <a:spcPts val="0"/>
              </a:spcBef>
              <a:spcAft>
                <a:spcPts val="0"/>
              </a:spcAft>
              <a:buNone/>
            </a:pPr>
            <a:r>
              <a:rPr lang="en-GB" sz="1000" b="1" dirty="0">
                <a:solidFill>
                  <a:schemeClr val="dk2"/>
                </a:solidFill>
              </a:rPr>
              <a:t>R3 : 3.416 KΩ</a:t>
            </a:r>
            <a:endParaRPr sz="1000" b="1" dirty="0">
              <a:solidFill>
                <a:schemeClr val="dk2"/>
              </a:solidFill>
            </a:endParaRPr>
          </a:p>
          <a:p>
            <a:pPr marL="0" lvl="0" indent="0" algn="l" rtl="0">
              <a:spcBef>
                <a:spcPts val="0"/>
              </a:spcBef>
              <a:spcAft>
                <a:spcPts val="0"/>
              </a:spcAft>
              <a:buNone/>
            </a:pPr>
            <a:endParaRPr sz="1000" b="1" dirty="0">
              <a:solidFill>
                <a:schemeClr val="dk2"/>
              </a:solidFill>
            </a:endParaRPr>
          </a:p>
        </p:txBody>
      </p:sp>
      <p:cxnSp>
        <p:nvCxnSpPr>
          <p:cNvPr id="89" name="Google Shape;89;p17"/>
          <p:cNvCxnSpPr/>
          <p:nvPr/>
        </p:nvCxnSpPr>
        <p:spPr>
          <a:xfrm flipH="1">
            <a:off x="4994172" y="1053000"/>
            <a:ext cx="26400" cy="4090500"/>
          </a:xfrm>
          <a:prstGeom prst="straightConnector1">
            <a:avLst/>
          </a:prstGeom>
          <a:noFill/>
          <a:ln w="9525" cap="flat" cmpd="sng">
            <a:solidFill>
              <a:schemeClr val="dk2"/>
            </a:solidFill>
            <a:prstDash val="solid"/>
            <a:round/>
            <a:headEnd type="none" w="med" len="med"/>
            <a:tailEnd type="none" w="med" len="med"/>
          </a:ln>
        </p:spPr>
      </p:cxnSp>
      <p:sp>
        <p:nvSpPr>
          <p:cNvPr id="90" name="Google Shape;90;p17"/>
          <p:cNvSpPr/>
          <p:nvPr/>
        </p:nvSpPr>
        <p:spPr>
          <a:xfrm>
            <a:off x="5323100" y="4022830"/>
            <a:ext cx="900900" cy="5727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57175" y="85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Ibias : 35uA (Vtln(8)/1.5K) assumed R1 : 1.5K</a:t>
            </a:r>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pic>
        <p:nvPicPr>
          <p:cNvPr id="97" name="Google Shape;97;p18"/>
          <p:cNvPicPr preferRelativeResize="0"/>
          <p:nvPr/>
        </p:nvPicPr>
        <p:blipFill>
          <a:blip r:embed="rId3">
            <a:alphaModFix/>
          </a:blip>
          <a:stretch>
            <a:fillRect/>
          </a:stretch>
        </p:blipFill>
        <p:spPr>
          <a:xfrm>
            <a:off x="152400" y="1017725"/>
            <a:ext cx="5743001" cy="3973375"/>
          </a:xfrm>
          <a:prstGeom prst="rect">
            <a:avLst/>
          </a:prstGeom>
          <a:noFill/>
          <a:ln>
            <a:noFill/>
          </a:ln>
        </p:spPr>
      </p:pic>
      <p:pic>
        <p:nvPicPr>
          <p:cNvPr id="98" name="Google Shape;98;p18"/>
          <p:cNvPicPr preferRelativeResize="0"/>
          <p:nvPr/>
        </p:nvPicPr>
        <p:blipFill>
          <a:blip r:embed="rId4">
            <a:alphaModFix/>
          </a:blip>
          <a:stretch>
            <a:fillRect/>
          </a:stretch>
        </p:blipFill>
        <p:spPr>
          <a:xfrm>
            <a:off x="6047801" y="1170125"/>
            <a:ext cx="2794889" cy="33406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1D30-0BA6-DD8F-E4A1-F10531326489}"/>
              </a:ext>
            </a:extLst>
          </p:cNvPr>
          <p:cNvSpPr>
            <a:spLocks noGrp="1"/>
          </p:cNvSpPr>
          <p:nvPr>
            <p:ph type="title"/>
          </p:nvPr>
        </p:nvSpPr>
        <p:spPr>
          <a:xfrm>
            <a:off x="270449" y="87515"/>
            <a:ext cx="8520600" cy="572700"/>
          </a:xfrm>
        </p:spPr>
        <p:txBody>
          <a:bodyPr>
            <a:normAutofit fontScale="90000"/>
          </a:bodyPr>
          <a:lstStyle/>
          <a:p>
            <a:pPr algn="ctr"/>
            <a:r>
              <a:rPr lang="en-US" dirty="0"/>
              <a:t>DC Sim (Nominal)</a:t>
            </a:r>
            <a:endParaRPr lang="en-IN" dirty="0"/>
          </a:p>
        </p:txBody>
      </p:sp>
      <p:sp>
        <p:nvSpPr>
          <p:cNvPr id="3" name="Slide Number Placeholder 2">
            <a:extLst>
              <a:ext uri="{FF2B5EF4-FFF2-40B4-BE49-F238E27FC236}">
                <a16:creationId xmlns:a16="http://schemas.microsoft.com/office/drawing/2014/main" id="{EF0952CF-56DB-119F-EBC0-E608556F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4" name="TextBox 3">
            <a:extLst>
              <a:ext uri="{FF2B5EF4-FFF2-40B4-BE49-F238E27FC236}">
                <a16:creationId xmlns:a16="http://schemas.microsoft.com/office/drawing/2014/main" id="{01BF8819-02C8-296C-894F-12E5125D62B3}"/>
              </a:ext>
            </a:extLst>
          </p:cNvPr>
          <p:cNvSpPr txBox="1"/>
          <p:nvPr/>
        </p:nvSpPr>
        <p:spPr>
          <a:xfrm>
            <a:off x="440012" y="536265"/>
            <a:ext cx="8284602" cy="523220"/>
          </a:xfrm>
          <a:prstGeom prst="rect">
            <a:avLst/>
          </a:prstGeom>
          <a:noFill/>
        </p:spPr>
        <p:txBody>
          <a:bodyPr wrap="square" rtlCol="0">
            <a:spAutoFit/>
          </a:bodyPr>
          <a:lstStyle/>
          <a:p>
            <a:r>
              <a:rPr lang="en-US" dirty="0"/>
              <a:t>Note : The </a:t>
            </a:r>
            <a:r>
              <a:rPr lang="en-US" dirty="0" err="1"/>
              <a:t>Handcalculation</a:t>
            </a:r>
            <a:r>
              <a:rPr lang="en-US" dirty="0"/>
              <a:t> didn’t give the umbrella curve so using simulation the resistor values were tweaked in order to achieve that</a:t>
            </a:r>
            <a:endParaRPr lang="en-IN" dirty="0"/>
          </a:p>
        </p:txBody>
      </p:sp>
      <p:pic>
        <p:nvPicPr>
          <p:cNvPr id="6" name="Picture 5">
            <a:extLst>
              <a:ext uri="{FF2B5EF4-FFF2-40B4-BE49-F238E27FC236}">
                <a16:creationId xmlns:a16="http://schemas.microsoft.com/office/drawing/2014/main" id="{F18869E3-ACC2-4398-41A6-A37CC3878FB6}"/>
              </a:ext>
            </a:extLst>
          </p:cNvPr>
          <p:cNvPicPr>
            <a:picLocks noChangeAspect="1"/>
          </p:cNvPicPr>
          <p:nvPr/>
        </p:nvPicPr>
        <p:blipFill>
          <a:blip r:embed="rId2"/>
          <a:stretch>
            <a:fillRect/>
          </a:stretch>
        </p:blipFill>
        <p:spPr>
          <a:xfrm>
            <a:off x="1705369" y="1065654"/>
            <a:ext cx="5871089" cy="4077846"/>
          </a:xfrm>
          <a:prstGeom prst="rect">
            <a:avLst/>
          </a:prstGeom>
        </p:spPr>
      </p:pic>
    </p:spTree>
    <p:extLst>
      <p:ext uri="{BB962C8B-B14F-4D97-AF65-F5344CB8AC3E}">
        <p14:creationId xmlns:p14="http://schemas.microsoft.com/office/powerpoint/2010/main" val="51232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D7D9-734D-0B8B-420E-40C3A827A63B}"/>
              </a:ext>
            </a:extLst>
          </p:cNvPr>
          <p:cNvSpPr>
            <a:spLocks noGrp="1"/>
          </p:cNvSpPr>
          <p:nvPr>
            <p:ph type="title"/>
          </p:nvPr>
        </p:nvSpPr>
        <p:spPr>
          <a:xfrm>
            <a:off x="146695" y="73765"/>
            <a:ext cx="8520600" cy="572700"/>
          </a:xfrm>
        </p:spPr>
        <p:txBody>
          <a:bodyPr>
            <a:normAutofit fontScale="90000"/>
          </a:bodyPr>
          <a:lstStyle/>
          <a:p>
            <a:r>
              <a:rPr lang="en-US" dirty="0"/>
              <a:t>DC Sims Across PVT (</a:t>
            </a:r>
            <a:r>
              <a:rPr lang="en-US" sz="1300" dirty="0"/>
              <a:t>5 Process corners, 3 Supply Corners, 3 Temperature points 0,27,100</a:t>
            </a:r>
            <a:r>
              <a:rPr lang="en-US" dirty="0"/>
              <a:t>)</a:t>
            </a:r>
            <a:endParaRPr lang="en-IN" dirty="0"/>
          </a:p>
        </p:txBody>
      </p:sp>
      <p:sp>
        <p:nvSpPr>
          <p:cNvPr id="3" name="Slide Number Placeholder 2">
            <a:extLst>
              <a:ext uri="{FF2B5EF4-FFF2-40B4-BE49-F238E27FC236}">
                <a16:creationId xmlns:a16="http://schemas.microsoft.com/office/drawing/2014/main" id="{D46E7D68-CF28-A2F5-7986-D34427B07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5" name="Picture 4">
            <a:extLst>
              <a:ext uri="{FF2B5EF4-FFF2-40B4-BE49-F238E27FC236}">
                <a16:creationId xmlns:a16="http://schemas.microsoft.com/office/drawing/2014/main" id="{DEDCB307-E2EF-9FB2-7073-36BAB23736ED}"/>
              </a:ext>
            </a:extLst>
          </p:cNvPr>
          <p:cNvPicPr>
            <a:picLocks noChangeAspect="1"/>
          </p:cNvPicPr>
          <p:nvPr/>
        </p:nvPicPr>
        <p:blipFill>
          <a:blip r:embed="rId2"/>
          <a:stretch>
            <a:fillRect/>
          </a:stretch>
        </p:blipFill>
        <p:spPr>
          <a:xfrm>
            <a:off x="144380" y="1457541"/>
            <a:ext cx="5331316" cy="3272589"/>
          </a:xfrm>
          <a:prstGeom prst="rect">
            <a:avLst/>
          </a:prstGeom>
        </p:spPr>
      </p:pic>
      <p:sp>
        <p:nvSpPr>
          <p:cNvPr id="6" name="TextBox 5">
            <a:extLst>
              <a:ext uri="{FF2B5EF4-FFF2-40B4-BE49-F238E27FC236}">
                <a16:creationId xmlns:a16="http://schemas.microsoft.com/office/drawing/2014/main" id="{740D569F-71E9-893A-5833-1DAD23568D0C}"/>
              </a:ext>
            </a:extLst>
          </p:cNvPr>
          <p:cNvSpPr txBox="1"/>
          <p:nvPr/>
        </p:nvSpPr>
        <p:spPr>
          <a:xfrm>
            <a:off x="5782033" y="2069432"/>
            <a:ext cx="3004457" cy="1600438"/>
          </a:xfrm>
          <a:prstGeom prst="rect">
            <a:avLst/>
          </a:prstGeom>
          <a:noFill/>
        </p:spPr>
        <p:txBody>
          <a:bodyPr wrap="square" rtlCol="0">
            <a:spAutoFit/>
          </a:bodyPr>
          <a:lstStyle/>
          <a:p>
            <a:r>
              <a:rPr lang="en-US" dirty="0"/>
              <a:t>We can see that across the process </a:t>
            </a:r>
            <a:r>
              <a:rPr lang="en-US" dirty="0" err="1"/>
              <a:t>Vbe</a:t>
            </a:r>
            <a:r>
              <a:rPr lang="en-US" dirty="0"/>
              <a:t> values changes which changes the effective </a:t>
            </a:r>
            <a:r>
              <a:rPr lang="en-US" dirty="0" err="1"/>
              <a:t>Vbg</a:t>
            </a:r>
            <a:r>
              <a:rPr lang="en-US" dirty="0"/>
              <a:t> value as well, this requires resistor trimming techniques which ensures the slope cancellation and </a:t>
            </a:r>
            <a:r>
              <a:rPr lang="en-US" dirty="0" err="1"/>
              <a:t>Vbg</a:t>
            </a:r>
            <a:r>
              <a:rPr lang="en-US" dirty="0"/>
              <a:t> value maintained at 300mV.</a:t>
            </a:r>
            <a:endParaRPr lang="en-IN" dirty="0"/>
          </a:p>
        </p:txBody>
      </p:sp>
    </p:spTree>
    <p:extLst>
      <p:ext uri="{BB962C8B-B14F-4D97-AF65-F5344CB8AC3E}">
        <p14:creationId xmlns:p14="http://schemas.microsoft.com/office/powerpoint/2010/main" val="121251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0B4C-0A50-10D3-1982-5DA716B718BB}"/>
              </a:ext>
            </a:extLst>
          </p:cNvPr>
          <p:cNvSpPr>
            <a:spLocks noGrp="1"/>
          </p:cNvSpPr>
          <p:nvPr>
            <p:ph type="title"/>
          </p:nvPr>
        </p:nvSpPr>
        <p:spPr/>
        <p:txBody>
          <a:bodyPr>
            <a:normAutofit fontScale="90000"/>
          </a:bodyPr>
          <a:lstStyle/>
          <a:p>
            <a:pPr algn="ctr"/>
            <a:r>
              <a:rPr lang="en-US" dirty="0"/>
              <a:t> Power Consumption</a:t>
            </a:r>
            <a:endParaRPr lang="en-IN" dirty="0"/>
          </a:p>
        </p:txBody>
      </p:sp>
      <p:sp>
        <p:nvSpPr>
          <p:cNvPr id="3" name="Slide Number Placeholder 2">
            <a:extLst>
              <a:ext uri="{FF2B5EF4-FFF2-40B4-BE49-F238E27FC236}">
                <a16:creationId xmlns:a16="http://schemas.microsoft.com/office/drawing/2014/main" id="{999461B5-F38C-8BCC-3413-47427F6DDB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5" name="Picture 4">
            <a:extLst>
              <a:ext uri="{FF2B5EF4-FFF2-40B4-BE49-F238E27FC236}">
                <a16:creationId xmlns:a16="http://schemas.microsoft.com/office/drawing/2014/main" id="{F5315434-BB38-4FB4-8194-B50075B20889}"/>
              </a:ext>
            </a:extLst>
          </p:cNvPr>
          <p:cNvPicPr>
            <a:picLocks noChangeAspect="1"/>
          </p:cNvPicPr>
          <p:nvPr/>
        </p:nvPicPr>
        <p:blipFill>
          <a:blip r:embed="rId2"/>
          <a:stretch>
            <a:fillRect/>
          </a:stretch>
        </p:blipFill>
        <p:spPr>
          <a:xfrm>
            <a:off x="0" y="969002"/>
            <a:ext cx="9144000" cy="2297969"/>
          </a:xfrm>
          <a:prstGeom prst="rect">
            <a:avLst/>
          </a:prstGeom>
        </p:spPr>
      </p:pic>
      <p:sp>
        <p:nvSpPr>
          <p:cNvPr id="6" name="TextBox 5">
            <a:extLst>
              <a:ext uri="{FF2B5EF4-FFF2-40B4-BE49-F238E27FC236}">
                <a16:creationId xmlns:a16="http://schemas.microsoft.com/office/drawing/2014/main" id="{2EFBEEEB-6054-37E8-4B78-AFECE654B272}"/>
              </a:ext>
            </a:extLst>
          </p:cNvPr>
          <p:cNvSpPr txBox="1"/>
          <p:nvPr/>
        </p:nvSpPr>
        <p:spPr>
          <a:xfrm>
            <a:off x="508764" y="3616349"/>
            <a:ext cx="6380174" cy="954107"/>
          </a:xfrm>
          <a:prstGeom prst="rect">
            <a:avLst/>
          </a:prstGeom>
          <a:noFill/>
        </p:spPr>
        <p:txBody>
          <a:bodyPr wrap="square" rtlCol="0">
            <a:spAutoFit/>
          </a:bodyPr>
          <a:lstStyle/>
          <a:p>
            <a:r>
              <a:rPr lang="en-US" dirty="0"/>
              <a:t>Max Power @ 1.2 Volts  = 1.2*490uA = 0.58mW </a:t>
            </a:r>
          </a:p>
          <a:p>
            <a:r>
              <a:rPr lang="en-US" dirty="0"/>
              <a:t>Current Distribution  : Around 200uA in Error Amps, 3*(0.3/3.86K) in the three branches : 233uA</a:t>
            </a:r>
          </a:p>
          <a:p>
            <a:r>
              <a:rPr lang="en-US" dirty="0"/>
              <a:t>And some biasing branches</a:t>
            </a:r>
            <a:endParaRPr lang="en-IN" dirty="0"/>
          </a:p>
        </p:txBody>
      </p:sp>
    </p:spTree>
    <p:extLst>
      <p:ext uri="{BB962C8B-B14F-4D97-AF65-F5344CB8AC3E}">
        <p14:creationId xmlns:p14="http://schemas.microsoft.com/office/powerpoint/2010/main" val="35253570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1301</Words>
  <Application>Microsoft Office PowerPoint</Application>
  <PresentationFormat>On-screen Show (16:9)</PresentationFormat>
  <Paragraphs>181</Paragraphs>
  <Slides>22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Wingdings</vt:lpstr>
      <vt:lpstr>Simple Light</vt:lpstr>
      <vt:lpstr>SUB 1V BG Design</vt:lpstr>
      <vt:lpstr>Contents : </vt:lpstr>
      <vt:lpstr>                                Target Specs</vt:lpstr>
      <vt:lpstr>Topology Used</vt:lpstr>
      <vt:lpstr>Basic Operation</vt:lpstr>
      <vt:lpstr>Ibias : 35uA (Vtln(8)/1.5K) assumed R1 : 1.5K</vt:lpstr>
      <vt:lpstr>DC Sim (Nominal)</vt:lpstr>
      <vt:lpstr>DC Sims Across PVT (5 Process corners, 3 Supply Corners, 3 Temperature points 0,27,100)</vt:lpstr>
      <vt:lpstr> Power Consumption</vt:lpstr>
      <vt:lpstr>Why Choose M=8 ?</vt:lpstr>
      <vt:lpstr>Error Amp Design</vt:lpstr>
      <vt:lpstr>Error Amp Design</vt:lpstr>
      <vt:lpstr>Stand-Alone EA Sim Results</vt:lpstr>
      <vt:lpstr>PSRR Calculations </vt:lpstr>
      <vt:lpstr>PSRR Sim Results &amp; TB </vt:lpstr>
      <vt:lpstr>-ve FB loops Stability</vt:lpstr>
      <vt:lpstr>Loop1</vt:lpstr>
      <vt:lpstr>Loop 2</vt:lpstr>
      <vt:lpstr>Startup Circuitry</vt:lpstr>
      <vt:lpstr>StartUP Sims (1M Ramp Rate at the Supply)</vt:lpstr>
      <vt:lpstr>1V Ramp Rate at the Supply</vt:lpstr>
      <vt:lpstr>                                             SCM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Gupta, Harshit</cp:lastModifiedBy>
  <cp:revision>38</cp:revision>
  <dcterms:modified xsi:type="dcterms:W3CDTF">2025-10-26T20:17:12Z</dcterms:modified>
</cp:coreProperties>
</file>