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507"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 id="520" r:id="rId265"/>
    <p:sldId id="521" r:id="rId266"/>
    <p:sldId id="522" r:id="rId267"/>
    <p:sldId id="523" r:id="rId268"/>
    <p:sldId id="524" r:id="rId269"/>
    <p:sldId id="525" r:id="rId270"/>
    <p:sldId id="526" r:id="rId271"/>
    <p:sldId id="527" r:id="rId272"/>
    <p:sldId id="528" r:id="rId273"/>
    <p:sldId id="529" r:id="rId274"/>
    <p:sldId id="530" r:id="rId275"/>
    <p:sldId id="531" r:id="rId276"/>
    <p:sldId id="532" r:id="rId277"/>
    <p:sldId id="533" r:id="rId278"/>
    <p:sldId id="534" r:id="rId279"/>
    <p:sldId id="535" r:id="rId280"/>
    <p:sldId id="536" r:id="rId281"/>
    <p:sldId id="537" r:id="rId282"/>
    <p:sldId id="538" r:id="rId2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86" y="5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Cascading Style Sheet (CSS)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400" dirty="0" smtClean="0">
                <a:latin typeface="Times New Roman" pitchFamily="18" charset="0"/>
                <a:cs typeface="Times New Roman" pitchFamily="18" charset="0"/>
              </a:rPr>
              <a:t>CSS is a simple mechanism of describing common presentation semantics for every page in a </a:t>
            </a:r>
            <a:r>
              <a:rPr lang="en-US" sz="2400" dirty="0">
                <a:latin typeface="Times New Roman" pitchFamily="18" charset="0"/>
                <a:cs typeface="Times New Roman" pitchFamily="18" charset="0"/>
              </a:rPr>
              <a:t>website. It can control the layout of multiple web pages all at </a:t>
            </a:r>
            <a:r>
              <a:rPr lang="en-US" sz="2400" dirty="0" smtClean="0">
                <a:latin typeface="Times New Roman" pitchFamily="18" charset="0"/>
                <a:cs typeface="Times New Roman" pitchFamily="18" charset="0"/>
              </a:rPr>
              <a:t>once.</a:t>
            </a:r>
          </a:p>
          <a:p>
            <a:pPr marL="0" indent="0">
              <a:buNone/>
            </a:pPr>
            <a:r>
              <a:rPr lang="en-US" sz="2400" dirty="0" smtClean="0">
                <a:latin typeface="Times New Roman" pitchFamily="18" charset="0"/>
                <a:cs typeface="Times New Roman" pitchFamily="18" charset="0"/>
              </a:rPr>
              <a:t>Version of CSS:</a:t>
            </a:r>
          </a:p>
          <a:p>
            <a:pPr marL="0" indent="0">
              <a:buNone/>
            </a:pPr>
            <a:r>
              <a:rPr lang="en-US" sz="2400" dirty="0" smtClean="0">
                <a:latin typeface="Times New Roman" pitchFamily="18" charset="0"/>
                <a:cs typeface="Times New Roman" pitchFamily="18" charset="0"/>
              </a:rPr>
              <a:t>CSS 1</a:t>
            </a:r>
          </a:p>
          <a:p>
            <a:pPr marL="0" indent="0">
              <a:buNone/>
            </a:pPr>
            <a:r>
              <a:rPr lang="en-US" sz="2400" dirty="0" smtClean="0">
                <a:latin typeface="Times New Roman" pitchFamily="18" charset="0"/>
                <a:cs typeface="Times New Roman" pitchFamily="18" charset="0"/>
              </a:rPr>
              <a:t>CSS 2</a:t>
            </a:r>
          </a:p>
          <a:p>
            <a:pPr marL="0" indent="0">
              <a:buNone/>
            </a:pPr>
            <a:r>
              <a:rPr lang="en-US" sz="2400" dirty="0" smtClean="0">
                <a:latin typeface="Times New Roman" pitchFamily="18" charset="0"/>
                <a:cs typeface="Times New Roman" pitchFamily="18" charset="0"/>
              </a:rPr>
              <a:t>CSS 3</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24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Internal Style Sheet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Internal Style sheet is a set of style that is created as a part of HTML </a:t>
            </a:r>
            <a:r>
              <a:rPr lang="en-US" sz="2400" dirty="0">
                <a:latin typeface="Times New Roman" pitchFamily="18" charset="0"/>
                <a:cs typeface="Times New Roman" pitchFamily="18" charset="0"/>
              </a:rPr>
              <a:t>document. An internal style sheet may be used if one single page has a unique style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Internal Style sheets are created using &lt;style&gt; element, which is added inside the &lt;head&gt; element of the HTML document.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356305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878"/>
            <a:ext cx="8229600" cy="4080272"/>
          </a:xfrm>
        </p:spPr>
        <p:txBody>
          <a:bodyPr>
            <a:normAutofit/>
          </a:bodyPr>
          <a:lstStyle/>
          <a:p>
            <a:r>
              <a:rPr lang="en-US" sz="2000" dirty="0" smtClean="0">
                <a:latin typeface="Times New Roman" pitchFamily="18" charset="0"/>
                <a:cs typeface="Times New Roman" pitchFamily="18" charset="0"/>
              </a:rPr>
              <a:t>left</a:t>
            </a:r>
          </a:p>
          <a:p>
            <a:r>
              <a:rPr lang="en-US" sz="2000" dirty="0" smtClean="0">
                <a:latin typeface="Times New Roman" pitchFamily="18" charset="0"/>
                <a:cs typeface="Times New Roman" pitchFamily="18" charset="0"/>
              </a:rPr>
              <a:t>right</a:t>
            </a:r>
          </a:p>
          <a:p>
            <a:r>
              <a:rPr lang="en-US" sz="2000" dirty="0" smtClean="0">
                <a:latin typeface="Times New Roman" pitchFamily="18" charset="0"/>
                <a:cs typeface="Times New Roman" pitchFamily="18" charset="0"/>
              </a:rPr>
              <a:t>top</a:t>
            </a:r>
          </a:p>
          <a:p>
            <a:r>
              <a:rPr lang="en-US" sz="2000" dirty="0" smtClean="0">
                <a:latin typeface="Times New Roman" pitchFamily="18" charset="0"/>
                <a:cs typeface="Times New Roman" pitchFamily="18" charset="0"/>
              </a:rPr>
              <a:t>bottom</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These properties are used to position an element. </a:t>
            </a:r>
          </a:p>
          <a:p>
            <a:pPr marL="0" indent="0">
              <a:buNone/>
            </a:pPr>
            <a:r>
              <a:rPr lang="en-US" sz="2000" dirty="0" smtClean="0">
                <a:latin typeface="Times New Roman" pitchFamily="18" charset="0"/>
                <a:cs typeface="Times New Roman" pitchFamily="18" charset="0"/>
              </a:rPr>
              <a:t>We can not use any of these properties without setting up position property. </a:t>
            </a:r>
          </a:p>
          <a:p>
            <a:pPr marL="0" indent="0">
              <a:buNone/>
            </a:pPr>
            <a:endParaRPr lang="en-US" sz="2000" dirty="0" smtClean="0">
              <a:latin typeface="Times New Roman" pitchFamily="18" charset="0"/>
              <a:cs typeface="Times New Roman" pitchFamily="18" charset="0"/>
            </a:endParaRPr>
          </a:p>
        </p:txBody>
      </p:sp>
      <p:sp>
        <p:nvSpPr>
          <p:cNvPr id="5" name="Rectangle 4"/>
          <p:cNvSpPr/>
          <p:nvPr/>
        </p:nvSpPr>
        <p:spPr>
          <a:xfrm>
            <a:off x="3200400" y="742950"/>
            <a:ext cx="2010178" cy="1066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smtClean="0">
                <a:latin typeface="Times New Roman" pitchFamily="18" charset="0"/>
                <a:cs typeface="Times New Roman" pitchFamily="18" charset="0"/>
              </a:rPr>
              <a:t>Auto</a:t>
            </a:r>
          </a:p>
          <a:p>
            <a:r>
              <a:rPr lang="en-US" sz="1600" dirty="0" smtClean="0">
                <a:latin typeface="Times New Roman" pitchFamily="18" charset="0"/>
                <a:cs typeface="Times New Roman" pitchFamily="18" charset="0"/>
              </a:rPr>
              <a:t>Length (cm, </a:t>
            </a:r>
            <a:r>
              <a:rPr lang="en-US" sz="1600" dirty="0" err="1" smtClean="0">
                <a:latin typeface="Times New Roman" pitchFamily="18" charset="0"/>
                <a:cs typeface="Times New Roman" pitchFamily="18" charset="0"/>
              </a:rPr>
              <a:t>px</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cxnSp>
        <p:nvCxnSpPr>
          <p:cNvPr id="7" name="Straight Arrow Connector 6"/>
          <p:cNvCxnSpPr>
            <a:endCxn id="5" idx="1"/>
          </p:cNvCxnSpPr>
          <p:nvPr/>
        </p:nvCxnSpPr>
        <p:spPr>
          <a:xfrm>
            <a:off x="1295400" y="742950"/>
            <a:ext cx="1905000" cy="533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endCxn id="5" idx="1"/>
          </p:cNvCxnSpPr>
          <p:nvPr/>
        </p:nvCxnSpPr>
        <p:spPr>
          <a:xfrm>
            <a:off x="1447800" y="112395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5" idx="1"/>
          </p:cNvCxnSpPr>
          <p:nvPr/>
        </p:nvCxnSpPr>
        <p:spPr>
          <a:xfrm flipV="1">
            <a:off x="1295400" y="1276350"/>
            <a:ext cx="1905000" cy="228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endCxn id="5" idx="1"/>
          </p:cNvCxnSpPr>
          <p:nvPr/>
        </p:nvCxnSpPr>
        <p:spPr>
          <a:xfrm flipV="1">
            <a:off x="1600200" y="1276350"/>
            <a:ext cx="1600200"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609600" y="2410420"/>
            <a:ext cx="1075936" cy="923330"/>
          </a:xfrm>
          <a:prstGeom prst="rect">
            <a:avLst/>
          </a:prstGeom>
          <a:noFill/>
        </p:spPr>
        <p:txBody>
          <a:bodyPr wrap="none" rtlCol="0">
            <a:spAutoFit/>
          </a:bodyPr>
          <a:lstStyle/>
          <a:p>
            <a:r>
              <a:rPr lang="en-US" dirty="0" smtClean="0">
                <a:latin typeface="Times New Roman" pitchFamily="18" charset="0"/>
                <a:cs typeface="Times New Roman" pitchFamily="18" charset="0"/>
              </a:rPr>
              <a:t>left: auto</a:t>
            </a:r>
          </a:p>
          <a:p>
            <a:r>
              <a:rPr lang="en-US" dirty="0" smtClean="0">
                <a:latin typeface="Times New Roman" pitchFamily="18" charset="0"/>
                <a:cs typeface="Times New Roman" pitchFamily="18" charset="0"/>
              </a:rPr>
              <a:t>left: 55px</a:t>
            </a:r>
          </a:p>
          <a:p>
            <a:r>
              <a:rPr lang="en-US" dirty="0" smtClean="0">
                <a:latin typeface="Times New Roman" pitchFamily="18" charset="0"/>
                <a:cs typeface="Times New Roman" pitchFamily="18" charset="0"/>
              </a:rPr>
              <a:t>left: 50%</a:t>
            </a:r>
            <a:endParaRPr lang="en-US" dirty="0">
              <a:latin typeface="Times New Roman" pitchFamily="18" charset="0"/>
              <a:cs typeface="Times New Roman" pitchFamily="18" charset="0"/>
            </a:endParaRPr>
          </a:p>
        </p:txBody>
      </p:sp>
      <p:sp>
        <p:nvSpPr>
          <p:cNvPr id="17" name="TextBox 16"/>
          <p:cNvSpPr txBox="1"/>
          <p:nvPr/>
        </p:nvSpPr>
        <p:spPr>
          <a:xfrm>
            <a:off x="2087723" y="2419350"/>
            <a:ext cx="1204176" cy="923330"/>
          </a:xfrm>
          <a:prstGeom prst="rect">
            <a:avLst/>
          </a:prstGeom>
          <a:noFill/>
        </p:spPr>
        <p:txBody>
          <a:bodyPr wrap="none" rtlCol="0">
            <a:spAutoFit/>
          </a:bodyPr>
          <a:lstStyle/>
          <a:p>
            <a:r>
              <a:rPr lang="en-US" dirty="0" smtClean="0">
                <a:latin typeface="Times New Roman" pitchFamily="18" charset="0"/>
                <a:cs typeface="Times New Roman" pitchFamily="18" charset="0"/>
              </a:rPr>
              <a:t>right: auto</a:t>
            </a:r>
          </a:p>
          <a:p>
            <a:r>
              <a:rPr lang="en-US" dirty="0" smtClean="0">
                <a:latin typeface="Times New Roman" pitchFamily="18" charset="0"/>
                <a:cs typeface="Times New Roman" pitchFamily="18" charset="0"/>
              </a:rPr>
              <a:t>right: 23px</a:t>
            </a:r>
          </a:p>
          <a:p>
            <a:r>
              <a:rPr lang="en-US" dirty="0" smtClean="0">
                <a:latin typeface="Times New Roman" pitchFamily="18" charset="0"/>
                <a:cs typeface="Times New Roman" pitchFamily="18" charset="0"/>
              </a:rPr>
              <a:t>right: 50%</a:t>
            </a:r>
            <a:endParaRPr lang="en-US" dirty="0">
              <a:latin typeface="Times New Roman" pitchFamily="18" charset="0"/>
              <a:cs typeface="Times New Roman" pitchFamily="18" charset="0"/>
            </a:endParaRPr>
          </a:p>
        </p:txBody>
      </p:sp>
      <p:sp>
        <p:nvSpPr>
          <p:cNvPr id="18" name="TextBox 17"/>
          <p:cNvSpPr txBox="1"/>
          <p:nvPr/>
        </p:nvSpPr>
        <p:spPr>
          <a:xfrm>
            <a:off x="3651991" y="2409959"/>
            <a:ext cx="1072409" cy="923330"/>
          </a:xfrm>
          <a:prstGeom prst="rect">
            <a:avLst/>
          </a:prstGeom>
          <a:noFill/>
        </p:spPr>
        <p:txBody>
          <a:bodyPr wrap="none" rtlCol="0">
            <a:spAutoFit/>
          </a:bodyPr>
          <a:lstStyle/>
          <a:p>
            <a:r>
              <a:rPr lang="en-US" dirty="0" smtClean="0">
                <a:latin typeface="Times New Roman" pitchFamily="18" charset="0"/>
                <a:cs typeface="Times New Roman" pitchFamily="18" charset="0"/>
              </a:rPr>
              <a:t>top: auto</a:t>
            </a:r>
          </a:p>
          <a:p>
            <a:r>
              <a:rPr lang="en-US" dirty="0" smtClean="0">
                <a:latin typeface="Times New Roman" pitchFamily="18" charset="0"/>
                <a:cs typeface="Times New Roman" pitchFamily="18" charset="0"/>
              </a:rPr>
              <a:t>top: 20%</a:t>
            </a:r>
          </a:p>
          <a:p>
            <a:r>
              <a:rPr lang="en-US" dirty="0" smtClean="0">
                <a:latin typeface="Times New Roman" pitchFamily="18" charset="0"/>
                <a:cs typeface="Times New Roman" pitchFamily="18" charset="0"/>
              </a:rPr>
              <a:t>top: 40px</a:t>
            </a:r>
            <a:endParaRPr lang="en-US" dirty="0">
              <a:latin typeface="Times New Roman" pitchFamily="18" charset="0"/>
              <a:cs typeface="Times New Roman" pitchFamily="18" charset="0"/>
            </a:endParaRPr>
          </a:p>
        </p:txBody>
      </p:sp>
      <p:sp>
        <p:nvSpPr>
          <p:cNvPr id="19" name="TextBox 18"/>
          <p:cNvSpPr txBox="1"/>
          <p:nvPr/>
        </p:nvSpPr>
        <p:spPr>
          <a:xfrm>
            <a:off x="5257800" y="2419350"/>
            <a:ext cx="1473480" cy="923330"/>
          </a:xfrm>
          <a:prstGeom prst="rect">
            <a:avLst/>
          </a:prstGeom>
          <a:noFill/>
        </p:spPr>
        <p:txBody>
          <a:bodyPr wrap="none" rtlCol="0">
            <a:spAutoFit/>
          </a:bodyPr>
          <a:lstStyle/>
          <a:p>
            <a:r>
              <a:rPr lang="en-US" dirty="0" smtClean="0">
                <a:latin typeface="Times New Roman" pitchFamily="18" charset="0"/>
                <a:cs typeface="Times New Roman" pitchFamily="18" charset="0"/>
              </a:rPr>
              <a:t>bottom: auto</a:t>
            </a:r>
          </a:p>
          <a:p>
            <a:r>
              <a:rPr lang="en-US" dirty="0" smtClean="0">
                <a:latin typeface="Times New Roman" pitchFamily="18" charset="0"/>
                <a:cs typeface="Times New Roman" pitchFamily="18" charset="0"/>
              </a:rPr>
              <a:t>bottom: 23cm</a:t>
            </a:r>
          </a:p>
          <a:p>
            <a:r>
              <a:rPr lang="en-US" dirty="0" smtClean="0">
                <a:latin typeface="Times New Roman" pitchFamily="18" charset="0"/>
                <a:cs typeface="Times New Roman" pitchFamily="18" charset="0"/>
              </a:rPr>
              <a:t>bottom: 40%</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396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fade">
                                      <p:cBhvr>
                                        <p:cTn id="57" dur="5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
                                            <p:txEl>
                                              <p:pRg st="2" end="2"/>
                                            </p:txEl>
                                          </p:spTgt>
                                        </p:tgtEl>
                                        <p:attrNameLst>
                                          <p:attrName>style.visibility</p:attrName>
                                        </p:attrNameLst>
                                      </p:cBhvr>
                                      <p:to>
                                        <p:strVal val="visible"/>
                                      </p:to>
                                    </p:set>
                                    <p:animEffect transition="in" filter="fade">
                                      <p:cBhvr>
                                        <p:cTn id="62" dur="500"/>
                                        <p:tgtEl>
                                          <p:spTgt spid="1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fade">
                                      <p:cBhvr>
                                        <p:cTn id="82" dur="500"/>
                                        <p:tgtEl>
                                          <p:spTgt spid="3">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Effect transition="in" filter="fade">
                                      <p:cBhvr>
                                        <p:cTn id="8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18" grpId="0"/>
      <p:bldP spid="1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smtClean="0">
                <a:latin typeface="Times New Roman" pitchFamily="18" charset="0"/>
                <a:cs typeface="Times New Roman" pitchFamily="18" charset="0"/>
              </a:rPr>
              <a:t>Position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971550"/>
            <a:ext cx="4038600" cy="3394472"/>
          </a:xfrm>
        </p:spPr>
        <p:txBody>
          <a:bodyPr>
            <a:normAutofit/>
          </a:bodyPr>
          <a:lstStyle/>
          <a:p>
            <a:r>
              <a:rPr lang="en-US" sz="2400" dirty="0">
                <a:latin typeface="Times New Roman" pitchFamily="18" charset="0"/>
                <a:cs typeface="Times New Roman" pitchFamily="18" charset="0"/>
              </a:rPr>
              <a:t>static</a:t>
            </a:r>
          </a:p>
          <a:p>
            <a:r>
              <a:rPr lang="en-US" sz="2400" dirty="0" smtClean="0">
                <a:latin typeface="Times New Roman" pitchFamily="18" charset="0"/>
                <a:cs typeface="Times New Roman" pitchFamily="18" charset="0"/>
              </a:rPr>
              <a:t>fixed</a:t>
            </a:r>
          </a:p>
          <a:p>
            <a:r>
              <a:rPr lang="en-US" sz="2400" dirty="0" smtClean="0">
                <a:latin typeface="Times New Roman" pitchFamily="18" charset="0"/>
                <a:cs typeface="Times New Roman" pitchFamily="18" charset="0"/>
              </a:rPr>
              <a:t>relative</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absolute</a:t>
            </a:r>
            <a:endParaRPr lang="en-US" sz="2400" dirty="0">
              <a:latin typeface="Times New Roman" pitchFamily="18" charset="0"/>
              <a:cs typeface="Times New Roman" pitchFamily="18" charset="0"/>
            </a:endParaRPr>
          </a:p>
        </p:txBody>
      </p:sp>
      <p:sp>
        <p:nvSpPr>
          <p:cNvPr id="7" name="Content Placeholder 6"/>
          <p:cNvSpPr>
            <a:spLocks noGrp="1"/>
          </p:cNvSpPr>
          <p:nvPr>
            <p:ph sz="half" idx="2"/>
          </p:nvPr>
        </p:nvSpPr>
        <p:spPr>
          <a:xfrm>
            <a:off x="4648200" y="971550"/>
            <a:ext cx="4038600" cy="3394472"/>
          </a:xfrm>
        </p:spPr>
        <p:txBody>
          <a:bodyPr>
            <a:normAutofit/>
          </a:bodyPr>
          <a:lstStyle/>
          <a:p>
            <a:r>
              <a:rPr lang="en-US" sz="2400" dirty="0" smtClean="0">
                <a:latin typeface="Times New Roman" pitchFamily="18" charset="0"/>
                <a:cs typeface="Times New Roman" pitchFamily="18" charset="0"/>
              </a:rPr>
              <a:t>left</a:t>
            </a:r>
          </a:p>
          <a:p>
            <a:r>
              <a:rPr lang="en-US" sz="2400" dirty="0" smtClean="0">
                <a:latin typeface="Times New Roman" pitchFamily="18" charset="0"/>
                <a:cs typeface="Times New Roman" pitchFamily="18" charset="0"/>
              </a:rPr>
              <a:t>right</a:t>
            </a:r>
          </a:p>
          <a:p>
            <a:r>
              <a:rPr lang="en-US" sz="2400" dirty="0" smtClean="0">
                <a:latin typeface="Times New Roman" pitchFamily="18" charset="0"/>
                <a:cs typeface="Times New Roman" pitchFamily="18" charset="0"/>
              </a:rPr>
              <a:t>top</a:t>
            </a:r>
          </a:p>
          <a:p>
            <a:r>
              <a:rPr lang="en-US" sz="2400" dirty="0" smtClean="0">
                <a:latin typeface="Times New Roman" pitchFamily="18" charset="0"/>
                <a:cs typeface="Times New Roman" pitchFamily="18" charset="0"/>
              </a:rPr>
              <a:t>bottom</a:t>
            </a:r>
          </a:p>
        </p:txBody>
      </p:sp>
    </p:spTree>
    <p:extLst>
      <p:ext uri="{BB962C8B-B14F-4D97-AF65-F5344CB8AC3E}">
        <p14:creationId xmlns:p14="http://schemas.microsoft.com/office/powerpoint/2010/main" val="39071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dirty="0" smtClean="0">
                <a:latin typeface="Times New Roman" pitchFamily="18" charset="0"/>
                <a:cs typeface="Times New Roman" pitchFamily="18" charset="0"/>
              </a:rPr>
              <a:t>static</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343400"/>
          </a:xfrm>
        </p:spPr>
        <p:txBody>
          <a:bodyPr>
            <a:noAutofit/>
          </a:bodyPr>
          <a:lstStyle/>
          <a:p>
            <a:pPr marL="0" indent="0">
              <a:buNone/>
            </a:pPr>
            <a:r>
              <a:rPr lang="en-US" sz="1800" dirty="0" smtClean="0">
                <a:latin typeface="Times New Roman" pitchFamily="18" charset="0"/>
                <a:cs typeface="Times New Roman" pitchFamily="18" charset="0"/>
              </a:rPr>
              <a:t>When we set static position for an element then it </a:t>
            </a:r>
            <a:r>
              <a:rPr lang="en-US" sz="1800" dirty="0">
                <a:latin typeface="Times New Roman" pitchFamily="18" charset="0"/>
                <a:cs typeface="Times New Roman" pitchFamily="18" charset="0"/>
              </a:rPr>
              <a:t>is not positioned in any special </a:t>
            </a:r>
            <a:r>
              <a:rPr lang="en-US" sz="1800" dirty="0" smtClean="0">
                <a:latin typeface="Times New Roman" pitchFamily="18" charset="0"/>
                <a:cs typeface="Times New Roman" pitchFamily="18" charset="0"/>
              </a:rPr>
              <a:t>way, </a:t>
            </a:r>
            <a:r>
              <a:rPr lang="en-US" sz="1800" dirty="0">
                <a:latin typeface="Times New Roman" pitchFamily="18" charset="0"/>
                <a:cs typeface="Times New Roman" pitchFamily="18" charset="0"/>
              </a:rPr>
              <a:t>it is always positioned according to the normal flow of the </a:t>
            </a:r>
            <a:r>
              <a:rPr lang="en-US" sz="1800" dirty="0" smtClean="0">
                <a:latin typeface="Times New Roman" pitchFamily="18" charset="0"/>
                <a:cs typeface="Times New Roman" pitchFamily="18" charset="0"/>
              </a:rPr>
              <a:t>page.</a:t>
            </a:r>
          </a:p>
          <a:p>
            <a:pPr marL="0" indent="0">
              <a:buNone/>
            </a:pPr>
            <a:r>
              <a:rPr lang="en-US" sz="1800" dirty="0" smtClean="0">
                <a:latin typeface="Times New Roman" pitchFamily="18" charset="0"/>
                <a:cs typeface="Times New Roman" pitchFamily="18" charset="0"/>
              </a:rPr>
              <a:t>left, right, top and bottom property won’t work with static position.</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h1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position: static;</a:t>
            </a:r>
          </a:p>
          <a:p>
            <a:pPr marL="0" indent="0">
              <a:buNone/>
            </a:pPr>
            <a:r>
              <a:rPr lang="en-US" sz="1800" dirty="0">
                <a:latin typeface="Times New Roman" pitchFamily="18" charset="0"/>
                <a:cs typeface="Times New Roman" pitchFamily="18" charset="0"/>
              </a:rPr>
              <a:t>    border: </a:t>
            </a:r>
            <a:r>
              <a:rPr lang="en-US" sz="1800" dirty="0" smtClean="0">
                <a:latin typeface="Times New Roman" pitchFamily="18" charset="0"/>
                <a:cs typeface="Times New Roman" pitchFamily="18" charset="0"/>
              </a:rPr>
              <a:t>5px </a:t>
            </a:r>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red;</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h1 {</a:t>
            </a:r>
          </a:p>
          <a:p>
            <a:pPr marL="0" indent="0">
              <a:buNone/>
            </a:pPr>
            <a:r>
              <a:rPr lang="en-US" sz="1800" dirty="0">
                <a:latin typeface="Times New Roman" pitchFamily="18" charset="0"/>
                <a:cs typeface="Times New Roman" pitchFamily="18" charset="0"/>
              </a:rPr>
              <a:t>    position: static;</a:t>
            </a:r>
          </a:p>
          <a:p>
            <a:pPr marL="0" indent="0">
              <a:buNone/>
            </a:pPr>
            <a:r>
              <a:rPr lang="en-US" sz="1800" dirty="0">
                <a:latin typeface="Times New Roman" pitchFamily="18" charset="0"/>
                <a:cs typeface="Times New Roman" pitchFamily="18" charset="0"/>
              </a:rPr>
              <a:t>    border: </a:t>
            </a:r>
            <a:r>
              <a:rPr lang="en-US" sz="1800" dirty="0" smtClean="0">
                <a:latin typeface="Times New Roman" pitchFamily="18" charset="0"/>
                <a:cs typeface="Times New Roman" pitchFamily="18" charset="0"/>
              </a:rPr>
              <a:t>5px </a:t>
            </a:r>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red;</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left: 50px;</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39672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smtClean="0">
                <a:latin typeface="Times New Roman" pitchFamily="18" charset="0"/>
                <a:cs typeface="Times New Roman" pitchFamily="18" charset="0"/>
              </a:rPr>
              <a:t>fixed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62400"/>
          </a:xfrm>
        </p:spPr>
        <p:txBody>
          <a:bodyPr>
            <a:normAutofit/>
          </a:bodyPr>
          <a:lstStyle/>
          <a:p>
            <a:pPr marL="0" indent="0">
              <a:buNone/>
            </a:pPr>
            <a:r>
              <a:rPr lang="en-US" sz="1800" dirty="0">
                <a:latin typeface="Times New Roman" pitchFamily="18" charset="0"/>
                <a:cs typeface="Times New Roman" pitchFamily="18" charset="0"/>
              </a:rPr>
              <a:t>When we set </a:t>
            </a:r>
            <a:r>
              <a:rPr lang="en-US" sz="1800" dirty="0" smtClean="0">
                <a:latin typeface="Times New Roman" pitchFamily="18" charset="0"/>
                <a:cs typeface="Times New Roman" pitchFamily="18" charset="0"/>
              </a:rPr>
              <a:t>fixed </a:t>
            </a:r>
            <a:r>
              <a:rPr lang="en-US" sz="1800" dirty="0">
                <a:latin typeface="Times New Roman" pitchFamily="18" charset="0"/>
                <a:cs typeface="Times New Roman" pitchFamily="18" charset="0"/>
              </a:rPr>
              <a:t>position for an element </a:t>
            </a:r>
            <a:r>
              <a:rPr lang="en-US" sz="1800" dirty="0" smtClean="0">
                <a:latin typeface="Times New Roman" pitchFamily="18" charset="0"/>
                <a:cs typeface="Times New Roman" pitchFamily="18" charset="0"/>
              </a:rPr>
              <a:t>it always </a:t>
            </a:r>
            <a:r>
              <a:rPr lang="en-US" sz="1800" dirty="0">
                <a:latin typeface="Times New Roman" pitchFamily="18" charset="0"/>
                <a:cs typeface="Times New Roman" pitchFamily="18" charset="0"/>
              </a:rPr>
              <a:t>stays in the same place even if the page is scrolled. The top, right, bottom, and left properties are used to position the element.</a:t>
            </a:r>
          </a:p>
          <a:p>
            <a:pPr marL="0" indent="0">
              <a:buNone/>
            </a:pPr>
            <a:r>
              <a:rPr lang="en-US" sz="1800" dirty="0" err="1" smtClean="0">
                <a:latin typeface="Times New Roman" pitchFamily="18" charset="0"/>
                <a:cs typeface="Times New Roman" pitchFamily="18" charset="0"/>
              </a:rPr>
              <a:t>img</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position: fixed;</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right: 0;</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top: 50%;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border</a:t>
            </a:r>
            <a:r>
              <a:rPr lang="en-US" sz="1800" dirty="0">
                <a:latin typeface="Times New Roman" pitchFamily="18" charset="0"/>
                <a:cs typeface="Times New Roman" pitchFamily="18" charset="0"/>
              </a:rPr>
              <a:t>: 3px solid </a:t>
            </a:r>
            <a:r>
              <a:rPr lang="en-US" sz="1800" dirty="0" smtClean="0">
                <a:latin typeface="Times New Roman" pitchFamily="18" charset="0"/>
                <a:cs typeface="Times New Roman" pitchFamily="18" charset="0"/>
              </a:rPr>
              <a:t>red;</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30594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relative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Autofit/>
          </a:bodyPr>
          <a:lstStyle/>
          <a:p>
            <a:pPr marL="0" indent="0">
              <a:buNone/>
            </a:pPr>
            <a:r>
              <a:rPr lang="en-US" sz="1800" dirty="0">
                <a:latin typeface="Times New Roman" pitchFamily="18" charset="0"/>
                <a:cs typeface="Times New Roman" pitchFamily="18" charset="0"/>
              </a:rPr>
              <a:t>When we set </a:t>
            </a:r>
            <a:r>
              <a:rPr lang="en-US" sz="1800" dirty="0" smtClean="0">
                <a:latin typeface="Times New Roman" pitchFamily="18" charset="0"/>
                <a:cs typeface="Times New Roman" pitchFamily="18" charset="0"/>
              </a:rPr>
              <a:t>relative </a:t>
            </a:r>
            <a:r>
              <a:rPr lang="en-US" sz="1800" dirty="0">
                <a:latin typeface="Times New Roman" pitchFamily="18" charset="0"/>
                <a:cs typeface="Times New Roman" pitchFamily="18" charset="0"/>
              </a:rPr>
              <a:t>position for an </a:t>
            </a:r>
            <a:r>
              <a:rPr lang="en-US" sz="1800" dirty="0" smtClean="0">
                <a:latin typeface="Times New Roman" pitchFamily="18" charset="0"/>
                <a:cs typeface="Times New Roman" pitchFamily="18" charset="0"/>
              </a:rPr>
              <a:t>element, elements positioned to its normal flow.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h1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position: relative;</a:t>
            </a:r>
          </a:p>
          <a:p>
            <a:pPr marL="0" indent="0">
              <a:buNone/>
            </a:pPr>
            <a:r>
              <a:rPr lang="en-US" sz="1800" dirty="0">
                <a:latin typeface="Times New Roman" pitchFamily="18" charset="0"/>
                <a:cs typeface="Times New Roman" pitchFamily="18" charset="0"/>
              </a:rPr>
              <a:t>    left: </a:t>
            </a:r>
            <a:r>
              <a:rPr lang="en-US" sz="1800" dirty="0" smtClean="0">
                <a:latin typeface="Times New Roman" pitchFamily="18" charset="0"/>
                <a:cs typeface="Times New Roman" pitchFamily="18" charset="0"/>
              </a:rPr>
              <a:t>50px</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border: 3px solid </a:t>
            </a:r>
            <a:r>
              <a:rPr lang="en-US" sz="1800" dirty="0" smtClean="0">
                <a:latin typeface="Times New Roman" pitchFamily="18" charset="0"/>
                <a:cs typeface="Times New Roman" pitchFamily="18" charset="0"/>
              </a:rPr>
              <a:t>red;</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32502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absolute</a:t>
            </a:r>
          </a:p>
        </p:txBody>
      </p:sp>
      <p:sp>
        <p:nvSpPr>
          <p:cNvPr id="3" name="Content Placeholder 2"/>
          <p:cNvSpPr>
            <a:spLocks noGrp="1"/>
          </p:cNvSpPr>
          <p:nvPr>
            <p:ph idx="1"/>
          </p:nvPr>
        </p:nvSpPr>
        <p:spPr>
          <a:xfrm>
            <a:off x="457200" y="666750"/>
            <a:ext cx="8229600" cy="4267200"/>
          </a:xfrm>
        </p:spPr>
        <p:txBody>
          <a:bodyPr>
            <a:noAutofit/>
          </a:bodyPr>
          <a:lstStyle/>
          <a:p>
            <a:pPr marL="0" indent="0">
              <a:buNone/>
            </a:pPr>
            <a:r>
              <a:rPr lang="en-US" sz="1600" dirty="0">
                <a:latin typeface="Times New Roman" pitchFamily="18" charset="0"/>
                <a:cs typeface="Times New Roman" pitchFamily="18" charset="0"/>
              </a:rPr>
              <a:t>When we set </a:t>
            </a:r>
            <a:r>
              <a:rPr lang="en-US" sz="1600" dirty="0" smtClean="0">
                <a:latin typeface="Times New Roman" pitchFamily="18" charset="0"/>
                <a:cs typeface="Times New Roman" pitchFamily="18" charset="0"/>
              </a:rPr>
              <a:t>absolute </a:t>
            </a:r>
            <a:r>
              <a:rPr lang="en-US" sz="1600" dirty="0">
                <a:latin typeface="Times New Roman" pitchFamily="18" charset="0"/>
                <a:cs typeface="Times New Roman" pitchFamily="18" charset="0"/>
              </a:rPr>
              <a:t>position for an </a:t>
            </a:r>
            <a:r>
              <a:rPr lang="en-US" sz="1600" dirty="0" smtClean="0">
                <a:latin typeface="Times New Roman" pitchFamily="18" charset="0"/>
                <a:cs typeface="Times New Roman" pitchFamily="18" charset="0"/>
              </a:rPr>
              <a:t>element</a:t>
            </a:r>
            <a:r>
              <a:rPr lang="en-US" sz="1600" dirty="0">
                <a:latin typeface="Times New Roman" pitchFamily="18" charset="0"/>
                <a:cs typeface="Times New Roman" pitchFamily="18" charset="0"/>
              </a:rPr>
              <a:t>, element is positioned </a:t>
            </a: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the nearest positioned </a:t>
            </a:r>
            <a:r>
              <a:rPr lang="en-US" sz="1600" dirty="0" smtClean="0">
                <a:latin typeface="Times New Roman" pitchFamily="18" charset="0"/>
                <a:cs typeface="Times New Roman" pitchFamily="18" charset="0"/>
              </a:rPr>
              <a:t>ancestor. If there is no positioned ancestor then it follow the normal position according to browser. </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div </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position: relative;</a:t>
            </a:r>
          </a:p>
          <a:p>
            <a:pPr marL="0" indent="0">
              <a:buNone/>
            </a:pPr>
            <a:r>
              <a:rPr lang="en-US" sz="1600" dirty="0">
                <a:latin typeface="Times New Roman" pitchFamily="18" charset="0"/>
                <a:cs typeface="Times New Roman" pitchFamily="18" charset="0"/>
              </a:rPr>
              <a:t>    width: 400px;</a:t>
            </a:r>
          </a:p>
          <a:p>
            <a:pPr marL="0" indent="0">
              <a:buNone/>
            </a:pPr>
            <a:r>
              <a:rPr lang="en-US" sz="1600" dirty="0">
                <a:latin typeface="Times New Roman" pitchFamily="18" charset="0"/>
                <a:cs typeface="Times New Roman" pitchFamily="18" charset="0"/>
              </a:rPr>
              <a:t>    height: 200px;</a:t>
            </a:r>
          </a:p>
          <a:p>
            <a:pPr marL="0" indent="0">
              <a:buNone/>
            </a:pPr>
            <a:r>
              <a:rPr lang="en-US" sz="1600" dirty="0">
                <a:latin typeface="Times New Roman" pitchFamily="18" charset="0"/>
                <a:cs typeface="Times New Roman" pitchFamily="18" charset="0"/>
              </a:rPr>
              <a:t>    border: 3px solid </a:t>
            </a:r>
            <a:r>
              <a:rPr lang="en-US" sz="1600" dirty="0" smtClean="0">
                <a:latin typeface="Times New Roman" pitchFamily="18" charset="0"/>
                <a:cs typeface="Times New Roman" pitchFamily="18" charset="0"/>
              </a:rPr>
              <a:t>red;</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4" name="Rectangle 3"/>
          <p:cNvSpPr/>
          <p:nvPr/>
        </p:nvSpPr>
        <p:spPr>
          <a:xfrm>
            <a:off x="4267200" y="1885950"/>
            <a:ext cx="4572000" cy="2308324"/>
          </a:xfrm>
          <a:prstGeom prst="rect">
            <a:avLst/>
          </a:prstGeom>
        </p:spPr>
        <p:txBody>
          <a:bodyPr>
            <a:spAutoFit/>
          </a:bodyPr>
          <a:lstStyle/>
          <a:p>
            <a:r>
              <a:rPr lang="en-US" dirty="0" smtClean="0">
                <a:latin typeface="Times New Roman" pitchFamily="18" charset="0"/>
                <a:cs typeface="Times New Roman" pitchFamily="18" charset="0"/>
              </a:rPr>
              <a:t>div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position: absolute;</a:t>
            </a:r>
          </a:p>
          <a:p>
            <a:r>
              <a:rPr lang="en-US" dirty="0">
                <a:latin typeface="Times New Roman" pitchFamily="18" charset="0"/>
                <a:cs typeface="Times New Roman" pitchFamily="18" charset="0"/>
              </a:rPr>
              <a:t>    top: 80px;</a:t>
            </a:r>
          </a:p>
          <a:p>
            <a:r>
              <a:rPr lang="en-US" dirty="0">
                <a:latin typeface="Times New Roman" pitchFamily="18" charset="0"/>
                <a:cs typeface="Times New Roman" pitchFamily="18" charset="0"/>
              </a:rPr>
              <a:t>    right: 0;</a:t>
            </a:r>
          </a:p>
          <a:p>
            <a:r>
              <a:rPr lang="en-US" dirty="0">
                <a:latin typeface="Times New Roman" pitchFamily="18" charset="0"/>
                <a:cs typeface="Times New Roman" pitchFamily="18" charset="0"/>
              </a:rPr>
              <a:t>    width: 200px;</a:t>
            </a:r>
          </a:p>
          <a:p>
            <a:r>
              <a:rPr lang="en-US" dirty="0">
                <a:latin typeface="Times New Roman" pitchFamily="18" charset="0"/>
                <a:cs typeface="Times New Roman" pitchFamily="18" charset="0"/>
              </a:rPr>
              <a:t>    height: 100px;</a:t>
            </a:r>
          </a:p>
          <a:p>
            <a:r>
              <a:rPr lang="en-US" dirty="0">
                <a:latin typeface="Times New Roman" pitchFamily="18" charset="0"/>
                <a:cs typeface="Times New Roman" pitchFamily="18" charset="0"/>
              </a:rPr>
              <a:t>    border: 3px solid </a:t>
            </a:r>
            <a:r>
              <a:rPr lang="en-US" dirty="0" smtClean="0">
                <a:latin typeface="Times New Roman" pitchFamily="18" charset="0"/>
                <a:cs typeface="Times New Roman" pitchFamily="18" charset="0"/>
              </a:rPr>
              <a:t>red;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8851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How to set element Layer (z-index)</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z-index property is used to set the layer of elements. We can set this property to </a:t>
            </a:r>
            <a:r>
              <a:rPr lang="en-US" sz="2000" i="1" dirty="0" smtClean="0">
                <a:latin typeface="Times New Roman" pitchFamily="18" charset="0"/>
                <a:cs typeface="Times New Roman" pitchFamily="18" charset="0"/>
              </a:rPr>
              <a:t>auto</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number</a:t>
            </a:r>
            <a:r>
              <a:rPr lang="en-US" sz="2000" dirty="0" smtClean="0">
                <a:latin typeface="Times New Roman" pitchFamily="18" charset="0"/>
                <a:cs typeface="Times New Roman" pitchFamily="18" charset="0"/>
              </a:rPr>
              <a:t>. It works only with position property value: fixed, relative, absolute. </a:t>
            </a:r>
          </a:p>
          <a:p>
            <a:pPr marL="0" indent="0">
              <a:buNone/>
            </a:pPr>
            <a:r>
              <a:rPr lang="en-US" sz="2000" dirty="0" smtClean="0">
                <a:latin typeface="Times New Roman" pitchFamily="18" charset="0"/>
                <a:cs typeface="Times New Roman" pitchFamily="18" charset="0"/>
              </a:rPr>
              <a:t>The element which has higher number appear at the top.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a:t>
            </a:r>
          </a:p>
          <a:p>
            <a:pPr marL="0" indent="0">
              <a:buNone/>
            </a:pPr>
            <a:r>
              <a:rPr lang="en-US" sz="2000" dirty="0" smtClean="0">
                <a:latin typeface="Times New Roman" pitchFamily="18" charset="0"/>
                <a:cs typeface="Times New Roman" pitchFamily="18" charset="0"/>
              </a:rPr>
              <a:t>	position: fixed;</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z-index: 565;</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78431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Overflow</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1600" dirty="0" smtClean="0">
                <a:latin typeface="Times New Roman" pitchFamily="18" charset="0"/>
                <a:cs typeface="Times New Roman" pitchFamily="18" charset="0"/>
              </a:rPr>
              <a:t>This property is used to define what </a:t>
            </a:r>
            <a:r>
              <a:rPr lang="en-US" sz="1600" dirty="0">
                <a:latin typeface="Times New Roman" pitchFamily="18" charset="0"/>
                <a:cs typeface="Times New Roman" pitchFamily="18" charset="0"/>
              </a:rPr>
              <a:t>happens if content overflows an element's box</a:t>
            </a:r>
            <a:r>
              <a:rPr lang="en-US" sz="1600" dirty="0" smtClean="0">
                <a:latin typeface="Times New Roman" pitchFamily="18" charset="0"/>
                <a:cs typeface="Times New Roman" pitchFamily="18" charset="0"/>
              </a:rPr>
              <a:t>. It means it will define </a:t>
            </a:r>
            <a:r>
              <a:rPr lang="en-US" sz="1600" dirty="0">
                <a:latin typeface="Times New Roman" pitchFamily="18" charset="0"/>
                <a:cs typeface="Times New Roman" pitchFamily="18" charset="0"/>
              </a:rPr>
              <a:t>whether to clip content or to add scrollbars when an element's content is too big to fit in a specified </a:t>
            </a:r>
            <a:r>
              <a:rPr lang="en-US" sz="1600" dirty="0" smtClean="0">
                <a:latin typeface="Times New Roman" pitchFamily="18" charset="0"/>
                <a:cs typeface="Times New Roman" pitchFamily="18" charset="0"/>
              </a:rPr>
              <a:t>area. This property only </a:t>
            </a:r>
            <a:r>
              <a:rPr lang="en-US" sz="1600" dirty="0">
                <a:latin typeface="Times New Roman" pitchFamily="18" charset="0"/>
                <a:cs typeface="Times New Roman" pitchFamily="18" charset="0"/>
              </a:rPr>
              <a:t>works for block elements with a specified height</a:t>
            </a:r>
            <a:r>
              <a:rPr lang="en-US" sz="1600" dirty="0" smtClean="0">
                <a:latin typeface="Times New Roman" pitchFamily="18" charset="0"/>
                <a:cs typeface="Times New Roman" pitchFamily="18" charset="0"/>
              </a:rPr>
              <a:t>. We can set this property to </a:t>
            </a:r>
            <a:r>
              <a:rPr lang="en-US" sz="1600" i="1" dirty="0" smtClean="0">
                <a:latin typeface="Times New Roman" pitchFamily="18" charset="0"/>
                <a:cs typeface="Times New Roman" pitchFamily="18" charset="0"/>
              </a:rPr>
              <a:t>visible</a:t>
            </a:r>
            <a:r>
              <a:rPr lang="en-US" sz="1600" dirty="0" smtClean="0">
                <a:latin typeface="Times New Roman" pitchFamily="18" charset="0"/>
                <a:cs typeface="Times New Roman" pitchFamily="18" charset="0"/>
              </a:rPr>
              <a:t> (default)</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scroll, hidden, auto</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p { overflow: hidden; }</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761491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define whether </a:t>
            </a:r>
            <a:r>
              <a:rPr lang="en-US" sz="2000" dirty="0">
                <a:latin typeface="Times New Roman" pitchFamily="18" charset="0"/>
                <a:cs typeface="Times New Roman" pitchFamily="18" charset="0"/>
              </a:rPr>
              <a:t>to clip content, render a scroll bar, or display overflow content of a block-level element, when it overflows at the left and right edges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We can set this property to </a:t>
            </a:r>
            <a:r>
              <a:rPr lang="en-US" sz="2000" i="1" dirty="0" smtClean="0">
                <a:latin typeface="Times New Roman" pitchFamily="18" charset="0"/>
                <a:cs typeface="Times New Roman" pitchFamily="18" charset="0"/>
              </a:rPr>
              <a:t>visible</a:t>
            </a:r>
            <a:r>
              <a:rPr lang="en-US" sz="2000" dirty="0" smtClean="0">
                <a:latin typeface="Times New Roman" pitchFamily="18" charset="0"/>
                <a:cs typeface="Times New Roman" pitchFamily="18" charset="0"/>
              </a:rPr>
              <a:t> (default)</a:t>
            </a:r>
            <a:r>
              <a:rPr lang="en-US" sz="2000" i="1" dirty="0" smtClean="0">
                <a:latin typeface="Times New Roman" pitchFamily="18" charset="0"/>
                <a:cs typeface="Times New Roman" pitchFamily="18" charset="0"/>
              </a:rPr>
              <a:t>, hidden, scroll, auto</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overflow-x: </a:t>
            </a:r>
            <a:r>
              <a:rPr lang="en-US" sz="2000" dirty="0">
                <a:latin typeface="Times New Roman" pitchFamily="18" charset="0"/>
                <a:cs typeface="Times New Roman" pitchFamily="18" charset="0"/>
              </a:rPr>
              <a:t>hidden; }</a:t>
            </a:r>
          </a:p>
          <a:p>
            <a:pPr marL="0" indent="0">
              <a:buNone/>
            </a:pPr>
            <a:endParaRPr lang="en-US" sz="20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3600" b="1" u="sng" smtClean="0">
                <a:latin typeface="Times New Roman" pitchFamily="18" charset="0"/>
                <a:cs typeface="Times New Roman" pitchFamily="18" charset="0"/>
              </a:rPr>
              <a:t>Overflow-x</a:t>
            </a:r>
            <a:endParaRPr lang="en-US" sz="3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7212699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define whether </a:t>
            </a:r>
            <a:r>
              <a:rPr lang="en-US" sz="2000" dirty="0">
                <a:latin typeface="Times New Roman" pitchFamily="18" charset="0"/>
                <a:cs typeface="Times New Roman" pitchFamily="18" charset="0"/>
              </a:rPr>
              <a:t>to clip content, render a scroll bar, or display overflow content of a block-level element, when it overflows at the top and bottom edges</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visible</a:t>
            </a:r>
            <a:r>
              <a:rPr lang="en-US" sz="2000" dirty="0" smtClean="0">
                <a:latin typeface="Times New Roman" pitchFamily="18" charset="0"/>
                <a:cs typeface="Times New Roman" pitchFamily="18" charset="0"/>
              </a:rPr>
              <a:t> (default)</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hidden, scroll, auto</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overflow-y: </a:t>
            </a:r>
            <a:r>
              <a:rPr lang="en-US" sz="2000" dirty="0">
                <a:latin typeface="Times New Roman" pitchFamily="18" charset="0"/>
                <a:cs typeface="Times New Roman" pitchFamily="18" charset="0"/>
              </a:rPr>
              <a:t>hidden; }</a:t>
            </a:r>
          </a:p>
          <a:p>
            <a:pPr marL="0" indent="0">
              <a:buNone/>
            </a:pPr>
            <a:endParaRPr lang="en-US" sz="20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Overflow-y</a:t>
            </a:r>
            <a:endParaRPr lang="en-US" sz="3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886407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648200"/>
          </a:xfrm>
        </p:spPr>
        <p:txBody>
          <a:bodyPr>
            <a:noAutofit/>
          </a:bodyPr>
          <a:lstStyle/>
          <a:p>
            <a:pPr marL="0" indent="0">
              <a:buNone/>
            </a:pPr>
            <a:r>
              <a:rPr lang="en-US" sz="1800" dirty="0" smtClean="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&lt;title&gt;Hello CSS&lt;/title&gt;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&lt;style type=“text/</a:t>
            </a:r>
            <a:r>
              <a:rPr lang="en-US" sz="1800" dirty="0" err="1" smtClean="0">
                <a:latin typeface="Times New Roman" pitchFamily="18" charset="0"/>
                <a:cs typeface="Times New Roman" pitchFamily="18" charset="0"/>
              </a:rPr>
              <a:t>css</a:t>
            </a:r>
            <a:r>
              <a:rPr lang="en-US" sz="1800" dirty="0" smtClean="0">
                <a:latin typeface="Times New Roman" pitchFamily="18" charset="0"/>
                <a:cs typeface="Times New Roman" pitchFamily="18" charset="0"/>
              </a:rPr>
              <a:t>”&gt;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 { color: red; font-size: 24px;}</a:t>
            </a:r>
          </a:p>
          <a:p>
            <a:pPr marL="0" indent="0">
              <a:buNone/>
            </a:pPr>
            <a:r>
              <a:rPr lang="en-US" sz="1800" dirty="0" smtClean="0">
                <a:latin typeface="Times New Roman" pitchFamily="18" charset="0"/>
                <a:cs typeface="Times New Roman" pitchFamily="18" charset="0"/>
              </a:rPr>
              <a:t>			h1</a:t>
            </a:r>
            <a:r>
              <a:rPr lang="en-US" sz="1800" dirty="0">
                <a:latin typeface="Times New Roman" pitchFamily="18" charset="0"/>
                <a:cs typeface="Times New Roman" pitchFamily="18" charset="0"/>
              </a:rPr>
              <a:t>{ color: blue; font-size: 24em</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	&lt;h1&gt;I am Heading&lt;/h1&gt;</a:t>
            </a:r>
          </a:p>
          <a:p>
            <a:pPr marL="0" indent="0">
              <a:buNone/>
            </a:pPr>
            <a:r>
              <a:rPr lang="en-US" sz="1800" dirty="0">
                <a:latin typeface="Times New Roman" pitchFamily="18" charset="0"/>
                <a:cs typeface="Times New Roman" pitchFamily="18" charset="0"/>
              </a:rPr>
              <a:t>	&lt;p&gt;I am first Paragraph.&lt;/p&gt;</a:t>
            </a:r>
          </a:p>
          <a:p>
            <a:pPr marL="0" indent="0">
              <a:buNone/>
            </a:pPr>
            <a:r>
              <a:rPr lang="en-US" sz="1800" dirty="0">
                <a:latin typeface="Times New Roman" pitchFamily="18" charset="0"/>
                <a:cs typeface="Times New Roman" pitchFamily="18" charset="0"/>
              </a:rPr>
              <a:t>	&lt;p&gt;I am second Paragraph&lt;/p&gt;</a:t>
            </a:r>
          </a:p>
          <a:p>
            <a:pPr marL="0" indent="0">
              <a:buNone/>
            </a:pPr>
            <a:r>
              <a:rPr lang="en-US" sz="1800" dirty="0">
                <a:latin typeface="Times New Roman" pitchFamily="18" charset="0"/>
                <a:cs typeface="Times New Roman" pitchFamily="18" charset="0"/>
              </a:rPr>
              <a:t>	&lt;/body&gt;</a:t>
            </a:r>
          </a:p>
          <a:p>
            <a:pPr marL="0" indent="0">
              <a:buNone/>
            </a:pPr>
            <a:r>
              <a:rPr lang="en-US" sz="1800" dirty="0" smtClean="0">
                <a:latin typeface="Times New Roman" pitchFamily="18" charset="0"/>
                <a:cs typeface="Times New Roman" pitchFamily="18" charset="0"/>
              </a:rPr>
              <a:t>&lt;/html&gt;</a:t>
            </a:r>
            <a:endParaRPr lang="en-US" sz="1800" dirty="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02361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4" end="4"/>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5" end="5"/>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float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that an element should be placed along the left or right side of its container, where text and inline elements will wrap around it. </a:t>
            </a:r>
            <a:r>
              <a:rPr lang="en-US" sz="2000" dirty="0" smtClean="0">
                <a:latin typeface="Times New Roman" pitchFamily="18" charset="0"/>
                <a:cs typeface="Times New Roman" pitchFamily="18" charset="0"/>
              </a:rPr>
              <a:t>We can set this property to </a:t>
            </a:r>
            <a:r>
              <a:rPr lang="en-US" sz="2000" i="1" dirty="0" smtClean="0">
                <a:latin typeface="Times New Roman" pitchFamily="18" charset="0"/>
                <a:cs typeface="Times New Roman" pitchFamily="18" charset="0"/>
              </a:rPr>
              <a:t>left, right, none </a:t>
            </a:r>
            <a:r>
              <a:rPr lang="en-US" sz="2000" dirty="0" smtClean="0">
                <a:latin typeface="Times New Roman" pitchFamily="18" charset="0"/>
                <a:cs typeface="Times New Roman" pitchFamily="18" charset="0"/>
              </a:rPr>
              <a:t>(default).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float: left;}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50878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whether an element can be next to floating elements that precede it or must be moved down (cleared) below them</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left, right, both, none </a:t>
            </a:r>
            <a:r>
              <a:rPr lang="en-US" sz="2000" dirty="0" smtClean="0">
                <a:latin typeface="Times New Roman" pitchFamily="18" charset="0"/>
                <a:cs typeface="Times New Roman" pitchFamily="18" charset="0"/>
              </a:rPr>
              <a:t>(default).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clear: </a:t>
            </a:r>
            <a:r>
              <a:rPr lang="en-US" sz="2000" dirty="0">
                <a:latin typeface="Times New Roman" pitchFamily="18" charset="0"/>
                <a:cs typeface="Times New Roman" pitchFamily="18" charset="0"/>
              </a:rPr>
              <a:t>left;} </a:t>
            </a: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clear</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834146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float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that an element should be placed along the left or right side of its container, where text and inline elements will wrap around it. </a:t>
            </a:r>
            <a:r>
              <a:rPr lang="en-US" sz="2000" dirty="0" smtClean="0">
                <a:latin typeface="Times New Roman" pitchFamily="18" charset="0"/>
                <a:cs typeface="Times New Roman" pitchFamily="18" charset="0"/>
              </a:rPr>
              <a:t>We can set this property to </a:t>
            </a:r>
            <a:r>
              <a:rPr lang="en-US" sz="2000" i="1" dirty="0" smtClean="0">
                <a:latin typeface="Times New Roman" pitchFamily="18" charset="0"/>
                <a:cs typeface="Times New Roman" pitchFamily="18" charset="0"/>
              </a:rPr>
              <a:t>left, right, none </a:t>
            </a:r>
            <a:r>
              <a:rPr lang="en-US" sz="2000" dirty="0" smtClean="0">
                <a:latin typeface="Times New Roman" pitchFamily="18" charset="0"/>
                <a:cs typeface="Times New Roman" pitchFamily="18" charset="0"/>
              </a:rPr>
              <a:t>(default).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float: left;}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50878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whether an element can be next to floating elements that precede it or must be moved down (cleared) below them</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left, right, both, none </a:t>
            </a:r>
            <a:r>
              <a:rPr lang="en-US" sz="2000" dirty="0" smtClean="0">
                <a:latin typeface="Times New Roman" pitchFamily="18" charset="0"/>
                <a:cs typeface="Times New Roman" pitchFamily="18" charset="0"/>
              </a:rPr>
              <a:t>(default).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clear: </a:t>
            </a:r>
            <a:r>
              <a:rPr lang="en-US" sz="2000" dirty="0">
                <a:latin typeface="Times New Roman" pitchFamily="18" charset="0"/>
                <a:cs typeface="Times New Roman" pitchFamily="18" charset="0"/>
              </a:rPr>
              <a:t>left;} </a:t>
            </a: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clear</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8341468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14350"/>
            <a:ext cx="7467600" cy="4080272"/>
          </a:xfrm>
        </p:spPr>
        <p:txBody>
          <a:bodyPr>
            <a:normAutofit fontScale="47500" lnSpcReduction="20000"/>
          </a:bodyPr>
          <a:lstStyle/>
          <a:p>
            <a:pPr marL="0" indent="0">
              <a:buNone/>
            </a:pPr>
            <a:r>
              <a:rPr lang="en-US" sz="4200" dirty="0">
                <a:solidFill>
                  <a:srgbClr val="FF0000"/>
                </a:solidFill>
                <a:latin typeface="Times New Roman" pitchFamily="18" charset="0"/>
                <a:cs typeface="Times New Roman" pitchFamily="18" charset="0"/>
              </a:rPr>
              <a:t>&lt;html&gt;</a:t>
            </a:r>
          </a:p>
          <a:p>
            <a:pPr marL="0" indent="0">
              <a:buNone/>
            </a:pPr>
            <a:r>
              <a:rPr lang="en-US" sz="4200" dirty="0">
                <a:latin typeface="Times New Roman" pitchFamily="18" charset="0"/>
                <a:cs typeface="Times New Roman" pitchFamily="18" charset="0"/>
              </a:rPr>
              <a:t>	</a:t>
            </a:r>
            <a:r>
              <a:rPr lang="en-US" sz="4200" dirty="0">
                <a:solidFill>
                  <a:srgbClr val="00B050"/>
                </a:solidFill>
                <a:latin typeface="Times New Roman" pitchFamily="18" charset="0"/>
                <a:cs typeface="Times New Roman" pitchFamily="18" charset="0"/>
              </a:rPr>
              <a:t>&lt;head&gt;</a:t>
            </a:r>
          </a:p>
          <a:p>
            <a:pPr marL="0" indent="0">
              <a:buNone/>
            </a:pPr>
            <a:r>
              <a:rPr lang="en-US" sz="4200" dirty="0">
                <a:latin typeface="Times New Roman" pitchFamily="18" charset="0"/>
                <a:cs typeface="Times New Roman" pitchFamily="18" charset="0"/>
              </a:rPr>
              <a:t>		</a:t>
            </a:r>
            <a:r>
              <a:rPr lang="en-US" sz="4200" dirty="0">
                <a:solidFill>
                  <a:srgbClr val="7030A0"/>
                </a:solidFill>
                <a:latin typeface="Times New Roman" pitchFamily="18" charset="0"/>
                <a:cs typeface="Times New Roman" pitchFamily="18" charset="0"/>
              </a:rPr>
              <a:t>&lt;style&gt;</a:t>
            </a:r>
          </a:p>
          <a:p>
            <a:pPr marL="0" indent="0">
              <a:buNone/>
            </a:pPr>
            <a:r>
              <a:rPr lang="en-US" sz="4200" dirty="0">
                <a:latin typeface="Times New Roman" pitchFamily="18" charset="0"/>
                <a:cs typeface="Times New Roman" pitchFamily="18" charset="0"/>
              </a:rPr>
              <a:t>		          </a:t>
            </a:r>
            <a:r>
              <a:rPr lang="en-US" sz="4200" b="1" dirty="0" smtClean="0">
                <a:latin typeface="Times New Roman" pitchFamily="18" charset="0"/>
                <a:cs typeface="Times New Roman" pitchFamily="18" charset="0"/>
              </a:rPr>
              <a:t>p</a:t>
            </a:r>
            <a:r>
              <a:rPr lang="en-US" sz="4200" dirty="0" smtClean="0">
                <a:latin typeface="Times New Roman" pitchFamily="18" charset="0"/>
                <a:cs typeface="Times New Roman" pitchFamily="18" charset="0"/>
              </a:rPr>
              <a:t>{</a:t>
            </a:r>
            <a:endParaRPr lang="en-US" sz="4200" dirty="0">
              <a:latin typeface="Times New Roman" pitchFamily="18" charset="0"/>
              <a:cs typeface="Times New Roman" pitchFamily="18" charset="0"/>
            </a:endParaRPr>
          </a:p>
          <a:p>
            <a:pPr marL="0" indent="0">
              <a:buNone/>
            </a:pPr>
            <a:r>
              <a:rPr lang="en-US" sz="4200" dirty="0">
                <a:latin typeface="Times New Roman" pitchFamily="18" charset="0"/>
                <a:cs typeface="Times New Roman" pitchFamily="18" charset="0"/>
              </a:rPr>
              <a:t>			</a:t>
            </a:r>
            <a:r>
              <a:rPr lang="en-US" sz="4200" dirty="0" smtClean="0">
                <a:latin typeface="Times New Roman" pitchFamily="18" charset="0"/>
                <a:cs typeface="Times New Roman" pitchFamily="18" charset="0"/>
              </a:rPr>
              <a:t>color</a:t>
            </a:r>
            <a:r>
              <a:rPr lang="en-US" sz="4200" dirty="0">
                <a:latin typeface="Times New Roman" pitchFamily="18" charset="0"/>
                <a:cs typeface="Times New Roman" pitchFamily="18" charset="0"/>
              </a:rPr>
              <a:t>: red; font-size: 60px;</a:t>
            </a:r>
          </a:p>
          <a:p>
            <a:pPr marL="0" indent="0">
              <a:buNone/>
            </a:pPr>
            <a:r>
              <a:rPr lang="en-US" sz="4200" dirty="0">
                <a:latin typeface="Times New Roman" pitchFamily="18" charset="0"/>
                <a:cs typeface="Times New Roman" pitchFamily="18" charset="0"/>
              </a:rPr>
              <a:t>		</a:t>
            </a:r>
            <a:r>
              <a:rPr lang="en-US" sz="4200" dirty="0" smtClean="0">
                <a:latin typeface="Times New Roman" pitchFamily="18" charset="0"/>
                <a:cs typeface="Times New Roman" pitchFamily="18" charset="0"/>
              </a:rPr>
              <a:t>            }</a:t>
            </a:r>
            <a:endParaRPr lang="en-US" sz="4200" dirty="0">
              <a:latin typeface="Times New Roman" pitchFamily="18" charset="0"/>
              <a:cs typeface="Times New Roman" pitchFamily="18" charset="0"/>
            </a:endParaRPr>
          </a:p>
          <a:p>
            <a:pPr marL="0" indent="0">
              <a:buNone/>
            </a:pPr>
            <a:r>
              <a:rPr lang="en-US" sz="4200" dirty="0">
                <a:latin typeface="Times New Roman" pitchFamily="18" charset="0"/>
                <a:cs typeface="Times New Roman" pitchFamily="18" charset="0"/>
              </a:rPr>
              <a:t>		</a:t>
            </a:r>
            <a:r>
              <a:rPr lang="en-US" sz="4200" dirty="0">
                <a:solidFill>
                  <a:srgbClr val="7030A0"/>
                </a:solidFill>
                <a:latin typeface="Times New Roman" pitchFamily="18" charset="0"/>
                <a:cs typeface="Times New Roman" pitchFamily="18" charset="0"/>
              </a:rPr>
              <a:t>&lt;/style&gt;</a:t>
            </a:r>
          </a:p>
          <a:p>
            <a:pPr marL="0" indent="0">
              <a:buNone/>
            </a:pPr>
            <a:r>
              <a:rPr lang="en-US" sz="4200" dirty="0">
                <a:latin typeface="Times New Roman" pitchFamily="18" charset="0"/>
                <a:cs typeface="Times New Roman" pitchFamily="18" charset="0"/>
              </a:rPr>
              <a:t>	</a:t>
            </a:r>
            <a:r>
              <a:rPr lang="en-US" sz="4200" dirty="0">
                <a:solidFill>
                  <a:srgbClr val="00B050"/>
                </a:solidFill>
                <a:latin typeface="Times New Roman" pitchFamily="18" charset="0"/>
                <a:cs typeface="Times New Roman" pitchFamily="18" charset="0"/>
              </a:rPr>
              <a:t>&lt;/head&gt;</a:t>
            </a:r>
          </a:p>
          <a:p>
            <a:pPr marL="0" indent="0">
              <a:buNone/>
            </a:pPr>
            <a:r>
              <a:rPr lang="en-US" sz="4200" dirty="0">
                <a:latin typeface="Times New Roman" pitchFamily="18" charset="0"/>
                <a:cs typeface="Times New Roman" pitchFamily="18" charset="0"/>
              </a:rPr>
              <a:t>	</a:t>
            </a:r>
            <a:r>
              <a:rPr lang="en-US" sz="4200" dirty="0">
                <a:solidFill>
                  <a:srgbClr val="00B0F0"/>
                </a:solidFill>
                <a:latin typeface="Times New Roman" pitchFamily="18" charset="0"/>
                <a:cs typeface="Times New Roman" pitchFamily="18" charset="0"/>
              </a:rPr>
              <a:t>&lt;body&gt;</a:t>
            </a:r>
          </a:p>
          <a:p>
            <a:pPr marL="0" indent="0">
              <a:buNone/>
            </a:pPr>
            <a:r>
              <a:rPr lang="en-US" sz="4200" dirty="0">
                <a:latin typeface="Times New Roman" pitchFamily="18" charset="0"/>
                <a:cs typeface="Times New Roman" pitchFamily="18" charset="0"/>
              </a:rPr>
              <a:t>		&lt;p </a:t>
            </a:r>
            <a:r>
              <a:rPr lang="en-US" sz="4200" dirty="0" smtClean="0">
                <a:latin typeface="Times New Roman" pitchFamily="18" charset="0"/>
                <a:cs typeface="Times New Roman" pitchFamily="18" charset="0"/>
              </a:rPr>
              <a:t>&gt;</a:t>
            </a:r>
            <a:r>
              <a:rPr lang="en-US" sz="4200" dirty="0">
                <a:latin typeface="Times New Roman" pitchFamily="18" charset="0"/>
                <a:cs typeface="Times New Roman" pitchFamily="18" charset="0"/>
              </a:rPr>
              <a:t>Hello World!&lt;/p&gt;</a:t>
            </a:r>
          </a:p>
          <a:p>
            <a:pPr marL="0" indent="0">
              <a:buNone/>
            </a:pPr>
            <a:r>
              <a:rPr lang="en-US" sz="4200" dirty="0">
                <a:latin typeface="Times New Roman" pitchFamily="18" charset="0"/>
                <a:cs typeface="Times New Roman" pitchFamily="18" charset="0"/>
              </a:rPr>
              <a:t>		&lt;p&gt;This paragraph is not affected by the style.&lt;/p&gt;</a:t>
            </a:r>
          </a:p>
          <a:p>
            <a:pPr marL="0" indent="0">
              <a:buNone/>
            </a:pPr>
            <a:r>
              <a:rPr lang="en-US" sz="4200" dirty="0">
                <a:latin typeface="Times New Roman" pitchFamily="18" charset="0"/>
                <a:cs typeface="Times New Roman" pitchFamily="18" charset="0"/>
              </a:rPr>
              <a:t>	</a:t>
            </a:r>
            <a:r>
              <a:rPr lang="en-US" sz="4200" dirty="0">
                <a:solidFill>
                  <a:srgbClr val="00B0F0"/>
                </a:solidFill>
                <a:latin typeface="Times New Roman" pitchFamily="18" charset="0"/>
                <a:cs typeface="Times New Roman" pitchFamily="18" charset="0"/>
              </a:rPr>
              <a:t>&lt;/body&gt;</a:t>
            </a:r>
          </a:p>
          <a:p>
            <a:pPr marL="0" indent="0">
              <a:buNone/>
            </a:pPr>
            <a:r>
              <a:rPr lang="en-US" sz="4200" dirty="0">
                <a:solidFill>
                  <a:srgbClr val="FF0000"/>
                </a:solidFill>
                <a:latin typeface="Times New Roman" pitchFamily="18" charset="0"/>
                <a:cs typeface="Times New Roman" pitchFamily="18" charset="0"/>
              </a:rPr>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07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Id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66800" y="895350"/>
            <a:ext cx="6858000" cy="3810000"/>
          </a:xfrm>
        </p:spPr>
        <p:txBody>
          <a:bodyPr>
            <a:normAutofit fontScale="92500" lnSpcReduction="10000"/>
          </a:bodyPr>
          <a:lstStyle/>
          <a:p>
            <a:pPr marL="0" indent="0">
              <a:buNone/>
            </a:pPr>
            <a:r>
              <a:rPr lang="en-US" sz="1800" dirty="0">
                <a:solidFill>
                  <a:srgbClr val="FF0000"/>
                </a:solidFill>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a:solidFill>
                  <a:srgbClr val="7030A0"/>
                </a:solidFill>
                <a:latin typeface="Times New Roman" pitchFamily="18" charset="0"/>
                <a:cs typeface="Times New Roman" pitchFamily="18" charset="0"/>
              </a:rPr>
              <a:t>&lt;style&gt;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r>
              <a:rPr lang="en-US" sz="1800" b="1" dirty="0" err="1">
                <a:latin typeface="Times New Roman" pitchFamily="18" charset="0"/>
                <a:cs typeface="Times New Roman" pitchFamily="18" charset="0"/>
              </a:rPr>
              <a:t>geekyshows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color</a:t>
            </a:r>
            <a:r>
              <a:rPr lang="en-US" sz="1800" dirty="0">
                <a:latin typeface="Times New Roman" pitchFamily="18" charset="0"/>
                <a:cs typeface="Times New Roman" pitchFamily="18" charset="0"/>
              </a:rPr>
              <a:t>: red; font-size: 60px;</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a:solidFill>
                  <a:srgbClr val="7030A0"/>
                </a:solidFill>
                <a:latin typeface="Times New Roman" pitchFamily="18" charset="0"/>
                <a:cs typeface="Times New Roman" pitchFamily="18" charset="0"/>
              </a:rPr>
              <a:t>&lt;/style&gt;</a:t>
            </a:r>
          </a:p>
          <a:p>
            <a:pPr marL="0" indent="0">
              <a:buNone/>
            </a:pPr>
            <a:r>
              <a:rPr lang="en-US" sz="1800" dirty="0">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a:solidFill>
                  <a:srgbClr val="00B0F0"/>
                </a:solidFill>
                <a:latin typeface="Times New Roman" pitchFamily="18" charset="0"/>
                <a:cs typeface="Times New Roman" pitchFamily="18" charset="0"/>
              </a:rPr>
              <a:t>&lt;body&gt;</a:t>
            </a:r>
          </a:p>
          <a:p>
            <a:pPr marL="0" indent="0">
              <a:buNone/>
            </a:pPr>
            <a:r>
              <a:rPr lang="en-US" sz="1800" dirty="0">
                <a:latin typeface="Times New Roman" pitchFamily="18" charset="0"/>
                <a:cs typeface="Times New Roman" pitchFamily="18" charset="0"/>
              </a:rPr>
              <a:t>		&lt;p id="</a:t>
            </a:r>
            <a:r>
              <a:rPr lang="en-US" sz="1800" b="1"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"&gt;Hello World!&lt;/p&gt;</a:t>
            </a:r>
          </a:p>
          <a:p>
            <a:pPr marL="0" indent="0">
              <a:buNone/>
            </a:pPr>
            <a:r>
              <a:rPr lang="en-US" sz="1800" dirty="0">
                <a:latin typeface="Times New Roman" pitchFamily="18" charset="0"/>
                <a:cs typeface="Times New Roman" pitchFamily="18" charset="0"/>
              </a:rPr>
              <a:t>		&lt;p&gt;This paragraph is not affected by the style.&lt;/p&gt;</a:t>
            </a:r>
          </a:p>
          <a:p>
            <a:pPr marL="0" indent="0">
              <a:buNone/>
            </a:pPr>
            <a:r>
              <a:rPr lang="en-US" sz="1800" dirty="0">
                <a:latin typeface="Times New Roman" pitchFamily="18" charset="0"/>
                <a:cs typeface="Times New Roman" pitchFamily="18" charset="0"/>
              </a:rPr>
              <a:t>	</a:t>
            </a:r>
            <a:r>
              <a:rPr lang="en-US" sz="1800" dirty="0">
                <a:solidFill>
                  <a:srgbClr val="00B0F0"/>
                </a:solidFill>
                <a:latin typeface="Times New Roman" pitchFamily="18" charset="0"/>
                <a:cs typeface="Times New Roman" pitchFamily="18" charset="0"/>
              </a:rPr>
              <a:t>&lt;/body&gt;</a:t>
            </a:r>
          </a:p>
          <a:p>
            <a:pPr marL="0" indent="0">
              <a:buNone/>
            </a:pPr>
            <a:r>
              <a:rPr lang="en-US" sz="1800" dirty="0">
                <a:solidFill>
                  <a:srgbClr val="FF0000"/>
                </a:solidFill>
                <a:latin typeface="Times New Roman" pitchFamily="18" charset="0"/>
                <a:cs typeface="Times New Roman" pitchFamily="18" charset="0"/>
              </a:rPr>
              <a:t>&lt;/html&gt;</a:t>
            </a:r>
          </a:p>
          <a:p>
            <a:pPr marL="0" indent="0">
              <a:buNone/>
            </a:pPr>
            <a:endParaRPr lang="en-US" sz="1200" dirty="0"/>
          </a:p>
        </p:txBody>
      </p:sp>
    </p:spTree>
    <p:extLst>
      <p:ext uri="{BB962C8B-B14F-4D97-AF65-F5344CB8AC3E}">
        <p14:creationId xmlns:p14="http://schemas.microsoft.com/office/powerpoint/2010/main" val="58616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Class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91000"/>
          </a:xfrm>
        </p:spPr>
        <p:txBody>
          <a:bodyPr>
            <a:normAutofit fontScale="92500" lnSpcReduction="10000"/>
          </a:bodyPr>
          <a:lstStyle/>
          <a:p>
            <a:r>
              <a:rPr lang="en-US" sz="2600" dirty="0" smtClean="0">
                <a:latin typeface="Times New Roman" pitchFamily="18" charset="0"/>
                <a:cs typeface="Times New Roman" pitchFamily="18" charset="0"/>
              </a:rPr>
              <a:t>Universal</a:t>
            </a:r>
          </a:p>
          <a:p>
            <a:pPr marL="0" indent="0">
              <a:buNone/>
            </a:pPr>
            <a:r>
              <a:rPr lang="en-US" sz="1900" dirty="0">
                <a:solidFill>
                  <a:srgbClr val="FF0000"/>
                </a:solidFill>
                <a:latin typeface="Times New Roman" pitchFamily="18" charset="0"/>
                <a:cs typeface="Times New Roman" pitchFamily="18" charset="0"/>
              </a:rPr>
              <a:t>&lt;html&gt;</a:t>
            </a:r>
          </a:p>
          <a:p>
            <a:pPr marL="0" indent="0">
              <a:buNone/>
            </a:pPr>
            <a:r>
              <a:rPr lang="en-US" sz="1900" dirty="0">
                <a:latin typeface="Times New Roman" pitchFamily="18" charset="0"/>
                <a:cs typeface="Times New Roman" pitchFamily="18" charset="0"/>
              </a:rPr>
              <a:t>	</a:t>
            </a:r>
            <a:r>
              <a:rPr lang="en-US" sz="1900" dirty="0">
                <a:solidFill>
                  <a:srgbClr val="00B050"/>
                </a:solidFill>
                <a:latin typeface="Times New Roman" pitchFamily="18" charset="0"/>
                <a:cs typeface="Times New Roman" pitchFamily="18" charset="0"/>
              </a:rPr>
              <a:t>&lt;head&gt;</a:t>
            </a:r>
          </a:p>
          <a:p>
            <a:pPr marL="0" indent="0">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&lt;style&gt;</a:t>
            </a:r>
          </a:p>
          <a:p>
            <a:pPr marL="0" indent="0">
              <a:buNone/>
            </a:pP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red {color: #FF0000; font-size: 60px;}</a:t>
            </a:r>
          </a:p>
          <a:p>
            <a:pPr marL="0" indent="0">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&lt;/style&gt; </a:t>
            </a:r>
          </a:p>
          <a:p>
            <a:pPr marL="0" indent="0">
              <a:buNone/>
            </a:pPr>
            <a:r>
              <a:rPr lang="en-US" sz="1900" dirty="0">
                <a:latin typeface="Times New Roman" pitchFamily="18" charset="0"/>
                <a:cs typeface="Times New Roman" pitchFamily="18" charset="0"/>
              </a:rPr>
              <a:t>	</a:t>
            </a:r>
            <a:r>
              <a:rPr lang="en-US" sz="1900" dirty="0">
                <a:solidFill>
                  <a:srgbClr val="00B050"/>
                </a:solidFill>
                <a:latin typeface="Times New Roman" pitchFamily="18" charset="0"/>
                <a:cs typeface="Times New Roman" pitchFamily="18" charset="0"/>
              </a:rPr>
              <a:t>&lt;/head&gt;</a:t>
            </a:r>
          </a:p>
          <a:p>
            <a:pPr marL="0" indent="0">
              <a:buNone/>
            </a:pPr>
            <a:r>
              <a:rPr lang="en-US" sz="1900" dirty="0">
                <a:latin typeface="Times New Roman" pitchFamily="18" charset="0"/>
                <a:cs typeface="Times New Roman" pitchFamily="18" charset="0"/>
              </a:rPr>
              <a:t>	</a:t>
            </a:r>
            <a:r>
              <a:rPr lang="en-US" sz="1900" dirty="0">
                <a:solidFill>
                  <a:srgbClr val="00B0F0"/>
                </a:solidFill>
                <a:latin typeface="Times New Roman" pitchFamily="18" charset="0"/>
                <a:cs typeface="Times New Roman" pitchFamily="18" charset="0"/>
              </a:rPr>
              <a:t>&lt;body&gt;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h2 class=“red”&gt;I am Heading&lt;/h2&gt;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p class =“red”&gt;I am first paragraph&lt;/p&gt;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p&gt;I am second paragraph&lt;/p&gt;</a:t>
            </a:r>
          </a:p>
          <a:p>
            <a:pPr marL="0" indent="0">
              <a:buNone/>
            </a:pPr>
            <a:r>
              <a:rPr lang="en-US" sz="1900" dirty="0">
                <a:latin typeface="Times New Roman" pitchFamily="18" charset="0"/>
                <a:cs typeface="Times New Roman" pitchFamily="18" charset="0"/>
              </a:rPr>
              <a:t>	</a:t>
            </a:r>
            <a:r>
              <a:rPr lang="en-US" sz="1900" dirty="0">
                <a:solidFill>
                  <a:srgbClr val="00B0F0"/>
                </a:solidFill>
                <a:latin typeface="Times New Roman" pitchFamily="18" charset="0"/>
                <a:cs typeface="Times New Roman" pitchFamily="18" charset="0"/>
              </a:rPr>
              <a:t>&lt;/body&gt;</a:t>
            </a:r>
          </a:p>
          <a:p>
            <a:pPr marL="0" indent="0">
              <a:buNone/>
            </a:pPr>
            <a:r>
              <a:rPr lang="en-US" sz="1900" dirty="0">
                <a:solidFill>
                  <a:srgbClr val="FF0000"/>
                </a:solidFill>
                <a:latin typeface="Times New Roman" pitchFamily="18" charset="0"/>
                <a:cs typeface="Times New Roman" pitchFamily="18" charset="0"/>
              </a:rPr>
              <a:t>&lt;/html&gt;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985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Class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91000"/>
          </a:xfrm>
        </p:spPr>
        <p:txBody>
          <a:bodyPr>
            <a:normAutofit fontScale="92500" lnSpcReduction="10000"/>
          </a:bodyPr>
          <a:lstStyle/>
          <a:p>
            <a:r>
              <a:rPr lang="en-US" sz="2600" dirty="0" smtClean="0">
                <a:latin typeface="Times New Roman" pitchFamily="18" charset="0"/>
                <a:cs typeface="Times New Roman" pitchFamily="18" charset="0"/>
              </a:rPr>
              <a:t>Element Specific</a:t>
            </a:r>
          </a:p>
          <a:p>
            <a:pPr marL="0" indent="0">
              <a:buNone/>
            </a:pPr>
            <a:r>
              <a:rPr lang="en-US" sz="1900" dirty="0">
                <a:solidFill>
                  <a:srgbClr val="FF0000"/>
                </a:solidFill>
                <a:latin typeface="Times New Roman" pitchFamily="18" charset="0"/>
                <a:cs typeface="Times New Roman" pitchFamily="18" charset="0"/>
              </a:rPr>
              <a:t>&lt;html&gt;</a:t>
            </a:r>
          </a:p>
          <a:p>
            <a:pPr marL="0" indent="0">
              <a:buNone/>
            </a:pPr>
            <a:r>
              <a:rPr lang="en-US" sz="1900" dirty="0">
                <a:latin typeface="Times New Roman" pitchFamily="18" charset="0"/>
                <a:cs typeface="Times New Roman" pitchFamily="18" charset="0"/>
              </a:rPr>
              <a:t>	</a:t>
            </a:r>
            <a:r>
              <a:rPr lang="en-US" sz="1900" dirty="0">
                <a:solidFill>
                  <a:srgbClr val="00B050"/>
                </a:solidFill>
                <a:latin typeface="Times New Roman" pitchFamily="18" charset="0"/>
                <a:cs typeface="Times New Roman" pitchFamily="18" charset="0"/>
              </a:rPr>
              <a:t>&lt;head&gt;</a:t>
            </a:r>
          </a:p>
          <a:p>
            <a:pPr marL="0" indent="0">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&lt;style&gt;</a:t>
            </a:r>
          </a:p>
          <a:p>
            <a:pPr marL="0" indent="0">
              <a:buNone/>
            </a:pPr>
            <a:r>
              <a:rPr lang="en-US" sz="1900" dirty="0">
                <a:latin typeface="Times New Roman" pitchFamily="18" charset="0"/>
                <a:cs typeface="Times New Roman" pitchFamily="18" charset="0"/>
              </a:rPr>
              <a:t>			</a:t>
            </a:r>
            <a:r>
              <a:rPr lang="en-US" sz="1900" dirty="0" err="1" smtClean="0">
                <a:latin typeface="Times New Roman" pitchFamily="18" charset="0"/>
                <a:cs typeface="Times New Roman" pitchFamily="18" charset="0"/>
              </a:rPr>
              <a:t>p</a:t>
            </a:r>
            <a:r>
              <a:rPr lang="en-US" sz="1900" b="1" dirty="0" err="1"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red</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{color: #FF0000; font-size: 60px;}</a:t>
            </a:r>
          </a:p>
          <a:p>
            <a:pPr marL="0" indent="0">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&lt;/style&gt; </a:t>
            </a:r>
          </a:p>
          <a:p>
            <a:pPr marL="0" indent="0">
              <a:buNone/>
            </a:pPr>
            <a:r>
              <a:rPr lang="en-US" sz="1900" dirty="0">
                <a:latin typeface="Times New Roman" pitchFamily="18" charset="0"/>
                <a:cs typeface="Times New Roman" pitchFamily="18" charset="0"/>
              </a:rPr>
              <a:t>	</a:t>
            </a:r>
            <a:r>
              <a:rPr lang="en-US" sz="1900" dirty="0">
                <a:solidFill>
                  <a:srgbClr val="00B050"/>
                </a:solidFill>
                <a:latin typeface="Times New Roman" pitchFamily="18" charset="0"/>
                <a:cs typeface="Times New Roman" pitchFamily="18" charset="0"/>
              </a:rPr>
              <a:t>&lt;/head&gt;</a:t>
            </a:r>
          </a:p>
          <a:p>
            <a:pPr marL="0" indent="0">
              <a:buNone/>
            </a:pPr>
            <a:r>
              <a:rPr lang="en-US" sz="1900" dirty="0">
                <a:latin typeface="Times New Roman" pitchFamily="18" charset="0"/>
                <a:cs typeface="Times New Roman" pitchFamily="18" charset="0"/>
              </a:rPr>
              <a:t>	</a:t>
            </a:r>
            <a:r>
              <a:rPr lang="en-US" sz="1900" dirty="0">
                <a:solidFill>
                  <a:srgbClr val="00B0F0"/>
                </a:solidFill>
                <a:latin typeface="Times New Roman" pitchFamily="18" charset="0"/>
                <a:cs typeface="Times New Roman" pitchFamily="18" charset="0"/>
              </a:rPr>
              <a:t>&lt;body&gt;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h2 class=“red”&gt;I am Heading&lt;/h2&gt;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p class =“red”&gt;I am first paragraph&lt;/p&gt;</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&lt;</a:t>
            </a:r>
            <a:r>
              <a:rPr lang="en-US" sz="1900" dirty="0">
                <a:latin typeface="Times New Roman" pitchFamily="18" charset="0"/>
                <a:cs typeface="Times New Roman" pitchFamily="18" charset="0"/>
              </a:rPr>
              <a:t>p&gt;I am second paragraph&lt;/p&gt;</a:t>
            </a:r>
          </a:p>
          <a:p>
            <a:pPr marL="0" indent="0">
              <a:buNone/>
            </a:pPr>
            <a:r>
              <a:rPr lang="en-US" sz="1900" dirty="0">
                <a:latin typeface="Times New Roman" pitchFamily="18" charset="0"/>
                <a:cs typeface="Times New Roman" pitchFamily="18" charset="0"/>
              </a:rPr>
              <a:t>	</a:t>
            </a:r>
            <a:r>
              <a:rPr lang="en-US" sz="1900" dirty="0">
                <a:solidFill>
                  <a:srgbClr val="00B0F0"/>
                </a:solidFill>
                <a:latin typeface="Times New Roman" pitchFamily="18" charset="0"/>
                <a:cs typeface="Times New Roman" pitchFamily="18" charset="0"/>
              </a:rPr>
              <a:t>&lt;/body&gt;</a:t>
            </a:r>
          </a:p>
          <a:p>
            <a:pPr marL="0" indent="0">
              <a:buNone/>
            </a:pPr>
            <a:r>
              <a:rPr lang="en-US" sz="1900" dirty="0">
                <a:solidFill>
                  <a:srgbClr val="FF0000"/>
                </a:solidFill>
                <a:latin typeface="Times New Roman" pitchFamily="18" charset="0"/>
                <a:cs typeface="Times New Roman" pitchFamily="18" charset="0"/>
              </a:rPr>
              <a:t>&lt;/html&gt;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8718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9"/>
            <a:ext cx="8229600" cy="701279"/>
          </a:xfrm>
        </p:spPr>
        <p:txBody>
          <a:bodyPr>
            <a:normAutofit/>
          </a:bodyPr>
          <a:lstStyle/>
          <a:p>
            <a:r>
              <a:rPr lang="en-US" sz="3600" b="1" u="sng" dirty="0" smtClean="0">
                <a:latin typeface="Times New Roman" pitchFamily="18" charset="0"/>
                <a:cs typeface="Times New Roman" pitchFamily="18" charset="0"/>
              </a:rPr>
              <a:t>Use Two or more class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229600" cy="4267200"/>
          </a:xfrm>
        </p:spPr>
        <p:txBody>
          <a:bodyPr>
            <a:noAutofit/>
          </a:bodyPr>
          <a:lstStyle/>
          <a:p>
            <a:pPr marL="0" indent="0">
              <a:buNone/>
            </a:pPr>
            <a:r>
              <a:rPr lang="en-US" sz="1600" dirty="0">
                <a:solidFill>
                  <a:srgbClr val="FF0000"/>
                </a:solidFill>
                <a:latin typeface="Times New Roman" pitchFamily="18" charset="0"/>
                <a:cs typeface="Times New Roman" pitchFamily="18" charset="0"/>
              </a:rPr>
              <a:t>&lt;html&gt;</a:t>
            </a:r>
          </a:p>
          <a:p>
            <a:pPr marL="0" indent="0">
              <a:buNone/>
            </a:pPr>
            <a:r>
              <a:rPr lang="en-US" sz="1600" dirty="0">
                <a:latin typeface="Times New Roman" pitchFamily="18" charset="0"/>
                <a:cs typeface="Times New Roman" pitchFamily="18" charset="0"/>
              </a:rPr>
              <a:t>	</a:t>
            </a:r>
            <a:r>
              <a:rPr lang="en-US" sz="1600" dirty="0">
                <a:solidFill>
                  <a:srgbClr val="00B050"/>
                </a:solidFill>
                <a:latin typeface="Times New Roman" pitchFamily="18" charset="0"/>
                <a:cs typeface="Times New Roman" pitchFamily="18" charset="0"/>
              </a:rPr>
              <a:t>&lt;head&gt;</a:t>
            </a:r>
          </a:p>
          <a:p>
            <a:pPr marL="0" indent="0">
              <a:buNone/>
            </a:pPr>
            <a:r>
              <a:rPr lang="en-US" sz="1600" dirty="0">
                <a:latin typeface="Times New Roman" pitchFamily="18" charset="0"/>
                <a:cs typeface="Times New Roman" pitchFamily="18" charset="0"/>
              </a:rPr>
              <a:t>		</a:t>
            </a:r>
            <a:r>
              <a:rPr lang="en-US" sz="1600" dirty="0">
                <a:solidFill>
                  <a:srgbClr val="7030A0"/>
                </a:solidFill>
                <a:latin typeface="Times New Roman" pitchFamily="18" charset="0"/>
                <a:cs typeface="Times New Roman" pitchFamily="18" charset="0"/>
              </a:rPr>
              <a:t>&lt;style&gt;</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t>
            </a:r>
            <a:r>
              <a:rPr lang="en-US" sz="1600" b="1" dirty="0" err="1">
                <a:latin typeface="Times New Roman" pitchFamily="18" charset="0"/>
                <a:cs typeface="Times New Roman" pitchFamily="18" charset="0"/>
              </a:rPr>
              <a:t>.</a:t>
            </a:r>
            <a:r>
              <a:rPr lang="en-US" sz="1600" dirty="0" err="1">
                <a:latin typeface="Times New Roman" pitchFamily="18" charset="0"/>
                <a:cs typeface="Times New Roman" pitchFamily="18" charset="0"/>
              </a:rPr>
              <a:t>red</a:t>
            </a:r>
            <a:r>
              <a:rPr lang="en-US" sz="1600" dirty="0">
                <a:latin typeface="Times New Roman" pitchFamily="18" charset="0"/>
                <a:cs typeface="Times New Roman" pitchFamily="18" charset="0"/>
              </a:rPr>
              <a:t> {color: #</a:t>
            </a:r>
            <a:r>
              <a:rPr lang="en-US" sz="1600" dirty="0" smtClean="0">
                <a:latin typeface="Times New Roman" pitchFamily="18" charset="0"/>
                <a:cs typeface="Times New Roman" pitchFamily="18" charset="0"/>
              </a:rPr>
              <a:t>FF0000;}</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t>
            </a:r>
            <a:r>
              <a:rPr lang="en-US" sz="1600" b="1" dirty="0" err="1"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look</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font-size: 60px</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a:t>
            </a:r>
            <a:r>
              <a:rPr lang="en-US" sz="1600" dirty="0" err="1" smtClean="0">
                <a:latin typeface="Times New Roman" pitchFamily="18" charset="0"/>
                <a:cs typeface="Times New Roman" pitchFamily="18" charset="0"/>
              </a:rPr>
              <a:t>algn</a:t>
            </a:r>
            <a:r>
              <a:rPr lang="en-US" sz="1600" dirty="0" smtClean="0">
                <a:latin typeface="Times New Roman" pitchFamily="18" charset="0"/>
                <a:cs typeface="Times New Roman" pitchFamily="18" charset="0"/>
              </a:rPr>
              <a:t>{text-align</a:t>
            </a:r>
            <a:r>
              <a:rPr lang="en-US" sz="1600" dirty="0">
                <a:latin typeface="Times New Roman" pitchFamily="18" charset="0"/>
                <a:cs typeface="Times New Roman" pitchFamily="18" charset="0"/>
              </a:rPr>
              <a:t>: center</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a:solidFill>
                  <a:srgbClr val="7030A0"/>
                </a:solidFill>
                <a:latin typeface="Times New Roman" pitchFamily="18" charset="0"/>
                <a:cs typeface="Times New Roman" pitchFamily="18" charset="0"/>
              </a:rPr>
              <a:t>&lt;/style&gt; </a:t>
            </a:r>
          </a:p>
          <a:p>
            <a:pPr marL="0" indent="0">
              <a:buNone/>
            </a:pPr>
            <a:r>
              <a:rPr lang="en-US" sz="1600" dirty="0">
                <a:latin typeface="Times New Roman" pitchFamily="18" charset="0"/>
                <a:cs typeface="Times New Roman" pitchFamily="18" charset="0"/>
              </a:rPr>
              <a:t>	</a:t>
            </a:r>
            <a:r>
              <a:rPr lang="en-US" sz="1600" dirty="0">
                <a:solidFill>
                  <a:srgbClr val="00B050"/>
                </a:solidFill>
                <a:latin typeface="Times New Roman" pitchFamily="18" charset="0"/>
                <a:cs typeface="Times New Roman" pitchFamily="18" charset="0"/>
              </a:rPr>
              <a:t>&lt;/head&gt;</a:t>
            </a:r>
          </a:p>
          <a:p>
            <a:pPr marL="0" indent="0">
              <a:buNone/>
            </a:pPr>
            <a:r>
              <a:rPr lang="en-US" sz="1600" dirty="0">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&lt;body&gt;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&lt;h2 class=“</a:t>
            </a:r>
            <a:r>
              <a:rPr lang="en-US" sz="1600" dirty="0" err="1" smtClean="0">
                <a:latin typeface="Times New Roman" pitchFamily="18" charset="0"/>
                <a:cs typeface="Times New Roman" pitchFamily="18" charset="0"/>
              </a:rPr>
              <a:t>algn</a:t>
            </a:r>
            <a:r>
              <a:rPr lang="en-US" sz="1600" dirty="0" smtClean="0">
                <a:latin typeface="Times New Roman" pitchFamily="18" charset="0"/>
                <a:cs typeface="Times New Roman" pitchFamily="18" charset="0"/>
              </a:rPr>
              <a:t>”&gt;I </a:t>
            </a:r>
            <a:r>
              <a:rPr lang="en-US" sz="1600" dirty="0">
                <a:latin typeface="Times New Roman" pitchFamily="18" charset="0"/>
                <a:cs typeface="Times New Roman" pitchFamily="18" charset="0"/>
              </a:rPr>
              <a:t>am Heading&lt;/h2&gt;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&lt;</a:t>
            </a:r>
            <a:r>
              <a:rPr lang="en-US" sz="1600" dirty="0">
                <a:latin typeface="Times New Roman" pitchFamily="18" charset="0"/>
                <a:cs typeface="Times New Roman" pitchFamily="18" charset="0"/>
              </a:rPr>
              <a:t>p class =“</a:t>
            </a:r>
            <a:r>
              <a:rPr lang="en-US" sz="1600" dirty="0" smtClean="0">
                <a:latin typeface="Times New Roman" pitchFamily="18" charset="0"/>
                <a:cs typeface="Times New Roman" pitchFamily="18" charset="0"/>
              </a:rPr>
              <a:t>red look”&gt;</a:t>
            </a:r>
            <a:r>
              <a:rPr lang="en-US" sz="1600" dirty="0">
                <a:latin typeface="Times New Roman" pitchFamily="18" charset="0"/>
                <a:cs typeface="Times New Roman" pitchFamily="18" charset="0"/>
              </a:rPr>
              <a:t>I am first paragraph&lt;/p&gt;</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&lt;p class=“red </a:t>
            </a:r>
            <a:r>
              <a:rPr lang="en-US" sz="1600" dirty="0" err="1" smtClean="0">
                <a:latin typeface="Times New Roman" pitchFamily="18" charset="0"/>
                <a:cs typeface="Times New Roman" pitchFamily="18" charset="0"/>
              </a:rPr>
              <a:t>algn</a:t>
            </a:r>
            <a:r>
              <a:rPr lang="en-US" sz="1600" dirty="0" smtClean="0">
                <a:latin typeface="Times New Roman" pitchFamily="18" charset="0"/>
                <a:cs typeface="Times New Roman" pitchFamily="18" charset="0"/>
              </a:rPr>
              <a:t>”&gt;I </a:t>
            </a:r>
            <a:r>
              <a:rPr lang="en-US" sz="1600" dirty="0">
                <a:latin typeface="Times New Roman" pitchFamily="18" charset="0"/>
                <a:cs typeface="Times New Roman" pitchFamily="18" charset="0"/>
              </a:rPr>
              <a:t>am second paragraph&lt;/p&gt;</a:t>
            </a:r>
          </a:p>
          <a:p>
            <a:pPr marL="0" indent="0">
              <a:buNone/>
            </a:pPr>
            <a:r>
              <a:rPr lang="en-US" sz="1600" dirty="0">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&lt;/body&gt;</a:t>
            </a:r>
          </a:p>
          <a:p>
            <a:pPr marL="0" indent="0">
              <a:buNone/>
            </a:pPr>
            <a:r>
              <a:rPr lang="en-US" sz="1600" dirty="0">
                <a:solidFill>
                  <a:srgbClr val="FF0000"/>
                </a:solidFill>
                <a:latin typeface="Times New Roman" pitchFamily="18" charset="0"/>
                <a:cs typeface="Times New Roman" pitchFamily="18" charset="0"/>
              </a:rPr>
              <a:t>&lt;/html</a:t>
            </a:r>
            <a:r>
              <a:rPr lang="en-US" sz="1600" dirty="0" smtClean="0">
                <a:solidFill>
                  <a:srgbClr val="FF0000"/>
                </a:solidFill>
                <a:latin typeface="Times New Roman" pitchFamily="18" charset="0"/>
                <a:cs typeface="Times New Roman" pitchFamily="18" charset="0"/>
              </a:rPr>
              <a:t>&gt;</a:t>
            </a:r>
            <a:endParaRPr lang="en-US"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8267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smtClean="0">
                <a:latin typeface="Times New Roman" pitchFamily="18" charset="0"/>
                <a:cs typeface="Times New Roman" pitchFamily="18" charset="0"/>
              </a:rPr>
              <a:t>div and span </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01278"/>
            <a:ext cx="8229600" cy="3394472"/>
          </a:xfrm>
        </p:spPr>
        <p:txBody>
          <a:bodyPr>
            <a:normAutofit/>
          </a:bodyPr>
          <a:lstStyle/>
          <a:p>
            <a:pPr marL="0" indent="0">
              <a:buNone/>
            </a:pPr>
            <a:r>
              <a:rPr lang="en-US" sz="2000" b="1" dirty="0" smtClean="0">
                <a:latin typeface="Times New Roman" pitchFamily="18" charset="0"/>
                <a:cs typeface="Times New Roman" pitchFamily="18" charset="0"/>
              </a:rPr>
              <a:t>&lt;div&gt; 	&lt;/div&gt;</a:t>
            </a:r>
          </a:p>
          <a:p>
            <a:pPr marL="0" indent="0">
              <a:buNone/>
            </a:pPr>
            <a:r>
              <a:rPr lang="en-US" sz="2000" dirty="0" smtClean="0">
                <a:latin typeface="Times New Roman" pitchFamily="18" charset="0"/>
                <a:cs typeface="Times New Roman" pitchFamily="18" charset="0"/>
              </a:rPr>
              <a:t>The div tag is used to group various other HTML elements. It is a block level element. We can say it also create a block.</a:t>
            </a:r>
          </a:p>
          <a:p>
            <a:pPr marL="0" indent="0">
              <a:buNone/>
            </a:pPr>
            <a:r>
              <a:rPr lang="en-US" sz="2000" dirty="0" smtClean="0">
                <a:latin typeface="Times New Roman" pitchFamily="18" charset="0"/>
                <a:cs typeface="Times New Roman" pitchFamily="18" charset="0"/>
              </a:rPr>
              <a:t>Ex:- </a:t>
            </a:r>
          </a:p>
          <a:p>
            <a:r>
              <a:rPr lang="en-US" sz="2000" dirty="0" smtClean="0">
                <a:latin typeface="Times New Roman" pitchFamily="18" charset="0"/>
                <a:cs typeface="Times New Roman" pitchFamily="18" charset="0"/>
              </a:rPr>
              <a:t>&lt;div&gt; This is a </a:t>
            </a:r>
            <a:r>
              <a:rPr lang="en-US" sz="2000" dirty="0" err="1" smtClean="0">
                <a:latin typeface="Times New Roman" pitchFamily="18" charset="0"/>
                <a:cs typeface="Times New Roman" pitchFamily="18" charset="0"/>
              </a:rPr>
              <a:t>Div</a:t>
            </a:r>
            <a:r>
              <a:rPr lang="en-US" sz="2000" dirty="0" smtClean="0">
                <a:latin typeface="Times New Roman" pitchFamily="18" charset="0"/>
                <a:cs typeface="Times New Roman" pitchFamily="18" charset="0"/>
              </a:rPr>
              <a:t> Tag &lt;/div&gt;</a:t>
            </a:r>
          </a:p>
          <a:p>
            <a:r>
              <a:rPr lang="en-US" sz="2000" dirty="0" smtClean="0">
                <a:latin typeface="Times New Roman" pitchFamily="18" charset="0"/>
                <a:cs typeface="Times New Roman" pitchFamily="18" charset="0"/>
              </a:rPr>
              <a:t>&lt;div&gt;</a:t>
            </a:r>
          </a:p>
          <a:p>
            <a:pPr marL="857250" lvl="2" indent="0">
              <a:buNone/>
            </a:pPr>
            <a:r>
              <a:rPr lang="en-US" sz="1600" dirty="0" smtClean="0">
                <a:latin typeface="Times New Roman" pitchFamily="18" charset="0"/>
                <a:cs typeface="Times New Roman" pitchFamily="18" charset="0"/>
              </a:rPr>
              <a:t>&lt;h1&gt; Heading &lt;/h1&gt;</a:t>
            </a:r>
          </a:p>
          <a:p>
            <a:pPr marL="857250" lvl="2" indent="0">
              <a:buNone/>
            </a:pPr>
            <a:r>
              <a:rPr lang="en-US" sz="1600" dirty="0" smtClean="0">
                <a:latin typeface="Times New Roman" pitchFamily="18" charset="0"/>
                <a:cs typeface="Times New Roman" pitchFamily="18" charset="0"/>
              </a:rPr>
              <a:t>&lt;p&gt; Para &lt;/p&gt;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&lt;/div&gt;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9736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Inline Styles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962400"/>
          </a:xfrm>
        </p:spPr>
        <p:txBody>
          <a:bodyPr>
            <a:normAutofit fontScale="92500" lnSpcReduction="10000"/>
          </a:bodyPr>
          <a:lstStyle/>
          <a:p>
            <a:pPr marL="0" indent="0">
              <a:buNone/>
            </a:pPr>
            <a:r>
              <a:rPr lang="en-US" sz="2400" dirty="0" smtClean="0">
                <a:latin typeface="Times New Roman" pitchFamily="18" charset="0"/>
                <a:cs typeface="Times New Roman" pitchFamily="18" charset="0"/>
              </a:rPr>
              <a:t>Inline style is useful when we need to define specific style for individual elements present on a web page. The </a:t>
            </a:r>
            <a:r>
              <a:rPr lang="en-US" sz="2400" i="1" dirty="0" smtClean="0">
                <a:latin typeface="Times New Roman" pitchFamily="18" charset="0"/>
                <a:cs typeface="Times New Roman" pitchFamily="18" charset="0"/>
              </a:rPr>
              <a:t>style</a:t>
            </a:r>
            <a:r>
              <a:rPr lang="en-US" sz="2400" dirty="0" smtClean="0">
                <a:latin typeface="Times New Roman" pitchFamily="18" charset="0"/>
                <a:cs typeface="Times New Roman" pitchFamily="18" charset="0"/>
              </a:rPr>
              <a:t> attribute in a specific Tag or element, is used to create inline </a:t>
            </a:r>
            <a:r>
              <a:rPr lang="en-US" sz="2400" dirty="0">
                <a:latin typeface="Times New Roman" pitchFamily="18" charset="0"/>
                <a:cs typeface="Times New Roman" pitchFamily="18" charset="0"/>
              </a:rPr>
              <a:t>style. The style attribute can contain any CSS </a:t>
            </a:r>
            <a:r>
              <a:rPr lang="en-US" sz="2400" dirty="0" smtClean="0">
                <a:latin typeface="Times New Roman" pitchFamily="18" charset="0"/>
                <a:cs typeface="Times New Roman" pitchFamily="18" charset="0"/>
              </a:rPr>
              <a:t>property between double quotes.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For paragraph:-</a:t>
            </a:r>
          </a:p>
          <a:p>
            <a:pPr marL="0" indent="0">
              <a:buNone/>
            </a:pPr>
            <a:r>
              <a:rPr lang="en-US" sz="2400" dirty="0" smtClean="0">
                <a:cs typeface="Times New Roman" pitchFamily="18" charset="0"/>
              </a:rPr>
              <a:t>&lt;</a:t>
            </a:r>
            <a:r>
              <a:rPr lang="en-US" sz="2400" dirty="0" smtClean="0">
                <a:latin typeface="Times New Roman" pitchFamily="18" charset="0"/>
                <a:cs typeface="Times New Roman" pitchFamily="18" charset="0"/>
              </a:rPr>
              <a:t>p style=“color: red; font-size: 22px;”</a:t>
            </a:r>
            <a:r>
              <a:rPr lang="en-US" sz="2400" dirty="0" smtClean="0">
                <a:cs typeface="Times New Roman" pitchFamily="18" charset="0"/>
              </a:rPr>
              <a:t>&gt; </a:t>
            </a:r>
            <a:r>
              <a:rPr lang="en-US" sz="2400" dirty="0" smtClean="0">
                <a:latin typeface="Times New Roman" pitchFamily="18" charset="0"/>
                <a:cs typeface="Times New Roman" pitchFamily="18" charset="0"/>
              </a:rPr>
              <a:t>I am first paragraph</a:t>
            </a:r>
            <a:r>
              <a:rPr lang="en-US" sz="2400" dirty="0" smtClean="0">
                <a:cs typeface="Times New Roman" pitchFamily="18" charset="0"/>
              </a:rPr>
              <a:t>&lt;/</a:t>
            </a:r>
            <a:r>
              <a:rPr lang="en-US" sz="2400" dirty="0" smtClean="0">
                <a:latin typeface="Times New Roman" pitchFamily="18" charset="0"/>
                <a:cs typeface="Times New Roman" pitchFamily="18" charset="0"/>
              </a:rPr>
              <a:t>p</a:t>
            </a:r>
            <a:r>
              <a:rPr lang="en-US" sz="2400" dirty="0" smtClean="0">
                <a:cs typeface="Times New Roman" pitchFamily="18" charset="0"/>
              </a:rPr>
              <a:t>&gt;</a:t>
            </a:r>
          </a:p>
          <a:p>
            <a:pPr marL="0" indent="0">
              <a:buNone/>
            </a:pPr>
            <a:r>
              <a:rPr lang="en-US" sz="2400" dirty="0">
                <a:cs typeface="Times New Roman" pitchFamily="18" charset="0"/>
              </a:rPr>
              <a:t>&lt;</a:t>
            </a:r>
            <a:r>
              <a:rPr lang="en-US" sz="2400" dirty="0" smtClean="0">
                <a:latin typeface="Times New Roman" pitchFamily="18" charset="0"/>
                <a:cs typeface="Times New Roman" pitchFamily="18" charset="0"/>
              </a:rPr>
              <a:t>p</a:t>
            </a:r>
            <a:r>
              <a:rPr lang="en-US" sz="2400" dirty="0" smtClean="0">
                <a:cs typeface="Times New Roman" pitchFamily="18" charset="0"/>
              </a:rPr>
              <a:t>&gt; </a:t>
            </a:r>
            <a:r>
              <a:rPr lang="en-US" sz="2400" dirty="0">
                <a:latin typeface="Times New Roman" pitchFamily="18" charset="0"/>
                <a:cs typeface="Times New Roman" pitchFamily="18" charset="0"/>
              </a:rPr>
              <a:t>I am </a:t>
            </a:r>
            <a:r>
              <a:rPr lang="en-US" sz="2400" dirty="0" smtClean="0">
                <a:latin typeface="Times New Roman" pitchFamily="18" charset="0"/>
                <a:cs typeface="Times New Roman" pitchFamily="18" charset="0"/>
              </a:rPr>
              <a:t>second paragraph</a:t>
            </a:r>
            <a:r>
              <a:rPr lang="en-US" sz="2400" dirty="0">
                <a:cs typeface="Times New Roman" pitchFamily="18" charset="0"/>
              </a:rPr>
              <a:t>&lt;/</a:t>
            </a:r>
            <a:r>
              <a:rPr lang="en-US" sz="2400" dirty="0">
                <a:latin typeface="Times New Roman" pitchFamily="18" charset="0"/>
                <a:cs typeface="Times New Roman" pitchFamily="18" charset="0"/>
              </a:rPr>
              <a:t>p</a:t>
            </a:r>
            <a:r>
              <a:rPr lang="en-US" sz="2400" dirty="0">
                <a:cs typeface="Times New Roman" pitchFamily="18" charset="0"/>
              </a:rPr>
              <a:t>&gt;</a:t>
            </a:r>
          </a:p>
          <a:p>
            <a:pPr marL="0" indent="0">
              <a:buNone/>
            </a:pPr>
            <a:endParaRPr lang="en-US" sz="2400" dirty="0">
              <a:cs typeface="Times New Roman" pitchFamily="18" charset="0"/>
            </a:endParaRPr>
          </a:p>
          <a:p>
            <a:pPr marL="0" indent="0">
              <a:buNone/>
            </a:pPr>
            <a:r>
              <a:rPr lang="en-US" sz="2400" dirty="0" smtClean="0">
                <a:latin typeface="Times New Roman" pitchFamily="18" charset="0"/>
                <a:cs typeface="Times New Roman" pitchFamily="18" charset="0"/>
              </a:rPr>
              <a:t>For Heading: -</a:t>
            </a:r>
          </a:p>
          <a:p>
            <a:pPr marL="0" indent="0">
              <a:buNone/>
            </a:pPr>
            <a:r>
              <a:rPr lang="en-US" sz="2400" dirty="0" smtClean="0">
                <a:cs typeface="Times New Roman" pitchFamily="18" charset="0"/>
              </a:rPr>
              <a:t>&lt;</a:t>
            </a:r>
            <a:r>
              <a:rPr lang="en-US" sz="2400" dirty="0" smtClean="0">
                <a:latin typeface="Times New Roman" pitchFamily="18" charset="0"/>
                <a:cs typeface="Times New Roman" pitchFamily="18" charset="0"/>
              </a:rPr>
              <a:t>h1 </a:t>
            </a:r>
            <a:r>
              <a:rPr lang="en-US" sz="2400" dirty="0">
                <a:latin typeface="Times New Roman" pitchFamily="18" charset="0"/>
                <a:cs typeface="Times New Roman" pitchFamily="18" charset="0"/>
              </a:rPr>
              <a:t>style=“color: red; font-size: 22px</a:t>
            </a:r>
            <a:r>
              <a:rPr lang="en-US" sz="2400" dirty="0" smtClean="0">
                <a:latin typeface="Times New Roman" pitchFamily="18" charset="0"/>
                <a:cs typeface="Times New Roman" pitchFamily="18" charset="0"/>
              </a:rPr>
              <a:t>;”</a:t>
            </a:r>
            <a:r>
              <a:rPr lang="en-US" sz="2400" dirty="0" smtClean="0">
                <a:cs typeface="Times New Roman" pitchFamily="18" charset="0"/>
              </a:rPr>
              <a:t>&gt; </a:t>
            </a:r>
            <a:r>
              <a:rPr lang="en-US" sz="2400" dirty="0" smtClean="0">
                <a:latin typeface="Times New Roman" pitchFamily="18" charset="0"/>
                <a:cs typeface="Times New Roman" pitchFamily="18" charset="0"/>
              </a:rPr>
              <a:t>I am Heading</a:t>
            </a:r>
            <a:r>
              <a:rPr lang="en-US" sz="2400" dirty="0" smtClean="0">
                <a:cs typeface="Times New Roman" pitchFamily="18" charset="0"/>
              </a:rPr>
              <a:t>&lt;/</a:t>
            </a:r>
            <a:r>
              <a:rPr lang="en-US" sz="2400" dirty="0" smtClean="0">
                <a:latin typeface="Times New Roman" pitchFamily="18" charset="0"/>
                <a:cs typeface="Times New Roman" pitchFamily="18" charset="0"/>
              </a:rPr>
              <a:t>h1</a:t>
            </a:r>
            <a:r>
              <a:rPr lang="en-US" sz="2400" dirty="0" smtClean="0">
                <a:cs typeface="Times New Roman" pitchFamily="18" charset="0"/>
              </a:rPr>
              <a:t>&gt;</a:t>
            </a:r>
            <a:endParaRPr lang="en-US" sz="2400" dirty="0">
              <a:cs typeface="Times New Roman" pitchFamily="18" charset="0"/>
            </a:endParaRPr>
          </a:p>
          <a:p>
            <a:pPr marL="0" indent="0">
              <a:buNone/>
            </a:pPr>
            <a:endParaRPr lang="en-US" sz="2400" dirty="0">
              <a:cs typeface="Times New Roman" pitchFamily="18" charset="0"/>
            </a:endParaRPr>
          </a:p>
        </p:txBody>
      </p:sp>
    </p:spTree>
    <p:extLst>
      <p:ext uri="{BB962C8B-B14F-4D97-AF65-F5344CB8AC3E}">
        <p14:creationId xmlns:p14="http://schemas.microsoft.com/office/powerpoint/2010/main" val="993692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smtClean="0">
                <a:latin typeface="Times New Roman" pitchFamily="18" charset="0"/>
                <a:cs typeface="Times New Roman" pitchFamily="18" charset="0"/>
              </a:rPr>
              <a:t>div and span </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b="1" dirty="0" smtClean="0">
                <a:latin typeface="Times New Roman" pitchFamily="18" charset="0"/>
                <a:cs typeface="Times New Roman" pitchFamily="18" charset="0"/>
              </a:rPr>
              <a:t>&lt;span&gt; 	&lt;/span&gt;</a:t>
            </a:r>
          </a:p>
          <a:p>
            <a:pPr marL="0" indent="0">
              <a:buNone/>
            </a:pPr>
            <a:r>
              <a:rPr lang="en-US" sz="2000" dirty="0" smtClean="0">
                <a:latin typeface="Times New Roman" pitchFamily="18" charset="0"/>
                <a:cs typeface="Times New Roman" pitchFamily="18" charset="0"/>
              </a:rPr>
              <a:t>The span tag is used to group inline elements. It is an inline element. </a:t>
            </a:r>
          </a:p>
          <a:p>
            <a:pPr marL="0" indent="0">
              <a:buNone/>
            </a:pPr>
            <a:r>
              <a:rPr lang="en-US" sz="2000" dirty="0" smtClean="0">
                <a:latin typeface="Times New Roman" pitchFamily="18" charset="0"/>
                <a:cs typeface="Times New Roman" pitchFamily="18" charset="0"/>
              </a:rPr>
              <a:t>Ex:- </a:t>
            </a:r>
          </a:p>
          <a:p>
            <a:r>
              <a:rPr lang="en-US" sz="2000" dirty="0" smtClean="0">
                <a:latin typeface="Times New Roman" pitchFamily="18" charset="0"/>
                <a:cs typeface="Times New Roman" pitchFamily="18" charset="0"/>
              </a:rPr>
              <a:t>&lt;p&gt; I am example of span tag &lt;/p&gt;</a:t>
            </a:r>
          </a:p>
          <a:p>
            <a:r>
              <a:rPr lang="en-US" sz="2000" dirty="0">
                <a:latin typeface="Times New Roman" pitchFamily="18" charset="0"/>
                <a:cs typeface="Times New Roman" pitchFamily="18" charset="0"/>
              </a:rPr>
              <a:t>&lt;p&gt; I am </a:t>
            </a:r>
            <a:r>
              <a:rPr lang="en-US" sz="2000" dirty="0" smtClean="0">
                <a:latin typeface="Times New Roman" pitchFamily="18" charset="0"/>
                <a:cs typeface="Times New Roman" pitchFamily="18" charset="0"/>
              </a:rPr>
              <a:t>&lt;span&gt;example of span tag&lt;/span&gt; </a:t>
            </a:r>
            <a:r>
              <a:rPr lang="en-US" sz="2000" dirty="0">
                <a:latin typeface="Times New Roman" pitchFamily="18" charset="0"/>
                <a:cs typeface="Times New Roman" pitchFamily="18" charset="0"/>
              </a:rPr>
              <a:t>&lt;/p&gt;</a:t>
            </a:r>
          </a:p>
          <a:p>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8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3394472"/>
          </a:xfrm>
        </p:spPr>
        <p:txBody>
          <a:bodyPr>
            <a:normAutofit/>
          </a:bodyPr>
          <a:lstStyle/>
          <a:p>
            <a:r>
              <a:rPr lang="en-US" sz="4000" dirty="0" smtClean="0">
                <a:latin typeface="Times New Roman" pitchFamily="18" charset="0"/>
                <a:cs typeface="Times New Roman" pitchFamily="18" charset="0"/>
              </a:rPr>
              <a:t>ID </a:t>
            </a:r>
          </a:p>
          <a:p>
            <a:r>
              <a:rPr lang="en-US" sz="4000" dirty="0" smtClean="0">
                <a:latin typeface="Times New Roman" pitchFamily="18" charset="0"/>
                <a:cs typeface="Times New Roman" pitchFamily="18" charset="0"/>
              </a:rPr>
              <a:t>Class</a:t>
            </a:r>
          </a:p>
          <a:p>
            <a:r>
              <a:rPr lang="en-US" sz="4000" dirty="0" smtClean="0">
                <a:latin typeface="Times New Roman" pitchFamily="18" charset="0"/>
                <a:cs typeface="Times New Roman" pitchFamily="18" charset="0"/>
              </a:rPr>
              <a:t>Element </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8935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Child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fontScale="62500" lnSpcReduction="20000"/>
          </a:bodyPr>
          <a:lstStyle/>
          <a:p>
            <a:pPr marL="0" indent="0">
              <a:buNone/>
            </a:pPr>
            <a:r>
              <a:rPr lang="en-US" dirty="0">
                <a:solidFill>
                  <a:srgbClr val="FF0000"/>
                </a:solidFill>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	</a:t>
            </a:r>
            <a:r>
              <a:rPr lang="en-US" dirty="0">
                <a:solidFill>
                  <a:srgbClr val="00B050"/>
                </a:solidFill>
                <a:latin typeface="Times New Roman" pitchFamily="18" charset="0"/>
                <a:cs typeface="Times New Roman" pitchFamily="18" charset="0"/>
              </a:rPr>
              <a:t>&lt;head</a:t>
            </a:r>
            <a:r>
              <a:rPr lang="en-US" dirty="0" smtClean="0">
                <a:solidFill>
                  <a:srgbClr val="00B050"/>
                </a:solidFill>
                <a:latin typeface="Times New Roman" pitchFamily="18" charset="0"/>
                <a:cs typeface="Times New Roman" pitchFamily="18" charset="0"/>
              </a:rPr>
              <a:t>&gt; &lt;/</a:t>
            </a:r>
            <a:r>
              <a:rPr lang="en-US" dirty="0">
                <a:solidFill>
                  <a:srgbClr val="00B050"/>
                </a:solidFill>
                <a:latin typeface="Times New Roman" pitchFamily="18" charset="0"/>
                <a:cs typeface="Times New Roman" pitchFamily="18" charset="0"/>
              </a:rPr>
              <a:t>head&gt;</a:t>
            </a:r>
          </a:p>
          <a:p>
            <a:pPr marL="0" indent="0">
              <a:buNone/>
            </a:pP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&lt;body</a:t>
            </a:r>
            <a:r>
              <a:rPr lang="en-US" dirty="0" smtClean="0">
                <a:solidFill>
                  <a:srgbClr val="00B0F0"/>
                </a:solidFill>
                <a:latin typeface="Times New Roman" pitchFamily="18" charset="0"/>
                <a:cs typeface="Times New Roman" pitchFamily="18" charset="0"/>
              </a:rPr>
              <a:t>&gt;</a:t>
            </a:r>
          </a:p>
          <a:p>
            <a:pPr marL="0" indent="0">
              <a:buNone/>
            </a:pPr>
            <a:r>
              <a:rPr lang="en-US" dirty="0">
                <a:solidFill>
                  <a:srgbClr val="00B0F0"/>
                </a:solidFill>
                <a:latin typeface="Times New Roman" pitchFamily="18" charset="0"/>
                <a:cs typeface="Times New Roman" pitchFamily="18" charset="0"/>
              </a:rPr>
              <a:t>	</a:t>
            </a:r>
            <a:r>
              <a:rPr lang="en-US" dirty="0" smtClean="0">
                <a:solidFill>
                  <a:srgbClr val="00B0F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&lt;div&gt;</a:t>
            </a:r>
            <a:endParaRPr lang="en-US" dirty="0">
              <a:solidFill>
                <a:srgbClr val="7030A0"/>
              </a:solidFill>
              <a:latin typeface="Times New Roman" pitchFamily="18" charset="0"/>
              <a:cs typeface="Times New Roman" pitchFamily="18" charset="0"/>
            </a:endParaRPr>
          </a:p>
          <a:p>
            <a:pPr marL="1257300" lvl="3" indent="0">
              <a:buNone/>
            </a:pPr>
            <a:r>
              <a:rPr lang="en-US" dirty="0">
                <a:latin typeface="Times New Roman" pitchFamily="18" charset="0"/>
                <a:cs typeface="Times New Roman" pitchFamily="18" charset="0"/>
              </a:rPr>
              <a:t>		</a:t>
            </a:r>
            <a:r>
              <a:rPr lang="en-US" sz="2900" dirty="0">
                <a:latin typeface="Times New Roman" pitchFamily="18" charset="0"/>
                <a:cs typeface="Times New Roman" pitchFamily="18" charset="0"/>
              </a:rPr>
              <a:t>&lt;p &gt;Hello World!&lt;/p&gt;</a:t>
            </a:r>
          </a:p>
          <a:p>
            <a:pPr marL="1257300" lvl="3" indent="0">
              <a:buNone/>
            </a:pPr>
            <a:r>
              <a:rPr lang="en-US" sz="2900" dirty="0">
                <a:latin typeface="Times New Roman" pitchFamily="18" charset="0"/>
                <a:cs typeface="Times New Roman" pitchFamily="18" charset="0"/>
              </a:rPr>
              <a:t>		&lt;p&gt;This paragraph is not affected by the style.&lt;/p</a:t>
            </a:r>
            <a:r>
              <a:rPr lang="en-US" sz="2900" dirty="0" smtClean="0">
                <a:latin typeface="Times New Roman" pitchFamily="18" charset="0"/>
                <a:cs typeface="Times New Roman" pitchFamily="18" charset="0"/>
              </a:rPr>
              <a:t>&gt;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smtClean="0">
                <a:solidFill>
                  <a:srgbClr val="0070C0"/>
                </a:solidFill>
                <a:latin typeface="Times New Roman" pitchFamily="18" charset="0"/>
                <a:cs typeface="Times New Roman" pitchFamily="18" charset="0"/>
              </a:rPr>
              <a:t>&lt;div&gt;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&lt;p&gt; </a:t>
            </a:r>
            <a:r>
              <a:rPr lang="en-US" sz="2900" dirty="0" err="1" smtClean="0">
                <a:latin typeface="Times New Roman" pitchFamily="18" charset="0"/>
                <a:cs typeface="Times New Roman" pitchFamily="18" charset="0"/>
              </a:rPr>
              <a:t>Geekyshows</a:t>
            </a:r>
            <a:r>
              <a:rPr lang="en-US" sz="2900" dirty="0" smtClean="0">
                <a:latin typeface="Times New Roman" pitchFamily="18" charset="0"/>
                <a:cs typeface="Times New Roman" pitchFamily="18" charset="0"/>
              </a:rPr>
              <a:t> &lt;/p&gt;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smtClean="0">
                <a:solidFill>
                  <a:srgbClr val="0070C0"/>
                </a:solidFill>
                <a:latin typeface="Times New Roman" pitchFamily="18" charset="0"/>
                <a:cs typeface="Times New Roman" pitchFamily="18" charset="0"/>
              </a:rPr>
              <a:t>&lt;/div&gt;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&lt;div&gt;</a:t>
            </a:r>
            <a:endParaRPr lang="en-US" dirty="0">
              <a:solidFill>
                <a:srgbClr val="7030A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&lt;/body&gt;</a:t>
            </a:r>
          </a:p>
          <a:p>
            <a:pPr marL="0" indent="0">
              <a:buNone/>
            </a:pPr>
            <a:r>
              <a:rPr lang="en-US" dirty="0">
                <a:solidFill>
                  <a:srgbClr val="FF0000"/>
                </a:solidFill>
                <a:latin typeface="Times New Roman" pitchFamily="18" charset="0"/>
                <a:cs typeface="Times New Roman" pitchFamily="18" charset="0"/>
              </a:rPr>
              <a:t>&lt;/html&gt;</a:t>
            </a:r>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644485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Child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fontScale="62500" lnSpcReduction="20000"/>
          </a:bodyPr>
          <a:lstStyle/>
          <a:p>
            <a:pPr marL="0" indent="0">
              <a:buNone/>
            </a:pPr>
            <a:r>
              <a:rPr lang="en-US" dirty="0">
                <a:solidFill>
                  <a:srgbClr val="FF0000"/>
                </a:solidFill>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	</a:t>
            </a:r>
            <a:r>
              <a:rPr lang="en-US" dirty="0">
                <a:solidFill>
                  <a:srgbClr val="00B050"/>
                </a:solidFill>
                <a:latin typeface="Times New Roman" pitchFamily="18" charset="0"/>
                <a:cs typeface="Times New Roman" pitchFamily="18" charset="0"/>
              </a:rPr>
              <a:t>&lt;head</a:t>
            </a:r>
            <a:r>
              <a:rPr lang="en-US" dirty="0" smtClean="0">
                <a:solidFill>
                  <a:srgbClr val="00B050"/>
                </a:solidFill>
                <a:latin typeface="Times New Roman" pitchFamily="18" charset="0"/>
                <a:cs typeface="Times New Roman" pitchFamily="18" charset="0"/>
              </a:rPr>
              <a:t>&gt; &lt;/</a:t>
            </a:r>
            <a:r>
              <a:rPr lang="en-US" dirty="0">
                <a:solidFill>
                  <a:srgbClr val="00B050"/>
                </a:solidFill>
                <a:latin typeface="Times New Roman" pitchFamily="18" charset="0"/>
                <a:cs typeface="Times New Roman" pitchFamily="18" charset="0"/>
              </a:rPr>
              <a:t>head&gt;</a:t>
            </a:r>
          </a:p>
          <a:p>
            <a:pPr marL="0" indent="0">
              <a:buNone/>
            </a:pP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&lt;body</a:t>
            </a:r>
            <a:r>
              <a:rPr lang="en-US" dirty="0" smtClean="0">
                <a:solidFill>
                  <a:srgbClr val="00B0F0"/>
                </a:solidFill>
                <a:latin typeface="Times New Roman" pitchFamily="18" charset="0"/>
                <a:cs typeface="Times New Roman" pitchFamily="18" charset="0"/>
              </a:rPr>
              <a:t>&gt;</a:t>
            </a:r>
          </a:p>
          <a:p>
            <a:pPr marL="0" indent="0">
              <a:buNone/>
            </a:pPr>
            <a:r>
              <a:rPr lang="en-US" dirty="0">
                <a:solidFill>
                  <a:srgbClr val="00B0F0"/>
                </a:solidFill>
                <a:latin typeface="Times New Roman" pitchFamily="18" charset="0"/>
                <a:cs typeface="Times New Roman" pitchFamily="18" charset="0"/>
              </a:rPr>
              <a:t>	</a:t>
            </a:r>
            <a:r>
              <a:rPr lang="en-US" dirty="0" smtClean="0">
                <a:solidFill>
                  <a:srgbClr val="00B0F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&lt;div&gt;</a:t>
            </a:r>
            <a:endParaRPr lang="en-US" dirty="0">
              <a:solidFill>
                <a:srgbClr val="7030A0"/>
              </a:solidFill>
              <a:latin typeface="Times New Roman" pitchFamily="18" charset="0"/>
              <a:cs typeface="Times New Roman" pitchFamily="18" charset="0"/>
            </a:endParaRPr>
          </a:p>
          <a:p>
            <a:pPr marL="1257300" lvl="3" indent="0">
              <a:buNone/>
            </a:pPr>
            <a:r>
              <a:rPr lang="en-US" dirty="0">
                <a:latin typeface="Times New Roman" pitchFamily="18" charset="0"/>
                <a:cs typeface="Times New Roman" pitchFamily="18" charset="0"/>
              </a:rPr>
              <a:t>		</a:t>
            </a:r>
            <a:r>
              <a:rPr lang="en-US" sz="2900" dirty="0">
                <a:latin typeface="Times New Roman" pitchFamily="18" charset="0"/>
                <a:cs typeface="Times New Roman" pitchFamily="18" charset="0"/>
              </a:rPr>
              <a:t>&lt;p &gt;Hello World!&lt;/p&gt;</a:t>
            </a:r>
          </a:p>
          <a:p>
            <a:pPr marL="1257300" lvl="3" indent="0">
              <a:buNone/>
            </a:pPr>
            <a:r>
              <a:rPr lang="en-US" sz="2900" dirty="0">
                <a:latin typeface="Times New Roman" pitchFamily="18" charset="0"/>
                <a:cs typeface="Times New Roman" pitchFamily="18" charset="0"/>
              </a:rPr>
              <a:t>		&lt;p&gt;This paragraph is not affected by the style.&lt;/p</a:t>
            </a:r>
            <a:r>
              <a:rPr lang="en-US" sz="2900" dirty="0" smtClean="0">
                <a:latin typeface="Times New Roman" pitchFamily="18" charset="0"/>
                <a:cs typeface="Times New Roman" pitchFamily="18" charset="0"/>
              </a:rPr>
              <a:t>&gt;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smtClean="0">
                <a:solidFill>
                  <a:srgbClr val="0070C0"/>
                </a:solidFill>
                <a:latin typeface="Times New Roman" pitchFamily="18" charset="0"/>
                <a:cs typeface="Times New Roman" pitchFamily="18" charset="0"/>
              </a:rPr>
              <a:t>&lt;div&gt;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&lt;p&gt; </a:t>
            </a:r>
            <a:r>
              <a:rPr lang="en-US" sz="2900" dirty="0" err="1" smtClean="0">
                <a:latin typeface="Times New Roman" pitchFamily="18" charset="0"/>
                <a:cs typeface="Times New Roman" pitchFamily="18" charset="0"/>
              </a:rPr>
              <a:t>Geekyshows</a:t>
            </a:r>
            <a:r>
              <a:rPr lang="en-US" sz="2900" dirty="0" smtClean="0">
                <a:latin typeface="Times New Roman" pitchFamily="18" charset="0"/>
                <a:cs typeface="Times New Roman" pitchFamily="18" charset="0"/>
              </a:rPr>
              <a:t> &lt;/p&gt;</a:t>
            </a:r>
          </a:p>
          <a:p>
            <a:pPr marL="1257300" lvl="3"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a:t>
            </a:r>
            <a:r>
              <a:rPr lang="en-US" sz="2900" dirty="0" smtClean="0">
                <a:solidFill>
                  <a:srgbClr val="0070C0"/>
                </a:solidFill>
                <a:latin typeface="Times New Roman" pitchFamily="18" charset="0"/>
                <a:cs typeface="Times New Roman" pitchFamily="18" charset="0"/>
              </a:rPr>
              <a:t>&lt;/div&gt;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&lt;div&gt;</a:t>
            </a:r>
            <a:endParaRPr lang="en-US" dirty="0">
              <a:solidFill>
                <a:srgbClr val="7030A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a:solidFill>
                  <a:srgbClr val="00B0F0"/>
                </a:solidFill>
                <a:latin typeface="Times New Roman" pitchFamily="18" charset="0"/>
                <a:cs typeface="Times New Roman" pitchFamily="18" charset="0"/>
              </a:rPr>
              <a:t>&lt;/body&gt;</a:t>
            </a:r>
          </a:p>
          <a:p>
            <a:pPr marL="0" indent="0">
              <a:buNone/>
            </a:pPr>
            <a:r>
              <a:rPr lang="en-US" dirty="0">
                <a:solidFill>
                  <a:srgbClr val="FF0000"/>
                </a:solidFill>
                <a:latin typeface="Times New Roman" pitchFamily="18" charset="0"/>
                <a:cs typeface="Times New Roman" pitchFamily="18" charset="0"/>
              </a:rPr>
              <a:t>&lt;/html&gt;</a:t>
            </a:r>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644485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a:latin typeface="Times New Roman" pitchFamily="18" charset="0"/>
                <a:cs typeface="Times New Roman" pitchFamily="18" charset="0"/>
              </a:rPr>
              <a:t>Pseudo-classes</a:t>
            </a: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a:latin typeface="Times New Roman" pitchFamily="18" charset="0"/>
                <a:cs typeface="Times New Roman" pitchFamily="18" charset="0"/>
              </a:rPr>
              <a:t>A pseudo-class is used to define a special state of an element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a:t>
            </a:r>
          </a:p>
          <a:p>
            <a:pPr marL="0" indent="0">
              <a:buNone/>
            </a:pPr>
            <a:r>
              <a:rPr lang="en-US" sz="2000" dirty="0" err="1">
                <a:latin typeface="Times New Roman" pitchFamily="18" charset="0"/>
                <a:cs typeface="Times New Roman" pitchFamily="18" charset="0"/>
              </a:rPr>
              <a:t>selector:pseudo-class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property:value</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div</a:t>
            </a:r>
            <a:r>
              <a:rPr lang="en-US" sz="2000" dirty="0" err="1" smtClean="0">
                <a:solidFill>
                  <a:srgbClr val="0070C0"/>
                </a:solidFill>
                <a:latin typeface="Times New Roman" pitchFamily="18" charset="0"/>
                <a:cs typeface="Times New Roman" pitchFamily="18" charset="0"/>
              </a:rPr>
              <a:t>:hover</a:t>
            </a:r>
            <a:r>
              <a:rPr lang="en-US" sz="2000" dirty="0" smtClean="0">
                <a:latin typeface="Times New Roman" pitchFamily="18" charset="0"/>
                <a:cs typeface="Times New Roman" pitchFamily="18" charset="0"/>
              </a:rPr>
              <a:t> { background-color: red;}</a:t>
            </a:r>
          </a:p>
        </p:txBody>
      </p:sp>
    </p:spTree>
    <p:extLst>
      <p:ext uri="{BB962C8B-B14F-4D97-AF65-F5344CB8AC3E}">
        <p14:creationId xmlns:p14="http://schemas.microsoft.com/office/powerpoint/2010/main" val="45675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a:latin typeface="Times New Roman" pitchFamily="18" charset="0"/>
                <a:cs typeface="Times New Roman" pitchFamily="18" charset="0"/>
              </a:rPr>
              <a:t>Pseudo-classes</a:t>
            </a:r>
          </a:p>
        </p:txBody>
      </p:sp>
      <p:sp>
        <p:nvSpPr>
          <p:cNvPr id="3" name="Content Placeholder 2"/>
          <p:cNvSpPr>
            <a:spLocks noGrp="1"/>
          </p:cNvSpPr>
          <p:nvPr>
            <p:ph idx="1"/>
          </p:nvPr>
        </p:nvSpPr>
        <p:spPr>
          <a:xfrm>
            <a:off x="457200" y="742950"/>
            <a:ext cx="8229600" cy="3394472"/>
          </a:xfrm>
        </p:spPr>
        <p:txBody>
          <a:bodyPr>
            <a:normAutofit/>
          </a:bodyPr>
          <a:lstStyle/>
          <a:p>
            <a:r>
              <a:rPr lang="en-US" sz="2000" dirty="0" smtClean="0">
                <a:latin typeface="Times New Roman" pitchFamily="18" charset="0"/>
                <a:cs typeface="Times New Roman" pitchFamily="18" charset="0"/>
              </a:rPr>
              <a:t>:link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:visited</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:hover </a:t>
            </a:r>
          </a:p>
          <a:p>
            <a:r>
              <a:rPr lang="en-US" sz="2000" dirty="0" smtClean="0">
                <a:latin typeface="Times New Roman" pitchFamily="18" charset="0"/>
                <a:cs typeface="Times New Roman" pitchFamily="18" charset="0"/>
              </a:rPr>
              <a:t>:active</a:t>
            </a:r>
          </a:p>
          <a:p>
            <a:r>
              <a:rPr lang="en-US" sz="2000" dirty="0" smtClean="0">
                <a:latin typeface="Times New Roman" pitchFamily="18" charset="0"/>
                <a:cs typeface="Times New Roman" pitchFamily="18" charset="0"/>
              </a:rPr>
              <a:t>:focus</a:t>
            </a:r>
          </a:p>
          <a:p>
            <a:r>
              <a:rPr lang="en-US" sz="2000" dirty="0" smtClean="0">
                <a:latin typeface="Times New Roman" pitchFamily="18" charset="0"/>
                <a:cs typeface="Times New Roman" pitchFamily="18" charset="0"/>
              </a:rPr>
              <a:t>:checked</a:t>
            </a:r>
          </a:p>
          <a:p>
            <a:r>
              <a:rPr lang="en-US" sz="2000" dirty="0" smtClean="0">
                <a:latin typeface="Times New Roman" pitchFamily="18" charset="0"/>
                <a:cs typeface="Times New Roman" pitchFamily="18" charset="0"/>
              </a:rPr>
              <a:t>:first-child</a:t>
            </a:r>
          </a:p>
          <a:p>
            <a:r>
              <a:rPr lang="en-US" sz="2000" dirty="0" smtClean="0">
                <a:latin typeface="Times New Roman" pitchFamily="18" charset="0"/>
                <a:cs typeface="Times New Roman" pitchFamily="18" charset="0"/>
              </a:rPr>
              <a:t>:first-of-type</a:t>
            </a:r>
          </a:p>
          <a:p>
            <a:r>
              <a:rPr lang="en-US" sz="2000" dirty="0" smtClean="0">
                <a:latin typeface="Times New Roman" pitchFamily="18" charset="0"/>
                <a:cs typeface="Times New Roman" pitchFamily="18" charset="0"/>
              </a:rPr>
              <a:t>:nth-child(n)</a:t>
            </a:r>
          </a:p>
        </p:txBody>
      </p:sp>
    </p:spTree>
    <p:extLst>
      <p:ext uri="{BB962C8B-B14F-4D97-AF65-F5344CB8AC3E}">
        <p14:creationId xmlns:p14="http://schemas.microsoft.com/office/powerpoint/2010/main" val="254677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first-child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will set CSS rule to every first element of selector which is someone’s child.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61148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last-child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will set CSS rule to </a:t>
            </a:r>
            <a:r>
              <a:rPr lang="en-US" sz="2400" smtClean="0">
                <a:latin typeface="Times New Roman" pitchFamily="18" charset="0"/>
                <a:cs typeface="Times New Roman" pitchFamily="18" charset="0"/>
              </a:rPr>
              <a:t>every last </a:t>
            </a:r>
            <a:r>
              <a:rPr lang="en-US" sz="2400" dirty="0" smtClean="0">
                <a:latin typeface="Times New Roman" pitchFamily="18" charset="0"/>
                <a:cs typeface="Times New Roman" pitchFamily="18" charset="0"/>
              </a:rPr>
              <a:t>element of selector which is someone’s child.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194051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first-of-type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will set CSS rule to every first selector type of element.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9380369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last-of-type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This will set CSS rule to every </a:t>
            </a:r>
            <a:r>
              <a:rPr lang="en-US" sz="2400" dirty="0" smtClean="0">
                <a:latin typeface="Times New Roman" pitchFamily="18" charset="0"/>
                <a:cs typeface="Times New Roman" pitchFamily="18" charset="0"/>
              </a:rPr>
              <a:t>last </a:t>
            </a:r>
            <a:r>
              <a:rPr lang="en-US" sz="2400" dirty="0">
                <a:latin typeface="Times New Roman" pitchFamily="18" charset="0"/>
                <a:cs typeface="Times New Roman" pitchFamily="18" charset="0"/>
              </a:rPr>
              <a:t>selector type of element.  </a:t>
            </a:r>
          </a:p>
        </p:txBody>
      </p:sp>
    </p:spTree>
    <p:extLst>
      <p:ext uri="{BB962C8B-B14F-4D97-AF65-F5344CB8AC3E}">
        <p14:creationId xmlns:p14="http://schemas.microsoft.com/office/powerpoint/2010/main" val="3499601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678"/>
            <a:ext cx="8229600" cy="3394472"/>
          </a:xfrm>
        </p:spPr>
        <p:txBody>
          <a:bodyPr>
            <a:normAutofit/>
          </a:bodyPr>
          <a:lstStyle/>
          <a:p>
            <a:pPr marL="0" indent="0">
              <a:buNone/>
            </a:pPr>
            <a:r>
              <a:rPr lang="en-US" sz="2800" dirty="0" smtClean="0">
                <a:latin typeface="Times New Roman" pitchFamily="18" charset="0"/>
                <a:cs typeface="Times New Roman" pitchFamily="18" charset="0"/>
              </a:rPr>
              <a:t>h1</a:t>
            </a:r>
            <a:r>
              <a:rPr lang="en-US" sz="2800" dirty="0">
                <a:latin typeface="Times New Roman" pitchFamily="18" charset="0"/>
                <a:cs typeface="Times New Roman" pitchFamily="18" charset="0"/>
              </a:rPr>
              <a:t>{ color: </a:t>
            </a:r>
            <a:r>
              <a:rPr lang="en-US" sz="2800" dirty="0" smtClean="0">
                <a:latin typeface="Times New Roman" pitchFamily="18" charset="0"/>
                <a:cs typeface="Times New Roman" pitchFamily="18" charset="0"/>
              </a:rPr>
              <a:t>orange; </a:t>
            </a:r>
            <a:r>
              <a:rPr lang="en-US" sz="2800" dirty="0">
                <a:latin typeface="Times New Roman" pitchFamily="18" charset="0"/>
                <a:cs typeface="Times New Roman" pitchFamily="18" charset="0"/>
              </a:rPr>
              <a:t>font-size: </a:t>
            </a:r>
            <a:r>
              <a:rPr lang="en-US" sz="2800" dirty="0" smtClean="0">
                <a:latin typeface="Times New Roman" pitchFamily="18" charset="0"/>
                <a:cs typeface="Times New Roman" pitchFamily="18" charset="0"/>
              </a:rPr>
              <a:t>25em;}</a:t>
            </a:r>
          </a:p>
          <a:p>
            <a:pPr marL="0" indent="0">
              <a:buNone/>
            </a:pPr>
            <a:r>
              <a:rPr lang="en-US" sz="2800" dirty="0">
                <a:latin typeface="Times New Roman" pitchFamily="18" charset="0"/>
                <a:cs typeface="Times New Roman" pitchFamily="18" charset="0"/>
              </a:rPr>
              <a:t>p { color: green; font-size: 20px;}</a:t>
            </a: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Save as : geekyshows.css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6906446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Pseudo Element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838200" y="895350"/>
            <a:ext cx="7924800" cy="3394472"/>
          </a:xfrm>
        </p:spPr>
        <p:txBody>
          <a:bodyPr>
            <a:normAutofit/>
          </a:bodyPr>
          <a:lstStyle/>
          <a:p>
            <a:pPr marL="0" indent="0">
              <a:buNone/>
            </a:pPr>
            <a:r>
              <a:rPr lang="en-US" sz="2400" dirty="0" smtClean="0">
                <a:latin typeface="Times New Roman" pitchFamily="18" charset="0"/>
                <a:cs typeface="Times New Roman" pitchFamily="18" charset="0"/>
              </a:rPr>
              <a:t>This is </a:t>
            </a:r>
            <a:r>
              <a:rPr lang="en-US" sz="2400" dirty="0">
                <a:latin typeface="Times New Roman" pitchFamily="18" charset="0"/>
                <a:cs typeface="Times New Roman" pitchFamily="18" charset="0"/>
              </a:rPr>
              <a:t>used to style specified parts of an element</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Syntax: - </a:t>
            </a:r>
          </a:p>
          <a:p>
            <a:pPr marL="0" indent="0">
              <a:buNone/>
            </a:pPr>
            <a:r>
              <a:rPr lang="en-US" sz="2400" dirty="0">
                <a:latin typeface="Times New Roman" pitchFamily="18" charset="0"/>
                <a:cs typeface="Times New Roman" pitchFamily="18" charset="0"/>
              </a:rPr>
              <a:t>selector</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pseudo-element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property:value</a:t>
            </a:r>
            <a:r>
              <a:rPr lang="en-US" sz="2400" dirty="0" smtClean="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p::first-letter { color: red;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818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66750"/>
            <a:ext cx="6858000" cy="3394472"/>
          </a:xfrm>
        </p:spPr>
        <p:txBody>
          <a:bodyPr>
            <a:normAutofit/>
          </a:bodyPr>
          <a:lstStyle/>
          <a:p>
            <a:r>
              <a:rPr lang="en-US" sz="2800" dirty="0" smtClean="0">
                <a:latin typeface="Times New Roman" pitchFamily="18" charset="0"/>
                <a:cs typeface="Times New Roman" pitchFamily="18" charset="0"/>
              </a:rPr>
              <a:t>::first-letter</a:t>
            </a:r>
          </a:p>
          <a:p>
            <a:r>
              <a:rPr lang="en-US" sz="2800" dirty="0" smtClean="0">
                <a:latin typeface="Times New Roman" pitchFamily="18" charset="0"/>
                <a:cs typeface="Times New Roman" pitchFamily="18" charset="0"/>
              </a:rPr>
              <a:t>::first-line</a:t>
            </a:r>
          </a:p>
          <a:p>
            <a:r>
              <a:rPr lang="en-US" sz="2800" dirty="0" smtClean="0">
                <a:latin typeface="Times New Roman" pitchFamily="18" charset="0"/>
                <a:cs typeface="Times New Roman" pitchFamily="18" charset="0"/>
              </a:rPr>
              <a:t>::selection</a:t>
            </a:r>
          </a:p>
          <a:p>
            <a:r>
              <a:rPr lang="en-US" sz="2800" dirty="0" smtClean="0">
                <a:latin typeface="Times New Roman" pitchFamily="18" charset="0"/>
                <a:cs typeface="Times New Roman" pitchFamily="18" charset="0"/>
              </a:rPr>
              <a:t>::before</a:t>
            </a:r>
          </a:p>
          <a:p>
            <a:r>
              <a:rPr lang="en-US" sz="2800" dirty="0" smtClean="0">
                <a:latin typeface="Times New Roman" pitchFamily="18" charset="0"/>
                <a:cs typeface="Times New Roman" pitchFamily="18" charset="0"/>
              </a:rPr>
              <a:t>::after</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0501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::first-letter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lnSpcReduction="10000"/>
          </a:bodyPr>
          <a:lstStyle/>
          <a:p>
            <a:pPr marL="0" indent="0">
              <a:buNone/>
            </a:pPr>
            <a:r>
              <a:rPr lang="en-US" sz="2000" dirty="0" smtClean="0">
                <a:latin typeface="Times New Roman" pitchFamily="18" charset="0"/>
                <a:cs typeface="Times New Roman" pitchFamily="18" charset="0"/>
              </a:rPr>
              <a:t>This is </a:t>
            </a:r>
            <a:r>
              <a:rPr lang="en-US" sz="2000" dirty="0">
                <a:latin typeface="Times New Roman" pitchFamily="18" charset="0"/>
                <a:cs typeface="Times New Roman" pitchFamily="18" charset="0"/>
              </a:rPr>
              <a:t>used to add a style to the first letter of the specified </a:t>
            </a:r>
            <a:r>
              <a:rPr lang="en-US" sz="2000" dirty="0" smtClean="0">
                <a:latin typeface="Times New Roman" pitchFamily="18" charset="0"/>
                <a:cs typeface="Times New Roman" pitchFamily="18" charset="0"/>
              </a:rPr>
              <a:t>selector (each). </a:t>
            </a:r>
            <a:r>
              <a:rPr lang="en-US" sz="2000" dirty="0">
                <a:latin typeface="Times New Roman" pitchFamily="18" charset="0"/>
                <a:cs typeface="Times New Roman" pitchFamily="18" charset="0"/>
              </a:rPr>
              <a:t>This can only be used with block-level elements</a:t>
            </a:r>
            <a:r>
              <a:rPr lang="en-US" sz="2000" dirty="0" smtClean="0">
                <a:latin typeface="Times New Roman" pitchFamily="18" charset="0"/>
                <a:cs typeface="Times New Roman" pitchFamily="18" charset="0"/>
              </a:rPr>
              <a:t>.</a:t>
            </a:r>
          </a:p>
          <a:p>
            <a:pPr lvl="1"/>
            <a:r>
              <a:rPr lang="en-US" sz="1600" dirty="0">
                <a:latin typeface="Times New Roman" pitchFamily="18" charset="0"/>
                <a:cs typeface="Times New Roman" pitchFamily="18" charset="0"/>
              </a:rPr>
              <a:t>background properties</a:t>
            </a:r>
          </a:p>
          <a:p>
            <a:pPr lvl="1"/>
            <a:r>
              <a:rPr lang="en-US" sz="1600" dirty="0" smtClean="0">
                <a:latin typeface="Times New Roman" pitchFamily="18" charset="0"/>
                <a:cs typeface="Times New Roman" pitchFamily="18" charset="0"/>
              </a:rPr>
              <a:t>font </a:t>
            </a:r>
            <a:r>
              <a:rPr lang="en-US" sz="1600" dirty="0">
                <a:latin typeface="Times New Roman" pitchFamily="18" charset="0"/>
                <a:cs typeface="Times New Roman" pitchFamily="18" charset="0"/>
              </a:rPr>
              <a:t>properties</a:t>
            </a:r>
          </a:p>
          <a:p>
            <a:pPr lvl="1"/>
            <a:r>
              <a:rPr lang="en-US" sz="1600" dirty="0">
                <a:latin typeface="Times New Roman" pitchFamily="18" charset="0"/>
                <a:cs typeface="Times New Roman" pitchFamily="18" charset="0"/>
              </a:rPr>
              <a:t>padding properties</a:t>
            </a:r>
          </a:p>
          <a:p>
            <a:pPr lvl="1"/>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properties </a:t>
            </a:r>
          </a:p>
          <a:p>
            <a:pPr lvl="1"/>
            <a:r>
              <a:rPr lang="en-US" sz="1600" dirty="0" smtClean="0">
                <a:latin typeface="Times New Roman" pitchFamily="18" charset="0"/>
                <a:cs typeface="Times New Roman" pitchFamily="18" charset="0"/>
              </a:rPr>
              <a:t>margin </a:t>
            </a:r>
            <a:r>
              <a:rPr lang="en-US" sz="1600" dirty="0">
                <a:latin typeface="Times New Roman" pitchFamily="18" charset="0"/>
                <a:cs typeface="Times New Roman" pitchFamily="18" charset="0"/>
              </a:rPr>
              <a:t>properties</a:t>
            </a:r>
          </a:p>
          <a:p>
            <a:pPr lvl="1"/>
            <a:r>
              <a:rPr lang="en-US" sz="1600" dirty="0" smtClean="0">
                <a:latin typeface="Times New Roman" pitchFamily="18" charset="0"/>
                <a:cs typeface="Times New Roman" pitchFamily="18" charset="0"/>
              </a:rPr>
              <a:t>border </a:t>
            </a:r>
            <a:r>
              <a:rPr lang="en-US" sz="1600" dirty="0">
                <a:latin typeface="Times New Roman" pitchFamily="18" charset="0"/>
                <a:cs typeface="Times New Roman" pitchFamily="18" charset="0"/>
              </a:rPr>
              <a:t>properties</a:t>
            </a:r>
          </a:p>
          <a:p>
            <a:pPr lvl="1"/>
            <a:r>
              <a:rPr lang="en-US" sz="1600" dirty="0">
                <a:latin typeface="Times New Roman" pitchFamily="18" charset="0"/>
                <a:cs typeface="Times New Roman" pitchFamily="18" charset="0"/>
              </a:rPr>
              <a:t>line-height</a:t>
            </a:r>
          </a:p>
          <a:p>
            <a:pPr lvl="1"/>
            <a:r>
              <a:rPr lang="en-US" sz="1600" dirty="0" smtClean="0">
                <a:latin typeface="Times New Roman" pitchFamily="18" charset="0"/>
                <a:cs typeface="Times New Roman" pitchFamily="18" charset="0"/>
              </a:rPr>
              <a:t>text-transform</a:t>
            </a:r>
            <a:endParaRPr lang="en-US" sz="1600" dirty="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text-decoration</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vertical-align (only if float is 'none')</a:t>
            </a:r>
          </a:p>
          <a:p>
            <a:pPr lvl="1"/>
            <a:r>
              <a:rPr lang="en-US" sz="1600" dirty="0" smtClean="0">
                <a:latin typeface="Times New Roman" pitchFamily="18" charset="0"/>
                <a:cs typeface="Times New Roman" pitchFamily="18" charset="0"/>
              </a:rPr>
              <a:t>float</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clear</a:t>
            </a: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5029200" y="2038350"/>
            <a:ext cx="2643672" cy="646331"/>
          </a:xfrm>
          <a:prstGeom prst="rect">
            <a:avLst/>
          </a:prstGeom>
          <a:noFill/>
        </p:spPr>
        <p:txBody>
          <a:bodyPr wrap="none" rtlCol="0">
            <a:spAutoFit/>
          </a:bodyPr>
          <a:lstStyle/>
          <a:p>
            <a:r>
              <a:rPr lang="en-US" dirty="0" smtClean="0">
                <a:latin typeface="Times New Roman" pitchFamily="18" charset="0"/>
                <a:cs typeface="Times New Roman" pitchFamily="18" charset="0"/>
              </a:rPr>
              <a:t>Ex: - </a:t>
            </a:r>
          </a:p>
          <a:p>
            <a:r>
              <a:rPr lang="en-US" dirty="0" smtClean="0">
                <a:latin typeface="Times New Roman" pitchFamily="18" charset="0"/>
                <a:cs typeface="Times New Roman" pitchFamily="18" charset="0"/>
              </a:rPr>
              <a:t>p::first-letter { color: red;}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23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::first-line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smtClean="0">
                <a:latin typeface="Times New Roman" pitchFamily="18" charset="0"/>
                <a:cs typeface="Times New Roman" pitchFamily="18" charset="0"/>
              </a:rPr>
              <a:t>This is </a:t>
            </a:r>
            <a:r>
              <a:rPr lang="en-US" sz="2000" dirty="0">
                <a:latin typeface="Times New Roman" pitchFamily="18" charset="0"/>
                <a:cs typeface="Times New Roman" pitchFamily="18" charset="0"/>
              </a:rPr>
              <a:t>used to add a style to the first </a:t>
            </a:r>
            <a:r>
              <a:rPr lang="en-US" sz="2000" dirty="0" smtClean="0">
                <a:latin typeface="Times New Roman" pitchFamily="18" charset="0"/>
                <a:cs typeface="Times New Roman" pitchFamily="18" charset="0"/>
              </a:rPr>
              <a:t>line </a:t>
            </a:r>
            <a:r>
              <a:rPr lang="en-US" sz="2000" dirty="0">
                <a:latin typeface="Times New Roman" pitchFamily="18" charset="0"/>
                <a:cs typeface="Times New Roman" pitchFamily="18" charset="0"/>
              </a:rPr>
              <a:t>of the specified </a:t>
            </a:r>
            <a:r>
              <a:rPr lang="en-US" sz="2000" dirty="0" smtClean="0">
                <a:latin typeface="Times New Roman" pitchFamily="18" charset="0"/>
                <a:cs typeface="Times New Roman" pitchFamily="18" charset="0"/>
              </a:rPr>
              <a:t>selector (each). </a:t>
            </a:r>
            <a:r>
              <a:rPr lang="en-US" sz="2000" dirty="0">
                <a:latin typeface="Times New Roman" pitchFamily="18" charset="0"/>
                <a:cs typeface="Times New Roman" pitchFamily="18" charset="0"/>
              </a:rPr>
              <a:t>This can only be used with block-level elements</a:t>
            </a:r>
            <a:r>
              <a:rPr lang="en-US" sz="2000" dirty="0" smtClean="0">
                <a:latin typeface="Times New Roman" pitchFamily="18" charset="0"/>
                <a:cs typeface="Times New Roman" pitchFamily="18" charset="0"/>
              </a:rPr>
              <a:t>.</a:t>
            </a:r>
          </a:p>
          <a:p>
            <a:pPr lvl="1"/>
            <a:r>
              <a:rPr lang="en-US" sz="1600" dirty="0">
                <a:latin typeface="Times New Roman" pitchFamily="18" charset="0"/>
                <a:cs typeface="Times New Roman" pitchFamily="18" charset="0"/>
              </a:rPr>
              <a:t>background properties</a:t>
            </a:r>
          </a:p>
          <a:p>
            <a:pPr lvl="1"/>
            <a:r>
              <a:rPr lang="en-US" sz="1600" dirty="0" smtClean="0">
                <a:latin typeface="Times New Roman" pitchFamily="18" charset="0"/>
                <a:cs typeface="Times New Roman" pitchFamily="18" charset="0"/>
              </a:rPr>
              <a:t>font </a:t>
            </a:r>
            <a:r>
              <a:rPr lang="en-US" sz="1600" dirty="0">
                <a:latin typeface="Times New Roman" pitchFamily="18" charset="0"/>
                <a:cs typeface="Times New Roman" pitchFamily="18" charset="0"/>
              </a:rPr>
              <a:t>properties</a:t>
            </a:r>
          </a:p>
          <a:p>
            <a:pPr lvl="1"/>
            <a:r>
              <a:rPr lang="en-US" sz="1600" dirty="0">
                <a:latin typeface="Times New Roman" pitchFamily="18" charset="0"/>
                <a:cs typeface="Times New Roman" pitchFamily="18" charset="0"/>
              </a:rPr>
              <a:t>text-decoration</a:t>
            </a:r>
          </a:p>
          <a:p>
            <a:pPr lvl="1"/>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properties </a:t>
            </a:r>
          </a:p>
          <a:p>
            <a:pPr lvl="1"/>
            <a:r>
              <a:rPr lang="en-US" sz="1600" dirty="0" smtClean="0">
                <a:latin typeface="Times New Roman" pitchFamily="18" charset="0"/>
                <a:cs typeface="Times New Roman" pitchFamily="18" charset="0"/>
              </a:rPr>
              <a:t>word-spacing</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letter-spacing</a:t>
            </a:r>
          </a:p>
          <a:p>
            <a:pPr lvl="1"/>
            <a:r>
              <a:rPr lang="en-US" sz="1600" dirty="0">
                <a:latin typeface="Times New Roman" pitchFamily="18" charset="0"/>
                <a:cs typeface="Times New Roman" pitchFamily="18" charset="0"/>
              </a:rPr>
              <a:t>text-transform</a:t>
            </a:r>
          </a:p>
          <a:p>
            <a:pPr lvl="1"/>
            <a:r>
              <a:rPr lang="en-US" sz="1600" dirty="0" smtClean="0">
                <a:latin typeface="Times New Roman" pitchFamily="18" charset="0"/>
                <a:cs typeface="Times New Roman" pitchFamily="18" charset="0"/>
              </a:rPr>
              <a:t>vertical-align</a:t>
            </a:r>
            <a:endParaRPr lang="en-US" sz="1600" dirty="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line-height</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clear</a:t>
            </a:r>
            <a:endParaRPr lang="en-US" sz="2000" dirty="0">
              <a:latin typeface="Times New Roman" pitchFamily="18" charset="0"/>
              <a:cs typeface="Times New Roman" pitchFamily="18" charset="0"/>
            </a:endParaRPr>
          </a:p>
        </p:txBody>
      </p:sp>
      <p:sp>
        <p:nvSpPr>
          <p:cNvPr id="4" name="TextBox 3"/>
          <p:cNvSpPr txBox="1"/>
          <p:nvPr/>
        </p:nvSpPr>
        <p:spPr>
          <a:xfrm>
            <a:off x="5029200" y="2038350"/>
            <a:ext cx="2515432" cy="646331"/>
          </a:xfrm>
          <a:prstGeom prst="rect">
            <a:avLst/>
          </a:prstGeom>
          <a:noFill/>
        </p:spPr>
        <p:txBody>
          <a:bodyPr wrap="none" rtlCol="0">
            <a:spAutoFit/>
          </a:bodyPr>
          <a:lstStyle/>
          <a:p>
            <a:r>
              <a:rPr lang="en-US" dirty="0" smtClean="0">
                <a:latin typeface="Times New Roman" pitchFamily="18" charset="0"/>
                <a:cs typeface="Times New Roman" pitchFamily="18" charset="0"/>
              </a:rPr>
              <a:t>Ex: - </a:t>
            </a:r>
          </a:p>
          <a:p>
            <a:r>
              <a:rPr lang="en-US" dirty="0" smtClean="0">
                <a:latin typeface="Times New Roman" pitchFamily="18" charset="0"/>
                <a:cs typeface="Times New Roman" pitchFamily="18" charset="0"/>
              </a:rPr>
              <a:t>p::first-line { color: red;}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00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::selection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pPr marL="0" indent="0">
              <a:buNone/>
            </a:pPr>
            <a:r>
              <a:rPr lang="en-US" sz="2000" dirty="0" smtClean="0">
                <a:latin typeface="Times New Roman" pitchFamily="18" charset="0"/>
                <a:cs typeface="Times New Roman" pitchFamily="18" charset="0"/>
              </a:rPr>
              <a:t>This is used to matches </a:t>
            </a:r>
            <a:r>
              <a:rPr lang="en-US" sz="2000" dirty="0">
                <a:latin typeface="Times New Roman" pitchFamily="18" charset="0"/>
                <a:cs typeface="Times New Roman" pitchFamily="18" charset="0"/>
              </a:rPr>
              <a:t>the portion of an element that is selected by a </a:t>
            </a:r>
            <a:r>
              <a:rPr lang="en-US" sz="2000" dirty="0" smtClean="0">
                <a:latin typeface="Times New Roman" pitchFamily="18" charset="0"/>
                <a:cs typeface="Times New Roman" pitchFamily="18" charset="0"/>
              </a:rPr>
              <a:t>user then apply the CSS rule in the selected content. </a:t>
            </a:r>
          </a:p>
          <a:p>
            <a:pPr lvl="1"/>
            <a:r>
              <a:rPr lang="en-US" sz="1600" dirty="0" smtClean="0">
                <a:latin typeface="Times New Roman" pitchFamily="18" charset="0"/>
                <a:cs typeface="Times New Roman" pitchFamily="18" charset="0"/>
              </a:rPr>
              <a:t>background properties </a:t>
            </a:r>
          </a:p>
          <a:p>
            <a:pPr lvl="1"/>
            <a:r>
              <a:rPr lang="en-US" sz="1600" dirty="0" smtClean="0">
                <a:latin typeface="Times New Roman" pitchFamily="18" charset="0"/>
                <a:cs typeface="Times New Roman" pitchFamily="18" charset="0"/>
              </a:rPr>
              <a:t>color properties </a:t>
            </a:r>
          </a:p>
          <a:p>
            <a:pPr lvl="1"/>
            <a:r>
              <a:rPr lang="en-US" sz="1600" dirty="0" smtClean="0">
                <a:latin typeface="Times New Roman" pitchFamily="18" charset="0"/>
                <a:cs typeface="Times New Roman" pitchFamily="18" charset="0"/>
              </a:rPr>
              <a:t>cursor properties</a:t>
            </a:r>
          </a:p>
          <a:p>
            <a:pPr lvl="1"/>
            <a:r>
              <a:rPr lang="en-US" sz="1600" dirty="0" smtClean="0">
                <a:latin typeface="Times New Roman" pitchFamily="18" charset="0"/>
                <a:cs typeface="Times New Roman" pitchFamily="18" charset="0"/>
              </a:rPr>
              <a:t>outline properties</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p::selection { background-color: red;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26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::before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2000" dirty="0" smtClean="0">
                <a:latin typeface="Times New Roman" pitchFamily="18" charset="0"/>
                <a:cs typeface="Times New Roman" pitchFamily="18" charset="0"/>
              </a:rPr>
              <a:t>This is used to insert </a:t>
            </a:r>
            <a:r>
              <a:rPr lang="en-US" sz="2000" dirty="0">
                <a:latin typeface="Times New Roman" pitchFamily="18" charset="0"/>
                <a:cs typeface="Times New Roman" pitchFamily="18" charset="0"/>
              </a:rPr>
              <a:t>something before the content of each </a:t>
            </a:r>
            <a:r>
              <a:rPr lang="en-US" sz="2000" dirty="0" smtClean="0">
                <a:latin typeface="Times New Roman" pitchFamily="18" charset="0"/>
                <a:cs typeface="Times New Roman" pitchFamily="18" charset="0"/>
              </a:rPr>
              <a:t>specified selector (each). We use content property to specify the content to insert.</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p::before { content: “ </a:t>
            </a:r>
            <a:r>
              <a:rPr lang="en-US" sz="2000" dirty="0" err="1" smtClean="0">
                <a:latin typeface="Times New Roman" pitchFamily="18" charset="0"/>
                <a:cs typeface="Times New Roman" pitchFamily="18" charset="0"/>
              </a:rPr>
              <a:t>Geekyshows</a:t>
            </a:r>
            <a:r>
              <a:rPr lang="en-US" sz="2000" dirty="0" smtClean="0">
                <a:latin typeface="Times New Roman" pitchFamily="18" charset="0"/>
                <a:cs typeface="Times New Roman" pitchFamily="18" charset="0"/>
              </a:rPr>
              <a:t> Says”;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647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::after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2000" dirty="0" smtClean="0">
                <a:latin typeface="Times New Roman" pitchFamily="18" charset="0"/>
                <a:cs typeface="Times New Roman" pitchFamily="18" charset="0"/>
              </a:rPr>
              <a:t>This is used to insert </a:t>
            </a:r>
            <a:r>
              <a:rPr lang="en-US" sz="2000" dirty="0">
                <a:latin typeface="Times New Roman" pitchFamily="18" charset="0"/>
                <a:cs typeface="Times New Roman" pitchFamily="18" charset="0"/>
              </a:rPr>
              <a:t>something </a:t>
            </a:r>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the content of each </a:t>
            </a:r>
            <a:r>
              <a:rPr lang="en-US" sz="2000" dirty="0" smtClean="0">
                <a:latin typeface="Times New Roman" pitchFamily="18" charset="0"/>
                <a:cs typeface="Times New Roman" pitchFamily="18" charset="0"/>
              </a:rPr>
              <a:t>specified selector (each). We use content property to specify the content to insert.</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p::after { content: “ By </a:t>
            </a:r>
            <a:r>
              <a:rPr lang="en-US" sz="2000" dirty="0" err="1" smtClean="0">
                <a:latin typeface="Times New Roman" pitchFamily="18" charset="0"/>
                <a:cs typeface="Times New Roman" pitchFamily="18" charset="0"/>
              </a:rPr>
              <a:t>Geekyshows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8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Content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It is used to generated content at run time dynamically </a:t>
            </a:r>
            <a:r>
              <a:rPr lang="en-US" sz="2000" dirty="0">
                <a:latin typeface="Times New Roman" pitchFamily="18" charset="0"/>
                <a:cs typeface="Times New Roman" pitchFamily="18" charset="0"/>
              </a:rPr>
              <a:t>with the </a:t>
            </a:r>
            <a:r>
              <a:rPr lang="en-US" sz="2000" dirty="0" smtClean="0">
                <a:latin typeface="Times New Roman" pitchFamily="18" charset="0"/>
                <a:cs typeface="Times New Roman" pitchFamily="18" charset="0"/>
              </a:rPr>
              <a:t>::before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after pseudo-elements, to insert </a:t>
            </a:r>
            <a:r>
              <a:rPr lang="en-US" sz="2000" dirty="0" smtClean="0">
                <a:latin typeface="Times New Roman" pitchFamily="18" charset="0"/>
                <a:cs typeface="Times New Roman" pitchFamily="18" charset="0"/>
              </a:rPr>
              <a:t>generated </a:t>
            </a:r>
            <a:r>
              <a:rPr lang="en-US" sz="2000" dirty="0">
                <a:latin typeface="Times New Roman" pitchFamily="18" charset="0"/>
                <a:cs typeface="Times New Roman" pitchFamily="18" charset="0"/>
              </a:rPr>
              <a:t>content.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p::before { content: “</a:t>
            </a:r>
            <a:r>
              <a:rPr lang="en-US" sz="2000" dirty="0" err="1" smtClean="0">
                <a:latin typeface="Times New Roman" pitchFamily="18" charset="0"/>
                <a:cs typeface="Times New Roman" pitchFamily="18" charset="0"/>
              </a:rPr>
              <a:t>Geekyshows</a:t>
            </a:r>
            <a:r>
              <a:rPr lang="en-US" sz="2000" dirty="0" smtClean="0">
                <a:latin typeface="Times New Roman" pitchFamily="18" charset="0"/>
                <a:cs typeface="Times New Roman" pitchFamily="18" charset="0"/>
              </a:rPr>
              <a:t> Says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596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2209800" cy="3623072"/>
          </a:xfrm>
        </p:spPr>
        <p:txBody>
          <a:bodyPr>
            <a:noAutofit/>
          </a:bodyPr>
          <a:lstStyle/>
          <a:p>
            <a:r>
              <a:rPr lang="en-US" sz="1800" dirty="0" smtClean="0">
                <a:latin typeface="Times New Roman" pitchFamily="18" charset="0"/>
                <a:cs typeface="Times New Roman" pitchFamily="18" charset="0"/>
              </a:rPr>
              <a:t>normal</a:t>
            </a:r>
          </a:p>
          <a:p>
            <a:r>
              <a:rPr lang="en-US" sz="1800" dirty="0" smtClean="0">
                <a:latin typeface="Times New Roman" pitchFamily="18" charset="0"/>
                <a:cs typeface="Times New Roman" pitchFamily="18" charset="0"/>
              </a:rPr>
              <a:t>none</a:t>
            </a:r>
          </a:p>
          <a:p>
            <a:r>
              <a:rPr lang="en-US" sz="1800" dirty="0" smtClean="0">
                <a:latin typeface="Times New Roman" pitchFamily="18" charset="0"/>
                <a:cs typeface="Times New Roman" pitchFamily="18" charset="0"/>
              </a:rPr>
              <a:t>counter</a:t>
            </a:r>
          </a:p>
          <a:p>
            <a:r>
              <a:rPr lang="en-US" sz="1800" dirty="0" err="1" smtClean="0">
                <a:latin typeface="Times New Roman" pitchFamily="18" charset="0"/>
                <a:cs typeface="Times New Roman" pitchFamily="18" charset="0"/>
              </a:rPr>
              <a:t>attr</a:t>
            </a:r>
            <a:r>
              <a:rPr lang="en-US" sz="1800" dirty="0" smtClean="0">
                <a:latin typeface="Times New Roman" pitchFamily="18" charset="0"/>
                <a:cs typeface="Times New Roman" pitchFamily="18" charset="0"/>
              </a:rPr>
              <a:t>(attribute)</a:t>
            </a:r>
          </a:p>
          <a:p>
            <a:r>
              <a:rPr lang="en-US" sz="1800" dirty="0" smtClean="0">
                <a:latin typeface="Times New Roman" pitchFamily="18" charset="0"/>
                <a:cs typeface="Times New Roman" pitchFamily="18" charset="0"/>
              </a:rPr>
              <a:t>string</a:t>
            </a:r>
          </a:p>
          <a:p>
            <a:r>
              <a:rPr lang="en-US" sz="1800" dirty="0" smtClean="0">
                <a:latin typeface="Times New Roman" pitchFamily="18" charset="0"/>
                <a:cs typeface="Times New Roman" pitchFamily="18" charset="0"/>
              </a:rPr>
              <a:t>open-quote</a:t>
            </a:r>
          </a:p>
          <a:p>
            <a:r>
              <a:rPr lang="en-US" sz="1800" dirty="0" smtClean="0">
                <a:latin typeface="Times New Roman" pitchFamily="18" charset="0"/>
                <a:cs typeface="Times New Roman" pitchFamily="18" charset="0"/>
              </a:rPr>
              <a:t>close-quote</a:t>
            </a:r>
          </a:p>
          <a:p>
            <a:r>
              <a:rPr lang="en-US" sz="1800" dirty="0" smtClean="0">
                <a:latin typeface="Times New Roman" pitchFamily="18" charset="0"/>
                <a:cs typeface="Times New Roman" pitchFamily="18" charset="0"/>
              </a:rPr>
              <a:t>no-open-quote</a:t>
            </a:r>
          </a:p>
          <a:p>
            <a:r>
              <a:rPr lang="en-US" sz="1800" dirty="0" smtClean="0">
                <a:latin typeface="Times New Roman" pitchFamily="18" charset="0"/>
                <a:cs typeface="Times New Roman" pitchFamily="18" charset="0"/>
              </a:rPr>
              <a:t>no-close-quote</a:t>
            </a:r>
          </a:p>
          <a:p>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3978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5600" y="666750"/>
            <a:ext cx="3124200" cy="198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71450"/>
            <a:ext cx="8229600" cy="857250"/>
          </a:xfrm>
        </p:spPr>
        <p:txBody>
          <a:bodyPr>
            <a:normAutofit/>
          </a:bodyPr>
          <a:lstStyle/>
          <a:p>
            <a:r>
              <a:rPr lang="en-US" sz="3200" b="1" u="sng" dirty="0" smtClean="0">
                <a:latin typeface="Times New Roman" pitchFamily="18" charset="0"/>
                <a:cs typeface="Times New Roman" pitchFamily="18" charset="0"/>
              </a:rPr>
              <a:t>Margin</a:t>
            </a:r>
            <a:endParaRPr lang="en-US" sz="3200" b="1" u="sng" dirty="0">
              <a:latin typeface="Times New Roman" pitchFamily="18" charset="0"/>
              <a:cs typeface="Times New Roman" pitchFamily="18" charset="0"/>
            </a:endParaRPr>
          </a:p>
        </p:txBody>
      </p:sp>
      <p:sp>
        <p:nvSpPr>
          <p:cNvPr id="4" name="Rectangle 3"/>
          <p:cNvSpPr/>
          <p:nvPr/>
        </p:nvSpPr>
        <p:spPr>
          <a:xfrm>
            <a:off x="3124200" y="819150"/>
            <a:ext cx="26670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p:cNvSpPr txBox="1"/>
          <p:nvPr/>
        </p:nvSpPr>
        <p:spPr>
          <a:xfrm>
            <a:off x="3429000" y="10477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7" name="Rectangle 6"/>
          <p:cNvSpPr/>
          <p:nvPr/>
        </p:nvSpPr>
        <p:spPr>
          <a:xfrm>
            <a:off x="1676400" y="2800350"/>
            <a:ext cx="5715000" cy="198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1981200" y="2952750"/>
            <a:ext cx="2316101"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2286000" y="31813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10" name="Rectangle 9"/>
          <p:cNvSpPr/>
          <p:nvPr/>
        </p:nvSpPr>
        <p:spPr>
          <a:xfrm>
            <a:off x="4762500" y="2952750"/>
            <a:ext cx="2247900"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5067300" y="31813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04028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p:bldP spid="7" grpId="0" animBg="1"/>
      <p:bldP spid="8" grpId="0" animBg="1"/>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Multiple Style Sheet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777478"/>
            <a:ext cx="7385891" cy="4156472"/>
          </a:xfrm>
        </p:spPr>
        <p:txBody>
          <a:bodyPr>
            <a:normAutofit fontScale="55000" lnSpcReduction="20000"/>
          </a:bodyPr>
          <a:lstStyle/>
          <a:p>
            <a:pPr marL="0" indent="0">
              <a:buNone/>
            </a:pPr>
            <a:r>
              <a:rPr lang="en-US" dirty="0">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	&lt;head&gt;</a:t>
            </a:r>
          </a:p>
          <a:p>
            <a:pPr marL="0" indent="0">
              <a:buNone/>
            </a:pPr>
            <a:r>
              <a:rPr lang="en-US" dirty="0">
                <a:latin typeface="Times New Roman" pitchFamily="18" charset="0"/>
                <a:cs typeface="Times New Roman" pitchFamily="18" charset="0"/>
              </a:rPr>
              <a:t>		&lt;title&gt;Hello CSS&lt;/title</a:t>
            </a:r>
            <a:r>
              <a:rPr lang="en-US" dirty="0" smtClean="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&lt;link </a:t>
            </a:r>
            <a:r>
              <a:rPr lang="en-US" dirty="0" err="1">
                <a:latin typeface="Times New Roman" pitchFamily="18" charset="0"/>
                <a:cs typeface="Times New Roman" pitchFamily="18" charset="0"/>
              </a:rPr>
              <a:t>rel</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stylesheet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=“geekyshows.css”&gt;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&lt;style type=“text/</a:t>
            </a:r>
            <a:r>
              <a:rPr lang="en-US" dirty="0" err="1">
                <a:latin typeface="Times New Roman" pitchFamily="18" charset="0"/>
                <a:cs typeface="Times New Roman" pitchFamily="18" charset="0"/>
              </a:rPr>
              <a:t>css</a:t>
            </a:r>
            <a:r>
              <a:rPr lang="en-US" dirty="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h1{color</a:t>
            </a:r>
            <a:r>
              <a:rPr lang="en-US" dirty="0">
                <a:latin typeface="Times New Roman" pitchFamily="18" charset="0"/>
                <a:cs typeface="Times New Roman" pitchFamily="18" charset="0"/>
              </a:rPr>
              <a:t>: blue; font-size: </a:t>
            </a:r>
            <a:r>
              <a:rPr lang="en-US" dirty="0" smtClean="0">
                <a:latin typeface="Times New Roman" pitchFamily="18" charset="0"/>
                <a:cs typeface="Times New Roman" pitchFamily="18" charset="0"/>
              </a:rPr>
              <a:t>35em;}</a:t>
            </a:r>
          </a:p>
          <a:p>
            <a:pPr marL="0" indent="0">
              <a:buNone/>
            </a:pPr>
            <a:r>
              <a:rPr lang="en-US" dirty="0" smtClean="0">
                <a:latin typeface="Times New Roman" pitchFamily="18" charset="0"/>
                <a:cs typeface="Times New Roman" pitchFamily="18" charset="0"/>
              </a:rPr>
              <a:t>			p {color</a:t>
            </a:r>
            <a:r>
              <a:rPr lang="en-US" dirty="0">
                <a:latin typeface="Times New Roman" pitchFamily="18" charset="0"/>
                <a:cs typeface="Times New Roman" pitchFamily="18" charset="0"/>
              </a:rPr>
              <a:t>: red; font-size: 30px</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&lt;/style&gt;</a:t>
            </a:r>
          </a:p>
          <a:p>
            <a:pPr marL="0" indent="0">
              <a:buNone/>
            </a:pPr>
            <a:r>
              <a:rPr lang="en-US" dirty="0">
                <a:latin typeface="Times New Roman" pitchFamily="18" charset="0"/>
                <a:cs typeface="Times New Roman" pitchFamily="18" charset="0"/>
              </a:rPr>
              <a:t>	&lt;/head&gt;</a:t>
            </a:r>
          </a:p>
          <a:p>
            <a:pPr marL="0" indent="0">
              <a:buNone/>
            </a:pPr>
            <a:r>
              <a:rPr lang="en-US" dirty="0">
                <a:latin typeface="Times New Roman" pitchFamily="18" charset="0"/>
                <a:cs typeface="Times New Roman" pitchFamily="18" charset="0"/>
              </a:rPr>
              <a:t>	&lt;body&gt;</a:t>
            </a:r>
          </a:p>
          <a:p>
            <a:pPr marL="0" indent="0">
              <a:buNone/>
            </a:pPr>
            <a:r>
              <a:rPr lang="en-US" dirty="0">
                <a:latin typeface="Times New Roman" pitchFamily="18" charset="0"/>
                <a:cs typeface="Times New Roman" pitchFamily="18" charset="0"/>
              </a:rPr>
              <a:t>	&lt;</a:t>
            </a:r>
            <a:r>
              <a:rPr lang="en-US" dirty="0" smtClean="0">
                <a:latin typeface="Times New Roman" pitchFamily="18" charset="0"/>
                <a:cs typeface="Times New Roman" pitchFamily="18" charset="0"/>
              </a:rPr>
              <a:t>h1 style=“color: cyan font-size: 45em;” &gt;I </a:t>
            </a:r>
            <a:r>
              <a:rPr lang="en-US" dirty="0">
                <a:latin typeface="Times New Roman" pitchFamily="18" charset="0"/>
                <a:cs typeface="Times New Roman" pitchFamily="18" charset="0"/>
              </a:rPr>
              <a:t>am Heading&lt;/h1&gt;</a:t>
            </a:r>
          </a:p>
          <a:p>
            <a:pPr marL="0" indent="0">
              <a:buNone/>
            </a:pPr>
            <a:r>
              <a:rPr lang="en-US" dirty="0">
                <a:latin typeface="Times New Roman" pitchFamily="18" charset="0"/>
                <a:cs typeface="Times New Roman" pitchFamily="18" charset="0"/>
              </a:rPr>
              <a:t>	&lt;</a:t>
            </a:r>
            <a:r>
              <a:rPr lang="en-US" dirty="0" smtClean="0">
                <a:latin typeface="Times New Roman" pitchFamily="18" charset="0"/>
                <a:cs typeface="Times New Roman" pitchFamily="18" charset="0"/>
              </a:rPr>
              <a:t>p style=“color: yellow font-size: 40px;” &gt;I </a:t>
            </a:r>
            <a:r>
              <a:rPr lang="en-US" dirty="0">
                <a:latin typeface="Times New Roman" pitchFamily="18" charset="0"/>
                <a:cs typeface="Times New Roman" pitchFamily="18" charset="0"/>
              </a:rPr>
              <a:t>am </a:t>
            </a:r>
            <a:r>
              <a:rPr lang="en-US" dirty="0" smtClean="0">
                <a:latin typeface="Times New Roman" pitchFamily="18" charset="0"/>
                <a:cs typeface="Times New Roman" pitchFamily="18" charset="0"/>
              </a:rPr>
              <a:t>1st Para&lt;/</a:t>
            </a:r>
            <a:r>
              <a:rPr lang="en-US" dirty="0">
                <a:latin typeface="Times New Roman" pitchFamily="18" charset="0"/>
                <a:cs typeface="Times New Roman" pitchFamily="18" charset="0"/>
              </a:rPr>
              <a:t>p&gt;</a:t>
            </a:r>
          </a:p>
          <a:p>
            <a:pPr marL="0" indent="0">
              <a:buNone/>
            </a:pPr>
            <a:r>
              <a:rPr lang="en-US" dirty="0">
                <a:latin typeface="Times New Roman" pitchFamily="18" charset="0"/>
                <a:cs typeface="Times New Roman" pitchFamily="18" charset="0"/>
              </a:rPr>
              <a:t>	&lt;/body&gt;</a:t>
            </a:r>
          </a:p>
          <a:p>
            <a:pPr marL="0" indent="0">
              <a:buNone/>
            </a:pPr>
            <a:r>
              <a:rPr lang="en-US" dirty="0">
                <a:latin typeface="Times New Roman" pitchFamily="18" charset="0"/>
                <a:cs typeface="Times New Roman" pitchFamily="18" charset="0"/>
              </a:rPr>
              <a:t>&lt;/html&gt;</a:t>
            </a:r>
          </a:p>
          <a:p>
            <a:pPr marL="0" indent="0">
              <a:buNone/>
            </a:pPr>
            <a:endParaRPr lang="en-US" sz="2400" dirty="0">
              <a:latin typeface="Times New Roman" pitchFamily="18" charset="0"/>
              <a:cs typeface="Times New Roman" pitchFamily="18" charset="0"/>
            </a:endParaRPr>
          </a:p>
        </p:txBody>
      </p:sp>
      <p:sp>
        <p:nvSpPr>
          <p:cNvPr id="4" name="TextBox 3"/>
          <p:cNvSpPr txBox="1"/>
          <p:nvPr/>
        </p:nvSpPr>
        <p:spPr>
          <a:xfrm>
            <a:off x="6705600" y="819150"/>
            <a:ext cx="2274982"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External Style Sheet</a:t>
            </a:r>
            <a:endParaRPr lang="en-US" sz="2000" dirty="0">
              <a:latin typeface="Times New Roman" pitchFamily="18" charset="0"/>
              <a:cs typeface="Times New Roman" pitchFamily="18" charset="0"/>
            </a:endParaRPr>
          </a:p>
        </p:txBody>
      </p:sp>
      <p:cxnSp>
        <p:nvCxnSpPr>
          <p:cNvPr id="6" name="Straight Connector 5"/>
          <p:cNvCxnSpPr>
            <a:stCxn id="4" idx="2"/>
          </p:cNvCxnSpPr>
          <p:nvPr/>
        </p:nvCxnSpPr>
        <p:spPr>
          <a:xfrm>
            <a:off x="7843091" y="1219260"/>
            <a:ext cx="0" cy="514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6705600" y="1733550"/>
            <a:ext cx="11374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ight Brace 8"/>
          <p:cNvSpPr/>
          <p:nvPr/>
        </p:nvSpPr>
        <p:spPr>
          <a:xfrm>
            <a:off x="6248400" y="1962150"/>
            <a:ext cx="457200" cy="914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TextBox 9"/>
          <p:cNvSpPr txBox="1"/>
          <p:nvPr/>
        </p:nvSpPr>
        <p:spPr>
          <a:xfrm>
            <a:off x="6705600" y="2222561"/>
            <a:ext cx="220284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Internal Style Sheet</a:t>
            </a:r>
            <a:endParaRPr lang="en-US" sz="2000" dirty="0">
              <a:latin typeface="Times New Roman" pitchFamily="18" charset="0"/>
              <a:cs typeface="Times New Roman" pitchFamily="18" charset="0"/>
            </a:endParaRPr>
          </a:p>
        </p:txBody>
      </p:sp>
      <p:sp>
        <p:nvSpPr>
          <p:cNvPr id="11" name="TextBox 10"/>
          <p:cNvSpPr txBox="1"/>
          <p:nvPr/>
        </p:nvSpPr>
        <p:spPr>
          <a:xfrm>
            <a:off x="7438173" y="4171950"/>
            <a:ext cx="1470274"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Inline Styles</a:t>
            </a:r>
            <a:endParaRPr lang="en-US" sz="2000" dirty="0">
              <a:latin typeface="Times New Roman" pitchFamily="18" charset="0"/>
              <a:cs typeface="Times New Roman" pitchFamily="18" charset="0"/>
            </a:endParaRPr>
          </a:p>
        </p:txBody>
      </p:sp>
      <p:cxnSp>
        <p:nvCxnSpPr>
          <p:cNvPr id="15" name="Straight Arrow Connector 14"/>
          <p:cNvCxnSpPr/>
          <p:nvPr/>
        </p:nvCxnSpPr>
        <p:spPr>
          <a:xfrm flipH="1">
            <a:off x="7343592" y="3590895"/>
            <a:ext cx="80980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flipH="1">
            <a:off x="7343592" y="3943350"/>
            <a:ext cx="80980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a:stCxn id="11" idx="0"/>
          </p:cNvCxnSpPr>
          <p:nvPr/>
        </p:nvCxnSpPr>
        <p:spPr>
          <a:xfrm flipV="1">
            <a:off x="8173310" y="3590895"/>
            <a:ext cx="0" cy="581055"/>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4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3">
                                            <p:txEl>
                                              <p:pRg st="3" end="3"/>
                                            </p:txEl>
                                          </p:spTgt>
                                        </p:tgtEl>
                                        <p:attrNameLst>
                                          <p:attrName>style.color</p:attrName>
                                        </p:attrNameLst>
                                      </p:cBhvr>
                                      <p:to>
                                        <a:srgbClr val="548DD4"/>
                                      </p:to>
                                    </p:animClr>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3" end="3"/>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nodeType="clickEffect">
                                  <p:stCondLst>
                                    <p:cond delay="0"/>
                                  </p:stCondLst>
                                  <p:iterate type="lt">
                                    <p:tmPct val="0"/>
                                  </p:iterate>
                                  <p:childTnLst>
                                    <p:animClr clrSpc="rgb" dir="cw">
                                      <p:cBhvr override="childStyle">
                                        <p:cTn id="25" dur="2000" fill="hold"/>
                                        <p:tgtEl>
                                          <p:spTgt spid="3">
                                            <p:txEl>
                                              <p:pRg st="4" end="4"/>
                                            </p:txEl>
                                          </p:spTgt>
                                        </p:tgtEl>
                                        <p:attrNameLst>
                                          <p:attrName>style.color</p:attrName>
                                        </p:attrNameLst>
                                      </p:cBhvr>
                                      <p:to>
                                        <a:srgbClr val="953734"/>
                                      </p:to>
                                    </p:animClr>
                                  </p:childTnLst>
                                </p:cTn>
                              </p:par>
                              <p:par>
                                <p:cTn id="26" presetID="3" presetClass="emph" presetSubtype="2" fill="hold" nodeType="withEffect">
                                  <p:stCondLst>
                                    <p:cond delay="0"/>
                                  </p:stCondLst>
                                  <p:iterate type="lt">
                                    <p:tmPct val="0"/>
                                  </p:iterate>
                                  <p:childTnLst>
                                    <p:animClr clrSpc="rgb" dir="cw">
                                      <p:cBhvr override="childStyle">
                                        <p:cTn id="27" dur="2000" fill="hold"/>
                                        <p:tgtEl>
                                          <p:spTgt spid="3">
                                            <p:txEl>
                                              <p:pRg st="5" end="5"/>
                                            </p:txEl>
                                          </p:spTgt>
                                        </p:tgtEl>
                                        <p:attrNameLst>
                                          <p:attrName>style.color</p:attrName>
                                        </p:attrNameLst>
                                      </p:cBhvr>
                                      <p:to>
                                        <a:srgbClr val="953734"/>
                                      </p:to>
                                    </p:animClr>
                                  </p:childTnLst>
                                </p:cTn>
                              </p:par>
                              <p:par>
                                <p:cTn id="28" presetID="3" presetClass="emph" presetSubtype="2" fill="hold" nodeType="withEffect">
                                  <p:stCondLst>
                                    <p:cond delay="0"/>
                                  </p:stCondLst>
                                  <p:iterate type="lt">
                                    <p:tmPct val="0"/>
                                  </p:iterate>
                                  <p:childTnLst>
                                    <p:animClr clrSpc="rgb" dir="cw">
                                      <p:cBhvr override="childStyle">
                                        <p:cTn id="29" dur="2000" fill="hold"/>
                                        <p:tgtEl>
                                          <p:spTgt spid="3">
                                            <p:txEl>
                                              <p:pRg st="6" end="6"/>
                                            </p:txEl>
                                          </p:spTgt>
                                        </p:tgtEl>
                                        <p:attrNameLst>
                                          <p:attrName>style.color</p:attrName>
                                        </p:attrNameLst>
                                      </p:cBhvr>
                                      <p:to>
                                        <a:srgbClr val="953734"/>
                                      </p:to>
                                    </p:animClr>
                                  </p:childTnLst>
                                </p:cTn>
                              </p:par>
                              <p:par>
                                <p:cTn id="30" presetID="3" presetClass="emph" presetSubtype="2" fill="hold" nodeType="withEffect">
                                  <p:stCondLst>
                                    <p:cond delay="0"/>
                                  </p:stCondLst>
                                  <p:iterate type="lt">
                                    <p:tmPct val="0"/>
                                  </p:iterate>
                                  <p:childTnLst>
                                    <p:animClr clrSpc="rgb" dir="cw">
                                      <p:cBhvr override="childStyle">
                                        <p:cTn id="31" dur="2000" fill="hold"/>
                                        <p:tgtEl>
                                          <p:spTgt spid="3">
                                            <p:txEl>
                                              <p:pRg st="7" end="7"/>
                                            </p:txEl>
                                          </p:spTgt>
                                        </p:tgtEl>
                                        <p:attrNameLst>
                                          <p:attrName>style.color</p:attrName>
                                        </p:attrNameLst>
                                      </p:cBhvr>
                                      <p:to>
                                        <a:srgbClr val="953734"/>
                                      </p:to>
                                    </p:animClr>
                                  </p:childTnLst>
                                </p:cTn>
                              </p:par>
                            </p:childTnLst>
                          </p:cTn>
                        </p:par>
                      </p:childTnLst>
                    </p:cTn>
                  </p:par>
                  <p:par>
                    <p:cTn id="32" fill="hold">
                      <p:stCondLst>
                        <p:cond delay="indefinite"/>
                      </p:stCondLst>
                      <p:childTnLst>
                        <p:par>
                          <p:cTn id="33" fill="hold">
                            <p:stCondLst>
                              <p:cond delay="0"/>
                            </p:stCondLst>
                            <p:childTnLst>
                              <p:par>
                                <p:cTn id="34" presetID="15" presetClass="emph" presetSubtype="0" nodeType="clickEffect">
                                  <p:stCondLst>
                                    <p:cond delay="0"/>
                                  </p:stCondLst>
                                  <p:iterate type="lt">
                                    <p:tmAbs val="25"/>
                                  </p:iterate>
                                  <p:childTnLst>
                                    <p:set>
                                      <p:cBhvr override="childStyle">
                                        <p:cTn id="35" dur="indefinite"/>
                                        <p:tgtEl>
                                          <p:spTgt spid="3">
                                            <p:txEl>
                                              <p:pRg st="4" end="4"/>
                                            </p:txEl>
                                          </p:spTgt>
                                        </p:tgtEl>
                                        <p:attrNameLst>
                                          <p:attrName>style.fontWeight</p:attrName>
                                        </p:attrNameLst>
                                      </p:cBhvr>
                                      <p:to>
                                        <p:strVal val="bold"/>
                                      </p:to>
                                    </p:set>
                                  </p:childTnLst>
                                </p:cTn>
                              </p:par>
                              <p:par>
                                <p:cTn id="36" presetID="15" presetClass="emph" presetSubtype="0" nodeType="withEffect">
                                  <p:stCondLst>
                                    <p:cond delay="0"/>
                                  </p:stCondLst>
                                  <p:iterate type="lt">
                                    <p:tmAbs val="25"/>
                                  </p:iterate>
                                  <p:childTnLst>
                                    <p:set>
                                      <p:cBhvr override="childStyle">
                                        <p:cTn id="37" dur="indefinite"/>
                                        <p:tgtEl>
                                          <p:spTgt spid="3">
                                            <p:txEl>
                                              <p:pRg st="5" end="5"/>
                                            </p:txEl>
                                          </p:spTgt>
                                        </p:tgtEl>
                                        <p:attrNameLst>
                                          <p:attrName>style.fontWeight</p:attrName>
                                        </p:attrNameLst>
                                      </p:cBhvr>
                                      <p:to>
                                        <p:strVal val="bold"/>
                                      </p:to>
                                    </p:set>
                                  </p:childTnLst>
                                </p:cTn>
                              </p:par>
                              <p:par>
                                <p:cTn id="38" presetID="15" presetClass="emph" presetSubtype="0" nodeType="withEffect">
                                  <p:stCondLst>
                                    <p:cond delay="0"/>
                                  </p:stCondLst>
                                  <p:iterate type="lt">
                                    <p:tmAbs val="25"/>
                                  </p:iterate>
                                  <p:childTnLst>
                                    <p:set>
                                      <p:cBhvr override="childStyle">
                                        <p:cTn id="39" dur="indefinite"/>
                                        <p:tgtEl>
                                          <p:spTgt spid="3">
                                            <p:txEl>
                                              <p:pRg st="6" end="6"/>
                                            </p:txEl>
                                          </p:spTgt>
                                        </p:tgtEl>
                                        <p:attrNameLst>
                                          <p:attrName>style.fontWeight</p:attrName>
                                        </p:attrNameLst>
                                      </p:cBhvr>
                                      <p:to>
                                        <p:strVal val="bold"/>
                                      </p:to>
                                    </p:set>
                                  </p:childTnLst>
                                </p:cTn>
                              </p:par>
                              <p:par>
                                <p:cTn id="40" presetID="15" presetClass="emph" presetSubtype="0" nodeType="withEffect">
                                  <p:stCondLst>
                                    <p:cond delay="0"/>
                                  </p:stCondLst>
                                  <p:iterate type="lt">
                                    <p:tmAbs val="25"/>
                                  </p:iterate>
                                  <p:childTnLst>
                                    <p:set>
                                      <p:cBhvr override="childStyle">
                                        <p:cTn id="41" dur="indefinite"/>
                                        <p:tgtEl>
                                          <p:spTgt spid="3">
                                            <p:txEl>
                                              <p:pRg st="7" end="7"/>
                                            </p:txEl>
                                          </p:spTgt>
                                        </p:tgtEl>
                                        <p:attrNameLst>
                                          <p:attrName>style.fontWeight</p:attrName>
                                        </p:attrNameLst>
                                      </p:cBhvr>
                                      <p:to>
                                        <p:strVal val="bold"/>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iterate type="lt">
                                    <p:tmPct val="0"/>
                                  </p:iterate>
                                  <p:childTnLst>
                                    <p:animClr clrSpc="rgb" dir="cw">
                                      <p:cBhvr override="childStyle">
                                        <p:cTn id="53" dur="2000" fill="hold"/>
                                        <p:tgtEl>
                                          <p:spTgt spid="3">
                                            <p:txEl>
                                              <p:pRg st="11" end="11"/>
                                            </p:txEl>
                                          </p:spTgt>
                                        </p:tgtEl>
                                        <p:attrNameLst>
                                          <p:attrName>style.color</p:attrName>
                                        </p:attrNameLst>
                                      </p:cBhvr>
                                      <p:to>
                                        <a:srgbClr val="5F497A"/>
                                      </p:to>
                                    </p:animClr>
                                  </p:childTnLst>
                                </p:cTn>
                              </p:par>
                              <p:par>
                                <p:cTn id="54" presetID="3" presetClass="emph" presetSubtype="2" fill="hold" nodeType="withEffect">
                                  <p:stCondLst>
                                    <p:cond delay="0"/>
                                  </p:stCondLst>
                                  <p:iterate type="lt">
                                    <p:tmPct val="0"/>
                                  </p:iterate>
                                  <p:childTnLst>
                                    <p:animClr clrSpc="rgb" dir="cw">
                                      <p:cBhvr override="childStyle">
                                        <p:cTn id="55" dur="2000" fill="hold"/>
                                        <p:tgtEl>
                                          <p:spTgt spid="3">
                                            <p:txEl>
                                              <p:pRg st="10" end="10"/>
                                            </p:txEl>
                                          </p:spTgt>
                                        </p:tgtEl>
                                        <p:attrNameLst>
                                          <p:attrName>style.color</p:attrName>
                                        </p:attrNameLst>
                                      </p:cBhvr>
                                      <p:to>
                                        <a:srgbClr val="5F497A"/>
                                      </p:to>
                                    </p:animClr>
                                  </p:childTnLst>
                                </p:cTn>
                              </p:par>
                            </p:childTnLst>
                          </p:cTn>
                        </p:par>
                      </p:childTnLst>
                    </p:cTn>
                  </p:par>
                  <p:par>
                    <p:cTn id="56" fill="hold">
                      <p:stCondLst>
                        <p:cond delay="indefinite"/>
                      </p:stCondLst>
                      <p:childTnLst>
                        <p:par>
                          <p:cTn id="57" fill="hold">
                            <p:stCondLst>
                              <p:cond delay="0"/>
                            </p:stCondLst>
                            <p:childTnLst>
                              <p:par>
                                <p:cTn id="58" presetID="15" presetClass="emph" presetSubtype="0" nodeType="clickEffect">
                                  <p:stCondLst>
                                    <p:cond delay="0"/>
                                  </p:stCondLst>
                                  <p:iterate type="lt">
                                    <p:tmAbs val="25"/>
                                  </p:iterate>
                                  <p:childTnLst>
                                    <p:set>
                                      <p:cBhvr override="childStyle">
                                        <p:cTn id="59" dur="indefinite"/>
                                        <p:tgtEl>
                                          <p:spTgt spid="3">
                                            <p:txEl>
                                              <p:pRg st="10" end="10"/>
                                            </p:txEl>
                                          </p:spTgt>
                                        </p:tgtEl>
                                        <p:attrNameLst>
                                          <p:attrName>style.fontWeight</p:attrName>
                                        </p:attrNameLst>
                                      </p:cBhvr>
                                      <p:to>
                                        <p:strVal val="bold"/>
                                      </p:to>
                                    </p:set>
                                  </p:childTnLst>
                                </p:cTn>
                              </p:par>
                              <p:par>
                                <p:cTn id="60" presetID="15" presetClass="emph" presetSubtype="0" nodeType="withEffect">
                                  <p:stCondLst>
                                    <p:cond delay="0"/>
                                  </p:stCondLst>
                                  <p:iterate type="lt">
                                    <p:tmAbs val="25"/>
                                  </p:iterate>
                                  <p:childTnLst>
                                    <p:set>
                                      <p:cBhvr override="childStyle">
                                        <p:cTn id="61" dur="indefinite"/>
                                        <p:tgtEl>
                                          <p:spTgt spid="3">
                                            <p:txEl>
                                              <p:pRg st="11" end="11"/>
                                            </p:txEl>
                                          </p:spTgt>
                                        </p:tgtEl>
                                        <p:attrNameLst>
                                          <p:attrName>style.fontWeight</p:attrName>
                                        </p:attrNameLst>
                                      </p:cBhvr>
                                      <p:to>
                                        <p:strVal val="bold"/>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Margin Property</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838200" y="929878"/>
            <a:ext cx="7467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the margin of specified element.</a:t>
            </a:r>
          </a:p>
          <a:p>
            <a:r>
              <a:rPr lang="en-US" sz="2000" dirty="0" smtClean="0">
                <a:latin typeface="Times New Roman" pitchFamily="18" charset="0"/>
                <a:cs typeface="Times New Roman" pitchFamily="18" charset="0"/>
              </a:rPr>
              <a:t>margin-left</a:t>
            </a:r>
          </a:p>
          <a:p>
            <a:r>
              <a:rPr lang="en-US" sz="2000" dirty="0" smtClean="0">
                <a:latin typeface="Times New Roman" pitchFamily="18" charset="0"/>
                <a:cs typeface="Times New Roman" pitchFamily="18" charset="0"/>
              </a:rPr>
              <a:t>margin-right</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margin-top</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margin-bottom</a:t>
            </a:r>
          </a:p>
          <a:p>
            <a:r>
              <a:rPr lang="en-US" sz="2000" dirty="0" smtClean="0">
                <a:latin typeface="Times New Roman" pitchFamily="18" charset="0"/>
                <a:cs typeface="Times New Roman" pitchFamily="18" charset="0"/>
              </a:rPr>
              <a:t>margin</a:t>
            </a:r>
          </a:p>
          <a:p>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6983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margin-left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left margin of element. We can set this property to auto or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It is by default set 0px.</a:t>
            </a:r>
          </a:p>
          <a:p>
            <a:pPr marL="0" indent="0">
              <a:buNone/>
            </a:pPr>
            <a:r>
              <a:rPr lang="en-US" sz="2000" dirty="0" smtClean="0">
                <a:latin typeface="Times New Roman" pitchFamily="18" charset="0"/>
                <a:cs typeface="Times New Roman" pitchFamily="18" charset="0"/>
              </a:rPr>
              <a:t>When we set auto value browser decide the margin.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margin-left: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margin-left: </a:t>
            </a:r>
            <a:r>
              <a:rPr lang="en-US" sz="2000" dirty="0" smtClean="0">
                <a:latin typeface="Times New Roman" pitchFamily="18" charset="0"/>
                <a:cs typeface="Times New Roman" pitchFamily="18" charset="0"/>
              </a:rPr>
              <a:t>40px;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margin-left: </a:t>
            </a:r>
            <a:r>
              <a:rPr lang="en-US" sz="2000" dirty="0" smtClean="0">
                <a:latin typeface="Times New Roman" pitchFamily="18" charset="0"/>
                <a:cs typeface="Times New Roman" pitchFamily="18" charset="0"/>
              </a:rPr>
              <a:t>auto;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1848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margin-right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right margin of element. We can set this property to auto or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It is by default set 0px.</a:t>
            </a:r>
          </a:p>
          <a:p>
            <a:pPr marL="0" indent="0">
              <a:buNone/>
            </a:pPr>
            <a:r>
              <a:rPr lang="en-US" sz="2000" dirty="0" smtClean="0">
                <a:latin typeface="Times New Roman" pitchFamily="18" charset="0"/>
                <a:cs typeface="Times New Roman" pitchFamily="18" charset="0"/>
              </a:rPr>
              <a:t>When we set auto value browser decide the margin.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margin-right: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margin-right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40px;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margin-right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auto;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429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margin-top</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top margin of element. We can set this property to auto or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It is by default set 0px.</a:t>
            </a:r>
          </a:p>
          <a:p>
            <a:pPr marL="0" indent="0">
              <a:buNone/>
            </a:pPr>
            <a:r>
              <a:rPr lang="en-US" sz="2000" dirty="0" smtClean="0">
                <a:latin typeface="Times New Roman" pitchFamily="18" charset="0"/>
                <a:cs typeface="Times New Roman" pitchFamily="18" charset="0"/>
              </a:rPr>
              <a:t>When we set auto value browser decide the margin.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margin-top: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margin-top: 40px;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margin-top: auto;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76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margin-bottom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bottom margin of element. We can set this property to auto or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It is by default set 0px.</a:t>
            </a:r>
          </a:p>
          <a:p>
            <a:pPr marL="0" indent="0">
              <a:buNone/>
            </a:pPr>
            <a:r>
              <a:rPr lang="en-US" sz="2000" dirty="0" smtClean="0">
                <a:latin typeface="Times New Roman" pitchFamily="18" charset="0"/>
                <a:cs typeface="Times New Roman" pitchFamily="18" charset="0"/>
              </a:rPr>
              <a:t>When we set auto value browser decide the margin.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margin-bottom: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margin-bottom: 40px;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margin-bottom: auto;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76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margin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590800"/>
          </a:xfrm>
        </p:spPr>
        <p:txBody>
          <a:bodyPr>
            <a:normAutofit/>
          </a:bodyPr>
          <a:lstStyle/>
          <a:p>
            <a:pPr marL="0" indent="0">
              <a:buNone/>
            </a:pPr>
            <a:r>
              <a:rPr lang="en-US" sz="2000" dirty="0" smtClean="0">
                <a:latin typeface="Times New Roman" pitchFamily="18" charset="0"/>
                <a:cs typeface="Times New Roman" pitchFamily="18" charset="0"/>
              </a:rPr>
              <a:t>Its shorthand margin property It declares all margin properties in one single line. </a:t>
            </a:r>
            <a:r>
              <a:rPr lang="en-US" sz="2000" dirty="0">
                <a:latin typeface="Times New Roman" pitchFamily="18" charset="0"/>
                <a:cs typeface="Times New Roman" pitchFamily="18" charset="0"/>
              </a:rPr>
              <a:t>We can set this property to auto or length in the form of %, cm, </a:t>
            </a:r>
            <a:r>
              <a:rPr lang="en-US" sz="2000" dirty="0" err="1">
                <a:latin typeface="Times New Roman" pitchFamily="18" charset="0"/>
                <a:cs typeface="Times New Roman" pitchFamily="18" charset="0"/>
              </a:rPr>
              <a:t>px</a:t>
            </a:r>
            <a:r>
              <a:rPr lang="en-US" sz="2000" dirty="0">
                <a:latin typeface="Times New Roman" pitchFamily="18" charset="0"/>
                <a:cs typeface="Times New Roman" pitchFamily="18" charset="0"/>
              </a:rPr>
              <a:t> etc. It is by default set 0px.</a:t>
            </a:r>
          </a:p>
          <a:p>
            <a:pPr marL="0" indent="0">
              <a:buNone/>
            </a:pPr>
            <a:r>
              <a:rPr lang="en-US" sz="2000" dirty="0">
                <a:latin typeface="Times New Roman" pitchFamily="18" charset="0"/>
                <a:cs typeface="Times New Roman" pitchFamily="18" charset="0"/>
              </a:rPr>
              <a:t>When we set auto value browser decide the margin.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margin: 10px 20px 30px 40px;}</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7027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margin: 10px    20px    30px    40px; }</a:t>
            </a:r>
            <a:endParaRPr lang="en-US" sz="2400" dirty="0">
              <a:latin typeface="Times New Roman" pitchFamily="18" charset="0"/>
              <a:cs typeface="Times New Roman" pitchFamily="18" charset="0"/>
            </a:endParaRP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margin: 10px   20px    30px;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margin: 10px    20px;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margin: 20px; </a:t>
            </a:r>
            <a:r>
              <a:rPr lang="en-US" sz="2400" dirty="0">
                <a:latin typeface="Times New Roman" pitchFamily="18" charset="0"/>
                <a:cs typeface="Times New Roman" pitchFamily="18" charset="0"/>
              </a:rPr>
              <a:t>}</a:t>
            </a: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margin</a:t>
            </a:r>
            <a:endParaRPr lang="en-US" sz="4000" dirty="0">
              <a:latin typeface="Times New Roman" pitchFamily="18" charset="0"/>
              <a:cs typeface="Times New Roman" pitchFamily="18" charset="0"/>
            </a:endParaRPr>
          </a:p>
        </p:txBody>
      </p:sp>
      <p:sp>
        <p:nvSpPr>
          <p:cNvPr id="5" name="TextBox 4"/>
          <p:cNvSpPr txBox="1"/>
          <p:nvPr/>
        </p:nvSpPr>
        <p:spPr>
          <a:xfrm>
            <a:off x="2524242" y="1521827"/>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6" name="TextBox 5"/>
          <p:cNvSpPr txBox="1"/>
          <p:nvPr/>
        </p:nvSpPr>
        <p:spPr>
          <a:xfrm>
            <a:off x="3312004" y="152746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7" name="TextBox 6"/>
          <p:cNvSpPr txBox="1"/>
          <p:nvPr/>
        </p:nvSpPr>
        <p:spPr>
          <a:xfrm>
            <a:off x="5178418" y="150280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8" name="TextBox 7"/>
          <p:cNvSpPr txBox="1"/>
          <p:nvPr/>
        </p:nvSpPr>
        <p:spPr>
          <a:xfrm>
            <a:off x="4108641" y="1521827"/>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10" name="Straight Arrow Connector 9"/>
          <p:cNvCxnSpPr>
            <a:stCxn id="5" idx="0"/>
          </p:cNvCxnSpPr>
          <p:nvPr/>
        </p:nvCxnSpPr>
        <p:spPr>
          <a:xfrm flipH="1" flipV="1">
            <a:off x="2674899" y="1123950"/>
            <a:ext cx="73122" cy="3978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0"/>
          </p:cNvCxnSpPr>
          <p:nvPr/>
        </p:nvCxnSpPr>
        <p:spPr>
          <a:xfrm flipH="1" flipV="1">
            <a:off x="3547747" y="1123950"/>
            <a:ext cx="51355" cy="403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366975" y="1123950"/>
            <a:ext cx="125746" cy="3978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0"/>
          </p:cNvCxnSpPr>
          <p:nvPr/>
        </p:nvCxnSpPr>
        <p:spPr>
          <a:xfrm flipH="1" flipV="1">
            <a:off x="5254618" y="1123950"/>
            <a:ext cx="153991" cy="3788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2133600" y="256209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18" name="TextBox 17"/>
          <p:cNvSpPr txBox="1"/>
          <p:nvPr/>
        </p:nvSpPr>
        <p:spPr>
          <a:xfrm>
            <a:off x="2743200" y="2571750"/>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19" name="TextBox 18"/>
          <p:cNvSpPr txBox="1"/>
          <p:nvPr/>
        </p:nvSpPr>
        <p:spPr>
          <a:xfrm>
            <a:off x="3517567" y="2571750"/>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20" name="TextBox 19"/>
          <p:cNvSpPr txBox="1"/>
          <p:nvPr/>
        </p:nvSpPr>
        <p:spPr>
          <a:xfrm>
            <a:off x="4413441" y="258194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21" name="Straight Arrow Connector 20"/>
          <p:cNvCxnSpPr>
            <a:stCxn id="17" idx="0"/>
          </p:cNvCxnSpPr>
          <p:nvPr/>
        </p:nvCxnSpPr>
        <p:spPr>
          <a:xfrm flipV="1">
            <a:off x="2357379" y="2277145"/>
            <a:ext cx="269110" cy="2849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0"/>
          </p:cNvCxnSpPr>
          <p:nvPr/>
        </p:nvCxnSpPr>
        <p:spPr>
          <a:xfrm flipV="1">
            <a:off x="3030298" y="2266950"/>
            <a:ext cx="38341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489641" y="2277145"/>
            <a:ext cx="307879" cy="304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9" idx="0"/>
          </p:cNvCxnSpPr>
          <p:nvPr/>
        </p:nvCxnSpPr>
        <p:spPr>
          <a:xfrm flipH="1" flipV="1">
            <a:off x="3517567" y="2265340"/>
            <a:ext cx="230191" cy="3064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p:nvPr/>
        </p:nvSpPr>
        <p:spPr>
          <a:xfrm>
            <a:off x="1892359" y="3757196"/>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29" name="TextBox 28"/>
          <p:cNvSpPr txBox="1"/>
          <p:nvPr/>
        </p:nvSpPr>
        <p:spPr>
          <a:xfrm>
            <a:off x="3388204" y="3833396"/>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30" name="TextBox 29"/>
          <p:cNvSpPr txBox="1"/>
          <p:nvPr/>
        </p:nvSpPr>
        <p:spPr>
          <a:xfrm>
            <a:off x="4111618" y="3833396"/>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31" name="TextBox 30"/>
          <p:cNvSpPr txBox="1"/>
          <p:nvPr/>
        </p:nvSpPr>
        <p:spPr>
          <a:xfrm>
            <a:off x="2435320" y="3790950"/>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32" name="Straight Arrow Connector 31"/>
          <p:cNvCxnSpPr>
            <a:stCxn id="28" idx="0"/>
          </p:cNvCxnSpPr>
          <p:nvPr/>
        </p:nvCxnSpPr>
        <p:spPr>
          <a:xfrm flipV="1">
            <a:off x="2116138" y="3376196"/>
            <a:ext cx="46502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9" idx="0"/>
          </p:cNvCxnSpPr>
          <p:nvPr/>
        </p:nvCxnSpPr>
        <p:spPr>
          <a:xfrm flipH="1" flipV="1">
            <a:off x="3550560" y="3415101"/>
            <a:ext cx="124742" cy="418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2748021" y="3409950"/>
            <a:ext cx="71379"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30" idx="0"/>
          </p:cNvCxnSpPr>
          <p:nvPr/>
        </p:nvCxnSpPr>
        <p:spPr>
          <a:xfrm flipH="1" flipV="1">
            <a:off x="3676358" y="3413491"/>
            <a:ext cx="665451" cy="41990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2521831" y="4705350"/>
            <a:ext cx="39145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all</a:t>
            </a:r>
            <a:endParaRPr lang="en-US" sz="1600" dirty="0">
              <a:latin typeface="Times New Roman" pitchFamily="18" charset="0"/>
              <a:cs typeface="Times New Roman" pitchFamily="18" charset="0"/>
            </a:endParaRPr>
          </a:p>
        </p:txBody>
      </p:sp>
      <p:cxnSp>
        <p:nvCxnSpPr>
          <p:cNvPr id="43" name="Straight Arrow Connector 42"/>
          <p:cNvCxnSpPr>
            <a:stCxn id="42" idx="0"/>
          </p:cNvCxnSpPr>
          <p:nvPr/>
        </p:nvCxnSpPr>
        <p:spPr>
          <a:xfrm flipV="1">
            <a:off x="2717558" y="4445948"/>
            <a:ext cx="28052" cy="259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298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8" grpId="0" animBg="1"/>
      <p:bldP spid="29" grpId="0" animBg="1"/>
      <p:bldP spid="30" grpId="0" animBg="1"/>
      <p:bldP spid="31" grpId="0" animBg="1"/>
      <p:bldP spid="4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71800" y="819150"/>
            <a:ext cx="2971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95250"/>
            <a:ext cx="8229600" cy="857250"/>
          </a:xfrm>
        </p:spPr>
        <p:txBody>
          <a:bodyPr>
            <a:normAutofit/>
          </a:bodyPr>
          <a:lstStyle/>
          <a:p>
            <a:r>
              <a:rPr lang="en-US" sz="3600" b="1" u="sng" dirty="0" smtClean="0">
                <a:latin typeface="Times New Roman" pitchFamily="18" charset="0"/>
                <a:cs typeface="Times New Roman" pitchFamily="18" charset="0"/>
              </a:rPr>
              <a:t>Padding</a:t>
            </a:r>
            <a:endParaRPr lang="en-US" sz="3600" b="1" u="sng" dirty="0">
              <a:latin typeface="Times New Roman" pitchFamily="18" charset="0"/>
              <a:cs typeface="Times New Roman" pitchFamily="18" charset="0"/>
            </a:endParaRPr>
          </a:p>
        </p:txBody>
      </p:sp>
      <p:sp>
        <p:nvSpPr>
          <p:cNvPr id="4" name="Rectangle 3"/>
          <p:cNvSpPr/>
          <p:nvPr/>
        </p:nvSpPr>
        <p:spPr>
          <a:xfrm>
            <a:off x="3124200" y="895350"/>
            <a:ext cx="26670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p:cNvSpPr txBox="1"/>
          <p:nvPr/>
        </p:nvSpPr>
        <p:spPr>
          <a:xfrm>
            <a:off x="3429000" y="11239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7" name="Rectangle 6"/>
          <p:cNvSpPr/>
          <p:nvPr/>
        </p:nvSpPr>
        <p:spPr>
          <a:xfrm>
            <a:off x="1676400" y="2876550"/>
            <a:ext cx="57150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1828800" y="2952750"/>
            <a:ext cx="26670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2133600" y="31813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10" name="Rectangle 9"/>
          <p:cNvSpPr/>
          <p:nvPr/>
        </p:nvSpPr>
        <p:spPr>
          <a:xfrm>
            <a:off x="4610100" y="2952750"/>
            <a:ext cx="2667000"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4914900" y="3181350"/>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54521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p:bldP spid="7" grpId="0" animBg="1"/>
      <p:bldP spid="8" grpId="0" animBg="1"/>
      <p:bldP spid="9" grpId="0"/>
      <p:bldP spid="10" grpId="0" animBg="1"/>
      <p:bldP spid="11"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Padding Property</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838200" y="929878"/>
            <a:ext cx="7467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the padding of specified element.</a:t>
            </a:r>
          </a:p>
          <a:p>
            <a:r>
              <a:rPr lang="en-US" sz="2000" dirty="0" smtClean="0">
                <a:latin typeface="Times New Roman" pitchFamily="18" charset="0"/>
                <a:cs typeface="Times New Roman" pitchFamily="18" charset="0"/>
              </a:rPr>
              <a:t>padding-left</a:t>
            </a:r>
          </a:p>
          <a:p>
            <a:r>
              <a:rPr lang="en-US" sz="2000" dirty="0">
                <a:latin typeface="Times New Roman" pitchFamily="18" charset="0"/>
                <a:cs typeface="Times New Roman" pitchFamily="18" charset="0"/>
              </a:rPr>
              <a:t>padding-right</a:t>
            </a:r>
          </a:p>
          <a:p>
            <a:r>
              <a:rPr lang="en-US" sz="2000" dirty="0">
                <a:latin typeface="Times New Roman" pitchFamily="18" charset="0"/>
                <a:cs typeface="Times New Roman" pitchFamily="18" charset="0"/>
              </a:rPr>
              <a:t>padding-top</a:t>
            </a:r>
          </a:p>
          <a:p>
            <a:r>
              <a:rPr lang="en-US" sz="2000" smtClean="0">
                <a:latin typeface="Times New Roman" pitchFamily="18" charset="0"/>
                <a:cs typeface="Times New Roman" pitchFamily="18" charset="0"/>
              </a:rPr>
              <a:t>padding-bottom</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padding</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734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padding</a:t>
            </a:r>
            <a:r>
              <a:rPr lang="en-US" sz="3600" b="1" dirty="0" smtClean="0">
                <a:latin typeface="Times New Roman" pitchFamily="18" charset="0"/>
                <a:cs typeface="Times New Roman" pitchFamily="18" charset="0"/>
              </a:rPr>
              <a:t>-left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left padding of element. We can set this property to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padding-left: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padding-left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40px;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3943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Priority of Style Sheets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r>
              <a:rPr lang="en-US" dirty="0">
                <a:latin typeface="Times New Roman" pitchFamily="18" charset="0"/>
                <a:cs typeface="Times New Roman" pitchFamily="18" charset="0"/>
              </a:rPr>
              <a:t>Inline </a:t>
            </a:r>
            <a:r>
              <a:rPr lang="en-US" dirty="0" smtClean="0">
                <a:latin typeface="Times New Roman" pitchFamily="18" charset="0"/>
                <a:cs typeface="Times New Roman" pitchFamily="18" charset="0"/>
              </a:rPr>
              <a:t>Styles </a:t>
            </a:r>
          </a:p>
          <a:p>
            <a:r>
              <a:rPr lang="en-US" dirty="0" smtClean="0">
                <a:latin typeface="Times New Roman" pitchFamily="18" charset="0"/>
                <a:cs typeface="Times New Roman" pitchFamily="18" charset="0"/>
              </a:rPr>
              <a:t>External or Internal Style Sheets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Browser default</a:t>
            </a:r>
          </a:p>
        </p:txBody>
      </p:sp>
    </p:spTree>
    <p:extLst>
      <p:ext uri="{BB962C8B-B14F-4D97-AF65-F5344CB8AC3E}">
        <p14:creationId xmlns:p14="http://schemas.microsoft.com/office/powerpoint/2010/main" val="166576668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padding-right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right padding of element. We can set this property to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padding-right: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padding-right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40px;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79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padding-top</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top padding of element. We can set this property to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padding-top: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padding-top: 40px;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3161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padding-bottom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bottom padding of element. We can set this property to length in the form of %,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padding-bottom: 20%; }</a:t>
            </a:r>
          </a:p>
          <a:p>
            <a:pPr marL="0" indent="0">
              <a:buNone/>
            </a:pPr>
            <a:r>
              <a:rPr lang="en-US" sz="2000" dirty="0" smtClean="0">
                <a:latin typeface="Times New Roman" pitchFamily="18" charset="0"/>
                <a:cs typeface="Times New Roman" pitchFamily="18" charset="0"/>
              </a:rPr>
              <a:t>h1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padding-bottom: 40px;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265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padding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590800"/>
          </a:xfrm>
        </p:spPr>
        <p:txBody>
          <a:bodyPr>
            <a:normAutofit/>
          </a:bodyPr>
          <a:lstStyle/>
          <a:p>
            <a:pPr marL="0" indent="0">
              <a:buNone/>
            </a:pPr>
            <a:r>
              <a:rPr lang="en-US" sz="2000" dirty="0" smtClean="0">
                <a:latin typeface="Times New Roman" pitchFamily="18" charset="0"/>
                <a:cs typeface="Times New Roman" pitchFamily="18" charset="0"/>
              </a:rPr>
              <a:t>Its shorthand padding property It declares all padding properties in one single line. </a:t>
            </a:r>
            <a:r>
              <a:rPr lang="en-US" sz="2000" dirty="0">
                <a:latin typeface="Times New Roman" pitchFamily="18" charset="0"/>
                <a:cs typeface="Times New Roman" pitchFamily="18" charset="0"/>
              </a:rPr>
              <a:t>We can set this property to </a:t>
            </a:r>
            <a:r>
              <a:rPr lang="en-US" sz="2000" dirty="0" smtClean="0">
                <a:latin typeface="Times New Roman" pitchFamily="18" charset="0"/>
                <a:cs typeface="Times New Roman" pitchFamily="18" charset="0"/>
              </a:rPr>
              <a:t>length </a:t>
            </a:r>
            <a:r>
              <a:rPr lang="en-US" sz="2000" dirty="0">
                <a:latin typeface="Times New Roman" pitchFamily="18" charset="0"/>
                <a:cs typeface="Times New Roman" pitchFamily="18" charset="0"/>
              </a:rPr>
              <a:t>in the form of %, cm, </a:t>
            </a:r>
            <a:r>
              <a:rPr lang="en-US" sz="2000" dirty="0" err="1">
                <a:latin typeface="Times New Roman" pitchFamily="18" charset="0"/>
                <a:cs typeface="Times New Roman" pitchFamily="18" charset="0"/>
              </a:rPr>
              <a:t>px</a:t>
            </a:r>
            <a:r>
              <a:rPr lang="en-US" sz="2000" dirty="0">
                <a:latin typeface="Times New Roman" pitchFamily="18" charset="0"/>
                <a:cs typeface="Times New Roman" pitchFamily="18" charset="0"/>
              </a:rPr>
              <a:t> etc.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padding: 10px 20px 30px 40px;}</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3028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padding: 10px    20px    30px    40px; }</a:t>
            </a:r>
            <a:endParaRPr lang="en-US" sz="2400" dirty="0">
              <a:latin typeface="Times New Roman" pitchFamily="18" charset="0"/>
              <a:cs typeface="Times New Roman" pitchFamily="18" charset="0"/>
            </a:endParaRP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padding: 10px   20px    30px;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padding: 10px    20px;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padding: 20px; </a:t>
            </a:r>
            <a:r>
              <a:rPr lang="en-US" sz="2400" dirty="0">
                <a:latin typeface="Times New Roman" pitchFamily="18" charset="0"/>
                <a:cs typeface="Times New Roman" pitchFamily="18" charset="0"/>
              </a:rPr>
              <a:t>}</a:t>
            </a: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padding</a:t>
            </a:r>
            <a:endParaRPr lang="en-US" sz="4000" dirty="0">
              <a:latin typeface="Times New Roman" pitchFamily="18" charset="0"/>
              <a:cs typeface="Times New Roman" pitchFamily="18" charset="0"/>
            </a:endParaRPr>
          </a:p>
        </p:txBody>
      </p:sp>
      <p:sp>
        <p:nvSpPr>
          <p:cNvPr id="5" name="TextBox 4"/>
          <p:cNvSpPr txBox="1"/>
          <p:nvPr/>
        </p:nvSpPr>
        <p:spPr>
          <a:xfrm>
            <a:off x="2524242" y="1521827"/>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6" name="TextBox 5"/>
          <p:cNvSpPr txBox="1"/>
          <p:nvPr/>
        </p:nvSpPr>
        <p:spPr>
          <a:xfrm>
            <a:off x="3312004" y="152746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7" name="TextBox 6"/>
          <p:cNvSpPr txBox="1"/>
          <p:nvPr/>
        </p:nvSpPr>
        <p:spPr>
          <a:xfrm>
            <a:off x="5178418" y="150280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8" name="TextBox 7"/>
          <p:cNvSpPr txBox="1"/>
          <p:nvPr/>
        </p:nvSpPr>
        <p:spPr>
          <a:xfrm>
            <a:off x="4108641" y="1521827"/>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10" name="Straight Arrow Connector 9"/>
          <p:cNvCxnSpPr>
            <a:stCxn id="5" idx="0"/>
          </p:cNvCxnSpPr>
          <p:nvPr/>
        </p:nvCxnSpPr>
        <p:spPr>
          <a:xfrm flipH="1" flipV="1">
            <a:off x="2674899" y="1123950"/>
            <a:ext cx="73122" cy="3978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0"/>
          </p:cNvCxnSpPr>
          <p:nvPr/>
        </p:nvCxnSpPr>
        <p:spPr>
          <a:xfrm flipH="1" flipV="1">
            <a:off x="3547747" y="1123950"/>
            <a:ext cx="51355" cy="403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366975" y="1123950"/>
            <a:ext cx="125746" cy="3978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0"/>
          </p:cNvCxnSpPr>
          <p:nvPr/>
        </p:nvCxnSpPr>
        <p:spPr>
          <a:xfrm flipH="1" flipV="1">
            <a:off x="5254618" y="1123950"/>
            <a:ext cx="153991" cy="3788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2133600" y="256209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18" name="TextBox 17"/>
          <p:cNvSpPr txBox="1"/>
          <p:nvPr/>
        </p:nvSpPr>
        <p:spPr>
          <a:xfrm>
            <a:off x="2743200" y="2571750"/>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19" name="TextBox 18"/>
          <p:cNvSpPr txBox="1"/>
          <p:nvPr/>
        </p:nvSpPr>
        <p:spPr>
          <a:xfrm>
            <a:off x="3517567" y="2571750"/>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20" name="TextBox 19"/>
          <p:cNvSpPr txBox="1"/>
          <p:nvPr/>
        </p:nvSpPr>
        <p:spPr>
          <a:xfrm>
            <a:off x="4413441" y="258194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21" name="Straight Arrow Connector 20"/>
          <p:cNvCxnSpPr>
            <a:stCxn id="17" idx="0"/>
          </p:cNvCxnSpPr>
          <p:nvPr/>
        </p:nvCxnSpPr>
        <p:spPr>
          <a:xfrm flipV="1">
            <a:off x="2357379" y="2277145"/>
            <a:ext cx="269110" cy="2849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0"/>
          </p:cNvCxnSpPr>
          <p:nvPr/>
        </p:nvCxnSpPr>
        <p:spPr>
          <a:xfrm flipV="1">
            <a:off x="3030298" y="2266950"/>
            <a:ext cx="38341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489641" y="2277145"/>
            <a:ext cx="307879" cy="304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9" idx="0"/>
          </p:cNvCxnSpPr>
          <p:nvPr/>
        </p:nvCxnSpPr>
        <p:spPr>
          <a:xfrm flipH="1" flipV="1">
            <a:off x="3517567" y="2265340"/>
            <a:ext cx="230191" cy="3064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p:nvPr/>
        </p:nvSpPr>
        <p:spPr>
          <a:xfrm>
            <a:off x="1892359" y="3757196"/>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29" name="TextBox 28"/>
          <p:cNvSpPr txBox="1"/>
          <p:nvPr/>
        </p:nvSpPr>
        <p:spPr>
          <a:xfrm>
            <a:off x="3388204" y="3833396"/>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30" name="TextBox 29"/>
          <p:cNvSpPr txBox="1"/>
          <p:nvPr/>
        </p:nvSpPr>
        <p:spPr>
          <a:xfrm>
            <a:off x="4111618" y="3833396"/>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31" name="TextBox 30"/>
          <p:cNvSpPr txBox="1"/>
          <p:nvPr/>
        </p:nvSpPr>
        <p:spPr>
          <a:xfrm>
            <a:off x="2435320" y="3790950"/>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32" name="Straight Arrow Connector 31"/>
          <p:cNvCxnSpPr>
            <a:stCxn id="28" idx="0"/>
          </p:cNvCxnSpPr>
          <p:nvPr/>
        </p:nvCxnSpPr>
        <p:spPr>
          <a:xfrm flipV="1">
            <a:off x="2116138" y="3376196"/>
            <a:ext cx="46502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9" idx="0"/>
          </p:cNvCxnSpPr>
          <p:nvPr/>
        </p:nvCxnSpPr>
        <p:spPr>
          <a:xfrm flipH="1" flipV="1">
            <a:off x="3550560" y="3415101"/>
            <a:ext cx="124742" cy="418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2748021" y="3409950"/>
            <a:ext cx="71379"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30" idx="0"/>
          </p:cNvCxnSpPr>
          <p:nvPr/>
        </p:nvCxnSpPr>
        <p:spPr>
          <a:xfrm flipH="1" flipV="1">
            <a:off x="3676358" y="3413491"/>
            <a:ext cx="665451" cy="41990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2521831" y="4705350"/>
            <a:ext cx="39145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all</a:t>
            </a:r>
            <a:endParaRPr lang="en-US" sz="1600" dirty="0">
              <a:latin typeface="Times New Roman" pitchFamily="18" charset="0"/>
              <a:cs typeface="Times New Roman" pitchFamily="18" charset="0"/>
            </a:endParaRPr>
          </a:p>
        </p:txBody>
      </p:sp>
      <p:cxnSp>
        <p:nvCxnSpPr>
          <p:cNvPr id="43" name="Straight Arrow Connector 42"/>
          <p:cNvCxnSpPr>
            <a:stCxn id="42" idx="0"/>
          </p:cNvCxnSpPr>
          <p:nvPr/>
        </p:nvCxnSpPr>
        <p:spPr>
          <a:xfrm flipV="1">
            <a:off x="2717558" y="4445948"/>
            <a:ext cx="28052" cy="259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47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8" grpId="0" animBg="1"/>
      <p:bldP spid="29" grpId="0" animBg="1"/>
      <p:bldP spid="30" grpId="0" animBg="1"/>
      <p:bldP spid="31" grpId="0" animBg="1"/>
      <p:bldP spid="4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71800" y="819150"/>
            <a:ext cx="2971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95250"/>
            <a:ext cx="8229600" cy="857250"/>
          </a:xfrm>
        </p:spPr>
        <p:txBody>
          <a:bodyPr>
            <a:normAutofit/>
          </a:bodyPr>
          <a:lstStyle/>
          <a:p>
            <a:r>
              <a:rPr lang="en-US" sz="3600" b="1" u="sng" dirty="0" smtClean="0">
                <a:latin typeface="Times New Roman" pitchFamily="18" charset="0"/>
                <a:cs typeface="Times New Roman" pitchFamily="18" charset="0"/>
              </a:rPr>
              <a:t>Margin </a:t>
            </a:r>
            <a:r>
              <a:rPr lang="en-US" sz="3600" b="1" u="sng" dirty="0" err="1" smtClean="0">
                <a:latin typeface="Times New Roman" pitchFamily="18" charset="0"/>
                <a:cs typeface="Times New Roman" pitchFamily="18" charset="0"/>
              </a:rPr>
              <a:t>Vs</a:t>
            </a:r>
            <a:r>
              <a:rPr lang="en-US" sz="3600" b="1" u="sng" dirty="0" smtClean="0">
                <a:latin typeface="Times New Roman" pitchFamily="18" charset="0"/>
                <a:cs typeface="Times New Roman" pitchFamily="18" charset="0"/>
              </a:rPr>
              <a:t> Padding</a:t>
            </a:r>
            <a:endParaRPr lang="en-US" sz="3600" b="1" u="sng" dirty="0">
              <a:latin typeface="Times New Roman" pitchFamily="18" charset="0"/>
              <a:cs typeface="Times New Roman" pitchFamily="18" charset="0"/>
            </a:endParaRPr>
          </a:p>
        </p:txBody>
      </p:sp>
      <p:sp>
        <p:nvSpPr>
          <p:cNvPr id="4" name="Rectangle 3"/>
          <p:cNvSpPr/>
          <p:nvPr/>
        </p:nvSpPr>
        <p:spPr>
          <a:xfrm>
            <a:off x="3124200" y="895350"/>
            <a:ext cx="26670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p:cNvSpPr txBox="1"/>
          <p:nvPr/>
        </p:nvSpPr>
        <p:spPr>
          <a:xfrm>
            <a:off x="3429000" y="1123951"/>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7" name="Rectangle 6"/>
          <p:cNvSpPr/>
          <p:nvPr/>
        </p:nvSpPr>
        <p:spPr>
          <a:xfrm>
            <a:off x="1676400" y="2876550"/>
            <a:ext cx="57150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1828800" y="2952750"/>
            <a:ext cx="26670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2133600" y="3181351"/>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
        <p:nvSpPr>
          <p:cNvPr id="10" name="Rectangle 9"/>
          <p:cNvSpPr/>
          <p:nvPr/>
        </p:nvSpPr>
        <p:spPr>
          <a:xfrm>
            <a:off x="4610100" y="2952750"/>
            <a:ext cx="2667000"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4914900" y="3181351"/>
            <a:ext cx="1431802" cy="1169551"/>
          </a:xfrm>
          <a:prstGeom prst="rect">
            <a:avLst/>
          </a:prstGeom>
          <a:noFill/>
        </p:spPr>
        <p:txBody>
          <a:bodyPr wrap="none" rtlCol="0">
            <a:spAutoFit/>
          </a:bodyPr>
          <a:lstStyle/>
          <a:p>
            <a:r>
              <a:rPr lang="en-US" sz="1400" dirty="0" smtClean="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paragraph</a:t>
            </a:r>
          </a:p>
          <a:p>
            <a:r>
              <a:rPr lang="en-US" sz="1400" dirty="0">
                <a:latin typeface="Times New Roman" pitchFamily="18" charset="0"/>
                <a:cs typeface="Times New Roman" pitchFamily="18" charset="0"/>
              </a:rPr>
              <a:t>This is </a:t>
            </a:r>
            <a:r>
              <a:rPr lang="en-US" sz="1400" dirty="0" smtClean="0">
                <a:latin typeface="Times New Roman" pitchFamily="18" charset="0"/>
                <a:cs typeface="Times New Roman" pitchFamily="18" charset="0"/>
              </a:rPr>
              <a:t>paragraph</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7915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p:bldP spid="7" grpId="0" animBg="1"/>
      <p:bldP spid="8" grpId="0" animBg="1"/>
      <p:bldP spid="9" grpId="0"/>
      <p:bldP spid="10" grpId="0" animBg="1"/>
      <p:bldP spid="11"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66751"/>
            <a:ext cx="6400800" cy="3394472"/>
          </a:xfrm>
        </p:spPr>
        <p:txBody>
          <a:bodyPr>
            <a:normAutofit/>
          </a:bodyPr>
          <a:lstStyle/>
          <a:p>
            <a:r>
              <a:rPr lang="en-US" sz="2800" dirty="0" smtClean="0">
                <a:latin typeface="Times New Roman" pitchFamily="18" charset="0"/>
                <a:cs typeface="Times New Roman" pitchFamily="18" charset="0"/>
              </a:rPr>
              <a:t>border-left-style</a:t>
            </a:r>
          </a:p>
          <a:p>
            <a:r>
              <a:rPr lang="en-US" sz="2800" dirty="0" smtClean="0">
                <a:latin typeface="Times New Roman" pitchFamily="18" charset="0"/>
                <a:cs typeface="Times New Roman" pitchFamily="18" charset="0"/>
              </a:rPr>
              <a:t>border-left-width</a:t>
            </a:r>
          </a:p>
          <a:p>
            <a:r>
              <a:rPr lang="en-US" sz="2800" dirty="0" smtClean="0">
                <a:latin typeface="Times New Roman" pitchFamily="18" charset="0"/>
                <a:cs typeface="Times New Roman" pitchFamily="18" charset="0"/>
              </a:rPr>
              <a:t>border-left-color</a:t>
            </a:r>
          </a:p>
          <a:p>
            <a:r>
              <a:rPr lang="en-US" sz="2800" dirty="0" smtClean="0">
                <a:latin typeface="Times New Roman" pitchFamily="18" charset="0"/>
                <a:cs typeface="Times New Roman" pitchFamily="18" charset="0"/>
              </a:rPr>
              <a:t>border-left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563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border-left-style</a:t>
            </a:r>
            <a:endParaRPr lang="en-US" sz="3600" b="1" dirty="0"/>
          </a:p>
        </p:txBody>
      </p:sp>
      <p:sp>
        <p:nvSpPr>
          <p:cNvPr id="3" name="Content Placeholder 2"/>
          <p:cNvSpPr>
            <a:spLocks noGrp="1"/>
          </p:cNvSpPr>
          <p:nvPr>
            <p:ph idx="1"/>
          </p:nvPr>
        </p:nvSpPr>
        <p:spPr>
          <a:xfrm>
            <a:off x="457200" y="819150"/>
            <a:ext cx="8229600" cy="3733800"/>
          </a:xfrm>
        </p:spPr>
        <p:txBody>
          <a:bodyPr>
            <a:noAutofit/>
          </a:bodyPr>
          <a:lstStyle/>
          <a:p>
            <a:r>
              <a:rPr lang="en-US" sz="1800" dirty="0" smtClean="0">
                <a:latin typeface="Times New Roman" pitchFamily="18" charset="0"/>
                <a:cs typeface="Times New Roman" pitchFamily="18" charset="0"/>
              </a:rPr>
              <a:t>none - This </a:t>
            </a:r>
            <a:r>
              <a:rPr lang="en-US" sz="1800" dirty="0">
                <a:latin typeface="Times New Roman" pitchFamily="18" charset="0"/>
                <a:cs typeface="Times New Roman" pitchFamily="18" charset="0"/>
              </a:rPr>
              <a:t>is </a:t>
            </a:r>
            <a:r>
              <a:rPr lang="en-US" sz="1800" dirty="0" smtClean="0">
                <a:latin typeface="Times New Roman" pitchFamily="18" charset="0"/>
                <a:cs typeface="Times New Roman" pitchFamily="18" charset="0"/>
              </a:rPr>
              <a:t>default which specifies no border.</a:t>
            </a:r>
            <a:r>
              <a:rPr lang="en-US" sz="1800" dirty="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hidden – This is very similar to none value, </a:t>
            </a:r>
            <a:r>
              <a:rPr lang="en-US" sz="1800" dirty="0">
                <a:latin typeface="Times New Roman" pitchFamily="18" charset="0"/>
                <a:cs typeface="Times New Roman" pitchFamily="18" charset="0"/>
              </a:rPr>
              <a:t>except in border conflict resolution for table </a:t>
            </a:r>
            <a:r>
              <a:rPr lang="en-US" sz="1800" dirty="0" smtClean="0">
                <a:latin typeface="Times New Roman" pitchFamily="18" charset="0"/>
                <a:cs typeface="Times New Roman" pitchFamily="18" charset="0"/>
              </a:rPr>
              <a:t>elements</a:t>
            </a:r>
          </a:p>
          <a:p>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solid border</a:t>
            </a:r>
          </a:p>
          <a:p>
            <a:r>
              <a:rPr lang="en-US" sz="1800" dirty="0" smtClean="0">
                <a:latin typeface="Times New Roman" pitchFamily="18" charset="0"/>
                <a:cs typeface="Times New Roman" pitchFamily="18" charset="0"/>
              </a:rPr>
              <a:t>dotted – It specifies </a:t>
            </a:r>
            <a:r>
              <a:rPr lang="en-US" sz="1800" dirty="0">
                <a:latin typeface="Times New Roman" pitchFamily="18" charset="0"/>
                <a:cs typeface="Times New Roman" pitchFamily="18" charset="0"/>
              </a:rPr>
              <a:t>a dotted </a:t>
            </a:r>
            <a:r>
              <a:rPr lang="en-US" sz="1800" dirty="0" smtClean="0">
                <a:latin typeface="Times New Roman" pitchFamily="18" charset="0"/>
                <a:cs typeface="Times New Roman" pitchFamily="18" charset="0"/>
              </a:rPr>
              <a:t>border</a:t>
            </a:r>
          </a:p>
          <a:p>
            <a:r>
              <a:rPr lang="en-US" sz="1800" dirty="0">
                <a:latin typeface="Times New Roman" pitchFamily="18" charset="0"/>
                <a:cs typeface="Times New Roman" pitchFamily="18" charset="0"/>
              </a:rPr>
              <a:t>double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double border 	</a:t>
            </a:r>
          </a:p>
          <a:p>
            <a:r>
              <a:rPr lang="en-US" sz="1800" dirty="0" smtClean="0">
                <a:latin typeface="Times New Roman" pitchFamily="18" charset="0"/>
                <a:cs typeface="Times New Roman" pitchFamily="18" charset="0"/>
              </a:rPr>
              <a:t>dashed – It specifies </a:t>
            </a:r>
            <a:r>
              <a:rPr lang="en-US" sz="1800" dirty="0">
                <a:latin typeface="Times New Roman" pitchFamily="18" charset="0"/>
                <a:cs typeface="Times New Roman" pitchFamily="18" charset="0"/>
              </a:rPr>
              <a:t>a dashed border	</a:t>
            </a:r>
          </a:p>
          <a:p>
            <a:r>
              <a:rPr lang="en-US" sz="1800" dirty="0" smtClean="0">
                <a:latin typeface="Times New Roman" pitchFamily="18" charset="0"/>
                <a:cs typeface="Times New Roman" pitchFamily="18" charset="0"/>
              </a:rPr>
              <a:t>groove – It specifies </a:t>
            </a:r>
            <a:r>
              <a:rPr lang="en-US" sz="1800" dirty="0">
                <a:latin typeface="Times New Roman" pitchFamily="18" charset="0"/>
                <a:cs typeface="Times New Roman" pitchFamily="18" charset="0"/>
              </a:rPr>
              <a:t>a 3D grooved border. </a:t>
            </a:r>
          </a:p>
          <a:p>
            <a:r>
              <a:rPr lang="en-US" sz="1800" dirty="0" smtClean="0">
                <a:latin typeface="Times New Roman" pitchFamily="18" charset="0"/>
                <a:cs typeface="Times New Roman" pitchFamily="18" charset="0"/>
              </a:rPr>
              <a:t>ridge – It specifies </a:t>
            </a:r>
            <a:r>
              <a:rPr lang="en-US" sz="1800" dirty="0">
                <a:latin typeface="Times New Roman" pitchFamily="18" charset="0"/>
                <a:cs typeface="Times New Roman" pitchFamily="18" charset="0"/>
              </a:rPr>
              <a:t>a 3D ridged </a:t>
            </a:r>
            <a:r>
              <a:rPr lang="en-US" sz="1800" dirty="0" smtClean="0">
                <a:latin typeface="Times New Roman" pitchFamily="18" charset="0"/>
                <a:cs typeface="Times New Roman" pitchFamily="18" charset="0"/>
              </a:rPr>
              <a:t>border.</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inset – It specifies </a:t>
            </a:r>
            <a:r>
              <a:rPr lang="en-US" sz="1800" dirty="0">
                <a:latin typeface="Times New Roman" pitchFamily="18" charset="0"/>
                <a:cs typeface="Times New Roman" pitchFamily="18" charset="0"/>
              </a:rPr>
              <a:t>a 3D inset border. </a:t>
            </a:r>
          </a:p>
          <a:p>
            <a:r>
              <a:rPr lang="en-US" sz="1800" dirty="0" smtClean="0">
                <a:latin typeface="Times New Roman" pitchFamily="18" charset="0"/>
                <a:cs typeface="Times New Roman" pitchFamily="18" charset="0"/>
              </a:rPr>
              <a:t>outset – It specifies </a:t>
            </a:r>
            <a:r>
              <a:rPr lang="en-US" sz="1800" dirty="0">
                <a:latin typeface="Times New Roman" pitchFamily="18" charset="0"/>
                <a:cs typeface="Times New Roman" pitchFamily="18" charset="0"/>
              </a:rPr>
              <a:t>a 3D outset border. </a:t>
            </a:r>
          </a:p>
        </p:txBody>
      </p:sp>
    </p:spTree>
    <p:extLst>
      <p:ext uri="{BB962C8B-B14F-4D97-AF65-F5344CB8AC3E}">
        <p14:creationId xmlns:p14="http://schemas.microsoft.com/office/powerpoint/2010/main" val="6619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border-left-width</a:t>
            </a:r>
            <a:endParaRPr lang="en-US" sz="3600" b="1" dirty="0"/>
          </a:p>
        </p:txBody>
      </p:sp>
      <p:sp>
        <p:nvSpPr>
          <p:cNvPr id="3" name="Content Placeholder 2"/>
          <p:cNvSpPr>
            <a:spLocks noGrp="1"/>
          </p:cNvSpPr>
          <p:nvPr>
            <p:ph idx="1"/>
          </p:nvPr>
        </p:nvSpPr>
        <p:spPr>
          <a:xfrm>
            <a:off x="457200" y="819151"/>
            <a:ext cx="8229600" cy="3394472"/>
          </a:xfrm>
        </p:spPr>
        <p:txBody>
          <a:bodyPr>
            <a:normAutofit/>
          </a:bodyPr>
          <a:lstStyle/>
          <a:p>
            <a:r>
              <a:rPr lang="en-US" sz="2000" dirty="0" smtClean="0">
                <a:latin typeface="Times New Roman" pitchFamily="18" charset="0"/>
                <a:cs typeface="Times New Roman" pitchFamily="18" charset="0"/>
              </a:rPr>
              <a:t>medium – This is default value which specifies </a:t>
            </a:r>
            <a:r>
              <a:rPr lang="en-US" sz="2000" dirty="0">
                <a:latin typeface="Times New Roman" pitchFamily="18" charset="0"/>
                <a:cs typeface="Times New Roman" pitchFamily="18" charset="0"/>
              </a:rPr>
              <a:t>a medium </a:t>
            </a:r>
            <a:r>
              <a:rPr lang="en-US" sz="2000" dirty="0" smtClean="0">
                <a:latin typeface="Times New Roman" pitchFamily="18" charset="0"/>
                <a:cs typeface="Times New Roman" pitchFamily="18" charset="0"/>
              </a:rPr>
              <a:t>left border.</a:t>
            </a:r>
          </a:p>
          <a:p>
            <a:r>
              <a:rPr lang="en-US" sz="2000" dirty="0" smtClean="0">
                <a:latin typeface="Times New Roman" pitchFamily="18" charset="0"/>
                <a:cs typeface="Times New Roman" pitchFamily="18" charset="0"/>
              </a:rPr>
              <a:t>thin – It specifies </a:t>
            </a:r>
            <a:r>
              <a:rPr lang="en-US" sz="2000" dirty="0">
                <a:latin typeface="Times New Roman" pitchFamily="18" charset="0"/>
                <a:cs typeface="Times New Roman" pitchFamily="18" charset="0"/>
              </a:rPr>
              <a:t>a thin </a:t>
            </a:r>
            <a:r>
              <a:rPr lang="en-US" sz="2000" dirty="0" smtClean="0">
                <a:latin typeface="Times New Roman" pitchFamily="18" charset="0"/>
                <a:cs typeface="Times New Roman" pitchFamily="18" charset="0"/>
              </a:rPr>
              <a:t>left 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thick – It specifies </a:t>
            </a:r>
            <a:r>
              <a:rPr lang="en-US" sz="2000" dirty="0">
                <a:latin typeface="Times New Roman" pitchFamily="18" charset="0"/>
                <a:cs typeface="Times New Roman" pitchFamily="18" charset="0"/>
              </a:rPr>
              <a:t>a thick </a:t>
            </a:r>
            <a:r>
              <a:rPr lang="en-US" sz="2000" dirty="0" smtClean="0">
                <a:latin typeface="Times New Roman" pitchFamily="18" charset="0"/>
                <a:cs typeface="Times New Roman" pitchFamily="18" charset="0"/>
              </a:rPr>
              <a:t>left 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length – We can define left border length in the form of %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13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border-left-color</a:t>
            </a:r>
            <a:endParaRPr lang="en-US" sz="3600" b="1" dirty="0"/>
          </a:p>
        </p:txBody>
      </p:sp>
      <p:sp>
        <p:nvSpPr>
          <p:cNvPr id="3" name="Content Placeholder 2"/>
          <p:cNvSpPr>
            <a:spLocks noGrp="1"/>
          </p:cNvSpPr>
          <p:nvPr>
            <p:ph idx="1"/>
          </p:nvPr>
        </p:nvSpPr>
        <p:spPr>
          <a:xfrm>
            <a:off x="457200" y="819151"/>
            <a:ext cx="8229600" cy="3394472"/>
          </a:xfrm>
        </p:spPr>
        <p:txBody>
          <a:bodyPr>
            <a:normAutofit/>
          </a:bodyPr>
          <a:lstStyle/>
          <a:p>
            <a:r>
              <a:rPr lang="en-US" sz="2400" dirty="0" smtClean="0">
                <a:latin typeface="Times New Roman" pitchFamily="18" charset="0"/>
                <a:cs typeface="Times New Roman" pitchFamily="18" charset="0"/>
              </a:rPr>
              <a:t>color value </a:t>
            </a:r>
          </a:p>
          <a:p>
            <a:r>
              <a:rPr lang="en-US" sz="2400" dirty="0" smtClean="0">
                <a:latin typeface="Times New Roman" pitchFamily="18" charset="0"/>
                <a:cs typeface="Times New Roman" pitchFamily="18" charset="0"/>
              </a:rPr>
              <a:t>transparent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9984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Priority - External or Internal</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895350"/>
            <a:ext cx="8229600" cy="3810000"/>
          </a:xfrm>
        </p:spPr>
        <p:txBody>
          <a:bodyPr>
            <a:normAutofit fontScale="77500" lnSpcReduction="20000"/>
          </a:bodyPr>
          <a:lstStyle/>
          <a:p>
            <a:pPr marL="0" indent="0">
              <a:buNone/>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internal style is defined after the link to the external style </a:t>
            </a:r>
            <a:r>
              <a:rPr lang="en-US" sz="2400" dirty="0" smtClean="0">
                <a:latin typeface="Times New Roman" pitchFamily="18" charset="0"/>
                <a:cs typeface="Times New Roman" pitchFamily="18" charset="0"/>
              </a:rPr>
              <a:t>sheet then Internal Style has highest priority.</a:t>
            </a:r>
          </a:p>
          <a:p>
            <a:pPr marL="0" indent="0">
              <a:buNone/>
            </a:pPr>
            <a:r>
              <a:rPr lang="en-US" sz="2400" dirty="0" smtClean="0">
                <a:latin typeface="Times New Roman" pitchFamily="18" charset="0"/>
                <a:cs typeface="Times New Roman" pitchFamily="18" charset="0"/>
              </a:rPr>
              <a:t>Ex: - </a:t>
            </a:r>
          </a:p>
          <a:p>
            <a:pPr marL="0" indent="0">
              <a:buNone/>
            </a:pPr>
            <a:r>
              <a:rPr lang="en-US" sz="2300" dirty="0">
                <a:latin typeface="Times New Roman" pitchFamily="18" charset="0"/>
                <a:cs typeface="Times New Roman" pitchFamily="18" charset="0"/>
              </a:rPr>
              <a:t>&lt;html&gt;</a:t>
            </a:r>
          </a:p>
          <a:p>
            <a:pPr marL="0" indent="0">
              <a:buNone/>
            </a:pPr>
            <a:r>
              <a:rPr lang="en-US" sz="2300" dirty="0">
                <a:latin typeface="Times New Roman" pitchFamily="18" charset="0"/>
                <a:cs typeface="Times New Roman" pitchFamily="18" charset="0"/>
              </a:rPr>
              <a:t>	&lt;head&gt;</a:t>
            </a:r>
          </a:p>
          <a:p>
            <a:pPr marL="0" indent="0">
              <a:buNone/>
            </a:pPr>
            <a:r>
              <a:rPr lang="en-US" sz="2300" dirty="0">
                <a:latin typeface="Times New Roman" pitchFamily="18" charset="0"/>
                <a:cs typeface="Times New Roman" pitchFamily="18" charset="0"/>
              </a:rPr>
              <a:t>		&lt;title&gt;Hello CSS&lt;/title&gt;</a:t>
            </a:r>
          </a:p>
          <a:p>
            <a:pPr marL="0" indent="0">
              <a:buNone/>
            </a:pPr>
            <a:r>
              <a:rPr lang="en-US" sz="2300" dirty="0">
                <a:latin typeface="Times New Roman" pitchFamily="18" charset="0"/>
                <a:cs typeface="Times New Roman" pitchFamily="18" charset="0"/>
              </a:rPr>
              <a:t>		 &lt;link </a:t>
            </a:r>
            <a:r>
              <a:rPr lang="en-US" sz="2300" dirty="0" err="1">
                <a:latin typeface="Times New Roman" pitchFamily="18" charset="0"/>
                <a:cs typeface="Times New Roman" pitchFamily="18" charset="0"/>
              </a:rPr>
              <a:t>rel</a:t>
            </a:r>
            <a:r>
              <a:rPr lang="en-US" sz="2300" dirty="0">
                <a:latin typeface="Times New Roman" pitchFamily="18" charset="0"/>
                <a:cs typeface="Times New Roman" pitchFamily="18" charset="0"/>
              </a:rPr>
              <a:t>=“</a:t>
            </a:r>
            <a:r>
              <a:rPr lang="en-US" sz="2300" dirty="0" err="1">
                <a:latin typeface="Times New Roman" pitchFamily="18" charset="0"/>
                <a:cs typeface="Times New Roman" pitchFamily="18" charset="0"/>
              </a:rPr>
              <a:t>stylesheet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href</a:t>
            </a:r>
            <a:r>
              <a:rPr lang="en-US" sz="2300" dirty="0">
                <a:latin typeface="Times New Roman" pitchFamily="18" charset="0"/>
                <a:cs typeface="Times New Roman" pitchFamily="18" charset="0"/>
              </a:rPr>
              <a:t>=“geekyshows.css”&gt; </a:t>
            </a:r>
          </a:p>
          <a:p>
            <a:pPr marL="0" indent="0">
              <a:buNone/>
            </a:pPr>
            <a:r>
              <a:rPr lang="en-US" sz="2300" dirty="0">
                <a:latin typeface="Times New Roman" pitchFamily="18" charset="0"/>
                <a:cs typeface="Times New Roman" pitchFamily="18" charset="0"/>
              </a:rPr>
              <a:t>		&lt;style type=“text/</a:t>
            </a:r>
            <a:r>
              <a:rPr lang="en-US" sz="2300" dirty="0" err="1">
                <a:latin typeface="Times New Roman" pitchFamily="18" charset="0"/>
                <a:cs typeface="Times New Roman" pitchFamily="18" charset="0"/>
              </a:rPr>
              <a:t>css</a:t>
            </a:r>
            <a:r>
              <a:rPr lang="en-US" sz="2300" dirty="0">
                <a:latin typeface="Times New Roman" pitchFamily="18" charset="0"/>
                <a:cs typeface="Times New Roman" pitchFamily="18" charset="0"/>
              </a:rPr>
              <a:t>”&gt;</a:t>
            </a:r>
          </a:p>
          <a:p>
            <a:pPr marL="0" indent="0">
              <a:buNone/>
            </a:pPr>
            <a:r>
              <a:rPr lang="en-US" sz="2300" dirty="0">
                <a:latin typeface="Times New Roman" pitchFamily="18" charset="0"/>
                <a:cs typeface="Times New Roman" pitchFamily="18" charset="0"/>
              </a:rPr>
              <a:t>			p { color: red; font-size: 30px;}</a:t>
            </a:r>
          </a:p>
          <a:p>
            <a:pPr marL="0" indent="0">
              <a:buNone/>
            </a:pPr>
            <a:r>
              <a:rPr lang="en-US" sz="2300" dirty="0">
                <a:latin typeface="Times New Roman" pitchFamily="18" charset="0"/>
                <a:cs typeface="Times New Roman" pitchFamily="18" charset="0"/>
              </a:rPr>
              <a:t>			h1{ color: blue; font-size: 35em;}</a:t>
            </a:r>
          </a:p>
          <a:p>
            <a:pPr marL="0" indent="0">
              <a:buNone/>
            </a:pPr>
            <a:r>
              <a:rPr lang="en-US" sz="2300" dirty="0">
                <a:latin typeface="Times New Roman" pitchFamily="18" charset="0"/>
                <a:cs typeface="Times New Roman" pitchFamily="18" charset="0"/>
              </a:rPr>
              <a:t>		&lt;/style&gt;</a:t>
            </a:r>
          </a:p>
          <a:p>
            <a:pPr marL="0" indent="0">
              <a:buNone/>
            </a:pPr>
            <a:r>
              <a:rPr lang="en-US" sz="2300" dirty="0" smtClean="0">
                <a:latin typeface="Times New Roman" pitchFamily="18" charset="0"/>
                <a:cs typeface="Times New Roman" pitchFamily="18" charset="0"/>
              </a:rPr>
              <a:t>	&lt;/head&gt;</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8" name="TextBox 7"/>
          <p:cNvSpPr txBox="1"/>
          <p:nvPr/>
        </p:nvSpPr>
        <p:spPr>
          <a:xfrm>
            <a:off x="6716618" y="1733550"/>
            <a:ext cx="2274982"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External Style Sheet</a:t>
            </a:r>
            <a:endParaRPr lang="en-US" sz="2000" dirty="0">
              <a:latin typeface="Times New Roman" pitchFamily="18" charset="0"/>
              <a:cs typeface="Times New Roman" pitchFamily="18" charset="0"/>
            </a:endParaRPr>
          </a:p>
        </p:txBody>
      </p:sp>
      <p:cxnSp>
        <p:nvCxnSpPr>
          <p:cNvPr id="9" name="Straight Connector 8"/>
          <p:cNvCxnSpPr>
            <a:stCxn id="8" idx="2"/>
          </p:cNvCxnSpPr>
          <p:nvPr/>
        </p:nvCxnSpPr>
        <p:spPr>
          <a:xfrm>
            <a:off x="7854109" y="2133660"/>
            <a:ext cx="0" cy="514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716618" y="2647950"/>
            <a:ext cx="11374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a:off x="6331553" y="2952750"/>
            <a:ext cx="457200" cy="914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TextBox 11"/>
          <p:cNvSpPr txBox="1"/>
          <p:nvPr/>
        </p:nvSpPr>
        <p:spPr>
          <a:xfrm>
            <a:off x="6788753" y="3213161"/>
            <a:ext cx="220284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Internal Style Sheet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80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mph" presetSubtype="0" nodeType="clickEffect">
                                  <p:stCondLst>
                                    <p:cond delay="0"/>
                                  </p:stCondLst>
                                  <p:iterate type="lt">
                                    <p:tmAbs val="25"/>
                                  </p:iterate>
                                  <p:childTnLst>
                                    <p:set>
                                      <p:cBhvr override="childStyle">
                                        <p:cTn id="25" dur="indefinite"/>
                                        <p:tgtEl>
                                          <p:spTgt spid="3">
                                            <p:txEl>
                                              <p:pRg st="6" end="6"/>
                                            </p:txEl>
                                          </p:spTgt>
                                        </p:tgtEl>
                                        <p:attrNameLst>
                                          <p:attrName>style.fontWeight</p:attrName>
                                        </p:attrNameLst>
                                      </p:cBhvr>
                                      <p:to>
                                        <p:strVal val="bold"/>
                                      </p:to>
                                    </p:set>
                                  </p:childTnLst>
                                </p:cTn>
                              </p:par>
                              <p:par>
                                <p:cTn id="26" presetID="15" presetClass="emph" presetSubtype="0" nodeType="withEffect">
                                  <p:stCondLst>
                                    <p:cond delay="0"/>
                                  </p:stCondLst>
                                  <p:iterate type="lt">
                                    <p:tmAbs val="25"/>
                                  </p:iterate>
                                  <p:childTnLst>
                                    <p:set>
                                      <p:cBhvr override="childStyle">
                                        <p:cTn id="27" dur="indefinite"/>
                                        <p:tgtEl>
                                          <p:spTgt spid="3">
                                            <p:txEl>
                                              <p:pRg st="7" end="7"/>
                                            </p:txEl>
                                          </p:spTgt>
                                        </p:tgtEl>
                                        <p:attrNameLst>
                                          <p:attrName>style.fontWeight</p:attrName>
                                        </p:attrNameLst>
                                      </p:cBhvr>
                                      <p:to>
                                        <p:strVal val="bold"/>
                                      </p:to>
                                    </p:set>
                                  </p:childTnLst>
                                </p:cTn>
                              </p:par>
                              <p:par>
                                <p:cTn id="28" presetID="15" presetClass="emph" presetSubtype="0" nodeType="withEffect">
                                  <p:stCondLst>
                                    <p:cond delay="0"/>
                                  </p:stCondLst>
                                  <p:iterate type="lt">
                                    <p:tmAbs val="25"/>
                                  </p:iterate>
                                  <p:childTnLst>
                                    <p:set>
                                      <p:cBhvr override="childStyle">
                                        <p:cTn id="29" dur="indefinite"/>
                                        <p:tgtEl>
                                          <p:spTgt spid="3">
                                            <p:txEl>
                                              <p:pRg st="8" end="8"/>
                                            </p:txEl>
                                          </p:spTgt>
                                        </p:tgtEl>
                                        <p:attrNameLst>
                                          <p:attrName>style.fontWeight</p:attrName>
                                        </p:attrNameLst>
                                      </p:cBhvr>
                                      <p:to>
                                        <p:strVal val="bold"/>
                                      </p:to>
                                    </p:set>
                                  </p:childTnLst>
                                </p:cTn>
                              </p:par>
                              <p:par>
                                <p:cTn id="30" presetID="15" presetClass="emph" presetSubtype="0" nodeType="withEffect">
                                  <p:stCondLst>
                                    <p:cond delay="0"/>
                                  </p:stCondLst>
                                  <p:iterate type="lt">
                                    <p:tmAbs val="25"/>
                                  </p:iterate>
                                  <p:childTnLst>
                                    <p:set>
                                      <p:cBhvr override="childStyle">
                                        <p:cTn id="31" dur="indefinite"/>
                                        <p:tgtEl>
                                          <p:spTgt spid="3">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border-left</a:t>
            </a:r>
            <a:endParaRPr lang="en-US" sz="3600" b="1" dirty="0"/>
          </a:p>
        </p:txBody>
      </p:sp>
      <p:sp>
        <p:nvSpPr>
          <p:cNvPr id="3" name="Content Placeholder 2"/>
          <p:cNvSpPr>
            <a:spLocks noGrp="1"/>
          </p:cNvSpPr>
          <p:nvPr>
            <p:ph idx="1"/>
          </p:nvPr>
        </p:nvSpPr>
        <p:spPr>
          <a:xfrm>
            <a:off x="457200" y="819151"/>
            <a:ext cx="8229600" cy="3394472"/>
          </a:xfrm>
        </p:spPr>
        <p:txBody>
          <a:bodyPr>
            <a:normAutofit/>
          </a:bodyPr>
          <a:lstStyle/>
          <a:p>
            <a:pPr marL="0" indent="0">
              <a:buNone/>
            </a:pPr>
            <a:r>
              <a:rPr lang="en-US" sz="2400" dirty="0" smtClean="0">
                <a:latin typeface="Times New Roman" pitchFamily="18" charset="0"/>
                <a:cs typeface="Times New Roman" pitchFamily="18" charset="0"/>
              </a:rPr>
              <a:t>Syntax:- </a:t>
            </a:r>
          </a:p>
          <a:p>
            <a:pPr marL="0" indent="0">
              <a:buNone/>
            </a:pPr>
            <a:r>
              <a:rPr lang="en-US" sz="2400" dirty="0" smtClean="0">
                <a:latin typeface="Times New Roman" pitchFamily="18" charset="0"/>
                <a:cs typeface="Times New Roman" pitchFamily="18" charset="0"/>
              </a:rPr>
              <a:t>selector{ border-left: border-left-width border-left-style border-left-color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a:t>
            </a:r>
            <a:r>
              <a:rPr lang="en-US" sz="2400" dirty="0" smtClean="0">
                <a:latin typeface="Times New Roman" pitchFamily="18" charset="0"/>
                <a:cs typeface="Times New Roman" pitchFamily="18" charset="0"/>
              </a:rPr>
              <a:t>border-left: 10px solid red;}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84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66750"/>
            <a:ext cx="6400800" cy="3394472"/>
          </a:xfrm>
        </p:spPr>
        <p:txBody>
          <a:bodyPr>
            <a:normAutofit/>
          </a:bodyPr>
          <a:lstStyle/>
          <a:p>
            <a:r>
              <a:rPr lang="en-US" sz="2800" dirty="0" smtClean="0">
                <a:latin typeface="Times New Roman" pitchFamily="18" charset="0"/>
                <a:cs typeface="Times New Roman" pitchFamily="18" charset="0"/>
              </a:rPr>
              <a:t>border-right-style</a:t>
            </a:r>
          </a:p>
          <a:p>
            <a:r>
              <a:rPr lang="en-US" sz="2800" dirty="0" smtClean="0">
                <a:latin typeface="Times New Roman" pitchFamily="18" charset="0"/>
                <a:cs typeface="Times New Roman" pitchFamily="18" charset="0"/>
              </a:rPr>
              <a:t>border-right-width</a:t>
            </a:r>
          </a:p>
          <a:p>
            <a:r>
              <a:rPr lang="en-US" sz="2800" dirty="0" smtClean="0">
                <a:latin typeface="Times New Roman" pitchFamily="18" charset="0"/>
                <a:cs typeface="Times New Roman" pitchFamily="18" charset="0"/>
              </a:rPr>
              <a:t>border-right-color</a:t>
            </a:r>
          </a:p>
          <a:p>
            <a:r>
              <a:rPr lang="en-US" sz="2800" dirty="0" smtClean="0">
                <a:latin typeface="Times New Roman" pitchFamily="18" charset="0"/>
                <a:cs typeface="Times New Roman" pitchFamily="18" charset="0"/>
              </a:rPr>
              <a:t>border-right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563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border-right-style</a:t>
            </a:r>
            <a:endParaRPr lang="en-US" sz="3600" b="1" dirty="0"/>
          </a:p>
        </p:txBody>
      </p:sp>
      <p:sp>
        <p:nvSpPr>
          <p:cNvPr id="3" name="Content Placeholder 2"/>
          <p:cNvSpPr>
            <a:spLocks noGrp="1"/>
          </p:cNvSpPr>
          <p:nvPr>
            <p:ph idx="1"/>
          </p:nvPr>
        </p:nvSpPr>
        <p:spPr>
          <a:xfrm>
            <a:off x="457200" y="819150"/>
            <a:ext cx="8229600" cy="3733800"/>
          </a:xfrm>
        </p:spPr>
        <p:txBody>
          <a:bodyPr>
            <a:noAutofit/>
          </a:bodyPr>
          <a:lstStyle/>
          <a:p>
            <a:r>
              <a:rPr lang="en-US" sz="1800" dirty="0" smtClean="0">
                <a:latin typeface="Times New Roman" pitchFamily="18" charset="0"/>
                <a:cs typeface="Times New Roman" pitchFamily="18" charset="0"/>
              </a:rPr>
              <a:t>none - This </a:t>
            </a:r>
            <a:r>
              <a:rPr lang="en-US" sz="1800" dirty="0">
                <a:latin typeface="Times New Roman" pitchFamily="18" charset="0"/>
                <a:cs typeface="Times New Roman" pitchFamily="18" charset="0"/>
              </a:rPr>
              <a:t>is </a:t>
            </a:r>
            <a:r>
              <a:rPr lang="en-US" sz="1800" dirty="0" smtClean="0">
                <a:latin typeface="Times New Roman" pitchFamily="18" charset="0"/>
                <a:cs typeface="Times New Roman" pitchFamily="18" charset="0"/>
              </a:rPr>
              <a:t>default which specifies no border.</a:t>
            </a:r>
            <a:r>
              <a:rPr lang="en-US" sz="1800" dirty="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hidden – This is very similar to none value, </a:t>
            </a:r>
            <a:r>
              <a:rPr lang="en-US" sz="1800" dirty="0">
                <a:latin typeface="Times New Roman" pitchFamily="18" charset="0"/>
                <a:cs typeface="Times New Roman" pitchFamily="18" charset="0"/>
              </a:rPr>
              <a:t>except in border conflict resolution for table </a:t>
            </a:r>
            <a:r>
              <a:rPr lang="en-US" sz="1800" dirty="0" smtClean="0">
                <a:latin typeface="Times New Roman" pitchFamily="18" charset="0"/>
                <a:cs typeface="Times New Roman" pitchFamily="18" charset="0"/>
              </a:rPr>
              <a:t>elements</a:t>
            </a:r>
          </a:p>
          <a:p>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solid border</a:t>
            </a:r>
          </a:p>
          <a:p>
            <a:r>
              <a:rPr lang="en-US" sz="1800" dirty="0" smtClean="0">
                <a:latin typeface="Times New Roman" pitchFamily="18" charset="0"/>
                <a:cs typeface="Times New Roman" pitchFamily="18" charset="0"/>
              </a:rPr>
              <a:t>dotted – It specifies </a:t>
            </a:r>
            <a:r>
              <a:rPr lang="en-US" sz="1800" dirty="0">
                <a:latin typeface="Times New Roman" pitchFamily="18" charset="0"/>
                <a:cs typeface="Times New Roman" pitchFamily="18" charset="0"/>
              </a:rPr>
              <a:t>a dotted </a:t>
            </a:r>
            <a:r>
              <a:rPr lang="en-US" sz="1800" dirty="0" smtClean="0">
                <a:latin typeface="Times New Roman" pitchFamily="18" charset="0"/>
                <a:cs typeface="Times New Roman" pitchFamily="18" charset="0"/>
              </a:rPr>
              <a:t>border</a:t>
            </a:r>
          </a:p>
          <a:p>
            <a:r>
              <a:rPr lang="en-US" sz="1800" dirty="0">
                <a:latin typeface="Times New Roman" pitchFamily="18" charset="0"/>
                <a:cs typeface="Times New Roman" pitchFamily="18" charset="0"/>
              </a:rPr>
              <a:t>double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double border 	</a:t>
            </a:r>
          </a:p>
          <a:p>
            <a:r>
              <a:rPr lang="en-US" sz="1800" dirty="0" smtClean="0">
                <a:latin typeface="Times New Roman" pitchFamily="18" charset="0"/>
                <a:cs typeface="Times New Roman" pitchFamily="18" charset="0"/>
              </a:rPr>
              <a:t>dashed – It specifies </a:t>
            </a:r>
            <a:r>
              <a:rPr lang="en-US" sz="1800" dirty="0">
                <a:latin typeface="Times New Roman" pitchFamily="18" charset="0"/>
                <a:cs typeface="Times New Roman" pitchFamily="18" charset="0"/>
              </a:rPr>
              <a:t>a dashed border	</a:t>
            </a:r>
          </a:p>
          <a:p>
            <a:r>
              <a:rPr lang="en-US" sz="1800" dirty="0" smtClean="0">
                <a:latin typeface="Times New Roman" pitchFamily="18" charset="0"/>
                <a:cs typeface="Times New Roman" pitchFamily="18" charset="0"/>
              </a:rPr>
              <a:t>groove – It specifies </a:t>
            </a:r>
            <a:r>
              <a:rPr lang="en-US" sz="1800" dirty="0">
                <a:latin typeface="Times New Roman" pitchFamily="18" charset="0"/>
                <a:cs typeface="Times New Roman" pitchFamily="18" charset="0"/>
              </a:rPr>
              <a:t>a 3D grooved border. </a:t>
            </a:r>
          </a:p>
          <a:p>
            <a:r>
              <a:rPr lang="en-US" sz="1800" dirty="0" smtClean="0">
                <a:latin typeface="Times New Roman" pitchFamily="18" charset="0"/>
                <a:cs typeface="Times New Roman" pitchFamily="18" charset="0"/>
              </a:rPr>
              <a:t>ridge – It specifies </a:t>
            </a:r>
            <a:r>
              <a:rPr lang="en-US" sz="1800" dirty="0">
                <a:latin typeface="Times New Roman" pitchFamily="18" charset="0"/>
                <a:cs typeface="Times New Roman" pitchFamily="18" charset="0"/>
              </a:rPr>
              <a:t>a 3D ridged </a:t>
            </a:r>
            <a:r>
              <a:rPr lang="en-US" sz="1800" dirty="0" smtClean="0">
                <a:latin typeface="Times New Roman" pitchFamily="18" charset="0"/>
                <a:cs typeface="Times New Roman" pitchFamily="18" charset="0"/>
              </a:rPr>
              <a:t>border.</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inset – It specifies </a:t>
            </a:r>
            <a:r>
              <a:rPr lang="en-US" sz="1800" dirty="0">
                <a:latin typeface="Times New Roman" pitchFamily="18" charset="0"/>
                <a:cs typeface="Times New Roman" pitchFamily="18" charset="0"/>
              </a:rPr>
              <a:t>a 3D inset border. </a:t>
            </a:r>
          </a:p>
          <a:p>
            <a:r>
              <a:rPr lang="en-US" sz="1800" dirty="0" smtClean="0">
                <a:latin typeface="Times New Roman" pitchFamily="18" charset="0"/>
                <a:cs typeface="Times New Roman" pitchFamily="18" charset="0"/>
              </a:rPr>
              <a:t>outset – It specifies </a:t>
            </a:r>
            <a:r>
              <a:rPr lang="en-US" sz="1800" dirty="0">
                <a:latin typeface="Times New Roman" pitchFamily="18" charset="0"/>
                <a:cs typeface="Times New Roman" pitchFamily="18" charset="0"/>
              </a:rPr>
              <a:t>a 3D outset border. </a:t>
            </a:r>
          </a:p>
        </p:txBody>
      </p:sp>
    </p:spTree>
    <p:extLst>
      <p:ext uri="{BB962C8B-B14F-4D97-AF65-F5344CB8AC3E}">
        <p14:creationId xmlns:p14="http://schemas.microsoft.com/office/powerpoint/2010/main" val="6619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border-right-width</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medium – This is default value which specifies </a:t>
            </a:r>
            <a:r>
              <a:rPr lang="en-US" sz="2000" dirty="0">
                <a:latin typeface="Times New Roman" pitchFamily="18" charset="0"/>
                <a:cs typeface="Times New Roman" pitchFamily="18" charset="0"/>
              </a:rPr>
              <a:t>a medium </a:t>
            </a:r>
            <a:r>
              <a:rPr lang="en-US" sz="2000" dirty="0" smtClean="0">
                <a:latin typeface="Times New Roman" pitchFamily="18" charset="0"/>
                <a:cs typeface="Times New Roman" pitchFamily="18" charset="0"/>
              </a:rPr>
              <a:t>right border.</a:t>
            </a:r>
          </a:p>
          <a:p>
            <a:r>
              <a:rPr lang="en-US" sz="2000" dirty="0" smtClean="0">
                <a:latin typeface="Times New Roman" pitchFamily="18" charset="0"/>
                <a:cs typeface="Times New Roman" pitchFamily="18" charset="0"/>
              </a:rPr>
              <a:t>thin – It specifies </a:t>
            </a:r>
            <a:r>
              <a:rPr lang="en-US" sz="2000" dirty="0">
                <a:latin typeface="Times New Roman" pitchFamily="18" charset="0"/>
                <a:cs typeface="Times New Roman" pitchFamily="18" charset="0"/>
              </a:rPr>
              <a:t>a thin </a:t>
            </a:r>
            <a:r>
              <a:rPr lang="en-US" sz="2000" dirty="0" smtClean="0">
                <a:latin typeface="Times New Roman" pitchFamily="18" charset="0"/>
                <a:cs typeface="Times New Roman" pitchFamily="18" charset="0"/>
              </a:rPr>
              <a:t>right 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thick – It specifies </a:t>
            </a:r>
            <a:r>
              <a:rPr lang="en-US" sz="2000" dirty="0">
                <a:latin typeface="Times New Roman" pitchFamily="18" charset="0"/>
                <a:cs typeface="Times New Roman" pitchFamily="18" charset="0"/>
              </a:rPr>
              <a:t>a thick </a:t>
            </a:r>
            <a:r>
              <a:rPr lang="en-US" sz="2000" dirty="0" smtClean="0">
                <a:latin typeface="Times New Roman" pitchFamily="18" charset="0"/>
                <a:cs typeface="Times New Roman" pitchFamily="18" charset="0"/>
              </a:rPr>
              <a:t>right border</a:t>
            </a:r>
            <a:endParaRPr lang="en-US" sz="2000" dirty="0">
              <a:latin typeface="Times New Roman" pitchFamily="18" charset="0"/>
              <a:cs typeface="Times New Roman" pitchFamily="18" charset="0"/>
            </a:endParaRPr>
          </a:p>
          <a:p>
            <a:r>
              <a:rPr lang="en-US" sz="2000" smtClean="0">
                <a:latin typeface="Times New Roman" pitchFamily="18" charset="0"/>
                <a:cs typeface="Times New Roman" pitchFamily="18" charset="0"/>
              </a:rPr>
              <a:t>length – We </a:t>
            </a:r>
            <a:r>
              <a:rPr lang="en-US" sz="2000" dirty="0" smtClean="0">
                <a:latin typeface="Times New Roman" pitchFamily="18" charset="0"/>
                <a:cs typeface="Times New Roman" pitchFamily="18" charset="0"/>
              </a:rPr>
              <a:t>can define right border length in the form of %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13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border-right-color</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color value </a:t>
            </a:r>
          </a:p>
          <a:p>
            <a:r>
              <a:rPr lang="en-US" sz="2400" dirty="0" smtClean="0">
                <a:latin typeface="Times New Roman" pitchFamily="18" charset="0"/>
                <a:cs typeface="Times New Roman" pitchFamily="18" charset="0"/>
              </a:rPr>
              <a:t>transparent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9984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border-right</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Syntax:- </a:t>
            </a:r>
          </a:p>
          <a:p>
            <a:pPr marL="0" indent="0">
              <a:buNone/>
            </a:pPr>
            <a:r>
              <a:rPr lang="en-US" sz="2400" dirty="0" smtClean="0">
                <a:latin typeface="Times New Roman" pitchFamily="18" charset="0"/>
                <a:cs typeface="Times New Roman" pitchFamily="18" charset="0"/>
              </a:rPr>
              <a:t>selector{ border-right: border-right-width border-right-style border-right-color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a:t>
            </a:r>
            <a:r>
              <a:rPr lang="en-US" sz="2400" dirty="0" smtClean="0">
                <a:latin typeface="Times New Roman" pitchFamily="18" charset="0"/>
                <a:cs typeface="Times New Roman" pitchFamily="18" charset="0"/>
              </a:rPr>
              <a:t>border-right: 10px solid red;}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84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66750"/>
            <a:ext cx="6400800" cy="3394472"/>
          </a:xfrm>
        </p:spPr>
        <p:txBody>
          <a:bodyPr>
            <a:normAutofit/>
          </a:bodyPr>
          <a:lstStyle/>
          <a:p>
            <a:r>
              <a:rPr lang="en-US" sz="2800" dirty="0" smtClean="0">
                <a:latin typeface="Times New Roman" pitchFamily="18" charset="0"/>
                <a:cs typeface="Times New Roman" pitchFamily="18" charset="0"/>
              </a:rPr>
              <a:t>border-top-style</a:t>
            </a:r>
          </a:p>
          <a:p>
            <a:r>
              <a:rPr lang="en-US" sz="2800" dirty="0" smtClean="0">
                <a:latin typeface="Times New Roman" pitchFamily="18" charset="0"/>
                <a:cs typeface="Times New Roman" pitchFamily="18" charset="0"/>
              </a:rPr>
              <a:t>border-top-width</a:t>
            </a:r>
          </a:p>
          <a:p>
            <a:r>
              <a:rPr lang="en-US" sz="2800" dirty="0" smtClean="0">
                <a:latin typeface="Times New Roman" pitchFamily="18" charset="0"/>
                <a:cs typeface="Times New Roman" pitchFamily="18" charset="0"/>
              </a:rPr>
              <a:t>border-top-color</a:t>
            </a:r>
          </a:p>
          <a:p>
            <a:r>
              <a:rPr lang="en-US" sz="2800" dirty="0" smtClean="0">
                <a:latin typeface="Times New Roman" pitchFamily="18" charset="0"/>
                <a:cs typeface="Times New Roman" pitchFamily="18" charset="0"/>
              </a:rPr>
              <a:t>border-top</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5636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border-top-style</a:t>
            </a:r>
            <a:endParaRPr lang="en-US" sz="3600" b="1" dirty="0"/>
          </a:p>
        </p:txBody>
      </p:sp>
      <p:sp>
        <p:nvSpPr>
          <p:cNvPr id="3" name="Content Placeholder 2"/>
          <p:cNvSpPr>
            <a:spLocks noGrp="1"/>
          </p:cNvSpPr>
          <p:nvPr>
            <p:ph idx="1"/>
          </p:nvPr>
        </p:nvSpPr>
        <p:spPr>
          <a:xfrm>
            <a:off x="457200" y="819150"/>
            <a:ext cx="8229600" cy="3733800"/>
          </a:xfrm>
        </p:spPr>
        <p:txBody>
          <a:bodyPr>
            <a:noAutofit/>
          </a:bodyPr>
          <a:lstStyle/>
          <a:p>
            <a:r>
              <a:rPr lang="en-US" sz="1800" dirty="0" smtClean="0">
                <a:latin typeface="Times New Roman" pitchFamily="18" charset="0"/>
                <a:cs typeface="Times New Roman" pitchFamily="18" charset="0"/>
              </a:rPr>
              <a:t>none - This </a:t>
            </a:r>
            <a:r>
              <a:rPr lang="en-US" sz="1800" dirty="0">
                <a:latin typeface="Times New Roman" pitchFamily="18" charset="0"/>
                <a:cs typeface="Times New Roman" pitchFamily="18" charset="0"/>
              </a:rPr>
              <a:t>is </a:t>
            </a:r>
            <a:r>
              <a:rPr lang="en-US" sz="1800" dirty="0" smtClean="0">
                <a:latin typeface="Times New Roman" pitchFamily="18" charset="0"/>
                <a:cs typeface="Times New Roman" pitchFamily="18" charset="0"/>
              </a:rPr>
              <a:t>default which specifies no border.</a:t>
            </a:r>
            <a:r>
              <a:rPr lang="en-US" sz="1800" dirty="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hidden – This is very similar to none value, </a:t>
            </a:r>
            <a:r>
              <a:rPr lang="en-US" sz="1800" dirty="0">
                <a:latin typeface="Times New Roman" pitchFamily="18" charset="0"/>
                <a:cs typeface="Times New Roman" pitchFamily="18" charset="0"/>
              </a:rPr>
              <a:t>except in border conflict resolution for table </a:t>
            </a:r>
            <a:r>
              <a:rPr lang="en-US" sz="1800" dirty="0" smtClean="0">
                <a:latin typeface="Times New Roman" pitchFamily="18" charset="0"/>
                <a:cs typeface="Times New Roman" pitchFamily="18" charset="0"/>
              </a:rPr>
              <a:t>elements</a:t>
            </a:r>
          </a:p>
          <a:p>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solid border</a:t>
            </a:r>
          </a:p>
          <a:p>
            <a:r>
              <a:rPr lang="en-US" sz="1800" dirty="0" smtClean="0">
                <a:latin typeface="Times New Roman" pitchFamily="18" charset="0"/>
                <a:cs typeface="Times New Roman" pitchFamily="18" charset="0"/>
              </a:rPr>
              <a:t>dotted – It specifies </a:t>
            </a:r>
            <a:r>
              <a:rPr lang="en-US" sz="1800" dirty="0">
                <a:latin typeface="Times New Roman" pitchFamily="18" charset="0"/>
                <a:cs typeface="Times New Roman" pitchFamily="18" charset="0"/>
              </a:rPr>
              <a:t>a dotted </a:t>
            </a:r>
            <a:r>
              <a:rPr lang="en-US" sz="1800" dirty="0" smtClean="0">
                <a:latin typeface="Times New Roman" pitchFamily="18" charset="0"/>
                <a:cs typeface="Times New Roman" pitchFamily="18" charset="0"/>
              </a:rPr>
              <a:t>border</a:t>
            </a:r>
          </a:p>
          <a:p>
            <a:r>
              <a:rPr lang="en-US" sz="1800" dirty="0">
                <a:latin typeface="Times New Roman" pitchFamily="18" charset="0"/>
                <a:cs typeface="Times New Roman" pitchFamily="18" charset="0"/>
              </a:rPr>
              <a:t>double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double border 	</a:t>
            </a:r>
          </a:p>
          <a:p>
            <a:r>
              <a:rPr lang="en-US" sz="1800" dirty="0" smtClean="0">
                <a:latin typeface="Times New Roman" pitchFamily="18" charset="0"/>
                <a:cs typeface="Times New Roman" pitchFamily="18" charset="0"/>
              </a:rPr>
              <a:t>dashed – It specifies </a:t>
            </a:r>
            <a:r>
              <a:rPr lang="en-US" sz="1800" dirty="0">
                <a:latin typeface="Times New Roman" pitchFamily="18" charset="0"/>
                <a:cs typeface="Times New Roman" pitchFamily="18" charset="0"/>
              </a:rPr>
              <a:t>a dashed border	</a:t>
            </a:r>
          </a:p>
          <a:p>
            <a:r>
              <a:rPr lang="en-US" sz="1800" dirty="0" smtClean="0">
                <a:latin typeface="Times New Roman" pitchFamily="18" charset="0"/>
                <a:cs typeface="Times New Roman" pitchFamily="18" charset="0"/>
              </a:rPr>
              <a:t>groove – It specifies </a:t>
            </a:r>
            <a:r>
              <a:rPr lang="en-US" sz="1800" dirty="0">
                <a:latin typeface="Times New Roman" pitchFamily="18" charset="0"/>
                <a:cs typeface="Times New Roman" pitchFamily="18" charset="0"/>
              </a:rPr>
              <a:t>a 3D grooved border. </a:t>
            </a:r>
          </a:p>
          <a:p>
            <a:r>
              <a:rPr lang="en-US" sz="1800" dirty="0" smtClean="0">
                <a:latin typeface="Times New Roman" pitchFamily="18" charset="0"/>
                <a:cs typeface="Times New Roman" pitchFamily="18" charset="0"/>
              </a:rPr>
              <a:t>ridge – It specifies </a:t>
            </a:r>
            <a:r>
              <a:rPr lang="en-US" sz="1800" dirty="0">
                <a:latin typeface="Times New Roman" pitchFamily="18" charset="0"/>
                <a:cs typeface="Times New Roman" pitchFamily="18" charset="0"/>
              </a:rPr>
              <a:t>a 3D ridged </a:t>
            </a:r>
            <a:r>
              <a:rPr lang="en-US" sz="1800" dirty="0" smtClean="0">
                <a:latin typeface="Times New Roman" pitchFamily="18" charset="0"/>
                <a:cs typeface="Times New Roman" pitchFamily="18" charset="0"/>
              </a:rPr>
              <a:t>border.</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inset – It specifies </a:t>
            </a:r>
            <a:r>
              <a:rPr lang="en-US" sz="1800" dirty="0">
                <a:latin typeface="Times New Roman" pitchFamily="18" charset="0"/>
                <a:cs typeface="Times New Roman" pitchFamily="18" charset="0"/>
              </a:rPr>
              <a:t>a 3D inset border. </a:t>
            </a:r>
          </a:p>
          <a:p>
            <a:r>
              <a:rPr lang="en-US" sz="1800" dirty="0" smtClean="0">
                <a:latin typeface="Times New Roman" pitchFamily="18" charset="0"/>
                <a:cs typeface="Times New Roman" pitchFamily="18" charset="0"/>
              </a:rPr>
              <a:t>outset – It specifies </a:t>
            </a:r>
            <a:r>
              <a:rPr lang="en-US" sz="1800" dirty="0">
                <a:latin typeface="Times New Roman" pitchFamily="18" charset="0"/>
                <a:cs typeface="Times New Roman" pitchFamily="18" charset="0"/>
              </a:rPr>
              <a:t>a 3D outset border. </a:t>
            </a:r>
          </a:p>
        </p:txBody>
      </p:sp>
    </p:spTree>
    <p:extLst>
      <p:ext uri="{BB962C8B-B14F-4D97-AF65-F5344CB8AC3E}">
        <p14:creationId xmlns:p14="http://schemas.microsoft.com/office/powerpoint/2010/main" val="6619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border-top-width</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medium – This is default value which specifies </a:t>
            </a:r>
            <a:r>
              <a:rPr lang="en-US" sz="2000" dirty="0">
                <a:latin typeface="Times New Roman" pitchFamily="18" charset="0"/>
                <a:cs typeface="Times New Roman" pitchFamily="18" charset="0"/>
              </a:rPr>
              <a:t>a medium </a:t>
            </a:r>
            <a:r>
              <a:rPr lang="en-US" sz="2000" dirty="0" smtClean="0">
                <a:latin typeface="Times New Roman" pitchFamily="18" charset="0"/>
                <a:cs typeface="Times New Roman" pitchFamily="18" charset="0"/>
              </a:rPr>
              <a:t>top border.</a:t>
            </a:r>
          </a:p>
          <a:p>
            <a:r>
              <a:rPr lang="en-US" sz="2000" dirty="0" smtClean="0">
                <a:latin typeface="Times New Roman" pitchFamily="18" charset="0"/>
                <a:cs typeface="Times New Roman" pitchFamily="18" charset="0"/>
              </a:rPr>
              <a:t>thin – It specifies </a:t>
            </a:r>
            <a:r>
              <a:rPr lang="en-US" sz="2000" dirty="0">
                <a:latin typeface="Times New Roman" pitchFamily="18" charset="0"/>
                <a:cs typeface="Times New Roman" pitchFamily="18" charset="0"/>
              </a:rPr>
              <a:t>a thin </a:t>
            </a:r>
            <a:r>
              <a:rPr lang="en-US" sz="2000" dirty="0" smtClean="0">
                <a:latin typeface="Times New Roman" pitchFamily="18" charset="0"/>
                <a:cs typeface="Times New Roman" pitchFamily="18" charset="0"/>
              </a:rPr>
              <a:t>top 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thick – It specifies </a:t>
            </a:r>
            <a:r>
              <a:rPr lang="en-US" sz="2000" dirty="0">
                <a:latin typeface="Times New Roman" pitchFamily="18" charset="0"/>
                <a:cs typeface="Times New Roman" pitchFamily="18" charset="0"/>
              </a:rPr>
              <a:t>a thick </a:t>
            </a:r>
            <a:r>
              <a:rPr lang="en-US" sz="2000" dirty="0" smtClean="0">
                <a:latin typeface="Times New Roman" pitchFamily="18" charset="0"/>
                <a:cs typeface="Times New Roman" pitchFamily="18" charset="0"/>
              </a:rPr>
              <a:t>top 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length – We can define top border length in the form of %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13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border-top-color</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color value </a:t>
            </a:r>
          </a:p>
          <a:p>
            <a:r>
              <a:rPr lang="en-US" sz="2400" dirty="0" smtClean="0">
                <a:latin typeface="Times New Roman" pitchFamily="18" charset="0"/>
                <a:cs typeface="Times New Roman" pitchFamily="18" charset="0"/>
              </a:rPr>
              <a:t>transparent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9984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Priority - External or Internal</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895350"/>
            <a:ext cx="8458200" cy="3810000"/>
          </a:xfrm>
        </p:spPr>
        <p:txBody>
          <a:bodyPr>
            <a:normAutofit fontScale="77500" lnSpcReduction="20000"/>
          </a:bodyPr>
          <a:lstStyle/>
          <a:p>
            <a:pPr marL="0" indent="0">
              <a:buNone/>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internal style is defined </a:t>
            </a:r>
            <a:r>
              <a:rPr lang="en-US" sz="2400" dirty="0" smtClean="0">
                <a:latin typeface="Times New Roman" pitchFamily="18" charset="0"/>
                <a:cs typeface="Times New Roman" pitchFamily="18" charset="0"/>
              </a:rPr>
              <a:t>before </a:t>
            </a:r>
            <a:r>
              <a:rPr lang="en-US" sz="2400" dirty="0">
                <a:latin typeface="Times New Roman" pitchFamily="18" charset="0"/>
                <a:cs typeface="Times New Roman" pitchFamily="18" charset="0"/>
              </a:rPr>
              <a:t>the link to the external style </a:t>
            </a:r>
            <a:r>
              <a:rPr lang="en-US" sz="2400" dirty="0" smtClean="0">
                <a:latin typeface="Times New Roman" pitchFamily="18" charset="0"/>
                <a:cs typeface="Times New Roman" pitchFamily="18" charset="0"/>
              </a:rPr>
              <a:t>sheet then External Style has highest priority.</a:t>
            </a:r>
          </a:p>
          <a:p>
            <a:pPr marL="0" indent="0">
              <a:buNone/>
            </a:pPr>
            <a:r>
              <a:rPr lang="en-US" sz="2400" dirty="0" smtClean="0">
                <a:latin typeface="Times New Roman" pitchFamily="18" charset="0"/>
                <a:cs typeface="Times New Roman" pitchFamily="18" charset="0"/>
              </a:rPr>
              <a:t>Ex: - </a:t>
            </a:r>
          </a:p>
          <a:p>
            <a:pPr marL="0" indent="0">
              <a:buNone/>
            </a:pPr>
            <a:r>
              <a:rPr lang="en-US" sz="2300" dirty="0">
                <a:latin typeface="Times New Roman" pitchFamily="18" charset="0"/>
                <a:cs typeface="Times New Roman" pitchFamily="18" charset="0"/>
              </a:rPr>
              <a:t>&lt;html&gt;</a:t>
            </a:r>
          </a:p>
          <a:p>
            <a:pPr marL="0" indent="0">
              <a:buNone/>
            </a:pPr>
            <a:r>
              <a:rPr lang="en-US" sz="2300" dirty="0">
                <a:latin typeface="Times New Roman" pitchFamily="18" charset="0"/>
                <a:cs typeface="Times New Roman" pitchFamily="18" charset="0"/>
              </a:rPr>
              <a:t>	&lt;head&gt;</a:t>
            </a:r>
          </a:p>
          <a:p>
            <a:pPr marL="0" indent="0">
              <a:buNone/>
            </a:pPr>
            <a:r>
              <a:rPr lang="en-US" sz="2300" dirty="0">
                <a:latin typeface="Times New Roman" pitchFamily="18" charset="0"/>
                <a:cs typeface="Times New Roman" pitchFamily="18" charset="0"/>
              </a:rPr>
              <a:t>		&lt;title&gt;Hello CSS&lt;/title</a:t>
            </a:r>
            <a:r>
              <a:rPr lang="en-US" sz="2300" dirty="0" smtClean="0">
                <a:latin typeface="Times New Roman" pitchFamily="18" charset="0"/>
                <a:cs typeface="Times New Roman" pitchFamily="18" charset="0"/>
              </a:rPr>
              <a:t>&gt;</a:t>
            </a:r>
          </a:p>
          <a:p>
            <a:pPr marL="0" indent="0">
              <a:buNone/>
            </a:pPr>
            <a:r>
              <a:rPr lang="en-US" sz="2300" dirty="0" smtClean="0">
                <a:latin typeface="Times New Roman" pitchFamily="18" charset="0"/>
                <a:cs typeface="Times New Roman" pitchFamily="18" charset="0"/>
              </a:rPr>
              <a:t>		&lt;</a:t>
            </a:r>
            <a:r>
              <a:rPr lang="en-US" sz="2300" dirty="0">
                <a:latin typeface="Times New Roman" pitchFamily="18" charset="0"/>
                <a:cs typeface="Times New Roman" pitchFamily="18" charset="0"/>
              </a:rPr>
              <a:t>style type=“text/</a:t>
            </a:r>
            <a:r>
              <a:rPr lang="en-US" sz="2300" dirty="0" err="1">
                <a:latin typeface="Times New Roman" pitchFamily="18" charset="0"/>
                <a:cs typeface="Times New Roman" pitchFamily="18" charset="0"/>
              </a:rPr>
              <a:t>css</a:t>
            </a:r>
            <a:r>
              <a:rPr lang="en-US" sz="2300" dirty="0">
                <a:latin typeface="Times New Roman" pitchFamily="18" charset="0"/>
                <a:cs typeface="Times New Roman" pitchFamily="18" charset="0"/>
              </a:rPr>
              <a:t>”&gt;</a:t>
            </a:r>
          </a:p>
          <a:p>
            <a:pPr marL="0" indent="0">
              <a:buNone/>
            </a:pPr>
            <a:r>
              <a:rPr lang="en-US" sz="2300" dirty="0">
                <a:latin typeface="Times New Roman" pitchFamily="18" charset="0"/>
                <a:cs typeface="Times New Roman" pitchFamily="18" charset="0"/>
              </a:rPr>
              <a:t>			p { color: red; font-size: 30px;}</a:t>
            </a:r>
          </a:p>
          <a:p>
            <a:pPr marL="0" indent="0">
              <a:buNone/>
            </a:pPr>
            <a:r>
              <a:rPr lang="en-US" sz="2300" dirty="0">
                <a:latin typeface="Times New Roman" pitchFamily="18" charset="0"/>
                <a:cs typeface="Times New Roman" pitchFamily="18" charset="0"/>
              </a:rPr>
              <a:t>			h1{ color: blue; font-size: 35em;}</a:t>
            </a:r>
          </a:p>
          <a:p>
            <a:pPr marL="0" indent="0">
              <a:buNone/>
            </a:pPr>
            <a:r>
              <a:rPr lang="en-US" sz="2300" dirty="0">
                <a:latin typeface="Times New Roman" pitchFamily="18" charset="0"/>
                <a:cs typeface="Times New Roman" pitchFamily="18" charset="0"/>
              </a:rPr>
              <a:t>		&lt;/style&gt;</a:t>
            </a:r>
          </a:p>
          <a:p>
            <a:pPr marL="0" indent="0">
              <a:buNone/>
            </a:pPr>
            <a:r>
              <a:rPr lang="en-US" sz="2300" dirty="0">
                <a:latin typeface="Times New Roman" pitchFamily="18" charset="0"/>
                <a:cs typeface="Times New Roman" pitchFamily="18" charset="0"/>
              </a:rPr>
              <a:t>		 &lt;link </a:t>
            </a:r>
            <a:r>
              <a:rPr lang="en-US" sz="2300" dirty="0" err="1">
                <a:latin typeface="Times New Roman" pitchFamily="18" charset="0"/>
                <a:cs typeface="Times New Roman" pitchFamily="18" charset="0"/>
              </a:rPr>
              <a:t>rel</a:t>
            </a:r>
            <a:r>
              <a:rPr lang="en-US" sz="2300" dirty="0">
                <a:latin typeface="Times New Roman" pitchFamily="18" charset="0"/>
                <a:cs typeface="Times New Roman" pitchFamily="18" charset="0"/>
              </a:rPr>
              <a:t>=“</a:t>
            </a:r>
            <a:r>
              <a:rPr lang="en-US" sz="2300" dirty="0" err="1">
                <a:latin typeface="Times New Roman" pitchFamily="18" charset="0"/>
                <a:cs typeface="Times New Roman" pitchFamily="18" charset="0"/>
              </a:rPr>
              <a:t>stylesheet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href</a:t>
            </a:r>
            <a:r>
              <a:rPr lang="en-US" sz="2300" dirty="0">
                <a:latin typeface="Times New Roman" pitchFamily="18" charset="0"/>
                <a:cs typeface="Times New Roman" pitchFamily="18" charset="0"/>
              </a:rPr>
              <a:t>=“geekyshows.css”&gt; </a:t>
            </a:r>
          </a:p>
          <a:p>
            <a:pPr marL="0" indent="0">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&lt;/head&gt;</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8" name="TextBox 7"/>
          <p:cNvSpPr txBox="1"/>
          <p:nvPr/>
        </p:nvSpPr>
        <p:spPr>
          <a:xfrm>
            <a:off x="6792818" y="4019550"/>
            <a:ext cx="2274982"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External Style Sheet</a:t>
            </a:r>
            <a:endParaRPr lang="en-US" sz="2000" dirty="0">
              <a:latin typeface="Times New Roman" pitchFamily="18" charset="0"/>
              <a:cs typeface="Times New Roman" pitchFamily="18" charset="0"/>
            </a:endParaRPr>
          </a:p>
        </p:txBody>
      </p:sp>
      <p:cxnSp>
        <p:nvCxnSpPr>
          <p:cNvPr id="9" name="Straight Connector 8"/>
          <p:cNvCxnSpPr/>
          <p:nvPr/>
        </p:nvCxnSpPr>
        <p:spPr>
          <a:xfrm flipH="1">
            <a:off x="7999581" y="3750282"/>
            <a:ext cx="1419" cy="2692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959074" y="3750282"/>
            <a:ext cx="10419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a:off x="6331552" y="2530504"/>
            <a:ext cx="457200" cy="914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TextBox 11"/>
          <p:cNvSpPr txBox="1"/>
          <p:nvPr/>
        </p:nvSpPr>
        <p:spPr>
          <a:xfrm>
            <a:off x="6788752" y="2790915"/>
            <a:ext cx="2202847"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smtClean="0">
                <a:latin typeface="Times New Roman" pitchFamily="18" charset="0"/>
                <a:cs typeface="Times New Roman" pitchFamily="18" charset="0"/>
              </a:rPr>
              <a:t>Internal Style Sheet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3836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mph" presetSubtype="0" nodeType="clickEffect">
                                  <p:stCondLst>
                                    <p:cond delay="0"/>
                                  </p:stCondLst>
                                  <p:iterate type="lt">
                                    <p:tmAbs val="25"/>
                                  </p:iterate>
                                  <p:childTnLst>
                                    <p:set>
                                      <p:cBhvr override="childStyle">
                                        <p:cTn id="25" dur="indefinite"/>
                                        <p:tgtEl>
                                          <p:spTgt spid="3">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border-top</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Syntax:- </a:t>
            </a:r>
          </a:p>
          <a:p>
            <a:pPr marL="0" indent="0">
              <a:buNone/>
            </a:pPr>
            <a:r>
              <a:rPr lang="en-US" sz="2400" dirty="0" smtClean="0">
                <a:latin typeface="Times New Roman" pitchFamily="18" charset="0"/>
                <a:cs typeface="Times New Roman" pitchFamily="18" charset="0"/>
              </a:rPr>
              <a:t>selector{ border-top: border-top-width border-top-style border-top-color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a:t>
            </a:r>
            <a:r>
              <a:rPr lang="en-US" sz="2400" dirty="0" smtClean="0">
                <a:latin typeface="Times New Roman" pitchFamily="18" charset="0"/>
                <a:cs typeface="Times New Roman" pitchFamily="18" charset="0"/>
              </a:rPr>
              <a:t>border-top: 10px solid red;}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84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66750"/>
            <a:ext cx="6400800" cy="3394472"/>
          </a:xfrm>
        </p:spPr>
        <p:txBody>
          <a:bodyPr>
            <a:normAutofit/>
          </a:bodyPr>
          <a:lstStyle/>
          <a:p>
            <a:r>
              <a:rPr lang="en-US" sz="2800" dirty="0" smtClean="0">
                <a:latin typeface="Times New Roman" pitchFamily="18" charset="0"/>
                <a:cs typeface="Times New Roman" pitchFamily="18" charset="0"/>
              </a:rPr>
              <a:t>border-bottom-style</a:t>
            </a:r>
          </a:p>
          <a:p>
            <a:r>
              <a:rPr lang="en-US" sz="2800" dirty="0" smtClean="0">
                <a:latin typeface="Times New Roman" pitchFamily="18" charset="0"/>
                <a:cs typeface="Times New Roman" pitchFamily="18" charset="0"/>
              </a:rPr>
              <a:t>border-bottom-width</a:t>
            </a:r>
          </a:p>
          <a:p>
            <a:r>
              <a:rPr lang="en-US" sz="2800" dirty="0" smtClean="0">
                <a:latin typeface="Times New Roman" pitchFamily="18" charset="0"/>
                <a:cs typeface="Times New Roman" pitchFamily="18" charset="0"/>
              </a:rPr>
              <a:t>border-bottom-color</a:t>
            </a:r>
          </a:p>
          <a:p>
            <a:r>
              <a:rPr lang="en-US" sz="2800" dirty="0" smtClean="0">
                <a:latin typeface="Times New Roman" pitchFamily="18" charset="0"/>
                <a:cs typeface="Times New Roman" pitchFamily="18" charset="0"/>
              </a:rPr>
              <a:t>border-bottom</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514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border-bottom-style</a:t>
            </a:r>
            <a:endParaRPr lang="en-US" sz="3600" b="1" dirty="0"/>
          </a:p>
        </p:txBody>
      </p:sp>
      <p:sp>
        <p:nvSpPr>
          <p:cNvPr id="3" name="Content Placeholder 2"/>
          <p:cNvSpPr>
            <a:spLocks noGrp="1"/>
          </p:cNvSpPr>
          <p:nvPr>
            <p:ph idx="1"/>
          </p:nvPr>
        </p:nvSpPr>
        <p:spPr>
          <a:xfrm>
            <a:off x="457200" y="819150"/>
            <a:ext cx="8229600" cy="3733800"/>
          </a:xfrm>
        </p:spPr>
        <p:txBody>
          <a:bodyPr>
            <a:noAutofit/>
          </a:bodyPr>
          <a:lstStyle/>
          <a:p>
            <a:r>
              <a:rPr lang="en-US" sz="1800" dirty="0" smtClean="0">
                <a:latin typeface="Times New Roman" pitchFamily="18" charset="0"/>
                <a:cs typeface="Times New Roman" pitchFamily="18" charset="0"/>
              </a:rPr>
              <a:t>none - This </a:t>
            </a:r>
            <a:r>
              <a:rPr lang="en-US" sz="1800" dirty="0">
                <a:latin typeface="Times New Roman" pitchFamily="18" charset="0"/>
                <a:cs typeface="Times New Roman" pitchFamily="18" charset="0"/>
              </a:rPr>
              <a:t>is </a:t>
            </a:r>
            <a:r>
              <a:rPr lang="en-US" sz="1800" dirty="0" smtClean="0">
                <a:latin typeface="Times New Roman" pitchFamily="18" charset="0"/>
                <a:cs typeface="Times New Roman" pitchFamily="18" charset="0"/>
              </a:rPr>
              <a:t>default which specifies no border.</a:t>
            </a:r>
            <a:r>
              <a:rPr lang="en-US" sz="1800" dirty="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hidden – This is very similar to none value, </a:t>
            </a:r>
            <a:r>
              <a:rPr lang="en-US" sz="1800" dirty="0">
                <a:latin typeface="Times New Roman" pitchFamily="18" charset="0"/>
                <a:cs typeface="Times New Roman" pitchFamily="18" charset="0"/>
              </a:rPr>
              <a:t>except in border conflict resolution for table </a:t>
            </a:r>
            <a:r>
              <a:rPr lang="en-US" sz="1800" dirty="0" smtClean="0">
                <a:latin typeface="Times New Roman" pitchFamily="18" charset="0"/>
                <a:cs typeface="Times New Roman" pitchFamily="18" charset="0"/>
              </a:rPr>
              <a:t>elements</a:t>
            </a:r>
          </a:p>
          <a:p>
            <a:r>
              <a:rPr lang="en-US" sz="1800" dirty="0">
                <a:latin typeface="Times New Roman" pitchFamily="18" charset="0"/>
                <a:cs typeface="Times New Roman" pitchFamily="18" charset="0"/>
              </a:rPr>
              <a:t>solid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solid border</a:t>
            </a:r>
          </a:p>
          <a:p>
            <a:r>
              <a:rPr lang="en-US" sz="1800" dirty="0" smtClean="0">
                <a:latin typeface="Times New Roman" pitchFamily="18" charset="0"/>
                <a:cs typeface="Times New Roman" pitchFamily="18" charset="0"/>
              </a:rPr>
              <a:t>dotted – It specifies </a:t>
            </a:r>
            <a:r>
              <a:rPr lang="en-US" sz="1800" dirty="0">
                <a:latin typeface="Times New Roman" pitchFamily="18" charset="0"/>
                <a:cs typeface="Times New Roman" pitchFamily="18" charset="0"/>
              </a:rPr>
              <a:t>a dotted </a:t>
            </a:r>
            <a:r>
              <a:rPr lang="en-US" sz="1800" dirty="0" smtClean="0">
                <a:latin typeface="Times New Roman" pitchFamily="18" charset="0"/>
                <a:cs typeface="Times New Roman" pitchFamily="18" charset="0"/>
              </a:rPr>
              <a:t>border</a:t>
            </a:r>
          </a:p>
          <a:p>
            <a:r>
              <a:rPr lang="en-US" sz="1800" dirty="0">
                <a:latin typeface="Times New Roman" pitchFamily="18" charset="0"/>
                <a:cs typeface="Times New Roman" pitchFamily="18" charset="0"/>
              </a:rPr>
              <a:t>double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double border 	</a:t>
            </a:r>
          </a:p>
          <a:p>
            <a:r>
              <a:rPr lang="en-US" sz="1800" dirty="0" smtClean="0">
                <a:latin typeface="Times New Roman" pitchFamily="18" charset="0"/>
                <a:cs typeface="Times New Roman" pitchFamily="18" charset="0"/>
              </a:rPr>
              <a:t>dashed – It specifies </a:t>
            </a:r>
            <a:r>
              <a:rPr lang="en-US" sz="1800" dirty="0">
                <a:latin typeface="Times New Roman" pitchFamily="18" charset="0"/>
                <a:cs typeface="Times New Roman" pitchFamily="18" charset="0"/>
              </a:rPr>
              <a:t>a dashed border	</a:t>
            </a:r>
          </a:p>
          <a:p>
            <a:r>
              <a:rPr lang="en-US" sz="1800" dirty="0" smtClean="0">
                <a:latin typeface="Times New Roman" pitchFamily="18" charset="0"/>
                <a:cs typeface="Times New Roman" pitchFamily="18" charset="0"/>
              </a:rPr>
              <a:t>groove – It specifies </a:t>
            </a:r>
            <a:r>
              <a:rPr lang="en-US" sz="1800" dirty="0">
                <a:latin typeface="Times New Roman" pitchFamily="18" charset="0"/>
                <a:cs typeface="Times New Roman" pitchFamily="18" charset="0"/>
              </a:rPr>
              <a:t>a 3D grooved border. </a:t>
            </a:r>
          </a:p>
          <a:p>
            <a:r>
              <a:rPr lang="en-US" sz="1800" dirty="0" smtClean="0">
                <a:latin typeface="Times New Roman" pitchFamily="18" charset="0"/>
                <a:cs typeface="Times New Roman" pitchFamily="18" charset="0"/>
              </a:rPr>
              <a:t>ridge – It specifies </a:t>
            </a:r>
            <a:r>
              <a:rPr lang="en-US" sz="1800" dirty="0">
                <a:latin typeface="Times New Roman" pitchFamily="18" charset="0"/>
                <a:cs typeface="Times New Roman" pitchFamily="18" charset="0"/>
              </a:rPr>
              <a:t>a 3D ridged </a:t>
            </a:r>
            <a:r>
              <a:rPr lang="en-US" sz="1800" dirty="0" smtClean="0">
                <a:latin typeface="Times New Roman" pitchFamily="18" charset="0"/>
                <a:cs typeface="Times New Roman" pitchFamily="18" charset="0"/>
              </a:rPr>
              <a:t>border.</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inset – It specifies </a:t>
            </a:r>
            <a:r>
              <a:rPr lang="en-US" sz="1800" dirty="0">
                <a:latin typeface="Times New Roman" pitchFamily="18" charset="0"/>
                <a:cs typeface="Times New Roman" pitchFamily="18" charset="0"/>
              </a:rPr>
              <a:t>a 3D inset border. </a:t>
            </a:r>
          </a:p>
          <a:p>
            <a:r>
              <a:rPr lang="en-US" sz="1800" dirty="0" smtClean="0">
                <a:latin typeface="Times New Roman" pitchFamily="18" charset="0"/>
                <a:cs typeface="Times New Roman" pitchFamily="18" charset="0"/>
              </a:rPr>
              <a:t>outset – It specifies </a:t>
            </a:r>
            <a:r>
              <a:rPr lang="en-US" sz="1800" dirty="0">
                <a:latin typeface="Times New Roman" pitchFamily="18" charset="0"/>
                <a:cs typeface="Times New Roman" pitchFamily="18" charset="0"/>
              </a:rPr>
              <a:t>a 3D outset border. </a:t>
            </a:r>
          </a:p>
        </p:txBody>
      </p:sp>
    </p:spTree>
    <p:extLst>
      <p:ext uri="{BB962C8B-B14F-4D97-AF65-F5344CB8AC3E}">
        <p14:creationId xmlns:p14="http://schemas.microsoft.com/office/powerpoint/2010/main" val="77542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border-bottom-width</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medium – This is default value which specifies </a:t>
            </a:r>
            <a:r>
              <a:rPr lang="en-US" sz="2000" dirty="0">
                <a:latin typeface="Times New Roman" pitchFamily="18" charset="0"/>
                <a:cs typeface="Times New Roman" pitchFamily="18" charset="0"/>
              </a:rPr>
              <a:t>a medium bottom </a:t>
            </a:r>
            <a:r>
              <a:rPr lang="en-US" sz="2000" dirty="0" smtClean="0">
                <a:latin typeface="Times New Roman" pitchFamily="18" charset="0"/>
                <a:cs typeface="Times New Roman" pitchFamily="18" charset="0"/>
              </a:rPr>
              <a:t>border.</a:t>
            </a:r>
          </a:p>
          <a:p>
            <a:r>
              <a:rPr lang="en-US" sz="2000" dirty="0" smtClean="0">
                <a:latin typeface="Times New Roman" pitchFamily="18" charset="0"/>
                <a:cs typeface="Times New Roman" pitchFamily="18" charset="0"/>
              </a:rPr>
              <a:t>thin – It specifies </a:t>
            </a:r>
            <a:r>
              <a:rPr lang="en-US" sz="2000" dirty="0">
                <a:latin typeface="Times New Roman" pitchFamily="18" charset="0"/>
                <a:cs typeface="Times New Roman" pitchFamily="18" charset="0"/>
              </a:rPr>
              <a:t>a thin bottom </a:t>
            </a:r>
            <a:r>
              <a:rPr lang="en-US" sz="2000" dirty="0" smtClean="0">
                <a:latin typeface="Times New Roman" pitchFamily="18" charset="0"/>
                <a:cs typeface="Times New Roman" pitchFamily="18" charset="0"/>
              </a:rPr>
              <a:t>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thick – It specifies </a:t>
            </a:r>
            <a:r>
              <a:rPr lang="en-US" sz="2000" dirty="0">
                <a:latin typeface="Times New Roman" pitchFamily="18" charset="0"/>
                <a:cs typeface="Times New Roman" pitchFamily="18" charset="0"/>
              </a:rPr>
              <a:t>a thick bottom </a:t>
            </a:r>
            <a:r>
              <a:rPr lang="en-US" sz="2000" dirty="0" smtClean="0">
                <a:latin typeface="Times New Roman" pitchFamily="18" charset="0"/>
                <a:cs typeface="Times New Roman" pitchFamily="18" charset="0"/>
              </a:rPr>
              <a:t>border</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length – We can define bottom border length in the form of %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213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border-bottom-color</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color value </a:t>
            </a:r>
          </a:p>
          <a:p>
            <a:r>
              <a:rPr lang="en-US" sz="2400" dirty="0" smtClean="0">
                <a:latin typeface="Times New Roman" pitchFamily="18" charset="0"/>
                <a:cs typeface="Times New Roman" pitchFamily="18" charset="0"/>
              </a:rPr>
              <a:t>transparent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815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border-bottom</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Syntax:- </a:t>
            </a:r>
          </a:p>
          <a:p>
            <a:pPr marL="0" indent="0">
              <a:buNone/>
            </a:pPr>
            <a:r>
              <a:rPr lang="en-US" sz="2400" dirty="0" smtClean="0">
                <a:latin typeface="Times New Roman" pitchFamily="18" charset="0"/>
                <a:cs typeface="Times New Roman" pitchFamily="18" charset="0"/>
              </a:rPr>
              <a:t>selector{ </a:t>
            </a:r>
            <a:r>
              <a:rPr lang="en-US" sz="2400" dirty="0">
                <a:latin typeface="Times New Roman" pitchFamily="18" charset="0"/>
                <a:cs typeface="Times New Roman" pitchFamily="18" charset="0"/>
              </a:rPr>
              <a:t>border-bottom: </a:t>
            </a:r>
            <a:r>
              <a:rPr lang="en-US" sz="2400" dirty="0" smtClean="0">
                <a:latin typeface="Times New Roman" pitchFamily="18" charset="0"/>
                <a:cs typeface="Times New Roman" pitchFamily="18" charset="0"/>
              </a:rPr>
              <a:t>border-bottom-width border-bottom-style border-bottom-color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border-bottom: </a:t>
            </a:r>
            <a:r>
              <a:rPr lang="en-US" sz="2400" dirty="0" smtClean="0">
                <a:latin typeface="Times New Roman" pitchFamily="18" charset="0"/>
                <a:cs typeface="Times New Roman" pitchFamily="18" charset="0"/>
              </a:rPr>
              <a:t>10px solid red;}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520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Border- Rounded Corners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7750"/>
            <a:ext cx="8229600" cy="3394472"/>
          </a:xfrm>
        </p:spPr>
        <p:txBody>
          <a:bodyPr>
            <a:normAutofit/>
          </a:bodyPr>
          <a:lstStyle/>
          <a:p>
            <a:r>
              <a:rPr lang="en-US" sz="2400" dirty="0" smtClean="0">
                <a:latin typeface="Times New Roman" pitchFamily="18" charset="0"/>
                <a:cs typeface="Times New Roman" pitchFamily="18" charset="0"/>
              </a:rPr>
              <a:t>border-top-left-radius</a:t>
            </a:r>
          </a:p>
          <a:p>
            <a:r>
              <a:rPr lang="en-US" sz="2400" dirty="0" smtClean="0">
                <a:latin typeface="Times New Roman" pitchFamily="18" charset="0"/>
                <a:cs typeface="Times New Roman" pitchFamily="18" charset="0"/>
              </a:rPr>
              <a:t>border-top-right-radius</a:t>
            </a:r>
          </a:p>
          <a:p>
            <a:r>
              <a:rPr lang="en-US" sz="2400" dirty="0" smtClean="0">
                <a:latin typeface="Times New Roman" pitchFamily="18" charset="0"/>
                <a:cs typeface="Times New Roman" pitchFamily="18" charset="0"/>
              </a:rPr>
              <a:t>border-bottom-left-radius</a:t>
            </a:r>
          </a:p>
          <a:p>
            <a:r>
              <a:rPr lang="en-US" sz="2400" dirty="0" smtClean="0">
                <a:latin typeface="Times New Roman" pitchFamily="18" charset="0"/>
                <a:cs typeface="Times New Roman" pitchFamily="18" charset="0"/>
              </a:rPr>
              <a:t>border-bottom-right-radius</a:t>
            </a:r>
          </a:p>
          <a:p>
            <a:r>
              <a:rPr lang="en-US" sz="2400" dirty="0" smtClean="0">
                <a:latin typeface="Times New Roman" pitchFamily="18" charset="0"/>
                <a:cs typeface="Times New Roman" pitchFamily="18" charset="0"/>
              </a:rPr>
              <a:t>border-radius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094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00600"/>
          </a:xfrm>
        </p:spPr>
        <p:txBody>
          <a:bodyPr>
            <a:noAutofit/>
          </a:bodyPr>
          <a:lstStyle/>
          <a:p>
            <a:r>
              <a:rPr lang="en-US" sz="1800" dirty="0" smtClean="0">
                <a:latin typeface="Times New Roman" pitchFamily="18" charset="0"/>
                <a:cs typeface="Times New Roman" pitchFamily="18" charset="0"/>
              </a:rPr>
              <a:t>border-radius: 30px 	20px 	40px 	10px;</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border-radius: 30px </a:t>
            </a:r>
            <a:r>
              <a:rPr lang="en-US" sz="1800" dirty="0" smtClean="0">
                <a:latin typeface="Times New Roman" pitchFamily="18" charset="0"/>
                <a:cs typeface="Times New Roman" pitchFamily="18" charset="0"/>
              </a:rPr>
              <a:t>	20px 	40px;</a:t>
            </a: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border-radius: 30px </a:t>
            </a:r>
            <a:r>
              <a:rPr lang="en-US" sz="1800" dirty="0" smtClean="0">
                <a:latin typeface="Times New Roman" pitchFamily="18" charset="0"/>
                <a:cs typeface="Times New Roman" pitchFamily="18" charset="0"/>
              </a:rPr>
              <a:t>	20px;</a:t>
            </a: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border-radius: 	</a:t>
            </a:r>
            <a:r>
              <a:rPr lang="en-US" sz="1800" dirty="0" smtClean="0">
                <a:latin typeface="Times New Roman" pitchFamily="18" charset="0"/>
                <a:cs typeface="Times New Roman" pitchFamily="18" charset="0"/>
              </a:rPr>
              <a:t>30px;</a:t>
            </a: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border-radius: 30px  </a:t>
            </a:r>
            <a:r>
              <a:rPr lang="en-US" sz="1800" dirty="0" smtClean="0">
                <a:latin typeface="Times New Roman" pitchFamily="18" charset="0"/>
                <a:cs typeface="Times New Roman" pitchFamily="18" charset="0"/>
              </a:rPr>
              <a:t>   20px     40px     10px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15px     10px     9px     5px </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TextBox 3"/>
          <p:cNvSpPr txBox="1"/>
          <p:nvPr/>
        </p:nvSpPr>
        <p:spPr>
          <a:xfrm>
            <a:off x="1371600" y="754618"/>
            <a:ext cx="8643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top-left</a:t>
            </a:r>
            <a:endParaRPr lang="en-US" dirty="0">
              <a:latin typeface="Times New Roman" pitchFamily="18" charset="0"/>
              <a:cs typeface="Times New Roman" pitchFamily="18" charset="0"/>
            </a:endParaRPr>
          </a:p>
        </p:txBody>
      </p:sp>
      <p:sp>
        <p:nvSpPr>
          <p:cNvPr id="5" name="TextBox 4"/>
          <p:cNvSpPr txBox="1"/>
          <p:nvPr/>
        </p:nvSpPr>
        <p:spPr>
          <a:xfrm>
            <a:off x="2895600" y="767022"/>
            <a:ext cx="99257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top-right</a:t>
            </a:r>
            <a:endParaRPr lang="en-US" dirty="0">
              <a:latin typeface="Times New Roman" pitchFamily="18" charset="0"/>
              <a:cs typeface="Times New Roman" pitchFamily="18" charset="0"/>
            </a:endParaRPr>
          </a:p>
        </p:txBody>
      </p:sp>
      <p:sp>
        <p:nvSpPr>
          <p:cNvPr id="6" name="TextBox 5"/>
          <p:cNvSpPr txBox="1"/>
          <p:nvPr/>
        </p:nvSpPr>
        <p:spPr>
          <a:xfrm>
            <a:off x="5638800" y="769506"/>
            <a:ext cx="126714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Times New Roman" pitchFamily="18" charset="0"/>
                <a:cs typeface="Times New Roman" pitchFamily="18" charset="0"/>
              </a:rPr>
              <a:t>bottom-left</a:t>
            </a:r>
            <a:endParaRPr lang="en-US" dirty="0">
              <a:latin typeface="Times New Roman" pitchFamily="18" charset="0"/>
              <a:cs typeface="Times New Roman" pitchFamily="18" charset="0"/>
            </a:endParaRPr>
          </a:p>
        </p:txBody>
      </p:sp>
      <p:sp>
        <p:nvSpPr>
          <p:cNvPr id="7" name="TextBox 6"/>
          <p:cNvSpPr txBox="1"/>
          <p:nvPr/>
        </p:nvSpPr>
        <p:spPr>
          <a:xfrm>
            <a:off x="4038600" y="769506"/>
            <a:ext cx="139211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latin typeface="Times New Roman" pitchFamily="18" charset="0"/>
                <a:cs typeface="Times New Roman" pitchFamily="18" charset="0"/>
              </a:rPr>
              <a:t>bottom-right</a:t>
            </a:r>
            <a:endParaRPr lang="en-US" dirty="0">
              <a:latin typeface="Times New Roman" pitchFamily="18" charset="0"/>
              <a:cs typeface="Times New Roman" pitchFamily="18" charset="0"/>
            </a:endParaRPr>
          </a:p>
        </p:txBody>
      </p:sp>
      <p:cxnSp>
        <p:nvCxnSpPr>
          <p:cNvPr id="32" name="Straight Arrow Connector 31"/>
          <p:cNvCxnSpPr>
            <a:stCxn id="4" idx="0"/>
          </p:cNvCxnSpPr>
          <p:nvPr/>
        </p:nvCxnSpPr>
        <p:spPr>
          <a:xfrm flipV="1">
            <a:off x="1803770" y="514350"/>
            <a:ext cx="482230" cy="24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5" idx="0"/>
          </p:cNvCxnSpPr>
          <p:nvPr/>
        </p:nvCxnSpPr>
        <p:spPr>
          <a:xfrm flipV="1">
            <a:off x="3391890" y="514350"/>
            <a:ext cx="66964" cy="2526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H="1" flipV="1">
            <a:off x="4479471" y="514350"/>
            <a:ext cx="255185" cy="24026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6" idx="0"/>
          </p:cNvCxnSpPr>
          <p:nvPr/>
        </p:nvCxnSpPr>
        <p:spPr>
          <a:xfrm flipH="1" flipV="1">
            <a:off x="5562600" y="514350"/>
            <a:ext cx="709771" cy="25515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9" name="TextBox 38"/>
          <p:cNvSpPr txBox="1"/>
          <p:nvPr/>
        </p:nvSpPr>
        <p:spPr>
          <a:xfrm>
            <a:off x="1361344" y="1794862"/>
            <a:ext cx="8643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top-left</a:t>
            </a:r>
            <a:endParaRPr lang="en-US" dirty="0">
              <a:latin typeface="Times New Roman" pitchFamily="18" charset="0"/>
              <a:cs typeface="Times New Roman" pitchFamily="18" charset="0"/>
            </a:endParaRPr>
          </a:p>
        </p:txBody>
      </p:sp>
      <p:sp>
        <p:nvSpPr>
          <p:cNvPr id="40" name="TextBox 39"/>
          <p:cNvSpPr txBox="1"/>
          <p:nvPr/>
        </p:nvSpPr>
        <p:spPr>
          <a:xfrm>
            <a:off x="2514600" y="1807266"/>
            <a:ext cx="99257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top-right</a:t>
            </a:r>
            <a:endParaRPr lang="en-US" dirty="0">
              <a:latin typeface="Times New Roman" pitchFamily="18" charset="0"/>
              <a:cs typeface="Times New Roman" pitchFamily="18" charset="0"/>
            </a:endParaRPr>
          </a:p>
        </p:txBody>
      </p:sp>
      <p:sp>
        <p:nvSpPr>
          <p:cNvPr id="41" name="TextBox 40"/>
          <p:cNvSpPr txBox="1"/>
          <p:nvPr/>
        </p:nvSpPr>
        <p:spPr>
          <a:xfrm>
            <a:off x="3733800" y="1873339"/>
            <a:ext cx="126714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Times New Roman" pitchFamily="18" charset="0"/>
                <a:cs typeface="Times New Roman" pitchFamily="18" charset="0"/>
              </a:rPr>
              <a:t>bottom-left</a:t>
            </a:r>
            <a:endParaRPr lang="en-US" dirty="0">
              <a:latin typeface="Times New Roman" pitchFamily="18" charset="0"/>
              <a:cs typeface="Times New Roman" pitchFamily="18" charset="0"/>
            </a:endParaRPr>
          </a:p>
        </p:txBody>
      </p:sp>
      <p:sp>
        <p:nvSpPr>
          <p:cNvPr id="42" name="TextBox 41"/>
          <p:cNvSpPr txBox="1"/>
          <p:nvPr/>
        </p:nvSpPr>
        <p:spPr>
          <a:xfrm>
            <a:off x="5161088" y="1845865"/>
            <a:ext cx="139211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latin typeface="Times New Roman" pitchFamily="18" charset="0"/>
                <a:cs typeface="Times New Roman" pitchFamily="18" charset="0"/>
              </a:rPr>
              <a:t>bottom-right</a:t>
            </a:r>
            <a:endParaRPr lang="en-US" dirty="0">
              <a:latin typeface="Times New Roman" pitchFamily="18" charset="0"/>
              <a:cs typeface="Times New Roman" pitchFamily="18" charset="0"/>
            </a:endParaRPr>
          </a:p>
        </p:txBody>
      </p:sp>
      <p:cxnSp>
        <p:nvCxnSpPr>
          <p:cNvPr id="43" name="Straight Arrow Connector 42"/>
          <p:cNvCxnSpPr>
            <a:stCxn id="39" idx="0"/>
          </p:cNvCxnSpPr>
          <p:nvPr/>
        </p:nvCxnSpPr>
        <p:spPr>
          <a:xfrm flipV="1">
            <a:off x="1793514" y="1554594"/>
            <a:ext cx="482230" cy="24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0" idx="0"/>
          </p:cNvCxnSpPr>
          <p:nvPr/>
        </p:nvCxnSpPr>
        <p:spPr>
          <a:xfrm flipV="1">
            <a:off x="3010890" y="1504950"/>
            <a:ext cx="418110" cy="3023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flipH="1" flipV="1">
            <a:off x="4653328" y="1504950"/>
            <a:ext cx="680672" cy="3260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41" idx="0"/>
          </p:cNvCxnSpPr>
          <p:nvPr/>
        </p:nvCxnSpPr>
        <p:spPr>
          <a:xfrm flipH="1" flipV="1">
            <a:off x="3657600" y="1504950"/>
            <a:ext cx="709771" cy="36838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3" name="TextBox 62"/>
          <p:cNvSpPr txBox="1"/>
          <p:nvPr/>
        </p:nvSpPr>
        <p:spPr>
          <a:xfrm>
            <a:off x="1285144" y="2785462"/>
            <a:ext cx="712054"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top-left</a:t>
            </a:r>
            <a:endParaRPr lang="en-US" dirty="0">
              <a:latin typeface="Times New Roman" pitchFamily="18" charset="0"/>
              <a:cs typeface="Times New Roman" pitchFamily="18" charset="0"/>
            </a:endParaRPr>
          </a:p>
        </p:txBody>
      </p:sp>
      <p:sp>
        <p:nvSpPr>
          <p:cNvPr id="64" name="TextBox 63"/>
          <p:cNvSpPr txBox="1"/>
          <p:nvPr/>
        </p:nvSpPr>
        <p:spPr>
          <a:xfrm>
            <a:off x="3239263" y="2799706"/>
            <a:ext cx="811441"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top-right</a:t>
            </a:r>
            <a:endParaRPr lang="en-US" dirty="0">
              <a:latin typeface="Times New Roman" pitchFamily="18" charset="0"/>
              <a:cs typeface="Times New Roman" pitchFamily="18" charset="0"/>
            </a:endParaRPr>
          </a:p>
        </p:txBody>
      </p:sp>
      <p:sp>
        <p:nvSpPr>
          <p:cNvPr id="65" name="TextBox 64"/>
          <p:cNvSpPr txBox="1"/>
          <p:nvPr/>
        </p:nvSpPr>
        <p:spPr>
          <a:xfrm>
            <a:off x="4170111" y="2797372"/>
            <a:ext cx="990977" cy="3077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bottom-left</a:t>
            </a:r>
            <a:endParaRPr lang="en-US" sz="1400" dirty="0">
              <a:latin typeface="Times New Roman" pitchFamily="18" charset="0"/>
              <a:cs typeface="Times New Roman" pitchFamily="18" charset="0"/>
            </a:endParaRPr>
          </a:p>
        </p:txBody>
      </p:sp>
      <p:sp>
        <p:nvSpPr>
          <p:cNvPr id="66" name="TextBox 65"/>
          <p:cNvSpPr txBox="1"/>
          <p:nvPr/>
        </p:nvSpPr>
        <p:spPr>
          <a:xfrm>
            <a:off x="2057400" y="2797373"/>
            <a:ext cx="1090363"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bottom-right</a:t>
            </a:r>
            <a:endParaRPr lang="en-US" sz="1400" dirty="0">
              <a:latin typeface="Times New Roman" pitchFamily="18" charset="0"/>
              <a:cs typeface="Times New Roman" pitchFamily="18" charset="0"/>
            </a:endParaRPr>
          </a:p>
        </p:txBody>
      </p:sp>
      <p:cxnSp>
        <p:nvCxnSpPr>
          <p:cNvPr id="67" name="Straight Arrow Connector 66"/>
          <p:cNvCxnSpPr>
            <a:stCxn id="63" idx="0"/>
          </p:cNvCxnSpPr>
          <p:nvPr/>
        </p:nvCxnSpPr>
        <p:spPr>
          <a:xfrm flipV="1">
            <a:off x="1641171" y="2495550"/>
            <a:ext cx="721029" cy="289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4" idx="0"/>
          </p:cNvCxnSpPr>
          <p:nvPr/>
        </p:nvCxnSpPr>
        <p:spPr>
          <a:xfrm flipH="1" flipV="1">
            <a:off x="3581400" y="2495550"/>
            <a:ext cx="63584" cy="3041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flipH="1" flipV="1">
            <a:off x="2416453" y="2495550"/>
            <a:ext cx="118660" cy="2969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0" name="Straight Arrow Connector 69"/>
          <p:cNvCxnSpPr>
            <a:stCxn id="65" idx="0"/>
          </p:cNvCxnSpPr>
          <p:nvPr/>
        </p:nvCxnSpPr>
        <p:spPr>
          <a:xfrm flipH="1" flipV="1">
            <a:off x="3733800" y="2495550"/>
            <a:ext cx="931800" cy="3018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88" name="TextBox 87"/>
          <p:cNvSpPr txBox="1"/>
          <p:nvPr/>
        </p:nvSpPr>
        <p:spPr>
          <a:xfrm>
            <a:off x="1099015" y="3779039"/>
            <a:ext cx="712054"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top-left</a:t>
            </a:r>
            <a:endParaRPr lang="en-US" dirty="0">
              <a:latin typeface="Times New Roman" pitchFamily="18" charset="0"/>
              <a:cs typeface="Times New Roman" pitchFamily="18" charset="0"/>
            </a:endParaRPr>
          </a:p>
        </p:txBody>
      </p:sp>
      <p:sp>
        <p:nvSpPr>
          <p:cNvPr id="89" name="TextBox 88"/>
          <p:cNvSpPr txBox="1"/>
          <p:nvPr/>
        </p:nvSpPr>
        <p:spPr>
          <a:xfrm>
            <a:off x="3053134" y="3793283"/>
            <a:ext cx="811441"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top-right</a:t>
            </a:r>
            <a:endParaRPr lang="en-US" dirty="0">
              <a:latin typeface="Times New Roman" pitchFamily="18" charset="0"/>
              <a:cs typeface="Times New Roman" pitchFamily="18" charset="0"/>
            </a:endParaRPr>
          </a:p>
        </p:txBody>
      </p:sp>
      <p:sp>
        <p:nvSpPr>
          <p:cNvPr id="90" name="TextBox 89"/>
          <p:cNvSpPr txBox="1"/>
          <p:nvPr/>
        </p:nvSpPr>
        <p:spPr>
          <a:xfrm>
            <a:off x="3983982" y="3790949"/>
            <a:ext cx="990977" cy="3077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bottom-left</a:t>
            </a:r>
            <a:endParaRPr lang="en-US" sz="1400" dirty="0">
              <a:latin typeface="Times New Roman" pitchFamily="18" charset="0"/>
              <a:cs typeface="Times New Roman" pitchFamily="18" charset="0"/>
            </a:endParaRPr>
          </a:p>
        </p:txBody>
      </p:sp>
      <p:sp>
        <p:nvSpPr>
          <p:cNvPr id="91" name="TextBox 90"/>
          <p:cNvSpPr txBox="1"/>
          <p:nvPr/>
        </p:nvSpPr>
        <p:spPr>
          <a:xfrm>
            <a:off x="1871271" y="3790950"/>
            <a:ext cx="1090363" cy="30777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bottom-right</a:t>
            </a:r>
            <a:endParaRPr lang="en-US" sz="1400" dirty="0">
              <a:latin typeface="Times New Roman" pitchFamily="18" charset="0"/>
              <a:cs typeface="Times New Roman" pitchFamily="18" charset="0"/>
            </a:endParaRPr>
          </a:p>
        </p:txBody>
      </p:sp>
      <p:cxnSp>
        <p:nvCxnSpPr>
          <p:cNvPr id="92" name="Straight Arrow Connector 91"/>
          <p:cNvCxnSpPr>
            <a:stCxn id="88" idx="0"/>
          </p:cNvCxnSpPr>
          <p:nvPr/>
        </p:nvCxnSpPr>
        <p:spPr>
          <a:xfrm flipV="1">
            <a:off x="1455042" y="3489127"/>
            <a:ext cx="1020741" cy="2899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89" idx="0"/>
          </p:cNvCxnSpPr>
          <p:nvPr/>
        </p:nvCxnSpPr>
        <p:spPr>
          <a:xfrm flipH="1" flipV="1">
            <a:off x="2819400" y="3489127"/>
            <a:ext cx="639455" cy="3041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V="1">
            <a:off x="2348984" y="3489127"/>
            <a:ext cx="253597" cy="2969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5" name="Straight Arrow Connector 94"/>
          <p:cNvCxnSpPr>
            <a:stCxn id="90" idx="0"/>
          </p:cNvCxnSpPr>
          <p:nvPr/>
        </p:nvCxnSpPr>
        <p:spPr>
          <a:xfrm flipH="1" flipV="1">
            <a:off x="3010889" y="3409950"/>
            <a:ext cx="1468582" cy="38099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063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500"/>
                                        <p:tgtEl>
                                          <p:spTgt spid="6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par>
                                <p:cTn id="102" presetID="10" presetClass="entr" presetSubtype="0" fill="hold"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fad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92"/>
                                        </p:tgtEl>
                                        <p:attrNameLst>
                                          <p:attrName>style.visibility</p:attrName>
                                        </p:attrNameLst>
                                      </p:cBhvr>
                                      <p:to>
                                        <p:strVal val="visible"/>
                                      </p:to>
                                    </p:set>
                                    <p:animEffect transition="in" filter="fade">
                                      <p:cBhvr>
                                        <p:cTn id="117" dur="500"/>
                                        <p:tgtEl>
                                          <p:spTgt spid="9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500"/>
                                        <p:tgtEl>
                                          <p:spTgt spid="88"/>
                                        </p:tgtEl>
                                      </p:cBhvr>
                                    </p:animEffect>
                                  </p:childTnLst>
                                </p:cTn>
                              </p:par>
                              <p:par>
                                <p:cTn id="121" presetID="10" presetClass="entr" presetSubtype="0" fill="hold" nodeType="with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fade">
                                      <p:cBhvr>
                                        <p:cTn id="123" dur="500"/>
                                        <p:tgtEl>
                                          <p:spTgt spid="9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fade">
                                      <p:cBhvr>
                                        <p:cTn id="126" dur="500"/>
                                        <p:tgtEl>
                                          <p:spTgt spid="91"/>
                                        </p:tgtEl>
                                      </p:cBhvr>
                                    </p:animEffect>
                                  </p:childTnLst>
                                </p:cTn>
                              </p:par>
                              <p:par>
                                <p:cTn id="127" presetID="10" presetClass="entr" presetSubtype="0" fill="hold" nodeType="with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fade">
                                      <p:cBhvr>
                                        <p:cTn id="129" dur="500"/>
                                        <p:tgtEl>
                                          <p:spTgt spid="9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500"/>
                                        <p:tgtEl>
                                          <p:spTgt spid="89"/>
                                        </p:tgtEl>
                                      </p:cBhvr>
                                    </p:animEffect>
                                  </p:childTnLst>
                                </p:cTn>
                              </p:par>
                              <p:par>
                                <p:cTn id="133" presetID="10" presetClass="entr" presetSubtype="0" fill="hold" nodeType="withEffect">
                                  <p:stCondLst>
                                    <p:cond delay="0"/>
                                  </p:stCondLst>
                                  <p:childTnLst>
                                    <p:set>
                                      <p:cBhvr>
                                        <p:cTn id="134" dur="1" fill="hold">
                                          <p:stCondLst>
                                            <p:cond delay="0"/>
                                          </p:stCondLst>
                                        </p:cTn>
                                        <p:tgtEl>
                                          <p:spTgt spid="95"/>
                                        </p:tgtEl>
                                        <p:attrNameLst>
                                          <p:attrName>style.visibility</p:attrName>
                                        </p:attrNameLst>
                                      </p:cBhvr>
                                      <p:to>
                                        <p:strVal val="visible"/>
                                      </p:to>
                                    </p:set>
                                    <p:animEffect transition="in" filter="fade">
                                      <p:cBhvr>
                                        <p:cTn id="135" dur="500"/>
                                        <p:tgtEl>
                                          <p:spTgt spid="9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xEl>
                                              <p:pRg st="12" end="12"/>
                                            </p:txEl>
                                          </p:spTgt>
                                        </p:tgtEl>
                                        <p:attrNameLst>
                                          <p:attrName>style.visibility</p:attrName>
                                        </p:attrNameLst>
                                      </p:cBhvr>
                                      <p:to>
                                        <p:strVal val="visible"/>
                                      </p:to>
                                    </p:set>
                                    <p:animEffect transition="in" filter="fade">
                                      <p:cBhvr>
                                        <p:cTn id="1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9" grpId="0" animBg="1"/>
      <p:bldP spid="40" grpId="0" animBg="1"/>
      <p:bldP spid="41" grpId="0" animBg="1"/>
      <p:bldP spid="42" grpId="0" animBg="1"/>
      <p:bldP spid="63" grpId="0" animBg="1"/>
      <p:bldP spid="64" grpId="0" animBg="1"/>
      <p:bldP spid="65" grpId="0" animBg="1"/>
      <p:bldP spid="66" grpId="0" animBg="1"/>
      <p:bldP spid="88" grpId="0" animBg="1"/>
      <p:bldP spid="89" grpId="0" animBg="1"/>
      <p:bldP spid="90" grpId="0" animBg="1"/>
      <p:bldP spid="91"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smtClean="0">
                <a:latin typeface="Times New Roman" pitchFamily="18" charset="0"/>
                <a:cs typeface="Times New Roman" pitchFamily="18" charset="0"/>
              </a:rPr>
              <a:t>Border Image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800" dirty="0">
                <a:latin typeface="Times New Roman" pitchFamily="18" charset="0"/>
                <a:cs typeface="Times New Roman" pitchFamily="18" charset="0"/>
              </a:rPr>
              <a:t>border-image-source</a:t>
            </a:r>
          </a:p>
          <a:p>
            <a:r>
              <a:rPr lang="en-US" sz="2800" dirty="0">
                <a:latin typeface="Times New Roman" pitchFamily="18" charset="0"/>
                <a:cs typeface="Times New Roman" pitchFamily="18" charset="0"/>
              </a:rPr>
              <a:t>border-image-slice</a:t>
            </a:r>
          </a:p>
          <a:p>
            <a:r>
              <a:rPr lang="en-US" sz="2800" dirty="0">
                <a:latin typeface="Times New Roman" pitchFamily="18" charset="0"/>
                <a:cs typeface="Times New Roman" pitchFamily="18" charset="0"/>
              </a:rPr>
              <a:t>border-image-width</a:t>
            </a:r>
          </a:p>
          <a:p>
            <a:r>
              <a:rPr lang="en-US" sz="2800" dirty="0">
                <a:latin typeface="Times New Roman" pitchFamily="18" charset="0"/>
                <a:cs typeface="Times New Roman" pitchFamily="18" charset="0"/>
              </a:rPr>
              <a:t>border-image-outset</a:t>
            </a:r>
          </a:p>
          <a:p>
            <a:r>
              <a:rPr lang="en-US" sz="2800" dirty="0">
                <a:latin typeface="Times New Roman" pitchFamily="18" charset="0"/>
                <a:cs typeface="Times New Roman" pitchFamily="18" charset="0"/>
              </a:rPr>
              <a:t>border-image-repeat</a:t>
            </a:r>
          </a:p>
          <a:p>
            <a:r>
              <a:rPr lang="en-US" sz="2800" dirty="0">
                <a:latin typeface="Times New Roman" pitchFamily="18" charset="0"/>
                <a:cs typeface="Times New Roman" pitchFamily="18" charset="0"/>
              </a:rPr>
              <a:t>border-image</a:t>
            </a:r>
          </a:p>
        </p:txBody>
      </p:sp>
    </p:spTree>
    <p:extLst>
      <p:ext uri="{BB962C8B-B14F-4D97-AF65-F5344CB8AC3E}">
        <p14:creationId xmlns:p14="http://schemas.microsoft.com/office/powerpoint/2010/main" val="245175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border-image-source</a:t>
            </a:r>
            <a:endParaRPr lang="en-US" sz="36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source of image which is used as border. We can set this property to none or image. </a:t>
            </a:r>
          </a:p>
          <a:p>
            <a:pPr marL="0" indent="0">
              <a:buNone/>
            </a:pPr>
            <a:r>
              <a:rPr lang="en-US" sz="2000" dirty="0" smtClean="0">
                <a:latin typeface="Times New Roman" pitchFamily="18" charset="0"/>
                <a:cs typeface="Times New Roman" pitchFamily="18" charset="0"/>
              </a:rPr>
              <a:t>Ex:-</a:t>
            </a: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borderis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border-image-source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none;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borderis</a:t>
            </a:r>
            <a:r>
              <a:rPr lang="en-US" sz="2000" dirty="0" smtClean="0">
                <a:latin typeface="Times New Roman" pitchFamily="18" charset="0"/>
                <a:cs typeface="Times New Roman" pitchFamily="18" charset="0"/>
              </a:rPr>
              <a:t> { border-image-source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(border.png</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the value is "none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or if the </a:t>
            </a:r>
            <a:r>
              <a:rPr lang="en-US" sz="1600" dirty="0" smtClean="0">
                <a:latin typeface="Times New Roman" pitchFamily="18" charset="0"/>
                <a:cs typeface="Times New Roman" pitchFamily="18" charset="0"/>
              </a:rPr>
              <a:t>specified image can not be found, </a:t>
            </a:r>
            <a:r>
              <a:rPr lang="en-US" sz="1600" dirty="0">
                <a:latin typeface="Times New Roman" pitchFamily="18" charset="0"/>
                <a:cs typeface="Times New Roman" pitchFamily="18" charset="0"/>
              </a:rPr>
              <a:t>the border styles will be used.</a:t>
            </a:r>
          </a:p>
        </p:txBody>
      </p:sp>
    </p:spTree>
    <p:extLst>
      <p:ext uri="{BB962C8B-B14F-4D97-AF65-F5344CB8AC3E}">
        <p14:creationId xmlns:p14="http://schemas.microsoft.com/office/powerpoint/2010/main" val="370044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Priority of Style Sheets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r>
              <a:rPr lang="en-US" b="1" dirty="0">
                <a:solidFill>
                  <a:srgbClr val="FF0000"/>
                </a:solidFill>
                <a:latin typeface="Times New Roman" pitchFamily="18" charset="0"/>
                <a:cs typeface="Times New Roman" pitchFamily="18" charset="0"/>
              </a:rPr>
              <a:t>Inline </a:t>
            </a:r>
            <a:r>
              <a:rPr lang="en-US" b="1" dirty="0" smtClean="0">
                <a:solidFill>
                  <a:srgbClr val="FF0000"/>
                </a:solidFill>
                <a:latin typeface="Times New Roman" pitchFamily="18" charset="0"/>
                <a:cs typeface="Times New Roman" pitchFamily="18" charset="0"/>
              </a:rPr>
              <a:t>Styles </a:t>
            </a:r>
          </a:p>
          <a:p>
            <a:r>
              <a:rPr lang="en-US" b="1" dirty="0" smtClean="0">
                <a:solidFill>
                  <a:schemeClr val="accent3">
                    <a:lumMod val="75000"/>
                  </a:schemeClr>
                </a:solidFill>
                <a:latin typeface="Times New Roman" pitchFamily="18" charset="0"/>
                <a:cs typeface="Times New Roman" pitchFamily="18" charset="0"/>
              </a:rPr>
              <a:t>External or Internal Style Sheets </a:t>
            </a:r>
            <a:endParaRPr lang="en-US" b="1" dirty="0">
              <a:solidFill>
                <a:schemeClr val="accent3">
                  <a:lumMod val="75000"/>
                </a:schemeClr>
              </a:solidFill>
              <a:latin typeface="Times New Roman" pitchFamily="18" charset="0"/>
              <a:cs typeface="Times New Roman" pitchFamily="18" charset="0"/>
            </a:endParaRPr>
          </a:p>
          <a:p>
            <a:r>
              <a:rPr lang="en-US" b="1" dirty="0">
                <a:solidFill>
                  <a:schemeClr val="accent2">
                    <a:lumMod val="40000"/>
                    <a:lumOff val="60000"/>
                  </a:schemeClr>
                </a:solidFill>
                <a:latin typeface="Times New Roman" pitchFamily="18" charset="0"/>
                <a:cs typeface="Times New Roman" pitchFamily="18" charset="0"/>
              </a:rPr>
              <a:t>Browser default</a:t>
            </a:r>
          </a:p>
        </p:txBody>
      </p:sp>
    </p:spTree>
    <p:extLst>
      <p:ext uri="{BB962C8B-B14F-4D97-AF65-F5344CB8AC3E}">
        <p14:creationId xmlns:p14="http://schemas.microsoft.com/office/powerpoint/2010/main" val="36041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border-image-slice</a:t>
            </a:r>
            <a:endParaRPr lang="en-US" sz="3600"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how to slice the image specified by </a:t>
            </a:r>
            <a:r>
              <a:rPr lang="en-US" sz="1800" dirty="0" smtClean="0">
                <a:latin typeface="Times New Roman" pitchFamily="18" charset="0"/>
                <a:cs typeface="Times New Roman" pitchFamily="18" charset="0"/>
              </a:rPr>
              <a:t>border-image-source property. </a:t>
            </a:r>
            <a:r>
              <a:rPr lang="en-US" sz="1800" dirty="0">
                <a:latin typeface="Times New Roman" pitchFamily="18" charset="0"/>
                <a:cs typeface="Times New Roman" pitchFamily="18" charset="0"/>
              </a:rPr>
              <a:t>The image is always sliced into nine sections: four corners, four edges and the middle. The "middle" part is treated as fully transparent, unless the fill keyword is set</a:t>
            </a:r>
            <a:r>
              <a:rPr lang="en-US" sz="1800" dirty="0" smtClean="0">
                <a:latin typeface="Times New Roman" pitchFamily="18" charset="0"/>
                <a:cs typeface="Times New Roman" pitchFamily="18" charset="0"/>
              </a:rPr>
              <a:t>. We can set this property to number, % and fill.</a:t>
            </a:r>
          </a:p>
          <a:p>
            <a:pPr marL="0" indent="0">
              <a:buNone/>
            </a:pPr>
            <a:r>
              <a:rPr lang="en-US" sz="1800" dirty="0" smtClean="0">
                <a:latin typeface="Times New Roman" pitchFamily="18" charset="0"/>
                <a:cs typeface="Times New Roman" pitchFamily="18" charset="0"/>
              </a:rPr>
              <a:t>Ex:-</a:t>
            </a: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border-image-slice: 10;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smtClean="0">
                <a:latin typeface="Times New Roman" pitchFamily="18" charset="0"/>
                <a:cs typeface="Times New Roman" pitchFamily="18" charset="0"/>
              </a:rPr>
              <a:t> { border-image-slice: fill);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788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border-image-outset</a:t>
            </a:r>
            <a:endParaRPr lang="en-US" sz="3600"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the </a:t>
            </a:r>
            <a:r>
              <a:rPr lang="en-US" sz="1800" dirty="0">
                <a:latin typeface="Times New Roman" pitchFamily="18" charset="0"/>
                <a:cs typeface="Times New Roman" pitchFamily="18" charset="0"/>
              </a:rPr>
              <a:t>amount by which the border image area extends beyond the border </a:t>
            </a:r>
            <a:r>
              <a:rPr lang="en-US" sz="1800" dirty="0" smtClean="0">
                <a:latin typeface="Times New Roman" pitchFamily="18" charset="0"/>
                <a:cs typeface="Times New Roman" pitchFamily="18" charset="0"/>
              </a:rPr>
              <a:t>box. We can set this property to number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and length. </a:t>
            </a:r>
          </a:p>
          <a:p>
            <a:pPr marL="0" indent="0">
              <a:buNone/>
            </a:pPr>
            <a:r>
              <a:rPr lang="en-US" sz="1800" dirty="0" smtClean="0">
                <a:latin typeface="Times New Roman" pitchFamily="18" charset="0"/>
                <a:cs typeface="Times New Roman" pitchFamily="18" charset="0"/>
              </a:rPr>
              <a:t>Ex:-</a:t>
            </a: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border-image-outset: 10;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smtClean="0">
                <a:latin typeface="Times New Roman" pitchFamily="18" charset="0"/>
                <a:cs typeface="Times New Roman" pitchFamily="18" charset="0"/>
              </a:rPr>
              <a:t> { border-image-outset: 10px; }</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95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border-image-repeat</a:t>
            </a:r>
            <a:endParaRPr lang="en-US" sz="3600"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whether the border image should be repeated, rounded or stretched. </a:t>
            </a:r>
            <a:r>
              <a:rPr lang="en-US" sz="1800" dirty="0" smtClean="0">
                <a:latin typeface="Times New Roman" pitchFamily="18" charset="0"/>
                <a:cs typeface="Times New Roman" pitchFamily="18" charset="0"/>
              </a:rPr>
              <a:t>We can set this property to </a:t>
            </a:r>
            <a:r>
              <a:rPr lang="en-US" sz="1800" i="1" dirty="0" smtClean="0">
                <a:latin typeface="Times New Roman" pitchFamily="18" charset="0"/>
                <a:cs typeface="Times New Roman" pitchFamily="18" charset="0"/>
              </a:rPr>
              <a:t>stretch, round, repeat </a:t>
            </a:r>
            <a:r>
              <a:rPr lang="en-US" sz="1800" dirty="0" smtClean="0">
                <a:latin typeface="Times New Roman" pitchFamily="18" charset="0"/>
                <a:cs typeface="Times New Roman" pitchFamily="18" charset="0"/>
              </a:rPr>
              <a:t>and </a:t>
            </a:r>
            <a:r>
              <a:rPr lang="en-US" sz="1800" i="1" dirty="0" smtClean="0">
                <a:latin typeface="Times New Roman" pitchFamily="18" charset="0"/>
                <a:cs typeface="Times New Roman" pitchFamily="18" charset="0"/>
              </a:rPr>
              <a:t>space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Ex:-</a:t>
            </a: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border-image-repeat</a:t>
            </a:r>
            <a:r>
              <a:rPr lang="en-US" sz="1800" smtClean="0">
                <a:latin typeface="Times New Roman" pitchFamily="18" charset="0"/>
                <a:cs typeface="Times New Roman" pitchFamily="18" charset="0"/>
              </a:rPr>
              <a:t>: repeat;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644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border-image</a:t>
            </a:r>
            <a:endParaRPr lang="en-US" sz="3600"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smtClean="0">
                <a:latin typeface="Times New Roman" pitchFamily="18" charset="0"/>
                <a:cs typeface="Times New Roman" pitchFamily="18" charset="0"/>
              </a:rPr>
              <a:t>Its shorthand of all other border-image property.</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 </a:t>
            </a:r>
          </a:p>
          <a:p>
            <a:pPr marL="0" indent="0">
              <a:buNone/>
            </a:pPr>
            <a:r>
              <a:rPr lang="en-US" sz="1800" smtClean="0">
                <a:latin typeface="Times New Roman" pitchFamily="18" charset="0"/>
                <a:cs typeface="Times New Roman" pitchFamily="18" charset="0"/>
              </a:rPr>
              <a:t>Selector {border-image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border-image-source </a:t>
            </a:r>
            <a:r>
              <a:rPr lang="en-US" sz="1800" dirty="0">
                <a:latin typeface="Times New Roman" pitchFamily="18" charset="0"/>
                <a:cs typeface="Times New Roman" pitchFamily="18" charset="0"/>
              </a:rPr>
              <a:t>border-image-</a:t>
            </a:r>
            <a:r>
              <a:rPr lang="en-US" sz="1800" dirty="0" smtClean="0">
                <a:latin typeface="Times New Roman" pitchFamily="18" charset="0"/>
                <a:cs typeface="Times New Roman" pitchFamily="18" charset="0"/>
              </a:rPr>
              <a:t>slice </a:t>
            </a:r>
            <a:r>
              <a:rPr lang="en-US" sz="1800" dirty="0">
                <a:latin typeface="Times New Roman" pitchFamily="18" charset="0"/>
                <a:cs typeface="Times New Roman" pitchFamily="18" charset="0"/>
              </a:rPr>
              <a:t>border-image-</a:t>
            </a:r>
            <a:r>
              <a:rPr lang="en-US" sz="1800" dirty="0" smtClean="0">
                <a:latin typeface="Times New Roman" pitchFamily="18" charset="0"/>
                <a:cs typeface="Times New Roman" pitchFamily="18" charset="0"/>
              </a:rPr>
              <a:t>width </a:t>
            </a:r>
            <a:r>
              <a:rPr lang="en-US" sz="1800" dirty="0">
                <a:latin typeface="Times New Roman" pitchFamily="18" charset="0"/>
                <a:cs typeface="Times New Roman" pitchFamily="18" charset="0"/>
              </a:rPr>
              <a:t>border-image-</a:t>
            </a:r>
            <a:r>
              <a:rPr lang="en-US" sz="1800" dirty="0" smtClean="0">
                <a:latin typeface="Times New Roman" pitchFamily="18" charset="0"/>
                <a:cs typeface="Times New Roman" pitchFamily="18" charset="0"/>
              </a:rPr>
              <a:t>outset </a:t>
            </a:r>
            <a:r>
              <a:rPr lang="en-US" sz="1800" smtClean="0">
                <a:latin typeface="Times New Roman" pitchFamily="18" charset="0"/>
                <a:cs typeface="Times New Roman" pitchFamily="18" charset="0"/>
              </a:rPr>
              <a:t>border-image-repeat; }</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a:t>
            </a:r>
          </a:p>
          <a:p>
            <a:pPr marL="0" indent="0">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borderis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{border-image: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(border.png</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10 </a:t>
            </a:r>
            <a:r>
              <a:rPr lang="en-US" sz="1800" dirty="0">
                <a:latin typeface="Times New Roman" pitchFamily="18" charset="0"/>
                <a:cs typeface="Times New Roman" pitchFamily="18" charset="0"/>
              </a:rPr>
              <a:t>round;}</a:t>
            </a: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205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1800" dirty="0" smtClean="0">
                <a:latin typeface="Times New Roman" pitchFamily="18" charset="0"/>
                <a:cs typeface="Times New Roman" pitchFamily="18" charset="0"/>
              </a:rPr>
              <a:t>This property is used to attach </a:t>
            </a:r>
            <a:r>
              <a:rPr lang="en-US" sz="1800" dirty="0">
                <a:latin typeface="Times New Roman" pitchFamily="18" charset="0"/>
                <a:cs typeface="Times New Roman" pitchFamily="18" charset="0"/>
              </a:rPr>
              <a:t>one or more shadows to an element</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Syntax: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box-shadow</a:t>
            </a:r>
            <a:r>
              <a:rPr lang="en-US" sz="1800" dirty="0">
                <a:latin typeface="Times New Roman" pitchFamily="18" charset="0"/>
                <a:cs typeface="Times New Roman" pitchFamily="18" charset="0"/>
              </a:rPr>
              <a:t>: </a:t>
            </a:r>
            <a:r>
              <a:rPr lang="en-US" sz="1800" dirty="0">
                <a:solidFill>
                  <a:srgbClr val="7030A0"/>
                </a:solidFill>
                <a:latin typeface="Times New Roman" pitchFamily="18" charset="0"/>
                <a:cs typeface="Times New Roman" pitchFamily="18" charset="0"/>
              </a:rPr>
              <a:t>h-shadow</a:t>
            </a:r>
            <a:r>
              <a:rPr lang="en-US" sz="1800" dirty="0">
                <a:latin typeface="Times New Roman" pitchFamily="18" charset="0"/>
                <a:cs typeface="Times New Roman" pitchFamily="18" charset="0"/>
              </a:rPr>
              <a:t> </a:t>
            </a:r>
            <a:r>
              <a:rPr lang="en-US" sz="1800" dirty="0">
                <a:solidFill>
                  <a:srgbClr val="002060"/>
                </a:solidFill>
                <a:latin typeface="Times New Roman" pitchFamily="18" charset="0"/>
                <a:cs typeface="Times New Roman" pitchFamily="18" charset="0"/>
              </a:rPr>
              <a:t>v-shadow</a:t>
            </a:r>
            <a:r>
              <a:rPr lang="en-US" sz="1800" dirty="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blur</a:t>
            </a:r>
            <a:r>
              <a:rPr lang="en-US" sz="1800" dirty="0" smtClean="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spread</a:t>
            </a:r>
            <a:r>
              <a:rPr lang="en-US" sz="1800" dirty="0" smtClean="0">
                <a:latin typeface="Times New Roman" pitchFamily="18" charset="0"/>
                <a:cs typeface="Times New Roman" pitchFamily="18" charset="0"/>
              </a:rPr>
              <a:t> </a:t>
            </a:r>
            <a:r>
              <a:rPr lang="en-US" sz="1800" dirty="0" smtClean="0">
                <a:solidFill>
                  <a:srgbClr val="92D050"/>
                </a:solidFill>
                <a:latin typeface="Times New Roman" pitchFamily="18" charset="0"/>
                <a:cs typeface="Times New Roman" pitchFamily="18" charset="0"/>
              </a:rPr>
              <a:t>color</a:t>
            </a:r>
            <a:r>
              <a:rPr lang="en-US" sz="1800" dirty="0" smtClean="0">
                <a:latin typeface="Times New Roman" pitchFamily="18" charset="0"/>
                <a:cs typeface="Times New Roman" pitchFamily="18" charset="0"/>
              </a:rPr>
              <a:t> </a:t>
            </a:r>
            <a:r>
              <a:rPr lang="en-US" sz="1800" dirty="0" smtClean="0">
                <a:solidFill>
                  <a:srgbClr val="FFC000"/>
                </a:solidFill>
                <a:latin typeface="Times New Roman" pitchFamily="18" charset="0"/>
                <a:cs typeface="Times New Roman" pitchFamily="18" charset="0"/>
              </a:rPr>
              <a:t>inset</a:t>
            </a:r>
          </a:p>
          <a:p>
            <a:pPr marL="0" indent="0">
              <a:buNone/>
            </a:pPr>
            <a:r>
              <a:rPr lang="en-US" sz="1600" dirty="0">
                <a:solidFill>
                  <a:srgbClr val="FF0000"/>
                </a:solidFill>
                <a:latin typeface="Times New Roman" pitchFamily="18" charset="0"/>
                <a:cs typeface="Times New Roman" pitchFamily="18" charset="0"/>
              </a:rPr>
              <a:t>h-shadow</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position of the horizontal shadow. Negative values are </a:t>
            </a:r>
            <a:r>
              <a:rPr lang="en-US" sz="1600" dirty="0" smtClean="0">
                <a:latin typeface="Times New Roman" pitchFamily="18" charset="0"/>
                <a:cs typeface="Times New Roman" pitchFamily="18" charset="0"/>
              </a:rPr>
              <a:t>allowed.</a:t>
            </a:r>
          </a:p>
          <a:p>
            <a:pPr marL="0" indent="0">
              <a:buNone/>
            </a:pPr>
            <a:r>
              <a:rPr lang="en-US" sz="1600" dirty="0">
                <a:solidFill>
                  <a:srgbClr val="FF0000"/>
                </a:solidFill>
                <a:latin typeface="Times New Roman" pitchFamily="18" charset="0"/>
                <a:cs typeface="Times New Roman" pitchFamily="18" charset="0"/>
              </a:rPr>
              <a:t>v-shadow</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position of the vertical shadow. Negative values are </a:t>
            </a:r>
            <a:r>
              <a:rPr lang="en-US" sz="1600" dirty="0" smtClean="0">
                <a:latin typeface="Times New Roman" pitchFamily="18" charset="0"/>
                <a:cs typeface="Times New Roman" pitchFamily="18" charset="0"/>
              </a:rPr>
              <a:t>allowed.</a:t>
            </a:r>
          </a:p>
          <a:p>
            <a:pPr marL="0" indent="0">
              <a:buNone/>
            </a:pPr>
            <a:r>
              <a:rPr lang="en-US" sz="1600" dirty="0" smtClean="0">
                <a:solidFill>
                  <a:srgbClr val="00B050"/>
                </a:solidFill>
                <a:latin typeface="Times New Roman" pitchFamily="18" charset="0"/>
                <a:cs typeface="Times New Roman" pitchFamily="18" charset="0"/>
              </a:rPr>
              <a:t>blur</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blur </a:t>
            </a:r>
            <a:r>
              <a:rPr lang="en-US" sz="1600" dirty="0" smtClean="0">
                <a:latin typeface="Times New Roman" pitchFamily="18" charset="0"/>
                <a:cs typeface="Times New Roman" pitchFamily="18" charset="0"/>
              </a:rPr>
              <a:t>distance. </a:t>
            </a:r>
          </a:p>
          <a:p>
            <a:pPr marL="0" indent="0">
              <a:buNone/>
            </a:pPr>
            <a:r>
              <a:rPr lang="en-US" sz="1600" dirty="0" smtClean="0">
                <a:solidFill>
                  <a:srgbClr val="00B050"/>
                </a:solidFill>
                <a:latin typeface="Times New Roman" pitchFamily="18" charset="0"/>
                <a:cs typeface="Times New Roman" pitchFamily="18" charset="0"/>
              </a:rPr>
              <a:t>Spread</a:t>
            </a:r>
            <a:r>
              <a:rPr lang="en-US" sz="1600" dirty="0" smtClean="0">
                <a:latin typeface="Times New Roman" pitchFamily="18" charset="0"/>
                <a:cs typeface="Times New Roman" pitchFamily="18" charset="0"/>
              </a:rPr>
              <a:t> – Size of shadow. </a:t>
            </a:r>
            <a:r>
              <a:rPr lang="en-US" sz="1600" dirty="0">
                <a:latin typeface="Times New Roman" pitchFamily="18" charset="0"/>
                <a:cs typeface="Times New Roman" pitchFamily="18" charset="0"/>
              </a:rPr>
              <a:t>Negative values are allowed</a:t>
            </a:r>
            <a:endParaRPr lang="en-US" sz="1600" dirty="0" smtClean="0">
              <a:latin typeface="Times New Roman" pitchFamily="18" charset="0"/>
              <a:cs typeface="Times New Roman" pitchFamily="18" charset="0"/>
            </a:endParaRPr>
          </a:p>
          <a:p>
            <a:pPr marL="0" indent="0">
              <a:buNone/>
            </a:pPr>
            <a:r>
              <a:rPr lang="en-US" sz="1600" dirty="0">
                <a:solidFill>
                  <a:srgbClr val="00B050"/>
                </a:solidFill>
                <a:latin typeface="Times New Roman" pitchFamily="18" charset="0"/>
                <a:cs typeface="Times New Roman" pitchFamily="18" charset="0"/>
              </a:rPr>
              <a:t>c</a:t>
            </a:r>
            <a:r>
              <a:rPr lang="en-US" sz="1600" dirty="0" smtClean="0">
                <a:solidFill>
                  <a:srgbClr val="00B050"/>
                </a:solidFill>
                <a:latin typeface="Times New Roman" pitchFamily="18" charset="0"/>
                <a:cs typeface="Times New Roman" pitchFamily="18" charset="0"/>
              </a:rPr>
              <a:t>olor</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color of the </a:t>
            </a:r>
            <a:r>
              <a:rPr lang="en-US" sz="1600" dirty="0" smtClean="0">
                <a:latin typeface="Times New Roman" pitchFamily="18" charset="0"/>
                <a:cs typeface="Times New Roman" pitchFamily="18" charset="0"/>
              </a:rPr>
              <a:t>shadow</a:t>
            </a:r>
          </a:p>
          <a:p>
            <a:pPr marL="0" indent="0">
              <a:buNone/>
            </a:pPr>
            <a:r>
              <a:rPr lang="en-US" sz="1600" dirty="0">
                <a:latin typeface="Times New Roman" pitchFamily="18" charset="0"/>
                <a:cs typeface="Times New Roman" pitchFamily="18" charset="0"/>
              </a:rPr>
              <a:t>n</a:t>
            </a:r>
            <a:r>
              <a:rPr lang="en-US" sz="1600" dirty="0" smtClean="0">
                <a:latin typeface="Times New Roman" pitchFamily="18" charset="0"/>
                <a:cs typeface="Times New Roman" pitchFamily="18" charset="0"/>
              </a:rPr>
              <a:t>one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No shadow. Default</a:t>
            </a:r>
          </a:p>
          <a:p>
            <a:pPr marL="0" indent="0">
              <a:buNone/>
            </a:pPr>
            <a:r>
              <a:rPr lang="en-US" sz="1600" dirty="0" smtClean="0">
                <a:solidFill>
                  <a:srgbClr val="00B050"/>
                </a:solidFill>
                <a:latin typeface="Times New Roman" pitchFamily="18" charset="0"/>
                <a:cs typeface="Times New Roman" pitchFamily="18" charset="0"/>
              </a:rPr>
              <a:t>inset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Changes the shadow from an outer shadow (outset) to an inner shadow</a:t>
            </a:r>
            <a:endParaRPr lang="en-US" sz="16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div {box-shadow: 2px </a:t>
            </a:r>
            <a:r>
              <a:rPr lang="en-US" sz="1800" dirty="0" err="1" smtClean="0">
                <a:latin typeface="Times New Roman" pitchFamily="18" charset="0"/>
                <a:cs typeface="Times New Roman" pitchFamily="18" charset="0"/>
              </a:rPr>
              <a:t>2px</a:t>
            </a:r>
            <a:r>
              <a:rPr lang="en-US" sz="1800" dirty="0" smtClean="0">
                <a:latin typeface="Times New Roman" pitchFamily="18" charset="0"/>
                <a:cs typeface="Times New Roman" pitchFamily="18" charset="0"/>
              </a:rPr>
              <a:t> 5px red;}</a:t>
            </a:r>
          </a:p>
          <a:p>
            <a:pPr marL="0" indent="0">
              <a:buNone/>
            </a:pPr>
            <a:r>
              <a:rPr lang="en-US" sz="1800" smtClean="0">
                <a:latin typeface="Times New Roman" pitchFamily="18" charset="0"/>
                <a:cs typeface="Times New Roman" pitchFamily="18" charset="0"/>
              </a:rPr>
              <a:t>div </a:t>
            </a:r>
            <a:r>
              <a:rPr lang="en-US" sz="1800" dirty="0" smtClean="0">
                <a:latin typeface="Times New Roman" pitchFamily="18" charset="0"/>
                <a:cs typeface="Times New Roman" pitchFamily="18" charset="0"/>
              </a:rPr>
              <a:t>{box-shadow: </a:t>
            </a:r>
            <a:r>
              <a:rPr lang="en-US" sz="1800" dirty="0">
                <a:latin typeface="Times New Roman" pitchFamily="18" charset="0"/>
                <a:cs typeface="Times New Roman" pitchFamily="18" charset="0"/>
              </a:rPr>
              <a:t>2px </a:t>
            </a:r>
            <a:r>
              <a:rPr lang="en-US" sz="1800" dirty="0" err="1">
                <a:latin typeface="Times New Roman" pitchFamily="18" charset="0"/>
                <a:cs typeface="Times New Roman" pitchFamily="18" charset="0"/>
              </a:rPr>
              <a:t>2px</a:t>
            </a:r>
            <a:r>
              <a:rPr lang="en-US" sz="1800" dirty="0">
                <a:latin typeface="Times New Roman" pitchFamily="18" charset="0"/>
                <a:cs typeface="Times New Roman" pitchFamily="18" charset="0"/>
              </a:rPr>
              <a:t> 5px </a:t>
            </a:r>
            <a:r>
              <a:rPr lang="en-US" sz="1800" dirty="0" smtClean="0">
                <a:latin typeface="Times New Roman" pitchFamily="18" charset="0"/>
                <a:cs typeface="Times New Roman" pitchFamily="18" charset="0"/>
              </a:rPr>
              <a:t>red, 5px </a:t>
            </a:r>
            <a:r>
              <a:rPr lang="en-US" sz="1800" dirty="0" err="1" smtClean="0">
                <a:latin typeface="Times New Roman" pitchFamily="18" charset="0"/>
                <a:cs typeface="Times New Roman" pitchFamily="18" charset="0"/>
              </a:rPr>
              <a:t>5px</a:t>
            </a:r>
            <a:r>
              <a:rPr lang="en-US" sz="1800" dirty="0" smtClean="0">
                <a:latin typeface="Times New Roman" pitchFamily="18" charset="0"/>
                <a:cs typeface="Times New Roman" pitchFamily="18" charset="0"/>
              </a:rPr>
              <a:t> 8px blue;}</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box-shadow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5874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Cursor</a:t>
            </a:r>
            <a:endParaRPr lang="en-US" sz="40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819150"/>
            <a:ext cx="8382000" cy="3962400"/>
          </a:xfrm>
        </p:spPr>
        <p:txBody>
          <a:bodyPr>
            <a:noAutofit/>
          </a:bodyPr>
          <a:lstStyle/>
          <a:p>
            <a:r>
              <a:rPr lang="en-US" sz="1600" dirty="0" smtClean="0">
                <a:latin typeface="Times New Roman" pitchFamily="18" charset="0"/>
                <a:cs typeface="Times New Roman" pitchFamily="18" charset="0"/>
              </a:rPr>
              <a:t>default - The default cursor</a:t>
            </a:r>
          </a:p>
          <a:p>
            <a:r>
              <a:rPr lang="en-US" sz="1600" dirty="0" smtClean="0">
                <a:latin typeface="Times New Roman" pitchFamily="18" charset="0"/>
                <a:cs typeface="Times New Roman" pitchFamily="18" charset="0"/>
              </a:rPr>
              <a:t>auto - Default. The browser sets a cursor</a:t>
            </a:r>
          </a:p>
          <a:p>
            <a:r>
              <a:rPr lang="en-US" sz="1600" dirty="0" smtClean="0">
                <a:latin typeface="Times New Roman" pitchFamily="18" charset="0"/>
                <a:cs typeface="Times New Roman" pitchFamily="18" charset="0"/>
              </a:rPr>
              <a:t>all-scroll - The cursor indicates that something can be scrolled in any direction</a:t>
            </a:r>
          </a:p>
          <a:p>
            <a:r>
              <a:rPr lang="en-US" sz="1600" dirty="0" smtClean="0">
                <a:latin typeface="Times New Roman" pitchFamily="18" charset="0"/>
                <a:cs typeface="Times New Roman" pitchFamily="18" charset="0"/>
              </a:rPr>
              <a:t>none - No cursor is rendered for the element</a:t>
            </a:r>
          </a:p>
          <a:p>
            <a:r>
              <a:rPr lang="en-US" sz="1600" dirty="0" smtClean="0">
                <a:latin typeface="Times New Roman" pitchFamily="18" charset="0"/>
                <a:cs typeface="Times New Roman" pitchFamily="18" charset="0"/>
              </a:rPr>
              <a:t>not-allowed - The cursor indicates that the requested action will not be executed</a:t>
            </a:r>
          </a:p>
          <a:p>
            <a:r>
              <a:rPr lang="en-US" sz="1600" dirty="0" smtClean="0">
                <a:latin typeface="Times New Roman" pitchFamily="18" charset="0"/>
                <a:cs typeface="Times New Roman" pitchFamily="18" charset="0"/>
              </a:rPr>
              <a:t>text - The cursor indicates text that may be selected</a:t>
            </a:r>
          </a:p>
          <a:p>
            <a:r>
              <a:rPr lang="en-US" sz="1600" dirty="0" smtClean="0">
                <a:latin typeface="Times New Roman" pitchFamily="18" charset="0"/>
                <a:cs typeface="Times New Roman" pitchFamily="18" charset="0"/>
              </a:rPr>
              <a:t>URL - A comma separated list of URLs to custom cursors. Always specify a generic cursor at the end of the list, in case none of the URL-defined cursors can be used</a:t>
            </a:r>
          </a:p>
          <a:p>
            <a:r>
              <a:rPr lang="en-US" sz="1600" dirty="0" smtClean="0">
                <a:latin typeface="Times New Roman" pitchFamily="18" charset="0"/>
                <a:cs typeface="Times New Roman" pitchFamily="18" charset="0"/>
              </a:rPr>
              <a:t>row-resize - The cursor indicates that the row can be resized vertically</a:t>
            </a:r>
          </a:p>
          <a:p>
            <a:r>
              <a:rPr lang="en-US" sz="1600" dirty="0" smtClean="0">
                <a:latin typeface="Times New Roman" pitchFamily="18" charset="0"/>
                <a:cs typeface="Times New Roman" pitchFamily="18" charset="0"/>
              </a:rPr>
              <a:t>s-resize - The cursor indicates that an edge of a box is to be moved down (south)</a:t>
            </a:r>
          </a:p>
          <a:p>
            <a:r>
              <a:rPr lang="en-US" sz="1600" dirty="0" smtClean="0">
                <a:latin typeface="Times New Roman" pitchFamily="18" charset="0"/>
                <a:cs typeface="Times New Roman" pitchFamily="18" charset="0"/>
              </a:rPr>
              <a:t>se-resize - The cursor indicates that an edge of a box is to be moved down and right (south/east)</a:t>
            </a:r>
          </a:p>
          <a:p>
            <a:r>
              <a:rPr lang="en-US" sz="1600" dirty="0" err="1" smtClean="0">
                <a:latin typeface="Times New Roman" pitchFamily="18" charset="0"/>
                <a:cs typeface="Times New Roman" pitchFamily="18" charset="0"/>
              </a:rPr>
              <a:t>sw</a:t>
            </a:r>
            <a:r>
              <a:rPr lang="en-US" sz="1600" dirty="0" smtClean="0">
                <a:latin typeface="Times New Roman" pitchFamily="18" charset="0"/>
                <a:cs typeface="Times New Roman" pitchFamily="18" charset="0"/>
              </a:rPr>
              <a:t>-resize - The cursor indicates that an edge of a box is to be moved down and left (south/west)</a:t>
            </a:r>
          </a:p>
        </p:txBody>
      </p:sp>
    </p:spTree>
    <p:extLst>
      <p:ext uri="{BB962C8B-B14F-4D97-AF65-F5344CB8AC3E}">
        <p14:creationId xmlns:p14="http://schemas.microsoft.com/office/powerpoint/2010/main" val="23779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0"/>
                                  </p:iterate>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5" presetClass="emph" presetSubtype="0" nodeType="clickEffect">
                                  <p:stCondLst>
                                    <p:cond delay="0"/>
                                  </p:stCondLst>
                                  <p:iterate type="lt">
                                    <p:tmAbs val="25"/>
                                  </p:iterate>
                                  <p:childTnLst>
                                    <p:set>
                                      <p:cBhvr override="childStyle">
                                        <p:cTn id="61" dur="indefinite"/>
                                        <p:tgtEl>
                                          <p:spTgt spid="5">
                                            <p:txEl>
                                              <p:pRg st="3" end="3"/>
                                            </p:txEl>
                                          </p:spTgt>
                                        </p:tgtEl>
                                        <p:attrNameLst>
                                          <p:attrName>style.fontWeight</p:attrName>
                                        </p:attrNameLst>
                                      </p:cBhvr>
                                      <p:to>
                                        <p:strVal val="bold"/>
                                      </p:to>
                                    </p:set>
                                  </p:childTnLst>
                                </p:cTn>
                              </p:par>
                            </p:childTnLst>
                          </p:cTn>
                        </p:par>
                      </p:childTnLst>
                    </p:cTn>
                  </p:par>
                  <p:par>
                    <p:cTn id="62" fill="hold">
                      <p:stCondLst>
                        <p:cond delay="indefinite"/>
                      </p:stCondLst>
                      <p:childTnLst>
                        <p:par>
                          <p:cTn id="63" fill="hold">
                            <p:stCondLst>
                              <p:cond delay="0"/>
                            </p:stCondLst>
                            <p:childTnLst>
                              <p:par>
                                <p:cTn id="64" presetID="15" presetClass="emph" presetSubtype="0" nodeType="clickEffect">
                                  <p:stCondLst>
                                    <p:cond delay="0"/>
                                  </p:stCondLst>
                                  <p:iterate type="lt">
                                    <p:tmAbs val="25"/>
                                  </p:iterate>
                                  <p:childTnLst>
                                    <p:set>
                                      <p:cBhvr override="childStyle">
                                        <p:cTn id="65" dur="indefinite"/>
                                        <p:tgtEl>
                                          <p:spTgt spid="5">
                                            <p:txEl>
                                              <p:pRg st="4" end="4"/>
                                            </p:txEl>
                                          </p:spTgt>
                                        </p:tgtEl>
                                        <p:attrNameLst>
                                          <p:attrName>style.fontWeight</p:attrName>
                                        </p:attrNameLst>
                                      </p:cBhvr>
                                      <p:to>
                                        <p:strVal val="bold"/>
                                      </p:to>
                                    </p:set>
                                  </p:childTnLst>
                                </p:cTn>
                              </p:par>
                            </p:childTnLst>
                          </p:cTn>
                        </p:par>
                      </p:childTnLst>
                    </p:cTn>
                  </p:par>
                  <p:par>
                    <p:cTn id="66" fill="hold">
                      <p:stCondLst>
                        <p:cond delay="indefinite"/>
                      </p:stCondLst>
                      <p:childTnLst>
                        <p:par>
                          <p:cTn id="67" fill="hold">
                            <p:stCondLst>
                              <p:cond delay="0"/>
                            </p:stCondLst>
                            <p:childTnLst>
                              <p:par>
                                <p:cTn id="68" presetID="15" presetClass="emph" presetSubtype="0" nodeType="clickEffect">
                                  <p:stCondLst>
                                    <p:cond delay="0"/>
                                  </p:stCondLst>
                                  <p:iterate type="lt">
                                    <p:tmAbs val="25"/>
                                  </p:iterate>
                                  <p:childTnLst>
                                    <p:set>
                                      <p:cBhvr override="childStyle">
                                        <p:cTn id="69" dur="indefinite"/>
                                        <p:tgtEl>
                                          <p:spTgt spid="5">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343400"/>
          </a:xfrm>
        </p:spPr>
        <p:txBody>
          <a:bodyPr>
            <a:noAutofit/>
          </a:bodyPr>
          <a:lstStyle/>
          <a:p>
            <a:r>
              <a:rPr lang="en-US" sz="1600" dirty="0" smtClean="0">
                <a:latin typeface="Times New Roman" pitchFamily="18" charset="0"/>
                <a:cs typeface="Times New Roman" pitchFamily="18" charset="0"/>
              </a:rPr>
              <a:t>n-resize - The cursor indicates that an edge of a box is to be moved up (north)</a:t>
            </a:r>
          </a:p>
          <a:p>
            <a:r>
              <a:rPr lang="en-US" sz="1600" dirty="0" smtClean="0">
                <a:latin typeface="Times New Roman" pitchFamily="18" charset="0"/>
                <a:cs typeface="Times New Roman" pitchFamily="18" charset="0"/>
              </a:rPr>
              <a:t>ne-resize - The cursor indicates that an edge of a box is to be moved up and right (north/east)</a:t>
            </a:r>
          </a:p>
          <a:p>
            <a:r>
              <a:rPr lang="en-US" sz="1600" dirty="0" err="1" smtClean="0">
                <a:latin typeface="Times New Roman" pitchFamily="18" charset="0"/>
                <a:cs typeface="Times New Roman" pitchFamily="18" charset="0"/>
              </a:rPr>
              <a:t>nesw</a:t>
            </a:r>
            <a:r>
              <a:rPr lang="en-US" sz="1600" dirty="0" smtClean="0">
                <a:latin typeface="Times New Roman" pitchFamily="18" charset="0"/>
                <a:cs typeface="Times New Roman" pitchFamily="18" charset="0"/>
              </a:rPr>
              <a:t>-resize - Indicates a bidirectional resize cursor</a:t>
            </a:r>
          </a:p>
          <a:p>
            <a:r>
              <a:rPr lang="en-US" sz="1600" dirty="0" smtClean="0">
                <a:latin typeface="Times New Roman" pitchFamily="18" charset="0"/>
                <a:cs typeface="Times New Roman" pitchFamily="18" charset="0"/>
              </a:rPr>
              <a:t>ns-resize - Indicates a bidirectional resize cursor</a:t>
            </a:r>
          </a:p>
          <a:p>
            <a:r>
              <a:rPr lang="en-US" sz="1600" dirty="0" err="1" smtClean="0">
                <a:latin typeface="Times New Roman" pitchFamily="18" charset="0"/>
                <a:cs typeface="Times New Roman" pitchFamily="18" charset="0"/>
              </a:rPr>
              <a:t>nw</a:t>
            </a:r>
            <a:r>
              <a:rPr lang="en-US" sz="1600" dirty="0" smtClean="0">
                <a:latin typeface="Times New Roman" pitchFamily="18" charset="0"/>
                <a:cs typeface="Times New Roman" pitchFamily="18" charset="0"/>
              </a:rPr>
              <a:t>-resize - The cursor indicates that an edge of a box is to be moved up and left (north/west)</a:t>
            </a:r>
          </a:p>
          <a:p>
            <a:r>
              <a:rPr lang="en-US" sz="1600" dirty="0" err="1" smtClean="0">
                <a:latin typeface="Times New Roman" pitchFamily="18" charset="0"/>
                <a:cs typeface="Times New Roman" pitchFamily="18" charset="0"/>
              </a:rPr>
              <a:t>nwse</a:t>
            </a:r>
            <a:r>
              <a:rPr lang="en-US" sz="1600" dirty="0" smtClean="0">
                <a:latin typeface="Times New Roman" pitchFamily="18" charset="0"/>
                <a:cs typeface="Times New Roman" pitchFamily="18" charset="0"/>
              </a:rPr>
              <a:t>-resize - Indicates a bidirectional resize cursor</a:t>
            </a:r>
          </a:p>
          <a:p>
            <a:r>
              <a:rPr lang="en-US" sz="1600" dirty="0" smtClean="0">
                <a:latin typeface="Times New Roman" pitchFamily="18" charset="0"/>
                <a:cs typeface="Times New Roman" pitchFamily="18" charset="0"/>
              </a:rPr>
              <a:t>copy - The cursor indicates something is to be copied</a:t>
            </a:r>
          </a:p>
          <a:p>
            <a:r>
              <a:rPr lang="en-US" sz="1600" dirty="0" smtClean="0">
                <a:latin typeface="Times New Roman" pitchFamily="18" charset="0"/>
                <a:cs typeface="Times New Roman" pitchFamily="18" charset="0"/>
              </a:rPr>
              <a:t>alias - The cursor indicates an alias of something is to be created</a:t>
            </a:r>
          </a:p>
          <a:p>
            <a:r>
              <a:rPr lang="en-US" sz="1600" dirty="0" smtClean="0">
                <a:latin typeface="Times New Roman" pitchFamily="18" charset="0"/>
                <a:cs typeface="Times New Roman" pitchFamily="18" charset="0"/>
              </a:rPr>
              <a:t>e-resize - The cursor indicates that an edge of a box is to be moved right (east)</a:t>
            </a:r>
          </a:p>
          <a:p>
            <a:r>
              <a:rPr lang="en-US" sz="1600" dirty="0" err="1" smtClean="0">
                <a:latin typeface="Times New Roman" pitchFamily="18" charset="0"/>
                <a:cs typeface="Times New Roman" pitchFamily="18" charset="0"/>
              </a:rPr>
              <a:t>ew</a:t>
            </a:r>
            <a:r>
              <a:rPr lang="en-US" sz="1600" dirty="0" smtClean="0">
                <a:latin typeface="Times New Roman" pitchFamily="18" charset="0"/>
                <a:cs typeface="Times New Roman" pitchFamily="18" charset="0"/>
              </a:rPr>
              <a:t>-resize - Indicates a bidirectional resize cursor</a:t>
            </a:r>
          </a:p>
          <a:p>
            <a:r>
              <a:rPr lang="en-US" sz="1600" dirty="0" smtClean="0">
                <a:latin typeface="Times New Roman" pitchFamily="18" charset="0"/>
                <a:cs typeface="Times New Roman" pitchFamily="18" charset="0"/>
              </a:rPr>
              <a:t>pointer - The cursor is a pointer and indicates a link</a:t>
            </a:r>
          </a:p>
          <a:p>
            <a:r>
              <a:rPr lang="en-US" sz="1600" dirty="0" smtClean="0">
                <a:latin typeface="Times New Roman" pitchFamily="18" charset="0"/>
                <a:cs typeface="Times New Roman" pitchFamily="18" charset="0"/>
              </a:rPr>
              <a:t>progress - The cursor indicates that the program is busy (in progress)</a:t>
            </a:r>
          </a:p>
          <a:p>
            <a:r>
              <a:rPr lang="en-US" sz="1600" dirty="0" smtClean="0">
                <a:latin typeface="Times New Roman" pitchFamily="18" charset="0"/>
                <a:cs typeface="Times New Roman" pitchFamily="18" charset="0"/>
              </a:rPr>
              <a:t>zoom-out - The cursor indicates that something can be zoomed out</a:t>
            </a:r>
          </a:p>
          <a:p>
            <a:r>
              <a:rPr lang="en-US" sz="1600" dirty="0" smtClean="0">
                <a:latin typeface="Times New Roman" pitchFamily="18" charset="0"/>
                <a:cs typeface="Times New Roman" pitchFamily="18" charset="0"/>
              </a:rPr>
              <a:t>zoom-in - The cursor indicates that something can be zoomed in</a:t>
            </a:r>
          </a:p>
        </p:txBody>
      </p:sp>
    </p:spTree>
    <p:extLst>
      <p:ext uri="{BB962C8B-B14F-4D97-AF65-F5344CB8AC3E}">
        <p14:creationId xmlns:p14="http://schemas.microsoft.com/office/powerpoint/2010/main" val="351894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7" end="7"/>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10" end="10"/>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11" end="11"/>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12" end="12"/>
                                            </p:txEl>
                                          </p:spTgt>
                                        </p:tgtEl>
                                        <p:attrNameLst>
                                          <p:attrName>style.fontWeight</p:attrName>
                                        </p:attrNameLst>
                                      </p:cBhvr>
                                      <p:to>
                                        <p:strVal val="bold"/>
                                      </p:to>
                                    </p:set>
                                  </p:childTnLst>
                                </p:cTn>
                              </p:par>
                              <p:par>
                                <p:cTn id="19" presetID="15" presetClass="emph" presetSubtype="0" nodeType="withEffect">
                                  <p:stCondLst>
                                    <p:cond delay="0"/>
                                  </p:stCondLst>
                                  <p:iterate type="lt">
                                    <p:tmAbs val="25"/>
                                  </p:iterate>
                                  <p:childTnLst>
                                    <p:set>
                                      <p:cBhvr override="childStyle">
                                        <p:cTn id="20" dur="indefinite"/>
                                        <p:tgtEl>
                                          <p:spTgt spid="3">
                                            <p:txEl>
                                              <p:pRg st="13" end="1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267200"/>
          </a:xfrm>
        </p:spPr>
        <p:txBody>
          <a:bodyPr>
            <a:normAutofit/>
          </a:bodyPr>
          <a:lstStyle/>
          <a:p>
            <a:r>
              <a:rPr lang="en-US" sz="1800" dirty="0" smtClean="0">
                <a:latin typeface="Times New Roman" pitchFamily="18" charset="0"/>
                <a:cs typeface="Times New Roman" pitchFamily="18" charset="0"/>
              </a:rPr>
              <a:t>vertical-text - The cursor indicates vertical-text that may be selected</a:t>
            </a:r>
          </a:p>
          <a:p>
            <a:r>
              <a:rPr lang="en-US" sz="1800" dirty="0" smtClean="0">
                <a:latin typeface="Times New Roman" pitchFamily="18" charset="0"/>
                <a:cs typeface="Times New Roman" pitchFamily="18" charset="0"/>
              </a:rPr>
              <a:t>w-resize - The cursor indicates that an edge of a box is to be moved left (west)</a:t>
            </a:r>
          </a:p>
          <a:p>
            <a:r>
              <a:rPr lang="en-US" sz="1800" dirty="0" smtClean="0">
                <a:latin typeface="Times New Roman" pitchFamily="18" charset="0"/>
                <a:cs typeface="Times New Roman" pitchFamily="18" charset="0"/>
              </a:rPr>
              <a:t>wait - The cursor indicates that the program is busy</a:t>
            </a:r>
          </a:p>
          <a:p>
            <a:r>
              <a:rPr lang="en-US" sz="1800" dirty="0" smtClean="0">
                <a:latin typeface="Times New Roman" pitchFamily="18" charset="0"/>
                <a:cs typeface="Times New Roman" pitchFamily="18" charset="0"/>
              </a:rPr>
              <a:t>context-menu - The cursor indicates that a context-menu is available</a:t>
            </a:r>
          </a:p>
          <a:p>
            <a:r>
              <a:rPr lang="en-US" sz="1800" dirty="0" smtClean="0">
                <a:latin typeface="Times New Roman" pitchFamily="18" charset="0"/>
                <a:cs typeface="Times New Roman" pitchFamily="18" charset="0"/>
              </a:rPr>
              <a:t>col-resize - The cursor indicates that the column can be resized horizontally</a:t>
            </a:r>
          </a:p>
          <a:p>
            <a:r>
              <a:rPr lang="en-US" sz="1800" dirty="0" smtClean="0">
                <a:latin typeface="Times New Roman" pitchFamily="18" charset="0"/>
                <a:cs typeface="Times New Roman" pitchFamily="18" charset="0"/>
              </a:rPr>
              <a:t>cell - The cursor indicates that a cell (or set of cells) may be selected</a:t>
            </a:r>
          </a:p>
          <a:p>
            <a:r>
              <a:rPr lang="en-US" sz="1800" dirty="0" smtClean="0">
                <a:latin typeface="Times New Roman" pitchFamily="18" charset="0"/>
                <a:cs typeface="Times New Roman" pitchFamily="18" charset="0"/>
              </a:rPr>
              <a:t>no-drop - The cursor indicates that the dragged item cannot be dropped here</a:t>
            </a:r>
          </a:p>
          <a:p>
            <a:r>
              <a:rPr lang="en-US" sz="1800" dirty="0" smtClean="0">
                <a:latin typeface="Times New Roman" pitchFamily="18" charset="0"/>
                <a:cs typeface="Times New Roman" pitchFamily="18" charset="0"/>
              </a:rPr>
              <a:t>crosshair - The cursor render as a crosshair</a:t>
            </a:r>
          </a:p>
          <a:p>
            <a:r>
              <a:rPr lang="en-US" sz="1800" dirty="0" smtClean="0">
                <a:latin typeface="Times New Roman" pitchFamily="18" charset="0"/>
                <a:cs typeface="Times New Roman" pitchFamily="18" charset="0"/>
              </a:rPr>
              <a:t>grab - The cursor indicates that something can be grabbed</a:t>
            </a:r>
          </a:p>
          <a:p>
            <a:r>
              <a:rPr lang="en-US" sz="1800" dirty="0" smtClean="0">
                <a:latin typeface="Times New Roman" pitchFamily="18" charset="0"/>
                <a:cs typeface="Times New Roman" pitchFamily="18" charset="0"/>
              </a:rPr>
              <a:t>grabbing - The cursor indicates that something can be grabbed</a:t>
            </a:r>
          </a:p>
          <a:p>
            <a:r>
              <a:rPr lang="en-US" sz="1800" dirty="0" smtClean="0">
                <a:latin typeface="Times New Roman" pitchFamily="18" charset="0"/>
                <a:cs typeface="Times New Roman" pitchFamily="18" charset="0"/>
              </a:rPr>
              <a:t>help - The cursor indicates that help is available</a:t>
            </a:r>
          </a:p>
          <a:p>
            <a:r>
              <a:rPr lang="en-US" sz="1800" dirty="0" smtClean="0">
                <a:latin typeface="Times New Roman" pitchFamily="18" charset="0"/>
                <a:cs typeface="Times New Roman" pitchFamily="18" charset="0"/>
              </a:rPr>
              <a:t>move - The cursor indicates something is to be moved</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6229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10" end="10"/>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11" end="1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filter</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define </a:t>
            </a:r>
            <a:r>
              <a:rPr lang="en-US" sz="2000" dirty="0">
                <a:latin typeface="Times New Roman" pitchFamily="18" charset="0"/>
                <a:cs typeface="Times New Roman" pitchFamily="18" charset="0"/>
              </a:rPr>
              <a:t>visual effects </a:t>
            </a:r>
            <a:r>
              <a:rPr lang="en-US" sz="2000" dirty="0" smtClean="0">
                <a:latin typeface="Times New Roman" pitchFamily="18" charset="0"/>
                <a:cs typeface="Times New Roman" pitchFamily="18" charset="0"/>
              </a:rPr>
              <a:t>like </a:t>
            </a:r>
            <a:r>
              <a:rPr lang="en-US" sz="2000" dirty="0">
                <a:latin typeface="Times New Roman" pitchFamily="18" charset="0"/>
                <a:cs typeface="Times New Roman" pitchFamily="18" charset="0"/>
              </a:rPr>
              <a:t>blur and </a:t>
            </a:r>
            <a:r>
              <a:rPr lang="en-US" sz="2000" dirty="0" smtClean="0">
                <a:latin typeface="Times New Roman" pitchFamily="18" charset="0"/>
                <a:cs typeface="Times New Roman" pitchFamily="18" charset="0"/>
              </a:rPr>
              <a:t>brightness </a:t>
            </a:r>
            <a:r>
              <a:rPr lang="en-US" sz="2000" dirty="0">
                <a:latin typeface="Times New Roman" pitchFamily="18" charset="0"/>
                <a:cs typeface="Times New Roman" pitchFamily="18" charset="0"/>
              </a:rPr>
              <a:t>to an </a:t>
            </a:r>
            <a:r>
              <a:rPr lang="en-US" sz="2000" dirty="0" smtClean="0">
                <a:latin typeface="Times New Roman" pitchFamily="18" charset="0"/>
                <a:cs typeface="Times New Roman" pitchFamily="18" charset="0"/>
              </a:rPr>
              <a:t>element.</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 filter: blur(10px);}</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0396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038600"/>
          </a:xfrm>
        </p:spPr>
        <p:txBody>
          <a:bodyPr>
            <a:normAutofit/>
          </a:bodyPr>
          <a:lstStyle/>
          <a:p>
            <a:r>
              <a:rPr lang="en-US" sz="1800" dirty="0">
                <a:latin typeface="Times New Roman" pitchFamily="18" charset="0"/>
                <a:cs typeface="Times New Roman" pitchFamily="18" charset="0"/>
              </a:rPr>
              <a:t>none - Default value. Specifies no </a:t>
            </a:r>
            <a:r>
              <a:rPr lang="en-US" sz="1800" dirty="0" smtClean="0">
                <a:latin typeface="Times New Roman" pitchFamily="18" charset="0"/>
                <a:cs typeface="Times New Roman" pitchFamily="18" charset="0"/>
              </a:rPr>
              <a:t>effects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blur(</a:t>
            </a:r>
            <a:r>
              <a:rPr lang="en-US" sz="1800" dirty="0" err="1" smtClean="0">
                <a:latin typeface="Times New Roman" pitchFamily="18" charset="0"/>
                <a:cs typeface="Times New Roman" pitchFamily="18" charset="0"/>
              </a:rPr>
              <a:t>px</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This is used to apply blur </a:t>
            </a:r>
            <a:r>
              <a:rPr lang="en-US" sz="1800" dirty="0">
                <a:latin typeface="Times New Roman" pitchFamily="18" charset="0"/>
                <a:cs typeface="Times New Roman" pitchFamily="18" charset="0"/>
              </a:rPr>
              <a:t>effect to the image. A larger value will create more blur.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brightness(%) </a:t>
            </a:r>
            <a:r>
              <a:rPr lang="en-US" sz="1800" dirty="0" smtClean="0">
                <a:latin typeface="Times New Roman" pitchFamily="18" charset="0"/>
                <a:cs typeface="Times New Roman" pitchFamily="18" charset="0"/>
              </a:rPr>
              <a:t>– This is used to adjust </a:t>
            </a:r>
            <a:r>
              <a:rPr lang="en-US" sz="1800" dirty="0">
                <a:latin typeface="Times New Roman" pitchFamily="18" charset="0"/>
                <a:cs typeface="Times New Roman" pitchFamily="18" charset="0"/>
              </a:rPr>
              <a:t>the brightness of the image. </a:t>
            </a:r>
            <a:r>
              <a:rPr lang="en-US" sz="1800" dirty="0" smtClean="0">
                <a:latin typeface="Times New Roman" pitchFamily="18" charset="0"/>
                <a:cs typeface="Times New Roman" pitchFamily="18" charset="0"/>
              </a:rPr>
              <a:t> 0</a:t>
            </a:r>
            <a:r>
              <a:rPr lang="en-US" sz="1800" dirty="0">
                <a:latin typeface="Times New Roman" pitchFamily="18" charset="0"/>
                <a:cs typeface="Times New Roman" pitchFamily="18" charset="0"/>
              </a:rPr>
              <a:t>% will make the image completely </a:t>
            </a:r>
            <a:r>
              <a:rPr lang="en-US" sz="1800" dirty="0" smtClean="0">
                <a:latin typeface="Times New Roman" pitchFamily="18" charset="0"/>
                <a:cs typeface="Times New Roman" pitchFamily="18" charset="0"/>
              </a:rPr>
              <a:t>black. 100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is </a:t>
            </a:r>
            <a:r>
              <a:rPr lang="en-US" sz="1800" dirty="0">
                <a:latin typeface="Times New Roman" pitchFamily="18" charset="0"/>
                <a:cs typeface="Times New Roman" pitchFamily="18" charset="0"/>
              </a:rPr>
              <a:t>default and represents the original </a:t>
            </a:r>
            <a:r>
              <a:rPr lang="en-US" sz="1800" dirty="0" smtClean="0">
                <a:latin typeface="Times New Roman" pitchFamily="18" charset="0"/>
                <a:cs typeface="Times New Roman" pitchFamily="18" charset="0"/>
              </a:rPr>
              <a:t>image. Values </a:t>
            </a:r>
            <a:r>
              <a:rPr lang="en-US" sz="1800" dirty="0">
                <a:latin typeface="Times New Roman" pitchFamily="18" charset="0"/>
                <a:cs typeface="Times New Roman" pitchFamily="18" charset="0"/>
              </a:rPr>
              <a:t>over 100% will provide brighter results</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contrast(%) </a:t>
            </a:r>
            <a:r>
              <a:rPr lang="en-US" sz="1800" dirty="0" smtClean="0">
                <a:latin typeface="Times New Roman" pitchFamily="18" charset="0"/>
                <a:cs typeface="Times New Roman" pitchFamily="18" charset="0"/>
              </a:rPr>
              <a:t>– This is used to adjust </a:t>
            </a:r>
            <a:r>
              <a:rPr lang="en-US" sz="1800" dirty="0">
                <a:latin typeface="Times New Roman" pitchFamily="18" charset="0"/>
                <a:cs typeface="Times New Roman" pitchFamily="18" charset="0"/>
              </a:rPr>
              <a:t>the contrast of the </a:t>
            </a:r>
            <a:r>
              <a:rPr lang="en-US" sz="1800" dirty="0" smtClean="0">
                <a:latin typeface="Times New Roman" pitchFamily="18" charset="0"/>
                <a:cs typeface="Times New Roman" pitchFamily="18" charset="0"/>
              </a:rPr>
              <a:t>image. 0</a:t>
            </a:r>
            <a:r>
              <a:rPr lang="en-US" sz="1800" dirty="0">
                <a:latin typeface="Times New Roman" pitchFamily="18" charset="0"/>
                <a:cs typeface="Times New Roman" pitchFamily="18" charset="0"/>
              </a:rPr>
              <a:t>% will make the image completely </a:t>
            </a:r>
            <a:r>
              <a:rPr lang="en-US" sz="1800" dirty="0" smtClean="0">
                <a:latin typeface="Times New Roman" pitchFamily="18" charset="0"/>
                <a:cs typeface="Times New Roman" pitchFamily="18" charset="0"/>
              </a:rPr>
              <a:t>black. 100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default and represents the original </a:t>
            </a:r>
            <a:r>
              <a:rPr lang="en-US" sz="1800" dirty="0" smtClean="0">
                <a:latin typeface="Times New Roman" pitchFamily="18" charset="0"/>
                <a:cs typeface="Times New Roman" pitchFamily="18" charset="0"/>
              </a:rPr>
              <a:t>image. Values </a:t>
            </a:r>
            <a:r>
              <a:rPr lang="en-US" sz="1800" dirty="0">
                <a:latin typeface="Times New Roman" pitchFamily="18" charset="0"/>
                <a:cs typeface="Times New Roman" pitchFamily="18" charset="0"/>
              </a:rPr>
              <a:t>over 100% will provide results with less contrast.</a:t>
            </a:r>
          </a:p>
        </p:txBody>
      </p:sp>
    </p:spTree>
    <p:extLst>
      <p:ext uri="{BB962C8B-B14F-4D97-AF65-F5344CB8AC3E}">
        <p14:creationId xmlns:p14="http://schemas.microsoft.com/office/powerpoint/2010/main" val="8771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smtClean="0">
                <a:latin typeface="Times New Roman" pitchFamily="18" charset="0"/>
                <a:cs typeface="Times New Roman" pitchFamily="18" charset="0"/>
              </a:rPr>
              <a:t>Comment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343400"/>
          </a:xfrm>
        </p:spPr>
        <p:txBody>
          <a:bodyPr>
            <a:normAutofit fontScale="70000" lnSpcReduction="20000"/>
          </a:bodyPr>
          <a:lstStyle/>
          <a:p>
            <a:pPr marL="0" indent="0">
              <a:buNone/>
            </a:pPr>
            <a:r>
              <a:rPr lang="en-US" sz="2600" dirty="0">
                <a:latin typeface="Times New Roman" pitchFamily="18" charset="0"/>
                <a:cs typeface="Times New Roman" pitchFamily="18" charset="0"/>
              </a:rPr>
              <a:t>A CSS comment starts with /* and ends with </a:t>
            </a:r>
            <a:r>
              <a:rPr lang="en-US" sz="2600" dirty="0" smtClean="0">
                <a:latin typeface="Times New Roman" pitchFamily="18" charset="0"/>
                <a:cs typeface="Times New Roman" pitchFamily="18" charset="0"/>
              </a:rPr>
              <a:t>*/.</a:t>
            </a:r>
          </a:p>
          <a:p>
            <a:pPr marL="0" indent="0">
              <a:buNone/>
            </a:pPr>
            <a:r>
              <a:rPr lang="en-US" sz="2600" dirty="0">
                <a:latin typeface="Times New Roman" pitchFamily="18" charset="0"/>
                <a:cs typeface="Times New Roman" pitchFamily="18" charset="0"/>
              </a:rPr>
              <a:t>&lt;html&gt;</a:t>
            </a:r>
          </a:p>
          <a:p>
            <a:pPr marL="0" indent="0">
              <a:buNone/>
            </a:pPr>
            <a:r>
              <a:rPr lang="en-US" sz="2600" dirty="0">
                <a:latin typeface="Times New Roman" pitchFamily="18" charset="0"/>
                <a:cs typeface="Times New Roman" pitchFamily="18" charset="0"/>
              </a:rPr>
              <a:t>	&lt;head&gt;</a:t>
            </a:r>
          </a:p>
          <a:p>
            <a:pPr marL="0" indent="0">
              <a:buNone/>
            </a:pPr>
            <a:r>
              <a:rPr lang="en-US" sz="2600" dirty="0">
                <a:latin typeface="Times New Roman" pitchFamily="18" charset="0"/>
                <a:cs typeface="Times New Roman" pitchFamily="18" charset="0"/>
              </a:rPr>
              <a:t>		&lt;style&gt;</a:t>
            </a:r>
          </a:p>
          <a:p>
            <a:pPr marL="0" indent="0">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geekyshows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 I am comment */</a:t>
            </a:r>
            <a:endParaRPr lang="en-US" sz="2600" dirty="0">
              <a:latin typeface="Times New Roman" pitchFamily="18" charset="0"/>
              <a:cs typeface="Times New Roman" pitchFamily="18" charset="0"/>
            </a:endParaRP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color</a:t>
            </a:r>
            <a:r>
              <a:rPr lang="en-US" sz="2600" dirty="0">
                <a:latin typeface="Times New Roman" pitchFamily="18" charset="0"/>
                <a:cs typeface="Times New Roman" pitchFamily="18" charset="0"/>
              </a:rPr>
              <a:t>: red; font-size: 60px;</a:t>
            </a:r>
          </a:p>
          <a:p>
            <a:pPr marL="0" indent="0">
              <a:buNone/>
            </a:pPr>
            <a:r>
              <a:rPr lang="en-US" sz="2600" dirty="0">
                <a:latin typeface="Times New Roman" pitchFamily="18" charset="0"/>
                <a:cs typeface="Times New Roman" pitchFamily="18" charset="0"/>
              </a:rPr>
              <a:t>				       }</a:t>
            </a:r>
          </a:p>
          <a:p>
            <a:pPr marL="0" indent="0">
              <a:buNone/>
            </a:pPr>
            <a:r>
              <a:rPr lang="en-US" sz="2600" dirty="0">
                <a:latin typeface="Times New Roman" pitchFamily="18" charset="0"/>
                <a:cs typeface="Times New Roman" pitchFamily="18" charset="0"/>
              </a:rPr>
              <a:t>		&lt;/style&gt;</a:t>
            </a:r>
          </a:p>
          <a:p>
            <a:pPr marL="0" indent="0">
              <a:buNone/>
            </a:pPr>
            <a:r>
              <a:rPr lang="en-US" sz="2600" dirty="0">
                <a:latin typeface="Times New Roman" pitchFamily="18" charset="0"/>
                <a:cs typeface="Times New Roman" pitchFamily="18" charset="0"/>
              </a:rPr>
              <a:t>	&lt;/head&gt;</a:t>
            </a:r>
          </a:p>
          <a:p>
            <a:pPr marL="0" indent="0">
              <a:buNone/>
            </a:pPr>
            <a:r>
              <a:rPr lang="en-US" sz="2600" dirty="0">
                <a:latin typeface="Times New Roman" pitchFamily="18" charset="0"/>
                <a:cs typeface="Times New Roman" pitchFamily="18" charset="0"/>
              </a:rPr>
              <a:t>	&lt;body</a:t>
            </a:r>
            <a:r>
              <a:rPr lang="en-US" sz="2600" dirty="0" smtClean="0">
                <a:latin typeface="Times New Roman" pitchFamily="18" charset="0"/>
                <a:cs typeface="Times New Roman" pitchFamily="18" charset="0"/>
              </a:rPr>
              <a:t>&gt;</a:t>
            </a: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p id="</a:t>
            </a:r>
            <a:r>
              <a:rPr lang="en-US" sz="2600" dirty="0" err="1">
                <a:latin typeface="Times New Roman" pitchFamily="18" charset="0"/>
                <a:cs typeface="Times New Roman" pitchFamily="18" charset="0"/>
              </a:rPr>
              <a:t>geekyshows</a:t>
            </a:r>
            <a:r>
              <a:rPr lang="en-US" sz="2600" dirty="0">
                <a:latin typeface="Times New Roman" pitchFamily="18" charset="0"/>
                <a:cs typeface="Times New Roman" pitchFamily="18" charset="0"/>
              </a:rPr>
              <a:t>"&gt;Hello World!&lt;/p&gt;</a:t>
            </a:r>
          </a:p>
          <a:p>
            <a:pPr marL="0" indent="0">
              <a:buNone/>
            </a:pPr>
            <a:r>
              <a:rPr lang="en-US" sz="2600" dirty="0">
                <a:latin typeface="Times New Roman" pitchFamily="18" charset="0"/>
                <a:cs typeface="Times New Roman" pitchFamily="18" charset="0"/>
              </a:rPr>
              <a:t>		&lt;p&gt;This paragraph is not affected by the style.&lt;/p&gt;</a:t>
            </a:r>
          </a:p>
          <a:p>
            <a:pPr marL="0" indent="0">
              <a:buNone/>
            </a:pPr>
            <a:r>
              <a:rPr lang="en-US" sz="2600" dirty="0">
                <a:latin typeface="Times New Roman" pitchFamily="18" charset="0"/>
                <a:cs typeface="Times New Roman" pitchFamily="18" charset="0"/>
              </a:rPr>
              <a:t>	&lt;/body&gt;</a:t>
            </a:r>
          </a:p>
          <a:p>
            <a:pPr marL="0" indent="0">
              <a:buNone/>
            </a:pPr>
            <a:r>
              <a:rPr lang="en-US" sz="2600" dirty="0">
                <a:latin typeface="Times New Roman" pitchFamily="18" charset="0"/>
                <a:cs typeface="Times New Roman" pitchFamily="18" charset="0"/>
              </a:rPr>
              <a:t>&lt;/html&gt;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385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style.color</p:attrName>
                                        </p:attrNameLst>
                                      </p:cBhvr>
                                      <p:to>
                                        <p:clrVal>
                                          <a:srgbClr val="00B050"/>
                                        </p:clrVal>
                                      </p:to>
                                    </p:set>
                                    <p:set>
                                      <p:cBhvr>
                                        <p:cTn id="7" dur="500" fill="hold"/>
                                        <p:tgtEl>
                                          <p:spTgt spid="3">
                                            <p:txEl>
                                              <p:pRg st="5" end="5"/>
                                            </p:txEl>
                                          </p:spTgt>
                                        </p:tgtEl>
                                        <p:attrNameLst>
                                          <p:attrName>fillcolor</p:attrName>
                                        </p:attrNameLst>
                                      </p:cBhvr>
                                      <p:to>
                                        <p:clrVal>
                                          <a:srgbClr val="00B050"/>
                                        </p:clrVal>
                                      </p:to>
                                    </p:set>
                                    <p:set>
                                      <p:cBhvr>
                                        <p:cTn id="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191000"/>
          </a:xfrm>
        </p:spPr>
        <p:txBody>
          <a:bodyPr>
            <a:normAutofit/>
          </a:bodyPr>
          <a:lstStyle/>
          <a:p>
            <a:r>
              <a:rPr lang="en-US" sz="2000" dirty="0">
                <a:latin typeface="Times New Roman" pitchFamily="18" charset="0"/>
                <a:cs typeface="Times New Roman" pitchFamily="18" charset="0"/>
              </a:rPr>
              <a:t>drop-shadow(h-shadow v-shadow blur spread color) </a:t>
            </a:r>
            <a:r>
              <a:rPr lang="en-US" sz="2000" dirty="0" smtClean="0">
                <a:latin typeface="Times New Roman" pitchFamily="18" charset="0"/>
                <a:cs typeface="Times New Roman" pitchFamily="18" charset="0"/>
              </a:rPr>
              <a:t>– This is used to apply </a:t>
            </a:r>
            <a:r>
              <a:rPr lang="en-US" sz="2000" dirty="0">
                <a:latin typeface="Times New Roman" pitchFamily="18" charset="0"/>
                <a:cs typeface="Times New Roman" pitchFamily="18" charset="0"/>
              </a:rPr>
              <a:t>a drop shadow effect to the image. </a:t>
            </a:r>
            <a:r>
              <a:rPr lang="en-US" sz="2000" dirty="0" smtClean="0">
                <a:latin typeface="Times New Roman" pitchFamily="18" charset="0"/>
                <a:cs typeface="Times New Roman" pitchFamily="18" charset="0"/>
              </a:rPr>
              <a:t>This is very similar to box-shadow property.</a:t>
            </a:r>
            <a:endParaRPr lang="en-US" sz="2000" dirty="0">
              <a:latin typeface="Times New Roman" pitchFamily="18" charset="0"/>
              <a:cs typeface="Times New Roman" pitchFamily="18" charset="0"/>
            </a:endParaRPr>
          </a:p>
          <a:p>
            <a:pPr marL="400050" lvl="1" indent="0">
              <a:buNone/>
            </a:pPr>
            <a:r>
              <a:rPr lang="en-US" sz="1600" dirty="0" smtClean="0">
                <a:solidFill>
                  <a:srgbClr val="FF0000"/>
                </a:solidFill>
                <a:latin typeface="Times New Roman" pitchFamily="18" charset="0"/>
                <a:cs typeface="Times New Roman" pitchFamily="18" charset="0"/>
              </a:rPr>
              <a:t>h-shadow</a:t>
            </a:r>
            <a:r>
              <a:rPr lang="en-US" sz="1600" dirty="0" smtClean="0">
                <a:latin typeface="Times New Roman" pitchFamily="18" charset="0"/>
                <a:cs typeface="Times New Roman" pitchFamily="18" charset="0"/>
              </a:rPr>
              <a:t> – This is used to specify </a:t>
            </a:r>
            <a:r>
              <a:rPr lang="en-US" sz="1600" dirty="0">
                <a:latin typeface="Times New Roman" pitchFamily="18" charset="0"/>
                <a:cs typeface="Times New Roman" pitchFamily="18" charset="0"/>
              </a:rPr>
              <a:t>a pixel value for the horizontal shadow. Negative values place the shadow to the left of the image.</a:t>
            </a:r>
          </a:p>
          <a:p>
            <a:pPr marL="400050" lvl="1" indent="0">
              <a:buNone/>
            </a:pPr>
            <a:r>
              <a:rPr lang="en-US" sz="1600" dirty="0">
                <a:solidFill>
                  <a:srgbClr val="FF0000"/>
                </a:solidFill>
                <a:latin typeface="Times New Roman" pitchFamily="18" charset="0"/>
                <a:cs typeface="Times New Roman" pitchFamily="18" charset="0"/>
              </a:rPr>
              <a:t>v-shadow</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is used to </a:t>
            </a:r>
            <a:r>
              <a:rPr lang="en-US" sz="1600" dirty="0" smtClean="0">
                <a:latin typeface="Times New Roman" pitchFamily="18" charset="0"/>
                <a:cs typeface="Times New Roman" pitchFamily="18" charset="0"/>
              </a:rPr>
              <a:t>specify a pixel </a:t>
            </a:r>
            <a:r>
              <a:rPr lang="en-US" sz="1600" dirty="0">
                <a:latin typeface="Times New Roman" pitchFamily="18" charset="0"/>
                <a:cs typeface="Times New Roman" pitchFamily="18" charset="0"/>
              </a:rPr>
              <a:t>value for the vertical shadow. Negative values place the shadow above the image.</a:t>
            </a:r>
          </a:p>
          <a:p>
            <a:pPr marL="400050" lvl="1" indent="0">
              <a:buNone/>
            </a:pPr>
            <a:r>
              <a:rPr lang="en-US" sz="1600" dirty="0" smtClean="0">
                <a:solidFill>
                  <a:srgbClr val="00B050"/>
                </a:solidFill>
                <a:latin typeface="Times New Roman" pitchFamily="18" charset="0"/>
                <a:cs typeface="Times New Roman" pitchFamily="18" charset="0"/>
              </a:rPr>
              <a:t>blur(</a:t>
            </a:r>
            <a:r>
              <a:rPr lang="en-US" sz="1600" dirty="0" err="1" smtClean="0">
                <a:solidFill>
                  <a:srgbClr val="00B050"/>
                </a:solidFill>
                <a:latin typeface="Times New Roman" pitchFamily="18" charset="0"/>
                <a:cs typeface="Times New Roman" pitchFamily="18" charset="0"/>
              </a:rPr>
              <a:t>px</a:t>
            </a:r>
            <a:r>
              <a:rPr lang="en-US" sz="1600" dirty="0" smtClean="0">
                <a:solidFill>
                  <a:srgbClr val="00B050"/>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This is used to </a:t>
            </a:r>
            <a:r>
              <a:rPr lang="en-US" sz="1600" dirty="0" smtClean="0">
                <a:latin typeface="Times New Roman" pitchFamily="18" charset="0"/>
                <a:cs typeface="Times New Roman" pitchFamily="18" charset="0"/>
              </a:rPr>
              <a:t>add blur </a:t>
            </a:r>
            <a:r>
              <a:rPr lang="en-US" sz="1600" dirty="0">
                <a:latin typeface="Times New Roman" pitchFamily="18" charset="0"/>
                <a:cs typeface="Times New Roman" pitchFamily="18" charset="0"/>
              </a:rPr>
              <a:t>effect to the shadow. A larger value will create more </a:t>
            </a:r>
            <a:r>
              <a:rPr lang="en-US" sz="1600" dirty="0" smtClean="0">
                <a:latin typeface="Times New Roman" pitchFamily="18" charset="0"/>
                <a:cs typeface="Times New Roman" pitchFamily="18" charset="0"/>
              </a:rPr>
              <a:t>blur. </a:t>
            </a:r>
            <a:r>
              <a:rPr lang="en-US" sz="1600" dirty="0">
                <a:latin typeface="Times New Roman" pitchFamily="18" charset="0"/>
                <a:cs typeface="Times New Roman" pitchFamily="18" charset="0"/>
              </a:rPr>
              <a:t>Negative values are not allowed. If no value is specified, 0 is </a:t>
            </a:r>
            <a:r>
              <a:rPr lang="en-US" sz="1600" dirty="0" smtClean="0">
                <a:latin typeface="Times New Roman" pitchFamily="18" charset="0"/>
                <a:cs typeface="Times New Roman" pitchFamily="18" charset="0"/>
              </a:rPr>
              <a:t>used.</a:t>
            </a:r>
            <a:endParaRPr lang="en-US" sz="1600" dirty="0">
              <a:latin typeface="Times New Roman" pitchFamily="18" charset="0"/>
              <a:cs typeface="Times New Roman" pitchFamily="18" charset="0"/>
            </a:endParaRPr>
          </a:p>
          <a:p>
            <a:pPr marL="400050" lvl="1" indent="0">
              <a:buNone/>
            </a:pPr>
            <a:r>
              <a:rPr lang="en-US" sz="1600" dirty="0" smtClean="0">
                <a:solidFill>
                  <a:srgbClr val="00B050"/>
                </a:solidFill>
                <a:latin typeface="Times New Roman" pitchFamily="18" charset="0"/>
                <a:cs typeface="Times New Roman" pitchFamily="18" charset="0"/>
              </a:rPr>
              <a:t>spread(</a:t>
            </a:r>
            <a:r>
              <a:rPr lang="en-US" sz="1600" dirty="0" err="1" smtClean="0">
                <a:solidFill>
                  <a:srgbClr val="00B050"/>
                </a:solidFill>
                <a:latin typeface="Times New Roman" pitchFamily="18" charset="0"/>
                <a:cs typeface="Times New Roman" pitchFamily="18" charset="0"/>
              </a:rPr>
              <a:t>px</a:t>
            </a:r>
            <a:r>
              <a:rPr lang="en-US" sz="1600" dirty="0" smtClean="0">
                <a:solidFill>
                  <a:srgbClr val="00B050"/>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is used to </a:t>
            </a:r>
            <a:r>
              <a:rPr lang="en-US" sz="1600" dirty="0" smtClean="0">
                <a:latin typeface="Times New Roman" pitchFamily="18" charset="0"/>
                <a:cs typeface="Times New Roman" pitchFamily="18" charset="0"/>
              </a:rPr>
              <a:t>specify size of shadow. Negative </a:t>
            </a:r>
            <a:r>
              <a:rPr lang="en-US" sz="1600" dirty="0">
                <a:latin typeface="Times New Roman" pitchFamily="18" charset="0"/>
                <a:cs typeface="Times New Roman" pitchFamily="18" charset="0"/>
              </a:rPr>
              <a:t>values will cause the shadow to shrink. If not specified, it will be </a:t>
            </a:r>
            <a:r>
              <a:rPr lang="en-US" sz="1600" dirty="0" smtClean="0">
                <a:latin typeface="Times New Roman" pitchFamily="18" charset="0"/>
                <a:cs typeface="Times New Roman" pitchFamily="18" charset="0"/>
              </a:rPr>
              <a:t>0. </a:t>
            </a:r>
            <a:endParaRPr lang="en-US" sz="1600" dirty="0">
              <a:latin typeface="Times New Roman" pitchFamily="18" charset="0"/>
              <a:cs typeface="Times New Roman" pitchFamily="18" charset="0"/>
            </a:endParaRPr>
          </a:p>
          <a:p>
            <a:pPr marL="400050" lvl="1" indent="0">
              <a:buNone/>
            </a:pPr>
            <a:r>
              <a:rPr lang="en-US" sz="1600" dirty="0" smtClean="0">
                <a:solidFill>
                  <a:srgbClr val="00B050"/>
                </a:solidFill>
                <a:latin typeface="Times New Roman" pitchFamily="18" charset="0"/>
                <a:cs typeface="Times New Roman" pitchFamily="18" charset="0"/>
              </a:rPr>
              <a:t>color</a:t>
            </a: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This is used </a:t>
            </a:r>
            <a:r>
              <a:rPr lang="en-US" sz="1600" dirty="0" smtClean="0">
                <a:latin typeface="Times New Roman" pitchFamily="18" charset="0"/>
                <a:cs typeface="Times New Roman" pitchFamily="18" charset="0"/>
              </a:rPr>
              <a:t>to add </a:t>
            </a:r>
            <a:r>
              <a:rPr lang="en-US" sz="1600" dirty="0">
                <a:latin typeface="Times New Roman" pitchFamily="18" charset="0"/>
                <a:cs typeface="Times New Roman" pitchFamily="18" charset="0"/>
              </a:rPr>
              <a:t>a color to the shadow. If not specified, the color depends on the browser (often black</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11489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038600"/>
          </a:xfrm>
        </p:spPr>
        <p:txBody>
          <a:bodyPr>
            <a:normAutofit/>
          </a:bodyPr>
          <a:lstStyle/>
          <a:p>
            <a:r>
              <a:rPr lang="en-US" sz="1800" dirty="0" err="1" smtClean="0">
                <a:latin typeface="Times New Roman" pitchFamily="18" charset="0"/>
                <a:cs typeface="Times New Roman" pitchFamily="18" charset="0"/>
              </a:rPr>
              <a:t>grayscale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is used to </a:t>
            </a:r>
            <a:r>
              <a:rPr lang="en-US" sz="1800" dirty="0" smtClean="0">
                <a:latin typeface="Times New Roman" pitchFamily="18" charset="0"/>
                <a:cs typeface="Times New Roman" pitchFamily="18" charset="0"/>
              </a:rPr>
              <a:t>convert </a:t>
            </a:r>
            <a:r>
              <a:rPr lang="en-US" sz="1800" dirty="0">
                <a:latin typeface="Times New Roman" pitchFamily="18" charset="0"/>
                <a:cs typeface="Times New Roman" pitchFamily="18" charset="0"/>
              </a:rPr>
              <a:t>the image to </a:t>
            </a:r>
            <a:r>
              <a:rPr lang="en-US" sz="1800" dirty="0" err="1">
                <a:latin typeface="Times New Roman" pitchFamily="18" charset="0"/>
                <a:cs typeface="Times New Roman" pitchFamily="18" charset="0"/>
              </a:rPr>
              <a:t>grayscale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default and represents the original </a:t>
            </a:r>
            <a:r>
              <a:rPr lang="en-US" sz="1800" dirty="0" smtClean="0">
                <a:latin typeface="Times New Roman" pitchFamily="18" charset="0"/>
                <a:cs typeface="Times New Roman" pitchFamily="18" charset="0"/>
              </a:rPr>
              <a:t>image. 100</a:t>
            </a:r>
            <a:r>
              <a:rPr lang="en-US" sz="1800" dirty="0">
                <a:latin typeface="Times New Roman" pitchFamily="18" charset="0"/>
                <a:cs typeface="Times New Roman" pitchFamily="18" charset="0"/>
              </a:rPr>
              <a:t>% will make the image completely </a:t>
            </a:r>
            <a:r>
              <a:rPr lang="en-US" sz="1800" dirty="0" smtClean="0">
                <a:latin typeface="Times New Roman" pitchFamily="18" charset="0"/>
                <a:cs typeface="Times New Roman" pitchFamily="18" charset="0"/>
              </a:rPr>
              <a:t>gray. Negative </a:t>
            </a:r>
            <a:r>
              <a:rPr lang="en-US" sz="1800" dirty="0">
                <a:latin typeface="Times New Roman" pitchFamily="18" charset="0"/>
                <a:cs typeface="Times New Roman" pitchFamily="18" charset="0"/>
              </a:rPr>
              <a:t>values are not allowed</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hue-rotate(</a:t>
            </a:r>
            <a:r>
              <a:rPr lang="en-US" sz="1800" dirty="0" err="1">
                <a:latin typeface="Times New Roman" pitchFamily="18" charset="0"/>
                <a:cs typeface="Times New Roman" pitchFamily="18" charset="0"/>
              </a:rPr>
              <a:t>deg</a:t>
            </a:r>
            <a:r>
              <a:rPr lang="en-US" sz="1800" dirty="0">
                <a:latin typeface="Times New Roman" pitchFamily="18" charset="0"/>
                <a:cs typeface="Times New Roman" pitchFamily="18" charset="0"/>
              </a:rPr>
              <a:t>) - This is used to specify </a:t>
            </a:r>
            <a:r>
              <a:rPr lang="en-US" sz="1800" dirty="0" smtClean="0">
                <a:latin typeface="Times New Roman" pitchFamily="18" charset="0"/>
                <a:cs typeface="Times New Roman" pitchFamily="18" charset="0"/>
              </a:rPr>
              <a:t> a </a:t>
            </a:r>
            <a:r>
              <a:rPr lang="en-US" sz="1800" dirty="0">
                <a:latin typeface="Times New Roman" pitchFamily="18" charset="0"/>
                <a:cs typeface="Times New Roman" pitchFamily="18" charset="0"/>
              </a:rPr>
              <a:t>hue rotation on the image. </a:t>
            </a:r>
            <a:r>
              <a:rPr lang="en-US" sz="1800" dirty="0" smtClean="0">
                <a:latin typeface="Times New Roman" pitchFamily="18" charset="0"/>
                <a:cs typeface="Times New Roman" pitchFamily="18" charset="0"/>
              </a:rPr>
              <a:t>0deg </a:t>
            </a:r>
            <a:r>
              <a:rPr lang="en-US" sz="1800" dirty="0">
                <a:latin typeface="Times New Roman" pitchFamily="18" charset="0"/>
                <a:cs typeface="Times New Roman" pitchFamily="18" charset="0"/>
              </a:rPr>
              <a:t>is default, and represents the original </a:t>
            </a:r>
            <a:r>
              <a:rPr lang="en-US" sz="1800" dirty="0" smtClean="0">
                <a:latin typeface="Times New Roman" pitchFamily="18" charset="0"/>
                <a:cs typeface="Times New Roman" pitchFamily="18" charset="0"/>
              </a:rPr>
              <a:t>image. Maximum </a:t>
            </a:r>
            <a:r>
              <a:rPr lang="en-US" sz="1800" dirty="0">
                <a:latin typeface="Times New Roman" pitchFamily="18" charset="0"/>
                <a:cs typeface="Times New Roman" pitchFamily="18" charset="0"/>
              </a:rPr>
              <a:t>value is </a:t>
            </a:r>
            <a:r>
              <a:rPr lang="en-US" sz="1800" dirty="0" smtClean="0">
                <a:latin typeface="Times New Roman" pitchFamily="18" charset="0"/>
                <a:cs typeface="Times New Roman" pitchFamily="18" charset="0"/>
              </a:rPr>
              <a:t>360deg.</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invert(%) - This is used to </a:t>
            </a:r>
            <a:r>
              <a:rPr lang="en-US" sz="1800" dirty="0" smtClean="0">
                <a:latin typeface="Times New Roman" pitchFamily="18" charset="0"/>
                <a:cs typeface="Times New Roman" pitchFamily="18" charset="0"/>
              </a:rPr>
              <a:t>invert </a:t>
            </a:r>
            <a:r>
              <a:rPr lang="en-US" sz="1800" dirty="0">
                <a:latin typeface="Times New Roman" pitchFamily="18" charset="0"/>
                <a:cs typeface="Times New Roman" pitchFamily="18" charset="0"/>
              </a:rPr>
              <a:t>the samples in the image. </a:t>
            </a:r>
            <a:r>
              <a:rPr lang="en-US" sz="1800" dirty="0" smtClean="0">
                <a:latin typeface="Times New Roman" pitchFamily="18" charset="0"/>
                <a:cs typeface="Times New Roman" pitchFamily="18" charset="0"/>
              </a:rPr>
              <a:t>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default and represents the original </a:t>
            </a:r>
            <a:r>
              <a:rPr lang="en-US" sz="1800" dirty="0" smtClean="0">
                <a:latin typeface="Times New Roman" pitchFamily="18" charset="0"/>
                <a:cs typeface="Times New Roman" pitchFamily="18" charset="0"/>
              </a:rPr>
              <a:t>image. 100</a:t>
            </a:r>
            <a:r>
              <a:rPr lang="en-US" sz="1800" dirty="0">
                <a:latin typeface="Times New Roman" pitchFamily="18" charset="0"/>
                <a:cs typeface="Times New Roman" pitchFamily="18" charset="0"/>
              </a:rPr>
              <a:t>% will make the image completely </a:t>
            </a:r>
            <a:r>
              <a:rPr lang="en-US" sz="1800" dirty="0" smtClean="0">
                <a:latin typeface="Times New Roman" pitchFamily="18" charset="0"/>
                <a:cs typeface="Times New Roman" pitchFamily="18" charset="0"/>
              </a:rPr>
              <a:t>inverted. Negative </a:t>
            </a:r>
            <a:r>
              <a:rPr lang="en-US" sz="1800" dirty="0">
                <a:latin typeface="Times New Roman" pitchFamily="18" charset="0"/>
                <a:cs typeface="Times New Roman" pitchFamily="18" charset="0"/>
              </a:rPr>
              <a:t>values are not allowed.</a:t>
            </a:r>
          </a:p>
        </p:txBody>
      </p:sp>
    </p:spTree>
    <p:extLst>
      <p:ext uri="{BB962C8B-B14F-4D97-AF65-F5344CB8AC3E}">
        <p14:creationId xmlns:p14="http://schemas.microsoft.com/office/powerpoint/2010/main" val="30070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
            <a:ext cx="8229600" cy="4953000"/>
          </a:xfrm>
        </p:spPr>
        <p:txBody>
          <a:bodyPr>
            <a:noAutofit/>
          </a:bodyPr>
          <a:lstStyle/>
          <a:p>
            <a:r>
              <a:rPr lang="en-US" sz="1800" dirty="0">
                <a:latin typeface="Times New Roman" pitchFamily="18" charset="0"/>
                <a:cs typeface="Times New Roman" pitchFamily="18" charset="0"/>
              </a:rPr>
              <a:t>opacity(%) - This is </a:t>
            </a:r>
            <a:r>
              <a:rPr lang="en-US" sz="1800" dirty="0" smtClean="0">
                <a:latin typeface="Times New Roman" pitchFamily="18" charset="0"/>
                <a:cs typeface="Times New Roman" pitchFamily="18" charset="0"/>
              </a:rPr>
              <a:t>used to set </a:t>
            </a:r>
            <a:r>
              <a:rPr lang="en-US" sz="1800" dirty="0">
                <a:latin typeface="Times New Roman" pitchFamily="18" charset="0"/>
                <a:cs typeface="Times New Roman" pitchFamily="18" charset="0"/>
              </a:rPr>
              <a:t>the opacity level for the image. This </a:t>
            </a:r>
            <a:r>
              <a:rPr lang="en-US" sz="1800" dirty="0" smtClean="0">
                <a:latin typeface="Times New Roman" pitchFamily="18" charset="0"/>
                <a:cs typeface="Times New Roman" pitchFamily="18" charset="0"/>
              </a:rPr>
              <a:t>is </a:t>
            </a:r>
            <a:r>
              <a:rPr lang="en-US" sz="1800" dirty="0">
                <a:latin typeface="Times New Roman" pitchFamily="18" charset="0"/>
                <a:cs typeface="Times New Roman" pitchFamily="18" charset="0"/>
              </a:rPr>
              <a:t>similar to the opacity property. </a:t>
            </a:r>
            <a:r>
              <a:rPr lang="en-US" sz="1800" dirty="0" smtClean="0">
                <a:latin typeface="Times New Roman" pitchFamily="18" charset="0"/>
                <a:cs typeface="Times New Roman" pitchFamily="18" charset="0"/>
              </a:rPr>
              <a:t>0</a:t>
            </a:r>
            <a:r>
              <a:rPr lang="en-US" sz="1800" dirty="0">
                <a:latin typeface="Times New Roman" pitchFamily="18" charset="0"/>
                <a:cs typeface="Times New Roman" pitchFamily="18" charset="0"/>
              </a:rPr>
              <a:t>% is completely </a:t>
            </a:r>
            <a:r>
              <a:rPr lang="en-US" sz="1800" dirty="0" smtClean="0">
                <a:latin typeface="Times New Roman" pitchFamily="18" charset="0"/>
                <a:cs typeface="Times New Roman" pitchFamily="18" charset="0"/>
              </a:rPr>
              <a:t>transparent. 100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default and represents the original </a:t>
            </a:r>
            <a:r>
              <a:rPr lang="en-US" sz="1800" dirty="0" smtClean="0">
                <a:latin typeface="Times New Roman" pitchFamily="18" charset="0"/>
                <a:cs typeface="Times New Roman" pitchFamily="18" charset="0"/>
              </a:rPr>
              <a:t>image. Negative </a:t>
            </a:r>
            <a:r>
              <a:rPr lang="en-US" sz="1800" dirty="0">
                <a:latin typeface="Times New Roman" pitchFamily="18" charset="0"/>
                <a:cs typeface="Times New Roman" pitchFamily="18" charset="0"/>
              </a:rPr>
              <a:t>values are not </a:t>
            </a:r>
            <a:r>
              <a:rPr lang="en-US" sz="1800" dirty="0" smtClean="0">
                <a:latin typeface="Times New Roman" pitchFamily="18" charset="0"/>
                <a:cs typeface="Times New Roman" pitchFamily="18" charset="0"/>
              </a:rPr>
              <a:t>allowed.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saturate(%) - This is used to </a:t>
            </a:r>
            <a:r>
              <a:rPr lang="en-US" sz="1800" dirty="0" smtClean="0">
                <a:latin typeface="Times New Roman" pitchFamily="18" charset="0"/>
                <a:cs typeface="Times New Roman" pitchFamily="18" charset="0"/>
              </a:rPr>
              <a:t>saturate </a:t>
            </a:r>
            <a:r>
              <a:rPr lang="en-US" sz="1800" dirty="0">
                <a:latin typeface="Times New Roman" pitchFamily="18" charset="0"/>
                <a:cs typeface="Times New Roman" pitchFamily="18" charset="0"/>
              </a:rPr>
              <a:t>the image. </a:t>
            </a:r>
            <a:r>
              <a:rPr lang="en-US" sz="1800" dirty="0" smtClean="0">
                <a:latin typeface="Times New Roman" pitchFamily="18" charset="0"/>
                <a:cs typeface="Times New Roman" pitchFamily="18" charset="0"/>
              </a:rPr>
              <a:t>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will make the image completely </a:t>
            </a:r>
            <a:r>
              <a:rPr lang="en-US" sz="1800" dirty="0" smtClean="0">
                <a:latin typeface="Times New Roman" pitchFamily="18" charset="0"/>
                <a:cs typeface="Times New Roman" pitchFamily="18" charset="0"/>
              </a:rPr>
              <a:t>un-saturated. 100</a:t>
            </a:r>
            <a:r>
              <a:rPr lang="en-US" sz="1800" dirty="0">
                <a:latin typeface="Times New Roman" pitchFamily="18" charset="0"/>
                <a:cs typeface="Times New Roman" pitchFamily="18" charset="0"/>
              </a:rPr>
              <a:t>% is default and represents the original </a:t>
            </a:r>
            <a:r>
              <a:rPr lang="en-US" sz="1800" dirty="0" smtClean="0">
                <a:latin typeface="Times New Roman" pitchFamily="18" charset="0"/>
                <a:cs typeface="Times New Roman" pitchFamily="18" charset="0"/>
              </a:rPr>
              <a:t>image. Values </a:t>
            </a:r>
            <a:r>
              <a:rPr lang="en-US" sz="1800" dirty="0">
                <a:latin typeface="Times New Roman" pitchFamily="18" charset="0"/>
                <a:cs typeface="Times New Roman" pitchFamily="18" charset="0"/>
              </a:rPr>
              <a:t>over 100% provides </a:t>
            </a:r>
            <a:r>
              <a:rPr lang="en-US" sz="1800" dirty="0" smtClean="0">
                <a:latin typeface="Times New Roman" pitchFamily="18" charset="0"/>
                <a:cs typeface="Times New Roman" pitchFamily="18" charset="0"/>
              </a:rPr>
              <a:t>higher-saturated </a:t>
            </a:r>
            <a:r>
              <a:rPr lang="en-US" sz="1800" dirty="0">
                <a:latin typeface="Times New Roman" pitchFamily="18" charset="0"/>
                <a:cs typeface="Times New Roman" pitchFamily="18" charset="0"/>
              </a:rPr>
              <a:t>results. </a:t>
            </a:r>
            <a:r>
              <a:rPr lang="en-US" sz="1800" dirty="0" smtClean="0">
                <a:latin typeface="Times New Roman" pitchFamily="18" charset="0"/>
                <a:cs typeface="Times New Roman" pitchFamily="18" charset="0"/>
              </a:rPr>
              <a:t>Negative </a:t>
            </a:r>
            <a:r>
              <a:rPr lang="en-US" sz="1800" dirty="0">
                <a:latin typeface="Times New Roman" pitchFamily="18" charset="0"/>
                <a:cs typeface="Times New Roman" pitchFamily="18" charset="0"/>
              </a:rPr>
              <a:t>values are not allowed</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sepia(%) - This is used to </a:t>
            </a:r>
            <a:r>
              <a:rPr lang="en-US" sz="1800" dirty="0" smtClean="0">
                <a:latin typeface="Times New Roman" pitchFamily="18" charset="0"/>
                <a:cs typeface="Times New Roman" pitchFamily="18" charset="0"/>
              </a:rPr>
              <a:t>convert </a:t>
            </a:r>
            <a:r>
              <a:rPr lang="en-US" sz="1800" dirty="0">
                <a:latin typeface="Times New Roman" pitchFamily="18" charset="0"/>
                <a:cs typeface="Times New Roman" pitchFamily="18" charset="0"/>
              </a:rPr>
              <a:t>the image to </a:t>
            </a:r>
            <a:r>
              <a:rPr lang="en-US" sz="1800" dirty="0" smtClean="0">
                <a:latin typeface="Times New Roman" pitchFamily="18" charset="0"/>
                <a:cs typeface="Times New Roman" pitchFamily="18" charset="0"/>
              </a:rPr>
              <a:t>sepia. 0</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default and represents the original image. </a:t>
            </a:r>
            <a:r>
              <a:rPr lang="en-US" sz="1800" dirty="0" smtClean="0">
                <a:latin typeface="Times New Roman" pitchFamily="18" charset="0"/>
                <a:cs typeface="Times New Roman" pitchFamily="18" charset="0"/>
              </a:rPr>
              <a:t>100</a:t>
            </a:r>
            <a:r>
              <a:rPr lang="en-US" sz="1800" dirty="0">
                <a:latin typeface="Times New Roman" pitchFamily="18" charset="0"/>
                <a:cs typeface="Times New Roman" pitchFamily="18" charset="0"/>
              </a:rPr>
              <a:t>% will make the image completely </a:t>
            </a:r>
            <a:r>
              <a:rPr lang="en-US" sz="1800" dirty="0" smtClean="0">
                <a:latin typeface="Times New Roman" pitchFamily="18" charset="0"/>
                <a:cs typeface="Times New Roman" pitchFamily="18" charset="0"/>
              </a:rPr>
              <a:t>sepia. Negative </a:t>
            </a:r>
            <a:r>
              <a:rPr lang="en-US" sz="1800" dirty="0">
                <a:latin typeface="Times New Roman" pitchFamily="18" charset="0"/>
                <a:cs typeface="Times New Roman" pitchFamily="18" charset="0"/>
              </a:rPr>
              <a:t>values are not allowed</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url</a:t>
            </a:r>
            <a:r>
              <a:rPr lang="en-US" sz="1800" dirty="0">
                <a:latin typeface="Times New Roman" pitchFamily="18" charset="0"/>
                <a:cs typeface="Times New Roman" pitchFamily="18" charset="0"/>
              </a:rPr>
              <a:t>() - The </a:t>
            </a:r>
            <a:r>
              <a:rPr lang="en-US" sz="1800" dirty="0" err="1">
                <a:latin typeface="Times New Roman" pitchFamily="18" charset="0"/>
                <a:cs typeface="Times New Roman" pitchFamily="18" charset="0"/>
              </a:rPr>
              <a:t>url</a:t>
            </a:r>
            <a:r>
              <a:rPr lang="en-US" sz="1800" dirty="0">
                <a:latin typeface="Times New Roman" pitchFamily="18" charset="0"/>
                <a:cs typeface="Times New Roman" pitchFamily="18" charset="0"/>
              </a:rPr>
              <a:t>() function takes the location of an XML file that specifies an SVG filter, and may include an anchor to a specific filter element.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filter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url</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svg-url#element-id</a:t>
            </a: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292349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Text-decoration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specify </a:t>
            </a:r>
            <a:r>
              <a:rPr lang="en-US" sz="2400" dirty="0">
                <a:latin typeface="Times New Roman" pitchFamily="18" charset="0"/>
                <a:cs typeface="Times New Roman" pitchFamily="18" charset="0"/>
              </a:rPr>
              <a:t>the decoration added to text.</a:t>
            </a:r>
          </a:p>
          <a:p>
            <a:pPr lvl="1">
              <a:buFont typeface="Arial" pitchFamily="34" charset="0"/>
              <a:buChar char="•"/>
            </a:pPr>
            <a:r>
              <a:rPr lang="en-US" sz="3200" dirty="0">
                <a:latin typeface="Times New Roman" pitchFamily="18" charset="0"/>
                <a:cs typeface="Times New Roman" pitchFamily="18" charset="0"/>
              </a:rPr>
              <a:t>text-decoration-line</a:t>
            </a:r>
            <a:endParaRPr lang="en-US" sz="3200" dirty="0" smtClean="0">
              <a:latin typeface="Times New Roman" pitchFamily="18" charset="0"/>
              <a:cs typeface="Times New Roman" pitchFamily="18" charset="0"/>
            </a:endParaRPr>
          </a:p>
          <a:p>
            <a:pPr lvl="1">
              <a:buFont typeface="Arial" pitchFamily="34" charset="0"/>
              <a:buChar char="•"/>
            </a:pPr>
            <a:r>
              <a:rPr lang="en-US" sz="3200" dirty="0" smtClean="0">
                <a:latin typeface="Times New Roman" pitchFamily="18" charset="0"/>
                <a:cs typeface="Times New Roman" pitchFamily="18" charset="0"/>
              </a:rPr>
              <a:t>text-decoration-style</a:t>
            </a:r>
          </a:p>
          <a:p>
            <a:pPr lvl="1">
              <a:buFont typeface="Arial" pitchFamily="34" charset="0"/>
              <a:buChar char="•"/>
            </a:pPr>
            <a:r>
              <a:rPr lang="en-US" sz="3200" dirty="0" smtClean="0">
                <a:latin typeface="Times New Roman" pitchFamily="18" charset="0"/>
                <a:cs typeface="Times New Roman" pitchFamily="18" charset="0"/>
              </a:rPr>
              <a:t>text-decoration-color</a:t>
            </a:r>
          </a:p>
          <a:p>
            <a:pPr lvl="1">
              <a:buFont typeface="Arial" pitchFamily="34" charset="0"/>
              <a:buChar char="•"/>
            </a:pPr>
            <a:r>
              <a:rPr lang="en-US" sz="3200" dirty="0">
                <a:latin typeface="Times New Roman" pitchFamily="18" charset="0"/>
                <a:cs typeface="Times New Roman" pitchFamily="18" charset="0"/>
              </a:rPr>
              <a:t>text-decoration </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936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latin typeface="Times New Roman" pitchFamily="18" charset="0"/>
                <a:cs typeface="Times New Roman" pitchFamily="18" charset="0"/>
              </a:rPr>
              <a:t>text-decoration-line</a:t>
            </a:r>
            <a:endParaRPr lang="en-US"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what type of </a:t>
            </a:r>
            <a:r>
              <a:rPr lang="en-US" sz="2000" dirty="0" smtClean="0">
                <a:latin typeface="Times New Roman" pitchFamily="18" charset="0"/>
                <a:cs typeface="Times New Roman" pitchFamily="18" charset="0"/>
              </a:rPr>
              <a:t>line the </a:t>
            </a:r>
            <a:r>
              <a:rPr lang="en-US" sz="2000" dirty="0">
                <a:latin typeface="Times New Roman" pitchFamily="18" charset="0"/>
                <a:cs typeface="Times New Roman" pitchFamily="18" charset="0"/>
              </a:rPr>
              <a:t>decoration will have. We can set this property to </a:t>
            </a:r>
            <a:r>
              <a:rPr lang="en-US" sz="2000" i="1" dirty="0">
                <a:latin typeface="Times New Roman" pitchFamily="18" charset="0"/>
                <a:cs typeface="Times New Roman" pitchFamily="18" charset="0"/>
              </a:rPr>
              <a:t>none, underline, </a:t>
            </a:r>
            <a:r>
              <a:rPr lang="en-US" sz="2000" i="1" dirty="0" err="1" smtClean="0">
                <a:latin typeface="Times New Roman" pitchFamily="18" charset="0"/>
                <a:cs typeface="Times New Roman" pitchFamily="18" charset="0"/>
              </a:rPr>
              <a:t>overline</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line-through</a:t>
            </a:r>
          </a:p>
          <a:p>
            <a:pPr marL="0" indent="0">
              <a:buNone/>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can </a:t>
            </a:r>
            <a:r>
              <a:rPr lang="en-US" sz="2000" dirty="0" smtClean="0">
                <a:latin typeface="Times New Roman" pitchFamily="18" charset="0"/>
                <a:cs typeface="Times New Roman" pitchFamily="18" charset="0"/>
              </a:rPr>
              <a:t>combine </a:t>
            </a:r>
            <a:r>
              <a:rPr lang="en-US" sz="2000" dirty="0">
                <a:latin typeface="Times New Roman" pitchFamily="18" charset="0"/>
                <a:cs typeface="Times New Roman" pitchFamily="18" charset="0"/>
              </a:rPr>
              <a:t>more than one value, like underline and </a:t>
            </a:r>
            <a:r>
              <a:rPr lang="en-US" sz="2000" dirty="0" err="1">
                <a:latin typeface="Times New Roman" pitchFamily="18" charset="0"/>
                <a:cs typeface="Times New Roman" pitchFamily="18" charset="0"/>
              </a:rPr>
              <a:t>overline</a:t>
            </a:r>
            <a:r>
              <a:rPr lang="en-US" sz="2000" dirty="0">
                <a:latin typeface="Times New Roman" pitchFamily="18" charset="0"/>
                <a:cs typeface="Times New Roman" pitchFamily="18" charset="0"/>
              </a:rPr>
              <a:t> to display lines both under and over the text.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h1 { text-decoration-line: underline;}</a:t>
            </a:r>
          </a:p>
          <a:p>
            <a:pPr marL="0" indent="0">
              <a:buNone/>
            </a:pPr>
            <a:r>
              <a:rPr lang="en-US" sz="2000" dirty="0">
                <a:latin typeface="Times New Roman" pitchFamily="18" charset="0"/>
                <a:cs typeface="Times New Roman" pitchFamily="18" charset="0"/>
              </a:rPr>
              <a:t>h1 { text-decoration-line: </a:t>
            </a:r>
            <a:r>
              <a:rPr lang="en-US" sz="2000" dirty="0" smtClean="0">
                <a:latin typeface="Times New Roman" pitchFamily="18" charset="0"/>
                <a:cs typeface="Times New Roman" pitchFamily="18" charset="0"/>
              </a:rPr>
              <a:t>underline </a:t>
            </a:r>
            <a:r>
              <a:rPr lang="en-US" sz="2000" dirty="0" err="1" smtClean="0">
                <a:latin typeface="Times New Roman" pitchFamily="18" charset="0"/>
                <a:cs typeface="Times New Roman" pitchFamily="18" charset="0"/>
              </a:rPr>
              <a:t>overline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5980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latin typeface="Times New Roman" pitchFamily="18" charset="0"/>
                <a:cs typeface="Times New Roman" pitchFamily="18" charset="0"/>
              </a:rPr>
              <a:t>text-decoration-style</a:t>
            </a:r>
            <a:endParaRPr lang="en-US"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a:t>
            </a:r>
            <a:r>
              <a:rPr lang="en-US" sz="2000" dirty="0">
                <a:latin typeface="Times New Roman" pitchFamily="18" charset="0"/>
                <a:cs typeface="Times New Roman" pitchFamily="18" charset="0"/>
              </a:rPr>
              <a:t>specify </a:t>
            </a:r>
            <a:r>
              <a:rPr lang="en-US" sz="2000" dirty="0" smtClean="0">
                <a:latin typeface="Times New Roman" pitchFamily="18" charset="0"/>
                <a:cs typeface="Times New Roman" pitchFamily="18" charset="0"/>
              </a:rPr>
              <a:t>how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line will </a:t>
            </a:r>
            <a:r>
              <a:rPr lang="en-US" sz="2000" dirty="0">
                <a:latin typeface="Times New Roman" pitchFamily="18" charset="0"/>
                <a:cs typeface="Times New Roman" pitchFamily="18" charset="0"/>
              </a:rPr>
              <a:t>display.</a:t>
            </a:r>
          </a:p>
          <a:p>
            <a:pPr marL="0" indent="0">
              <a:buNone/>
            </a:pPr>
            <a:r>
              <a:rPr lang="en-US" sz="2000" dirty="0">
                <a:latin typeface="Times New Roman" pitchFamily="18" charset="0"/>
                <a:cs typeface="Times New Roman" pitchFamily="18" charset="0"/>
              </a:rPr>
              <a:t>We can set this property to </a:t>
            </a:r>
            <a:r>
              <a:rPr lang="en-US" sz="2000" i="1" dirty="0">
                <a:latin typeface="Times New Roman" pitchFamily="18" charset="0"/>
                <a:cs typeface="Times New Roman" pitchFamily="18" charset="0"/>
              </a:rPr>
              <a:t>solid, double, dotted, dashed, wavy</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h1 {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text-decoration-line: underline;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text-decoration-style: dotted;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59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a:latin typeface="Times New Roman" pitchFamily="18" charset="0"/>
                <a:cs typeface="Times New Roman" pitchFamily="18" charset="0"/>
              </a:rPr>
              <a:t>text-decoration-color</a:t>
            </a:r>
            <a:endParaRPr lang="en-US"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the color of the text-decoration-line.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h1 {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text-decoration-line: underline;</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text-decoration-color: red;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589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b="1" dirty="0" smtClean="0">
                <a:latin typeface="Times New Roman" pitchFamily="18" charset="0"/>
                <a:cs typeface="Times New Roman" pitchFamily="18" charset="0"/>
              </a:rPr>
              <a:t>text-decoration</a:t>
            </a:r>
            <a:endParaRPr lang="en-US"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is shorthand of all three text-decoration properties.</a:t>
            </a:r>
          </a:p>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Selector </a:t>
            </a:r>
            <a:r>
              <a:rPr lang="en-US" sz="2000" smtClean="0">
                <a:latin typeface="Times New Roman" pitchFamily="18" charset="0"/>
                <a:cs typeface="Times New Roman" pitchFamily="18" charset="0"/>
              </a:rPr>
              <a:t>{text-decoration: text-decoration-line </a:t>
            </a:r>
            <a:r>
              <a:rPr lang="en-US" sz="2000" dirty="0" smtClean="0">
                <a:latin typeface="Times New Roman" pitchFamily="18" charset="0"/>
                <a:cs typeface="Times New Roman" pitchFamily="18" charset="0"/>
              </a:rPr>
              <a:t>text-decoration-style text-decoration-color}</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h1 {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text-decoration: underline dotted </a:t>
            </a:r>
            <a:r>
              <a:rPr lang="en-US" sz="2000" dirty="0">
                <a:latin typeface="Times New Roman" pitchFamily="18" charset="0"/>
                <a:cs typeface="Times New Roman" pitchFamily="18" charset="0"/>
              </a:rPr>
              <a:t>red </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417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Transition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1600" dirty="0" smtClean="0">
                <a:latin typeface="Times New Roman" pitchFamily="18" charset="0"/>
                <a:cs typeface="Times New Roman" pitchFamily="18" charset="0"/>
              </a:rPr>
              <a:t>Transitions is used to change </a:t>
            </a:r>
            <a:r>
              <a:rPr lang="en-US" sz="1600" dirty="0">
                <a:latin typeface="Times New Roman" pitchFamily="18" charset="0"/>
                <a:cs typeface="Times New Roman" pitchFamily="18" charset="0"/>
              </a:rPr>
              <a:t>property </a:t>
            </a:r>
            <a:r>
              <a:rPr lang="en-US" sz="1600" dirty="0" smtClean="0">
                <a:latin typeface="Times New Roman" pitchFamily="18" charset="0"/>
                <a:cs typeface="Times New Roman" pitchFamily="18" charset="0"/>
              </a:rPr>
              <a:t>values from </a:t>
            </a:r>
            <a:r>
              <a:rPr lang="en-US" sz="1600" dirty="0">
                <a:latin typeface="Times New Roman" pitchFamily="18" charset="0"/>
                <a:cs typeface="Times New Roman" pitchFamily="18" charset="0"/>
              </a:rPr>
              <a:t>one value to </a:t>
            </a:r>
            <a:r>
              <a:rPr lang="en-US" sz="1600" dirty="0" smtClean="0">
                <a:latin typeface="Times New Roman" pitchFamily="18" charset="0"/>
                <a:cs typeface="Times New Roman" pitchFamily="18" charset="0"/>
              </a:rPr>
              <a:t>another, </a:t>
            </a:r>
            <a:r>
              <a:rPr lang="en-US" sz="1600" dirty="0">
                <a:latin typeface="Times New Roman" pitchFamily="18" charset="0"/>
                <a:cs typeface="Times New Roman" pitchFamily="18" charset="0"/>
              </a:rPr>
              <a:t>over a given duration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transition effect will start when the specified CSS property </a:t>
            </a:r>
            <a:r>
              <a:rPr lang="en-US" sz="1600" dirty="0" smtClean="0">
                <a:latin typeface="Times New Roman" pitchFamily="18" charset="0"/>
                <a:cs typeface="Times New Roman" pitchFamily="18" charset="0"/>
              </a:rPr>
              <a:t>changes </a:t>
            </a:r>
            <a:r>
              <a:rPr lang="en-US" sz="1600" dirty="0">
                <a:latin typeface="Times New Roman" pitchFamily="18" charset="0"/>
                <a:cs typeface="Times New Roman" pitchFamily="18" charset="0"/>
              </a:rPr>
              <a:t>value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How to </a:t>
            </a:r>
            <a:r>
              <a:rPr lang="en-US" sz="1600" b="1" dirty="0" smtClean="0">
                <a:latin typeface="Times New Roman" pitchFamily="18" charset="0"/>
                <a:cs typeface="Times New Roman" pitchFamily="18" charset="0"/>
              </a:rPr>
              <a:t>Use Transitions</a:t>
            </a:r>
            <a:r>
              <a:rPr lang="en-US" sz="1600" b="1" dirty="0">
                <a:latin typeface="Times New Roman" pitchFamily="18" charset="0"/>
                <a:cs typeface="Times New Roman" pitchFamily="18" charset="0"/>
              </a:rPr>
              <a:t>?</a:t>
            </a:r>
          </a:p>
          <a:p>
            <a:pPr lvl="1"/>
            <a:r>
              <a:rPr lang="en-US" sz="1600" dirty="0" smtClean="0">
                <a:latin typeface="Times New Roman" pitchFamily="18" charset="0"/>
                <a:cs typeface="Times New Roman" pitchFamily="18" charset="0"/>
              </a:rPr>
              <a:t>CSS </a:t>
            </a:r>
            <a:r>
              <a:rPr lang="en-US" sz="1600" dirty="0">
                <a:latin typeface="Times New Roman" pitchFamily="18" charset="0"/>
                <a:cs typeface="Times New Roman" pitchFamily="18" charset="0"/>
              </a:rPr>
              <a:t>property you want to add an effect to</a:t>
            </a:r>
          </a:p>
          <a:p>
            <a:pPr lvl="1"/>
            <a:r>
              <a:rPr lang="en-US" sz="1600" dirty="0" smtClean="0">
                <a:latin typeface="Times New Roman" pitchFamily="18" charset="0"/>
                <a:cs typeface="Times New Roman" pitchFamily="18" charset="0"/>
              </a:rPr>
              <a:t>Duration </a:t>
            </a:r>
            <a:r>
              <a:rPr lang="en-US" sz="1600" dirty="0">
                <a:latin typeface="Times New Roman" pitchFamily="18" charset="0"/>
                <a:cs typeface="Times New Roman" pitchFamily="18" charset="0"/>
              </a:rPr>
              <a:t>of the effect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a:t>
            </a:r>
            <a:r>
              <a:rPr lang="en-US" sz="1600" dirty="0">
                <a:latin typeface="Times New Roman" pitchFamily="18" charset="0"/>
                <a:cs typeface="Times New Roman" pitchFamily="18" charset="0"/>
              </a:rPr>
              <a:t>: If the duration part is not specified, the transition will have no effect, because the default value is 0.</a:t>
            </a: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87010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Transition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r>
              <a:rPr lang="en-US" sz="2000" dirty="0" smtClean="0">
                <a:latin typeface="Times New Roman" pitchFamily="18" charset="0"/>
                <a:cs typeface="Times New Roman" pitchFamily="18" charset="0"/>
              </a:rPr>
              <a:t>transition-timing-function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transition-property</a:t>
            </a:r>
          </a:p>
          <a:p>
            <a:r>
              <a:rPr lang="en-US" sz="2000" dirty="0">
                <a:latin typeface="Times New Roman" pitchFamily="18" charset="0"/>
                <a:cs typeface="Times New Roman" pitchFamily="18" charset="0"/>
              </a:rPr>
              <a:t>transition-duration</a:t>
            </a:r>
          </a:p>
          <a:p>
            <a:r>
              <a:rPr lang="en-US" sz="2000" dirty="0">
                <a:latin typeface="Times New Roman" pitchFamily="18" charset="0"/>
                <a:cs typeface="Times New Roman" pitchFamily="18" charset="0"/>
              </a:rPr>
              <a:t>transition-delay</a:t>
            </a:r>
          </a:p>
          <a:p>
            <a:r>
              <a:rPr lang="en-US" sz="2000" dirty="0" smtClean="0">
                <a:latin typeface="Times New Roman" pitchFamily="18" charset="0"/>
                <a:cs typeface="Times New Roman" pitchFamily="18" charset="0"/>
              </a:rPr>
              <a:t>transition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84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CSS Syntax</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Selector { Property1: property1-value; Property2: property2-value; </a:t>
            </a:r>
            <a:r>
              <a:rPr lang="en-US" sz="2000" dirty="0" err="1" smtClean="0">
                <a:latin typeface="Times New Roman" pitchFamily="18" charset="0"/>
                <a:cs typeface="Times New Roman" pitchFamily="18" charset="0"/>
              </a:rPr>
              <a:t>PropertyN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propertyN</a:t>
            </a:r>
            <a:r>
              <a:rPr lang="en-US" sz="2000" dirty="0" smtClean="0">
                <a:latin typeface="Times New Roman" pitchFamily="18" charset="0"/>
                <a:cs typeface="Times New Roman" pitchFamily="18" charset="0"/>
              </a:rPr>
              <a:t>-value; }</a:t>
            </a:r>
          </a:p>
          <a:p>
            <a:pPr marL="0" indent="0">
              <a:buNone/>
            </a:pP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Selector {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Property1</a:t>
            </a:r>
            <a:r>
              <a:rPr lang="en-US" sz="2000" dirty="0">
                <a:latin typeface="Times New Roman" pitchFamily="18" charset="0"/>
                <a:cs typeface="Times New Roman" pitchFamily="18" charset="0"/>
              </a:rPr>
              <a:t>: property1-value;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Property2</a:t>
            </a:r>
            <a:r>
              <a:rPr lang="en-US" sz="2000" dirty="0">
                <a:latin typeface="Times New Roman" pitchFamily="18" charset="0"/>
                <a:cs typeface="Times New Roman" pitchFamily="18" charset="0"/>
              </a:rPr>
              <a:t>: property2-value;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PropertyN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propertyN</a:t>
            </a:r>
            <a:r>
              <a:rPr lang="en-US" sz="2000" dirty="0">
                <a:latin typeface="Times New Roman" pitchFamily="18" charset="0"/>
                <a:cs typeface="Times New Roman" pitchFamily="18" charset="0"/>
              </a:rPr>
              <a:t>-value;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4850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id Selector</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a:latin typeface="Times New Roman" pitchFamily="18" charset="0"/>
                <a:cs typeface="Times New Roman" pitchFamily="18" charset="0"/>
              </a:rPr>
              <a:t>The id selector uses the id attribute of an HTML element to select a specific element.</a:t>
            </a:r>
          </a:p>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id of an element should be unique within a page, so the id selector is used to select one unique </a:t>
            </a:r>
            <a:r>
              <a:rPr lang="en-US" sz="2000" dirty="0" smtClean="0">
                <a:latin typeface="Times New Roman" pitchFamily="18" charset="0"/>
                <a:cs typeface="Times New Roman" pitchFamily="18" charset="0"/>
              </a:rPr>
              <a:t>element.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select an element with a specific id, write a hash (#) character, followed by the id of the element.</a:t>
            </a:r>
          </a:p>
        </p:txBody>
      </p:sp>
    </p:spTree>
    <p:extLst>
      <p:ext uri="{BB962C8B-B14F-4D97-AF65-F5344CB8AC3E}">
        <p14:creationId xmlns:p14="http://schemas.microsoft.com/office/powerpoint/2010/main" val="87348007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transition-property</a:t>
            </a:r>
            <a:endParaRPr lang="en-US" sz="3600" b="1" dirty="0"/>
          </a:p>
        </p:txBody>
      </p:sp>
      <p:sp>
        <p:nvSpPr>
          <p:cNvPr id="3" name="Content Placeholder 2"/>
          <p:cNvSpPr>
            <a:spLocks noGrp="1"/>
          </p:cNvSpPr>
          <p:nvPr>
            <p:ph idx="1"/>
          </p:nvPr>
        </p:nvSpPr>
        <p:spPr>
          <a:xfrm>
            <a:off x="457200" y="742950"/>
            <a:ext cx="8229600" cy="3962400"/>
          </a:xfrm>
        </p:spPr>
        <p:txBody>
          <a:bodyPr>
            <a:normAutofit/>
          </a:bodyPr>
          <a:lstStyle/>
          <a:p>
            <a:pPr marL="0" indent="0">
              <a:buNone/>
            </a:pPr>
            <a:r>
              <a:rPr lang="en-US" sz="1600" dirty="0" smtClean="0">
                <a:latin typeface="Times New Roman" pitchFamily="18" charset="0"/>
                <a:cs typeface="Times New Roman" pitchFamily="18" charset="0"/>
              </a:rPr>
              <a:t>This property is used to specify </a:t>
            </a:r>
            <a:r>
              <a:rPr lang="en-US" sz="1600" dirty="0">
                <a:latin typeface="Times New Roman" pitchFamily="18" charset="0"/>
                <a:cs typeface="Times New Roman" pitchFamily="18" charset="0"/>
              </a:rPr>
              <a:t>the name of the CSS property the transition effect is for (the transition effect will start when the specified CSS property changes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Always specify the transition-duration property, otherwise the duration is 0, and the transition will have no effect.</a:t>
            </a:r>
          </a:p>
          <a:p>
            <a:pPr marL="0" indent="0">
              <a:buNone/>
            </a:pPr>
            <a:r>
              <a:rPr lang="en-US" sz="1600" dirty="0" smtClean="0">
                <a:latin typeface="Times New Roman" pitchFamily="18" charset="0"/>
                <a:cs typeface="Times New Roman" pitchFamily="18" charset="0"/>
              </a:rPr>
              <a:t>We can set this property to </a:t>
            </a:r>
            <a:r>
              <a:rPr lang="en-US" sz="1600" i="1" dirty="0" smtClean="0">
                <a:latin typeface="Times New Roman" pitchFamily="18" charset="0"/>
                <a:cs typeface="Times New Roman" pitchFamily="18" charset="0"/>
              </a:rPr>
              <a:t>none, all</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property</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transition-property: all; } </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none - No property will get a transition effect</a:t>
            </a:r>
          </a:p>
          <a:p>
            <a:pPr marL="0" indent="0">
              <a:buNone/>
            </a:pPr>
            <a:r>
              <a:rPr lang="en-US" sz="1600" dirty="0">
                <a:latin typeface="Times New Roman" pitchFamily="18" charset="0"/>
                <a:cs typeface="Times New Roman" pitchFamily="18" charset="0"/>
              </a:rPr>
              <a:t>all - </a:t>
            </a:r>
            <a:r>
              <a:rPr lang="en-US" sz="1600" dirty="0" smtClean="0">
                <a:latin typeface="Times New Roman" pitchFamily="18" charset="0"/>
                <a:cs typeface="Times New Roman" pitchFamily="18" charset="0"/>
              </a:rPr>
              <a:t>All </a:t>
            </a:r>
            <a:r>
              <a:rPr lang="en-US" sz="1600" dirty="0">
                <a:latin typeface="Times New Roman" pitchFamily="18" charset="0"/>
                <a:cs typeface="Times New Roman" pitchFamily="18" charset="0"/>
              </a:rPr>
              <a:t>properties will get a transition </a:t>
            </a:r>
            <a:r>
              <a:rPr lang="en-US" sz="1600" dirty="0" smtClean="0">
                <a:latin typeface="Times New Roman" pitchFamily="18" charset="0"/>
                <a:cs typeface="Times New Roman" pitchFamily="18" charset="0"/>
              </a:rPr>
              <a:t>effect. This is </a:t>
            </a:r>
            <a:r>
              <a:rPr lang="en-US" sz="1600" dirty="0">
                <a:latin typeface="Times New Roman" pitchFamily="18" charset="0"/>
                <a:cs typeface="Times New Roman" pitchFamily="18" charset="0"/>
              </a:rPr>
              <a:t>Default value. </a:t>
            </a:r>
          </a:p>
          <a:p>
            <a:pPr marL="0" indent="0">
              <a:buNone/>
            </a:pPr>
            <a:r>
              <a:rPr lang="en-US" sz="1600" dirty="0">
                <a:latin typeface="Times New Roman" pitchFamily="18" charset="0"/>
                <a:cs typeface="Times New Roman" pitchFamily="18" charset="0"/>
              </a:rPr>
              <a:t>property - Defines a comma separated list of CSS property names the transition effect is </a:t>
            </a:r>
            <a:r>
              <a:rPr lang="en-US" sz="1600" dirty="0" smtClean="0">
                <a:latin typeface="Times New Roman" pitchFamily="18" charset="0"/>
                <a:cs typeface="Times New Roman" pitchFamily="18" charset="0"/>
              </a:rPr>
              <a:t>for</a:t>
            </a:r>
          </a:p>
          <a:p>
            <a:pPr marL="0" indent="0">
              <a:buNone/>
            </a:pP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789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200" b="1" dirty="0">
                <a:latin typeface="Times New Roman" pitchFamily="18" charset="0"/>
                <a:cs typeface="Times New Roman" pitchFamily="18" charset="0"/>
              </a:rPr>
              <a:t>transition-duration</a:t>
            </a:r>
            <a:endParaRPr lang="en-US" sz="3200" b="1"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how many seconds </a:t>
            </a:r>
            <a:r>
              <a:rPr lang="en-US" sz="1800" dirty="0" smtClean="0">
                <a:latin typeface="Times New Roman" pitchFamily="18" charset="0"/>
                <a:cs typeface="Times New Roman" pitchFamily="18" charset="0"/>
              </a:rPr>
              <a:t>or </a:t>
            </a:r>
            <a:r>
              <a:rPr lang="en-US" sz="1800" dirty="0">
                <a:latin typeface="Times New Roman" pitchFamily="18" charset="0"/>
                <a:cs typeface="Times New Roman" pitchFamily="18" charset="0"/>
              </a:rPr>
              <a:t>milliseconds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transition effect takes to complete</a:t>
            </a:r>
            <a:r>
              <a:rPr lang="en-US" sz="1800" dirty="0" smtClean="0">
                <a:latin typeface="Times New Roman" pitchFamily="18" charset="0"/>
                <a:cs typeface="Times New Roman" pitchFamily="18" charset="0"/>
              </a:rPr>
              <a:t>. We can set this property to time in the form of </a:t>
            </a:r>
            <a:r>
              <a:rPr lang="en-US" sz="1800" i="1" dirty="0" smtClean="0">
                <a:latin typeface="Times New Roman" pitchFamily="18" charset="0"/>
                <a:cs typeface="Times New Roman" pitchFamily="18" charset="0"/>
              </a:rPr>
              <a:t>seconds</a:t>
            </a:r>
            <a:r>
              <a:rPr lang="en-US" sz="1800" dirty="0" smtClean="0">
                <a:latin typeface="Times New Roman" pitchFamily="18" charset="0"/>
                <a:cs typeface="Times New Roman" pitchFamily="18" charset="0"/>
              </a:rPr>
              <a:t> or </a:t>
            </a:r>
            <a:r>
              <a:rPr lang="en-US" sz="1800" i="1" dirty="0" smtClean="0">
                <a:latin typeface="Times New Roman" pitchFamily="18" charset="0"/>
                <a:cs typeface="Times New Roman" pitchFamily="18" charset="0"/>
              </a:rPr>
              <a:t>milliseconds</a:t>
            </a:r>
            <a:r>
              <a:rPr lang="en-US" sz="1800" dirty="0" smtClean="0">
                <a:latin typeface="Times New Roman" pitchFamily="18" charset="0"/>
                <a:cs typeface="Times New Roman" pitchFamily="18" charset="0"/>
              </a:rPr>
              <a:t>. The default value of this property is 0s which means there will be no effect.</a:t>
            </a:r>
          </a:p>
          <a:p>
            <a:pPr marL="0" indent="0">
              <a:buNone/>
            </a:pPr>
            <a:r>
              <a:rPr lang="en-US" sz="1800" dirty="0" smtClean="0">
                <a:latin typeface="Times New Roman" pitchFamily="18" charset="0"/>
                <a:cs typeface="Times New Roman" pitchFamily="18" charset="0"/>
              </a:rPr>
              <a:t>Ex:-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div { transition-duration: 2s; }</a:t>
            </a:r>
          </a:p>
          <a:p>
            <a:pPr marL="0" indent="0">
              <a:buNone/>
            </a:pPr>
            <a:r>
              <a:rPr lang="en-US" sz="1800" dirty="0">
                <a:latin typeface="Times New Roman" pitchFamily="18" charset="0"/>
                <a:cs typeface="Times New Roman" pitchFamily="18" charset="0"/>
              </a:rPr>
              <a:t>div { transition-duration: </a:t>
            </a:r>
            <a:r>
              <a:rPr lang="en-US" sz="1800" dirty="0" smtClean="0">
                <a:latin typeface="Times New Roman" pitchFamily="18" charset="0"/>
                <a:cs typeface="Times New Roman" pitchFamily="18" charset="0"/>
              </a:rPr>
              <a:t>1000ms</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10021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transition-timing-function</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the speed curve of the transition </a:t>
            </a:r>
            <a:r>
              <a:rPr lang="en-US" sz="2000" dirty="0" smtClean="0">
                <a:latin typeface="Times New Roman" pitchFamily="18" charset="0"/>
                <a:cs typeface="Times New Roman" pitchFamily="18" charset="0"/>
              </a:rPr>
              <a:t>effect. This </a:t>
            </a:r>
            <a:r>
              <a:rPr lang="en-US" sz="2000" dirty="0">
                <a:latin typeface="Times New Roman" pitchFamily="18" charset="0"/>
                <a:cs typeface="Times New Roman" pitchFamily="18" charset="0"/>
              </a:rPr>
              <a:t>property allows a transition effect to change speed over its duration</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ease, linear, ease-in, ease-out, ease-in-out, step-start, step-end, steps(</a:t>
            </a:r>
            <a:r>
              <a:rPr lang="en-US" sz="2000" i="1" dirty="0" err="1" smtClean="0">
                <a:latin typeface="Times New Roman" pitchFamily="18" charset="0"/>
                <a:cs typeface="Times New Roman" pitchFamily="18" charset="0"/>
              </a:rPr>
              <a:t>int</a:t>
            </a:r>
            <a:r>
              <a:rPr lang="en-US" sz="2000" i="1" dirty="0" smtClean="0">
                <a:latin typeface="Times New Roman" pitchFamily="18" charset="0"/>
                <a:cs typeface="Times New Roman" pitchFamily="18" charset="0"/>
              </a:rPr>
              <a:t>, start or end), cubic-</a:t>
            </a:r>
            <a:r>
              <a:rPr lang="en-US" sz="2000" i="1" dirty="0" err="1" smtClean="0">
                <a:latin typeface="Times New Roman" pitchFamily="18" charset="0"/>
                <a:cs typeface="Times New Roman" pitchFamily="18" charset="0"/>
              </a:rPr>
              <a:t>bezier</a:t>
            </a:r>
            <a:r>
              <a:rPr lang="en-US" sz="2000" i="1" dirty="0" smtClean="0">
                <a:latin typeface="Times New Roman" pitchFamily="18" charset="0"/>
                <a:cs typeface="Times New Roman" pitchFamily="18" charset="0"/>
              </a:rPr>
              <a:t>(n, n, n, n).</a:t>
            </a:r>
          </a:p>
          <a:p>
            <a:pPr marL="0" indent="0">
              <a:buNone/>
            </a:pPr>
            <a:r>
              <a:rPr lang="en-US" sz="2000" dirty="0" smtClean="0">
                <a:latin typeface="Times New Roman" pitchFamily="18" charset="0"/>
                <a:cs typeface="Times New Roman" pitchFamily="18" charset="0"/>
              </a:rPr>
              <a:t>Ex:-</a:t>
            </a:r>
          </a:p>
          <a:p>
            <a:pPr marL="0" indent="0">
              <a:buNone/>
            </a:pPr>
            <a:r>
              <a:rPr lang="en-US" sz="2000" dirty="0" smtClean="0">
                <a:latin typeface="Times New Roman" pitchFamily="18" charset="0"/>
                <a:cs typeface="Times New Roman" pitchFamily="18" charset="0"/>
              </a:rPr>
              <a:t>div { transition-timing-function: ease-in;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103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76800"/>
          </a:xfrm>
        </p:spPr>
        <p:txBody>
          <a:bodyPr>
            <a:noAutofit/>
          </a:bodyPr>
          <a:lstStyle/>
          <a:p>
            <a:r>
              <a:rPr lang="en-US" sz="1800" dirty="0" smtClean="0">
                <a:latin typeface="Times New Roman" pitchFamily="18" charset="0"/>
                <a:cs typeface="Times New Roman" pitchFamily="18" charset="0"/>
              </a:rPr>
              <a:t>ease – It Specifies </a:t>
            </a:r>
            <a:r>
              <a:rPr lang="en-US" sz="1800" dirty="0">
                <a:latin typeface="Times New Roman" pitchFamily="18" charset="0"/>
                <a:cs typeface="Times New Roman" pitchFamily="18" charset="0"/>
              </a:rPr>
              <a:t>a transition effect with a slow start, then fast, then end slowly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(0.25</a:t>
            </a:r>
            <a:r>
              <a:rPr lang="en-US" sz="1800" dirty="0" smtClean="0">
                <a:latin typeface="Times New Roman" pitchFamily="18" charset="0"/>
                <a:cs typeface="Times New Roman" pitchFamily="18" charset="0"/>
              </a:rPr>
              <a:t>, 0.1, 0.25, 1)). This is </a:t>
            </a:r>
            <a:r>
              <a:rPr lang="en-US" sz="1800" dirty="0">
                <a:latin typeface="Times New Roman" pitchFamily="18" charset="0"/>
                <a:cs typeface="Times New Roman" pitchFamily="18" charset="0"/>
              </a:rPr>
              <a:t>Default value.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linear – It specifies </a:t>
            </a:r>
            <a:r>
              <a:rPr lang="en-US" sz="1800" dirty="0">
                <a:latin typeface="Times New Roman" pitchFamily="18" charset="0"/>
                <a:cs typeface="Times New Roman" pitchFamily="18" charset="0"/>
              </a:rPr>
              <a:t>a transition effect with the same speed from start to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a:t>
            </a:r>
            <a:r>
              <a:rPr lang="en-US" sz="1800" dirty="0" smtClean="0">
                <a:latin typeface="Times New Roman" pitchFamily="18" charset="0"/>
                <a:cs typeface="Times New Roman" pitchFamily="18" charset="0"/>
              </a:rPr>
              <a:t>, 0, 1, 1))</a:t>
            </a: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ease-in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transition effect with a slow start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(0.42</a:t>
            </a:r>
            <a:r>
              <a:rPr lang="en-US" sz="1800" dirty="0" smtClean="0">
                <a:latin typeface="Times New Roman" pitchFamily="18" charset="0"/>
                <a:cs typeface="Times New Roman" pitchFamily="18" charset="0"/>
              </a:rPr>
              <a:t>, 0, 1, 1))</a:t>
            </a:r>
          </a:p>
          <a:p>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ease-out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a transition effect with a slow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a:t>
            </a:r>
            <a:r>
              <a:rPr lang="en-US" sz="1800" dirty="0" smtClean="0">
                <a:latin typeface="Times New Roman" pitchFamily="18" charset="0"/>
                <a:cs typeface="Times New Roman" pitchFamily="18" charset="0"/>
              </a:rPr>
              <a:t>, 0, 0.58, 1))</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ease-in-out – It specifies a transition effect with a slow start and end (equivalent to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(0.42</a:t>
            </a:r>
            <a:r>
              <a:rPr lang="en-US" sz="1800" dirty="0" smtClean="0">
                <a:latin typeface="Times New Roman" pitchFamily="18" charset="0"/>
                <a:cs typeface="Times New Roman" pitchFamily="18" charset="0"/>
              </a:rPr>
              <a:t>, 0, 0.58, 1</a:t>
            </a:r>
            <a:r>
              <a:rPr lang="en-US" sz="1800" dirty="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642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76800"/>
          </a:xfrm>
        </p:spPr>
        <p:txBody>
          <a:bodyPr>
            <a:noAutofit/>
          </a:bodyPr>
          <a:lstStyle/>
          <a:p>
            <a:r>
              <a:rPr lang="en-US" sz="1800" dirty="0" smtClean="0">
                <a:latin typeface="Times New Roman" pitchFamily="18" charset="0"/>
                <a:cs typeface="Times New Roman" pitchFamily="18" charset="0"/>
              </a:rPr>
              <a:t>step-start </a:t>
            </a:r>
            <a:r>
              <a:rPr lang="en-US" sz="1800" dirty="0">
                <a:latin typeface="Times New Roman" pitchFamily="18" charset="0"/>
                <a:cs typeface="Times New Roman" pitchFamily="18" charset="0"/>
              </a:rPr>
              <a:t>- Equivalent to steps(1, start)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step-end </a:t>
            </a:r>
            <a:r>
              <a:rPr lang="en-US" sz="1800" dirty="0">
                <a:latin typeface="Times New Roman" pitchFamily="18" charset="0"/>
                <a:cs typeface="Times New Roman" pitchFamily="18" charset="0"/>
              </a:rPr>
              <a:t>- Equivalent to steps(1, end)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steps(</a:t>
            </a:r>
            <a:r>
              <a:rPr lang="en-US" sz="1800" dirty="0" err="1" smtClean="0">
                <a:latin typeface="Times New Roman" pitchFamily="18" charset="0"/>
                <a:cs typeface="Times New Roman" pitchFamily="18" charset="0"/>
              </a:rPr>
              <a:t>int</a:t>
            </a:r>
            <a:r>
              <a:rPr lang="en-US" sz="1800" dirty="0">
                <a:latin typeface="Times New Roman" pitchFamily="18" charset="0"/>
                <a:cs typeface="Times New Roman" pitchFamily="18" charset="0"/>
              </a:rPr>
              <a:t>, start or end) - Specifies a stepping function, with two parameters. The first parameter specifies the number of intervals in the function. It must be a positive integer (greater than 0). The second parameter, which is optional, is either the value "start" or "end", and specifies the point at which the change of values occur within the interval. If the second parameter is omitted, it is given the value "end"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cubic-</a:t>
            </a:r>
            <a:r>
              <a:rPr lang="en-US" sz="1800" dirty="0" err="1" smtClean="0">
                <a:latin typeface="Times New Roman" pitchFamily="18" charset="0"/>
                <a:cs typeface="Times New Roman" pitchFamily="18" charset="0"/>
              </a:rPr>
              <a:t>bezier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n,n,n,n</a:t>
            </a:r>
            <a:r>
              <a:rPr lang="en-US" sz="1800" dirty="0">
                <a:latin typeface="Times New Roman" pitchFamily="18" charset="0"/>
                <a:cs typeface="Times New Roman" pitchFamily="18" charset="0"/>
              </a:rPr>
              <a:t>) - Define your own values in the cubic-</a:t>
            </a:r>
            <a:r>
              <a:rPr lang="en-US" sz="1800" dirty="0" err="1">
                <a:latin typeface="Times New Roman" pitchFamily="18" charset="0"/>
                <a:cs typeface="Times New Roman" pitchFamily="18" charset="0"/>
              </a:rPr>
              <a:t>bezier</a:t>
            </a:r>
            <a:r>
              <a:rPr lang="en-US" sz="1800" dirty="0">
                <a:latin typeface="Times New Roman" pitchFamily="18" charset="0"/>
                <a:cs typeface="Times New Roman" pitchFamily="18" charset="0"/>
              </a:rPr>
              <a:t> function. Possible values are numeric values from 0 to 1</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240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a:latin typeface="Times New Roman" pitchFamily="18" charset="0"/>
                <a:cs typeface="Times New Roman" pitchFamily="18" charset="0"/>
              </a:rPr>
              <a:t>transition-delay</a:t>
            </a:r>
            <a:endParaRPr lang="en-US" sz="3600" b="1" dirty="0"/>
          </a:p>
        </p:txBody>
      </p:sp>
      <p:sp>
        <p:nvSpPr>
          <p:cNvPr id="3" name="Content Placeholder 2"/>
          <p:cNvSpPr>
            <a:spLocks noGrp="1"/>
          </p:cNvSpPr>
          <p:nvPr>
            <p:ph idx="1"/>
          </p:nvPr>
        </p:nvSpPr>
        <p:spPr>
          <a:xfrm>
            <a:off x="457200" y="819150"/>
            <a:ext cx="8229600" cy="3394472"/>
          </a:xfrm>
        </p:spPr>
        <p:txBody>
          <a:bodyPr>
            <a:noAutofit/>
          </a:bodyPr>
          <a:lstStyle/>
          <a:p>
            <a:pPr marL="0" indent="0">
              <a:buNone/>
            </a:pPr>
            <a:r>
              <a:rPr lang="en-US" sz="1600" dirty="0">
                <a:latin typeface="Times New Roman" pitchFamily="18" charset="0"/>
                <a:cs typeface="Times New Roman" pitchFamily="18" charset="0"/>
              </a:rPr>
              <a:t>This property is used to specify when the transition effect will start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We can set this property to time in the form of </a:t>
            </a:r>
            <a:r>
              <a:rPr lang="en-US" sz="1600" i="1" dirty="0">
                <a:latin typeface="Times New Roman" pitchFamily="18" charset="0"/>
                <a:cs typeface="Times New Roman" pitchFamily="18" charset="0"/>
              </a:rPr>
              <a:t>seconds </a:t>
            </a:r>
            <a:r>
              <a:rPr lang="en-US" sz="1600" dirty="0">
                <a:latin typeface="Times New Roman" pitchFamily="18" charset="0"/>
                <a:cs typeface="Times New Roman" pitchFamily="18" charset="0"/>
              </a:rPr>
              <a:t>or</a:t>
            </a:r>
            <a:r>
              <a:rPr lang="en-US" sz="1600" i="1" dirty="0">
                <a:latin typeface="Times New Roman" pitchFamily="18" charset="0"/>
                <a:cs typeface="Times New Roman" pitchFamily="18" charset="0"/>
              </a:rPr>
              <a:t> milliseconds</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Ex:- </a:t>
            </a:r>
          </a:p>
          <a:p>
            <a:pPr marL="0" indent="0">
              <a:buNone/>
            </a:pPr>
            <a:r>
              <a:rPr lang="en-US" sz="1600" dirty="0">
                <a:latin typeface="Times New Roman" pitchFamily="18" charset="0"/>
                <a:cs typeface="Times New Roman" pitchFamily="18" charset="0"/>
              </a:rPr>
              <a:t>div { </a:t>
            </a:r>
            <a:r>
              <a:rPr lang="en-US" sz="1600" dirty="0" smtClean="0">
                <a:latin typeface="Times New Roman" pitchFamily="18" charset="0"/>
                <a:cs typeface="Times New Roman" pitchFamily="18" charset="0"/>
              </a:rPr>
              <a:t>transition-delay: </a:t>
            </a:r>
            <a:r>
              <a:rPr lang="en-US" sz="1600" dirty="0">
                <a:latin typeface="Times New Roman" pitchFamily="18" charset="0"/>
                <a:cs typeface="Times New Roman" pitchFamily="18" charset="0"/>
              </a:rPr>
              <a:t>2s; }</a:t>
            </a:r>
          </a:p>
          <a:p>
            <a:pPr marL="0" indent="0">
              <a:buNone/>
            </a:pPr>
            <a:r>
              <a:rPr lang="en-US" sz="1600" dirty="0">
                <a:latin typeface="Times New Roman" pitchFamily="18" charset="0"/>
                <a:cs typeface="Times New Roman" pitchFamily="18" charset="0"/>
              </a:rPr>
              <a:t>div { </a:t>
            </a:r>
            <a:r>
              <a:rPr lang="en-US" sz="1600" dirty="0" smtClean="0">
                <a:latin typeface="Times New Roman" pitchFamily="18" charset="0"/>
                <a:cs typeface="Times New Roman" pitchFamily="18" charset="0"/>
              </a:rPr>
              <a:t>transition-delay: </a:t>
            </a:r>
            <a:r>
              <a:rPr lang="en-US" sz="1600" dirty="0">
                <a:latin typeface="Times New Roman" pitchFamily="18" charset="0"/>
                <a:cs typeface="Times New Roman" pitchFamily="18" charset="0"/>
              </a:rPr>
              <a:t>1000ms; }</a:t>
            </a:r>
          </a:p>
          <a:p>
            <a:pPr marL="0" indent="0">
              <a:buNone/>
            </a:pPr>
            <a:endParaRPr lang="en-US" sz="1600" dirty="0"/>
          </a:p>
        </p:txBody>
      </p:sp>
    </p:spTree>
    <p:extLst>
      <p:ext uri="{BB962C8B-B14F-4D97-AF65-F5344CB8AC3E}">
        <p14:creationId xmlns:p14="http://schemas.microsoft.com/office/powerpoint/2010/main" val="5567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transition</a:t>
            </a:r>
            <a:endParaRPr lang="en-US" sz="3600" dirty="0"/>
          </a:p>
        </p:txBody>
      </p:sp>
      <p:sp>
        <p:nvSpPr>
          <p:cNvPr id="3" name="Content Placeholder 2"/>
          <p:cNvSpPr>
            <a:spLocks noGrp="1"/>
          </p:cNvSpPr>
          <p:nvPr>
            <p:ph idx="1"/>
          </p:nvPr>
        </p:nvSpPr>
        <p:spPr>
          <a:xfrm>
            <a:off x="457200" y="742950"/>
            <a:ext cx="8229600" cy="3810000"/>
          </a:xfrm>
        </p:spPr>
        <p:txBody>
          <a:bodyPr>
            <a:normAutofit/>
          </a:bodyPr>
          <a:lstStyle/>
          <a:p>
            <a:pPr marL="0" indent="0">
              <a:buNone/>
            </a:pPr>
            <a:r>
              <a:rPr lang="en-US" sz="1600" dirty="0">
                <a:latin typeface="Times New Roman" pitchFamily="18" charset="0"/>
                <a:cs typeface="Times New Roman" pitchFamily="18" charset="0"/>
              </a:rPr>
              <a:t>The transition property is a shorthand property for the four transition </a:t>
            </a:r>
            <a:r>
              <a:rPr lang="en-US" sz="1600" dirty="0" smtClean="0">
                <a:latin typeface="Times New Roman" pitchFamily="18" charset="0"/>
                <a:cs typeface="Times New Roman" pitchFamily="18" charset="0"/>
              </a:rPr>
              <a:t>properties.</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latin typeface="Times New Roman" pitchFamily="18" charset="0"/>
                <a:cs typeface="Times New Roman" pitchFamily="18" charset="0"/>
              </a:rPr>
              <a:t>Selector { transition</a:t>
            </a:r>
            <a:r>
              <a:rPr lang="en-US" sz="1600" dirty="0">
                <a:latin typeface="Times New Roman" pitchFamily="18" charset="0"/>
                <a:cs typeface="Times New Roman" pitchFamily="18" charset="0"/>
              </a:rPr>
              <a:t>: transition-property, transition-duration, transition-timing-function, and transition-delay</a:t>
            </a:r>
            <a:r>
              <a:rPr lang="en-US" sz="1600" dirty="0" smtClean="0">
                <a:latin typeface="Times New Roman" pitchFamily="18" charset="0"/>
                <a:cs typeface="Times New Roman" pitchFamily="18" charset="0"/>
              </a:rPr>
              <a:t>; }</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transition: width 2000ms ease; }</a:t>
            </a: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Note</a:t>
            </a:r>
            <a:r>
              <a:rPr lang="en-US" sz="1600" dirty="0">
                <a:latin typeface="Times New Roman" pitchFamily="18" charset="0"/>
                <a:cs typeface="Times New Roman" pitchFamily="18" charset="0"/>
              </a:rPr>
              <a:t>: Always specify the transition-duration property, otherwise the duration is 0s, and the transition will have no effect.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3254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Width</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set </a:t>
            </a:r>
            <a:r>
              <a:rPr lang="en-US" sz="2400" dirty="0">
                <a:latin typeface="Times New Roman" pitchFamily="18" charset="0"/>
                <a:cs typeface="Times New Roman" pitchFamily="18" charset="0"/>
              </a:rPr>
              <a:t>the width of an element</a:t>
            </a:r>
            <a:r>
              <a:rPr lang="en-US" sz="2400" dirty="0" smtClean="0">
                <a:latin typeface="Times New Roman" pitchFamily="18" charset="0"/>
                <a:cs typeface="Times New Roman" pitchFamily="18" charset="0"/>
              </a:rPr>
              <a:t>. We can set this property to auto and length in the form of </a:t>
            </a:r>
            <a:r>
              <a:rPr lang="en-US" sz="2400" dirty="0" err="1" smtClean="0">
                <a:latin typeface="Times New Roman" pitchFamily="18" charset="0"/>
                <a:cs typeface="Times New Roman" pitchFamily="18" charset="0"/>
              </a:rPr>
              <a:t>px</a:t>
            </a:r>
            <a:r>
              <a:rPr lang="en-US" sz="2400" dirty="0" smtClean="0">
                <a:latin typeface="Times New Roman" pitchFamily="18" charset="0"/>
                <a:cs typeface="Times New Roman" pitchFamily="18" charset="0"/>
              </a:rPr>
              <a:t>, cm, % etc.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width: 100px;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431231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Height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set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height </a:t>
            </a:r>
            <a:r>
              <a:rPr lang="en-US" sz="2400" dirty="0">
                <a:latin typeface="Times New Roman" pitchFamily="18" charset="0"/>
                <a:cs typeface="Times New Roman" pitchFamily="18" charset="0"/>
              </a:rPr>
              <a:t>of an element</a:t>
            </a:r>
            <a:r>
              <a:rPr lang="en-US" sz="2400" dirty="0" smtClean="0">
                <a:latin typeface="Times New Roman" pitchFamily="18" charset="0"/>
                <a:cs typeface="Times New Roman" pitchFamily="18" charset="0"/>
              </a:rPr>
              <a:t>. We can set this property to auto and length in the form of </a:t>
            </a:r>
            <a:r>
              <a:rPr lang="en-US" sz="2400" dirty="0" err="1" smtClean="0">
                <a:latin typeface="Times New Roman" pitchFamily="18" charset="0"/>
                <a:cs typeface="Times New Roman" pitchFamily="18" charset="0"/>
              </a:rPr>
              <a:t>px</a:t>
            </a:r>
            <a:r>
              <a:rPr lang="en-US" sz="2400" dirty="0" smtClean="0">
                <a:latin typeface="Times New Roman" pitchFamily="18" charset="0"/>
                <a:cs typeface="Times New Roman" pitchFamily="18" charset="0"/>
              </a:rPr>
              <a:t>, cm, % etc.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height: 100px;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916652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Outline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outline is a line that is drawn around </a:t>
            </a:r>
            <a:r>
              <a:rPr lang="en-US" sz="2000" dirty="0" smtClean="0">
                <a:latin typeface="Times New Roman" pitchFamily="18" charset="0"/>
                <a:cs typeface="Times New Roman" pitchFamily="18" charset="0"/>
              </a:rPr>
              <a:t>elements, outside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borders. </a:t>
            </a:r>
            <a:r>
              <a:rPr lang="en-US" sz="2000" dirty="0">
                <a:latin typeface="Times New Roman" pitchFamily="18" charset="0"/>
                <a:cs typeface="Times New Roman" pitchFamily="18" charset="0"/>
              </a:rPr>
              <a:t>Outlines never take up space, as they are drawn outside of an element's </a:t>
            </a:r>
            <a:r>
              <a:rPr lang="en-US" sz="2000" dirty="0" smtClean="0">
                <a:latin typeface="Times New Roman" pitchFamily="18" charset="0"/>
                <a:cs typeface="Times New Roman" pitchFamily="18" charset="0"/>
              </a:rPr>
              <a:t>content.</a:t>
            </a:r>
            <a:endParaRPr lang="en-US" sz="2000" dirty="0">
              <a:latin typeface="Times New Roman" pitchFamily="18" charset="0"/>
              <a:cs typeface="Times New Roman" pitchFamily="18" charset="0"/>
            </a:endParaRPr>
          </a:p>
          <a:p>
            <a:pPr marL="685800" lvl="1">
              <a:buFont typeface="Arial" pitchFamily="34" charset="0"/>
              <a:buChar char="•"/>
            </a:pPr>
            <a:r>
              <a:rPr lang="en-US" dirty="0" smtClean="0">
                <a:latin typeface="Times New Roman" pitchFamily="18" charset="0"/>
                <a:cs typeface="Times New Roman" pitchFamily="18" charset="0"/>
              </a:rPr>
              <a:t>outline-color</a:t>
            </a:r>
          </a:p>
          <a:p>
            <a:pPr marL="685800" lvl="1">
              <a:buFont typeface="Arial" pitchFamily="34" charset="0"/>
              <a:buChar char="•"/>
            </a:pPr>
            <a:r>
              <a:rPr lang="en-US" dirty="0" smtClean="0">
                <a:latin typeface="Times New Roman" pitchFamily="18" charset="0"/>
                <a:cs typeface="Times New Roman" pitchFamily="18" charset="0"/>
              </a:rPr>
              <a:t>outline-style</a:t>
            </a:r>
          </a:p>
          <a:p>
            <a:pPr marL="685800" lvl="1">
              <a:buFont typeface="Arial" pitchFamily="34" charset="0"/>
              <a:buChar char="•"/>
            </a:pPr>
            <a:r>
              <a:rPr lang="en-US" dirty="0" smtClean="0">
                <a:latin typeface="Times New Roman" pitchFamily="18" charset="0"/>
                <a:cs typeface="Times New Roman" pitchFamily="18" charset="0"/>
              </a:rPr>
              <a:t>outline-width</a:t>
            </a:r>
          </a:p>
          <a:p>
            <a:pPr marL="685800" lvl="1">
              <a:buFont typeface="Arial" pitchFamily="34" charset="0"/>
              <a:buChar char="•"/>
            </a:pPr>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226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Rules</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Must </a:t>
            </a:r>
            <a:r>
              <a:rPr lang="en-US" sz="2000" dirty="0">
                <a:latin typeface="Times New Roman" pitchFamily="18" charset="0"/>
                <a:cs typeface="Times New Roman" pitchFamily="18" charset="0"/>
              </a:rPr>
              <a:t>begin with a letter A-Z or a-z</a:t>
            </a:r>
          </a:p>
          <a:p>
            <a:r>
              <a:rPr lang="en-US" sz="2000" smtClean="0">
                <a:latin typeface="Times New Roman" pitchFamily="18" charset="0"/>
                <a:cs typeface="Times New Roman" pitchFamily="18" charset="0"/>
              </a:rPr>
              <a:t>Id name </a:t>
            </a:r>
            <a:r>
              <a:rPr lang="en-US" sz="2000" dirty="0">
                <a:latin typeface="Times New Roman" pitchFamily="18" charset="0"/>
                <a:cs typeface="Times New Roman" pitchFamily="18" charset="0"/>
              </a:rPr>
              <a:t>cannot start with a </a:t>
            </a:r>
            <a:r>
              <a:rPr lang="en-US" sz="2000" dirty="0" smtClean="0">
                <a:latin typeface="Times New Roman" pitchFamily="18" charset="0"/>
                <a:cs typeface="Times New Roman" pitchFamily="18" charset="0"/>
              </a:rPr>
              <a:t>number</a:t>
            </a:r>
          </a:p>
          <a:p>
            <a:r>
              <a:rPr lang="en-US" sz="2000" dirty="0" smtClean="0">
                <a:latin typeface="Times New Roman" pitchFamily="18" charset="0"/>
                <a:cs typeface="Times New Roman" pitchFamily="18" charset="0"/>
              </a:rPr>
              <a:t>Must not contain any space characters</a:t>
            </a:r>
          </a:p>
          <a:p>
            <a:r>
              <a:rPr lang="en-US" sz="2000" dirty="0" smtClean="0">
                <a:latin typeface="Times New Roman" pitchFamily="18" charset="0"/>
                <a:cs typeface="Times New Roman" pitchFamily="18" charset="0"/>
              </a:rPr>
              <a:t>Can be followed by: letters (A-</a:t>
            </a:r>
            <a:r>
              <a:rPr lang="en-US" sz="2000" dirty="0" err="1" smtClean="0">
                <a:latin typeface="Times New Roman" pitchFamily="18" charset="0"/>
                <a:cs typeface="Times New Roman" pitchFamily="18" charset="0"/>
              </a:rPr>
              <a:t>Za</a:t>
            </a:r>
            <a:r>
              <a:rPr lang="en-US" sz="2000" dirty="0" smtClean="0">
                <a:latin typeface="Times New Roman" pitchFamily="18" charset="0"/>
                <a:cs typeface="Times New Roman" pitchFamily="18" charset="0"/>
              </a:rPr>
              <a:t>-z), digits (0-9), hyphens ("-"), and underscores ("_")</a:t>
            </a:r>
          </a:p>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HTML, all values are </a:t>
            </a:r>
            <a:r>
              <a:rPr lang="en-US" sz="2000" dirty="0" smtClean="0">
                <a:latin typeface="Times New Roman" pitchFamily="18" charset="0"/>
                <a:cs typeface="Times New Roman" pitchFamily="18" charset="0"/>
              </a:rPr>
              <a:t>case-insensitive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245031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outline-style</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specify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style </a:t>
            </a:r>
            <a:r>
              <a:rPr lang="en-US" sz="2400" dirty="0">
                <a:latin typeface="Times New Roman" pitchFamily="18" charset="0"/>
                <a:cs typeface="Times New Roman" pitchFamily="18" charset="0"/>
              </a:rPr>
              <a:t>of an outline</a:t>
            </a:r>
            <a:r>
              <a:rPr lang="en-US" sz="2400" dirty="0" smtClean="0">
                <a:latin typeface="Times New Roman" pitchFamily="18" charset="0"/>
                <a:cs typeface="Times New Roman" pitchFamily="18" charset="0"/>
              </a:rPr>
              <a:t>. We can set this property </a:t>
            </a:r>
            <a:r>
              <a:rPr lang="en-US" sz="2400" dirty="0">
                <a:latin typeface="Times New Roman" pitchFamily="18" charset="0"/>
                <a:cs typeface="Times New Roman" pitchFamily="18" charset="0"/>
              </a:rPr>
              <a:t>to </a:t>
            </a:r>
            <a:r>
              <a:rPr lang="en-US" sz="2400" i="1" dirty="0" smtClean="0">
                <a:latin typeface="Times New Roman" pitchFamily="18" charset="0"/>
                <a:cs typeface="Times New Roman" pitchFamily="18" charset="0"/>
              </a:rPr>
              <a:t>none</a:t>
            </a:r>
            <a:r>
              <a:rPr lang="en-US" sz="2400" dirty="0" smtClean="0">
                <a:latin typeface="Times New Roman" pitchFamily="18" charset="0"/>
                <a:cs typeface="Times New Roman" pitchFamily="18" charset="0"/>
              </a:rPr>
              <a:t> (default), </a:t>
            </a:r>
            <a:r>
              <a:rPr lang="en-US" sz="2400" i="1" dirty="0">
                <a:latin typeface="Times New Roman" pitchFamily="18" charset="0"/>
                <a:cs typeface="Times New Roman" pitchFamily="18" charset="0"/>
              </a:rPr>
              <a:t>hidden, dotted, dashed, solid, double, groove, ridge, inset, </a:t>
            </a:r>
            <a:r>
              <a:rPr lang="en-US" sz="2400" i="1" dirty="0" smtClean="0">
                <a:latin typeface="Times New Roman" pitchFamily="18" charset="0"/>
                <a:cs typeface="Times New Roman" pitchFamily="18" charset="0"/>
              </a:rPr>
              <a:t>outset</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outline-style: solid;}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921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outline-color</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specify </a:t>
            </a:r>
            <a:r>
              <a:rPr lang="en-US" sz="2400" dirty="0">
                <a:latin typeface="Times New Roman" pitchFamily="18" charset="0"/>
                <a:cs typeface="Times New Roman" pitchFamily="18" charset="0"/>
              </a:rPr>
              <a:t>the color of an outline</a:t>
            </a:r>
            <a:r>
              <a:rPr lang="en-US" sz="2400" dirty="0" smtClean="0">
                <a:latin typeface="Times New Roman" pitchFamily="18" charset="0"/>
                <a:cs typeface="Times New Roman" pitchFamily="18" charset="0"/>
              </a:rPr>
              <a:t>. We can set this property to invert (default) or color.</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outline-style: solid; outline-color: red;}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95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outline-width</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specify width </a:t>
            </a:r>
            <a:r>
              <a:rPr lang="en-US" sz="2400" dirty="0">
                <a:latin typeface="Times New Roman" pitchFamily="18" charset="0"/>
                <a:cs typeface="Times New Roman" pitchFamily="18" charset="0"/>
              </a:rPr>
              <a:t>of an outline</a:t>
            </a:r>
            <a:r>
              <a:rPr lang="en-US" sz="2400" dirty="0" smtClean="0">
                <a:latin typeface="Times New Roman" pitchFamily="18" charset="0"/>
                <a:cs typeface="Times New Roman" pitchFamily="18" charset="0"/>
              </a:rPr>
              <a:t>. We can set this property </a:t>
            </a:r>
            <a:r>
              <a:rPr lang="en-US" sz="2400" dirty="0">
                <a:latin typeface="Times New Roman" pitchFamily="18" charset="0"/>
                <a:cs typeface="Times New Roman" pitchFamily="18" charset="0"/>
              </a:rPr>
              <a:t>to </a:t>
            </a:r>
            <a:r>
              <a:rPr lang="en-US" sz="2400" i="1" dirty="0">
                <a:latin typeface="Times New Roman" pitchFamily="18" charset="0"/>
                <a:cs typeface="Times New Roman" pitchFamily="18" charset="0"/>
              </a:rPr>
              <a:t>medium</a:t>
            </a:r>
            <a:r>
              <a:rPr lang="en-US" sz="2400" dirty="0">
                <a:latin typeface="Times New Roman" pitchFamily="18" charset="0"/>
                <a:cs typeface="Times New Roman" pitchFamily="18" charset="0"/>
              </a:rPr>
              <a:t> (default), </a:t>
            </a:r>
            <a:r>
              <a:rPr lang="en-US" sz="2400" i="1" dirty="0">
                <a:latin typeface="Times New Roman" pitchFamily="18" charset="0"/>
                <a:cs typeface="Times New Roman" pitchFamily="18" charset="0"/>
              </a:rPr>
              <a:t>thin, thick, </a:t>
            </a:r>
            <a:r>
              <a:rPr lang="en-US" sz="2400" i="1" dirty="0" smtClean="0">
                <a:latin typeface="Times New Roman" pitchFamily="18" charset="0"/>
                <a:cs typeface="Times New Roman" pitchFamily="18" charset="0"/>
              </a:rPr>
              <a:t>length</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outline-style: solid; outline-width: thin;}</a:t>
            </a:r>
          </a:p>
          <a:p>
            <a:pPr marL="0" indent="0">
              <a:buNone/>
            </a:pPr>
            <a:r>
              <a:rPr lang="en-US" sz="2400" dirty="0">
                <a:latin typeface="Times New Roman" pitchFamily="18" charset="0"/>
                <a:cs typeface="Times New Roman" pitchFamily="18" charset="0"/>
              </a:rPr>
              <a:t>div { outline-style: solid; outline-width: </a:t>
            </a:r>
            <a:r>
              <a:rPr lang="en-US" sz="2400" dirty="0" smtClean="0">
                <a:latin typeface="Times New Roman" pitchFamily="18" charset="0"/>
                <a:cs typeface="Times New Roman" pitchFamily="18" charset="0"/>
              </a:rPr>
              <a:t>5px;}</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3837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outline</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is shorthand of other outline properties.</a:t>
            </a:r>
          </a:p>
          <a:p>
            <a:pPr marL="0" indent="0">
              <a:buNone/>
            </a:pPr>
            <a:r>
              <a:rPr lang="en-US" sz="2400" dirty="0" smtClean="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Selector </a:t>
            </a:r>
            <a:r>
              <a:rPr lang="en-US" sz="2400" smtClean="0">
                <a:latin typeface="Times New Roman" pitchFamily="18" charset="0"/>
                <a:cs typeface="Times New Roman" pitchFamily="18" charset="0"/>
              </a:rPr>
              <a:t>{outline: outline-color </a:t>
            </a:r>
            <a:r>
              <a:rPr lang="en-US" sz="2400" dirty="0">
                <a:latin typeface="Times New Roman" pitchFamily="18" charset="0"/>
                <a:cs typeface="Times New Roman" pitchFamily="18" charset="0"/>
              </a:rPr>
              <a:t>outline-style </a:t>
            </a:r>
            <a:r>
              <a:rPr lang="en-US" sz="2400" dirty="0" smtClean="0">
                <a:latin typeface="Times New Roman" pitchFamily="18" charset="0"/>
                <a:cs typeface="Times New Roman" pitchFamily="18" charset="0"/>
              </a:rPr>
              <a:t>outline-width;}</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outline: red solid 3px;}</a:t>
            </a:r>
          </a:p>
        </p:txBody>
      </p:sp>
    </p:spTree>
    <p:extLst>
      <p:ext uri="{BB962C8B-B14F-4D97-AF65-F5344CB8AC3E}">
        <p14:creationId xmlns:p14="http://schemas.microsoft.com/office/powerpoint/2010/main" val="29734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outline-offset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add </a:t>
            </a:r>
            <a:r>
              <a:rPr lang="en-US" sz="2400" dirty="0">
                <a:latin typeface="Times New Roman" pitchFamily="18" charset="0"/>
                <a:cs typeface="Times New Roman" pitchFamily="18" charset="0"/>
              </a:rPr>
              <a:t>space between an outline and the edge or border of an element</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outline-offset: 5px;}</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192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smtClean="0">
                <a:latin typeface="Times New Roman" pitchFamily="18" charset="0"/>
                <a:cs typeface="Times New Roman" pitchFamily="18" charset="0"/>
              </a:rPr>
              <a:t>Columns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define columns.</a:t>
            </a:r>
          </a:p>
          <a:p>
            <a:pPr lvl="1" indent="-342900">
              <a:buFont typeface="Arial" pitchFamily="34" charset="0"/>
              <a:buChar char="•"/>
            </a:pPr>
            <a:r>
              <a:rPr lang="en-US" sz="2400" dirty="0" smtClean="0">
                <a:latin typeface="Times New Roman" pitchFamily="18" charset="0"/>
                <a:cs typeface="Times New Roman" pitchFamily="18" charset="0"/>
              </a:rPr>
              <a:t>column-count</a:t>
            </a:r>
          </a:p>
          <a:p>
            <a:pPr lvl="1" indent="-342900">
              <a:buFont typeface="Arial" pitchFamily="34" charset="0"/>
              <a:buChar char="•"/>
            </a:pPr>
            <a:r>
              <a:rPr lang="en-US" sz="2400" dirty="0" smtClean="0">
                <a:latin typeface="Times New Roman" pitchFamily="18" charset="0"/>
                <a:cs typeface="Times New Roman" pitchFamily="18" charset="0"/>
              </a:rPr>
              <a:t>column-width</a:t>
            </a:r>
          </a:p>
          <a:p>
            <a:pPr lvl="1" indent="-342900">
              <a:buFont typeface="Arial" pitchFamily="34" charset="0"/>
              <a:buChar char="•"/>
            </a:pPr>
            <a:r>
              <a:rPr lang="en-US" sz="2400" dirty="0" smtClean="0">
                <a:latin typeface="Times New Roman" pitchFamily="18" charset="0"/>
                <a:cs typeface="Times New Roman" pitchFamily="18" charset="0"/>
              </a:rPr>
              <a:t>columns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3322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column-count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This property is used to </a:t>
            </a:r>
            <a:r>
              <a:rPr lang="en-US" sz="2400" dirty="0" smtClean="0">
                <a:latin typeface="Times New Roman" pitchFamily="18" charset="0"/>
                <a:cs typeface="Times New Roman" pitchFamily="18" charset="0"/>
              </a:rPr>
              <a:t>specify </a:t>
            </a:r>
            <a:r>
              <a:rPr lang="en-US" sz="2400" dirty="0">
                <a:latin typeface="Times New Roman" pitchFamily="18" charset="0"/>
                <a:cs typeface="Times New Roman" pitchFamily="18" charset="0"/>
              </a:rPr>
              <a:t>the number of columns an element should be divided into</a:t>
            </a:r>
            <a:r>
              <a:rPr lang="en-US" sz="2400" dirty="0" smtClean="0">
                <a:latin typeface="Times New Roman" pitchFamily="18" charset="0"/>
                <a:cs typeface="Times New Roman" pitchFamily="18" charset="0"/>
              </a:rPr>
              <a:t>. We can set this property to </a:t>
            </a:r>
            <a:r>
              <a:rPr lang="en-US" sz="2400" i="1" dirty="0" smtClean="0">
                <a:latin typeface="Times New Roman" pitchFamily="18" charset="0"/>
                <a:cs typeface="Times New Roman" pitchFamily="18" charset="0"/>
              </a:rPr>
              <a:t>number</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auto </a:t>
            </a:r>
            <a:r>
              <a:rPr lang="en-US" sz="2400" dirty="0" smtClean="0">
                <a:latin typeface="Times New Roman" pitchFamily="18" charset="0"/>
                <a:cs typeface="Times New Roman" pitchFamily="18" charset="0"/>
              </a:rPr>
              <a:t>(default).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column-count: 2;}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4667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column-width</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This property is used to </a:t>
            </a:r>
            <a:r>
              <a:rPr lang="en-US" sz="2400" dirty="0" smtClean="0">
                <a:latin typeface="Times New Roman" pitchFamily="18" charset="0"/>
                <a:cs typeface="Times New Roman" pitchFamily="18" charset="0"/>
              </a:rPr>
              <a:t>specify </a:t>
            </a:r>
            <a:r>
              <a:rPr lang="en-US" sz="2400" dirty="0">
                <a:latin typeface="Times New Roman" pitchFamily="18" charset="0"/>
                <a:cs typeface="Times New Roman" pitchFamily="18" charset="0"/>
              </a:rPr>
              <a:t>width for the columns</a:t>
            </a:r>
            <a:r>
              <a:rPr lang="en-US" sz="2400" dirty="0" smtClean="0">
                <a:latin typeface="Times New Roman" pitchFamily="18" charset="0"/>
                <a:cs typeface="Times New Roman" pitchFamily="18" charset="0"/>
              </a:rPr>
              <a:t>. We can set this property to </a:t>
            </a:r>
            <a:r>
              <a:rPr lang="en-US" sz="2400" i="1" dirty="0" smtClean="0">
                <a:latin typeface="Times New Roman" pitchFamily="18" charset="0"/>
                <a:cs typeface="Times New Roman" pitchFamily="18" charset="0"/>
              </a:rPr>
              <a:t>length</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auto </a:t>
            </a:r>
            <a:r>
              <a:rPr lang="en-US" sz="2400" dirty="0" smtClean="0">
                <a:latin typeface="Times New Roman" pitchFamily="18" charset="0"/>
                <a:cs typeface="Times New Roman" pitchFamily="18" charset="0"/>
              </a:rPr>
              <a:t>(default).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column-count: 2;</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column-width: 100px;} </a:t>
            </a:r>
          </a:p>
          <a:p>
            <a:pPr marL="0" indent="0">
              <a:buNone/>
            </a:pPr>
            <a:r>
              <a:rPr lang="en-US" sz="2400" dirty="0">
                <a:latin typeface="Times New Roman" pitchFamily="18" charset="0"/>
                <a:cs typeface="Times New Roman" pitchFamily="18" charset="0"/>
              </a:rPr>
              <a:t>div { </a:t>
            </a:r>
            <a:r>
              <a:rPr lang="en-US" sz="2400" dirty="0" smtClean="0">
                <a:latin typeface="Times New Roman" pitchFamily="18" charset="0"/>
                <a:cs typeface="Times New Roman" pitchFamily="18" charset="0"/>
              </a:rPr>
              <a:t>column-width</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200px</a:t>
            </a:r>
            <a:r>
              <a:rPr lang="en-US" sz="2400" dirty="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183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This is shorthand which is used to </a:t>
            </a:r>
            <a:r>
              <a:rPr lang="en-US" sz="2400" dirty="0" smtClean="0">
                <a:latin typeface="Times New Roman" pitchFamily="18" charset="0"/>
                <a:cs typeface="Times New Roman" pitchFamily="18" charset="0"/>
              </a:rPr>
              <a:t>set </a:t>
            </a:r>
            <a:r>
              <a:rPr lang="en-US" sz="2400" dirty="0">
                <a:latin typeface="Times New Roman" pitchFamily="18" charset="0"/>
                <a:cs typeface="Times New Roman" pitchFamily="18" charset="0"/>
              </a:rPr>
              <a:t>column-width and column-count</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Syntax: - </a:t>
            </a:r>
          </a:p>
          <a:p>
            <a:pPr marL="0" indent="0">
              <a:buNone/>
            </a:pPr>
            <a:r>
              <a:rPr lang="en-US" sz="2400" dirty="0" smtClean="0">
                <a:latin typeface="Times New Roman" pitchFamily="18" charset="0"/>
                <a:cs typeface="Times New Roman" pitchFamily="18" charset="0"/>
              </a:rPr>
              <a:t>Selector { columns: column-width column-count;}</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div { columns: 200px 2;}</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801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column-rule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column-rule-style</a:t>
            </a:r>
          </a:p>
          <a:p>
            <a:r>
              <a:rPr lang="en-US" sz="2400" dirty="0" smtClean="0">
                <a:latin typeface="Times New Roman" pitchFamily="18" charset="0"/>
                <a:cs typeface="Times New Roman" pitchFamily="18" charset="0"/>
              </a:rPr>
              <a:t>column-rule-width</a:t>
            </a:r>
          </a:p>
          <a:p>
            <a:r>
              <a:rPr lang="en-US" sz="2400" dirty="0" smtClean="0">
                <a:latin typeface="Times New Roman" pitchFamily="18" charset="0"/>
                <a:cs typeface="Times New Roman" pitchFamily="18" charset="0"/>
              </a:rPr>
              <a:t>column-rule-color</a:t>
            </a:r>
          </a:p>
          <a:p>
            <a:r>
              <a:rPr lang="en-US" sz="2400" dirty="0" smtClean="0">
                <a:latin typeface="Times New Roman" pitchFamily="18" charset="0"/>
                <a:cs typeface="Times New Roman" pitchFamily="18" charset="0"/>
              </a:rPr>
              <a:t>column-rule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9588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419600"/>
          </a:xfrm>
        </p:spPr>
        <p:txBody>
          <a:bodyPr>
            <a:noAutofit/>
          </a:bodyPr>
          <a:lstStyle/>
          <a:p>
            <a:pPr marL="0" indent="0">
              <a:buNone/>
            </a:pPr>
            <a:r>
              <a:rPr lang="en-US" sz="1800" dirty="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&lt;style&gt;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color</a:t>
            </a:r>
            <a:r>
              <a:rPr lang="en-US" sz="1800" dirty="0">
                <a:latin typeface="Times New Roman" pitchFamily="18" charset="0"/>
                <a:cs typeface="Times New Roman" pitchFamily="18" charset="0"/>
              </a:rPr>
              <a:t>: red; font-size: 60px;</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&lt;/style&gt;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		&lt;p id="</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"&gt;Hello World!&lt;/p&gt;</a:t>
            </a:r>
          </a:p>
          <a:p>
            <a:pPr marL="0" indent="0">
              <a:buNone/>
            </a:pPr>
            <a:r>
              <a:rPr lang="en-US" sz="1800" dirty="0">
                <a:latin typeface="Times New Roman" pitchFamily="18" charset="0"/>
                <a:cs typeface="Times New Roman" pitchFamily="18" charset="0"/>
              </a:rPr>
              <a:t>		&lt;p&gt;This paragraph is not affected by the style.&lt;/p&gt;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272794844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column-rule-style</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the style of the rule between columns. We can set this property to none (default), hidden, </a:t>
            </a:r>
            <a:r>
              <a:rPr lang="en-US" sz="2000" dirty="0" smtClean="0">
                <a:latin typeface="Times New Roman" pitchFamily="18" charset="0"/>
                <a:cs typeface="Times New Roman" pitchFamily="18" charset="0"/>
              </a:rPr>
              <a:t>dotted, </a:t>
            </a:r>
            <a:r>
              <a:rPr lang="en-US" sz="2000" dirty="0">
                <a:latin typeface="Times New Roman" pitchFamily="18" charset="0"/>
                <a:cs typeface="Times New Roman" pitchFamily="18" charset="0"/>
              </a:rPr>
              <a:t>dashed, solid, double, groove, ridge, inset and outset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column-rule-style: double;}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30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column-rule-width</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a:t>
            </a:r>
            <a:r>
              <a:rPr lang="en-US" sz="2000" dirty="0" smtClean="0">
                <a:latin typeface="Times New Roman" pitchFamily="18" charset="0"/>
                <a:cs typeface="Times New Roman" pitchFamily="18" charset="0"/>
              </a:rPr>
              <a:t>width </a:t>
            </a:r>
            <a:r>
              <a:rPr lang="en-US" sz="2000" dirty="0">
                <a:latin typeface="Times New Roman" pitchFamily="18" charset="0"/>
                <a:cs typeface="Times New Roman" pitchFamily="18" charset="0"/>
              </a:rPr>
              <a:t>of the rule between columns. We can set this property to </a:t>
            </a:r>
            <a:r>
              <a:rPr lang="en-US" sz="2000" dirty="0" smtClean="0">
                <a:latin typeface="Times New Roman" pitchFamily="18" charset="0"/>
                <a:cs typeface="Times New Roman" pitchFamily="18" charset="0"/>
              </a:rPr>
              <a:t>medium </a:t>
            </a:r>
            <a:r>
              <a:rPr lang="en-US" sz="2000" dirty="0">
                <a:latin typeface="Times New Roman" pitchFamily="18" charset="0"/>
                <a:cs typeface="Times New Roman" pitchFamily="18" charset="0"/>
              </a:rPr>
              <a:t>(default), </a:t>
            </a:r>
            <a:r>
              <a:rPr lang="en-US" sz="2000" dirty="0" smtClean="0">
                <a:latin typeface="Times New Roman" pitchFamily="18" charset="0"/>
                <a:cs typeface="Times New Roman" pitchFamily="18" charset="0"/>
              </a:rPr>
              <a:t>thin, thick and length.</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column-rule-width: 5px;}</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105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column-rule-color</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a:t>
            </a:r>
            <a:r>
              <a:rPr lang="en-US" sz="2000" dirty="0" smtClean="0">
                <a:latin typeface="Times New Roman" pitchFamily="18" charset="0"/>
                <a:cs typeface="Times New Roman" pitchFamily="18" charset="0"/>
              </a:rPr>
              <a:t>color </a:t>
            </a:r>
            <a:r>
              <a:rPr lang="en-US" sz="2000" dirty="0">
                <a:latin typeface="Times New Roman" pitchFamily="18" charset="0"/>
                <a:cs typeface="Times New Roman" pitchFamily="18" charset="0"/>
              </a:rPr>
              <a:t>of the rule between columns. We can set this property to </a:t>
            </a:r>
            <a:r>
              <a:rPr lang="en-US" sz="2000" dirty="0" smtClean="0">
                <a:latin typeface="Times New Roman" pitchFamily="18" charset="0"/>
                <a:cs typeface="Times New Roman" pitchFamily="18" charset="0"/>
              </a:rPr>
              <a:t>color value.</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column-rule-color: red;}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707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column-rule</a:t>
            </a:r>
            <a:endParaRPr lang="en-US" sz="3600" b="1"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is shorthand of other column-rule-* properties.</a:t>
            </a:r>
          </a:p>
          <a:p>
            <a:pPr marL="0" indent="0">
              <a:buNone/>
            </a:pPr>
            <a:r>
              <a:rPr lang="en-US" sz="2000" dirty="0" smtClean="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Selector </a:t>
            </a:r>
            <a:r>
              <a:rPr lang="en-US" sz="2000" dirty="0" smtClean="0">
                <a:latin typeface="Times New Roman" pitchFamily="18" charset="0"/>
                <a:cs typeface="Times New Roman" pitchFamily="18" charset="0"/>
              </a:rPr>
              <a:t>{column-rule: column-rule-width </a:t>
            </a:r>
            <a:r>
              <a:rPr lang="en-US" sz="2000" dirty="0">
                <a:latin typeface="Times New Roman" pitchFamily="18" charset="0"/>
                <a:cs typeface="Times New Roman" pitchFamily="18" charset="0"/>
              </a:rPr>
              <a:t>column-rule-style column-rule-color </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column-rule: 5px solid red;}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2621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smtClean="0">
                <a:latin typeface="Times New Roman" pitchFamily="18" charset="0"/>
                <a:cs typeface="Times New Roman" pitchFamily="18" charset="0"/>
              </a:rPr>
              <a:t>column-gap</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the gap between the columns</a:t>
            </a:r>
            <a:r>
              <a:rPr lang="en-US" sz="2000" dirty="0" smtClean="0">
                <a:latin typeface="Times New Roman" pitchFamily="18" charset="0"/>
                <a:cs typeface="Times New Roman" pitchFamily="18" charset="0"/>
              </a:rPr>
              <a:t>. We can set this property to normal (default) and length.</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column-gap: 30px;}</a:t>
            </a:r>
          </a:p>
        </p:txBody>
      </p:sp>
    </p:spTree>
    <p:extLst>
      <p:ext uri="{BB962C8B-B14F-4D97-AF65-F5344CB8AC3E}">
        <p14:creationId xmlns:p14="http://schemas.microsoft.com/office/powerpoint/2010/main" val="3281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column-span</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a:t>
            </a:r>
            <a:r>
              <a:rPr lang="en-US" sz="2000" dirty="0">
                <a:latin typeface="Times New Roman" pitchFamily="18" charset="0"/>
                <a:cs typeface="Times New Roman" pitchFamily="18" charset="0"/>
              </a:rPr>
              <a:t>specify how many columns an element should span </a:t>
            </a:r>
            <a:r>
              <a:rPr lang="en-US" sz="2000" dirty="0" smtClean="0">
                <a:latin typeface="Times New Roman" pitchFamily="18" charset="0"/>
                <a:cs typeface="Times New Roman" pitchFamily="18" charset="0"/>
              </a:rPr>
              <a:t>across. We can set this property to none (default) and all.</a:t>
            </a: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div { </a:t>
            </a:r>
            <a:r>
              <a:rPr lang="en-US" sz="2000" dirty="0" smtClean="0">
                <a:latin typeface="Times New Roman" pitchFamily="18" charset="0"/>
                <a:cs typeface="Times New Roman" pitchFamily="18" charset="0"/>
              </a:rPr>
              <a:t>column-span: all;}</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107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smtClean="0">
                <a:latin typeface="Times New Roman" pitchFamily="18" charset="0"/>
                <a:cs typeface="Times New Roman" pitchFamily="18" charset="0"/>
              </a:rPr>
              <a:t>column-fill</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specify </a:t>
            </a:r>
            <a:r>
              <a:rPr lang="en-US" sz="2000" dirty="0">
                <a:latin typeface="Times New Roman" pitchFamily="18" charset="0"/>
                <a:cs typeface="Times New Roman" pitchFamily="18" charset="0"/>
              </a:rPr>
              <a:t>how to fill columns, balanced or not</a:t>
            </a:r>
            <a:r>
              <a:rPr lang="en-US" sz="2000" dirty="0" smtClean="0">
                <a:latin typeface="Times New Roman" pitchFamily="18" charset="0"/>
                <a:cs typeface="Times New Roman" pitchFamily="18" charset="0"/>
              </a:rPr>
              <a:t>. We can set this property to balance (default) and auto.</a:t>
            </a: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div { </a:t>
            </a:r>
            <a:r>
              <a:rPr lang="en-US" sz="2000" dirty="0" smtClean="0">
                <a:latin typeface="Times New Roman" pitchFamily="18" charset="0"/>
                <a:cs typeface="Times New Roman" pitchFamily="18" charset="0"/>
              </a:rPr>
              <a:t>column-fill: auto;}</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175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We can set style using attribute or its value.</a:t>
            </a:r>
          </a:p>
          <a:p>
            <a:pPr marL="0" indent="0">
              <a:buNone/>
            </a:pPr>
            <a:r>
              <a:rPr lang="en-US" sz="2000" dirty="0" smtClean="0">
                <a:latin typeface="Times New Roman" pitchFamily="18" charset="0"/>
                <a:cs typeface="Times New Roman" pitchFamily="18" charset="0"/>
              </a:rPr>
              <a:t>Set Style using attribute : -</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Selector [attribute] { CSS ;}</a:t>
            </a:r>
          </a:p>
          <a:p>
            <a:pPr marL="400050" lvl="1" indent="0">
              <a:buNone/>
            </a:pPr>
            <a:endParaRPr lang="en-US" sz="1800" dirty="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 -</a:t>
            </a:r>
          </a:p>
          <a:p>
            <a:pPr marL="400050" lvl="1" indent="0">
              <a:buNone/>
            </a:pPr>
            <a:r>
              <a:rPr lang="en-US" sz="1800" dirty="0" smtClean="0">
                <a:latin typeface="Times New Roman" pitchFamily="18" charset="0"/>
                <a:cs typeface="Times New Roman" pitchFamily="18" charset="0"/>
              </a:rPr>
              <a:t>div [id</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color: red;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7541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Set style using attribute and its value: -</a:t>
            </a:r>
          </a:p>
          <a:p>
            <a:pPr marL="400050" lvl="1" indent="0">
              <a:buNone/>
            </a:pPr>
            <a:r>
              <a:rPr lang="en-US" sz="1800" dirty="0" smtClean="0">
                <a:latin typeface="Times New Roman" pitchFamily="18" charset="0"/>
                <a:cs typeface="Times New Roman" pitchFamily="18" charset="0"/>
              </a:rPr>
              <a:t>Syntax: - </a:t>
            </a:r>
          </a:p>
          <a:p>
            <a:pPr marL="400050" lvl="1" indent="0">
              <a:buNone/>
            </a:pPr>
            <a:r>
              <a:rPr lang="en-US" sz="1800" dirty="0" smtClean="0">
                <a:latin typeface="Times New Roman" pitchFamily="18" charset="0"/>
                <a:cs typeface="Times New Roman" pitchFamily="18" charset="0"/>
              </a:rPr>
              <a:t>Selector [attribute = “value”] {  CSS  }</a:t>
            </a:r>
          </a:p>
          <a:p>
            <a:pPr marL="400050" lvl="1" indent="0">
              <a:buNone/>
            </a:pPr>
            <a:endParaRPr lang="en-US" sz="1800" dirty="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 -</a:t>
            </a:r>
          </a:p>
          <a:p>
            <a:pPr marL="400050" lvl="1" indent="0">
              <a:buNone/>
            </a:pPr>
            <a:r>
              <a:rPr lang="en-US" sz="1800" dirty="0" smtClean="0">
                <a:latin typeface="Times New Roman" pitchFamily="18" charset="0"/>
                <a:cs typeface="Times New Roman" pitchFamily="18" charset="0"/>
              </a:rPr>
              <a:t>div[id=“data”] { color: red;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1429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286000"/>
          </a:xfrm>
        </p:spPr>
        <p:txBody>
          <a:bodyPr>
            <a:normAutofit/>
          </a:bodyPr>
          <a:lstStyle/>
          <a:p>
            <a:pPr marL="0" indent="0">
              <a:buNone/>
            </a:pPr>
            <a:r>
              <a:rPr lang="en-US" sz="2000" dirty="0" smtClean="0">
                <a:latin typeface="Times New Roman" pitchFamily="18" charset="0"/>
                <a:cs typeface="Times New Roman" pitchFamily="18" charset="0"/>
              </a:rPr>
              <a:t>Set Style using </a:t>
            </a:r>
            <a:r>
              <a:rPr lang="en-US" sz="2000" dirty="0">
                <a:latin typeface="Times New Roman" pitchFamily="18" charset="0"/>
                <a:cs typeface="Times New Roman" pitchFamily="18" charset="0"/>
              </a:rPr>
              <a:t>an attribute value containing a specified word</a:t>
            </a:r>
            <a:r>
              <a:rPr lang="en-US" sz="2000" dirty="0" smtClean="0">
                <a:latin typeface="Times New Roman" pitchFamily="18" charset="0"/>
                <a:cs typeface="Times New Roman" pitchFamily="18" charset="0"/>
              </a:rPr>
              <a:t>.</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[attribute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“value”] { CSS }</a:t>
            </a:r>
          </a:p>
          <a:p>
            <a:pPr marL="400050" lvl="1" indent="0">
              <a:buNone/>
            </a:pPr>
            <a:endParaRPr lang="en-US" sz="1800" dirty="0" smtClean="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a:t>
            </a:r>
          </a:p>
          <a:p>
            <a:pPr marL="400050" lvl="1" indent="0">
              <a:buNone/>
            </a:pPr>
            <a:r>
              <a:rPr lang="en-US" sz="1800" dirty="0" smtClean="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“game”] { color: red; } </a:t>
            </a:r>
            <a:endParaRPr lang="en-US" sz="1800" dirty="0">
              <a:latin typeface="Times New Roman" pitchFamily="18" charset="0"/>
              <a:cs typeface="Times New Roman" pitchFamily="18" charset="0"/>
            </a:endParaRPr>
          </a:p>
        </p:txBody>
      </p:sp>
      <p:sp>
        <p:nvSpPr>
          <p:cNvPr id="4" name="Rectangle 3"/>
          <p:cNvSpPr/>
          <p:nvPr/>
        </p:nvSpPr>
        <p:spPr>
          <a:xfrm>
            <a:off x="4572000" y="1352550"/>
            <a:ext cx="4114800" cy="1846659"/>
          </a:xfrm>
          <a:prstGeom prst="rect">
            <a:avLst/>
          </a:prstGeom>
        </p:spPr>
        <p:txBody>
          <a:bodyPr wrap="square">
            <a:spAutoFit/>
          </a:bodyPr>
          <a:lstStyle/>
          <a:p>
            <a:r>
              <a:rPr lang="en-US" sz="1600" dirty="0">
                <a:latin typeface="Times New Roman" pitchFamily="18" charset="0"/>
                <a:cs typeface="Times New Roman" pitchFamily="18" charset="0"/>
              </a:rPr>
              <a:t>&lt;div class="game"&gt;game&lt;/div&gt;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class="game-super"&gt;game-super&lt;/div&gt;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class="super-game"&gt;super-game&lt;/div&gt;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class="game super"&gt;game super&lt;/div&gt;</a:t>
            </a:r>
          </a:p>
          <a:p>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div class="super game"&gt;super game&lt;/div&gt;</a:t>
            </a:r>
          </a:p>
        </p:txBody>
      </p:sp>
    </p:spTree>
    <p:extLst>
      <p:ext uri="{BB962C8B-B14F-4D97-AF65-F5344CB8AC3E}">
        <p14:creationId xmlns:p14="http://schemas.microsoft.com/office/powerpoint/2010/main" val="28016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iterate type="lt">
                                    <p:tmPct val="0"/>
                                  </p:iterate>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grpId="1" nodeType="withEffect">
                                  <p:stCondLst>
                                    <p:cond delay="0"/>
                                  </p:stCondLst>
                                  <p:iterate type="lt">
                                    <p:tmPct val="0"/>
                                  </p:iterate>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grpId="1" nodeType="withEffect">
                                  <p:stCondLst>
                                    <p:cond delay="0"/>
                                  </p:stCondLst>
                                  <p:iterate type="lt">
                                    <p:tmPct val="0"/>
                                  </p:iterate>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5" presetClass="emph" presetSubtype="0" nodeType="clickEffect">
                                  <p:stCondLst>
                                    <p:cond delay="0"/>
                                  </p:stCondLst>
                                  <p:iterate type="lt">
                                    <p:tmAbs val="25"/>
                                  </p:iterate>
                                  <p:childTnLst>
                                    <p:set>
                                      <p:cBhvr override="childStyle">
                                        <p:cTn id="59" dur="indefinite"/>
                                        <p:tgtEl>
                                          <p:spTgt spid="4">
                                            <p:txEl>
                                              <p:pRg st="0" end="0"/>
                                            </p:txEl>
                                          </p:spTgt>
                                        </p:tgtEl>
                                        <p:attrNameLst>
                                          <p:attrName>style.fontWeight</p:attrName>
                                        </p:attrNameLst>
                                      </p:cBhvr>
                                      <p:to>
                                        <p:strVal val="bold"/>
                                      </p:to>
                                    </p:set>
                                  </p:childTnLst>
                                </p:cTn>
                              </p:par>
                            </p:childTnLst>
                          </p:cTn>
                        </p:par>
                      </p:childTnLst>
                    </p:cTn>
                  </p:par>
                  <p:par>
                    <p:cTn id="60" fill="hold">
                      <p:stCondLst>
                        <p:cond delay="indefinite"/>
                      </p:stCondLst>
                      <p:childTnLst>
                        <p:par>
                          <p:cTn id="61" fill="hold">
                            <p:stCondLst>
                              <p:cond delay="0"/>
                            </p:stCondLst>
                            <p:childTnLst>
                              <p:par>
                                <p:cTn id="62" presetID="15" presetClass="emph" presetSubtype="0" nodeType="clickEffect">
                                  <p:stCondLst>
                                    <p:cond delay="0"/>
                                  </p:stCondLst>
                                  <p:iterate type="lt">
                                    <p:tmAbs val="25"/>
                                  </p:iterate>
                                  <p:childTnLst>
                                    <p:set>
                                      <p:cBhvr override="childStyle">
                                        <p:cTn id="63" dur="indefinite"/>
                                        <p:tgtEl>
                                          <p:spTgt spid="4">
                                            <p:txEl>
                                              <p:pRg st="5" end="5"/>
                                            </p:txEl>
                                          </p:spTgt>
                                        </p:tgtEl>
                                        <p:attrNameLst>
                                          <p:attrName>style.fontWeight</p:attrName>
                                        </p:attrNameLst>
                                      </p:cBhvr>
                                      <p:to>
                                        <p:strVal val="bold"/>
                                      </p:to>
                                    </p:set>
                                  </p:childTnLst>
                                </p:cTn>
                              </p:par>
                            </p:childTnLst>
                          </p:cTn>
                        </p:par>
                      </p:childTnLst>
                    </p:cTn>
                  </p:par>
                  <p:par>
                    <p:cTn id="64" fill="hold">
                      <p:stCondLst>
                        <p:cond delay="indefinite"/>
                      </p:stCondLst>
                      <p:childTnLst>
                        <p:par>
                          <p:cTn id="65" fill="hold">
                            <p:stCondLst>
                              <p:cond delay="0"/>
                            </p:stCondLst>
                            <p:childTnLst>
                              <p:par>
                                <p:cTn id="66" presetID="15" presetClass="emph" presetSubtype="0" nodeType="clickEffect">
                                  <p:stCondLst>
                                    <p:cond delay="0"/>
                                  </p:stCondLst>
                                  <p:iterate type="lt">
                                    <p:tmAbs val="25"/>
                                  </p:iterate>
                                  <p:childTnLst>
                                    <p:set>
                                      <p:cBhvr override="childStyle">
                                        <p:cTn id="67" dur="indefinite"/>
                                        <p:tgtEl>
                                          <p:spTgt spid="4">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Class Selector/ Style Class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743200"/>
          </a:xfrm>
        </p:spPr>
        <p:txBody>
          <a:bodyPr>
            <a:normAutofit/>
          </a:bodyPr>
          <a:lstStyle/>
          <a:p>
            <a:pPr marL="0" indent="0">
              <a:buNone/>
            </a:pPr>
            <a:r>
              <a:rPr lang="en-US" sz="2400" dirty="0" smtClean="0">
                <a:latin typeface="Times New Roman" pitchFamily="18" charset="0"/>
                <a:cs typeface="Times New Roman" pitchFamily="18" charset="0"/>
              </a:rPr>
              <a:t>Class selectors are used where you want to apply a style either on some of tag or across the several tags without repeating the style rule in an HTML document. Using this method of creating styles, you can create styles in the form of style classes in an external style sheet or as an internal style sheet. The class attribute is used to apply style class in HTML Tag.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1421981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2000" dirty="0" smtClean="0">
                <a:latin typeface="Times New Roman" pitchFamily="18" charset="0"/>
                <a:cs typeface="Times New Roman" pitchFamily="18" charset="0"/>
              </a:rPr>
              <a:t>Set Style </a:t>
            </a:r>
            <a:r>
              <a:rPr lang="en-US" sz="2000" dirty="0">
                <a:latin typeface="Times New Roman" pitchFamily="18" charset="0"/>
                <a:cs typeface="Times New Roman" pitchFamily="18" charset="0"/>
              </a:rPr>
              <a:t>using with the specified attribute starting with the specified </a:t>
            </a:r>
            <a:r>
              <a:rPr lang="en-US" sz="2000" dirty="0" smtClean="0">
                <a:latin typeface="Times New Roman" pitchFamily="18" charset="0"/>
                <a:cs typeface="Times New Roman" pitchFamily="18" charset="0"/>
              </a:rPr>
              <a:t>value.</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[attribute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“value”] { CSS }</a:t>
            </a:r>
          </a:p>
          <a:p>
            <a:pPr marL="400050" lvl="1" indent="0">
              <a:buNone/>
            </a:pPr>
            <a:endParaRPr lang="en-US" sz="1800" dirty="0" smtClean="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a:t>
            </a:r>
          </a:p>
          <a:p>
            <a:pPr marL="400050" lvl="1" indent="0">
              <a:buNone/>
            </a:pPr>
            <a:r>
              <a:rPr lang="en-US" sz="1800" dirty="0" smtClean="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“game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{color: red;} </a:t>
            </a:r>
          </a:p>
          <a:p>
            <a:pPr marL="400050" lvl="1" indent="0">
              <a:buNone/>
            </a:pPr>
            <a:endParaRPr lang="en-US" sz="1800" dirty="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value must be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whole </a:t>
            </a:r>
            <a:r>
              <a:rPr lang="en-US" sz="1800" dirty="0" smtClean="0">
                <a:latin typeface="Times New Roman" pitchFamily="18" charset="0"/>
                <a:cs typeface="Times New Roman" pitchFamily="18" charset="0"/>
              </a:rPr>
              <a:t>word.</a:t>
            </a:r>
          </a:p>
          <a:p>
            <a:pPr marL="400050" lvl="1" indent="0">
              <a:buNone/>
            </a:pPr>
            <a:r>
              <a:rPr lang="en-US" sz="1800" dirty="0" smtClean="0">
                <a:latin typeface="Times New Roman" pitchFamily="18" charset="0"/>
                <a:cs typeface="Times New Roman" pitchFamily="18" charset="0"/>
              </a:rPr>
              <a:t>Ex: - “game” or “game-super”</a:t>
            </a:r>
          </a:p>
        </p:txBody>
      </p:sp>
      <p:sp>
        <p:nvSpPr>
          <p:cNvPr id="4" name="TextBox 3"/>
          <p:cNvSpPr txBox="1"/>
          <p:nvPr/>
        </p:nvSpPr>
        <p:spPr>
          <a:xfrm>
            <a:off x="4765727" y="1352550"/>
            <a:ext cx="3921073" cy="1815882"/>
          </a:xfrm>
          <a:prstGeom prst="rect">
            <a:avLst/>
          </a:prstGeom>
          <a:noFill/>
        </p:spPr>
        <p:txBody>
          <a:bodyPr wrap="none" rtlCol="0">
            <a:spAutoFit/>
          </a:bodyPr>
          <a:lstStyle/>
          <a:p>
            <a:r>
              <a:rPr lang="en-US" sz="1600" dirty="0">
                <a:latin typeface="Times New Roman" pitchFamily="18" charset="0"/>
                <a:cs typeface="Times New Roman" pitchFamily="18" charset="0"/>
              </a:rPr>
              <a:t>&lt;div class="game</a:t>
            </a:r>
            <a:r>
              <a:rPr lang="en-US" sz="1600" dirty="0" smtClean="0">
                <a:latin typeface="Times New Roman" pitchFamily="18" charset="0"/>
                <a:cs typeface="Times New Roman" pitchFamily="18" charset="0"/>
              </a:rPr>
              <a:t>"&gt;game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class="game-super"&gt;game-super&lt;/div&gt;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class="super-game"&gt;</a:t>
            </a:r>
            <a:r>
              <a:rPr lang="en-US" sz="1600" dirty="0"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a:t>
            </a:r>
            <a:r>
              <a:rPr lang="en-US" sz="1600" dirty="0" smtClean="0">
                <a:latin typeface="Times New Roman" pitchFamily="18" charset="0"/>
                <a:cs typeface="Times New Roman" pitchFamily="18" charset="0"/>
              </a:rPr>
              <a:t>&gt;</a:t>
            </a:r>
          </a:p>
          <a:p>
            <a:r>
              <a:rPr lang="en-US" sz="1600" dirty="0">
                <a:latin typeface="Times New Roman" pitchFamily="18" charset="0"/>
                <a:cs typeface="Times New Roman" pitchFamily="18" charset="0"/>
              </a:rPr>
              <a:t>&lt;div class="game super</a:t>
            </a:r>
            <a:r>
              <a:rPr lang="en-US" sz="1600" dirty="0" smtClean="0">
                <a:latin typeface="Times New Roman" pitchFamily="18" charset="0"/>
                <a:cs typeface="Times New Roman" pitchFamily="18" charset="0"/>
              </a:rPr>
              <a:t>"&gt;game </a:t>
            </a:r>
            <a:r>
              <a:rPr lang="en-US" sz="1600" dirty="0">
                <a:latin typeface="Times New Roman" pitchFamily="18" charset="0"/>
                <a:cs typeface="Times New Roman" pitchFamily="18" charset="0"/>
              </a:rPr>
              <a:t>super&lt;/div&gt;</a:t>
            </a:r>
          </a:p>
          <a:p>
            <a:r>
              <a:rPr lang="en-US" sz="1600" dirty="0">
                <a:latin typeface="Times New Roman" pitchFamily="18" charset="0"/>
                <a:cs typeface="Times New Roman" pitchFamily="18" charset="0"/>
              </a:rPr>
              <a:t>&lt;div class="super game"&gt;super </a:t>
            </a:r>
            <a:r>
              <a:rPr lang="en-US" sz="1600" dirty="0" smtClean="0">
                <a:latin typeface="Times New Roman" pitchFamily="18" charset="0"/>
                <a:cs typeface="Times New Roman" pitchFamily="18" charset="0"/>
              </a:rPr>
              <a:t>game</a:t>
            </a:r>
            <a:r>
              <a:rPr lang="en-US" sz="1600" dirty="0">
                <a:latin typeface="Times New Roman" pitchFamily="18" charset="0"/>
                <a:cs typeface="Times New Roman" pitchFamily="18" charset="0"/>
              </a:rPr>
              <a:t>&lt;/div&gt;</a:t>
            </a:r>
          </a:p>
        </p:txBody>
      </p:sp>
    </p:spTree>
    <p:extLst>
      <p:ext uri="{BB962C8B-B14F-4D97-AF65-F5344CB8AC3E}">
        <p14:creationId xmlns:p14="http://schemas.microsoft.com/office/powerpoint/2010/main" val="383741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iterate type="lt">
                                    <p:tmPct val="0"/>
                                  </p:iterate>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grpId="1" nodeType="withEffect">
                                  <p:stCondLst>
                                    <p:cond delay="0"/>
                                  </p:stCondLst>
                                  <p:iterate type="lt">
                                    <p:tmPct val="0"/>
                                  </p:iterate>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fade">
                                      <p:cBhvr>
                                        <p:cTn id="60" dur="500"/>
                                        <p:tgtEl>
                                          <p:spTgt spid="4">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15" presetClass="emph" presetSubtype="0" nodeType="clickEffect">
                                  <p:stCondLst>
                                    <p:cond delay="0"/>
                                  </p:stCondLst>
                                  <p:iterate type="lt">
                                    <p:tmAbs val="25"/>
                                  </p:iterate>
                                  <p:childTnLst>
                                    <p:set>
                                      <p:cBhvr override="childStyle">
                                        <p:cTn id="69" dur="indefinite"/>
                                        <p:tgtEl>
                                          <p:spTgt spid="4">
                                            <p:txEl>
                                              <p:pRg st="0" end="0"/>
                                            </p:txEl>
                                          </p:spTgt>
                                        </p:tgtEl>
                                        <p:attrNameLst>
                                          <p:attrName>style.fontWeight</p:attrName>
                                        </p:attrNameLst>
                                      </p:cBhvr>
                                      <p:to>
                                        <p:strVal val="bold"/>
                                      </p:to>
                                    </p:set>
                                  </p:childTnLst>
                                </p:cTn>
                              </p:par>
                            </p:childTnLst>
                          </p:cTn>
                        </p:par>
                      </p:childTnLst>
                    </p:cTn>
                  </p:par>
                  <p:par>
                    <p:cTn id="70" fill="hold">
                      <p:stCondLst>
                        <p:cond delay="indefinite"/>
                      </p:stCondLst>
                      <p:childTnLst>
                        <p:par>
                          <p:cTn id="71" fill="hold">
                            <p:stCondLst>
                              <p:cond delay="0"/>
                            </p:stCondLst>
                            <p:childTnLst>
                              <p:par>
                                <p:cTn id="72" presetID="15" presetClass="emph" presetSubtype="0" nodeType="clickEffect">
                                  <p:stCondLst>
                                    <p:cond delay="0"/>
                                  </p:stCondLst>
                                  <p:iterate type="lt">
                                    <p:tmAbs val="25"/>
                                  </p:iterate>
                                  <p:childTnLst>
                                    <p:set>
                                      <p:cBhvr override="childStyle">
                                        <p:cTn id="73" dur="indefinite"/>
                                        <p:tgtEl>
                                          <p:spTgt spid="4">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build="allAtOnce"/>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a:bodyPr>
          <a:lstStyle/>
          <a:p>
            <a:pPr marL="0" indent="0">
              <a:buNone/>
            </a:pPr>
            <a:r>
              <a:rPr lang="en-US" sz="2000" dirty="0" smtClean="0">
                <a:latin typeface="Times New Roman" pitchFamily="18" charset="0"/>
                <a:cs typeface="Times New Roman" pitchFamily="18" charset="0"/>
              </a:rPr>
              <a:t>Set Style whose </a:t>
            </a:r>
            <a:r>
              <a:rPr lang="en-US" sz="2000" dirty="0">
                <a:latin typeface="Times New Roman" pitchFamily="18" charset="0"/>
                <a:cs typeface="Times New Roman" pitchFamily="18" charset="0"/>
              </a:rPr>
              <a:t>attribute value begins with a specified value</a:t>
            </a:r>
            <a:r>
              <a:rPr lang="en-US" sz="2000" dirty="0" smtClean="0">
                <a:latin typeface="Times New Roman" pitchFamily="18" charset="0"/>
                <a:cs typeface="Times New Roman" pitchFamily="18" charset="0"/>
              </a:rPr>
              <a:t>.</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[attribute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“value”] { CSS }</a:t>
            </a:r>
          </a:p>
          <a:p>
            <a:pPr marL="400050" lvl="1" indent="0">
              <a:buNone/>
            </a:pPr>
            <a:endParaRPr lang="en-US" sz="1800" dirty="0" smtClean="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a:t>
            </a:r>
          </a:p>
          <a:p>
            <a:pPr marL="400050" lvl="1" indent="0">
              <a:buNone/>
            </a:pPr>
            <a:r>
              <a:rPr lang="en-US" sz="1800" dirty="0" smtClean="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“game</a:t>
            </a:r>
            <a:r>
              <a:rPr lang="en-US" sz="1800" dirty="0">
                <a:latin typeface="Times New Roman" pitchFamily="18" charset="0"/>
                <a:cs typeface="Times New Roman" pitchFamily="18" charset="0"/>
              </a:rPr>
              <a:t>”] {color: red;} </a:t>
            </a:r>
            <a:endParaRPr lang="en-US" sz="1800" dirty="0" smtClean="0">
              <a:latin typeface="Times New Roman" pitchFamily="18" charset="0"/>
              <a:cs typeface="Times New Roman" pitchFamily="18" charset="0"/>
            </a:endParaRPr>
          </a:p>
          <a:p>
            <a:pPr marL="400050" lvl="1" indent="0">
              <a:buNone/>
            </a:pPr>
            <a:endParaRPr lang="en-US" sz="1800" dirty="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It is not necessary that the value should </a:t>
            </a:r>
            <a:r>
              <a:rPr lang="en-US" sz="1800" dirty="0">
                <a:latin typeface="Times New Roman" pitchFamily="18" charset="0"/>
                <a:cs typeface="Times New Roman" pitchFamily="18" charset="0"/>
              </a:rPr>
              <a:t>be a whole </a:t>
            </a:r>
            <a:r>
              <a:rPr lang="en-US" sz="1800" dirty="0" smtClean="0">
                <a:latin typeface="Times New Roman" pitchFamily="18" charset="0"/>
                <a:cs typeface="Times New Roman" pitchFamily="18" charset="0"/>
              </a:rPr>
              <a:t>word.</a:t>
            </a:r>
          </a:p>
        </p:txBody>
      </p:sp>
      <p:sp>
        <p:nvSpPr>
          <p:cNvPr id="4" name="Rectangle 3"/>
          <p:cNvSpPr/>
          <p:nvPr/>
        </p:nvSpPr>
        <p:spPr>
          <a:xfrm>
            <a:off x="4876800" y="1258491"/>
            <a:ext cx="4038600" cy="1846659"/>
          </a:xfrm>
          <a:prstGeom prst="rect">
            <a:avLst/>
          </a:prstGeom>
        </p:spPr>
        <p:txBody>
          <a:bodyPr wrap="square">
            <a:spAutoFit/>
          </a:bodyPr>
          <a:lstStyle/>
          <a:p>
            <a:r>
              <a:rPr lang="en-US" sz="1600" dirty="0">
                <a:latin typeface="Times New Roman" pitchFamily="18" charset="0"/>
                <a:cs typeface="Times New Roman" pitchFamily="18" charset="0"/>
              </a:rPr>
              <a:t>&lt;div class="game</a:t>
            </a:r>
            <a:r>
              <a:rPr lang="en-US" sz="1600" dirty="0" smtClean="0">
                <a:latin typeface="Times New Roman" pitchFamily="18" charset="0"/>
                <a:cs typeface="Times New Roman" pitchFamily="18" charset="0"/>
              </a:rPr>
              <a:t>"&gt;game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class="game-super"&gt;game-super&lt;/div&gt;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class="super-game"&gt;</a:t>
            </a:r>
            <a:r>
              <a:rPr lang="en-US" sz="1600" dirty="0"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 super</a:t>
            </a:r>
            <a:r>
              <a:rPr lang="en-US" sz="1600" dirty="0" smtClean="0">
                <a:latin typeface="Times New Roman" pitchFamily="18" charset="0"/>
                <a:cs typeface="Times New Roman" pitchFamily="18" charset="0"/>
              </a:rPr>
              <a:t>"&gt;game </a:t>
            </a:r>
            <a:r>
              <a:rPr lang="en-US" sz="1600" dirty="0">
                <a:latin typeface="Times New Roman" pitchFamily="18" charset="0"/>
                <a:cs typeface="Times New Roman" pitchFamily="18" charset="0"/>
              </a:rPr>
              <a:t>super&lt;/div&gt;</a:t>
            </a:r>
          </a:p>
          <a:p>
            <a:r>
              <a:rPr lang="en-US" sz="1600" dirty="0">
                <a:latin typeface="Times New Roman" pitchFamily="18" charset="0"/>
                <a:cs typeface="Times New Roman" pitchFamily="18" charset="0"/>
              </a:rPr>
              <a:t>&lt;div class="super game"&gt;super </a:t>
            </a:r>
            <a:r>
              <a:rPr lang="en-US" sz="1600" dirty="0" smtClean="0">
                <a:latin typeface="Times New Roman" pitchFamily="18" charset="0"/>
                <a:cs typeface="Times New Roman" pitchFamily="18" charset="0"/>
              </a:rPr>
              <a:t>game</a:t>
            </a:r>
            <a:r>
              <a:rPr lang="en-US" sz="1600" dirty="0">
                <a:latin typeface="Times New Roman" pitchFamily="18" charset="0"/>
                <a:cs typeface="Times New Roman" pitchFamily="18" charset="0"/>
              </a:rPr>
              <a:t>&lt;/div&gt;</a:t>
            </a:r>
          </a:p>
        </p:txBody>
      </p:sp>
    </p:spTree>
    <p:extLst>
      <p:ext uri="{BB962C8B-B14F-4D97-AF65-F5344CB8AC3E}">
        <p14:creationId xmlns:p14="http://schemas.microsoft.com/office/powerpoint/2010/main" val="29568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iterate type="lt">
                                    <p:tmPct val="0"/>
                                  </p:iterate>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grpId="1" nodeType="withEffect">
                                  <p:stCondLst>
                                    <p:cond delay="0"/>
                                  </p:stCondLst>
                                  <p:iterate type="lt">
                                    <p:tmPct val="0"/>
                                  </p:iterate>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par>
                                <p:cTn id="42" presetID="10" presetClass="entr" presetSubtype="0" fill="hold" grpId="1" nodeType="withEffect">
                                  <p:stCondLst>
                                    <p:cond delay="0"/>
                                  </p:stCondLst>
                                  <p:iterate type="lt">
                                    <p:tmPct val="0"/>
                                  </p:iterate>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500"/>
                                        <p:tgtEl>
                                          <p:spTgt spid="4">
                                            <p:txEl>
                                              <p:pRg st="3" end="3"/>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par>
                                <p:cTn id="48" presetID="10" presetClass="entr" presetSubtype="0" fill="hold" grpId="1" nodeType="withEffect">
                                  <p:stCondLst>
                                    <p:cond delay="0"/>
                                  </p:stCondLst>
                                  <p:iterate type="lt">
                                    <p:tmPct val="0"/>
                                  </p:iterate>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5" presetClass="emph" presetSubtype="0" nodeType="clickEffect">
                                  <p:stCondLst>
                                    <p:cond delay="0"/>
                                  </p:stCondLst>
                                  <p:iterate type="lt">
                                    <p:tmAbs val="25"/>
                                  </p:iterate>
                                  <p:childTnLst>
                                    <p:set>
                                      <p:cBhvr override="childStyle">
                                        <p:cTn id="62" dur="indefinite"/>
                                        <p:tgtEl>
                                          <p:spTgt spid="4">
                                            <p:txEl>
                                              <p:pRg st="0" end="0"/>
                                            </p:txEl>
                                          </p:spTgt>
                                        </p:tgtEl>
                                        <p:attrNameLst>
                                          <p:attrName>style.fontWeight</p:attrName>
                                        </p:attrNameLst>
                                      </p:cBhvr>
                                      <p:to>
                                        <p:strVal val="bold"/>
                                      </p:to>
                                    </p:se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4">
                                            <p:txEl>
                                              <p:pRg st="2" end="2"/>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4">
                                            <p:txEl>
                                              <p:pRg st="3" end="3"/>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4">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build="allAtOnce"/>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a:bodyPr>
          <a:lstStyle/>
          <a:p>
            <a:pPr marL="0" indent="0">
              <a:buNone/>
            </a:pPr>
            <a:r>
              <a:rPr lang="en-US" sz="2000" dirty="0" smtClean="0">
                <a:latin typeface="Times New Roman" pitchFamily="18" charset="0"/>
                <a:cs typeface="Times New Roman" pitchFamily="18" charset="0"/>
              </a:rPr>
              <a:t>Set </a:t>
            </a:r>
            <a:r>
              <a:rPr lang="en-US" sz="2000" dirty="0">
                <a:latin typeface="Times New Roman" pitchFamily="18" charset="0"/>
                <a:cs typeface="Times New Roman" pitchFamily="18" charset="0"/>
              </a:rPr>
              <a:t>Style whose attribute value ends with a specified </a:t>
            </a:r>
            <a:r>
              <a:rPr lang="en-US" sz="2000" dirty="0" smtClean="0">
                <a:latin typeface="Times New Roman" pitchFamily="18" charset="0"/>
                <a:cs typeface="Times New Roman" pitchFamily="18" charset="0"/>
              </a:rPr>
              <a:t>value.</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[attribute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“value”] { CSS }</a:t>
            </a:r>
          </a:p>
          <a:p>
            <a:pPr marL="400050" lvl="1" indent="0">
              <a:buNone/>
            </a:pPr>
            <a:endParaRPr lang="en-US" sz="1800" dirty="0" smtClean="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a:t>
            </a:r>
          </a:p>
          <a:p>
            <a:pPr marL="400050" lvl="1" indent="0">
              <a:buNone/>
            </a:pPr>
            <a:r>
              <a:rPr lang="en-US" sz="1800" dirty="0" smtClean="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“game</a:t>
            </a:r>
            <a:r>
              <a:rPr lang="en-US" sz="1800" dirty="0">
                <a:latin typeface="Times New Roman" pitchFamily="18" charset="0"/>
                <a:cs typeface="Times New Roman" pitchFamily="18" charset="0"/>
              </a:rPr>
              <a:t>”] {color: red;} </a:t>
            </a:r>
            <a:endParaRPr lang="en-US" sz="1800" dirty="0" smtClean="0">
              <a:latin typeface="Times New Roman" pitchFamily="18" charset="0"/>
              <a:cs typeface="Times New Roman" pitchFamily="18" charset="0"/>
            </a:endParaRPr>
          </a:p>
          <a:p>
            <a:pPr marL="400050" lvl="1" indent="0">
              <a:buNone/>
            </a:pPr>
            <a:endParaRPr lang="en-US" sz="1800" dirty="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It is not necessary that the value should </a:t>
            </a:r>
            <a:r>
              <a:rPr lang="en-US" sz="1800" dirty="0">
                <a:latin typeface="Times New Roman" pitchFamily="18" charset="0"/>
                <a:cs typeface="Times New Roman" pitchFamily="18" charset="0"/>
              </a:rPr>
              <a:t>be a whole </a:t>
            </a:r>
            <a:r>
              <a:rPr lang="en-US" sz="1800" dirty="0" smtClean="0">
                <a:latin typeface="Times New Roman" pitchFamily="18" charset="0"/>
                <a:cs typeface="Times New Roman" pitchFamily="18" charset="0"/>
              </a:rPr>
              <a:t>word.</a:t>
            </a:r>
          </a:p>
        </p:txBody>
      </p:sp>
      <p:sp>
        <p:nvSpPr>
          <p:cNvPr id="4" name="Rectangle 3"/>
          <p:cNvSpPr/>
          <p:nvPr/>
        </p:nvSpPr>
        <p:spPr>
          <a:xfrm>
            <a:off x="4876800" y="1258491"/>
            <a:ext cx="4038600" cy="1846659"/>
          </a:xfrm>
          <a:prstGeom prst="rect">
            <a:avLst/>
          </a:prstGeom>
        </p:spPr>
        <p:txBody>
          <a:bodyPr wrap="square">
            <a:spAutoFit/>
          </a:bodyPr>
          <a:lstStyle/>
          <a:p>
            <a:r>
              <a:rPr lang="en-US" sz="1600" dirty="0">
                <a:latin typeface="Times New Roman" pitchFamily="18" charset="0"/>
                <a:cs typeface="Times New Roman" pitchFamily="18" charset="0"/>
              </a:rPr>
              <a:t>&lt;div class="game</a:t>
            </a:r>
            <a:r>
              <a:rPr lang="en-US" sz="1600" dirty="0" smtClean="0">
                <a:latin typeface="Times New Roman" pitchFamily="18" charset="0"/>
                <a:cs typeface="Times New Roman" pitchFamily="18" charset="0"/>
              </a:rPr>
              <a:t>"&gt;game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class="game-super"&gt;game-super&lt;/div&gt;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class="super-game"&gt;</a:t>
            </a:r>
            <a:r>
              <a:rPr lang="en-US" sz="1600" dirty="0" smtClean="0">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 super</a:t>
            </a:r>
            <a:r>
              <a:rPr lang="en-US" sz="1600" dirty="0" smtClean="0">
                <a:latin typeface="Times New Roman" pitchFamily="18" charset="0"/>
                <a:cs typeface="Times New Roman" pitchFamily="18" charset="0"/>
              </a:rPr>
              <a:t>"&gt;game </a:t>
            </a:r>
            <a:r>
              <a:rPr lang="en-US" sz="1600" dirty="0">
                <a:latin typeface="Times New Roman" pitchFamily="18" charset="0"/>
                <a:cs typeface="Times New Roman" pitchFamily="18" charset="0"/>
              </a:rPr>
              <a:t>super&lt;/div&gt;</a:t>
            </a:r>
          </a:p>
          <a:p>
            <a:r>
              <a:rPr lang="en-US" sz="1600" dirty="0">
                <a:latin typeface="Times New Roman" pitchFamily="18" charset="0"/>
                <a:cs typeface="Times New Roman" pitchFamily="18" charset="0"/>
              </a:rPr>
              <a:t>&lt;div class="super game"&gt;super </a:t>
            </a:r>
            <a:r>
              <a:rPr lang="en-US" sz="1600" dirty="0" smtClean="0">
                <a:latin typeface="Times New Roman" pitchFamily="18" charset="0"/>
                <a:cs typeface="Times New Roman" pitchFamily="18" charset="0"/>
              </a:rPr>
              <a:t>game</a:t>
            </a:r>
            <a:r>
              <a:rPr lang="en-US" sz="1600" dirty="0">
                <a:latin typeface="Times New Roman" pitchFamily="18" charset="0"/>
                <a:cs typeface="Times New Roman" pitchFamily="18" charset="0"/>
              </a:rPr>
              <a:t>&lt;/div&gt;</a:t>
            </a:r>
          </a:p>
        </p:txBody>
      </p:sp>
    </p:spTree>
    <p:extLst>
      <p:ext uri="{BB962C8B-B14F-4D97-AF65-F5344CB8AC3E}">
        <p14:creationId xmlns:p14="http://schemas.microsoft.com/office/powerpoint/2010/main" val="329709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iterate type="lt">
                                    <p:tmPct val="0"/>
                                  </p:iterate>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grpId="1" nodeType="withEffect">
                                  <p:stCondLst>
                                    <p:cond delay="0"/>
                                  </p:stCondLst>
                                  <p:iterate type="lt">
                                    <p:tmPct val="0"/>
                                  </p:iterate>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500"/>
                                        <p:tgtEl>
                                          <p:spTgt spid="4">
                                            <p:txEl>
                                              <p:pRg st="3" end="3"/>
                                            </p:txEl>
                                          </p:spTgt>
                                        </p:tgtEl>
                                      </p:cBhvr>
                                    </p:animEffect>
                                  </p:childTnLst>
                                </p:cTn>
                              </p:par>
                              <p:par>
                                <p:cTn id="45" presetID="10" presetClass="entr" presetSubtype="0" fill="hold" grpId="1" nodeType="withEffect">
                                  <p:stCondLst>
                                    <p:cond delay="0"/>
                                  </p:stCondLst>
                                  <p:iterate type="lt">
                                    <p:tmPct val="0"/>
                                  </p:iterate>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par>
                                <p:cTn id="51" presetID="10" presetClass="entr" presetSubtype="0" fill="hold" grpId="1" nodeType="withEffect">
                                  <p:stCondLst>
                                    <p:cond delay="0"/>
                                  </p:stCondLst>
                                  <p:iterate type="lt">
                                    <p:tmPct val="0"/>
                                  </p:iterate>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5" presetClass="emph" presetSubtype="0" nodeType="clickEffect">
                                  <p:stCondLst>
                                    <p:cond delay="0"/>
                                  </p:stCondLst>
                                  <p:iterate type="lt">
                                    <p:tmAbs val="25"/>
                                  </p:iterate>
                                  <p:childTnLst>
                                    <p:set>
                                      <p:cBhvr override="childStyle">
                                        <p:cTn id="62" dur="indefinite"/>
                                        <p:tgtEl>
                                          <p:spTgt spid="4">
                                            <p:txEl>
                                              <p:pRg st="0" end="0"/>
                                            </p:txEl>
                                          </p:spTgt>
                                        </p:tgtEl>
                                        <p:attrNameLst>
                                          <p:attrName>style.fontWeight</p:attrName>
                                        </p:attrNameLst>
                                      </p:cBhvr>
                                      <p:to>
                                        <p:strVal val="bold"/>
                                      </p:to>
                                    </p:se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4">
                                            <p:txEl>
                                              <p:pRg st="1" end="1"/>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4">
                                            <p:txEl>
                                              <p:pRg st="4" end="4"/>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4">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build="allAtOnce"/>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Attribute Selector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a:bodyPr>
          <a:lstStyle/>
          <a:p>
            <a:pPr marL="0" indent="0">
              <a:buNone/>
            </a:pPr>
            <a:r>
              <a:rPr lang="en-US" sz="2000" dirty="0" smtClean="0">
                <a:latin typeface="Times New Roman" pitchFamily="18" charset="0"/>
                <a:cs typeface="Times New Roman" pitchFamily="18" charset="0"/>
              </a:rPr>
              <a:t>Set </a:t>
            </a:r>
            <a:r>
              <a:rPr lang="en-US" sz="2000" dirty="0">
                <a:latin typeface="Times New Roman" pitchFamily="18" charset="0"/>
                <a:cs typeface="Times New Roman" pitchFamily="18" charset="0"/>
              </a:rPr>
              <a:t>Style whose attribute value contains a specified </a:t>
            </a:r>
            <a:r>
              <a:rPr lang="en-US" sz="2000" dirty="0" smtClean="0">
                <a:latin typeface="Times New Roman" pitchFamily="18" charset="0"/>
                <a:cs typeface="Times New Roman" pitchFamily="18" charset="0"/>
              </a:rPr>
              <a:t>value.</a:t>
            </a:r>
          </a:p>
          <a:p>
            <a:pPr marL="400050" lvl="1" indent="0">
              <a:buNone/>
            </a:pPr>
            <a:r>
              <a:rPr lang="en-US" sz="1800" dirty="0" smtClean="0">
                <a:latin typeface="Times New Roman" pitchFamily="18" charset="0"/>
                <a:cs typeface="Times New Roman" pitchFamily="18" charset="0"/>
              </a:rPr>
              <a:t>Syntax: -</a:t>
            </a:r>
          </a:p>
          <a:p>
            <a:pPr marL="400050" lvl="1" indent="0">
              <a:buNone/>
            </a:pPr>
            <a:r>
              <a:rPr lang="en-US" sz="1800" dirty="0" smtClean="0">
                <a:latin typeface="Times New Roman" pitchFamily="18" charset="0"/>
                <a:cs typeface="Times New Roman" pitchFamily="18" charset="0"/>
              </a:rPr>
              <a:t>[attribute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“value”] { CSS }</a:t>
            </a:r>
          </a:p>
          <a:p>
            <a:pPr marL="400050" lvl="1" indent="0">
              <a:buNone/>
            </a:pPr>
            <a:endParaRPr lang="en-US" sz="1800" dirty="0" smtClean="0">
              <a:latin typeface="Times New Roman" pitchFamily="18" charset="0"/>
              <a:cs typeface="Times New Roman" pitchFamily="18" charset="0"/>
            </a:endParaRPr>
          </a:p>
          <a:p>
            <a:pPr marL="400050" lvl="1" indent="0">
              <a:buNone/>
            </a:pPr>
            <a:r>
              <a:rPr lang="en-US" sz="1800" dirty="0" smtClean="0">
                <a:latin typeface="Times New Roman" pitchFamily="18" charset="0"/>
                <a:cs typeface="Times New Roman" pitchFamily="18" charset="0"/>
              </a:rPr>
              <a:t>Ex:-</a:t>
            </a:r>
          </a:p>
          <a:p>
            <a:pPr marL="400050" lvl="1" indent="0">
              <a:buNone/>
            </a:pPr>
            <a:r>
              <a:rPr lang="en-US" sz="1800" dirty="0" smtClean="0">
                <a:latin typeface="Times New Roman" pitchFamily="18" charset="0"/>
                <a:cs typeface="Times New Roman" pitchFamily="18" charset="0"/>
              </a:rPr>
              <a:t>[class </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ga</a:t>
            </a:r>
            <a:r>
              <a:rPr lang="en-US" sz="1800" dirty="0">
                <a:latin typeface="Times New Roman" pitchFamily="18" charset="0"/>
                <a:cs typeface="Times New Roman" pitchFamily="18" charset="0"/>
              </a:rPr>
              <a:t>”] {color: red;} </a:t>
            </a:r>
            <a:endParaRPr lang="en-US" sz="1800" dirty="0" smtClean="0">
              <a:latin typeface="Times New Roman" pitchFamily="18" charset="0"/>
              <a:cs typeface="Times New Roman" pitchFamily="18" charset="0"/>
            </a:endParaRPr>
          </a:p>
          <a:p>
            <a:pPr marL="400050" lvl="1" indent="0">
              <a:buNone/>
            </a:pPr>
            <a:endParaRPr lang="en-US" sz="1800" dirty="0">
              <a:latin typeface="Times New Roman" pitchFamily="18" charset="0"/>
              <a:cs typeface="Times New Roman" pitchFamily="18" charset="0"/>
            </a:endParaRPr>
          </a:p>
        </p:txBody>
      </p:sp>
      <p:sp>
        <p:nvSpPr>
          <p:cNvPr id="4" name="Rectangle 3"/>
          <p:cNvSpPr/>
          <p:nvPr/>
        </p:nvSpPr>
        <p:spPr>
          <a:xfrm>
            <a:off x="4876800" y="1258491"/>
            <a:ext cx="4038600" cy="2062103"/>
          </a:xfrm>
          <a:prstGeom prst="rect">
            <a:avLst/>
          </a:prstGeom>
        </p:spPr>
        <p:txBody>
          <a:bodyPr wrap="square">
            <a:spAutoFit/>
          </a:bodyPr>
          <a:lstStyle/>
          <a:p>
            <a:r>
              <a:rPr lang="en-US" sz="1600" dirty="0">
                <a:latin typeface="Times New Roman" pitchFamily="18" charset="0"/>
                <a:cs typeface="Times New Roman" pitchFamily="18" charset="0"/>
              </a:rPr>
              <a:t>&lt;div class="game"&gt;Game&lt;/div&gt;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superGame</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class="game-super"&gt;game-super&lt;/div&gt;</a:t>
            </a:r>
          </a:p>
          <a:p>
            <a:r>
              <a:rPr lang="en-US" sz="1600" dirty="0">
                <a:latin typeface="Times New Roman" pitchFamily="18" charset="0"/>
                <a:cs typeface="Times New Roman" pitchFamily="18" charset="0"/>
              </a:rPr>
              <a:t>&lt;div class="</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gamesuper</a:t>
            </a:r>
            <a:r>
              <a:rPr lang="en-US" sz="1600" dirty="0">
                <a:latin typeface="Times New Roman" pitchFamily="18" charset="0"/>
                <a:cs typeface="Times New Roman" pitchFamily="18" charset="0"/>
              </a:rPr>
              <a:t>&lt;/div&gt;</a:t>
            </a:r>
          </a:p>
          <a:p>
            <a:r>
              <a:rPr lang="en-US" sz="1600" dirty="0">
                <a:latin typeface="Times New Roman" pitchFamily="18" charset="0"/>
                <a:cs typeface="Times New Roman" pitchFamily="18" charset="0"/>
              </a:rPr>
              <a:t>&lt;div class="super-game"&gt;super-Game&lt;/div&gt;</a:t>
            </a:r>
          </a:p>
          <a:p>
            <a:r>
              <a:rPr lang="en-US" sz="1600" dirty="0">
                <a:latin typeface="Times New Roman" pitchFamily="18" charset="0"/>
                <a:cs typeface="Times New Roman" pitchFamily="18" charset="0"/>
              </a:rPr>
              <a:t>&lt;div class="game super"&gt;Game super&lt;/div&gt;</a:t>
            </a:r>
          </a:p>
          <a:p>
            <a:r>
              <a:rPr lang="en-US" sz="1600" dirty="0">
                <a:latin typeface="Times New Roman" pitchFamily="18" charset="0"/>
                <a:cs typeface="Times New Roman" pitchFamily="18" charset="0"/>
              </a:rPr>
              <a:t>&lt;div class="super game"&gt;super Game&lt;/div&gt;</a:t>
            </a:r>
          </a:p>
          <a:p>
            <a:r>
              <a:rPr lang="en-US" sz="1600" dirty="0">
                <a:latin typeface="Times New Roman" pitchFamily="18" charset="0"/>
                <a:cs typeface="Times New Roman" pitchFamily="18" charset="0"/>
              </a:rPr>
              <a:t>&lt;div class="super"&gt;super Game&lt;/div&gt;</a:t>
            </a:r>
          </a:p>
        </p:txBody>
      </p:sp>
    </p:spTree>
    <p:extLst>
      <p:ext uri="{BB962C8B-B14F-4D97-AF65-F5344CB8AC3E}">
        <p14:creationId xmlns:p14="http://schemas.microsoft.com/office/powerpoint/2010/main" val="90939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iterate type="lt">
                                    <p:tmPct val="0"/>
                                  </p:iterate>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1" nodeType="withEffect">
                                  <p:stCondLst>
                                    <p:cond delay="0"/>
                                  </p:stCondLst>
                                  <p:iterate type="lt">
                                    <p:tmPct val="0"/>
                                  </p:iterate>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grpId="1" nodeType="withEffect">
                                  <p:stCondLst>
                                    <p:cond delay="0"/>
                                  </p:stCondLst>
                                  <p:iterate type="lt">
                                    <p:tmPct val="0"/>
                                  </p:iterate>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grpId="1" nodeType="withEffect">
                                  <p:stCondLst>
                                    <p:cond delay="0"/>
                                  </p:stCondLst>
                                  <p:iterate type="lt">
                                    <p:tmPct val="0"/>
                                  </p:iterate>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grpId="1" nodeType="withEffect">
                                  <p:stCondLst>
                                    <p:cond delay="0"/>
                                  </p:stCondLst>
                                  <p:iterate type="lt">
                                    <p:tmPct val="0"/>
                                  </p:iterate>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par>
                                <p:cTn id="43" presetID="10" presetClass="entr" presetSubtype="0" fill="hold" grpId="1" nodeType="withEffect">
                                  <p:stCondLst>
                                    <p:cond delay="0"/>
                                  </p:stCondLst>
                                  <p:iterate type="lt">
                                    <p:tmPct val="0"/>
                                  </p:iterate>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par>
                                <p:cTn id="46" presetID="10" presetClass="entr" presetSubtype="0" fill="hold" grpId="1" nodeType="withEffect">
                                  <p:stCondLst>
                                    <p:cond delay="0"/>
                                  </p:stCondLst>
                                  <p:iterate type="lt">
                                    <p:tmPct val="0"/>
                                  </p:iterate>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500"/>
                                        <p:tgtEl>
                                          <p:spTgt spid="4">
                                            <p:txEl>
                                              <p:pRg st="6" end="6"/>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500"/>
                                        <p:tgtEl>
                                          <p:spTgt spid="4">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4">
                                            <p:txEl>
                                              <p:pRg st="0" end="0"/>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4">
                                            <p:txEl>
                                              <p:pRg st="1" end="1"/>
                                            </p:txEl>
                                          </p:spTgt>
                                        </p:tgtEl>
                                        <p:attrNameLst>
                                          <p:attrName>style.fontWeight</p:attrName>
                                        </p:attrNameLst>
                                      </p:cBhvr>
                                      <p:to>
                                        <p:strVal val="bold"/>
                                      </p:to>
                                    </p:set>
                                  </p:childTnLst>
                                </p:cTn>
                              </p:par>
                            </p:childTnLst>
                          </p:cTn>
                        </p:par>
                      </p:childTnLst>
                    </p:cTn>
                  </p:par>
                  <p:par>
                    <p:cTn id="65" fill="hold">
                      <p:stCondLst>
                        <p:cond delay="indefinite"/>
                      </p:stCondLst>
                      <p:childTnLst>
                        <p:par>
                          <p:cTn id="66" fill="hold">
                            <p:stCondLst>
                              <p:cond delay="0"/>
                            </p:stCondLst>
                            <p:childTnLst>
                              <p:par>
                                <p:cTn id="67" presetID="15" presetClass="emph" presetSubtype="0" nodeType="clickEffect">
                                  <p:stCondLst>
                                    <p:cond delay="0"/>
                                  </p:stCondLst>
                                  <p:iterate type="lt">
                                    <p:tmAbs val="25"/>
                                  </p:iterate>
                                  <p:childTnLst>
                                    <p:set>
                                      <p:cBhvr override="childStyle">
                                        <p:cTn id="68" dur="indefinite"/>
                                        <p:tgtEl>
                                          <p:spTgt spid="4">
                                            <p:txEl>
                                              <p:pRg st="2" end="2"/>
                                            </p:txEl>
                                          </p:spTgt>
                                        </p:tgtEl>
                                        <p:attrNameLst>
                                          <p:attrName>style.fontWeight</p:attrName>
                                        </p:attrNameLst>
                                      </p:cBhvr>
                                      <p:to>
                                        <p:strVal val="bold"/>
                                      </p:to>
                                    </p:set>
                                  </p:childTnLst>
                                </p:cTn>
                              </p:par>
                            </p:childTnLst>
                          </p:cTn>
                        </p:par>
                      </p:childTnLst>
                    </p:cTn>
                  </p:par>
                  <p:par>
                    <p:cTn id="69" fill="hold">
                      <p:stCondLst>
                        <p:cond delay="indefinite"/>
                      </p:stCondLst>
                      <p:childTnLst>
                        <p:par>
                          <p:cTn id="70" fill="hold">
                            <p:stCondLst>
                              <p:cond delay="0"/>
                            </p:stCondLst>
                            <p:childTnLst>
                              <p:par>
                                <p:cTn id="71" presetID="15" presetClass="emph" presetSubtype="0" nodeType="clickEffect">
                                  <p:stCondLst>
                                    <p:cond delay="0"/>
                                  </p:stCondLst>
                                  <p:iterate type="lt">
                                    <p:tmAbs val="25"/>
                                  </p:iterate>
                                  <p:childTnLst>
                                    <p:set>
                                      <p:cBhvr override="childStyle">
                                        <p:cTn id="72" dur="indefinite"/>
                                        <p:tgtEl>
                                          <p:spTgt spid="4">
                                            <p:txEl>
                                              <p:pRg st="3" end="3"/>
                                            </p:txEl>
                                          </p:spTgt>
                                        </p:tgtEl>
                                        <p:attrNameLst>
                                          <p:attrName>style.fontWeight</p:attrName>
                                        </p:attrNameLst>
                                      </p:cBhvr>
                                      <p:to>
                                        <p:strVal val="bold"/>
                                      </p:to>
                                    </p:set>
                                  </p:childTnLst>
                                </p:cTn>
                              </p:par>
                              <p:par>
                                <p:cTn id="73" presetID="15" presetClass="emph" presetSubtype="0" nodeType="withEffect">
                                  <p:stCondLst>
                                    <p:cond delay="0"/>
                                  </p:stCondLst>
                                  <p:iterate type="lt">
                                    <p:tmAbs val="25"/>
                                  </p:iterate>
                                  <p:childTnLst>
                                    <p:set>
                                      <p:cBhvr override="childStyle">
                                        <p:cTn id="74" dur="indefinite"/>
                                        <p:tgtEl>
                                          <p:spTgt spid="4">
                                            <p:txEl>
                                              <p:pRg st="4" end="4"/>
                                            </p:txEl>
                                          </p:spTgt>
                                        </p:tgtEl>
                                        <p:attrNameLst>
                                          <p:attrName>style.fontWeight</p:attrName>
                                        </p:attrNameLst>
                                      </p:cBhvr>
                                      <p:to>
                                        <p:strVal val="bold"/>
                                      </p:to>
                                    </p:set>
                                  </p:childTnLst>
                                </p:cTn>
                              </p:par>
                              <p:par>
                                <p:cTn id="75" presetID="15" presetClass="emph" presetSubtype="0" nodeType="withEffect">
                                  <p:stCondLst>
                                    <p:cond delay="0"/>
                                  </p:stCondLst>
                                  <p:iterate type="lt">
                                    <p:tmAbs val="25"/>
                                  </p:iterate>
                                  <p:childTnLst>
                                    <p:set>
                                      <p:cBhvr override="childStyle">
                                        <p:cTn id="76" dur="indefinite"/>
                                        <p:tgtEl>
                                          <p:spTgt spid="4">
                                            <p:txEl>
                                              <p:pRg st="5" end="5"/>
                                            </p:txEl>
                                          </p:spTgt>
                                        </p:tgtEl>
                                        <p:attrNameLst>
                                          <p:attrName>style.fontWeight</p:attrName>
                                        </p:attrNameLst>
                                      </p:cBhvr>
                                      <p:to>
                                        <p:strVal val="bold"/>
                                      </p:to>
                                    </p:set>
                                  </p:childTnLst>
                                </p:cTn>
                              </p:par>
                              <p:par>
                                <p:cTn id="77" presetID="15" presetClass="emph" presetSubtype="0" nodeType="withEffect">
                                  <p:stCondLst>
                                    <p:cond delay="0"/>
                                  </p:stCondLst>
                                  <p:iterate type="lt">
                                    <p:tmAbs val="25"/>
                                  </p:iterate>
                                  <p:childTnLst>
                                    <p:set>
                                      <p:cBhvr override="childStyle">
                                        <p:cTn id="78" dur="indefinite"/>
                                        <p:tgtEl>
                                          <p:spTgt spid="4">
                                            <p:txEl>
                                              <p:pRg st="6" end="6"/>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9" presetClass="emph" presetSubtype="0" nodeType="clickEffect">
                                  <p:stCondLst>
                                    <p:cond delay="0"/>
                                  </p:stCondLst>
                                  <p:childTnLst>
                                    <p:set>
                                      <p:cBhvr rctx="PPT">
                                        <p:cTn id="82" dur="indefinite"/>
                                        <p:tgtEl>
                                          <p:spTgt spid="4">
                                            <p:txEl>
                                              <p:pRg st="7" end="7"/>
                                            </p:txEl>
                                          </p:spTgt>
                                        </p:tgtEl>
                                        <p:attrNameLst>
                                          <p:attrName>style.opacity</p:attrName>
                                        </p:attrNameLst>
                                      </p:cBhvr>
                                      <p:to>
                                        <p:strVal val="0.5"/>
                                      </p:to>
                                    </p:set>
                                    <p:animEffect filter="image" prLst="opacity: 0.5">
                                      <p:cBhvr rctx="IE">
                                        <p:cTn id="83" dur="indefinite"/>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build="allAtOnce"/>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23357"/>
            <a:ext cx="6629400" cy="3886200"/>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524000" y="528157"/>
            <a:ext cx="5943600" cy="3276600"/>
          </a:xfrm>
          <a:prstGeom prst="rect">
            <a:avLst/>
          </a:prstGeom>
          <a:ln w="76200">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1905000" y="909157"/>
            <a:ext cx="5181600" cy="2590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solidFill>
                  <a:schemeClr val="tx1">
                    <a:lumMod val="50000"/>
                    <a:lumOff val="50000"/>
                  </a:schemeClr>
                </a:solidFill>
                <a:latin typeface="Times New Roman" pitchFamily="18" charset="0"/>
                <a:cs typeface="Times New Roman" pitchFamily="18" charset="0"/>
              </a:rPr>
              <a:t>Elements</a:t>
            </a:r>
            <a:endParaRPr lang="en-US" sz="9600" dirty="0">
              <a:solidFill>
                <a:schemeClr val="tx1">
                  <a:lumMod val="50000"/>
                  <a:lumOff val="50000"/>
                </a:schemeClr>
              </a:solidFill>
              <a:latin typeface="Times New Roman" pitchFamily="18" charset="0"/>
              <a:cs typeface="Times New Roman" pitchFamily="18" charset="0"/>
            </a:endParaRPr>
          </a:p>
        </p:txBody>
      </p:sp>
      <p:sp>
        <p:nvSpPr>
          <p:cNvPr id="7" name="TextBox 6"/>
          <p:cNvSpPr txBox="1"/>
          <p:nvPr/>
        </p:nvSpPr>
        <p:spPr>
          <a:xfrm>
            <a:off x="4090213" y="209550"/>
            <a:ext cx="710387" cy="254361"/>
          </a:xfrm>
          <a:prstGeom prst="rect">
            <a:avLst/>
          </a:prstGeom>
          <a:noFill/>
        </p:spPr>
        <p:txBody>
          <a:bodyPr wrap="none" rtlCol="0">
            <a:spAutoFit/>
          </a:bodyPr>
          <a:lstStyle/>
          <a:p>
            <a:r>
              <a:rPr lang="en-US" sz="1400" dirty="0" smtClean="0">
                <a:latin typeface="Times New Roman" pitchFamily="18" charset="0"/>
                <a:cs typeface="Times New Roman" pitchFamily="18" charset="0"/>
              </a:rPr>
              <a:t>Margin</a:t>
            </a:r>
            <a:endParaRPr lang="en-US" sz="1400" dirty="0">
              <a:latin typeface="Times New Roman" pitchFamily="18" charset="0"/>
              <a:cs typeface="Times New Roman" pitchFamily="18" charset="0"/>
            </a:endParaRPr>
          </a:p>
        </p:txBody>
      </p:sp>
      <p:sp>
        <p:nvSpPr>
          <p:cNvPr id="8" name="TextBox 7"/>
          <p:cNvSpPr txBox="1"/>
          <p:nvPr/>
        </p:nvSpPr>
        <p:spPr>
          <a:xfrm rot="16200000">
            <a:off x="991673" y="2001176"/>
            <a:ext cx="710387" cy="254361"/>
          </a:xfrm>
          <a:prstGeom prst="rect">
            <a:avLst/>
          </a:prstGeom>
          <a:noFill/>
        </p:spPr>
        <p:txBody>
          <a:bodyPr wrap="none" rtlCol="0">
            <a:spAutoFit/>
          </a:bodyPr>
          <a:lstStyle/>
          <a:p>
            <a:r>
              <a:rPr lang="en-US" sz="1400" dirty="0" smtClean="0">
                <a:latin typeface="Times New Roman" pitchFamily="18" charset="0"/>
                <a:cs typeface="Times New Roman" pitchFamily="18" charset="0"/>
              </a:rPr>
              <a:t>Margin</a:t>
            </a:r>
            <a:endParaRPr lang="en-US" sz="1400" dirty="0">
              <a:latin typeface="Times New Roman" pitchFamily="18" charset="0"/>
              <a:cs typeface="Times New Roman" pitchFamily="18" charset="0"/>
            </a:endParaRPr>
          </a:p>
        </p:txBody>
      </p:sp>
      <p:sp>
        <p:nvSpPr>
          <p:cNvPr id="9" name="TextBox 8"/>
          <p:cNvSpPr txBox="1"/>
          <p:nvPr/>
        </p:nvSpPr>
        <p:spPr>
          <a:xfrm rot="5400000">
            <a:off x="7366226" y="1950783"/>
            <a:ext cx="710387" cy="254361"/>
          </a:xfrm>
          <a:prstGeom prst="rect">
            <a:avLst/>
          </a:prstGeom>
          <a:noFill/>
        </p:spPr>
        <p:txBody>
          <a:bodyPr wrap="none" rtlCol="0">
            <a:spAutoFit/>
          </a:bodyPr>
          <a:lstStyle/>
          <a:p>
            <a:r>
              <a:rPr lang="en-US" sz="1400" dirty="0" smtClean="0">
                <a:latin typeface="Times New Roman" pitchFamily="18" charset="0"/>
                <a:cs typeface="Times New Roman" pitchFamily="18" charset="0"/>
              </a:rPr>
              <a:t>Margin</a:t>
            </a:r>
            <a:endParaRPr lang="en-US" sz="1400" dirty="0">
              <a:latin typeface="Times New Roman" pitchFamily="18" charset="0"/>
              <a:cs typeface="Times New Roman" pitchFamily="18" charset="0"/>
            </a:endParaRPr>
          </a:p>
        </p:txBody>
      </p:sp>
      <p:sp>
        <p:nvSpPr>
          <p:cNvPr id="10" name="TextBox 9"/>
          <p:cNvSpPr txBox="1"/>
          <p:nvPr/>
        </p:nvSpPr>
        <p:spPr>
          <a:xfrm>
            <a:off x="4038600" y="3804757"/>
            <a:ext cx="710387" cy="254361"/>
          </a:xfrm>
          <a:prstGeom prst="rect">
            <a:avLst/>
          </a:prstGeom>
          <a:noFill/>
        </p:spPr>
        <p:txBody>
          <a:bodyPr wrap="none" rtlCol="0">
            <a:spAutoFit/>
          </a:bodyPr>
          <a:lstStyle/>
          <a:p>
            <a:r>
              <a:rPr lang="en-US" sz="1400" dirty="0" smtClean="0">
                <a:latin typeface="Times New Roman" pitchFamily="18" charset="0"/>
                <a:cs typeface="Times New Roman" pitchFamily="18" charset="0"/>
              </a:rPr>
              <a:t>Margin</a:t>
            </a:r>
            <a:endParaRPr lang="en-US" sz="1400" dirty="0">
              <a:latin typeface="Times New Roman" pitchFamily="18" charset="0"/>
              <a:cs typeface="Times New Roman" pitchFamily="18" charset="0"/>
            </a:endParaRPr>
          </a:p>
        </p:txBody>
      </p:sp>
      <p:sp>
        <p:nvSpPr>
          <p:cNvPr id="11" name="TextBox 10"/>
          <p:cNvSpPr txBox="1"/>
          <p:nvPr/>
        </p:nvSpPr>
        <p:spPr>
          <a:xfrm>
            <a:off x="4103831" y="601380"/>
            <a:ext cx="772969" cy="307777"/>
          </a:xfrm>
          <a:prstGeom prst="rect">
            <a:avLst/>
          </a:prstGeom>
          <a:noFill/>
        </p:spPr>
        <p:txBody>
          <a:bodyPr wrap="none" rtlCol="0">
            <a:spAutoFit/>
          </a:bodyPr>
          <a:lstStyle/>
          <a:p>
            <a:r>
              <a:rPr lang="en-US" sz="1400" dirty="0" smtClean="0">
                <a:solidFill>
                  <a:schemeClr val="bg1"/>
                </a:solidFill>
                <a:latin typeface="Times New Roman" pitchFamily="18" charset="0"/>
                <a:cs typeface="Times New Roman" pitchFamily="18" charset="0"/>
              </a:rPr>
              <a:t>Padding</a:t>
            </a:r>
            <a:endParaRPr lang="en-US" sz="1400" dirty="0">
              <a:solidFill>
                <a:schemeClr val="bg1"/>
              </a:solidFill>
              <a:latin typeface="Times New Roman" pitchFamily="18" charset="0"/>
              <a:cs typeface="Times New Roman" pitchFamily="18" charset="0"/>
            </a:endParaRPr>
          </a:p>
        </p:txBody>
      </p:sp>
      <p:sp>
        <p:nvSpPr>
          <p:cNvPr id="12" name="TextBox 11"/>
          <p:cNvSpPr txBox="1"/>
          <p:nvPr/>
        </p:nvSpPr>
        <p:spPr>
          <a:xfrm rot="16200000">
            <a:off x="1291404" y="1968984"/>
            <a:ext cx="772969" cy="307777"/>
          </a:xfrm>
          <a:prstGeom prst="rect">
            <a:avLst/>
          </a:prstGeom>
          <a:noFill/>
        </p:spPr>
        <p:txBody>
          <a:bodyPr wrap="none" rtlCol="0">
            <a:spAutoFit/>
          </a:bodyPr>
          <a:lstStyle/>
          <a:p>
            <a:r>
              <a:rPr lang="en-US" sz="1400" dirty="0" smtClean="0">
                <a:solidFill>
                  <a:schemeClr val="bg1"/>
                </a:solidFill>
                <a:latin typeface="Times New Roman" pitchFamily="18" charset="0"/>
                <a:cs typeface="Times New Roman" pitchFamily="18" charset="0"/>
              </a:rPr>
              <a:t>Padding</a:t>
            </a:r>
            <a:endParaRPr lang="en-US" sz="1400" dirty="0">
              <a:solidFill>
                <a:schemeClr val="bg1"/>
              </a:solidFill>
              <a:latin typeface="Times New Roman" pitchFamily="18" charset="0"/>
              <a:cs typeface="Times New Roman" pitchFamily="18" charset="0"/>
            </a:endParaRPr>
          </a:p>
        </p:txBody>
      </p:sp>
      <p:sp>
        <p:nvSpPr>
          <p:cNvPr id="13" name="TextBox 12"/>
          <p:cNvSpPr txBox="1"/>
          <p:nvPr/>
        </p:nvSpPr>
        <p:spPr>
          <a:xfrm rot="5400000">
            <a:off x="6851027" y="1968983"/>
            <a:ext cx="772969" cy="307777"/>
          </a:xfrm>
          <a:prstGeom prst="rect">
            <a:avLst/>
          </a:prstGeom>
          <a:noFill/>
        </p:spPr>
        <p:txBody>
          <a:bodyPr wrap="none" rtlCol="0">
            <a:spAutoFit/>
          </a:bodyPr>
          <a:lstStyle/>
          <a:p>
            <a:r>
              <a:rPr lang="en-US" sz="1400" dirty="0" smtClean="0">
                <a:solidFill>
                  <a:schemeClr val="bg1"/>
                </a:solidFill>
                <a:latin typeface="Times New Roman" pitchFamily="18" charset="0"/>
                <a:cs typeface="Times New Roman" pitchFamily="18" charset="0"/>
              </a:rPr>
              <a:t>Padding</a:t>
            </a:r>
            <a:endParaRPr lang="en-US" sz="1400" dirty="0">
              <a:solidFill>
                <a:schemeClr val="bg1"/>
              </a:solidFill>
              <a:latin typeface="Times New Roman" pitchFamily="18" charset="0"/>
              <a:cs typeface="Times New Roman" pitchFamily="18" charset="0"/>
            </a:endParaRPr>
          </a:p>
        </p:txBody>
      </p:sp>
      <p:sp>
        <p:nvSpPr>
          <p:cNvPr id="14" name="TextBox 13"/>
          <p:cNvSpPr txBox="1"/>
          <p:nvPr/>
        </p:nvSpPr>
        <p:spPr>
          <a:xfrm>
            <a:off x="4180031" y="3496980"/>
            <a:ext cx="772969" cy="307777"/>
          </a:xfrm>
          <a:prstGeom prst="rect">
            <a:avLst/>
          </a:prstGeom>
          <a:noFill/>
        </p:spPr>
        <p:txBody>
          <a:bodyPr wrap="none" rtlCol="0">
            <a:spAutoFit/>
          </a:bodyPr>
          <a:lstStyle/>
          <a:p>
            <a:r>
              <a:rPr lang="en-US" sz="1400" dirty="0" smtClean="0">
                <a:solidFill>
                  <a:schemeClr val="bg1"/>
                </a:solidFill>
                <a:latin typeface="Times New Roman" pitchFamily="18" charset="0"/>
                <a:cs typeface="Times New Roman" pitchFamily="18" charset="0"/>
              </a:rPr>
              <a:t>Padding</a:t>
            </a:r>
            <a:endParaRPr lang="en-US" sz="1400" dirty="0">
              <a:solidFill>
                <a:schemeClr val="bg1"/>
              </a:solidFill>
              <a:latin typeface="Times New Roman" pitchFamily="18" charset="0"/>
              <a:cs typeface="Times New Roman" pitchFamily="18" charset="0"/>
            </a:endParaRPr>
          </a:p>
        </p:txBody>
      </p:sp>
      <p:sp>
        <p:nvSpPr>
          <p:cNvPr id="16" name="TextBox 15"/>
          <p:cNvSpPr txBox="1"/>
          <p:nvPr/>
        </p:nvSpPr>
        <p:spPr>
          <a:xfrm>
            <a:off x="3552570" y="412741"/>
            <a:ext cx="486030" cy="230832"/>
          </a:xfrm>
          <a:prstGeom prst="rect">
            <a:avLst/>
          </a:prstGeom>
          <a:noFill/>
        </p:spPr>
        <p:txBody>
          <a:bodyPr wrap="none" rtlCol="0">
            <a:spAutoFit/>
          </a:bodyPr>
          <a:lstStyle/>
          <a:p>
            <a:r>
              <a:rPr lang="en-US" sz="900" dirty="0" smtClean="0">
                <a:solidFill>
                  <a:srgbClr val="FFFF00"/>
                </a:solidFill>
                <a:latin typeface="Times New Roman" pitchFamily="18" charset="0"/>
                <a:cs typeface="Times New Roman" pitchFamily="18" charset="0"/>
              </a:rPr>
              <a:t>border</a:t>
            </a:r>
            <a:endParaRPr lang="en-US" sz="900" dirty="0">
              <a:solidFill>
                <a:srgbClr val="FFFF00"/>
              </a:solidFill>
              <a:latin typeface="Times New Roman" pitchFamily="18" charset="0"/>
              <a:cs typeface="Times New Roman" pitchFamily="18" charset="0"/>
            </a:endParaRPr>
          </a:p>
        </p:txBody>
      </p:sp>
      <p:sp>
        <p:nvSpPr>
          <p:cNvPr id="17" name="TextBox 16"/>
          <p:cNvSpPr txBox="1"/>
          <p:nvPr/>
        </p:nvSpPr>
        <p:spPr>
          <a:xfrm>
            <a:off x="3604183" y="3689341"/>
            <a:ext cx="486030" cy="230832"/>
          </a:xfrm>
          <a:prstGeom prst="rect">
            <a:avLst/>
          </a:prstGeom>
          <a:noFill/>
        </p:spPr>
        <p:txBody>
          <a:bodyPr wrap="none" rtlCol="0">
            <a:spAutoFit/>
          </a:bodyPr>
          <a:lstStyle/>
          <a:p>
            <a:r>
              <a:rPr lang="en-US" sz="900" dirty="0" smtClean="0">
                <a:solidFill>
                  <a:srgbClr val="FFFF00"/>
                </a:solidFill>
                <a:latin typeface="Times New Roman" pitchFamily="18" charset="0"/>
                <a:cs typeface="Times New Roman" pitchFamily="18" charset="0"/>
              </a:rPr>
              <a:t>border</a:t>
            </a:r>
            <a:endParaRPr lang="en-US" sz="900" dirty="0">
              <a:solidFill>
                <a:srgbClr val="FFFF00"/>
              </a:solidFill>
              <a:latin typeface="Times New Roman" pitchFamily="18" charset="0"/>
              <a:cs typeface="Times New Roman" pitchFamily="18" charset="0"/>
            </a:endParaRPr>
          </a:p>
        </p:txBody>
      </p:sp>
      <p:sp>
        <p:nvSpPr>
          <p:cNvPr id="18" name="TextBox 17"/>
          <p:cNvSpPr txBox="1"/>
          <p:nvPr/>
        </p:nvSpPr>
        <p:spPr>
          <a:xfrm rot="5400000">
            <a:off x="7224585" y="1493956"/>
            <a:ext cx="486030" cy="230832"/>
          </a:xfrm>
          <a:prstGeom prst="rect">
            <a:avLst/>
          </a:prstGeom>
          <a:noFill/>
        </p:spPr>
        <p:txBody>
          <a:bodyPr wrap="none" rtlCol="0">
            <a:spAutoFit/>
          </a:bodyPr>
          <a:lstStyle/>
          <a:p>
            <a:r>
              <a:rPr lang="en-US" sz="900" dirty="0" smtClean="0">
                <a:solidFill>
                  <a:srgbClr val="FFFF00"/>
                </a:solidFill>
                <a:latin typeface="Times New Roman" pitchFamily="18" charset="0"/>
                <a:cs typeface="Times New Roman" pitchFamily="18" charset="0"/>
              </a:rPr>
              <a:t>border</a:t>
            </a:r>
            <a:endParaRPr lang="en-US" sz="900" dirty="0">
              <a:solidFill>
                <a:srgbClr val="FFFF00"/>
              </a:solidFill>
              <a:latin typeface="Times New Roman" pitchFamily="18" charset="0"/>
              <a:cs typeface="Times New Roman" pitchFamily="18" charset="0"/>
            </a:endParaRPr>
          </a:p>
        </p:txBody>
      </p:sp>
      <p:sp>
        <p:nvSpPr>
          <p:cNvPr id="19" name="TextBox 18"/>
          <p:cNvSpPr txBox="1"/>
          <p:nvPr/>
        </p:nvSpPr>
        <p:spPr>
          <a:xfrm rot="16200000">
            <a:off x="1280985" y="1435508"/>
            <a:ext cx="486030" cy="230832"/>
          </a:xfrm>
          <a:prstGeom prst="rect">
            <a:avLst/>
          </a:prstGeom>
          <a:noFill/>
        </p:spPr>
        <p:txBody>
          <a:bodyPr wrap="none" rtlCol="0">
            <a:spAutoFit/>
          </a:bodyPr>
          <a:lstStyle/>
          <a:p>
            <a:r>
              <a:rPr lang="en-US" sz="900" dirty="0" smtClean="0">
                <a:solidFill>
                  <a:srgbClr val="FFFF00"/>
                </a:solidFill>
                <a:latin typeface="Times New Roman" pitchFamily="18" charset="0"/>
                <a:cs typeface="Times New Roman" pitchFamily="18" charset="0"/>
              </a:rPr>
              <a:t>border</a:t>
            </a:r>
            <a:endParaRPr lang="en-US" sz="900" dirty="0">
              <a:solidFill>
                <a:srgbClr val="FFFF00"/>
              </a:solidFill>
              <a:latin typeface="Times New Roman" pitchFamily="18" charset="0"/>
              <a:cs typeface="Times New Roman" pitchFamily="18" charset="0"/>
            </a:endParaRPr>
          </a:p>
        </p:txBody>
      </p:sp>
      <p:sp>
        <p:nvSpPr>
          <p:cNvPr id="2" name="Rectangle 1"/>
          <p:cNvSpPr/>
          <p:nvPr/>
        </p:nvSpPr>
        <p:spPr>
          <a:xfrm>
            <a:off x="527915" y="4248150"/>
            <a:ext cx="8235085" cy="738664"/>
          </a:xfrm>
          <a:prstGeom prst="rect">
            <a:avLst/>
          </a:prstGeom>
        </p:spPr>
        <p:txBody>
          <a:bodyPr wrap="square">
            <a:spAutoFit/>
          </a:bodyPr>
          <a:lstStyle/>
          <a:p>
            <a:r>
              <a:rPr lang="en-US" sz="1400" dirty="0">
                <a:latin typeface="Times New Roman" pitchFamily="18" charset="0"/>
                <a:cs typeface="Times New Roman" pitchFamily="18" charset="0"/>
              </a:rPr>
              <a:t>Width = left margin + left border + left padding + width  + right padding + right border + right </a:t>
            </a:r>
            <a:r>
              <a:rPr lang="en-US" sz="1400" dirty="0" smtClean="0">
                <a:latin typeface="Times New Roman" pitchFamily="18" charset="0"/>
                <a:cs typeface="Times New Roman" pitchFamily="18" charset="0"/>
              </a:rPr>
              <a:t>margin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Height = top margin + top border + top padding + height + bottom padding + bottom border + bottom margin</a:t>
            </a:r>
          </a:p>
        </p:txBody>
      </p:sp>
    </p:spTree>
    <p:extLst>
      <p:ext uri="{BB962C8B-B14F-4D97-AF65-F5344CB8AC3E}">
        <p14:creationId xmlns:p14="http://schemas.microsoft.com/office/powerpoint/2010/main" val="33562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smtClean="0">
                <a:latin typeface="Times New Roman" pitchFamily="18" charset="0"/>
                <a:cs typeface="Times New Roman" pitchFamily="18" charset="0"/>
              </a:rPr>
              <a:t>box-sizing</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10000"/>
          </a:xfrm>
        </p:spPr>
        <p:txBody>
          <a:bodyPr>
            <a:normAutofit/>
          </a:bodyPr>
          <a:lstStyle/>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box-sizing property </a:t>
            </a:r>
            <a:r>
              <a:rPr lang="en-US" sz="2000" dirty="0" smtClean="0">
                <a:latin typeface="Times New Roman" pitchFamily="18" charset="0"/>
                <a:cs typeface="Times New Roman" pitchFamily="18" charset="0"/>
              </a:rPr>
              <a:t>tells </a:t>
            </a:r>
            <a:r>
              <a:rPr lang="en-US" sz="2000" dirty="0">
                <a:latin typeface="Times New Roman" pitchFamily="18" charset="0"/>
                <a:cs typeface="Times New Roman" pitchFamily="18" charset="0"/>
              </a:rPr>
              <a:t>the browser what the sizing </a:t>
            </a:r>
            <a:r>
              <a:rPr lang="en-US" sz="2000" dirty="0" smtClean="0">
                <a:latin typeface="Times New Roman" pitchFamily="18" charset="0"/>
                <a:cs typeface="Times New Roman" pitchFamily="18" charset="0"/>
              </a:rPr>
              <a:t>properties </a:t>
            </a:r>
            <a:r>
              <a:rPr lang="en-US" sz="2000" dirty="0">
                <a:latin typeface="Times New Roman" pitchFamily="18" charset="0"/>
                <a:cs typeface="Times New Roman" pitchFamily="18" charset="0"/>
              </a:rPr>
              <a:t>should include. We can set this property to </a:t>
            </a:r>
            <a:r>
              <a:rPr lang="en-US" sz="2000" i="1" dirty="0">
                <a:latin typeface="Times New Roman" pitchFamily="18" charset="0"/>
                <a:cs typeface="Times New Roman" pitchFamily="18" charset="0"/>
              </a:rPr>
              <a:t>content-box</a:t>
            </a:r>
            <a:r>
              <a:rPr lang="en-US" sz="2000" dirty="0">
                <a:latin typeface="Times New Roman" pitchFamily="18" charset="0"/>
                <a:cs typeface="Times New Roman" pitchFamily="18" charset="0"/>
              </a:rPr>
              <a:t> (default) or </a:t>
            </a:r>
            <a:r>
              <a:rPr lang="en-US" sz="2000" i="1" dirty="0">
                <a:latin typeface="Times New Roman" pitchFamily="18" charset="0"/>
                <a:cs typeface="Times New Roman" pitchFamily="18" charset="0"/>
              </a:rPr>
              <a:t>border-box</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 box-sizing </a:t>
            </a:r>
            <a:r>
              <a:rPr lang="en-US" sz="2000" dirty="0">
                <a:latin typeface="Times New Roman" pitchFamily="18" charset="0"/>
                <a:cs typeface="Times New Roman" pitchFamily="18" charset="0"/>
              </a:rPr>
              <a:t>property </a:t>
            </a:r>
            <a:r>
              <a:rPr lang="en-US" sz="2000" dirty="0" smtClean="0">
                <a:latin typeface="Times New Roman" pitchFamily="18" charset="0"/>
                <a:cs typeface="Times New Roman" pitchFamily="18" charset="0"/>
              </a:rPr>
              <a:t>is used to include </a:t>
            </a:r>
            <a:r>
              <a:rPr lang="en-US" sz="2000" dirty="0">
                <a:latin typeface="Times New Roman" pitchFamily="18" charset="0"/>
                <a:cs typeface="Times New Roman" pitchFamily="18" charset="0"/>
              </a:rPr>
              <a:t>the padding and border in an element's total width and height</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Ex:- div { box-sizing: border-box;}</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content-box - The </a:t>
            </a:r>
            <a:r>
              <a:rPr lang="en-US" sz="2000" dirty="0">
                <a:latin typeface="Times New Roman" pitchFamily="18" charset="0"/>
                <a:cs typeface="Times New Roman" pitchFamily="18" charset="0"/>
              </a:rPr>
              <a:t>width and height properties (and min/max properties) includes only the content. Border, padding, or margin are not </a:t>
            </a:r>
            <a:r>
              <a:rPr lang="en-US" sz="2000" dirty="0" smtClean="0">
                <a:latin typeface="Times New Roman" pitchFamily="18" charset="0"/>
                <a:cs typeface="Times New Roman" pitchFamily="18" charset="0"/>
              </a:rPr>
              <a:t>included.</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border-box - The </a:t>
            </a:r>
            <a:r>
              <a:rPr lang="en-US" sz="2000" dirty="0">
                <a:latin typeface="Times New Roman" pitchFamily="18" charset="0"/>
                <a:cs typeface="Times New Roman" pitchFamily="18" charset="0"/>
              </a:rPr>
              <a:t>width and height properties (and min/max properties) includes content, padding and border, but not the </a:t>
            </a:r>
            <a:r>
              <a:rPr lang="en-US" sz="2000" dirty="0" smtClean="0">
                <a:latin typeface="Times New Roman" pitchFamily="18" charset="0"/>
                <a:cs typeface="Times New Roman" pitchFamily="18" charset="0"/>
              </a:rPr>
              <a:t>margin.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45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smtClean="0">
                <a:latin typeface="Times New Roman" pitchFamily="18" charset="0"/>
                <a:cs typeface="Times New Roman" pitchFamily="18" charset="0"/>
              </a:rPr>
              <a:t>box-sizing</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10000"/>
          </a:xfrm>
        </p:spPr>
        <p:txBody>
          <a:bodyPr>
            <a:normAutofit/>
          </a:bodyPr>
          <a:lstStyle/>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box-sizing property </a:t>
            </a:r>
            <a:r>
              <a:rPr lang="en-US" sz="2000" dirty="0" smtClean="0">
                <a:latin typeface="Times New Roman" pitchFamily="18" charset="0"/>
                <a:cs typeface="Times New Roman" pitchFamily="18" charset="0"/>
              </a:rPr>
              <a:t>tells </a:t>
            </a:r>
            <a:r>
              <a:rPr lang="en-US" sz="2000" dirty="0">
                <a:latin typeface="Times New Roman" pitchFamily="18" charset="0"/>
                <a:cs typeface="Times New Roman" pitchFamily="18" charset="0"/>
              </a:rPr>
              <a:t>the browser what the sizing </a:t>
            </a:r>
            <a:r>
              <a:rPr lang="en-US" sz="2000" dirty="0" smtClean="0">
                <a:latin typeface="Times New Roman" pitchFamily="18" charset="0"/>
                <a:cs typeface="Times New Roman" pitchFamily="18" charset="0"/>
              </a:rPr>
              <a:t>properties </a:t>
            </a:r>
            <a:r>
              <a:rPr lang="en-US" sz="2000" dirty="0">
                <a:latin typeface="Times New Roman" pitchFamily="18" charset="0"/>
                <a:cs typeface="Times New Roman" pitchFamily="18" charset="0"/>
              </a:rPr>
              <a:t>should include. We can set this property to </a:t>
            </a:r>
            <a:r>
              <a:rPr lang="en-US" sz="2000" i="1" dirty="0">
                <a:latin typeface="Times New Roman" pitchFamily="18" charset="0"/>
                <a:cs typeface="Times New Roman" pitchFamily="18" charset="0"/>
              </a:rPr>
              <a:t>content-box</a:t>
            </a:r>
            <a:r>
              <a:rPr lang="en-US" sz="2000" dirty="0">
                <a:latin typeface="Times New Roman" pitchFamily="18" charset="0"/>
                <a:cs typeface="Times New Roman" pitchFamily="18" charset="0"/>
              </a:rPr>
              <a:t> (default) or </a:t>
            </a:r>
            <a:r>
              <a:rPr lang="en-US" sz="2000" i="1" dirty="0">
                <a:latin typeface="Times New Roman" pitchFamily="18" charset="0"/>
                <a:cs typeface="Times New Roman" pitchFamily="18" charset="0"/>
              </a:rPr>
              <a:t>border-box</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 box-sizing </a:t>
            </a:r>
            <a:r>
              <a:rPr lang="en-US" sz="2000" dirty="0">
                <a:latin typeface="Times New Roman" pitchFamily="18" charset="0"/>
                <a:cs typeface="Times New Roman" pitchFamily="18" charset="0"/>
              </a:rPr>
              <a:t>property </a:t>
            </a:r>
            <a:r>
              <a:rPr lang="en-US" sz="2000" dirty="0" smtClean="0">
                <a:latin typeface="Times New Roman" pitchFamily="18" charset="0"/>
                <a:cs typeface="Times New Roman" pitchFamily="18" charset="0"/>
              </a:rPr>
              <a:t>is used to include </a:t>
            </a:r>
            <a:r>
              <a:rPr lang="en-US" sz="2000" dirty="0">
                <a:latin typeface="Times New Roman" pitchFamily="18" charset="0"/>
                <a:cs typeface="Times New Roman" pitchFamily="18" charset="0"/>
              </a:rPr>
              <a:t>the padding and border in an element's total width and height</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Ex:- div { box-sizing: border-box;}</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content-box - The </a:t>
            </a:r>
            <a:r>
              <a:rPr lang="en-US" sz="2000" dirty="0">
                <a:latin typeface="Times New Roman" pitchFamily="18" charset="0"/>
                <a:cs typeface="Times New Roman" pitchFamily="18" charset="0"/>
              </a:rPr>
              <a:t>width and height properties (and min/max properties) includes only the content. Border, padding, or margin are not </a:t>
            </a:r>
            <a:r>
              <a:rPr lang="en-US" sz="2000" dirty="0" smtClean="0">
                <a:latin typeface="Times New Roman" pitchFamily="18" charset="0"/>
                <a:cs typeface="Times New Roman" pitchFamily="18" charset="0"/>
              </a:rPr>
              <a:t>included.</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border-box - The </a:t>
            </a:r>
            <a:r>
              <a:rPr lang="en-US" sz="2000" dirty="0">
                <a:latin typeface="Times New Roman" pitchFamily="18" charset="0"/>
                <a:cs typeface="Times New Roman" pitchFamily="18" charset="0"/>
              </a:rPr>
              <a:t>width and height properties (and min/max properties) includes content, padding and border, but not the </a:t>
            </a:r>
            <a:r>
              <a:rPr lang="en-US" sz="2000" dirty="0" smtClean="0">
                <a:latin typeface="Times New Roman" pitchFamily="18" charset="0"/>
                <a:cs typeface="Times New Roman" pitchFamily="18" charset="0"/>
              </a:rPr>
              <a:t>margin.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45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u="sng" dirty="0" err="1" smtClean="0">
                <a:latin typeface="Times New Roman" pitchFamily="18" charset="0"/>
                <a:cs typeface="Times New Roman" pitchFamily="18" charset="0"/>
              </a:rPr>
              <a:t>FlexBox</a:t>
            </a:r>
            <a:r>
              <a:rPr lang="en-US" b="1" u="sng" dirty="0" smtClean="0">
                <a:latin typeface="Times New Roman" pitchFamily="18" charset="0"/>
                <a:cs typeface="Times New Roman" pitchFamily="18" charset="0"/>
              </a:rPr>
              <a:t> or Flexible Box</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6078"/>
            <a:ext cx="8229600" cy="3394472"/>
          </a:xfrm>
        </p:spPr>
        <p:txBody>
          <a:bodyPr>
            <a:normAutofit/>
          </a:bodyPr>
          <a:lstStyle/>
          <a:p>
            <a:r>
              <a:rPr lang="en-US" sz="2800" dirty="0" smtClean="0">
                <a:latin typeface="Times New Roman" pitchFamily="18" charset="0"/>
                <a:cs typeface="Times New Roman" pitchFamily="18" charset="0"/>
              </a:rPr>
              <a:t>What is it ?</a:t>
            </a:r>
          </a:p>
          <a:p>
            <a:pPr lvl="1"/>
            <a:r>
              <a:rPr lang="en-US" sz="2400" dirty="0" smtClean="0">
                <a:latin typeface="Times New Roman" pitchFamily="18" charset="0"/>
                <a:cs typeface="Times New Roman" pitchFamily="18" charset="0"/>
              </a:rPr>
              <a:t>Its Layout mode a CSS 3 concept </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Why we need it ?</a:t>
            </a:r>
          </a:p>
          <a:p>
            <a:pPr lvl="1"/>
            <a:r>
              <a:rPr lang="en-US" sz="2400" dirty="0" smtClean="0">
                <a:latin typeface="Times New Roman" pitchFamily="18" charset="0"/>
                <a:cs typeface="Times New Roman" pitchFamily="18" charset="0"/>
              </a:rPr>
              <a:t>It helps to create responsive web pages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755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err="1" smtClean="0">
                <a:latin typeface="Times New Roman" pitchFamily="18" charset="0"/>
                <a:cs typeface="Times New Roman" pitchFamily="18" charset="0"/>
              </a:rPr>
              <a:t>Flexbox</a:t>
            </a:r>
            <a:r>
              <a:rPr lang="en-US" sz="3600" b="1" u="sng" dirty="0" smtClean="0">
                <a:latin typeface="Times New Roman" pitchFamily="18" charset="0"/>
                <a:cs typeface="Times New Roman" pitchFamily="18" charset="0"/>
              </a:rPr>
              <a:t> Properties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990600" y="742950"/>
            <a:ext cx="4648200" cy="3886200"/>
          </a:xfrm>
        </p:spPr>
        <p:txBody>
          <a:bodyPr>
            <a:noAutofit/>
          </a:bodyPr>
          <a:lstStyle/>
          <a:p>
            <a:r>
              <a:rPr lang="en-US" sz="1800" dirty="0">
                <a:latin typeface="Times New Roman" pitchFamily="18" charset="0"/>
                <a:cs typeface="Times New Roman" pitchFamily="18" charset="0"/>
              </a:rPr>
              <a:t>display</a:t>
            </a:r>
          </a:p>
          <a:p>
            <a:r>
              <a:rPr lang="en-US" sz="1800" dirty="0">
                <a:latin typeface="Times New Roman" pitchFamily="18" charset="0"/>
                <a:cs typeface="Times New Roman" pitchFamily="18" charset="0"/>
              </a:rPr>
              <a:t>flex-direction</a:t>
            </a:r>
          </a:p>
          <a:p>
            <a:r>
              <a:rPr lang="en-US" sz="1800" dirty="0">
                <a:latin typeface="Times New Roman" pitchFamily="18" charset="0"/>
                <a:cs typeface="Times New Roman" pitchFamily="18" charset="0"/>
              </a:rPr>
              <a:t>justify-content</a:t>
            </a:r>
          </a:p>
          <a:p>
            <a:r>
              <a:rPr lang="en-US" sz="1800" dirty="0">
                <a:latin typeface="Times New Roman" pitchFamily="18" charset="0"/>
                <a:cs typeface="Times New Roman" pitchFamily="18" charset="0"/>
              </a:rPr>
              <a:t>align-items</a:t>
            </a:r>
          </a:p>
          <a:p>
            <a:r>
              <a:rPr lang="en-US" sz="1800" dirty="0">
                <a:latin typeface="Times New Roman" pitchFamily="18" charset="0"/>
                <a:cs typeface="Times New Roman" pitchFamily="18" charset="0"/>
              </a:rPr>
              <a:t>flex-wrap</a:t>
            </a:r>
          </a:p>
          <a:p>
            <a:r>
              <a:rPr lang="en-US" sz="1800" dirty="0">
                <a:latin typeface="Times New Roman" pitchFamily="18" charset="0"/>
                <a:cs typeface="Times New Roman" pitchFamily="18" charset="0"/>
              </a:rPr>
              <a:t>align-content</a:t>
            </a:r>
          </a:p>
          <a:p>
            <a:r>
              <a:rPr lang="en-US" sz="1800" dirty="0">
                <a:latin typeface="Times New Roman" pitchFamily="18" charset="0"/>
                <a:cs typeface="Times New Roman" pitchFamily="18" charset="0"/>
              </a:rPr>
              <a:t>flex-flow</a:t>
            </a:r>
          </a:p>
          <a:p>
            <a:r>
              <a:rPr lang="en-US" sz="1800" dirty="0">
                <a:latin typeface="Times New Roman" pitchFamily="18" charset="0"/>
                <a:cs typeface="Times New Roman" pitchFamily="18" charset="0"/>
              </a:rPr>
              <a:t>order</a:t>
            </a:r>
          </a:p>
          <a:p>
            <a:r>
              <a:rPr lang="en-US" sz="1800" dirty="0">
                <a:latin typeface="Times New Roman" pitchFamily="18" charset="0"/>
                <a:cs typeface="Times New Roman" pitchFamily="18" charset="0"/>
              </a:rPr>
              <a:t>align-self</a:t>
            </a:r>
          </a:p>
          <a:p>
            <a:r>
              <a:rPr lang="en-US" sz="1800" dirty="0">
                <a:latin typeface="Times New Roman" pitchFamily="18" charset="0"/>
                <a:cs typeface="Times New Roman" pitchFamily="18" charset="0"/>
              </a:rPr>
              <a:t>flex</a:t>
            </a:r>
          </a:p>
        </p:txBody>
      </p:sp>
    </p:spTree>
    <p:extLst>
      <p:ext uri="{BB962C8B-B14F-4D97-AF65-F5344CB8AC3E}">
        <p14:creationId xmlns:p14="http://schemas.microsoft.com/office/powerpoint/2010/main" val="33270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609600"/>
          </a:xfrm>
        </p:spPr>
        <p:txBody>
          <a:bodyPr>
            <a:noAutofit/>
          </a:bodyPr>
          <a:lstStyle/>
          <a:p>
            <a:pPr marL="0" indent="0">
              <a:buNone/>
            </a:pPr>
            <a:r>
              <a:rPr lang="en-US" sz="1400" dirty="0" smtClean="0">
                <a:latin typeface="Times New Roman" pitchFamily="18" charset="0"/>
                <a:cs typeface="Times New Roman" pitchFamily="18" charset="0"/>
              </a:rPr>
              <a:t>This property is used to define how an element should display. Every </a:t>
            </a:r>
            <a:r>
              <a:rPr lang="en-US" sz="1400" dirty="0">
                <a:latin typeface="Times New Roman" pitchFamily="18" charset="0"/>
                <a:cs typeface="Times New Roman" pitchFamily="18" charset="0"/>
              </a:rPr>
              <a:t>HTML element has a default display value depending on what type of element it is. The default display value for most elements is block or inline</a:t>
            </a:r>
            <a:r>
              <a:rPr lang="en-US" sz="1400" dirty="0" smtClean="0">
                <a:latin typeface="Times New Roman" pitchFamily="18" charset="0"/>
                <a:cs typeface="Times New Roman" pitchFamily="18" charset="0"/>
              </a:rPr>
              <a:t>.</a:t>
            </a:r>
          </a:p>
        </p:txBody>
      </p:sp>
      <p:sp>
        <p:nvSpPr>
          <p:cNvPr id="4" name="Content Placeholder 3"/>
          <p:cNvSpPr txBox="1">
            <a:spLocks/>
          </p:cNvSpPr>
          <p:nvPr/>
        </p:nvSpPr>
        <p:spPr>
          <a:xfrm>
            <a:off x="1066800" y="1539478"/>
            <a:ext cx="2667000" cy="3200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latin typeface="Times New Roman" pitchFamily="18" charset="0"/>
                <a:cs typeface="Times New Roman" pitchFamily="18" charset="0"/>
              </a:rPr>
              <a:t>inline</a:t>
            </a:r>
          </a:p>
          <a:p>
            <a:r>
              <a:rPr lang="en-US" sz="1800" dirty="0" smtClean="0">
                <a:latin typeface="Times New Roman" pitchFamily="18" charset="0"/>
                <a:cs typeface="Times New Roman" pitchFamily="18" charset="0"/>
              </a:rPr>
              <a:t>block</a:t>
            </a:r>
          </a:p>
          <a:p>
            <a:r>
              <a:rPr lang="en-US" sz="1800" dirty="0" smtClean="0">
                <a:latin typeface="Times New Roman" pitchFamily="18" charset="0"/>
                <a:cs typeface="Times New Roman" pitchFamily="18" charset="0"/>
              </a:rPr>
              <a:t>flex</a:t>
            </a:r>
          </a:p>
          <a:p>
            <a:r>
              <a:rPr lang="en-US" sz="1800" dirty="0" smtClean="0">
                <a:latin typeface="Times New Roman" pitchFamily="18" charset="0"/>
                <a:cs typeface="Times New Roman" pitchFamily="18" charset="0"/>
              </a:rPr>
              <a:t>inline-block</a:t>
            </a:r>
          </a:p>
          <a:p>
            <a:r>
              <a:rPr lang="en-US" sz="1800" dirty="0" smtClean="0">
                <a:latin typeface="Times New Roman" pitchFamily="18" charset="0"/>
                <a:cs typeface="Times New Roman" pitchFamily="18" charset="0"/>
              </a:rPr>
              <a:t>inline-flex</a:t>
            </a:r>
          </a:p>
          <a:p>
            <a:r>
              <a:rPr lang="en-US" sz="1800" dirty="0" smtClean="0">
                <a:latin typeface="Times New Roman" pitchFamily="18" charset="0"/>
                <a:cs typeface="Times New Roman" pitchFamily="18" charset="0"/>
              </a:rPr>
              <a:t>inline-table</a:t>
            </a:r>
          </a:p>
          <a:p>
            <a:r>
              <a:rPr lang="en-US" sz="1800" dirty="0" smtClean="0">
                <a:latin typeface="Times New Roman" pitchFamily="18" charset="0"/>
                <a:cs typeface="Times New Roman" pitchFamily="18" charset="0"/>
              </a:rPr>
              <a:t>list-item</a:t>
            </a:r>
          </a:p>
          <a:p>
            <a:r>
              <a:rPr lang="en-US" sz="1800" dirty="0" smtClean="0">
                <a:latin typeface="Times New Roman" pitchFamily="18" charset="0"/>
                <a:cs typeface="Times New Roman" pitchFamily="18" charset="0"/>
              </a:rPr>
              <a:t>run-in</a:t>
            </a:r>
          </a:p>
          <a:p>
            <a:r>
              <a:rPr lang="en-US" sz="1800" dirty="0" smtClean="0">
                <a:latin typeface="Times New Roman" pitchFamily="18" charset="0"/>
                <a:cs typeface="Times New Roman" pitchFamily="18" charset="0"/>
              </a:rPr>
              <a:t>table</a:t>
            </a:r>
          </a:p>
        </p:txBody>
      </p:sp>
      <p:sp>
        <p:nvSpPr>
          <p:cNvPr id="5" name="Content Placeholder 4"/>
          <p:cNvSpPr txBox="1">
            <a:spLocks/>
          </p:cNvSpPr>
          <p:nvPr/>
        </p:nvSpPr>
        <p:spPr>
          <a:xfrm>
            <a:off x="5181600" y="1539478"/>
            <a:ext cx="2895600" cy="339447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latin typeface="Times New Roman" pitchFamily="18" charset="0"/>
                <a:cs typeface="Times New Roman" pitchFamily="18" charset="0"/>
              </a:rPr>
              <a:t>table-row-group</a:t>
            </a:r>
          </a:p>
          <a:p>
            <a:r>
              <a:rPr lang="en-US" sz="1800" dirty="0" smtClean="0">
                <a:latin typeface="Times New Roman" pitchFamily="18" charset="0"/>
                <a:cs typeface="Times New Roman" pitchFamily="18" charset="0"/>
              </a:rPr>
              <a:t>table-caption</a:t>
            </a:r>
          </a:p>
          <a:p>
            <a:r>
              <a:rPr lang="en-US" sz="1800" dirty="0" smtClean="0">
                <a:latin typeface="Times New Roman" pitchFamily="18" charset="0"/>
                <a:cs typeface="Times New Roman" pitchFamily="18" charset="0"/>
              </a:rPr>
              <a:t>table-column-group</a:t>
            </a:r>
          </a:p>
          <a:p>
            <a:r>
              <a:rPr lang="en-US" sz="1800" dirty="0" smtClean="0">
                <a:latin typeface="Times New Roman" pitchFamily="18" charset="0"/>
                <a:cs typeface="Times New Roman" pitchFamily="18" charset="0"/>
              </a:rPr>
              <a:t>table-header-group</a:t>
            </a:r>
          </a:p>
          <a:p>
            <a:r>
              <a:rPr lang="en-US" sz="1800" dirty="0" smtClean="0">
                <a:latin typeface="Times New Roman" pitchFamily="18" charset="0"/>
                <a:cs typeface="Times New Roman" pitchFamily="18" charset="0"/>
              </a:rPr>
              <a:t>table-footer-group</a:t>
            </a:r>
          </a:p>
          <a:p>
            <a:r>
              <a:rPr lang="en-US" sz="1800" dirty="0" smtClean="0">
                <a:latin typeface="Times New Roman" pitchFamily="18" charset="0"/>
                <a:cs typeface="Times New Roman" pitchFamily="18" charset="0"/>
              </a:rPr>
              <a:t>table-cell</a:t>
            </a:r>
          </a:p>
          <a:p>
            <a:r>
              <a:rPr lang="en-US" sz="1800" dirty="0" smtClean="0">
                <a:latin typeface="Times New Roman" pitchFamily="18" charset="0"/>
                <a:cs typeface="Times New Roman" pitchFamily="18" charset="0"/>
              </a:rPr>
              <a:t>table-column</a:t>
            </a:r>
          </a:p>
          <a:p>
            <a:r>
              <a:rPr lang="en-US" sz="1800" dirty="0" smtClean="0">
                <a:latin typeface="Times New Roman" pitchFamily="18" charset="0"/>
                <a:cs typeface="Times New Roman" pitchFamily="18" charset="0"/>
              </a:rPr>
              <a:t>table-row</a:t>
            </a:r>
          </a:p>
          <a:p>
            <a:r>
              <a:rPr lang="en-US" sz="1800" dirty="0" smtClean="0">
                <a:latin typeface="Times New Roman" pitchFamily="18" charset="0"/>
                <a:cs typeface="Times New Roman" pitchFamily="18" charset="0"/>
              </a:rPr>
              <a:t>none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fade">
                                      <p:cBhvr>
                                        <p:cTn id="72" dur="500"/>
                                        <p:tgtEl>
                                          <p:spTgt spid="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Effect transition="in" filter="fade">
                                      <p:cBhvr>
                                        <p:cTn id="87" dur="500"/>
                                        <p:tgtEl>
                                          <p:spTgt spid="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Effect transition="in" filter="fade">
                                      <p:cBhvr>
                                        <p:cTn id="92" dur="500"/>
                                        <p:tgtEl>
                                          <p:spTgt spid="5">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iterate type="lt">
                                    <p:tmPct val="0"/>
                                  </p:iterate>
                                  <p:childTnLst>
                                    <p:set>
                                      <p:cBhvr>
                                        <p:cTn id="96" dur="1" fill="hold">
                                          <p:stCondLst>
                                            <p:cond delay="0"/>
                                          </p:stCondLst>
                                        </p:cTn>
                                        <p:tgtEl>
                                          <p:spTgt spid="5">
                                            <p:txEl>
                                              <p:pRg st="8" end="8"/>
                                            </p:txEl>
                                          </p:spTgt>
                                        </p:tgtEl>
                                        <p:attrNameLst>
                                          <p:attrName>style.visibility</p:attrName>
                                        </p:attrNameLst>
                                      </p:cBhvr>
                                      <p:to>
                                        <p:strVal val="visible"/>
                                      </p:to>
                                    </p:set>
                                    <p:animEffect transition="in" filter="fade">
                                      <p:cBhvr>
                                        <p:cTn id="97" dur="500"/>
                                        <p:tgtEl>
                                          <p:spTgt spid="5">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mph" presetSubtype="2" fill="hold" nodeType="clickEffect">
                                  <p:stCondLst>
                                    <p:cond delay="0"/>
                                  </p:stCondLst>
                                  <p:childTnLst>
                                    <p:animClr clrSpc="rgb" dir="cw">
                                      <p:cBhvr override="childStyle">
                                        <p:cTn id="101" dur="2000" fill="hold"/>
                                        <p:tgtEl>
                                          <p:spTgt spid="4">
                                            <p:txEl>
                                              <p:pRg st="2" end="2"/>
                                            </p:txEl>
                                          </p:spTgt>
                                        </p:tgtEl>
                                        <p:attrNameLst>
                                          <p:attrName>style.color</p:attrName>
                                        </p:attrNameLst>
                                      </p:cBhvr>
                                      <p:to>
                                        <a:srgbClr val="FF0000"/>
                                      </p:to>
                                    </p:animClr>
                                  </p:childTnLst>
                                </p:cTn>
                              </p:par>
                            </p:childTnLst>
                          </p:cTn>
                        </p:par>
                      </p:childTnLst>
                    </p:cTn>
                  </p:par>
                  <p:par>
                    <p:cTn id="102" fill="hold">
                      <p:stCondLst>
                        <p:cond delay="indefinite"/>
                      </p:stCondLst>
                      <p:childTnLst>
                        <p:par>
                          <p:cTn id="103" fill="hold">
                            <p:stCondLst>
                              <p:cond delay="0"/>
                            </p:stCondLst>
                            <p:childTnLst>
                              <p:par>
                                <p:cTn id="104" presetID="3" presetClass="emph" presetSubtype="2" fill="hold" nodeType="clickEffect">
                                  <p:stCondLst>
                                    <p:cond delay="0"/>
                                  </p:stCondLst>
                                  <p:childTnLst>
                                    <p:animClr clrSpc="rgb" dir="cw">
                                      <p:cBhvr override="childStyle">
                                        <p:cTn id="105" dur="2000" fill="hold"/>
                                        <p:tgtEl>
                                          <p:spTgt spid="4">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Type of Style Class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3950"/>
            <a:ext cx="8229600" cy="3394472"/>
          </a:xfrm>
        </p:spPr>
        <p:txBody>
          <a:bodyPr/>
          <a:lstStyle/>
          <a:p>
            <a:r>
              <a:rPr lang="en-US" dirty="0" smtClean="0">
                <a:latin typeface="Times New Roman" pitchFamily="18" charset="0"/>
                <a:cs typeface="Times New Roman" pitchFamily="18" charset="0"/>
              </a:rPr>
              <a:t>Universal style classes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Element specific style classes</a:t>
            </a:r>
          </a:p>
        </p:txBody>
      </p:sp>
    </p:spTree>
    <p:extLst>
      <p:ext uri="{BB962C8B-B14F-4D97-AF65-F5344CB8AC3E}">
        <p14:creationId xmlns:p14="http://schemas.microsoft.com/office/powerpoint/2010/main" val="30878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62000" y="895350"/>
            <a:ext cx="7924800" cy="4038600"/>
          </a:xfrm>
        </p:spPr>
        <p:txBody>
          <a:bodyPr>
            <a:normAutofit/>
          </a:bodyPr>
          <a:lstStyle/>
          <a:p>
            <a:r>
              <a:rPr lang="en-US" sz="1800" dirty="0" smtClean="0">
                <a:latin typeface="Times New Roman" pitchFamily="18" charset="0"/>
                <a:cs typeface="Times New Roman" pitchFamily="18" charset="0"/>
              </a:rPr>
              <a:t>inline – When we set this value, the </a:t>
            </a:r>
            <a:r>
              <a:rPr lang="en-US" sz="1800" dirty="0">
                <a:latin typeface="Times New Roman" pitchFamily="18" charset="0"/>
                <a:cs typeface="Times New Roman" pitchFamily="18" charset="0"/>
              </a:rPr>
              <a:t>element does not start on a new line and only takes up as much width as </a:t>
            </a:r>
            <a:r>
              <a:rPr lang="en-US" sz="1800" dirty="0" smtClean="0">
                <a:latin typeface="Times New Roman" pitchFamily="18" charset="0"/>
                <a:cs typeface="Times New Roman" pitchFamily="18" charset="0"/>
              </a:rPr>
              <a:t>necessary (we can’t set width/height it won’t work)</a:t>
            </a:r>
          </a:p>
          <a:p>
            <a:r>
              <a:rPr lang="en-US" sz="1800" dirty="0" smtClean="0">
                <a:latin typeface="Times New Roman" pitchFamily="18" charset="0"/>
                <a:cs typeface="Times New Roman" pitchFamily="18" charset="0"/>
              </a:rPr>
              <a:t>block – When we set </a:t>
            </a:r>
            <a:r>
              <a:rPr lang="en-US" sz="1800" dirty="0">
                <a:latin typeface="Times New Roman" pitchFamily="18" charset="0"/>
                <a:cs typeface="Times New Roman" pitchFamily="18" charset="0"/>
              </a:rPr>
              <a:t>this value, element always starts on a new line and takes up the full width </a:t>
            </a:r>
            <a:r>
              <a:rPr lang="en-US" sz="1800" dirty="0" smtClean="0">
                <a:latin typeface="Times New Roman" pitchFamily="18" charset="0"/>
                <a:cs typeface="Times New Roman" pitchFamily="18" charset="0"/>
              </a:rPr>
              <a:t>available (</a:t>
            </a:r>
            <a:r>
              <a:rPr lang="en-US" sz="1800" dirty="0">
                <a:latin typeface="Times New Roman" pitchFamily="18" charset="0"/>
                <a:cs typeface="Times New Roman" pitchFamily="18" charset="0"/>
              </a:rPr>
              <a:t>we </a:t>
            </a:r>
            <a:r>
              <a:rPr lang="en-US" sz="1800" dirty="0" smtClean="0">
                <a:latin typeface="Times New Roman" pitchFamily="18" charset="0"/>
                <a:cs typeface="Times New Roman" pitchFamily="18" charset="0"/>
              </a:rPr>
              <a:t>can </a:t>
            </a:r>
            <a:r>
              <a:rPr lang="en-US" sz="1800" dirty="0">
                <a:latin typeface="Times New Roman" pitchFamily="18" charset="0"/>
                <a:cs typeface="Times New Roman" pitchFamily="18" charset="0"/>
              </a:rPr>
              <a:t>set </a:t>
            </a:r>
            <a:r>
              <a:rPr lang="en-US" sz="1800" dirty="0" smtClean="0">
                <a:latin typeface="Times New Roman" pitchFamily="18" charset="0"/>
                <a:cs typeface="Times New Roman" pitchFamily="18" charset="0"/>
              </a:rPr>
              <a:t>width/height)</a:t>
            </a:r>
          </a:p>
          <a:p>
            <a:r>
              <a:rPr lang="en-US" sz="1800" dirty="0">
                <a:latin typeface="Times New Roman" pitchFamily="18" charset="0"/>
                <a:cs typeface="Times New Roman" pitchFamily="18" charset="0"/>
              </a:rPr>
              <a:t>inline-block </a:t>
            </a:r>
            <a:r>
              <a:rPr lang="en-US" sz="1800" dirty="0" smtClean="0">
                <a:latin typeface="Times New Roman" pitchFamily="18" charset="0"/>
                <a:cs typeface="Times New Roman" pitchFamily="18" charset="0"/>
              </a:rPr>
              <a:t>– It is combination of inline and block value. It doesn’t start on new line but we can set width and height.</a:t>
            </a:r>
          </a:p>
          <a:p>
            <a:r>
              <a:rPr lang="en-US" sz="1800" dirty="0">
                <a:latin typeface="Times New Roman" pitchFamily="18" charset="0"/>
                <a:cs typeface="Times New Roman" pitchFamily="18" charset="0"/>
              </a:rPr>
              <a:t>none - The element will not be displayed at all (has no effect on layout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flex - Displays </a:t>
            </a:r>
            <a:r>
              <a:rPr lang="en-US" sz="1800" dirty="0">
                <a:latin typeface="Times New Roman" pitchFamily="18" charset="0"/>
                <a:cs typeface="Times New Roman" pitchFamily="18" charset="0"/>
              </a:rPr>
              <a:t>an element as a block-level flex container.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inline-flex -  Displays </a:t>
            </a:r>
            <a:r>
              <a:rPr lang="en-US" sz="1800" dirty="0">
                <a:latin typeface="Times New Roman" pitchFamily="18" charset="0"/>
                <a:cs typeface="Times New Roman" pitchFamily="18" charset="0"/>
              </a:rPr>
              <a:t>an element as an inline-level flex container. </a:t>
            </a:r>
          </a:p>
          <a:p>
            <a:r>
              <a:rPr lang="en-US" sz="1800" dirty="0" smtClean="0">
                <a:latin typeface="Times New Roman" pitchFamily="18" charset="0"/>
                <a:cs typeface="Times New Roman" pitchFamily="18" charset="0"/>
              </a:rPr>
              <a:t>inline-table - The </a:t>
            </a:r>
            <a:r>
              <a:rPr lang="en-US" sz="1800" dirty="0">
                <a:latin typeface="Times New Roman" pitchFamily="18" charset="0"/>
                <a:cs typeface="Times New Roman" pitchFamily="18" charset="0"/>
              </a:rPr>
              <a:t>element is displayed as an inline-level table	 </a:t>
            </a:r>
          </a:p>
          <a:p>
            <a:r>
              <a:rPr lang="en-US" sz="1800" dirty="0" smtClean="0">
                <a:latin typeface="Times New Roman" pitchFamily="18" charset="0"/>
                <a:cs typeface="Times New Roman" pitchFamily="18" charset="0"/>
              </a:rPr>
              <a:t>run-in - Displays </a:t>
            </a:r>
            <a:r>
              <a:rPr lang="en-US" sz="1800" dirty="0">
                <a:latin typeface="Times New Roman" pitchFamily="18" charset="0"/>
                <a:cs typeface="Times New Roman" pitchFamily="18" charset="0"/>
              </a:rPr>
              <a:t>an element as either block or inline, depending on </a:t>
            </a:r>
            <a:r>
              <a:rPr lang="en-US" sz="1800" dirty="0" smtClean="0">
                <a:latin typeface="Times New Roman" pitchFamily="18" charset="0"/>
                <a:cs typeface="Times New Roman" pitchFamily="18" charset="0"/>
              </a:rPr>
              <a:t>context</a:t>
            </a:r>
            <a:endParaRPr lang="en-US" sz="1800" dirty="0">
              <a:latin typeface="Times New Roman" pitchFamily="18" charset="0"/>
              <a:cs typeface="Times New Roman" pitchFamily="18" charset="0"/>
            </a:endParaRPr>
          </a:p>
        </p:txBody>
      </p:sp>
      <p:sp>
        <p:nvSpPr>
          <p:cNvPr id="7"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3456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2000" fill="hold"/>
                                        <p:tgtEl>
                                          <p:spTgt spid="6">
                                            <p:txEl>
                                              <p:pRg st="4" end="4"/>
                                            </p:txEl>
                                          </p:spTgt>
                                        </p:tgtEl>
                                        <p:attrNameLst>
                                          <p:attrName>style.color</p:attrName>
                                        </p:attrNameLst>
                                      </p:cBhvr>
                                      <p:to>
                                        <a:srgbClr val="FF0000"/>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dir="cw">
                                      <p:cBhvr override="childStyle">
                                        <p:cTn id="50" dur="2000" fill="hold"/>
                                        <p:tgtEl>
                                          <p:spTgt spid="6">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95350"/>
            <a:ext cx="7848600" cy="3962400"/>
          </a:xfrm>
        </p:spPr>
        <p:txBody>
          <a:bodyPr>
            <a:normAutofit/>
          </a:bodyPr>
          <a:lstStyle/>
          <a:p>
            <a:r>
              <a:rPr lang="en-US" sz="1800" dirty="0" smtClean="0">
                <a:latin typeface="Times New Roman" pitchFamily="18" charset="0"/>
                <a:cs typeface="Times New Roman" pitchFamily="18" charset="0"/>
              </a:rPr>
              <a:t>table – It works </a:t>
            </a:r>
            <a:r>
              <a:rPr lang="en-US" sz="1800" dirty="0">
                <a:latin typeface="Times New Roman" pitchFamily="18" charset="0"/>
                <a:cs typeface="Times New Roman" pitchFamily="18" charset="0"/>
              </a:rPr>
              <a:t>like a &lt;table&gt; element	</a:t>
            </a:r>
          </a:p>
          <a:p>
            <a:r>
              <a:rPr lang="en-US" sz="1800" dirty="0" smtClean="0">
                <a:latin typeface="Times New Roman" pitchFamily="18" charset="0"/>
                <a:cs typeface="Times New Roman" pitchFamily="18" charset="0"/>
              </a:rPr>
              <a:t>table-caption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&lt;caption&gt; element	</a:t>
            </a:r>
          </a:p>
          <a:p>
            <a:r>
              <a:rPr lang="en-US" sz="1800" dirty="0" smtClean="0">
                <a:latin typeface="Times New Roman" pitchFamily="18" charset="0"/>
                <a:cs typeface="Times New Roman" pitchFamily="18" charset="0"/>
              </a:rPr>
              <a:t>table-column-group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colgroup</a:t>
            </a:r>
            <a:r>
              <a:rPr lang="en-US" sz="1800" dirty="0" smtClean="0">
                <a:latin typeface="Times New Roman" pitchFamily="18" charset="0"/>
                <a:cs typeface="Times New Roman" pitchFamily="18" charset="0"/>
              </a:rPr>
              <a:t>&gt; element</a:t>
            </a:r>
          </a:p>
          <a:p>
            <a:r>
              <a:rPr lang="en-US" sz="1800" dirty="0" smtClean="0">
                <a:latin typeface="Times New Roman" pitchFamily="18" charset="0"/>
                <a:cs typeface="Times New Roman" pitchFamily="18" charset="0"/>
              </a:rPr>
              <a:t>table-header-group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thead</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table-footer-group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tfoot</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table-row-group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tbody</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table-cell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&lt;td&gt; element	</a:t>
            </a:r>
          </a:p>
          <a:p>
            <a:r>
              <a:rPr lang="en-US" sz="1800" dirty="0" smtClean="0">
                <a:latin typeface="Times New Roman" pitchFamily="18" charset="0"/>
                <a:cs typeface="Times New Roman" pitchFamily="18" charset="0"/>
              </a:rPr>
              <a:t>table-column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&lt;col&gt; element	</a:t>
            </a:r>
          </a:p>
          <a:p>
            <a:r>
              <a:rPr lang="en-US" sz="1800" dirty="0" smtClean="0">
                <a:latin typeface="Times New Roman" pitchFamily="18" charset="0"/>
                <a:cs typeface="Times New Roman" pitchFamily="18" charset="0"/>
              </a:rPr>
              <a:t>table-row - </a:t>
            </a:r>
            <a:r>
              <a:rPr lang="en-US" sz="1800" dirty="0">
                <a:latin typeface="Times New Roman" pitchFamily="18" charset="0"/>
                <a:cs typeface="Times New Roman" pitchFamily="18" charset="0"/>
              </a:rPr>
              <a:t>It works </a:t>
            </a:r>
            <a:r>
              <a:rPr lang="en-US" sz="1800" dirty="0" smtClean="0">
                <a:latin typeface="Times New Roman" pitchFamily="18" charset="0"/>
                <a:cs typeface="Times New Roman" pitchFamily="18" charset="0"/>
              </a:rPr>
              <a:t>like a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 element</a:t>
            </a:r>
          </a:p>
          <a:p>
            <a:r>
              <a:rPr lang="en-US" sz="1800" dirty="0">
                <a:latin typeface="Times New Roman" pitchFamily="18" charset="0"/>
                <a:cs typeface="Times New Roman" pitchFamily="18" charset="0"/>
              </a:rPr>
              <a:t>list-item - It works like a &lt;li&gt; </a:t>
            </a:r>
            <a:r>
              <a:rPr lang="en-US" sz="1800" dirty="0" smtClean="0">
                <a:latin typeface="Times New Roman" pitchFamily="18" charset="0"/>
                <a:cs typeface="Times New Roman" pitchFamily="18" charset="0"/>
              </a:rPr>
              <a:t>element	</a:t>
            </a:r>
          </a:p>
        </p:txBody>
      </p:sp>
      <p:sp>
        <p:nvSpPr>
          <p:cNvPr id="7"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1572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flex-direction</a:t>
            </a:r>
            <a:endParaRPr lang="en-US" sz="3600" b="1" dirty="0"/>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800" dirty="0" smtClean="0">
                <a:latin typeface="Times New Roman" pitchFamily="18" charset="0"/>
                <a:cs typeface="Times New Roman" pitchFamily="18" charset="0"/>
              </a:rPr>
              <a:t>This property is used to set the direction </a:t>
            </a:r>
            <a:r>
              <a:rPr lang="en-US" sz="1800" dirty="0">
                <a:latin typeface="Times New Roman" pitchFamily="18" charset="0"/>
                <a:cs typeface="Times New Roman" pitchFamily="18" charset="0"/>
              </a:rPr>
              <a:t>of flexible items. If the element is not a flexible item, the flex-direction property has no effect</a:t>
            </a:r>
            <a:r>
              <a:rPr lang="en-US" sz="1800" dirty="0" smtClean="0">
                <a:latin typeface="Times New Roman" pitchFamily="18" charset="0"/>
                <a:cs typeface="Times New Roman" pitchFamily="18" charset="0"/>
              </a:rPr>
              <a:t>. We can set </a:t>
            </a:r>
            <a:r>
              <a:rPr lang="en-US" sz="1800" dirty="0">
                <a:latin typeface="Times New Roman" pitchFamily="18" charset="0"/>
                <a:cs typeface="Times New Roman" pitchFamily="18" charset="0"/>
              </a:rPr>
              <a:t>this property to </a:t>
            </a:r>
            <a:r>
              <a:rPr lang="en-US" sz="1800" i="1" dirty="0" smtClean="0">
                <a:latin typeface="Times New Roman" pitchFamily="18" charset="0"/>
                <a:cs typeface="Times New Roman" pitchFamily="18" charset="0"/>
              </a:rPr>
              <a:t>row</a:t>
            </a:r>
            <a:r>
              <a:rPr lang="en-US" sz="1800" dirty="0" smtClean="0">
                <a:latin typeface="Times New Roman" pitchFamily="18" charset="0"/>
                <a:cs typeface="Times New Roman" pitchFamily="18" charset="0"/>
              </a:rPr>
              <a:t> (default), </a:t>
            </a:r>
            <a:r>
              <a:rPr lang="en-US" sz="1800" i="1" dirty="0">
                <a:latin typeface="Times New Roman" pitchFamily="18" charset="0"/>
                <a:cs typeface="Times New Roman" pitchFamily="18" charset="0"/>
              </a:rPr>
              <a:t>row-reverse, column, </a:t>
            </a:r>
            <a:r>
              <a:rPr lang="en-US" sz="1800" i="1" dirty="0" smtClean="0">
                <a:latin typeface="Times New Roman" pitchFamily="18" charset="0"/>
                <a:cs typeface="Times New Roman" pitchFamily="18" charset="0"/>
              </a:rPr>
              <a:t>column-reverse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 </a:t>
            </a:r>
          </a:p>
          <a:p>
            <a:pPr marL="0" indent="0">
              <a:buNone/>
            </a:pPr>
            <a:r>
              <a:rPr lang="en-US" sz="1800" dirty="0" smtClean="0">
                <a:latin typeface="Times New Roman" pitchFamily="18" charset="0"/>
                <a:cs typeface="Times New Roman" pitchFamily="18" charset="0"/>
              </a:rPr>
              <a:t>div { flex-direction: column-reverse; }</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row - This is used to </a:t>
            </a:r>
            <a:r>
              <a:rPr lang="en-US" sz="1800" dirty="0" smtClean="0">
                <a:latin typeface="Times New Roman" pitchFamily="18" charset="0"/>
                <a:cs typeface="Times New Roman" pitchFamily="18" charset="0"/>
              </a:rPr>
              <a:t>display </a:t>
            </a: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flexible items horizontally as row</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row-reverse - This is used to display the flexible items </a:t>
            </a:r>
            <a:r>
              <a:rPr lang="en-US" sz="1800" dirty="0" smtClean="0">
                <a:latin typeface="Times New Roman" pitchFamily="18" charset="0"/>
                <a:cs typeface="Times New Roman" pitchFamily="18" charset="0"/>
              </a:rPr>
              <a:t>same </a:t>
            </a:r>
            <a:r>
              <a:rPr lang="en-US" sz="1800" dirty="0">
                <a:latin typeface="Times New Roman" pitchFamily="18" charset="0"/>
                <a:cs typeface="Times New Roman" pitchFamily="18" charset="0"/>
              </a:rPr>
              <a:t>as row, but in reverse order</a:t>
            </a:r>
          </a:p>
          <a:p>
            <a:pPr marL="0" indent="0">
              <a:buNone/>
            </a:pPr>
            <a:r>
              <a:rPr lang="en-US" sz="1800" dirty="0">
                <a:latin typeface="Times New Roman" pitchFamily="18" charset="0"/>
                <a:cs typeface="Times New Roman" pitchFamily="18" charset="0"/>
              </a:rPr>
              <a:t>column - This is used to display the flexible items </a:t>
            </a:r>
            <a:r>
              <a:rPr lang="en-US" sz="1800" dirty="0" smtClean="0">
                <a:latin typeface="Times New Roman" pitchFamily="18" charset="0"/>
                <a:cs typeface="Times New Roman" pitchFamily="18" charset="0"/>
              </a:rPr>
              <a:t>vertically </a:t>
            </a:r>
            <a:r>
              <a:rPr lang="en-US" sz="1800" dirty="0">
                <a:latin typeface="Times New Roman" pitchFamily="18" charset="0"/>
                <a:cs typeface="Times New Roman" pitchFamily="18" charset="0"/>
              </a:rPr>
              <a:t>as </a:t>
            </a:r>
            <a:r>
              <a:rPr lang="en-US" sz="1800" dirty="0" smtClean="0">
                <a:latin typeface="Times New Roman" pitchFamily="18" charset="0"/>
                <a:cs typeface="Times New Roman" pitchFamily="18" charset="0"/>
              </a:rPr>
              <a:t>column</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column-reverse - This is used to display the flexible </a:t>
            </a:r>
            <a:r>
              <a:rPr lang="en-US" sz="1800" dirty="0" smtClean="0">
                <a:latin typeface="Times New Roman" pitchFamily="18" charset="0"/>
                <a:cs typeface="Times New Roman" pitchFamily="18" charset="0"/>
              </a:rPr>
              <a:t>items same </a:t>
            </a:r>
            <a:r>
              <a:rPr lang="en-US" sz="1800" dirty="0">
                <a:latin typeface="Times New Roman" pitchFamily="18" charset="0"/>
                <a:cs typeface="Times New Roman" pitchFamily="18" charset="0"/>
              </a:rPr>
              <a:t>as column, but in reverse order</a:t>
            </a:r>
          </a:p>
        </p:txBody>
      </p:sp>
    </p:spTree>
    <p:extLst>
      <p:ext uri="{BB962C8B-B14F-4D97-AF65-F5344CB8AC3E}">
        <p14:creationId xmlns:p14="http://schemas.microsoft.com/office/powerpoint/2010/main" val="7557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justify-content</a:t>
            </a:r>
            <a:endParaRPr lang="en-US" sz="3600" b="1" dirty="0"/>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US" sz="1800" dirty="0" smtClean="0">
                <a:latin typeface="Times New Roman" pitchFamily="18" charset="0"/>
                <a:cs typeface="Times New Roman" pitchFamily="18" charset="0"/>
              </a:rPr>
              <a:t>This property is used </a:t>
            </a:r>
            <a:r>
              <a:rPr lang="en-US" sz="1800" dirty="0">
                <a:latin typeface="Times New Roman" pitchFamily="18" charset="0"/>
                <a:cs typeface="Times New Roman" pitchFamily="18" charset="0"/>
              </a:rPr>
              <a:t>to </a:t>
            </a:r>
            <a:r>
              <a:rPr lang="en-US" sz="1800" dirty="0" smtClean="0">
                <a:latin typeface="Times New Roman" pitchFamily="18" charset="0"/>
                <a:cs typeface="Times New Roman" pitchFamily="18" charset="0"/>
              </a:rPr>
              <a:t>align </a:t>
            </a:r>
            <a:r>
              <a:rPr lang="en-US" sz="1800" dirty="0">
                <a:latin typeface="Times New Roman" pitchFamily="18" charset="0"/>
                <a:cs typeface="Times New Roman" pitchFamily="18" charset="0"/>
              </a:rPr>
              <a:t>the flexible container's items when the items do not use all available space on the main-axis (horizontally</a:t>
            </a:r>
            <a:r>
              <a:rPr lang="en-US" sz="1800" dirty="0" smtClean="0">
                <a:latin typeface="Times New Roman" pitchFamily="18" charset="0"/>
                <a:cs typeface="Times New Roman" pitchFamily="18" charset="0"/>
              </a:rPr>
              <a:t>). We can set </a:t>
            </a:r>
            <a:r>
              <a:rPr lang="en-US" sz="1800" dirty="0">
                <a:latin typeface="Times New Roman" pitchFamily="18" charset="0"/>
                <a:cs typeface="Times New Roman" pitchFamily="18" charset="0"/>
              </a:rPr>
              <a:t>this property to </a:t>
            </a:r>
            <a:r>
              <a:rPr lang="en-US" sz="1800" i="1" dirty="0" smtClean="0">
                <a:latin typeface="Times New Roman" pitchFamily="18" charset="0"/>
                <a:cs typeface="Times New Roman" pitchFamily="18" charset="0"/>
              </a:rPr>
              <a:t>flex-start</a:t>
            </a:r>
            <a:r>
              <a:rPr lang="en-US" sz="1800" dirty="0" smtClean="0">
                <a:latin typeface="Times New Roman" pitchFamily="18" charset="0"/>
                <a:cs typeface="Times New Roman" pitchFamily="18" charset="0"/>
              </a:rPr>
              <a:t> (default)</a:t>
            </a:r>
            <a:r>
              <a:rPr lang="en-US" sz="1800" i="1" dirty="0" smtClean="0">
                <a:latin typeface="Times New Roman" pitchFamily="18" charset="0"/>
                <a:cs typeface="Times New Roman" pitchFamily="18" charset="0"/>
              </a:rPr>
              <a:t>, </a:t>
            </a:r>
            <a:r>
              <a:rPr lang="en-US" sz="1800" i="1" dirty="0">
                <a:latin typeface="Times New Roman" pitchFamily="18" charset="0"/>
                <a:cs typeface="Times New Roman" pitchFamily="18" charset="0"/>
              </a:rPr>
              <a:t>flex-end, </a:t>
            </a:r>
            <a:r>
              <a:rPr lang="en-US" sz="1800" i="1" dirty="0" smtClean="0">
                <a:latin typeface="Times New Roman" pitchFamily="18" charset="0"/>
                <a:cs typeface="Times New Roman" pitchFamily="18" charset="0"/>
              </a:rPr>
              <a:t>center, </a:t>
            </a:r>
            <a:r>
              <a:rPr lang="en-US" sz="1800" i="1" dirty="0">
                <a:latin typeface="Times New Roman" pitchFamily="18" charset="0"/>
                <a:cs typeface="Times New Roman" pitchFamily="18" charset="0"/>
              </a:rPr>
              <a:t>space-between, </a:t>
            </a:r>
            <a:r>
              <a:rPr lang="en-US" sz="1800" i="1" dirty="0" smtClean="0">
                <a:latin typeface="Times New Roman" pitchFamily="18" charset="0"/>
                <a:cs typeface="Times New Roman" pitchFamily="18" charset="0"/>
              </a:rPr>
              <a:t>space-around</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 </a:t>
            </a:r>
          </a:p>
          <a:p>
            <a:pPr marL="0" indent="0">
              <a:buNone/>
            </a:pPr>
            <a:r>
              <a:rPr lang="en-US" sz="1800" dirty="0" smtClean="0">
                <a:latin typeface="Times New Roman" pitchFamily="18" charset="0"/>
                <a:cs typeface="Times New Roman" pitchFamily="18" charset="0"/>
              </a:rPr>
              <a:t>div { justify-content: center; }</a:t>
            </a: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flex-start </a:t>
            </a:r>
            <a:r>
              <a:rPr lang="en-US" sz="1800" dirty="0" smtClean="0">
                <a:latin typeface="Times New Roman" pitchFamily="18" charset="0"/>
                <a:cs typeface="Times New Roman" pitchFamily="18" charset="0"/>
              </a:rPr>
              <a:t>– This is used to position the item at </a:t>
            </a:r>
            <a:r>
              <a:rPr lang="en-US" sz="1800" dirty="0">
                <a:latin typeface="Times New Roman" pitchFamily="18" charset="0"/>
                <a:cs typeface="Times New Roman" pitchFamily="18" charset="0"/>
              </a:rPr>
              <a:t>the beginning of the container</a:t>
            </a:r>
          </a:p>
          <a:p>
            <a:pPr marL="0" indent="0">
              <a:buNone/>
            </a:pPr>
            <a:r>
              <a:rPr lang="en-US" sz="1800" dirty="0">
                <a:latin typeface="Times New Roman" pitchFamily="18" charset="0"/>
                <a:cs typeface="Times New Roman" pitchFamily="18" charset="0"/>
              </a:rPr>
              <a:t>flex-end </a:t>
            </a:r>
            <a:r>
              <a:rPr lang="en-US" sz="1800" dirty="0" smtClean="0">
                <a:latin typeface="Times New Roman" pitchFamily="18" charset="0"/>
                <a:cs typeface="Times New Roman" pitchFamily="18" charset="0"/>
              </a:rPr>
              <a:t>– This is used to position the item at </a:t>
            </a:r>
            <a:r>
              <a:rPr lang="en-US" sz="1800" dirty="0">
                <a:latin typeface="Times New Roman" pitchFamily="18" charset="0"/>
                <a:cs typeface="Times New Roman" pitchFamily="18" charset="0"/>
              </a:rPr>
              <a:t>the end of the container</a:t>
            </a:r>
          </a:p>
          <a:p>
            <a:pPr marL="0" indent="0">
              <a:buNone/>
            </a:pPr>
            <a:r>
              <a:rPr lang="en-US" sz="1800" dirty="0">
                <a:latin typeface="Times New Roman" pitchFamily="18" charset="0"/>
                <a:cs typeface="Times New Roman" pitchFamily="18" charset="0"/>
              </a:rPr>
              <a:t>center - This is used to position </a:t>
            </a:r>
            <a:r>
              <a:rPr lang="en-US" sz="1800" dirty="0" smtClean="0">
                <a:latin typeface="Times New Roman" pitchFamily="18" charset="0"/>
                <a:cs typeface="Times New Roman" pitchFamily="18" charset="0"/>
              </a:rPr>
              <a:t>the item at </a:t>
            </a:r>
            <a:r>
              <a:rPr lang="en-US" sz="1800" dirty="0">
                <a:latin typeface="Times New Roman" pitchFamily="18" charset="0"/>
                <a:cs typeface="Times New Roman" pitchFamily="18" charset="0"/>
              </a:rPr>
              <a:t>the center of the container</a:t>
            </a:r>
          </a:p>
          <a:p>
            <a:pPr marL="0" indent="0">
              <a:buNone/>
            </a:pPr>
            <a:r>
              <a:rPr lang="en-US" sz="1800" dirty="0">
                <a:latin typeface="Times New Roman" pitchFamily="18" charset="0"/>
                <a:cs typeface="Times New Roman" pitchFamily="18" charset="0"/>
              </a:rPr>
              <a:t>space-between - This is used to position the item </a:t>
            </a:r>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space between the </a:t>
            </a:r>
            <a:r>
              <a:rPr lang="en-US" sz="1800" dirty="0" smtClean="0">
                <a:latin typeface="Times New Roman" pitchFamily="18" charset="0"/>
                <a:cs typeface="Times New Roman" pitchFamily="18" charset="0"/>
              </a:rPr>
              <a:t>lines</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space-around - This is used to position the item </a:t>
            </a:r>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space before, between, and after the lines</a:t>
            </a:r>
          </a:p>
        </p:txBody>
      </p:sp>
    </p:spTree>
    <p:extLst>
      <p:ext uri="{BB962C8B-B14F-4D97-AF65-F5344CB8AC3E}">
        <p14:creationId xmlns:p14="http://schemas.microsoft.com/office/powerpoint/2010/main" val="391009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dirty="0" smtClean="0">
                <a:latin typeface="Times New Roman" pitchFamily="18" charset="0"/>
                <a:cs typeface="Times New Roman" pitchFamily="18" charset="0"/>
              </a:rPr>
              <a:t>align-items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lnSpcReduction="10000"/>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the default alignment for items inside the </a:t>
            </a:r>
            <a:r>
              <a:rPr lang="en-US" sz="1800" dirty="0" smtClean="0">
                <a:latin typeface="Times New Roman" pitchFamily="18" charset="0"/>
                <a:cs typeface="Times New Roman" pitchFamily="18" charset="0"/>
              </a:rPr>
              <a:t>container. This property can be override using align-self property for each item. </a:t>
            </a:r>
            <a:r>
              <a:rPr lang="en-US" sz="1800" dirty="0">
                <a:latin typeface="Times New Roman" pitchFamily="18" charset="0"/>
                <a:cs typeface="Times New Roman" pitchFamily="18" charset="0"/>
              </a:rPr>
              <a:t>We can set this property to </a:t>
            </a:r>
            <a:r>
              <a:rPr lang="en-US" sz="1800" dirty="0" smtClean="0">
                <a:latin typeface="Times New Roman" pitchFamily="18" charset="0"/>
                <a:cs typeface="Times New Roman" pitchFamily="18" charset="0"/>
              </a:rPr>
              <a:t>stretch (default), </a:t>
            </a:r>
            <a:r>
              <a:rPr lang="en-US" sz="1800" dirty="0">
                <a:latin typeface="Times New Roman" pitchFamily="18" charset="0"/>
                <a:cs typeface="Times New Roman" pitchFamily="18" charset="0"/>
              </a:rPr>
              <a:t>center, flex-start, flex-end, </a:t>
            </a:r>
            <a:r>
              <a:rPr lang="en-US" sz="1800" dirty="0" smtClean="0">
                <a:latin typeface="Times New Roman" pitchFamily="18" charset="0"/>
                <a:cs typeface="Times New Roman" pitchFamily="18" charset="0"/>
              </a:rPr>
              <a:t>baseline.</a:t>
            </a:r>
          </a:p>
          <a:p>
            <a:pPr marL="0" indent="0">
              <a:buNone/>
            </a:pPr>
            <a:r>
              <a:rPr lang="en-US" sz="1800" dirty="0">
                <a:latin typeface="Times New Roman" pitchFamily="18" charset="0"/>
                <a:cs typeface="Times New Roman" pitchFamily="18" charset="0"/>
              </a:rPr>
              <a:t>Ex: - </a:t>
            </a:r>
          </a:p>
          <a:p>
            <a:pPr marL="0" indent="0">
              <a:buNone/>
            </a:pPr>
            <a:r>
              <a:rPr lang="en-US" sz="1800" dirty="0">
                <a:latin typeface="Times New Roman" pitchFamily="18" charset="0"/>
                <a:cs typeface="Times New Roman" pitchFamily="18" charset="0"/>
              </a:rPr>
              <a:t>div { </a:t>
            </a:r>
            <a:r>
              <a:rPr lang="en-US" sz="1800" dirty="0" smtClean="0">
                <a:latin typeface="Times New Roman" pitchFamily="18" charset="0"/>
                <a:cs typeface="Times New Roman" pitchFamily="18" charset="0"/>
              </a:rPr>
              <a:t>align-items: </a:t>
            </a:r>
            <a:r>
              <a:rPr lang="en-US" sz="1800" dirty="0">
                <a:latin typeface="Times New Roman" pitchFamily="18" charset="0"/>
                <a:cs typeface="Times New Roman" pitchFamily="18" charset="0"/>
              </a:rPr>
              <a:t>center;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stretch </a:t>
            </a:r>
            <a:r>
              <a:rPr lang="en-US" sz="1800" dirty="0" smtClean="0">
                <a:latin typeface="Times New Roman" pitchFamily="18" charset="0"/>
                <a:cs typeface="Times New Roman" pitchFamily="18" charset="0"/>
              </a:rPr>
              <a:t>– This is used to stretch the item to </a:t>
            </a:r>
            <a:r>
              <a:rPr lang="en-US" sz="1800" dirty="0">
                <a:latin typeface="Times New Roman" pitchFamily="18" charset="0"/>
                <a:cs typeface="Times New Roman" pitchFamily="18" charset="0"/>
              </a:rPr>
              <a:t>fit the container</a:t>
            </a:r>
          </a:p>
          <a:p>
            <a:pPr marL="0" indent="0">
              <a:buNone/>
            </a:pPr>
            <a:r>
              <a:rPr lang="en-US" sz="1800" dirty="0">
                <a:latin typeface="Times New Roman" pitchFamily="18" charset="0"/>
                <a:cs typeface="Times New Roman" pitchFamily="18" charset="0"/>
              </a:rPr>
              <a:t>center </a:t>
            </a:r>
            <a:r>
              <a:rPr lang="en-US" sz="1800" dirty="0" smtClean="0">
                <a:latin typeface="Times New Roman" pitchFamily="18" charset="0"/>
                <a:cs typeface="Times New Roman" pitchFamily="18" charset="0"/>
              </a:rPr>
              <a:t>– This is used to position the item at </a:t>
            </a:r>
            <a:r>
              <a:rPr lang="en-US" sz="1800" dirty="0">
                <a:latin typeface="Times New Roman" pitchFamily="18" charset="0"/>
                <a:cs typeface="Times New Roman" pitchFamily="18" charset="0"/>
              </a:rPr>
              <a:t>the center of the container</a:t>
            </a:r>
          </a:p>
          <a:p>
            <a:pPr marL="0" indent="0">
              <a:buNone/>
            </a:pPr>
            <a:r>
              <a:rPr lang="en-US" sz="1800" dirty="0">
                <a:latin typeface="Times New Roman" pitchFamily="18" charset="0"/>
                <a:cs typeface="Times New Roman" pitchFamily="18" charset="0"/>
              </a:rPr>
              <a:t>flex-start - This is used to position the item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the beginning of the container</a:t>
            </a:r>
          </a:p>
          <a:p>
            <a:pPr marL="0" indent="0">
              <a:buNone/>
            </a:pPr>
            <a:r>
              <a:rPr lang="en-US" sz="1800" dirty="0">
                <a:latin typeface="Times New Roman" pitchFamily="18" charset="0"/>
                <a:cs typeface="Times New Roman" pitchFamily="18" charset="0"/>
              </a:rPr>
              <a:t>flex-end - This is used to position the item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end of the container</a:t>
            </a:r>
          </a:p>
          <a:p>
            <a:pPr marL="0" indent="0">
              <a:buNone/>
            </a:pPr>
            <a:r>
              <a:rPr lang="en-US" sz="1800" dirty="0">
                <a:latin typeface="Times New Roman" pitchFamily="18" charset="0"/>
                <a:cs typeface="Times New Roman" pitchFamily="18" charset="0"/>
              </a:rPr>
              <a:t>baseline - This is used to position the item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baseline of the container</a:t>
            </a:r>
          </a:p>
        </p:txBody>
      </p:sp>
    </p:spTree>
    <p:extLst>
      <p:ext uri="{BB962C8B-B14F-4D97-AF65-F5344CB8AC3E}">
        <p14:creationId xmlns:p14="http://schemas.microsoft.com/office/powerpoint/2010/main" val="174442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smtClean="0">
                <a:latin typeface="Times New Roman" pitchFamily="18" charset="0"/>
                <a:cs typeface="Times New Roman" pitchFamily="18" charset="0"/>
              </a:rPr>
              <a:t>flex-wrap</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whether the flexible items should wrap or </a:t>
            </a:r>
            <a:r>
              <a:rPr lang="en-US" sz="1800" dirty="0" smtClean="0">
                <a:latin typeface="Times New Roman" pitchFamily="18" charset="0"/>
                <a:cs typeface="Times New Roman" pitchFamily="18" charset="0"/>
              </a:rPr>
              <a:t>not. If </a:t>
            </a:r>
            <a:r>
              <a:rPr lang="en-US" sz="1800" dirty="0">
                <a:latin typeface="Times New Roman" pitchFamily="18" charset="0"/>
                <a:cs typeface="Times New Roman" pitchFamily="18" charset="0"/>
              </a:rPr>
              <a:t>the elements are not flexible items, the flex-wrap property has no effect</a:t>
            </a:r>
            <a:r>
              <a:rPr lang="en-US" sz="1800" dirty="0" smtClean="0">
                <a:latin typeface="Times New Roman" pitchFamily="18" charset="0"/>
                <a:cs typeface="Times New Roman" pitchFamily="18" charset="0"/>
              </a:rPr>
              <a:t>. We can set this property to </a:t>
            </a:r>
            <a:r>
              <a:rPr lang="en-US" sz="1800" i="1" dirty="0" err="1" smtClean="0">
                <a:latin typeface="Times New Roman" pitchFamily="18" charset="0"/>
                <a:cs typeface="Times New Roman" pitchFamily="18" charset="0"/>
              </a:rPr>
              <a:t>nowrap</a:t>
            </a:r>
            <a:r>
              <a:rPr lang="en-US" sz="1800" dirty="0" smtClean="0">
                <a:latin typeface="Times New Roman" pitchFamily="18" charset="0"/>
                <a:cs typeface="Times New Roman" pitchFamily="18" charset="0"/>
              </a:rPr>
              <a:t> (default), </a:t>
            </a:r>
            <a:r>
              <a:rPr lang="en-US" sz="1800" i="1" dirty="0" smtClean="0">
                <a:latin typeface="Times New Roman" pitchFamily="18" charset="0"/>
                <a:cs typeface="Times New Roman" pitchFamily="18" charset="0"/>
              </a:rPr>
              <a:t>wrap</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wrap-reverse</a:t>
            </a: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Ex: - </a:t>
            </a:r>
          </a:p>
          <a:p>
            <a:pPr marL="0" indent="0">
              <a:buNone/>
            </a:pPr>
            <a:r>
              <a:rPr lang="en-US" sz="1800" dirty="0">
                <a:latin typeface="Times New Roman" pitchFamily="18" charset="0"/>
                <a:cs typeface="Times New Roman" pitchFamily="18" charset="0"/>
              </a:rPr>
              <a:t>div { </a:t>
            </a:r>
            <a:r>
              <a:rPr lang="en-US" sz="1800" dirty="0" smtClean="0">
                <a:latin typeface="Times New Roman" pitchFamily="18" charset="0"/>
                <a:cs typeface="Times New Roman" pitchFamily="18" charset="0"/>
              </a:rPr>
              <a:t>flex-wrap: wrap; </a:t>
            </a:r>
            <a:r>
              <a:rPr lang="en-US" sz="1800" dirty="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nowrap</a:t>
            </a:r>
            <a:r>
              <a:rPr lang="en-US" sz="1800" dirty="0" smtClean="0">
                <a:latin typeface="Times New Roman" pitchFamily="18" charset="0"/>
                <a:cs typeface="Times New Roman" pitchFamily="18" charset="0"/>
              </a:rPr>
              <a:t> – It specifies </a:t>
            </a:r>
            <a:r>
              <a:rPr lang="en-US" sz="1800" dirty="0">
                <a:latin typeface="Times New Roman" pitchFamily="18" charset="0"/>
                <a:cs typeface="Times New Roman" pitchFamily="18" charset="0"/>
              </a:rPr>
              <a:t>that the flexible items will not wrap</a:t>
            </a:r>
          </a:p>
          <a:p>
            <a:pPr marL="0" indent="0">
              <a:buNone/>
            </a:pPr>
            <a:r>
              <a:rPr lang="en-US" sz="1800" dirty="0">
                <a:latin typeface="Times New Roman" pitchFamily="18" charset="0"/>
                <a:cs typeface="Times New Roman" pitchFamily="18" charset="0"/>
              </a:rPr>
              <a:t>wrap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that the flexible items will wrap if necessary</a:t>
            </a:r>
          </a:p>
          <a:p>
            <a:pPr marL="0" indent="0">
              <a:buNone/>
            </a:pPr>
            <a:r>
              <a:rPr lang="en-US" sz="1800" dirty="0">
                <a:latin typeface="Times New Roman" pitchFamily="18" charset="0"/>
                <a:cs typeface="Times New Roman" pitchFamily="18" charset="0"/>
              </a:rPr>
              <a:t>wrap-reverse </a:t>
            </a:r>
            <a:r>
              <a:rPr lang="en-US" sz="1800" dirty="0" smtClean="0">
                <a:latin typeface="Times New Roman" pitchFamily="18" charset="0"/>
                <a:cs typeface="Times New Roman" pitchFamily="18" charset="0"/>
              </a:rPr>
              <a:t>– It specifies </a:t>
            </a:r>
            <a:r>
              <a:rPr lang="en-US" sz="1800" dirty="0">
                <a:latin typeface="Times New Roman" pitchFamily="18" charset="0"/>
                <a:cs typeface="Times New Roman" pitchFamily="18" charset="0"/>
              </a:rPr>
              <a:t>that the flexible items will wrap, if necessary, in reverse order</a:t>
            </a:r>
          </a:p>
        </p:txBody>
      </p:sp>
    </p:spTree>
    <p:extLst>
      <p:ext uri="{BB962C8B-B14F-4D97-AF65-F5344CB8AC3E}">
        <p14:creationId xmlns:p14="http://schemas.microsoft.com/office/powerpoint/2010/main" val="3697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smtClean="0">
                <a:latin typeface="Times New Roman" pitchFamily="18" charset="0"/>
                <a:cs typeface="Times New Roman" pitchFamily="18" charset="0"/>
              </a:rPr>
              <a:t>align-content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1800" dirty="0">
                <a:latin typeface="Times New Roman" pitchFamily="18" charset="0"/>
                <a:cs typeface="Times New Roman" pitchFamily="18" charset="0"/>
              </a:rPr>
              <a:t>This property is used to modify the behavior of the flex-wrap property. It is similar to align-items, but instead of aligning flex items, it aligns flex lines. There must be multiple lines of items for this property to have any effect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We can set this property to </a:t>
            </a:r>
            <a:r>
              <a:rPr lang="en-US" sz="1800" i="1" dirty="0" smtClean="0">
                <a:latin typeface="Times New Roman" pitchFamily="18" charset="0"/>
                <a:cs typeface="Times New Roman" pitchFamily="18" charset="0"/>
              </a:rPr>
              <a:t>stretch</a:t>
            </a:r>
            <a:r>
              <a:rPr lang="en-US" sz="1800" dirty="0" smtClean="0">
                <a:latin typeface="Times New Roman" pitchFamily="18" charset="0"/>
                <a:cs typeface="Times New Roman" pitchFamily="18" charset="0"/>
              </a:rPr>
              <a:t> (default), </a:t>
            </a:r>
            <a:r>
              <a:rPr lang="en-US" sz="1800" i="1" dirty="0" smtClean="0">
                <a:latin typeface="Times New Roman" pitchFamily="18" charset="0"/>
                <a:cs typeface="Times New Roman" pitchFamily="18" charset="0"/>
              </a:rPr>
              <a:t>center,</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flex-start, </a:t>
            </a:r>
            <a:r>
              <a:rPr lang="en-US" sz="1800" i="1" dirty="0">
                <a:latin typeface="Times New Roman" pitchFamily="18" charset="0"/>
                <a:cs typeface="Times New Roman" pitchFamily="18" charset="0"/>
              </a:rPr>
              <a:t>flex-end, </a:t>
            </a:r>
            <a:r>
              <a:rPr lang="en-US" sz="1800" i="1" dirty="0" smtClean="0">
                <a:latin typeface="Times New Roman" pitchFamily="18" charset="0"/>
                <a:cs typeface="Times New Roman" pitchFamily="18" charset="0"/>
              </a:rPr>
              <a:t>space-between</a:t>
            </a:r>
            <a:r>
              <a:rPr lang="en-US" sz="1800" i="1" dirty="0">
                <a:latin typeface="Times New Roman" pitchFamily="18" charset="0"/>
                <a:cs typeface="Times New Roman" pitchFamily="18" charset="0"/>
              </a:rPr>
              <a:t>, space-around</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 </a:t>
            </a:r>
          </a:p>
          <a:p>
            <a:pPr marL="0" indent="0">
              <a:buNone/>
            </a:pPr>
            <a:r>
              <a:rPr lang="en-US" sz="1800" dirty="0">
                <a:latin typeface="Times New Roman" pitchFamily="18" charset="0"/>
                <a:cs typeface="Times New Roman" pitchFamily="18" charset="0"/>
              </a:rPr>
              <a:t>div { </a:t>
            </a:r>
            <a:r>
              <a:rPr lang="en-US" sz="1800" dirty="0" smtClean="0">
                <a:latin typeface="Times New Roman" pitchFamily="18" charset="0"/>
                <a:cs typeface="Times New Roman" pitchFamily="18" charset="0"/>
              </a:rPr>
              <a:t>align-content</a:t>
            </a:r>
            <a:r>
              <a:rPr lang="en-US" sz="1800" dirty="0">
                <a:latin typeface="Times New Roman" pitchFamily="18" charset="0"/>
                <a:cs typeface="Times New Roman" pitchFamily="18" charset="0"/>
              </a:rPr>
              <a:t>: center; }</a:t>
            </a: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stretch - Lines stretch to take up the remaining space</a:t>
            </a:r>
          </a:p>
          <a:p>
            <a:pPr marL="0" indent="0">
              <a:buNone/>
            </a:pPr>
            <a:r>
              <a:rPr lang="en-US" sz="1800" dirty="0">
                <a:latin typeface="Times New Roman" pitchFamily="18" charset="0"/>
                <a:cs typeface="Times New Roman" pitchFamily="18" charset="0"/>
              </a:rPr>
              <a:t>center - Lines are packed toward the center of the flex container</a:t>
            </a:r>
          </a:p>
          <a:p>
            <a:pPr marL="0" indent="0">
              <a:buNone/>
            </a:pPr>
            <a:r>
              <a:rPr lang="en-US" sz="1800" dirty="0">
                <a:latin typeface="Times New Roman" pitchFamily="18" charset="0"/>
                <a:cs typeface="Times New Roman" pitchFamily="18" charset="0"/>
              </a:rPr>
              <a:t>flex-start - Lines are packed toward the start of the flex container</a:t>
            </a:r>
          </a:p>
          <a:p>
            <a:pPr marL="0" indent="0">
              <a:buNone/>
            </a:pPr>
            <a:r>
              <a:rPr lang="en-US" sz="1800" dirty="0">
                <a:latin typeface="Times New Roman" pitchFamily="18" charset="0"/>
                <a:cs typeface="Times New Roman" pitchFamily="18" charset="0"/>
              </a:rPr>
              <a:t>flex-end - Lines are packed toward the end of the flex container</a:t>
            </a:r>
          </a:p>
          <a:p>
            <a:pPr marL="0" indent="0">
              <a:buNone/>
            </a:pPr>
            <a:r>
              <a:rPr lang="en-US" sz="1800" dirty="0">
                <a:latin typeface="Times New Roman" pitchFamily="18" charset="0"/>
                <a:cs typeface="Times New Roman" pitchFamily="18" charset="0"/>
              </a:rPr>
              <a:t>space-between - Lines are evenly distributed in the flex container</a:t>
            </a:r>
          </a:p>
          <a:p>
            <a:pPr marL="0" indent="0">
              <a:buNone/>
            </a:pPr>
            <a:r>
              <a:rPr lang="en-US" sz="1800" dirty="0">
                <a:latin typeface="Times New Roman" pitchFamily="18" charset="0"/>
                <a:cs typeface="Times New Roman" pitchFamily="18" charset="0"/>
              </a:rPr>
              <a:t>space-around - Lines are evenly distributed in the flex container, with half-size spaces on either end</a:t>
            </a:r>
          </a:p>
        </p:txBody>
      </p:sp>
    </p:spTree>
    <p:extLst>
      <p:ext uri="{BB962C8B-B14F-4D97-AF65-F5344CB8AC3E}">
        <p14:creationId xmlns:p14="http://schemas.microsoft.com/office/powerpoint/2010/main" val="36202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flex-flow</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590800"/>
          </a:xfrm>
        </p:spPr>
        <p:txBody>
          <a:bodyPr>
            <a:normAutofit/>
          </a:bodyPr>
          <a:lstStyle/>
          <a:p>
            <a:pPr marL="0" indent="0">
              <a:buNone/>
            </a:pPr>
            <a:r>
              <a:rPr lang="en-US" sz="1800" dirty="0">
                <a:latin typeface="Times New Roman" pitchFamily="18" charset="0"/>
                <a:cs typeface="Times New Roman" pitchFamily="18" charset="0"/>
              </a:rPr>
              <a:t>It is a shorthand property for the flex-direction and the flex-wrap properties. If the elements are </a:t>
            </a:r>
            <a:r>
              <a:rPr lang="en-US" sz="1800" dirty="0" smtClean="0">
                <a:latin typeface="Times New Roman" pitchFamily="18" charset="0"/>
                <a:cs typeface="Times New Roman" pitchFamily="18" charset="0"/>
              </a:rPr>
              <a:t>not </a:t>
            </a:r>
            <a:r>
              <a:rPr lang="en-US" sz="1800" dirty="0">
                <a:latin typeface="Times New Roman" pitchFamily="18" charset="0"/>
                <a:cs typeface="Times New Roman" pitchFamily="18" charset="0"/>
              </a:rPr>
              <a:t>flexible items, the flex-flow property has no effect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Selector { flex-flow: flex-direction flex-wrap;}</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div </a:t>
            </a:r>
            <a:r>
              <a:rPr lang="en-US" sz="1800" dirty="0">
                <a:latin typeface="Times New Roman" pitchFamily="18" charset="0"/>
                <a:cs typeface="Times New Roman" pitchFamily="18" charset="0"/>
              </a:rPr>
              <a:t>{ flex-flow: </a:t>
            </a:r>
            <a:r>
              <a:rPr lang="en-US" sz="1800" dirty="0" smtClean="0">
                <a:latin typeface="Times New Roman" pitchFamily="18" charset="0"/>
                <a:cs typeface="Times New Roman" pitchFamily="18" charset="0"/>
              </a:rPr>
              <a:t>row-reverse wrap</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Rectangle 3"/>
          <p:cNvSpPr/>
          <p:nvPr/>
        </p:nvSpPr>
        <p:spPr>
          <a:xfrm>
            <a:off x="3138152" y="3333750"/>
            <a:ext cx="2005677" cy="1200329"/>
          </a:xfrm>
          <a:prstGeom prst="rect">
            <a:avLst/>
          </a:prstGeom>
        </p:spPr>
        <p:txBody>
          <a:bodyPr wrap="none">
            <a:spAutoFit/>
          </a:bodyPr>
          <a:lstStyle/>
          <a:p>
            <a:r>
              <a:rPr lang="en-US" b="1" dirty="0" smtClean="0">
                <a:latin typeface="Times New Roman" pitchFamily="18" charset="0"/>
                <a:cs typeface="Times New Roman" pitchFamily="18" charset="0"/>
              </a:rPr>
              <a:t>Flex-wrap values: </a:t>
            </a:r>
          </a:p>
          <a:p>
            <a:r>
              <a:rPr lang="en-US" i="1" dirty="0" err="1" smtClean="0">
                <a:latin typeface="Times New Roman" pitchFamily="18" charset="0"/>
                <a:cs typeface="Times New Roman" pitchFamily="18" charset="0"/>
              </a:rPr>
              <a:t>nowrap</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default)</a:t>
            </a:r>
          </a:p>
          <a:p>
            <a:r>
              <a:rPr lang="en-US" i="1" dirty="0" smtClean="0">
                <a:latin typeface="Times New Roman" pitchFamily="18" charset="0"/>
                <a:cs typeface="Times New Roman" pitchFamily="18" charset="0"/>
              </a:rPr>
              <a:t>wrap</a:t>
            </a:r>
          </a:p>
          <a:p>
            <a:r>
              <a:rPr lang="en-US" i="1" dirty="0" smtClean="0">
                <a:latin typeface="Times New Roman" pitchFamily="18" charset="0"/>
                <a:cs typeface="Times New Roman" pitchFamily="18" charset="0"/>
              </a:rPr>
              <a:t>wrap-reverse</a:t>
            </a:r>
            <a:endParaRPr lang="en-US" dirty="0"/>
          </a:p>
        </p:txBody>
      </p:sp>
      <p:sp>
        <p:nvSpPr>
          <p:cNvPr id="5" name="Rectangle 4"/>
          <p:cNvSpPr/>
          <p:nvPr/>
        </p:nvSpPr>
        <p:spPr>
          <a:xfrm>
            <a:off x="609600" y="3333750"/>
            <a:ext cx="2514600" cy="1477328"/>
          </a:xfrm>
          <a:prstGeom prst="rect">
            <a:avLst/>
          </a:prstGeom>
        </p:spPr>
        <p:txBody>
          <a:bodyPr wrap="square">
            <a:spAutoFit/>
          </a:bodyPr>
          <a:lstStyle/>
          <a:p>
            <a:r>
              <a:rPr lang="en-US" b="1" dirty="0" smtClean="0">
                <a:latin typeface="Times New Roman" pitchFamily="18" charset="0"/>
                <a:cs typeface="Times New Roman" pitchFamily="18" charset="0"/>
              </a:rPr>
              <a:t>Flex-direction values:</a:t>
            </a:r>
          </a:p>
          <a:p>
            <a:r>
              <a:rPr lang="en-US" i="1" dirty="0" smtClean="0">
                <a:latin typeface="Times New Roman" pitchFamily="18" charset="0"/>
                <a:cs typeface="Times New Roman" pitchFamily="18" charset="0"/>
              </a:rPr>
              <a:t>row</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default)</a:t>
            </a:r>
          </a:p>
          <a:p>
            <a:r>
              <a:rPr lang="en-US" i="1" dirty="0" smtClean="0">
                <a:latin typeface="Times New Roman" pitchFamily="18" charset="0"/>
                <a:cs typeface="Times New Roman" pitchFamily="18" charset="0"/>
              </a:rPr>
              <a:t>row-reverse</a:t>
            </a:r>
          </a:p>
          <a:p>
            <a:r>
              <a:rPr lang="en-US" i="1" dirty="0" smtClean="0">
                <a:latin typeface="Times New Roman" pitchFamily="18" charset="0"/>
                <a:cs typeface="Times New Roman" pitchFamily="18" charset="0"/>
              </a:rPr>
              <a:t>Column</a:t>
            </a:r>
          </a:p>
          <a:p>
            <a:r>
              <a:rPr lang="en-US" i="1" dirty="0" smtClean="0">
                <a:latin typeface="Times New Roman" pitchFamily="18" charset="0"/>
                <a:cs typeface="Times New Roman" pitchFamily="18" charset="0"/>
              </a:rPr>
              <a:t>column-reverse</a:t>
            </a:r>
            <a:r>
              <a:rPr lang="en-US" dirty="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251404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order</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the order of a flexible item relative to the rest of the flexible items inside the same </a:t>
            </a:r>
            <a:r>
              <a:rPr lang="en-US" sz="1800" dirty="0" smtClean="0">
                <a:latin typeface="Times New Roman" pitchFamily="18" charset="0"/>
                <a:cs typeface="Times New Roman" pitchFamily="18" charset="0"/>
              </a:rPr>
              <a:t>container. If </a:t>
            </a:r>
            <a:r>
              <a:rPr lang="en-US" sz="1800" dirty="0">
                <a:latin typeface="Times New Roman" pitchFamily="18" charset="0"/>
                <a:cs typeface="Times New Roman" pitchFamily="18" charset="0"/>
              </a:rPr>
              <a:t>the element is not a flexible item, the order property has no effect</a:t>
            </a:r>
            <a:r>
              <a:rPr lang="en-US" sz="1800" dirty="0" smtClean="0">
                <a:latin typeface="Times New Roman" pitchFamily="18" charset="0"/>
                <a:cs typeface="Times New Roman" pitchFamily="18" charset="0"/>
              </a:rPr>
              <a:t>. We can set this property to </a:t>
            </a:r>
            <a:r>
              <a:rPr lang="en-US" sz="1800" i="1" dirty="0" smtClean="0">
                <a:latin typeface="Times New Roman" pitchFamily="18" charset="0"/>
                <a:cs typeface="Times New Roman" pitchFamily="18" charset="0"/>
              </a:rPr>
              <a:t>number (</a:t>
            </a:r>
            <a:r>
              <a:rPr lang="en-US" sz="1800" dirty="0" smtClean="0">
                <a:latin typeface="Times New Roman" pitchFamily="18" charset="0"/>
                <a:cs typeface="Times New Roman" pitchFamily="18" charset="0"/>
              </a:rPr>
              <a:t>default 0</a:t>
            </a:r>
            <a:r>
              <a:rPr lang="en-US" sz="18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div {order: 1}</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255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a:latin typeface="Times New Roman" pitchFamily="18" charset="0"/>
                <a:cs typeface="Times New Roman" pitchFamily="18" charset="0"/>
              </a:rPr>
              <a:t>align-self</a:t>
            </a:r>
          </a:p>
        </p:txBody>
      </p:sp>
      <p:sp>
        <p:nvSpPr>
          <p:cNvPr id="3" name="Content Placeholder 2"/>
          <p:cNvSpPr>
            <a:spLocks noGrp="1"/>
          </p:cNvSpPr>
          <p:nvPr>
            <p:ph idx="1"/>
          </p:nvPr>
        </p:nvSpPr>
        <p:spPr>
          <a:xfrm>
            <a:off x="457200" y="666750"/>
            <a:ext cx="8229600" cy="4419600"/>
          </a:xfrm>
        </p:spPr>
        <p:txBody>
          <a:bodyPr>
            <a:normAutofit lnSpcReduction="10000"/>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the alignment for the selected item inside the flexible </a:t>
            </a:r>
            <a:r>
              <a:rPr lang="en-US" sz="1800" dirty="0" smtClean="0">
                <a:latin typeface="Times New Roman" pitchFamily="18" charset="0"/>
                <a:cs typeface="Times New Roman" pitchFamily="18" charset="0"/>
              </a:rPr>
              <a:t>container. The </a:t>
            </a:r>
            <a:r>
              <a:rPr lang="en-US" sz="1800" dirty="0">
                <a:latin typeface="Times New Roman" pitchFamily="18" charset="0"/>
                <a:cs typeface="Times New Roman" pitchFamily="18" charset="0"/>
              </a:rPr>
              <a:t>align-self property overrides the flexible container's align-items property</a:t>
            </a:r>
            <a:r>
              <a:rPr lang="en-US" sz="1800" dirty="0" smtClean="0">
                <a:latin typeface="Times New Roman" pitchFamily="18" charset="0"/>
                <a:cs typeface="Times New Roman" pitchFamily="18" charset="0"/>
              </a:rPr>
              <a:t>. We can set this property to </a:t>
            </a:r>
            <a:r>
              <a:rPr lang="en-US" sz="1800" i="1" dirty="0" smtClean="0">
                <a:latin typeface="Times New Roman" pitchFamily="18" charset="0"/>
                <a:cs typeface="Times New Roman" pitchFamily="18" charset="0"/>
              </a:rPr>
              <a:t>auto</a:t>
            </a:r>
            <a:r>
              <a:rPr lang="en-US" sz="1800" dirty="0" smtClean="0">
                <a:latin typeface="Times New Roman" pitchFamily="18" charset="0"/>
                <a:cs typeface="Times New Roman" pitchFamily="18" charset="0"/>
              </a:rPr>
              <a:t> (default), </a:t>
            </a:r>
            <a:r>
              <a:rPr lang="en-US" sz="1800" i="1" dirty="0" smtClean="0">
                <a:latin typeface="Times New Roman" pitchFamily="18" charset="0"/>
                <a:cs typeface="Times New Roman" pitchFamily="18" charset="0"/>
              </a:rPr>
              <a:t>stretch, center, flex-start, flex-end, baseline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div {align-self: center;}</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auto - The element inherits its parent container's align-items property, or "stretch" if it has no parent container</a:t>
            </a:r>
          </a:p>
          <a:p>
            <a:pPr marL="0" indent="0">
              <a:buNone/>
            </a:pPr>
            <a:r>
              <a:rPr lang="en-US" sz="1800" dirty="0">
                <a:latin typeface="Times New Roman" pitchFamily="18" charset="0"/>
                <a:cs typeface="Times New Roman" pitchFamily="18" charset="0"/>
              </a:rPr>
              <a:t>stretch </a:t>
            </a:r>
            <a:r>
              <a:rPr lang="en-US" sz="1800" dirty="0" smtClean="0">
                <a:latin typeface="Times New Roman" pitchFamily="18" charset="0"/>
                <a:cs typeface="Times New Roman" pitchFamily="18" charset="0"/>
              </a:rPr>
              <a:t>– This is used to position the </a:t>
            </a:r>
            <a:r>
              <a:rPr lang="en-US" sz="1800" dirty="0">
                <a:latin typeface="Times New Roman" pitchFamily="18" charset="0"/>
                <a:cs typeface="Times New Roman" pitchFamily="18" charset="0"/>
              </a:rPr>
              <a:t>element </a:t>
            </a: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fit the container</a:t>
            </a:r>
          </a:p>
          <a:p>
            <a:pPr marL="0" indent="0">
              <a:buNone/>
            </a:pPr>
            <a:r>
              <a:rPr lang="en-US" sz="1800" dirty="0">
                <a:latin typeface="Times New Roman" pitchFamily="18" charset="0"/>
                <a:cs typeface="Times New Roman" pitchFamily="18" charset="0"/>
              </a:rPr>
              <a:t>center - This is used to position the element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center of the container	</a:t>
            </a:r>
          </a:p>
          <a:p>
            <a:pPr marL="0" indent="0">
              <a:buNone/>
            </a:pPr>
            <a:r>
              <a:rPr lang="en-US" sz="1800" dirty="0">
                <a:latin typeface="Times New Roman" pitchFamily="18" charset="0"/>
                <a:cs typeface="Times New Roman" pitchFamily="18" charset="0"/>
              </a:rPr>
              <a:t>flex-start - This is used to position the element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beginning of the container</a:t>
            </a:r>
          </a:p>
          <a:p>
            <a:pPr marL="0" indent="0">
              <a:buNone/>
            </a:pPr>
            <a:r>
              <a:rPr lang="en-US" sz="1800" dirty="0">
                <a:latin typeface="Times New Roman" pitchFamily="18" charset="0"/>
                <a:cs typeface="Times New Roman" pitchFamily="18" charset="0"/>
              </a:rPr>
              <a:t>flex-end - This is used to position the element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end of the container</a:t>
            </a:r>
          </a:p>
          <a:p>
            <a:pPr marL="0" indent="0">
              <a:buNone/>
            </a:pPr>
            <a:r>
              <a:rPr lang="en-US" sz="1800" dirty="0">
                <a:latin typeface="Times New Roman" pitchFamily="18" charset="0"/>
                <a:cs typeface="Times New Roman" pitchFamily="18" charset="0"/>
              </a:rPr>
              <a:t>baseline - This is used to position the element </a:t>
            </a:r>
            <a:r>
              <a:rPr lang="en-US" sz="1800" dirty="0" smtClean="0">
                <a:latin typeface="Times New Roman" pitchFamily="18" charset="0"/>
                <a:cs typeface="Times New Roman" pitchFamily="18" charset="0"/>
              </a:rPr>
              <a:t>at </a:t>
            </a:r>
            <a:r>
              <a:rPr lang="en-US" sz="1800" dirty="0">
                <a:latin typeface="Times New Roman" pitchFamily="18" charset="0"/>
                <a:cs typeface="Times New Roman" pitchFamily="18" charset="0"/>
              </a:rPr>
              <a:t>the baseline of the container</a:t>
            </a:r>
          </a:p>
        </p:txBody>
      </p:sp>
    </p:spTree>
    <p:extLst>
      <p:ext uri="{BB962C8B-B14F-4D97-AF65-F5344CB8AC3E}">
        <p14:creationId xmlns:p14="http://schemas.microsoft.com/office/powerpoint/2010/main" val="296140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smtClean="0">
                <a:latin typeface="Times New Roman" pitchFamily="18" charset="0"/>
                <a:cs typeface="Times New Roman" pitchFamily="18" charset="0"/>
              </a:rPr>
              <a:t>Rules</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smtClean="0">
                <a:latin typeface="Times New Roman" pitchFamily="18" charset="0"/>
                <a:cs typeface="Times New Roman" pitchFamily="18" charset="0"/>
              </a:rPr>
              <a:t>Must </a:t>
            </a:r>
            <a:r>
              <a:rPr lang="en-US" sz="2000" dirty="0">
                <a:latin typeface="Times New Roman" pitchFamily="18" charset="0"/>
                <a:cs typeface="Times New Roman" pitchFamily="18" charset="0"/>
              </a:rPr>
              <a:t>begin with a letter A-Z or a-z</a:t>
            </a:r>
          </a:p>
          <a:p>
            <a:r>
              <a:rPr lang="en-US" sz="2000" dirty="0">
                <a:latin typeface="Times New Roman" pitchFamily="18" charset="0"/>
                <a:cs typeface="Times New Roman" pitchFamily="18" charset="0"/>
              </a:rPr>
              <a:t>A class name cannot start with a </a:t>
            </a:r>
            <a:r>
              <a:rPr lang="en-US" sz="2000" dirty="0" smtClean="0">
                <a:latin typeface="Times New Roman" pitchFamily="18" charset="0"/>
                <a:cs typeface="Times New Roman" pitchFamily="18" charset="0"/>
              </a:rPr>
              <a:t>number</a:t>
            </a:r>
          </a:p>
          <a:p>
            <a:r>
              <a:rPr lang="en-US" sz="2000" dirty="0" smtClean="0">
                <a:latin typeface="Times New Roman" pitchFamily="18" charset="0"/>
                <a:cs typeface="Times New Roman" pitchFamily="18" charset="0"/>
              </a:rPr>
              <a:t>Must not contain any space characters</a:t>
            </a:r>
          </a:p>
          <a:p>
            <a:r>
              <a:rPr lang="en-US" sz="2000" dirty="0" smtClean="0">
                <a:latin typeface="Times New Roman" pitchFamily="18" charset="0"/>
                <a:cs typeface="Times New Roman" pitchFamily="18" charset="0"/>
              </a:rPr>
              <a:t>Can be followed by: letters (A-</a:t>
            </a:r>
            <a:r>
              <a:rPr lang="en-US" sz="2000" dirty="0" err="1" smtClean="0">
                <a:latin typeface="Times New Roman" pitchFamily="18" charset="0"/>
                <a:cs typeface="Times New Roman" pitchFamily="18" charset="0"/>
              </a:rPr>
              <a:t>Za</a:t>
            </a:r>
            <a:r>
              <a:rPr lang="en-US" sz="2000" dirty="0" smtClean="0">
                <a:latin typeface="Times New Roman" pitchFamily="18" charset="0"/>
                <a:cs typeface="Times New Roman" pitchFamily="18" charset="0"/>
              </a:rPr>
              <a:t>-z), digits (0-9), hyphens ("-"), and underscores ("_")</a:t>
            </a:r>
          </a:p>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HTML, all values are </a:t>
            </a:r>
            <a:r>
              <a:rPr lang="en-US" sz="2000" dirty="0" smtClean="0">
                <a:latin typeface="Times New Roman" pitchFamily="18" charset="0"/>
                <a:cs typeface="Times New Roman" pitchFamily="18" charset="0"/>
              </a:rPr>
              <a:t>case-insensitive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55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flex-grow</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1600" dirty="0" smtClean="0">
                <a:latin typeface="Times New Roman" pitchFamily="18" charset="0"/>
                <a:cs typeface="Times New Roman" pitchFamily="18" charset="0"/>
              </a:rPr>
              <a:t>This property is used to specify </a:t>
            </a:r>
            <a:r>
              <a:rPr lang="en-US" sz="1600" dirty="0">
                <a:latin typeface="Times New Roman" pitchFamily="18" charset="0"/>
                <a:cs typeface="Times New Roman" pitchFamily="18" charset="0"/>
              </a:rPr>
              <a:t>how much the item will grow relative to the rest of the flexible items inside the same </a:t>
            </a:r>
            <a:r>
              <a:rPr lang="en-US" sz="1600" dirty="0" smtClean="0">
                <a:latin typeface="Times New Roman" pitchFamily="18" charset="0"/>
                <a:cs typeface="Times New Roman" pitchFamily="18" charset="0"/>
              </a:rPr>
              <a:t>container. If </a:t>
            </a:r>
            <a:r>
              <a:rPr lang="en-US" sz="1600" dirty="0">
                <a:latin typeface="Times New Roman" pitchFamily="18" charset="0"/>
                <a:cs typeface="Times New Roman" pitchFamily="18" charset="0"/>
              </a:rPr>
              <a:t>the element is not a flexible item, the flex-grow property has no effect</a:t>
            </a:r>
            <a:r>
              <a:rPr lang="en-US" sz="1600" dirty="0" smtClean="0">
                <a:latin typeface="Times New Roman" pitchFamily="18" charset="0"/>
                <a:cs typeface="Times New Roman" pitchFamily="18" charset="0"/>
              </a:rPr>
              <a:t>. We can set this property to number (default 0).</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{flex-grow: 1;}</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95600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flex-shrink</a:t>
            </a: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1600" dirty="0" smtClean="0">
                <a:latin typeface="Times New Roman" pitchFamily="18" charset="0"/>
                <a:cs typeface="Times New Roman" pitchFamily="18" charset="0"/>
              </a:rPr>
              <a:t>This property is used to specify </a:t>
            </a:r>
            <a:r>
              <a:rPr lang="en-US" sz="1600" dirty="0">
                <a:latin typeface="Times New Roman" pitchFamily="18" charset="0"/>
                <a:cs typeface="Times New Roman" pitchFamily="18" charset="0"/>
              </a:rPr>
              <a:t>how the item will shrink relative to the rest of the flexible items inside the same </a:t>
            </a:r>
            <a:r>
              <a:rPr lang="en-US" sz="1600" dirty="0" smtClean="0">
                <a:latin typeface="Times New Roman" pitchFamily="18" charset="0"/>
                <a:cs typeface="Times New Roman" pitchFamily="18" charset="0"/>
              </a:rPr>
              <a:t>container. If </a:t>
            </a:r>
            <a:r>
              <a:rPr lang="en-US" sz="1600" dirty="0">
                <a:latin typeface="Times New Roman" pitchFamily="18" charset="0"/>
                <a:cs typeface="Times New Roman" pitchFamily="18" charset="0"/>
              </a:rPr>
              <a:t>the element is not a flexible item, the flex-shrink property has no effect</a:t>
            </a:r>
            <a:r>
              <a:rPr lang="en-US" sz="1600" dirty="0" smtClean="0">
                <a:latin typeface="Times New Roman" pitchFamily="18" charset="0"/>
                <a:cs typeface="Times New Roman" pitchFamily="18" charset="0"/>
              </a:rPr>
              <a:t>. We can set this property to number (default 1).</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{flex-shrink: 2;}</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67762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flex-basis</a:t>
            </a: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1600" dirty="0" smtClean="0">
                <a:latin typeface="Times New Roman" pitchFamily="18" charset="0"/>
                <a:cs typeface="Times New Roman" pitchFamily="18" charset="0"/>
              </a:rPr>
              <a:t>This property is used to specify </a:t>
            </a:r>
            <a:r>
              <a:rPr lang="en-US" sz="1600" dirty="0">
                <a:latin typeface="Times New Roman" pitchFamily="18" charset="0"/>
                <a:cs typeface="Times New Roman" pitchFamily="18" charset="0"/>
              </a:rPr>
              <a:t>the initial length of a flexible </a:t>
            </a:r>
            <a:r>
              <a:rPr lang="en-US" sz="1600" dirty="0" smtClean="0">
                <a:latin typeface="Times New Roman" pitchFamily="18" charset="0"/>
                <a:cs typeface="Times New Roman" pitchFamily="18" charset="0"/>
              </a:rPr>
              <a:t>item. If </a:t>
            </a:r>
            <a:r>
              <a:rPr lang="en-US" sz="1600" dirty="0">
                <a:latin typeface="Times New Roman" pitchFamily="18" charset="0"/>
                <a:cs typeface="Times New Roman" pitchFamily="18" charset="0"/>
              </a:rPr>
              <a:t>the element is not a flexible item, the flex-basis property has no effect</a:t>
            </a:r>
            <a:r>
              <a:rPr lang="en-US" sz="1600" dirty="0" smtClean="0">
                <a:latin typeface="Times New Roman" pitchFamily="18" charset="0"/>
                <a:cs typeface="Times New Roman" pitchFamily="18" charset="0"/>
              </a:rPr>
              <a:t>. We can set this property to </a:t>
            </a:r>
            <a:r>
              <a:rPr lang="en-US" sz="1600" i="1" dirty="0" smtClean="0">
                <a:latin typeface="Times New Roman" pitchFamily="18" charset="0"/>
                <a:cs typeface="Times New Roman" pitchFamily="18" charset="0"/>
              </a:rPr>
              <a:t>number</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auto</a:t>
            </a:r>
            <a:r>
              <a:rPr lang="en-US" sz="1600" dirty="0" smtClean="0">
                <a:latin typeface="Times New Roman" pitchFamily="18" charset="0"/>
                <a:cs typeface="Times New Roman" pitchFamily="18" charset="0"/>
              </a:rPr>
              <a:t> (default).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{flex-basis: 3;}</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number - A </a:t>
            </a:r>
            <a:r>
              <a:rPr lang="en-US" sz="1600" dirty="0">
                <a:latin typeface="Times New Roman" pitchFamily="18" charset="0"/>
                <a:cs typeface="Times New Roman" pitchFamily="18" charset="0"/>
              </a:rPr>
              <a:t>length unit, or percentage, specifying the initial length of the flexible item(s)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auto - The </a:t>
            </a:r>
            <a:r>
              <a:rPr lang="en-US" sz="1600" dirty="0">
                <a:latin typeface="Times New Roman" pitchFamily="18" charset="0"/>
                <a:cs typeface="Times New Roman" pitchFamily="18" charset="0"/>
              </a:rPr>
              <a:t>length is equal to the length of the flexible item. If the item has no length specified, the length will be according to its content</a:t>
            </a:r>
          </a:p>
        </p:txBody>
      </p:sp>
    </p:spTree>
    <p:extLst>
      <p:ext uri="{BB962C8B-B14F-4D97-AF65-F5344CB8AC3E}">
        <p14:creationId xmlns:p14="http://schemas.microsoft.com/office/powerpoint/2010/main" val="55824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flex</a:t>
            </a:r>
          </a:p>
        </p:txBody>
      </p:sp>
      <p:sp>
        <p:nvSpPr>
          <p:cNvPr id="3" name="Content Placeholder 2"/>
          <p:cNvSpPr>
            <a:spLocks noGrp="1"/>
          </p:cNvSpPr>
          <p:nvPr>
            <p:ph idx="1"/>
          </p:nvPr>
        </p:nvSpPr>
        <p:spPr>
          <a:xfrm>
            <a:off x="457200" y="742950"/>
            <a:ext cx="8229600" cy="3394472"/>
          </a:xfrm>
        </p:spPr>
        <p:txBody>
          <a:bodyPr>
            <a:no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the length of the item, relative to the rest of the flexible items inside the same container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the element is not a flexible item, the flex property has no effect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flex property is a shorthand for the </a:t>
            </a:r>
            <a:r>
              <a:rPr lang="en-US" sz="1800" b="1" dirty="0">
                <a:latin typeface="Times New Roman" pitchFamily="18" charset="0"/>
                <a:cs typeface="Times New Roman" pitchFamily="18" charset="0"/>
              </a:rPr>
              <a:t>flex-grow</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flex-shrink</a:t>
            </a:r>
            <a:r>
              <a:rPr lang="en-US" sz="1800" dirty="0">
                <a:latin typeface="Times New Roman" pitchFamily="18" charset="0"/>
                <a:cs typeface="Times New Roman" pitchFamily="18" charset="0"/>
              </a:rPr>
              <a:t>, and the </a:t>
            </a:r>
            <a:r>
              <a:rPr lang="en-US" sz="1800" b="1" dirty="0">
                <a:latin typeface="Times New Roman" pitchFamily="18" charset="0"/>
                <a:cs typeface="Times New Roman" pitchFamily="18" charset="0"/>
              </a:rPr>
              <a:t>flex-basis</a:t>
            </a:r>
            <a:r>
              <a:rPr lang="en-US" sz="1800" dirty="0">
                <a:latin typeface="Times New Roman" pitchFamily="18" charset="0"/>
                <a:cs typeface="Times New Roman" pitchFamily="18" charset="0"/>
              </a:rPr>
              <a:t> properties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 </a:t>
            </a:r>
          </a:p>
          <a:p>
            <a:pPr marL="0" indent="0">
              <a:buNone/>
            </a:pPr>
            <a:r>
              <a:rPr lang="en-US" sz="1800" dirty="0" smtClean="0">
                <a:latin typeface="Times New Roman" pitchFamily="18" charset="0"/>
                <a:cs typeface="Times New Roman" pitchFamily="18" charset="0"/>
              </a:rPr>
              <a:t>Selector </a:t>
            </a:r>
            <a:r>
              <a:rPr lang="en-US" sz="1800" dirty="0">
                <a:latin typeface="Times New Roman" pitchFamily="18" charset="0"/>
                <a:cs typeface="Times New Roman" pitchFamily="18" charset="0"/>
              </a:rPr>
              <a:t>{ flex: flex-grow flex-shrink </a:t>
            </a:r>
            <a:r>
              <a:rPr lang="en-US" sz="1800" dirty="0" smtClean="0">
                <a:latin typeface="Times New Roman" pitchFamily="18" charset="0"/>
                <a:cs typeface="Times New Roman" pitchFamily="18" charset="0"/>
              </a:rPr>
              <a:t>flex-basis}</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div </a:t>
            </a:r>
            <a:r>
              <a:rPr lang="en-US" sz="1800" smtClean="0">
                <a:latin typeface="Times New Roman" pitchFamily="18" charset="0"/>
                <a:cs typeface="Times New Roman" pitchFamily="18" charset="0"/>
              </a:rPr>
              <a:t>{ flex: 2 3;}</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648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2D Transform</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smtClean="0">
                <a:latin typeface="Times New Roman" pitchFamily="18" charset="0"/>
                <a:cs typeface="Times New Roman" pitchFamily="18" charset="0"/>
              </a:rPr>
              <a:t>transform </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transform-origin</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521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a:latin typeface="Times New Roman" pitchFamily="18" charset="0"/>
                <a:cs typeface="Times New Roman" pitchFamily="18" charset="0"/>
              </a:rPr>
              <a:t>transform</a:t>
            </a:r>
            <a:endParaRPr lang="en-US" sz="3600" b="1" dirty="0"/>
          </a:p>
        </p:txBody>
      </p:sp>
      <p:sp>
        <p:nvSpPr>
          <p:cNvPr id="3" name="Content Placeholder 2"/>
          <p:cNvSpPr>
            <a:spLocks noGrp="1"/>
          </p:cNvSpPr>
          <p:nvPr>
            <p:ph idx="1"/>
          </p:nvPr>
        </p:nvSpPr>
        <p:spPr>
          <a:xfrm>
            <a:off x="457200" y="742950"/>
            <a:ext cx="8229600" cy="4267200"/>
          </a:xfrm>
        </p:spPr>
        <p:txBody>
          <a:bodyPr>
            <a:normAutofit/>
          </a:bodyPr>
          <a:lstStyle/>
          <a:p>
            <a:pPr marL="0" indent="0">
              <a:buNone/>
            </a:pPr>
            <a:r>
              <a:rPr lang="en-US" sz="1800" dirty="0" smtClean="0">
                <a:latin typeface="Times New Roman" pitchFamily="18" charset="0"/>
                <a:cs typeface="Times New Roman" pitchFamily="18" charset="0"/>
              </a:rPr>
              <a:t>This property is used to apply </a:t>
            </a:r>
            <a:r>
              <a:rPr lang="en-US" sz="1800" dirty="0">
                <a:latin typeface="Times New Roman" pitchFamily="18" charset="0"/>
                <a:cs typeface="Times New Roman" pitchFamily="18" charset="0"/>
              </a:rPr>
              <a:t>a 2D or 3D transformation to an element</a:t>
            </a:r>
            <a:r>
              <a:rPr lang="en-US" sz="1800" dirty="0" smtClean="0">
                <a:latin typeface="Times New Roman" pitchFamily="18" charset="0"/>
                <a:cs typeface="Times New Roman" pitchFamily="18" charset="0"/>
              </a:rPr>
              <a:t>. We can set below values: -</a:t>
            </a:r>
          </a:p>
          <a:p>
            <a:pPr marL="0" indent="0">
              <a:buNone/>
            </a:pPr>
            <a:endParaRPr lang="en-US" sz="1800" dirty="0" smtClean="0">
              <a:latin typeface="Times New Roman" pitchFamily="18" charset="0"/>
              <a:cs typeface="Times New Roman" pitchFamily="18" charset="0"/>
            </a:endParaRPr>
          </a:p>
          <a:p>
            <a:pPr marL="857250" lvl="1" indent="-457200">
              <a:buFont typeface="Arial" pitchFamily="34" charset="0"/>
              <a:buChar char="•"/>
            </a:pPr>
            <a:r>
              <a:rPr lang="en-US" sz="2000" dirty="0" smtClean="0">
                <a:latin typeface="Times New Roman" pitchFamily="18" charset="0"/>
                <a:cs typeface="Times New Roman" pitchFamily="18" charset="0"/>
              </a:rPr>
              <a:t>translate</a:t>
            </a:r>
            <a:r>
              <a:rPr lang="en-US" sz="2000" dirty="0">
                <a:latin typeface="Times New Roman" pitchFamily="18" charset="0"/>
                <a:cs typeface="Times New Roman" pitchFamily="18" charset="0"/>
              </a:rPr>
              <a:t>()</a:t>
            </a:r>
          </a:p>
          <a:p>
            <a:pPr marL="857250" lvl="1" indent="-457200">
              <a:buFont typeface="Arial" pitchFamily="34" charset="0"/>
              <a:buChar char="•"/>
            </a:pPr>
            <a:r>
              <a:rPr lang="en-US" sz="2000" dirty="0">
                <a:latin typeface="Times New Roman" pitchFamily="18" charset="0"/>
                <a:cs typeface="Times New Roman" pitchFamily="18" charset="0"/>
              </a:rPr>
              <a:t>rotate()</a:t>
            </a:r>
          </a:p>
          <a:p>
            <a:pPr marL="857250" lvl="1" indent="-457200">
              <a:buFont typeface="Arial" pitchFamily="34" charset="0"/>
              <a:buChar char="•"/>
            </a:pPr>
            <a:r>
              <a:rPr lang="en-US" sz="2000" dirty="0">
                <a:latin typeface="Times New Roman" pitchFamily="18" charset="0"/>
                <a:cs typeface="Times New Roman" pitchFamily="18" charset="0"/>
              </a:rPr>
              <a:t>scale()</a:t>
            </a:r>
          </a:p>
          <a:p>
            <a:pPr marL="857250" lvl="1" indent="-457200">
              <a:buFont typeface="Arial" pitchFamily="34" charset="0"/>
              <a:buChar char="•"/>
            </a:pPr>
            <a:r>
              <a:rPr lang="en-US" sz="2000" dirty="0" smtClean="0">
                <a:latin typeface="Times New Roman" pitchFamily="18" charset="0"/>
                <a:cs typeface="Times New Roman" pitchFamily="18" charset="0"/>
              </a:rPr>
              <a:t>skew()</a:t>
            </a:r>
            <a:endParaRPr lang="en-US" sz="2000" dirty="0">
              <a:latin typeface="Times New Roman" pitchFamily="18" charset="0"/>
              <a:cs typeface="Times New Roman" pitchFamily="18" charset="0"/>
            </a:endParaRPr>
          </a:p>
          <a:p>
            <a:pPr marL="857250" lvl="1" indent="-457200">
              <a:buFont typeface="Arial" pitchFamily="34" charset="0"/>
              <a:buChar char="•"/>
            </a:pPr>
            <a:r>
              <a:rPr lang="en-US" sz="2000" dirty="0" smtClean="0">
                <a:latin typeface="Times New Roman" pitchFamily="18" charset="0"/>
                <a:cs typeface="Times New Roman" pitchFamily="18" charset="0"/>
              </a:rPr>
              <a:t>matrix()</a:t>
            </a:r>
          </a:p>
          <a:p>
            <a:pPr marL="400050" lvl="1" indent="0">
              <a:buNone/>
            </a:pPr>
            <a:endParaRPr lang="en-US" sz="2000" dirty="0" smtClean="0">
              <a:latin typeface="Times New Roman" pitchFamily="18" charset="0"/>
              <a:cs typeface="Times New Roman" pitchFamily="18" charset="0"/>
            </a:endParaRPr>
          </a:p>
          <a:p>
            <a:pPr marL="400050" lvl="1" indent="0">
              <a:buNone/>
            </a:pPr>
            <a:r>
              <a:rPr lang="en-US" sz="2000" dirty="0" smtClean="0">
                <a:latin typeface="Times New Roman" pitchFamily="18" charset="0"/>
                <a:cs typeface="Times New Roman" pitchFamily="18" charset="0"/>
              </a:rPr>
              <a:t>Ex:- </a:t>
            </a:r>
          </a:p>
          <a:p>
            <a:pPr marL="400050" lvl="1" indent="0">
              <a:buNone/>
            </a:pPr>
            <a:r>
              <a:rPr lang="en-US" sz="2000" dirty="0" smtClean="0">
                <a:latin typeface="Times New Roman" pitchFamily="18" charset="0"/>
                <a:cs typeface="Times New Roman" pitchFamily="18" charset="0"/>
              </a:rPr>
              <a:t>div { transform: rotate(20deg); }</a:t>
            </a:r>
            <a:endParaRPr lang="en-US" sz="2000" dirty="0">
              <a:latin typeface="Times New Roman" pitchFamily="18" charset="0"/>
              <a:cs typeface="Times New Roman" pitchFamily="18" charset="0"/>
            </a:endParaRPr>
          </a:p>
          <a:p>
            <a:endParaRPr lang="en-US" sz="1800" dirty="0"/>
          </a:p>
        </p:txBody>
      </p:sp>
    </p:spTree>
    <p:extLst>
      <p:ext uri="{BB962C8B-B14F-4D97-AF65-F5344CB8AC3E}">
        <p14:creationId xmlns:p14="http://schemas.microsoft.com/office/powerpoint/2010/main" val="334707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translate(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2000" dirty="0" smtClean="0">
                <a:latin typeface="Times New Roman" pitchFamily="18" charset="0"/>
                <a:cs typeface="Times New Roman" pitchFamily="18" charset="0"/>
              </a:rPr>
              <a:t>This method is used to move </a:t>
            </a:r>
            <a:r>
              <a:rPr lang="en-US" sz="2000" dirty="0">
                <a:latin typeface="Times New Roman" pitchFamily="18" charset="0"/>
                <a:cs typeface="Times New Roman" pitchFamily="18" charset="0"/>
              </a:rPr>
              <a:t>an element from its current </a:t>
            </a:r>
            <a:r>
              <a:rPr lang="en-US" sz="2000" dirty="0" smtClean="0">
                <a:latin typeface="Times New Roman" pitchFamily="18" charset="0"/>
                <a:cs typeface="Times New Roman" pitchFamily="18" charset="0"/>
              </a:rPr>
              <a:t>position.</a:t>
            </a:r>
          </a:p>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translateX</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translateY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px</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translate(</a:t>
            </a:r>
            <a:r>
              <a:rPr lang="en-US" sz="2000" dirty="0" err="1" smtClean="0">
                <a:latin typeface="Times New Roman" pitchFamily="18" charset="0"/>
                <a:cs typeface="Times New Roman" pitchFamily="18" charset="0"/>
              </a:rPr>
              <a:t>Xpx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Ypx</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 </a:t>
            </a: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translateX</a:t>
            </a:r>
            <a:r>
              <a:rPr lang="en-US" sz="2000" dirty="0" smtClean="0">
                <a:latin typeface="Times New Roman" pitchFamily="18" charset="0"/>
                <a:cs typeface="Times New Roman" pitchFamily="18" charset="0"/>
              </a:rPr>
              <a:t>(10px</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translateY</a:t>
            </a:r>
            <a:r>
              <a:rPr lang="en-US" sz="2000" dirty="0" smtClean="0">
                <a:latin typeface="Times New Roman" pitchFamily="18" charset="0"/>
                <a:cs typeface="Times New Roman" pitchFamily="18" charset="0"/>
              </a:rPr>
              <a:t>(5px</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translate(10px</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5px</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499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rotate(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581400"/>
          </a:xfrm>
        </p:spPr>
        <p:txBody>
          <a:bodyPr>
            <a:normAutofit/>
          </a:bodyPr>
          <a:lstStyle/>
          <a:p>
            <a:pPr marL="0" indent="0">
              <a:buNone/>
            </a:pPr>
            <a:r>
              <a:rPr lang="en-US" sz="2000" dirty="0" smtClean="0">
                <a:latin typeface="Times New Roman" pitchFamily="18" charset="0"/>
                <a:cs typeface="Times New Roman" pitchFamily="18" charset="0"/>
              </a:rPr>
              <a:t>This method is used </a:t>
            </a:r>
            <a:r>
              <a:rPr lang="en-US" sz="2000" dirty="0">
                <a:latin typeface="Times New Roman" pitchFamily="18" charset="0"/>
                <a:cs typeface="Times New Roman" pitchFamily="18" charset="0"/>
              </a:rPr>
              <a:t>to </a:t>
            </a:r>
            <a:r>
              <a:rPr lang="en-US" sz="2000" dirty="0" smtClean="0">
                <a:latin typeface="Times New Roman" pitchFamily="18" charset="0"/>
                <a:cs typeface="Times New Roman" pitchFamily="18" charset="0"/>
              </a:rPr>
              <a:t>rotate </a:t>
            </a:r>
            <a:r>
              <a:rPr lang="en-US" sz="2000" dirty="0">
                <a:latin typeface="Times New Roman" pitchFamily="18" charset="0"/>
                <a:cs typeface="Times New Roman" pitchFamily="18" charset="0"/>
              </a:rPr>
              <a:t>an element clockwise or </a:t>
            </a:r>
            <a:r>
              <a:rPr lang="en-US" sz="2000" dirty="0" smtClean="0">
                <a:latin typeface="Times New Roman" pitchFamily="18" charset="0"/>
                <a:cs typeface="Times New Roman" pitchFamily="18" charset="0"/>
              </a:rPr>
              <a:t>anti-clockwise </a:t>
            </a:r>
            <a:r>
              <a:rPr lang="en-US" sz="2000" dirty="0">
                <a:latin typeface="Times New Roman" pitchFamily="18" charset="0"/>
                <a:cs typeface="Times New Roman" pitchFamily="18" charset="0"/>
              </a:rPr>
              <a:t>according to a given degree.</a:t>
            </a:r>
          </a:p>
          <a:p>
            <a:pPr marL="0" indent="0">
              <a:buNone/>
            </a:pPr>
            <a:r>
              <a:rPr lang="en-US" sz="2000" dirty="0">
                <a:latin typeface="Times New Roman" pitchFamily="18" charset="0"/>
                <a:cs typeface="Times New Roman" pitchFamily="18" charset="0"/>
              </a:rPr>
              <a:t>Using negative values will rotate the element </a:t>
            </a:r>
            <a:r>
              <a:rPr lang="en-US" sz="2000" dirty="0" smtClean="0">
                <a:latin typeface="Times New Roman" pitchFamily="18" charset="0"/>
                <a:cs typeface="Times New Roman" pitchFamily="18" charset="0"/>
              </a:rPr>
              <a:t>anti-clockwise.</a:t>
            </a:r>
          </a:p>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transform: rotate(</a:t>
            </a:r>
            <a:r>
              <a:rPr lang="en-US" sz="2000" dirty="0" err="1" smtClean="0">
                <a:latin typeface="Times New Roman" pitchFamily="18" charset="0"/>
                <a:cs typeface="Times New Roman" pitchFamily="18" charset="0"/>
              </a:rPr>
              <a:t>ndeg</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rotate(50deg)</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rotate(-40deg)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496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scale(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US" sz="2000" dirty="0" smtClean="0">
                <a:latin typeface="Times New Roman" pitchFamily="18" charset="0"/>
                <a:cs typeface="Times New Roman" pitchFamily="18" charset="0"/>
              </a:rPr>
              <a:t>This method is used </a:t>
            </a:r>
            <a:r>
              <a:rPr lang="en-US" sz="2000" dirty="0">
                <a:latin typeface="Times New Roman" pitchFamily="18" charset="0"/>
                <a:cs typeface="Times New Roman" pitchFamily="18" charset="0"/>
              </a:rPr>
              <a:t>to increases or decreases the size of an </a:t>
            </a:r>
            <a:r>
              <a:rPr lang="en-US" sz="2000" dirty="0" smtClean="0">
                <a:latin typeface="Times New Roman" pitchFamily="18" charset="0"/>
                <a:cs typeface="Times New Roman" pitchFamily="18" charset="0"/>
              </a:rPr>
              <a:t>element.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scaleX</a:t>
            </a:r>
            <a:r>
              <a:rPr lang="en-US" sz="2000" dirty="0" smtClean="0">
                <a:latin typeface="Times New Roman" pitchFamily="18" charset="0"/>
                <a:cs typeface="Times New Roman" pitchFamily="18" charset="0"/>
              </a:rPr>
              <a:t>(width)</a:t>
            </a: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scaleY</a:t>
            </a:r>
            <a:r>
              <a:rPr lang="en-US" sz="2000" dirty="0" smtClean="0">
                <a:latin typeface="Times New Roman" pitchFamily="18" charset="0"/>
                <a:cs typeface="Times New Roman" pitchFamily="18" charset="0"/>
              </a:rPr>
              <a:t>(height)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scale(width, height)</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scaleX</a:t>
            </a:r>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scaleY</a:t>
            </a:r>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scale(3, 4)</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7130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lvl="1" algn="ctr" rtl="0">
              <a:spcBef>
                <a:spcPct val="0"/>
              </a:spcBef>
            </a:pPr>
            <a:r>
              <a:rPr lang="en-US" sz="3600" b="1" dirty="0" smtClean="0">
                <a:latin typeface="Times New Roman" pitchFamily="18" charset="0"/>
                <a:cs typeface="Times New Roman" pitchFamily="18" charset="0"/>
              </a:rPr>
              <a:t>skew()</a:t>
            </a:r>
            <a:endParaRPr lang="en-US" sz="3200" b="1" dirty="0"/>
          </a:p>
        </p:txBody>
      </p:sp>
      <p:sp>
        <p:nvSpPr>
          <p:cNvPr id="3" name="Content Placeholder 2"/>
          <p:cNvSpPr>
            <a:spLocks noGrp="1"/>
          </p:cNvSpPr>
          <p:nvPr>
            <p:ph idx="1"/>
          </p:nvPr>
        </p:nvSpPr>
        <p:spPr>
          <a:xfrm>
            <a:off x="457200" y="742950"/>
            <a:ext cx="8229600" cy="3962400"/>
          </a:xfrm>
        </p:spPr>
        <p:txBody>
          <a:bodyPr>
            <a:noAutofit/>
          </a:bodyPr>
          <a:lstStyle/>
          <a:p>
            <a:pPr marL="0" indent="0">
              <a:buNone/>
            </a:pPr>
            <a:r>
              <a:rPr lang="en-US" sz="2000" dirty="0">
                <a:latin typeface="Times New Roman" pitchFamily="18" charset="0"/>
                <a:cs typeface="Times New Roman" pitchFamily="18" charset="0"/>
              </a:rPr>
              <a:t>This method is used to skews an element along the X and Y-axis by the given </a:t>
            </a:r>
            <a:r>
              <a:rPr lang="en-US" sz="2000" dirty="0" smtClean="0">
                <a:latin typeface="Times New Roman" pitchFamily="18" charset="0"/>
                <a:cs typeface="Times New Roman" pitchFamily="18" charset="0"/>
              </a:rPr>
              <a:t>angles.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 - </a:t>
            </a: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skewX</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deg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skewY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deg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skew(</a:t>
            </a:r>
            <a:r>
              <a:rPr lang="en-US" sz="2000" dirty="0" err="1" smtClean="0">
                <a:latin typeface="Times New Roman" pitchFamily="18" charset="0"/>
                <a:cs typeface="Times New Roman" pitchFamily="18" charset="0"/>
              </a:rPr>
              <a:t>Xdeg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Ydeg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skewX</a:t>
            </a:r>
            <a:r>
              <a:rPr lang="en-US" sz="2000" dirty="0" smtClean="0">
                <a:latin typeface="Times New Roman" pitchFamily="18" charset="0"/>
                <a:cs typeface="Times New Roman" pitchFamily="18" charset="0"/>
              </a:rPr>
              <a:t>(30deg)</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err="1" smtClean="0">
                <a:latin typeface="Times New Roman" pitchFamily="18" charset="0"/>
                <a:cs typeface="Times New Roman" pitchFamily="18" charset="0"/>
              </a:rPr>
              <a:t>skewY</a:t>
            </a:r>
            <a:r>
              <a:rPr lang="en-US" sz="2000" dirty="0" smtClean="0">
                <a:latin typeface="Times New Roman" pitchFamily="18" charset="0"/>
                <a:cs typeface="Times New Roman" pitchFamily="18" charset="0"/>
              </a:rPr>
              <a:t>(40deg)</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skew(30deg, 40deg)</a:t>
            </a: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skew(30deg)</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646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Universal style classes</a:t>
            </a:r>
            <a:endParaRPr lang="en-US" sz="4000" b="1" u="sng"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latin typeface="Times New Roman" pitchFamily="18" charset="0"/>
                <a:cs typeface="Times New Roman" pitchFamily="18" charset="0"/>
              </a:rPr>
              <a:t>Universal style class starts with a dot operator followed by the class name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 { class definition }</a:t>
            </a:r>
          </a:p>
          <a:p>
            <a:pPr marL="0" indent="0">
              <a:buNone/>
            </a:pPr>
            <a:r>
              <a:rPr lang="en-US" sz="2000" dirty="0" smtClean="0">
                <a:latin typeface="Times New Roman" pitchFamily="18" charset="0"/>
                <a:cs typeface="Times New Roman" pitchFamily="18" charset="0"/>
              </a:rPr>
              <a:t>&lt;/style&gt;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red {color</a:t>
            </a:r>
            <a:r>
              <a:rPr lang="en-US" sz="2000" dirty="0">
                <a:latin typeface="Times New Roman" pitchFamily="18" charset="0"/>
                <a:cs typeface="Times New Roman" pitchFamily="18" charset="0"/>
              </a:rPr>
              <a:t>: #FF0000</a:t>
            </a:r>
            <a:r>
              <a:rPr lang="en-US" sz="2000" dirty="0" smtClean="0">
                <a:latin typeface="Times New Roman" pitchFamily="18" charset="0"/>
                <a:cs typeface="Times New Roman" pitchFamily="18" charset="0"/>
              </a:rPr>
              <a:t>; font-size: 60px;}</a:t>
            </a:r>
          </a:p>
          <a:p>
            <a:pPr marL="0" indent="0">
              <a:buNone/>
            </a:pPr>
            <a:r>
              <a:rPr lang="en-US" sz="2000" dirty="0" smtClean="0">
                <a:latin typeface="Times New Roman" pitchFamily="18" charset="0"/>
                <a:cs typeface="Times New Roman" pitchFamily="18" charset="0"/>
              </a:rPr>
              <a:t>&lt;/style&gt;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28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lvl="1" algn="ctr" rtl="0">
              <a:spcBef>
                <a:spcPct val="0"/>
              </a:spcBef>
            </a:pPr>
            <a:r>
              <a:rPr lang="en-US" sz="3600" b="1" dirty="0" smtClean="0">
                <a:latin typeface="Times New Roman" pitchFamily="18" charset="0"/>
                <a:cs typeface="Times New Roman" pitchFamily="18" charset="0"/>
              </a:rPr>
              <a:t>matrix()</a:t>
            </a:r>
            <a:endParaRPr lang="en-US" sz="3200" b="1" dirty="0"/>
          </a:p>
        </p:txBody>
      </p:sp>
      <p:sp>
        <p:nvSpPr>
          <p:cNvPr id="3" name="Content Placeholder 2"/>
          <p:cNvSpPr>
            <a:spLocks noGrp="1"/>
          </p:cNvSpPr>
          <p:nvPr>
            <p:ph idx="1"/>
          </p:nvPr>
        </p:nvSpPr>
        <p:spPr>
          <a:xfrm>
            <a:off x="457200" y="819150"/>
            <a:ext cx="8229600" cy="3962400"/>
          </a:xfrm>
        </p:spPr>
        <p:txBody>
          <a:bodyPr>
            <a:noAutofit/>
          </a:bodyPr>
          <a:lstStyle/>
          <a:p>
            <a:pPr marL="0" indent="0">
              <a:buNone/>
            </a:pPr>
            <a:r>
              <a:rPr lang="en-US" sz="1600" dirty="0">
                <a:latin typeface="Times New Roman" pitchFamily="18" charset="0"/>
                <a:cs typeface="Times New Roman" pitchFamily="18" charset="0"/>
              </a:rPr>
              <a:t>This method is used to combines all the 2D transform methods into one.</a:t>
            </a:r>
          </a:p>
          <a:p>
            <a:pPr marL="0" indent="0">
              <a:buNone/>
            </a:pPr>
            <a:r>
              <a:rPr lang="en-US" sz="1600" dirty="0">
                <a:latin typeface="Times New Roman" pitchFamily="18" charset="0"/>
                <a:cs typeface="Times New Roman" pitchFamily="18" charset="0"/>
              </a:rPr>
              <a:t>The matrix() method take six parameters, containing mathematic functions, which allows you to rotate, scale, move (translate), and skew elements.</a:t>
            </a:r>
          </a:p>
          <a:p>
            <a:pPr marL="0" indent="0">
              <a:buNone/>
            </a:pPr>
            <a:r>
              <a:rPr lang="en-US" sz="1600" dirty="0">
                <a:latin typeface="Times New Roman" pitchFamily="18" charset="0"/>
                <a:cs typeface="Times New Roman" pitchFamily="18" charset="0"/>
              </a:rPr>
              <a:t>The parameters are as follow: matrix(</a:t>
            </a:r>
            <a:r>
              <a:rPr lang="en-US" sz="1600" dirty="0" err="1">
                <a:latin typeface="Times New Roman" pitchFamily="18" charset="0"/>
                <a:cs typeface="Times New Roman" pitchFamily="18" charset="0"/>
              </a:rPr>
              <a:t>scaleX</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skewY</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skewX</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scaleY</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translateX</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translateY</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Syntax: - </a:t>
            </a:r>
          </a:p>
          <a:p>
            <a:pPr marL="0" indent="0">
              <a:buNone/>
            </a:pPr>
            <a:r>
              <a:rPr lang="en-US" sz="1600" dirty="0">
                <a:latin typeface="Times New Roman" pitchFamily="18" charset="0"/>
                <a:cs typeface="Times New Roman" pitchFamily="18" charset="0"/>
              </a:rPr>
              <a:t>transform: </a:t>
            </a:r>
          </a:p>
          <a:p>
            <a:pPr marL="0" indent="0">
              <a:buNone/>
            </a:pPr>
            <a:r>
              <a:rPr lang="en-US" sz="1600" dirty="0">
                <a:latin typeface="Times New Roman" pitchFamily="18" charset="0"/>
                <a:cs typeface="Times New Roman" pitchFamily="18" charset="0"/>
              </a:rPr>
              <a:t>transform: </a:t>
            </a:r>
          </a:p>
          <a:p>
            <a:pPr marL="0" indent="0">
              <a:buNone/>
            </a:pPr>
            <a:r>
              <a:rPr lang="en-US" sz="1600" dirty="0">
                <a:latin typeface="Times New Roman" pitchFamily="18" charset="0"/>
                <a:cs typeface="Times New Roman" pitchFamily="18" charset="0"/>
              </a:rPr>
              <a:t>transform: </a:t>
            </a:r>
          </a:p>
          <a:p>
            <a:pPr marL="0" indent="0">
              <a:buNone/>
            </a:pPr>
            <a:r>
              <a:rPr lang="en-US" sz="1600" dirty="0">
                <a:latin typeface="Times New Roman" pitchFamily="18" charset="0"/>
                <a:cs typeface="Times New Roman" pitchFamily="18" charset="0"/>
              </a:rPr>
              <a:t>Ex: -</a:t>
            </a:r>
          </a:p>
          <a:p>
            <a:pPr marL="0" indent="0">
              <a:buNone/>
            </a:pPr>
            <a:r>
              <a:rPr lang="en-US" sz="1600" dirty="0">
                <a:latin typeface="Times New Roman" pitchFamily="18" charset="0"/>
                <a:cs typeface="Times New Roman" pitchFamily="18" charset="0"/>
              </a:rPr>
              <a:t>transform: </a:t>
            </a:r>
          </a:p>
          <a:p>
            <a:pPr marL="0" indent="0">
              <a:buNone/>
            </a:pPr>
            <a:r>
              <a:rPr lang="en-US" sz="1600" dirty="0">
                <a:latin typeface="Times New Roman" pitchFamily="18" charset="0"/>
                <a:cs typeface="Times New Roman" pitchFamily="18" charset="0"/>
              </a:rPr>
              <a:t>transform: </a:t>
            </a:r>
          </a:p>
          <a:p>
            <a:pPr marL="0" indent="0">
              <a:buNone/>
            </a:pPr>
            <a:r>
              <a:rPr lang="en-US" sz="1600" dirty="0">
                <a:latin typeface="Times New Roman" pitchFamily="18" charset="0"/>
                <a:cs typeface="Times New Roman" pitchFamily="18" charset="0"/>
              </a:rPr>
              <a:t>transform: </a:t>
            </a:r>
          </a:p>
        </p:txBody>
      </p:sp>
    </p:spTree>
    <p:extLst>
      <p:ext uri="{BB962C8B-B14F-4D97-AF65-F5344CB8AC3E}">
        <p14:creationId xmlns:p14="http://schemas.microsoft.com/office/powerpoint/2010/main" val="210652868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a:latin typeface="Times New Roman" pitchFamily="18" charset="0"/>
                <a:cs typeface="Times New Roman" pitchFamily="18" charset="0"/>
              </a:rPr>
              <a:t>none</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smtClean="0">
                <a:latin typeface="Times New Roman" pitchFamily="18" charset="0"/>
                <a:cs typeface="Times New Roman" pitchFamily="18" charset="0"/>
              </a:rPr>
              <a:t>No transform </a:t>
            </a:r>
          </a:p>
          <a:p>
            <a:pPr marL="0" indent="0">
              <a:buNone/>
            </a:pPr>
            <a:r>
              <a:rPr lang="en-US" sz="2800" dirty="0" smtClean="0">
                <a:latin typeface="Times New Roman" pitchFamily="18" charset="0"/>
                <a:cs typeface="Times New Roman" pitchFamily="18" charset="0"/>
              </a:rPr>
              <a:t>Ex: -</a:t>
            </a:r>
          </a:p>
          <a:p>
            <a:pPr marL="0" indent="0">
              <a:buNone/>
            </a:pPr>
            <a:r>
              <a:rPr lang="en-US" sz="2800" dirty="0" smtClean="0">
                <a:latin typeface="Times New Roman" pitchFamily="18" charset="0"/>
                <a:cs typeface="Times New Roman" pitchFamily="18" charset="0"/>
              </a:rPr>
              <a:t>transform: none;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381748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3D Transform</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latin typeface="Times New Roman" pitchFamily="18" charset="0"/>
                <a:cs typeface="Times New Roman" pitchFamily="18" charset="0"/>
              </a:rPr>
              <a:t>transform</a:t>
            </a:r>
          </a:p>
          <a:p>
            <a:r>
              <a:rPr lang="en-US" sz="2400" dirty="0">
                <a:latin typeface="Times New Roman" pitchFamily="18" charset="0"/>
                <a:cs typeface="Times New Roman" pitchFamily="18" charset="0"/>
              </a:rPr>
              <a:t>transform-origin</a:t>
            </a:r>
          </a:p>
          <a:p>
            <a:r>
              <a:rPr lang="en-US" sz="2400" dirty="0">
                <a:latin typeface="Times New Roman" pitchFamily="18" charset="0"/>
                <a:cs typeface="Times New Roman" pitchFamily="18" charset="0"/>
              </a:rPr>
              <a:t>transform-style</a:t>
            </a:r>
          </a:p>
          <a:p>
            <a:r>
              <a:rPr lang="en-US" sz="2400" dirty="0">
                <a:latin typeface="Times New Roman" pitchFamily="18" charset="0"/>
                <a:cs typeface="Times New Roman" pitchFamily="18" charset="0"/>
              </a:rPr>
              <a:t>perspective</a:t>
            </a:r>
          </a:p>
          <a:p>
            <a:r>
              <a:rPr lang="en-US" sz="2400" dirty="0">
                <a:latin typeface="Times New Roman" pitchFamily="18" charset="0"/>
                <a:cs typeface="Times New Roman" pitchFamily="18" charset="0"/>
              </a:rPr>
              <a:t>perspective-origin</a:t>
            </a:r>
          </a:p>
          <a:p>
            <a:r>
              <a:rPr lang="en-US" sz="2400" dirty="0" err="1">
                <a:latin typeface="Times New Roman" pitchFamily="18" charset="0"/>
                <a:cs typeface="Times New Roman" pitchFamily="18" charset="0"/>
              </a:rPr>
              <a:t>backface</a:t>
            </a:r>
            <a:r>
              <a:rPr lang="en-US" sz="2400" dirty="0">
                <a:latin typeface="Times New Roman" pitchFamily="18" charset="0"/>
                <a:cs typeface="Times New Roman" pitchFamily="18" charset="0"/>
              </a:rPr>
              <a:t>-visibility</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3597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a:latin typeface="Times New Roman" pitchFamily="18" charset="0"/>
                <a:cs typeface="Times New Roman" pitchFamily="18" charset="0"/>
              </a:rPr>
              <a:t>transform</a:t>
            </a:r>
            <a:endParaRPr lang="en-US" sz="3600" b="1" dirty="0"/>
          </a:p>
        </p:txBody>
      </p:sp>
      <p:sp>
        <p:nvSpPr>
          <p:cNvPr id="3" name="Content Placeholder 2"/>
          <p:cNvSpPr>
            <a:spLocks noGrp="1"/>
          </p:cNvSpPr>
          <p:nvPr>
            <p:ph idx="1"/>
          </p:nvPr>
        </p:nvSpPr>
        <p:spPr>
          <a:xfrm>
            <a:off x="457200" y="742950"/>
            <a:ext cx="8229600" cy="686544"/>
          </a:xfrm>
        </p:spPr>
        <p:txBody>
          <a:bodyPr>
            <a:normAutofit/>
          </a:bodyPr>
          <a:lstStyle/>
          <a:p>
            <a:pPr marL="0" indent="0">
              <a:buNone/>
            </a:pPr>
            <a:r>
              <a:rPr lang="en-US" sz="1800" dirty="0" smtClean="0">
                <a:latin typeface="Times New Roman" pitchFamily="18" charset="0"/>
                <a:cs typeface="Times New Roman" pitchFamily="18" charset="0"/>
              </a:rPr>
              <a:t>This property is used to apply </a:t>
            </a:r>
            <a:r>
              <a:rPr lang="en-US" sz="1800" dirty="0">
                <a:latin typeface="Times New Roman" pitchFamily="18" charset="0"/>
                <a:cs typeface="Times New Roman" pitchFamily="18" charset="0"/>
              </a:rPr>
              <a:t>a 2D or 3D transformation to an element</a:t>
            </a:r>
            <a:r>
              <a:rPr lang="en-US" sz="1800" dirty="0" smtClean="0">
                <a:latin typeface="Times New Roman" pitchFamily="18" charset="0"/>
                <a:cs typeface="Times New Roman" pitchFamily="18" charset="0"/>
              </a:rPr>
              <a:t>. We can set below values: -</a:t>
            </a:r>
          </a:p>
          <a:p>
            <a:pPr marL="0" indent="0">
              <a:buNone/>
            </a:pPr>
            <a:endParaRPr lang="en-US" sz="1800" dirty="0" smtClean="0">
              <a:latin typeface="Times New Roman" pitchFamily="18" charset="0"/>
              <a:cs typeface="Times New Roman" pitchFamily="18" charset="0"/>
            </a:endParaRPr>
          </a:p>
          <a:p>
            <a:pPr marL="400050" lvl="1" indent="0">
              <a:buNone/>
            </a:pPr>
            <a:endParaRPr lang="en-US" sz="2000" dirty="0" smtClean="0">
              <a:latin typeface="Times New Roman" pitchFamily="18" charset="0"/>
              <a:cs typeface="Times New Roman" pitchFamily="18" charset="0"/>
            </a:endParaRPr>
          </a:p>
          <a:p>
            <a:endParaRPr lang="en-US" sz="1800" dirty="0"/>
          </a:p>
        </p:txBody>
      </p:sp>
      <p:sp>
        <p:nvSpPr>
          <p:cNvPr id="4" name="Rectangle 3"/>
          <p:cNvSpPr/>
          <p:nvPr/>
        </p:nvSpPr>
        <p:spPr>
          <a:xfrm>
            <a:off x="1219200" y="1657350"/>
            <a:ext cx="2895600" cy="1631216"/>
          </a:xfrm>
          <a:prstGeom prst="rect">
            <a:avLst/>
          </a:prstGeom>
        </p:spPr>
        <p:txBody>
          <a:bodyPr wrap="square">
            <a:spAutoFit/>
          </a:bodyPr>
          <a:lstStyle/>
          <a:p>
            <a:pPr marL="857250" lvl="1" indent="-457200">
              <a:buFont typeface="Arial" pitchFamily="34" charset="0"/>
              <a:buChar char="•"/>
            </a:pPr>
            <a:r>
              <a:rPr lang="en-US" sz="2000" dirty="0">
                <a:latin typeface="Times New Roman" pitchFamily="18" charset="0"/>
                <a:cs typeface="Times New Roman" pitchFamily="18" charset="0"/>
              </a:rPr>
              <a:t>translate()</a:t>
            </a:r>
          </a:p>
          <a:p>
            <a:pPr marL="857250" lvl="1" indent="-457200">
              <a:buFont typeface="Arial" pitchFamily="34" charset="0"/>
              <a:buChar char="•"/>
            </a:pPr>
            <a:r>
              <a:rPr lang="en-US" sz="2000" dirty="0">
                <a:latin typeface="Times New Roman" pitchFamily="18" charset="0"/>
                <a:cs typeface="Times New Roman" pitchFamily="18" charset="0"/>
              </a:rPr>
              <a:t>rotate()</a:t>
            </a:r>
          </a:p>
          <a:p>
            <a:pPr marL="857250" lvl="1" indent="-457200">
              <a:buFont typeface="Arial" pitchFamily="34" charset="0"/>
              <a:buChar char="•"/>
            </a:pPr>
            <a:r>
              <a:rPr lang="en-US" sz="2000" dirty="0">
                <a:latin typeface="Times New Roman" pitchFamily="18" charset="0"/>
                <a:cs typeface="Times New Roman" pitchFamily="18" charset="0"/>
              </a:rPr>
              <a:t>scale()</a:t>
            </a:r>
          </a:p>
          <a:p>
            <a:pPr marL="857250" lvl="1" indent="-457200">
              <a:buFont typeface="Arial" pitchFamily="34" charset="0"/>
              <a:buChar char="•"/>
            </a:pPr>
            <a:r>
              <a:rPr lang="en-US" sz="2000" dirty="0">
                <a:latin typeface="Times New Roman" pitchFamily="18" charset="0"/>
                <a:cs typeface="Times New Roman" pitchFamily="18" charset="0"/>
              </a:rPr>
              <a:t>skew()</a:t>
            </a:r>
          </a:p>
          <a:p>
            <a:pPr marL="857250" lvl="1" indent="-457200">
              <a:buFont typeface="Arial" pitchFamily="34" charset="0"/>
              <a:buChar char="•"/>
            </a:pPr>
            <a:r>
              <a:rPr lang="en-US" sz="2000" dirty="0">
                <a:latin typeface="Times New Roman" pitchFamily="18" charset="0"/>
                <a:cs typeface="Times New Roman" pitchFamily="18" charset="0"/>
              </a:rPr>
              <a:t>matrix()</a:t>
            </a:r>
          </a:p>
        </p:txBody>
      </p:sp>
      <p:sp>
        <p:nvSpPr>
          <p:cNvPr id="5" name="Rectangle 4"/>
          <p:cNvSpPr/>
          <p:nvPr/>
        </p:nvSpPr>
        <p:spPr>
          <a:xfrm>
            <a:off x="4648200" y="1657350"/>
            <a:ext cx="2286000" cy="1631216"/>
          </a:xfrm>
          <a:prstGeom prst="rect">
            <a:avLst/>
          </a:prstGeom>
        </p:spPr>
        <p:txBody>
          <a:bodyPr wrap="square">
            <a:spAutoFit/>
          </a:bodyPr>
          <a:lstStyle/>
          <a:p>
            <a:pPr marL="342900" indent="-342900">
              <a:buFont typeface="Arial" pitchFamily="34" charset="0"/>
              <a:buChar char="•"/>
            </a:pPr>
            <a:r>
              <a:rPr lang="en-US" sz="2000" dirty="0" smtClean="0">
                <a:latin typeface="Times New Roman" pitchFamily="18" charset="0"/>
                <a:cs typeface="Times New Roman" pitchFamily="18" charset="0"/>
              </a:rPr>
              <a:t>translate3d()</a:t>
            </a:r>
          </a:p>
          <a:p>
            <a:pPr marL="342900" indent="-342900">
              <a:buFont typeface="Arial" pitchFamily="34" charset="0"/>
              <a:buChar char="•"/>
            </a:pPr>
            <a:r>
              <a:rPr lang="en-US" sz="2000" dirty="0">
                <a:latin typeface="Times New Roman" pitchFamily="18" charset="0"/>
                <a:cs typeface="Times New Roman" pitchFamily="18" charset="0"/>
              </a:rPr>
              <a:t>rotate3d</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scale3d()</a:t>
            </a:r>
          </a:p>
          <a:p>
            <a:pPr marL="342900" indent="-342900">
              <a:buFont typeface="Arial" pitchFamily="34" charset="0"/>
              <a:buChar char="•"/>
            </a:pPr>
            <a:r>
              <a:rPr lang="en-US" sz="2000" dirty="0" smtClean="0">
                <a:latin typeface="Times New Roman" pitchFamily="18" charset="0"/>
                <a:cs typeface="Times New Roman" pitchFamily="18" charset="0"/>
              </a:rPr>
              <a:t>matrix3d()</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perspective()</a:t>
            </a:r>
          </a:p>
        </p:txBody>
      </p:sp>
    </p:spTree>
    <p:extLst>
      <p:ext uri="{BB962C8B-B14F-4D97-AF65-F5344CB8AC3E}">
        <p14:creationId xmlns:p14="http://schemas.microsoft.com/office/powerpoint/2010/main" val="24759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translate3d(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800" dirty="0" smtClean="0">
                <a:latin typeface="Times New Roman" pitchFamily="18" charset="0"/>
                <a:cs typeface="Times New Roman" pitchFamily="18" charset="0"/>
              </a:rPr>
              <a:t>Syntax: - </a:t>
            </a:r>
          </a:p>
          <a:p>
            <a:pPr marL="0" indent="0">
              <a:buNone/>
            </a:pPr>
            <a:r>
              <a:rPr lang="en-US" sz="1800" dirty="0" smtClean="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translateX</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px</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transform</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translateY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px</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translateZ</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px</a:t>
            </a:r>
            <a:r>
              <a:rPr lang="en-US" sz="1800" dirty="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transform</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translate3d(</a:t>
            </a:r>
            <a:r>
              <a:rPr lang="en-US" sz="1800" dirty="0" err="1" smtClean="0">
                <a:latin typeface="Times New Roman" pitchFamily="18" charset="0"/>
                <a:cs typeface="Times New Roman" pitchFamily="18" charset="0"/>
              </a:rPr>
              <a:t>Xpx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Ypx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Zpx</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Ex: - </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translateX</a:t>
            </a:r>
            <a:r>
              <a:rPr lang="en-US" sz="1800" dirty="0" smtClean="0">
                <a:latin typeface="Times New Roman" pitchFamily="18" charset="0"/>
                <a:cs typeface="Times New Roman" pitchFamily="18" charset="0"/>
              </a:rPr>
              <a:t>(10px</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translateY</a:t>
            </a:r>
            <a:r>
              <a:rPr lang="en-US" sz="1800" dirty="0" smtClean="0">
                <a:latin typeface="Times New Roman" pitchFamily="18" charset="0"/>
                <a:cs typeface="Times New Roman" pitchFamily="18" charset="0"/>
              </a:rPr>
              <a:t>(5px</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smtClean="0">
                <a:latin typeface="Times New Roman" pitchFamily="18" charset="0"/>
                <a:cs typeface="Times New Roman" pitchFamily="18" charset="0"/>
              </a:rPr>
              <a:t>translate3d(10px</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5px, 20px)</a:t>
            </a:r>
            <a:endParaRPr lang="en-US" sz="18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14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rotate3d(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Autofit/>
          </a:bodyPr>
          <a:lstStyle/>
          <a:p>
            <a:pPr marL="0" indent="0">
              <a:buNone/>
            </a:pPr>
            <a:r>
              <a:rPr lang="en-US" sz="1800" dirty="0" smtClean="0">
                <a:latin typeface="Times New Roman" pitchFamily="18" charset="0"/>
                <a:cs typeface="Times New Roman" pitchFamily="18" charset="0"/>
              </a:rPr>
              <a:t>Syntax: - </a:t>
            </a:r>
          </a:p>
          <a:p>
            <a:pPr marL="0" indent="0">
              <a:buNone/>
            </a:pPr>
            <a:r>
              <a:rPr lang="en-US" sz="1800" dirty="0" smtClean="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rotateX</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deg</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rotateY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deg</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rotateZ</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deg</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smtClean="0">
                <a:latin typeface="Times New Roman" pitchFamily="18" charset="0"/>
                <a:cs typeface="Times New Roman" pitchFamily="18" charset="0"/>
              </a:rPr>
              <a:t>rotate3d(</a:t>
            </a:r>
            <a:r>
              <a:rPr lang="en-US" sz="1800" dirty="0" err="1" smtClean="0">
                <a:latin typeface="Times New Roman" pitchFamily="18" charset="0"/>
                <a:cs typeface="Times New Roman" pitchFamily="18" charset="0"/>
              </a:rPr>
              <a:t>Xdeg</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Ydeg</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Zdeg</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Angledeg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transform</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rotateX</a:t>
            </a:r>
            <a:r>
              <a:rPr lang="en-US" sz="1800" dirty="0" smtClean="0">
                <a:latin typeface="Times New Roman" pitchFamily="18" charset="0"/>
                <a:cs typeface="Times New Roman" pitchFamily="18" charset="0"/>
              </a:rPr>
              <a:t>(50deg)</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transform</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rotateY</a:t>
            </a:r>
            <a:r>
              <a:rPr lang="en-US" sz="1800" dirty="0" smtClean="0">
                <a:latin typeface="Times New Roman" pitchFamily="18" charset="0"/>
                <a:cs typeface="Times New Roman" pitchFamily="18" charset="0"/>
              </a:rPr>
              <a:t>(40deg)</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rotateZ</a:t>
            </a:r>
            <a:r>
              <a:rPr lang="en-US" sz="1800" dirty="0" smtClean="0">
                <a:latin typeface="Times New Roman" pitchFamily="18" charset="0"/>
                <a:cs typeface="Times New Roman" pitchFamily="18" charset="0"/>
              </a:rPr>
              <a:t>(20deg</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transform: </a:t>
            </a:r>
            <a:r>
              <a:rPr lang="en-US" sz="1800" dirty="0" smtClean="0">
                <a:latin typeface="Times New Roman" pitchFamily="18" charset="0"/>
                <a:cs typeface="Times New Roman" pitchFamily="18" charset="0"/>
              </a:rPr>
              <a:t>rotate3d(50deg, 50deg, 50deg, 60deg)</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7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pPr marL="857250" lvl="1" indent="-457200" algn="ctr"/>
            <a:r>
              <a:rPr lang="en-US" sz="4000" b="1" dirty="0" smtClean="0">
                <a:latin typeface="Times New Roman" pitchFamily="18" charset="0"/>
                <a:cs typeface="Times New Roman" pitchFamily="18" charset="0"/>
              </a:rPr>
              <a:t>scale3d(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10000"/>
          </a:xfrm>
        </p:spPr>
        <p:txBody>
          <a:bodyPr>
            <a:normAutofit/>
          </a:bodyPr>
          <a:lstStyle/>
          <a:p>
            <a:pPr marL="0" indent="0">
              <a:buNone/>
            </a:pPr>
            <a:r>
              <a:rPr lang="en-US" sz="1800" dirty="0" smtClean="0">
                <a:latin typeface="Times New Roman" pitchFamily="18" charset="0"/>
                <a:cs typeface="Times New Roman" pitchFamily="18" charset="0"/>
              </a:rPr>
              <a:t>Syntax: - </a:t>
            </a:r>
          </a:p>
          <a:p>
            <a:pPr marL="0" indent="0">
              <a:buNone/>
            </a:pPr>
            <a:r>
              <a:rPr lang="en-US" sz="1800" dirty="0" smtClean="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scaleX</a:t>
            </a:r>
            <a:r>
              <a:rPr lang="en-US" sz="1800" dirty="0" smtClean="0">
                <a:latin typeface="Times New Roman" pitchFamily="18" charset="0"/>
                <a:cs typeface="Times New Roman" pitchFamily="18" charset="0"/>
              </a:rPr>
              <a:t>(x)</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scaleY</a:t>
            </a:r>
            <a:r>
              <a:rPr lang="en-US" sz="1800" dirty="0" smtClean="0">
                <a:latin typeface="Times New Roman" pitchFamily="18" charset="0"/>
                <a:cs typeface="Times New Roman" pitchFamily="18" charset="0"/>
              </a:rPr>
              <a:t>(y)</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scaleZ</a:t>
            </a:r>
            <a:r>
              <a:rPr lang="en-US" sz="1800" dirty="0" smtClean="0">
                <a:latin typeface="Times New Roman" pitchFamily="18" charset="0"/>
                <a:cs typeface="Times New Roman" pitchFamily="18" charset="0"/>
              </a:rPr>
              <a:t>(z)</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transform: </a:t>
            </a:r>
            <a:r>
              <a:rPr lang="en-US" sz="1800" dirty="0" smtClean="0">
                <a:latin typeface="Times New Roman" pitchFamily="18" charset="0"/>
                <a:cs typeface="Times New Roman" pitchFamily="18" charset="0"/>
              </a:rPr>
              <a:t>scale3d(x, y, z)</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scaleX</a:t>
            </a:r>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scaleY</a:t>
            </a:r>
            <a:r>
              <a:rPr lang="en-US" sz="1800" dirty="0" smtClean="0">
                <a:latin typeface="Times New Roman" pitchFamily="18" charset="0"/>
                <a:cs typeface="Times New Roman" pitchFamily="18" charset="0"/>
              </a:rPr>
              <a:t>(4)</a:t>
            </a:r>
          </a:p>
          <a:p>
            <a:pPr marL="0" indent="0">
              <a:buNone/>
            </a:pPr>
            <a:r>
              <a:rPr lang="en-US" sz="1800" dirty="0">
                <a:latin typeface="Times New Roman" pitchFamily="18" charset="0"/>
                <a:cs typeface="Times New Roman" pitchFamily="18" charset="0"/>
              </a:rPr>
              <a:t>transform: </a:t>
            </a:r>
            <a:r>
              <a:rPr lang="en-US" sz="1800" dirty="0" err="1" smtClean="0">
                <a:latin typeface="Times New Roman" pitchFamily="18" charset="0"/>
                <a:cs typeface="Times New Roman" pitchFamily="18" charset="0"/>
              </a:rPr>
              <a:t>scaleZ</a:t>
            </a:r>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transform: </a:t>
            </a:r>
            <a:r>
              <a:rPr lang="en-US" sz="1800" dirty="0" smtClean="0">
                <a:latin typeface="Times New Roman" pitchFamily="18" charset="0"/>
                <a:cs typeface="Times New Roman" pitchFamily="18" charset="0"/>
              </a:rPr>
              <a:t>scale3d(3, 4, 5)</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4182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lvl="1" algn="ctr" rtl="0">
              <a:spcBef>
                <a:spcPct val="0"/>
              </a:spcBef>
            </a:pPr>
            <a:r>
              <a:rPr lang="en-US" sz="3600" b="1" dirty="0" smtClean="0">
                <a:latin typeface="Times New Roman" pitchFamily="18" charset="0"/>
                <a:cs typeface="Times New Roman" pitchFamily="18" charset="0"/>
              </a:rPr>
              <a:t>matrix()</a:t>
            </a:r>
            <a:endParaRPr lang="en-US" sz="3200" b="1" dirty="0"/>
          </a:p>
        </p:txBody>
      </p:sp>
      <p:sp>
        <p:nvSpPr>
          <p:cNvPr id="3" name="Content Placeholder 2"/>
          <p:cNvSpPr>
            <a:spLocks noGrp="1"/>
          </p:cNvSpPr>
          <p:nvPr>
            <p:ph idx="1"/>
          </p:nvPr>
        </p:nvSpPr>
        <p:spPr>
          <a:xfrm>
            <a:off x="457200" y="819150"/>
            <a:ext cx="8229600" cy="3962400"/>
          </a:xfrm>
        </p:spPr>
        <p:txBody>
          <a:bodyPr>
            <a:noAutofit/>
          </a:bodyPr>
          <a:lstStyle/>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transform: matrix3d(</a:t>
            </a:r>
            <a:r>
              <a:rPr lang="en-US" sz="1800" dirty="0" err="1">
                <a:latin typeface="Times New Roman" pitchFamily="18" charset="0"/>
                <a:cs typeface="Times New Roman" pitchFamily="18" charset="0"/>
              </a:rPr>
              <a:t>n,n,n,n,n,n,n,n,n,n,n,n,n,n,n,n</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transform: </a:t>
            </a:r>
          </a:p>
        </p:txBody>
      </p:sp>
    </p:spTree>
    <p:extLst>
      <p:ext uri="{BB962C8B-B14F-4D97-AF65-F5344CB8AC3E}">
        <p14:creationId xmlns:p14="http://schemas.microsoft.com/office/powerpoint/2010/main" val="64655846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lvl="1" algn="ctr" rtl="0">
              <a:spcBef>
                <a:spcPct val="0"/>
              </a:spcBef>
            </a:pPr>
            <a:r>
              <a:rPr lang="en-US" sz="3600" b="1" dirty="0" smtClean="0">
                <a:latin typeface="Times New Roman" pitchFamily="18" charset="0"/>
                <a:cs typeface="Times New Roman" pitchFamily="18" charset="0"/>
              </a:rPr>
              <a:t>perspective()</a:t>
            </a:r>
            <a:endParaRPr lang="en-US" sz="3200" b="1" dirty="0"/>
          </a:p>
        </p:txBody>
      </p:sp>
      <p:sp>
        <p:nvSpPr>
          <p:cNvPr id="3" name="Content Placeholder 2"/>
          <p:cNvSpPr>
            <a:spLocks noGrp="1"/>
          </p:cNvSpPr>
          <p:nvPr>
            <p:ph idx="1"/>
          </p:nvPr>
        </p:nvSpPr>
        <p:spPr>
          <a:xfrm>
            <a:off x="457200" y="742950"/>
            <a:ext cx="8229600" cy="3962400"/>
          </a:xfrm>
        </p:spPr>
        <p:txBody>
          <a:bodyPr>
            <a:noAutofit/>
          </a:bodyPr>
          <a:lstStyle/>
          <a:p>
            <a:pPr marL="0" indent="0">
              <a:buNone/>
            </a:pPr>
            <a:r>
              <a:rPr lang="en-US" sz="2000" dirty="0" smtClean="0">
                <a:latin typeface="Times New Roman" pitchFamily="18" charset="0"/>
                <a:cs typeface="Times New Roman" pitchFamily="18" charset="0"/>
              </a:rPr>
              <a:t>Syntax</a:t>
            </a:r>
            <a:r>
              <a:rPr lang="en-US" sz="2000" dirty="0">
                <a:latin typeface="Times New Roman" pitchFamily="18" charset="0"/>
                <a:cs typeface="Times New Roman" pitchFamily="18" charset="0"/>
              </a:rPr>
              <a:t>: - </a:t>
            </a:r>
          </a:p>
          <a:p>
            <a:pPr marL="0" indent="0">
              <a:buNone/>
            </a:pPr>
            <a:r>
              <a:rPr lang="en-US" sz="2000" dirty="0">
                <a:latin typeface="Times New Roman" pitchFamily="18" charset="0"/>
                <a:cs typeface="Times New Roman" pitchFamily="18" charset="0"/>
              </a:rPr>
              <a:t>transform: </a:t>
            </a:r>
            <a:r>
              <a:rPr lang="en-US" sz="2000" dirty="0" smtClean="0">
                <a:latin typeface="Times New Roman" pitchFamily="18" charset="0"/>
                <a:cs typeface="Times New Roman" pitchFamily="18" charset="0"/>
              </a:rPr>
              <a:t>perspective(n)</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transform</a:t>
            </a:r>
            <a:r>
              <a:rPr lang="en-US" sz="2000" dirty="0">
                <a:latin typeface="Times New Roman" pitchFamily="18" charset="0"/>
                <a:cs typeface="Times New Roman" pitchFamily="18" charset="0"/>
              </a:rPr>
              <a:t>: perspective</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7644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dirty="0">
                <a:latin typeface="Times New Roman" pitchFamily="18" charset="0"/>
                <a:cs typeface="Times New Roman" pitchFamily="18" charset="0"/>
              </a:rPr>
              <a:t>none</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smtClean="0">
                <a:latin typeface="Times New Roman" pitchFamily="18" charset="0"/>
                <a:cs typeface="Times New Roman" pitchFamily="18" charset="0"/>
              </a:rPr>
              <a:t>No transform </a:t>
            </a:r>
          </a:p>
          <a:p>
            <a:pPr marL="0" indent="0">
              <a:buNone/>
            </a:pPr>
            <a:r>
              <a:rPr lang="en-US" sz="2800" dirty="0" smtClean="0">
                <a:latin typeface="Times New Roman" pitchFamily="18" charset="0"/>
                <a:cs typeface="Times New Roman" pitchFamily="18" charset="0"/>
              </a:rPr>
              <a:t>Ex: -</a:t>
            </a:r>
          </a:p>
          <a:p>
            <a:pPr marL="0" indent="0">
              <a:buNone/>
            </a:pPr>
            <a:r>
              <a:rPr lang="en-US" sz="2800" dirty="0" smtClean="0">
                <a:latin typeface="Times New Roman" pitchFamily="18" charset="0"/>
                <a:cs typeface="Times New Roman" pitchFamily="18" charset="0"/>
              </a:rPr>
              <a:t>transform: none;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696961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smtClean="0">
                <a:latin typeface="Times New Roman" pitchFamily="18" charset="0"/>
                <a:cs typeface="Times New Roman" pitchFamily="18" charset="0"/>
              </a:rPr>
              <a:t>How to use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smtClean="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&lt;title&gt;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&lt;/title&gt;</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r>
              <a:rPr lang="en-US" sz="1800" dirty="0">
                <a:latin typeface="Times New Roman" pitchFamily="18" charset="0"/>
                <a:cs typeface="Times New Roman" pitchFamily="18" charset="0"/>
              </a:rPr>
              <a:t>red {color: #FF0000; font-size: 60px;}</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&lt;h2 class=“red”&gt;I am Heading&lt;/h2&gt;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 class =“red”&gt;I am first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&lt;p&gt;I am second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smtClean="0">
                <a:latin typeface="Times New Roman" pitchFamily="18" charset="0"/>
                <a:cs typeface="Times New Roman" pitchFamily="18" charset="0"/>
              </a:rPr>
              <a:t>&lt;/html&gt;</a:t>
            </a:r>
            <a:endParaRPr lang="en-US"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335522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8" end="8"/>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3D Transform Properties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latin typeface="Times New Roman" pitchFamily="18" charset="0"/>
                <a:cs typeface="Times New Roman" pitchFamily="18" charset="0"/>
              </a:rPr>
              <a:t>transform</a:t>
            </a:r>
          </a:p>
          <a:p>
            <a:r>
              <a:rPr lang="en-US" sz="2400" dirty="0">
                <a:latin typeface="Times New Roman" pitchFamily="18" charset="0"/>
                <a:cs typeface="Times New Roman" pitchFamily="18" charset="0"/>
              </a:rPr>
              <a:t>transform-origin</a:t>
            </a:r>
          </a:p>
          <a:p>
            <a:r>
              <a:rPr lang="en-US" sz="2400" dirty="0">
                <a:latin typeface="Times New Roman" pitchFamily="18" charset="0"/>
                <a:cs typeface="Times New Roman" pitchFamily="18" charset="0"/>
              </a:rPr>
              <a:t>transform-style</a:t>
            </a:r>
          </a:p>
          <a:p>
            <a:r>
              <a:rPr lang="en-US" sz="2400" dirty="0">
                <a:latin typeface="Times New Roman" pitchFamily="18" charset="0"/>
                <a:cs typeface="Times New Roman" pitchFamily="18" charset="0"/>
              </a:rPr>
              <a:t>perspective</a:t>
            </a:r>
          </a:p>
          <a:p>
            <a:r>
              <a:rPr lang="en-US" sz="2400" dirty="0">
                <a:latin typeface="Times New Roman" pitchFamily="18" charset="0"/>
                <a:cs typeface="Times New Roman" pitchFamily="18" charset="0"/>
              </a:rPr>
              <a:t>perspective-origin</a:t>
            </a:r>
          </a:p>
          <a:p>
            <a:r>
              <a:rPr lang="en-US" sz="2400" dirty="0" err="1">
                <a:latin typeface="Times New Roman" pitchFamily="18" charset="0"/>
                <a:cs typeface="Times New Roman" pitchFamily="18" charset="0"/>
              </a:rPr>
              <a:t>backface</a:t>
            </a:r>
            <a:r>
              <a:rPr lang="en-US" sz="2400" dirty="0">
                <a:latin typeface="Times New Roman" pitchFamily="18" charset="0"/>
                <a:cs typeface="Times New Roman" pitchFamily="18" charset="0"/>
              </a:rPr>
              <a:t>-visibility</a:t>
            </a:r>
          </a:p>
        </p:txBody>
      </p:sp>
    </p:spTree>
    <p:extLst>
      <p:ext uri="{BB962C8B-B14F-4D97-AF65-F5344CB8AC3E}">
        <p14:creationId xmlns:p14="http://schemas.microsoft.com/office/powerpoint/2010/main" val="32532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transform-origin</a:t>
            </a:r>
            <a:endParaRPr lang="en-US" sz="3600"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600" dirty="0">
                <a:latin typeface="Times New Roman" pitchFamily="18" charset="0"/>
                <a:cs typeface="Times New Roman" pitchFamily="18" charset="0"/>
              </a:rPr>
              <a:t>This property is used to change the position of transformed elements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property must be used together with the transform property</a:t>
            </a:r>
            <a:r>
              <a:rPr lang="en-US" sz="1600" dirty="0" smtClean="0">
                <a:latin typeface="Times New Roman" pitchFamily="18" charset="0"/>
                <a:cs typeface="Times New Roman" pitchFamily="18" charset="0"/>
              </a:rPr>
              <a:t>. We can set this property to x, y and z axis.</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2D transformations can change the </a:t>
            </a:r>
            <a:r>
              <a:rPr lang="en-US" sz="1600" dirty="0" smtClean="0">
                <a:latin typeface="Times New Roman" pitchFamily="18" charset="0"/>
                <a:cs typeface="Times New Roman" pitchFamily="18" charset="0"/>
              </a:rPr>
              <a:t>x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y axis </a:t>
            </a:r>
            <a:r>
              <a:rPr lang="en-US" sz="1600" dirty="0">
                <a:latin typeface="Times New Roman" pitchFamily="18" charset="0"/>
                <a:cs typeface="Times New Roman" pitchFamily="18" charset="0"/>
              </a:rPr>
              <a:t>of an element. </a:t>
            </a:r>
          </a:p>
          <a:p>
            <a:pPr marL="0" indent="0">
              <a:buNone/>
            </a:pPr>
            <a:r>
              <a:rPr lang="en-US" sz="1600" dirty="0">
                <a:latin typeface="Times New Roman" pitchFamily="18" charset="0"/>
                <a:cs typeface="Times New Roman" pitchFamily="18" charset="0"/>
              </a:rPr>
              <a:t>3D transformations can </a:t>
            </a:r>
            <a:r>
              <a:rPr lang="en-US" sz="1600" dirty="0" smtClean="0">
                <a:latin typeface="Times New Roman" pitchFamily="18" charset="0"/>
                <a:cs typeface="Times New Roman" pitchFamily="18" charset="0"/>
              </a:rPr>
              <a:t>change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x, y and z axis </a:t>
            </a:r>
            <a:r>
              <a:rPr lang="en-US" sz="1600" dirty="0">
                <a:latin typeface="Times New Roman" pitchFamily="18" charset="0"/>
                <a:cs typeface="Times New Roman" pitchFamily="18" charset="0"/>
              </a:rPr>
              <a:t>of </a:t>
            </a:r>
            <a:r>
              <a:rPr lang="en-US" sz="1600" dirty="0" smtClean="0">
                <a:latin typeface="Times New Roman" pitchFamily="18" charset="0"/>
                <a:cs typeface="Times New Roman" pitchFamily="18" charset="0"/>
              </a:rPr>
              <a:t>an element.</a:t>
            </a: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latin typeface="Times New Roman" pitchFamily="18" charset="0"/>
                <a:cs typeface="Times New Roman" pitchFamily="18" charset="0"/>
              </a:rPr>
              <a:t>Selector { transform-origin: x-axis y-axis z-axis; } </a:t>
            </a:r>
          </a:p>
          <a:p>
            <a:pPr marL="0" indent="0">
              <a:buNone/>
            </a:pPr>
            <a:r>
              <a:rPr lang="en-US" sz="1600" dirty="0" smtClean="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transform-origin: 10%   20%    30%  ;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9147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transform-origin</a:t>
            </a:r>
            <a:endParaRPr lang="en-US" sz="3600" b="1" dirty="0"/>
          </a:p>
        </p:txBody>
      </p:sp>
      <p:sp>
        <p:nvSpPr>
          <p:cNvPr id="3" name="Content Placeholder 2"/>
          <p:cNvSpPr>
            <a:spLocks noGrp="1"/>
          </p:cNvSpPr>
          <p:nvPr>
            <p:ph idx="1"/>
          </p:nvPr>
        </p:nvSpPr>
        <p:spPr>
          <a:xfrm>
            <a:off x="457200" y="666750"/>
            <a:ext cx="8229600" cy="4038600"/>
          </a:xfrm>
        </p:spPr>
        <p:txBody>
          <a:bodyPr>
            <a:noAutofit/>
          </a:bodyPr>
          <a:lstStyle/>
          <a:p>
            <a:pPr marL="0" indent="0">
              <a:buNone/>
            </a:pPr>
            <a:r>
              <a:rPr lang="en-US" sz="1800" dirty="0" smtClean="0">
                <a:latin typeface="Times New Roman" pitchFamily="18" charset="0"/>
                <a:cs typeface="Times New Roman" pitchFamily="18" charset="0"/>
              </a:rPr>
              <a:t>x-axis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x-axis.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a:latin typeface="Times New Roman" pitchFamily="18" charset="0"/>
                <a:cs typeface="Times New Roman" pitchFamily="18" charset="0"/>
              </a:rPr>
              <a:t>left</a:t>
            </a:r>
          </a:p>
          <a:p>
            <a:pPr marL="685800" lvl="1">
              <a:buFont typeface="Arial" pitchFamily="34" charset="0"/>
              <a:buChar char="•"/>
            </a:pPr>
            <a:r>
              <a:rPr lang="en-US" sz="1800" dirty="0">
                <a:latin typeface="Times New Roman" pitchFamily="18" charset="0"/>
                <a:cs typeface="Times New Roman" pitchFamily="18" charset="0"/>
              </a:rPr>
              <a:t>center</a:t>
            </a:r>
          </a:p>
          <a:p>
            <a:pPr marL="685800" lvl="1">
              <a:buFont typeface="Arial" pitchFamily="34" charset="0"/>
              <a:buChar char="•"/>
            </a:pPr>
            <a:r>
              <a:rPr lang="en-US" sz="1800" dirty="0">
                <a:latin typeface="Times New Roman" pitchFamily="18" charset="0"/>
                <a:cs typeface="Times New Roman" pitchFamily="18" charset="0"/>
              </a:rPr>
              <a:t>right</a:t>
            </a: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err="1" smtClean="0">
                <a:latin typeface="Times New Roman" pitchFamily="18" charset="0"/>
                <a:cs typeface="Times New Roman" pitchFamily="18" charset="0"/>
              </a:rPr>
              <a:t>px</a:t>
            </a:r>
            <a:r>
              <a:rPr lang="en-US" sz="1800" dirty="0" smtClean="0">
                <a:latin typeface="Times New Roman" pitchFamily="18" charset="0"/>
                <a:cs typeface="Times New Roman" pitchFamily="18" charset="0"/>
              </a:rPr>
              <a:t>, cm, </a:t>
            </a:r>
            <a:r>
              <a:rPr lang="en-US" sz="1800" dirty="0" err="1" smtClean="0">
                <a:latin typeface="Times New Roman" pitchFamily="18" charset="0"/>
                <a:cs typeface="Times New Roman" pitchFamily="18" charset="0"/>
              </a:rPr>
              <a:t>em</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y-axis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y-axis.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a:latin typeface="Times New Roman" pitchFamily="18" charset="0"/>
                <a:cs typeface="Times New Roman" pitchFamily="18" charset="0"/>
              </a:rPr>
              <a:t>top</a:t>
            </a:r>
          </a:p>
          <a:p>
            <a:pPr marL="685800" lvl="1">
              <a:buFont typeface="Arial" pitchFamily="34" charset="0"/>
              <a:buChar char="•"/>
            </a:pPr>
            <a:r>
              <a:rPr lang="en-US" sz="1800" dirty="0">
                <a:latin typeface="Times New Roman" pitchFamily="18" charset="0"/>
                <a:cs typeface="Times New Roman" pitchFamily="18" charset="0"/>
              </a:rPr>
              <a:t>center</a:t>
            </a:r>
          </a:p>
          <a:p>
            <a:pPr marL="685800" lvl="1">
              <a:buFont typeface="Arial" pitchFamily="34" charset="0"/>
              <a:buChar char="•"/>
            </a:pPr>
            <a:r>
              <a:rPr lang="en-US" sz="1800" dirty="0">
                <a:latin typeface="Times New Roman" pitchFamily="18" charset="0"/>
                <a:cs typeface="Times New Roman" pitchFamily="18" charset="0"/>
              </a:rPr>
              <a:t>bottom</a:t>
            </a: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px</a:t>
            </a:r>
            <a:r>
              <a:rPr lang="en-US" sz="1800" dirty="0">
                <a:latin typeface="Times New Roman" pitchFamily="18" charset="0"/>
                <a:cs typeface="Times New Roman" pitchFamily="18" charset="0"/>
              </a:rPr>
              <a:t>, cm, </a:t>
            </a:r>
            <a:r>
              <a:rPr lang="en-US" sz="1800" dirty="0" err="1">
                <a:latin typeface="Times New Roman" pitchFamily="18" charset="0"/>
                <a:cs typeface="Times New Roman" pitchFamily="18" charset="0"/>
              </a:rPr>
              <a:t>em</a:t>
            </a: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z-axis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z-axis.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px</a:t>
            </a:r>
            <a:r>
              <a:rPr lang="en-US" sz="1800" dirty="0">
                <a:latin typeface="Times New Roman" pitchFamily="18" charset="0"/>
                <a:cs typeface="Times New Roman" pitchFamily="18" charset="0"/>
              </a:rPr>
              <a:t>, cm, </a:t>
            </a:r>
            <a:r>
              <a:rPr lang="en-US" sz="1800" dirty="0" err="1">
                <a:latin typeface="Times New Roman" pitchFamily="18" charset="0"/>
                <a:cs typeface="Times New Roman" pitchFamily="18" charset="0"/>
              </a:rPr>
              <a:t>em</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27153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transform-style</a:t>
            </a:r>
            <a:endParaRPr lang="en-US" sz="3600" dirty="0"/>
          </a:p>
        </p:txBody>
      </p:sp>
      <p:sp>
        <p:nvSpPr>
          <p:cNvPr id="3" name="Content Placeholder 2"/>
          <p:cNvSpPr>
            <a:spLocks noGrp="1"/>
          </p:cNvSpPr>
          <p:nvPr>
            <p:ph idx="1"/>
          </p:nvPr>
        </p:nvSpPr>
        <p:spPr>
          <a:xfrm>
            <a:off x="457200" y="6667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how nested elements are rendered in 3D space. This property must be used together with the transform property. We can set this property to flat </a:t>
            </a:r>
            <a:r>
              <a:rPr lang="en-US" sz="2000" dirty="0" smtClean="0">
                <a:latin typeface="Times New Roman" pitchFamily="18" charset="0"/>
                <a:cs typeface="Times New Roman" pitchFamily="18" charset="0"/>
              </a:rPr>
              <a:t>(default) and </a:t>
            </a:r>
            <a:r>
              <a:rPr lang="en-US" sz="2000" dirty="0">
                <a:latin typeface="Times New Roman" pitchFamily="18" charset="0"/>
                <a:cs typeface="Times New Roman" pitchFamily="18" charset="0"/>
              </a:rPr>
              <a:t>preserve-3d</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transform-style: preserve-3d ;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 child </a:t>
            </a:r>
            <a:r>
              <a:rPr lang="en-US" sz="2000" dirty="0">
                <a:latin typeface="Times New Roman" pitchFamily="18" charset="0"/>
                <a:cs typeface="Times New Roman" pitchFamily="18" charset="0"/>
              </a:rPr>
              <a:t>elements will preserve its 3D position</a:t>
            </a:r>
          </a:p>
        </p:txBody>
      </p:sp>
    </p:spTree>
    <p:extLst>
      <p:ext uri="{BB962C8B-B14F-4D97-AF65-F5344CB8AC3E}">
        <p14:creationId xmlns:p14="http://schemas.microsoft.com/office/powerpoint/2010/main" val="32497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perspective</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define how many pixels a 3D element is placed from the view. This property allows you to change the perspective on how 3D elements are viewed</a:t>
            </a:r>
            <a:r>
              <a:rPr lang="en-US" sz="2000" dirty="0" smtClean="0">
                <a:latin typeface="Times New Roman" pitchFamily="18" charset="0"/>
                <a:cs typeface="Times New Roman" pitchFamily="18" charset="0"/>
              </a:rPr>
              <a:t>. This will only effect on 3D transformed elements.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Whenever we define </a:t>
            </a:r>
            <a:r>
              <a:rPr lang="en-US" sz="2000" dirty="0">
                <a:latin typeface="Times New Roman" pitchFamily="18" charset="0"/>
                <a:cs typeface="Times New Roman" pitchFamily="18" charset="0"/>
              </a:rPr>
              <a:t>the perspective property for an element, it is the </a:t>
            </a:r>
            <a:r>
              <a:rPr lang="en-US" sz="2000" dirty="0" smtClean="0">
                <a:latin typeface="Times New Roman" pitchFamily="18" charset="0"/>
                <a:cs typeface="Times New Roman" pitchFamily="18" charset="0"/>
              </a:rPr>
              <a:t>child </a:t>
            </a:r>
            <a:r>
              <a:rPr lang="en-US" sz="2000" dirty="0">
                <a:latin typeface="Times New Roman" pitchFamily="18" charset="0"/>
                <a:cs typeface="Times New Roman" pitchFamily="18" charset="0"/>
              </a:rPr>
              <a:t>elements that get the perspective view, </a:t>
            </a:r>
            <a:r>
              <a:rPr lang="en-US" sz="2000" dirty="0" smtClean="0">
                <a:latin typeface="Times New Roman" pitchFamily="18" charset="0"/>
                <a:cs typeface="Times New Roman" pitchFamily="18" charset="0"/>
              </a:rPr>
              <a:t>not the </a:t>
            </a:r>
            <a:r>
              <a:rPr lang="en-US" sz="2000" dirty="0">
                <a:latin typeface="Times New Roman" pitchFamily="18" charset="0"/>
                <a:cs typeface="Times New Roman" pitchFamily="18" charset="0"/>
              </a:rPr>
              <a:t>element </a:t>
            </a:r>
            <a:r>
              <a:rPr lang="en-US" sz="2000" dirty="0" smtClean="0">
                <a:latin typeface="Times New Roman" pitchFamily="18" charset="0"/>
                <a:cs typeface="Times New Roman" pitchFamily="18" charset="0"/>
              </a:rPr>
              <a:t>itself.</a:t>
            </a:r>
          </a:p>
          <a:p>
            <a:pPr marL="0" indent="0">
              <a:buNone/>
            </a:pPr>
            <a:r>
              <a:rPr lang="en-US" sz="2000" dirty="0" smtClean="0">
                <a:latin typeface="Times New Roman" pitchFamily="18" charset="0"/>
                <a:cs typeface="Times New Roman" pitchFamily="18" charset="0"/>
              </a:rPr>
              <a:t>We can set this property to </a:t>
            </a:r>
            <a:r>
              <a:rPr lang="en-US" sz="2000" i="1" dirty="0" smtClean="0">
                <a:latin typeface="Times New Roman" pitchFamily="18" charset="0"/>
                <a:cs typeface="Times New Roman" pitchFamily="18" charset="0"/>
              </a:rPr>
              <a:t>none</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length</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div { perspective: 50px ; }</a:t>
            </a:r>
          </a:p>
        </p:txBody>
      </p:sp>
    </p:spTree>
    <p:extLst>
      <p:ext uri="{BB962C8B-B14F-4D97-AF65-F5344CB8AC3E}">
        <p14:creationId xmlns:p14="http://schemas.microsoft.com/office/powerpoint/2010/main" val="42002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Perspective-origin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define where a 3D element is based in the x- and the y-axis. This property allows you to change the bottom position of 3D elements</a:t>
            </a:r>
            <a:r>
              <a:rPr lang="en-US" sz="2000" dirty="0" smtClean="0">
                <a:latin typeface="Times New Roman" pitchFamily="18" charset="0"/>
                <a:cs typeface="Times New Roman" pitchFamily="18" charset="0"/>
              </a:rPr>
              <a:t>. This will only effect on 3D transformed elements. </a:t>
            </a:r>
            <a:r>
              <a:rPr lang="en-US" sz="2000" dirty="0">
                <a:latin typeface="Times New Roman" pitchFamily="18" charset="0"/>
                <a:cs typeface="Times New Roman" pitchFamily="18" charset="0"/>
              </a:rPr>
              <a:t>We can set this property to x </a:t>
            </a:r>
            <a:r>
              <a:rPr lang="en-US" sz="2000" dirty="0" smtClean="0">
                <a:latin typeface="Times New Roman" pitchFamily="18" charset="0"/>
                <a:cs typeface="Times New Roman" pitchFamily="18" charset="0"/>
              </a:rPr>
              <a:t>(default 50%) and </a:t>
            </a:r>
            <a:r>
              <a:rPr lang="en-US" sz="2000" dirty="0">
                <a:latin typeface="Times New Roman" pitchFamily="18" charset="0"/>
                <a:cs typeface="Times New Roman" pitchFamily="18" charset="0"/>
              </a:rPr>
              <a:t>y </a:t>
            </a:r>
            <a:r>
              <a:rPr lang="en-US" sz="2000" dirty="0" smtClean="0">
                <a:latin typeface="Times New Roman" pitchFamily="18" charset="0"/>
                <a:cs typeface="Times New Roman" pitchFamily="18" charset="0"/>
              </a:rPr>
              <a:t>axis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default </a:t>
            </a:r>
            <a:r>
              <a:rPr lang="en-US" sz="2000" dirty="0">
                <a:latin typeface="Times New Roman" pitchFamily="18" charset="0"/>
                <a:cs typeface="Times New Roman" pitchFamily="18" charset="0"/>
              </a:rPr>
              <a:t>50%)</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Whenever we define the perspective-origin property for an element, it is the child elements that are positioned, not the element itself</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Ex: -</a:t>
            </a:r>
          </a:p>
          <a:p>
            <a:pPr marL="0" indent="0">
              <a:buNone/>
            </a:pPr>
            <a:r>
              <a:rPr lang="en-US" sz="2000" dirty="0" smtClean="0">
                <a:latin typeface="Times New Roman" pitchFamily="18" charset="0"/>
                <a:cs typeface="Times New Roman" pitchFamily="18" charset="0"/>
              </a:rPr>
              <a:t>div { perspective-origin: 20%   20%  ; }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099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err="1">
                <a:latin typeface="Times New Roman" pitchFamily="18" charset="0"/>
                <a:cs typeface="Times New Roman" pitchFamily="18" charset="0"/>
              </a:rPr>
              <a:t>backface</a:t>
            </a:r>
            <a:r>
              <a:rPr lang="en-US" sz="3600" b="1" dirty="0">
                <a:latin typeface="Times New Roman" pitchFamily="18" charset="0"/>
                <a:cs typeface="Times New Roman" pitchFamily="18" charset="0"/>
              </a:rPr>
              <a:t>-visibility</a:t>
            </a:r>
          </a:p>
        </p:txBody>
      </p:sp>
      <p:sp>
        <p:nvSpPr>
          <p:cNvPr id="3" name="Content Placeholder 2"/>
          <p:cNvSpPr>
            <a:spLocks noGrp="1"/>
          </p:cNvSpPr>
          <p:nvPr>
            <p:ph idx="1"/>
          </p:nvPr>
        </p:nvSpPr>
        <p:spPr>
          <a:xfrm>
            <a:off x="457200" y="742950"/>
            <a:ext cx="8229600" cy="3394472"/>
          </a:xfrm>
        </p:spPr>
        <p:txBody>
          <a:bodyPr>
            <a:noAutofit/>
          </a:bodyPr>
          <a:lstStyle/>
          <a:p>
            <a:pPr marL="0" indent="0">
              <a:buNone/>
            </a:pPr>
            <a:r>
              <a:rPr lang="en-US" sz="2000" dirty="0" smtClean="0">
                <a:latin typeface="Times New Roman" pitchFamily="18" charset="0"/>
                <a:cs typeface="Times New Roman" pitchFamily="18" charset="0"/>
              </a:rPr>
              <a:t>This property is used to define </a:t>
            </a:r>
            <a:r>
              <a:rPr lang="en-US" sz="2000" dirty="0">
                <a:latin typeface="Times New Roman" pitchFamily="18" charset="0"/>
                <a:cs typeface="Times New Roman" pitchFamily="18" charset="0"/>
              </a:rPr>
              <a:t>whether or not an element should be visible when not facing the </a:t>
            </a:r>
            <a:r>
              <a:rPr lang="en-US" sz="2000" dirty="0" smtClean="0">
                <a:latin typeface="Times New Roman" pitchFamily="18" charset="0"/>
                <a:cs typeface="Times New Roman" pitchFamily="18" charset="0"/>
              </a:rPr>
              <a:t>screen. This </a:t>
            </a:r>
            <a:r>
              <a:rPr lang="en-US" sz="2000" dirty="0">
                <a:latin typeface="Times New Roman" pitchFamily="18" charset="0"/>
                <a:cs typeface="Times New Roman" pitchFamily="18" charset="0"/>
              </a:rPr>
              <a:t>property is useful when an element is rotated, and you do not want to see its backside</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visible</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hidden</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a:t>
            </a:r>
            <a:r>
              <a:rPr lang="en-US" sz="2000" dirty="0" err="1" smtClean="0">
                <a:latin typeface="Times New Roman" pitchFamily="18" charset="0"/>
                <a:cs typeface="Times New Roman" pitchFamily="18" charset="0"/>
              </a:rPr>
              <a:t>backface</a:t>
            </a:r>
            <a:r>
              <a:rPr lang="en-US" sz="2000" dirty="0" smtClean="0">
                <a:latin typeface="Times New Roman" pitchFamily="18" charset="0"/>
                <a:cs typeface="Times New Roman" pitchFamily="18" charset="0"/>
              </a:rPr>
              <a:t>-visibility: hidden;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12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u="sng" dirty="0" smtClean="0">
                <a:latin typeface="Times New Roman" pitchFamily="18" charset="0"/>
                <a:cs typeface="Times New Roman" pitchFamily="18" charset="0"/>
              </a:rPr>
              <a:t>Media Query</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33400" y="742950"/>
            <a:ext cx="8229600" cy="4343400"/>
          </a:xfrm>
        </p:spPr>
        <p:txBody>
          <a:bodyPr>
            <a:normAutofit/>
          </a:bodyPr>
          <a:lstStyle/>
          <a:p>
            <a:pPr marL="0" indent="0">
              <a:buNone/>
            </a:pPr>
            <a:r>
              <a:rPr lang="en-US" sz="1400" dirty="0">
                <a:latin typeface="Times New Roman" pitchFamily="18" charset="0"/>
                <a:cs typeface="Times New Roman" pitchFamily="18" charset="0"/>
              </a:rPr>
              <a:t>A media query consists of an optional media type and zero or more expressions that limit the style sheets' scope by using media features, such as width, height, and color</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Syntax</a:t>
            </a:r>
            <a:r>
              <a:rPr lang="en-US" sz="1400" dirty="0">
                <a:latin typeface="Times New Roman" pitchFamily="18" charset="0"/>
                <a:cs typeface="Times New Roman" pitchFamily="18" charset="0"/>
              </a:rPr>
              <a:t>: - </a:t>
            </a:r>
          </a:p>
          <a:p>
            <a:pPr marL="0" indent="0">
              <a:buNone/>
            </a:pP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media </a:t>
            </a:r>
            <a:r>
              <a:rPr lang="en-US" sz="1400" dirty="0" err="1" smtClean="0">
                <a:latin typeface="Times New Roman" pitchFamily="18" charset="0"/>
                <a:cs typeface="Times New Roman" pitchFamily="18" charset="0"/>
              </a:rPr>
              <a:t>not|only</a:t>
            </a:r>
            <a:r>
              <a:rPr lang="en-US" sz="1400" dirty="0" smtClean="0">
                <a:latin typeface="Times New Roman" pitchFamily="18" charset="0"/>
                <a:cs typeface="Times New Roman" pitchFamily="18" charset="0"/>
              </a:rPr>
              <a:t> </a:t>
            </a:r>
            <a:r>
              <a:rPr lang="en-US" sz="1400" dirty="0" err="1">
                <a:solidFill>
                  <a:srgbClr val="00B050"/>
                </a:solidFill>
                <a:latin typeface="Times New Roman" pitchFamily="18" charset="0"/>
                <a:cs typeface="Times New Roman" pitchFamily="18" charset="0"/>
              </a:rPr>
              <a:t>mediatype</a:t>
            </a:r>
            <a:r>
              <a:rPr lang="en-US" sz="1400" dirty="0">
                <a:latin typeface="Times New Roman" pitchFamily="18" charset="0"/>
                <a:cs typeface="Times New Roman" pitchFamily="18" charset="0"/>
              </a:rPr>
              <a:t> and (expressions/ media features) </a:t>
            </a:r>
            <a:r>
              <a:rPr lang="en-US" sz="1400" dirty="0" smtClean="0">
                <a:latin typeface="Times New Roman" pitchFamily="18" charset="0"/>
                <a:cs typeface="Times New Roman" pitchFamily="18" charset="0"/>
              </a:rPr>
              <a:t>{   CSS;  }</a:t>
            </a:r>
            <a:endParaRPr lang="en-US" sz="1400" dirty="0">
              <a:latin typeface="Times New Roman" pitchFamily="18" charset="0"/>
              <a:cs typeface="Times New Roman" pitchFamily="18" charset="0"/>
            </a:endParaRPr>
          </a:p>
          <a:p>
            <a:pPr marL="0" indent="0">
              <a:buNone/>
            </a:pP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Ex: - </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@media screen and (min-width: 480px) {</a:t>
            </a:r>
          </a:p>
          <a:p>
            <a:pPr marL="0" indent="0">
              <a:buNone/>
            </a:pPr>
            <a:r>
              <a:rPr lang="en-US" sz="1400" dirty="0">
                <a:latin typeface="Times New Roman" pitchFamily="18" charset="0"/>
                <a:cs typeface="Times New Roman" pitchFamily="18" charset="0"/>
              </a:rPr>
              <a:t>    body {</a:t>
            </a:r>
          </a:p>
          <a:p>
            <a:pPr marL="0" indent="0">
              <a:buNone/>
            </a:pPr>
            <a:r>
              <a:rPr lang="en-US" sz="1400" dirty="0">
                <a:latin typeface="Times New Roman" pitchFamily="18" charset="0"/>
                <a:cs typeface="Times New Roman" pitchFamily="18" charset="0"/>
              </a:rPr>
              <a:t>        background-color: </a:t>
            </a:r>
            <a:r>
              <a:rPr lang="en-US" sz="1400" dirty="0" err="1">
                <a:latin typeface="Times New Roman" pitchFamily="18" charset="0"/>
                <a:cs typeface="Times New Roman" pitchFamily="18" charset="0"/>
              </a:rPr>
              <a:t>lightgreen</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a:t>
            </a:r>
          </a:p>
          <a:p>
            <a:pPr marL="0" indent="0">
              <a:buNone/>
            </a:pPr>
            <a:endParaRPr lang="en-US" sz="1400" dirty="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all - Used </a:t>
            </a:r>
            <a:r>
              <a:rPr lang="en-US" sz="1400" dirty="0">
                <a:latin typeface="Times New Roman" pitchFamily="18" charset="0"/>
                <a:cs typeface="Times New Roman" pitchFamily="18" charset="0"/>
              </a:rPr>
              <a:t>for all media type devices</a:t>
            </a:r>
          </a:p>
          <a:p>
            <a:pPr marL="0" indent="0">
              <a:buNone/>
            </a:pPr>
            <a:r>
              <a:rPr lang="en-US" sz="1400" dirty="0" smtClean="0">
                <a:latin typeface="Times New Roman" pitchFamily="18" charset="0"/>
                <a:cs typeface="Times New Roman" pitchFamily="18" charset="0"/>
              </a:rPr>
              <a:t>print - Used </a:t>
            </a:r>
            <a:r>
              <a:rPr lang="en-US" sz="1400" dirty="0">
                <a:latin typeface="Times New Roman" pitchFamily="18" charset="0"/>
                <a:cs typeface="Times New Roman" pitchFamily="18" charset="0"/>
              </a:rPr>
              <a:t>for printers</a:t>
            </a:r>
          </a:p>
          <a:p>
            <a:pPr marL="0" indent="0">
              <a:buNone/>
            </a:pPr>
            <a:r>
              <a:rPr lang="en-US" sz="1400" dirty="0" smtClean="0">
                <a:latin typeface="Times New Roman" pitchFamily="18" charset="0"/>
                <a:cs typeface="Times New Roman" pitchFamily="18" charset="0"/>
              </a:rPr>
              <a:t>screen - Used </a:t>
            </a:r>
            <a:r>
              <a:rPr lang="en-US" sz="1400" dirty="0">
                <a:latin typeface="Times New Roman" pitchFamily="18" charset="0"/>
                <a:cs typeface="Times New Roman" pitchFamily="18" charset="0"/>
              </a:rPr>
              <a:t>for computer screens, tablets, smart-phones etc.</a:t>
            </a:r>
          </a:p>
          <a:p>
            <a:pPr marL="0" indent="0">
              <a:buNone/>
            </a:pPr>
            <a:r>
              <a:rPr lang="en-US" sz="1400" dirty="0" smtClean="0">
                <a:latin typeface="Times New Roman" pitchFamily="18" charset="0"/>
                <a:cs typeface="Times New Roman" pitchFamily="18" charset="0"/>
              </a:rPr>
              <a:t>speech - Used </a:t>
            </a:r>
            <a:r>
              <a:rPr lang="en-US" sz="1400" dirty="0">
                <a:latin typeface="Times New Roman" pitchFamily="18" charset="0"/>
                <a:cs typeface="Times New Roman" pitchFamily="18" charset="0"/>
              </a:rPr>
              <a:t>for </a:t>
            </a:r>
            <a:r>
              <a:rPr lang="en-US" sz="1400" dirty="0" err="1">
                <a:latin typeface="Times New Roman" pitchFamily="18" charset="0"/>
                <a:cs typeface="Times New Roman" pitchFamily="18" charset="0"/>
              </a:rPr>
              <a:t>screenreaders</a:t>
            </a:r>
            <a:r>
              <a:rPr lang="en-US" sz="1400" dirty="0">
                <a:latin typeface="Times New Roman" pitchFamily="18" charset="0"/>
                <a:cs typeface="Times New Roman" pitchFamily="18" charset="0"/>
              </a:rPr>
              <a:t> that "reads" the page out </a:t>
            </a:r>
            <a:r>
              <a:rPr lang="en-US" sz="1400" dirty="0" smtClean="0">
                <a:latin typeface="Times New Roman" pitchFamily="18" charset="0"/>
                <a:cs typeface="Times New Roman" pitchFamily="18" charset="0"/>
              </a:rPr>
              <a:t>loud</a:t>
            </a:r>
          </a:p>
          <a:p>
            <a:pPr marL="0" indent="0">
              <a:buNone/>
            </a:pPr>
            <a:r>
              <a:rPr lang="en-US" sz="1400" i="1" dirty="0"/>
              <a:t>If you use the not or only operators, you must specify an explicit media type.</a:t>
            </a:r>
            <a:endParaRPr lang="en-US" sz="1400" i="1" dirty="0">
              <a:latin typeface="Times New Roman" pitchFamily="18" charset="0"/>
              <a:cs typeface="Times New Roman" pitchFamily="18" charset="0"/>
            </a:endParaRPr>
          </a:p>
        </p:txBody>
      </p:sp>
      <p:sp>
        <p:nvSpPr>
          <p:cNvPr id="4" name="Rectangle 3"/>
          <p:cNvSpPr/>
          <p:nvPr/>
        </p:nvSpPr>
        <p:spPr>
          <a:xfrm>
            <a:off x="4191000" y="2190750"/>
            <a:ext cx="4572000" cy="1077218"/>
          </a:xfrm>
          <a:prstGeom prst="rect">
            <a:avLst/>
          </a:prstGeom>
        </p:spPr>
        <p:txBody>
          <a:bodyPr>
            <a:spAutoFit/>
          </a:bodyPr>
          <a:lstStyle/>
          <a:p>
            <a:r>
              <a:rPr lang="en-US" sz="1600" dirty="0">
                <a:latin typeface="Times New Roman" pitchFamily="18" charset="0"/>
                <a:cs typeface="Times New Roman" pitchFamily="18" charset="0"/>
              </a:rPr>
              <a:t>@media </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min-width: 480px) {</a:t>
            </a:r>
          </a:p>
          <a:p>
            <a:r>
              <a:rPr lang="en-US" sz="1600" dirty="0">
                <a:latin typeface="Times New Roman" pitchFamily="18" charset="0"/>
                <a:cs typeface="Times New Roman" pitchFamily="18" charset="0"/>
              </a:rPr>
              <a:t>    body {</a:t>
            </a:r>
          </a:p>
          <a:p>
            <a:r>
              <a:rPr lang="en-US" sz="1600" dirty="0">
                <a:latin typeface="Times New Roman" pitchFamily="18" charset="0"/>
                <a:cs typeface="Times New Roman" pitchFamily="18" charset="0"/>
              </a:rPr>
              <a:t>        background-color: </a:t>
            </a:r>
            <a:r>
              <a:rPr lang="en-US" sz="1600" dirty="0" err="1">
                <a:latin typeface="Times New Roman" pitchFamily="18" charset="0"/>
                <a:cs typeface="Times New Roman" pitchFamily="18" charset="0"/>
              </a:rPr>
              <a:t>lightgreen</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414677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495800"/>
          </a:xfrm>
        </p:spPr>
        <p:txBody>
          <a:bodyPr>
            <a:normAutofit/>
          </a:bodyPr>
          <a:lstStyle/>
          <a:p>
            <a:r>
              <a:rPr lang="en-US" sz="1800" dirty="0" smtClean="0">
                <a:latin typeface="Times New Roman" pitchFamily="18" charset="0"/>
                <a:cs typeface="Times New Roman" pitchFamily="18" charset="0"/>
              </a:rPr>
              <a:t>And </a:t>
            </a:r>
          </a:p>
          <a:p>
            <a:pPr lvl="1"/>
            <a:r>
              <a:rPr lang="en-US" sz="1400" dirty="0">
                <a:latin typeface="Times New Roman" pitchFamily="18" charset="0"/>
                <a:cs typeface="Times New Roman" pitchFamily="18" charset="0"/>
              </a:rPr>
              <a:t>@media (min-width: </a:t>
            </a:r>
            <a:r>
              <a:rPr lang="en-US" sz="1400" dirty="0" smtClean="0">
                <a:latin typeface="Times New Roman" pitchFamily="18" charset="0"/>
                <a:cs typeface="Times New Roman" pitchFamily="18" charset="0"/>
              </a:rPr>
              <a:t>800px</a:t>
            </a:r>
            <a:r>
              <a:rPr lang="en-US" sz="1400" dirty="0">
                <a:latin typeface="Times New Roman" pitchFamily="18" charset="0"/>
                <a:cs typeface="Times New Roman" pitchFamily="18" charset="0"/>
              </a:rPr>
              <a:t>) { </a:t>
            </a:r>
            <a:r>
              <a:rPr lang="en-US" sz="1400" dirty="0" smtClean="0">
                <a:latin typeface="Times New Roman" pitchFamily="18" charset="0"/>
                <a:cs typeface="Times New Roman" pitchFamily="18" charset="0"/>
              </a:rPr>
              <a:t>CSS }</a:t>
            </a:r>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(min-width: </a:t>
            </a:r>
            <a:r>
              <a:rPr lang="en-US" sz="1400" dirty="0" smtClean="0">
                <a:latin typeface="Times New Roman" pitchFamily="18" charset="0"/>
                <a:cs typeface="Times New Roman" pitchFamily="18" charset="0"/>
              </a:rPr>
              <a:t>800px</a:t>
            </a:r>
            <a:r>
              <a:rPr lang="en-US" sz="1400" dirty="0">
                <a:latin typeface="Times New Roman" pitchFamily="18" charset="0"/>
                <a:cs typeface="Times New Roman" pitchFamily="18" charset="0"/>
              </a:rPr>
              <a:t>) and (orientation: landscape) { </a:t>
            </a:r>
            <a:r>
              <a:rPr lang="en-US" sz="1400" dirty="0" smtClean="0">
                <a:latin typeface="Times New Roman" pitchFamily="18" charset="0"/>
                <a:cs typeface="Times New Roman" pitchFamily="18" charset="0"/>
              </a:rPr>
              <a:t>CSS }</a:t>
            </a:r>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a:t>
            </a:r>
            <a:r>
              <a:rPr lang="en-US" sz="1400" dirty="0" smtClean="0">
                <a:latin typeface="Times New Roman" pitchFamily="18" charset="0"/>
                <a:cs typeface="Times New Roman" pitchFamily="18" charset="0"/>
              </a:rPr>
              <a:t>screen </a:t>
            </a:r>
            <a:r>
              <a:rPr lang="en-US" sz="1400" dirty="0">
                <a:latin typeface="Times New Roman" pitchFamily="18" charset="0"/>
                <a:cs typeface="Times New Roman" pitchFamily="18" charset="0"/>
              </a:rPr>
              <a:t>and (min-width: </a:t>
            </a:r>
            <a:r>
              <a:rPr lang="en-US" sz="1400" dirty="0" smtClean="0">
                <a:latin typeface="Times New Roman" pitchFamily="18" charset="0"/>
                <a:cs typeface="Times New Roman" pitchFamily="18" charset="0"/>
              </a:rPr>
              <a:t>800px</a:t>
            </a:r>
            <a:r>
              <a:rPr lang="en-US" sz="1400" dirty="0">
                <a:latin typeface="Times New Roman" pitchFamily="18" charset="0"/>
                <a:cs typeface="Times New Roman" pitchFamily="18" charset="0"/>
              </a:rPr>
              <a:t>) and (orientation: landscape) { </a:t>
            </a:r>
            <a:r>
              <a:rPr lang="en-US" sz="1400" dirty="0" smtClean="0">
                <a:latin typeface="Times New Roman" pitchFamily="18" charset="0"/>
                <a:cs typeface="Times New Roman" pitchFamily="18" charset="0"/>
              </a:rPr>
              <a:t>CSS  }</a:t>
            </a:r>
          </a:p>
          <a:p>
            <a:pPr lvl="1"/>
            <a:endParaRPr lang="en-US" sz="14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Or (Comma , )</a:t>
            </a:r>
          </a:p>
          <a:p>
            <a:pPr lvl="1"/>
            <a:r>
              <a:rPr lang="en-US" sz="1400" dirty="0">
                <a:latin typeface="Times New Roman" pitchFamily="18" charset="0"/>
                <a:cs typeface="Times New Roman" pitchFamily="18" charset="0"/>
              </a:rPr>
              <a:t>@media (min-width: </a:t>
            </a:r>
            <a:r>
              <a:rPr lang="en-US" sz="1400" dirty="0" smtClean="0">
                <a:latin typeface="Times New Roman" pitchFamily="18" charset="0"/>
                <a:cs typeface="Times New Roman" pitchFamily="18" charset="0"/>
              </a:rPr>
              <a:t>800px</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orientation: landscape) { </a:t>
            </a:r>
            <a:r>
              <a:rPr lang="en-US" sz="1400" dirty="0" smtClean="0">
                <a:latin typeface="Times New Roman" pitchFamily="18" charset="0"/>
                <a:cs typeface="Times New Roman" pitchFamily="18" charset="0"/>
              </a:rPr>
              <a:t>CSS }</a:t>
            </a:r>
          </a:p>
          <a:p>
            <a:pPr lvl="1"/>
            <a:endParaRPr lang="en-US" sz="14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Not </a:t>
            </a:r>
          </a:p>
          <a:p>
            <a:pPr lvl="1"/>
            <a:r>
              <a:rPr lang="en-US" sz="1400" dirty="0">
                <a:latin typeface="Times New Roman" pitchFamily="18" charset="0"/>
                <a:cs typeface="Times New Roman" pitchFamily="18" charset="0"/>
              </a:rPr>
              <a:t>@media not all and </a:t>
            </a:r>
            <a:r>
              <a:rPr lang="en-US" sz="1400" dirty="0" smtClean="0">
                <a:latin typeface="Times New Roman" pitchFamily="18" charset="0"/>
                <a:cs typeface="Times New Roman" pitchFamily="18" charset="0"/>
              </a:rPr>
              <a:t>(min-width: 800px) </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CSS }</a:t>
            </a:r>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not (all and </a:t>
            </a:r>
            <a:r>
              <a:rPr lang="en-US" sz="1400" dirty="0" smtClean="0">
                <a:latin typeface="Times New Roman" pitchFamily="18" charset="0"/>
                <a:cs typeface="Times New Roman" pitchFamily="18" charset="0"/>
              </a:rPr>
              <a:t>(min-width: 800px)) </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CSS }</a:t>
            </a:r>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(not all) and </a:t>
            </a:r>
            <a:r>
              <a:rPr lang="en-US" sz="1400" dirty="0" smtClean="0">
                <a:latin typeface="Times New Roman" pitchFamily="18" charset="0"/>
                <a:cs typeface="Times New Roman" pitchFamily="18" charset="0"/>
              </a:rPr>
              <a:t>(min-width: 800px) </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CSS }</a:t>
            </a:r>
          </a:p>
          <a:p>
            <a:pPr lvl="1"/>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not screen and (color), print and (color) { </a:t>
            </a:r>
            <a:r>
              <a:rPr lang="en-US" sz="1400" dirty="0" smtClean="0">
                <a:latin typeface="Times New Roman" pitchFamily="18" charset="0"/>
                <a:cs typeface="Times New Roman" pitchFamily="18" charset="0"/>
              </a:rPr>
              <a:t>CSS }</a:t>
            </a:r>
            <a:endParaRPr lang="en-US" sz="1400" dirty="0">
              <a:latin typeface="Times New Roman" pitchFamily="18" charset="0"/>
              <a:cs typeface="Times New Roman" pitchFamily="18" charset="0"/>
            </a:endParaRPr>
          </a:p>
          <a:p>
            <a:pPr lvl="1"/>
            <a:r>
              <a:rPr lang="en-US" sz="1400" dirty="0">
                <a:latin typeface="Times New Roman" pitchFamily="18" charset="0"/>
                <a:cs typeface="Times New Roman" pitchFamily="18" charset="0"/>
              </a:rPr>
              <a:t>@media (not (screen and (color))), print and (color) { </a:t>
            </a:r>
            <a:r>
              <a:rPr lang="en-US" sz="1400" dirty="0" smtClean="0">
                <a:latin typeface="Times New Roman" pitchFamily="18" charset="0"/>
                <a:cs typeface="Times New Roman" pitchFamily="18" charset="0"/>
              </a:rPr>
              <a:t>CSS </a:t>
            </a:r>
            <a:r>
              <a:rPr lang="en-US" sz="1400" dirty="0">
                <a:latin typeface="Times New Roman" pitchFamily="18" charset="0"/>
                <a:cs typeface="Times New Roman" pitchFamily="18" charset="0"/>
              </a:rPr>
              <a:t>}</a:t>
            </a:r>
          </a:p>
        </p:txBody>
      </p:sp>
    </p:spTree>
    <p:extLst>
      <p:ext uri="{BB962C8B-B14F-4D97-AF65-F5344CB8AC3E}">
        <p14:creationId xmlns:p14="http://schemas.microsoft.com/office/powerpoint/2010/main" val="82432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iterate type="lt">
                                    <p:tmPct val="0"/>
                                  </p:iterate>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5" presetClass="emph" presetSubtype="0" nodeType="clickEffect">
                                  <p:stCondLst>
                                    <p:cond delay="0"/>
                                  </p:stCondLst>
                                  <p:iterate type="lt">
                                    <p:tmAbs val="25"/>
                                  </p:iterate>
                                  <p:childTnLst>
                                    <p:set>
                                      <p:cBhvr override="childStyle">
                                        <p:cTn id="51" dur="indefinite"/>
                                        <p:tgtEl>
                                          <p:spTgt spid="3">
                                            <p:txEl>
                                              <p:pRg st="10" end="10"/>
                                            </p:txEl>
                                          </p:spTgt>
                                        </p:tgtEl>
                                        <p:attrNameLst>
                                          <p:attrName>style.fontWeight</p:attrName>
                                        </p:attrNameLst>
                                      </p:cBhvr>
                                      <p:to>
                                        <p:strVal val="bold"/>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nodeType="clickEffect">
                                  <p:stCondLst>
                                    <p:cond delay="0"/>
                                  </p:stCondLst>
                                  <p:childTnLst>
                                    <p:set>
                                      <p:cBhvr rctx="PPT">
                                        <p:cTn id="60" dur="indefinite"/>
                                        <p:tgtEl>
                                          <p:spTgt spid="3">
                                            <p:txEl>
                                              <p:pRg st="11" end="11"/>
                                            </p:txEl>
                                          </p:spTgt>
                                        </p:tgtEl>
                                        <p:attrNameLst>
                                          <p:attrName>style.opacity</p:attrName>
                                        </p:attrNameLst>
                                      </p:cBhvr>
                                      <p:to>
                                        <p:strVal val="0.5"/>
                                      </p:to>
                                    </p:set>
                                    <p:animEffect filter="image" prLst="opacity: 0.5">
                                      <p:cBhvr rctx="IE">
                                        <p:cTn id="61" dur="indefinite"/>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iterate type="lt">
                                    <p:tmPct val="0"/>
                                  </p:iterate>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5" presetClass="emph" presetSubtype="0" nodeType="clickEffect">
                                  <p:stCondLst>
                                    <p:cond delay="0"/>
                                  </p:stCondLst>
                                  <p:iterate type="lt">
                                    <p:tmAbs val="25"/>
                                  </p:iterate>
                                  <p:childTnLst>
                                    <p:set>
                                      <p:cBhvr override="childStyle">
                                        <p:cTn id="75" dur="indefinite"/>
                                        <p:tgtEl>
                                          <p:spTgt spid="3">
                                            <p:txEl>
                                              <p:pRg st="14" end="1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smtClean="0">
                <a:latin typeface="Times New Roman" pitchFamily="18" charset="0"/>
                <a:cs typeface="Times New Roman" pitchFamily="18" charset="0"/>
              </a:rPr>
              <a:t>Media Features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14800"/>
          </a:xfrm>
        </p:spPr>
        <p:txBody>
          <a:bodyPr>
            <a:normAutofit/>
          </a:bodyPr>
          <a:lstStyle/>
          <a:p>
            <a:r>
              <a:rPr lang="en-US" sz="1600" dirty="0">
                <a:latin typeface="Times New Roman" pitchFamily="18" charset="0"/>
                <a:cs typeface="Times New Roman" pitchFamily="18" charset="0"/>
              </a:rPr>
              <a:t>any-hover - Does any available input mechanism allow the user to hover over elements? (added in Media Queries Level 4)</a:t>
            </a:r>
          </a:p>
          <a:p>
            <a:r>
              <a:rPr lang="en-US" sz="1600" dirty="0">
                <a:latin typeface="Times New Roman" pitchFamily="18" charset="0"/>
                <a:cs typeface="Times New Roman" pitchFamily="18" charset="0"/>
              </a:rPr>
              <a:t>any-pointer - Is any available input mechanism a pointing device, and if so, how accurate is it? (added in Media Queries Level 4)</a:t>
            </a:r>
          </a:p>
          <a:p>
            <a:r>
              <a:rPr lang="en-US" sz="1600" dirty="0">
                <a:latin typeface="Times New Roman" pitchFamily="18" charset="0"/>
                <a:cs typeface="Times New Roman" pitchFamily="18" charset="0"/>
              </a:rPr>
              <a:t>aspect-ratio - The ratio between the width and the height of the viewport</a:t>
            </a:r>
          </a:p>
          <a:p>
            <a:r>
              <a:rPr lang="en-US" sz="1600" dirty="0">
                <a:latin typeface="Times New Roman" pitchFamily="18" charset="0"/>
                <a:cs typeface="Times New Roman" pitchFamily="18" charset="0"/>
              </a:rPr>
              <a:t>color - The number of bits per color component for the output device</a:t>
            </a:r>
          </a:p>
          <a:p>
            <a:r>
              <a:rPr lang="en-US" sz="1600" dirty="0">
                <a:latin typeface="Times New Roman" pitchFamily="18" charset="0"/>
                <a:cs typeface="Times New Roman" pitchFamily="18" charset="0"/>
              </a:rPr>
              <a:t>color-index - The number of colors the device can </a:t>
            </a:r>
            <a:r>
              <a:rPr lang="en-US" sz="1600" dirty="0" smtClean="0">
                <a:latin typeface="Times New Roman" pitchFamily="18" charset="0"/>
                <a:cs typeface="Times New Roman" pitchFamily="18" charset="0"/>
              </a:rPr>
              <a:t>display</a:t>
            </a:r>
          </a:p>
          <a:p>
            <a:r>
              <a:rPr lang="en-US" sz="1600" dirty="0">
                <a:latin typeface="Times New Roman" pitchFamily="18" charset="0"/>
                <a:cs typeface="Times New Roman" pitchFamily="18" charset="0"/>
              </a:rPr>
              <a:t>grid - Whether the device is a grid or bitmap</a:t>
            </a:r>
          </a:p>
          <a:p>
            <a:r>
              <a:rPr lang="en-US" sz="1600" dirty="0">
                <a:latin typeface="Times New Roman" pitchFamily="18" charset="0"/>
                <a:cs typeface="Times New Roman" pitchFamily="18" charset="0"/>
              </a:rPr>
              <a:t>height - The viewport height</a:t>
            </a:r>
          </a:p>
          <a:p>
            <a:r>
              <a:rPr lang="en-US" sz="1600" dirty="0">
                <a:latin typeface="Times New Roman" pitchFamily="18" charset="0"/>
                <a:cs typeface="Times New Roman" pitchFamily="18" charset="0"/>
              </a:rPr>
              <a:t>hover - Does the primary input mechanism allow the user to hover over elements? (added in Media Queries Level 4)</a:t>
            </a:r>
          </a:p>
          <a:p>
            <a:r>
              <a:rPr lang="en-US" sz="1600" dirty="0">
                <a:latin typeface="Times New Roman" pitchFamily="18" charset="0"/>
                <a:cs typeface="Times New Roman" pitchFamily="18" charset="0"/>
              </a:rPr>
              <a:t>inverted-colors - Is the browser or underlying OS inverting colors? (added in Media Queries Level 4)</a:t>
            </a:r>
          </a:p>
          <a:p>
            <a:r>
              <a:rPr lang="en-US" sz="1600" dirty="0">
                <a:latin typeface="Times New Roman" pitchFamily="18" charset="0"/>
                <a:cs typeface="Times New Roman" pitchFamily="18" charset="0"/>
              </a:rPr>
              <a:t>light-level - Current ambient light level (added in Media Queries Level 4)</a:t>
            </a:r>
          </a:p>
        </p:txBody>
      </p:sp>
    </p:spTree>
    <p:extLst>
      <p:ext uri="{BB962C8B-B14F-4D97-AF65-F5344CB8AC3E}">
        <p14:creationId xmlns:p14="http://schemas.microsoft.com/office/powerpoint/2010/main" val="2203506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Element Specific  Style Classes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2000" dirty="0" smtClean="0">
                <a:latin typeface="Times New Roman" pitchFamily="18" charset="0"/>
                <a:cs typeface="Times New Roman" pitchFamily="18" charset="0"/>
              </a:rPr>
              <a:t>An element specific style class starts with the element name, followed by a dot operator, which is followed by the class name.</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cs typeface="Times New Roman" pitchFamily="18" charset="0"/>
              </a:rPr>
              <a:t>&lt;</a:t>
            </a:r>
            <a:r>
              <a:rPr lang="en-US" sz="2000" dirty="0" smtClean="0">
                <a:latin typeface="Times New Roman" pitchFamily="18" charset="0"/>
                <a:cs typeface="Times New Roman" pitchFamily="18" charset="0"/>
              </a:rPr>
              <a:t>style</a:t>
            </a:r>
            <a:r>
              <a:rPr lang="en-US" sz="2000" dirty="0" smtClean="0">
                <a:cs typeface="Times New Roman" pitchFamily="18" charset="0"/>
              </a:rPr>
              <a:t>&gt;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element_name</a:t>
            </a:r>
            <a:r>
              <a:rPr lang="en-US" sz="2000" b="1" dirty="0" err="1"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{class definition}</a:t>
            </a:r>
          </a:p>
          <a:p>
            <a:pPr marL="0" indent="0">
              <a:buNone/>
            </a:pPr>
            <a:r>
              <a:rPr lang="en-US" sz="2000" dirty="0" smtClean="0">
                <a:cs typeface="Times New Roman" pitchFamily="18" charset="0"/>
              </a:rPr>
              <a:t>&lt;/</a:t>
            </a:r>
            <a:r>
              <a:rPr lang="en-US" sz="2000" dirty="0" smtClean="0">
                <a:latin typeface="Times New Roman" pitchFamily="18" charset="0"/>
                <a:cs typeface="Times New Roman" pitchFamily="18" charset="0"/>
              </a:rPr>
              <a:t>style</a:t>
            </a:r>
            <a:r>
              <a:rPr lang="en-US" sz="2000" dirty="0" smtClean="0">
                <a:cs typeface="Times New Roman" pitchFamily="18" charset="0"/>
              </a:rPr>
              <a:t>&gt;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style&gt;</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t>
            </a:r>
            <a:r>
              <a:rPr lang="en-US" sz="2000" b="1" dirty="0" err="1"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{color: #FF0000; font-size: 60px;}</a:t>
            </a:r>
          </a:p>
          <a:p>
            <a:pPr marL="0" indent="0">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style&gt; </a:t>
            </a:r>
          </a:p>
          <a:p>
            <a:pPr marL="0" indent="0">
              <a:buNone/>
            </a:pPr>
            <a:endParaRPr lang="en-US" sz="2000" dirty="0">
              <a:cs typeface="Times New Roman" pitchFamily="18" charset="0"/>
            </a:endParaRPr>
          </a:p>
        </p:txBody>
      </p:sp>
    </p:spTree>
    <p:extLst>
      <p:ext uri="{BB962C8B-B14F-4D97-AF65-F5344CB8AC3E}">
        <p14:creationId xmlns:p14="http://schemas.microsoft.com/office/powerpoint/2010/main" val="15134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smtClean="0">
                <a:latin typeface="Times New Roman" pitchFamily="18" charset="0"/>
                <a:cs typeface="Times New Roman" pitchFamily="18" charset="0"/>
              </a:rPr>
              <a:t>Media Features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14800"/>
          </a:xfrm>
        </p:spPr>
        <p:txBody>
          <a:bodyPr>
            <a:normAutofit/>
          </a:bodyPr>
          <a:lstStyle/>
          <a:p>
            <a:r>
              <a:rPr lang="en-US" sz="1600" dirty="0">
                <a:latin typeface="Times New Roman" pitchFamily="18" charset="0"/>
                <a:cs typeface="Times New Roman" pitchFamily="18" charset="0"/>
              </a:rPr>
              <a:t>max-aspect-ratio - The maximum ratio between the width and the height of the display area</a:t>
            </a:r>
          </a:p>
          <a:p>
            <a:r>
              <a:rPr lang="en-US" sz="1600" dirty="0">
                <a:latin typeface="Times New Roman" pitchFamily="18" charset="0"/>
                <a:cs typeface="Times New Roman" pitchFamily="18" charset="0"/>
              </a:rPr>
              <a:t>max-color - The maximum number of bits per color component for the output device</a:t>
            </a:r>
          </a:p>
          <a:p>
            <a:r>
              <a:rPr lang="en-US" sz="1600" dirty="0">
                <a:latin typeface="Times New Roman" pitchFamily="18" charset="0"/>
                <a:cs typeface="Times New Roman" pitchFamily="18" charset="0"/>
              </a:rPr>
              <a:t>max-color-index - The maximum number of colors the device can display</a:t>
            </a:r>
          </a:p>
          <a:p>
            <a:r>
              <a:rPr lang="en-US" sz="1600" dirty="0">
                <a:latin typeface="Times New Roman" pitchFamily="18" charset="0"/>
                <a:cs typeface="Times New Roman" pitchFamily="18" charset="0"/>
              </a:rPr>
              <a:t>max-device-aspect-ratio - The maximum ratio between the width and the height of the device</a:t>
            </a:r>
          </a:p>
          <a:p>
            <a:r>
              <a:rPr lang="en-US" sz="1600" dirty="0">
                <a:latin typeface="Times New Roman" pitchFamily="18" charset="0"/>
                <a:cs typeface="Times New Roman" pitchFamily="18" charset="0"/>
              </a:rPr>
              <a:t>max-device-height - The maximum height of the device, such as a computer screen</a:t>
            </a:r>
          </a:p>
          <a:p>
            <a:r>
              <a:rPr lang="en-US" sz="1600" dirty="0">
                <a:latin typeface="Times New Roman" pitchFamily="18" charset="0"/>
                <a:cs typeface="Times New Roman" pitchFamily="18" charset="0"/>
              </a:rPr>
              <a:t>max-device-width - The maximum width of the device, such as a computer screen</a:t>
            </a:r>
          </a:p>
          <a:p>
            <a:r>
              <a:rPr lang="en-US" sz="1600" dirty="0">
                <a:latin typeface="Times New Roman" pitchFamily="18" charset="0"/>
                <a:cs typeface="Times New Roman" pitchFamily="18" charset="0"/>
              </a:rPr>
              <a:t>max-height - The </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max-monochrome - The maximum number of bits per "color" on a monochrome (</a:t>
            </a:r>
            <a:r>
              <a:rPr lang="en-US" sz="1600" dirty="0" err="1">
                <a:latin typeface="Times New Roman" pitchFamily="18" charset="0"/>
                <a:cs typeface="Times New Roman" pitchFamily="18" charset="0"/>
              </a:rPr>
              <a:t>greyscale</a:t>
            </a:r>
            <a:r>
              <a:rPr lang="en-US" sz="1600" dirty="0">
                <a:latin typeface="Times New Roman" pitchFamily="18" charset="0"/>
                <a:cs typeface="Times New Roman" pitchFamily="18" charset="0"/>
              </a:rPr>
              <a:t>) device</a:t>
            </a:r>
          </a:p>
          <a:p>
            <a:r>
              <a:rPr lang="en-US" sz="1600" dirty="0">
                <a:latin typeface="Times New Roman" pitchFamily="18" charset="0"/>
                <a:cs typeface="Times New Roman" pitchFamily="18" charset="0"/>
              </a:rPr>
              <a:t>max-resolution - The maximum resolution of the device, using dpi or </a:t>
            </a:r>
            <a:r>
              <a:rPr lang="en-US" sz="1600" dirty="0" err="1">
                <a:latin typeface="Times New Roman" pitchFamily="18" charset="0"/>
                <a:cs typeface="Times New Roman" pitchFamily="18" charset="0"/>
              </a:rPr>
              <a:t>dpcmmaximum</a:t>
            </a:r>
            <a:r>
              <a:rPr lang="en-US" sz="1600" dirty="0">
                <a:latin typeface="Times New Roman" pitchFamily="18" charset="0"/>
                <a:cs typeface="Times New Roman" pitchFamily="18" charset="0"/>
              </a:rPr>
              <a:t> height of the display area, such as a browser </a:t>
            </a:r>
            <a:r>
              <a:rPr lang="en-US" sz="1600" dirty="0" smtClean="0">
                <a:latin typeface="Times New Roman" pitchFamily="18" charset="0"/>
                <a:cs typeface="Times New Roman" pitchFamily="18" charset="0"/>
              </a:rPr>
              <a:t>window</a:t>
            </a:r>
          </a:p>
          <a:p>
            <a:r>
              <a:rPr lang="en-US" sz="1600" dirty="0">
                <a:latin typeface="Times New Roman" pitchFamily="18" charset="0"/>
                <a:cs typeface="Times New Roman" pitchFamily="18" charset="0"/>
              </a:rPr>
              <a:t>scan - The scanning process of the output device</a:t>
            </a:r>
          </a:p>
          <a:p>
            <a:r>
              <a:rPr lang="en-US" sz="1600" dirty="0">
                <a:latin typeface="Times New Roman" pitchFamily="18" charset="0"/>
                <a:cs typeface="Times New Roman" pitchFamily="18" charset="0"/>
              </a:rPr>
              <a:t>scripting - Is scripting (e.g. JavaScript) available? (added in Media Queries Level 4</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2934055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smtClean="0">
                <a:latin typeface="Times New Roman" pitchFamily="18" charset="0"/>
                <a:cs typeface="Times New Roman" pitchFamily="18" charset="0"/>
              </a:rPr>
              <a:t>Media Features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14800"/>
          </a:xfrm>
        </p:spPr>
        <p:txBody>
          <a:bodyPr>
            <a:normAutofit/>
          </a:bodyPr>
          <a:lstStyle/>
          <a:p>
            <a:r>
              <a:rPr lang="en-US" sz="1600" dirty="0">
                <a:latin typeface="Times New Roman" pitchFamily="18" charset="0"/>
                <a:cs typeface="Times New Roman" pitchFamily="18" charset="0"/>
              </a:rPr>
              <a:t>max-width - The maximum width of the display area, such as a browser window</a:t>
            </a:r>
          </a:p>
          <a:p>
            <a:r>
              <a:rPr lang="en-US" sz="1600" dirty="0">
                <a:latin typeface="Times New Roman" pitchFamily="18" charset="0"/>
                <a:cs typeface="Times New Roman" pitchFamily="18" charset="0"/>
              </a:rPr>
              <a:t>min-aspect-ratio - The minimum ratio between the width and the height of the display area</a:t>
            </a:r>
          </a:p>
          <a:p>
            <a:r>
              <a:rPr lang="en-US" sz="1600" dirty="0">
                <a:latin typeface="Times New Roman" pitchFamily="18" charset="0"/>
                <a:cs typeface="Times New Roman" pitchFamily="18" charset="0"/>
              </a:rPr>
              <a:t>min-color - The minimum number of bits per color component for the output device</a:t>
            </a:r>
          </a:p>
          <a:p>
            <a:r>
              <a:rPr lang="en-US" sz="1600" dirty="0">
                <a:latin typeface="Times New Roman" pitchFamily="18" charset="0"/>
                <a:cs typeface="Times New Roman" pitchFamily="18" charset="0"/>
              </a:rPr>
              <a:t>min-color-index - The minimum number of colors the device can display</a:t>
            </a:r>
          </a:p>
          <a:p>
            <a:r>
              <a:rPr lang="en-US" sz="1600" dirty="0">
                <a:latin typeface="Times New Roman" pitchFamily="18" charset="0"/>
                <a:cs typeface="Times New Roman" pitchFamily="18" charset="0"/>
              </a:rPr>
              <a:t>min-device-aspect-ratio - The minimum ratio between the width and the height of the device</a:t>
            </a:r>
          </a:p>
          <a:p>
            <a:r>
              <a:rPr lang="en-US" sz="1600" dirty="0">
                <a:latin typeface="Times New Roman" pitchFamily="18" charset="0"/>
                <a:cs typeface="Times New Roman" pitchFamily="18" charset="0"/>
              </a:rPr>
              <a:t>min-device-width - The minimum width of the device, such as a computer screen</a:t>
            </a:r>
          </a:p>
          <a:p>
            <a:r>
              <a:rPr lang="en-US" sz="1600" dirty="0">
                <a:latin typeface="Times New Roman" pitchFamily="18" charset="0"/>
                <a:cs typeface="Times New Roman" pitchFamily="18" charset="0"/>
              </a:rPr>
              <a:t>min-device-height - The minimum height of the device, such as a computer screen</a:t>
            </a:r>
          </a:p>
          <a:p>
            <a:r>
              <a:rPr lang="en-US" sz="1600" dirty="0">
                <a:latin typeface="Times New Roman" pitchFamily="18" charset="0"/>
                <a:cs typeface="Times New Roman" pitchFamily="18" charset="0"/>
              </a:rPr>
              <a:t>min-height - The minimum height of the display area, such as a browser </a:t>
            </a:r>
            <a:r>
              <a:rPr lang="en-US" sz="1600" dirty="0" smtClean="0">
                <a:latin typeface="Times New Roman" pitchFamily="18" charset="0"/>
                <a:cs typeface="Times New Roman" pitchFamily="18" charset="0"/>
              </a:rPr>
              <a:t>window</a:t>
            </a:r>
          </a:p>
          <a:p>
            <a:r>
              <a:rPr lang="en-US" sz="1600" dirty="0">
                <a:latin typeface="Times New Roman" pitchFamily="18" charset="0"/>
                <a:cs typeface="Times New Roman" pitchFamily="18" charset="0"/>
              </a:rPr>
              <a:t>min-monochrome - The minimum number of bits per "color" on a monochrome (</a:t>
            </a:r>
            <a:r>
              <a:rPr lang="en-US" sz="1600" dirty="0" err="1">
                <a:latin typeface="Times New Roman" pitchFamily="18" charset="0"/>
                <a:cs typeface="Times New Roman" pitchFamily="18" charset="0"/>
              </a:rPr>
              <a:t>greyscale</a:t>
            </a:r>
            <a:r>
              <a:rPr lang="en-US" sz="1600" dirty="0">
                <a:latin typeface="Times New Roman" pitchFamily="18" charset="0"/>
                <a:cs typeface="Times New Roman" pitchFamily="18" charset="0"/>
              </a:rPr>
              <a:t>) device</a:t>
            </a:r>
          </a:p>
          <a:p>
            <a:r>
              <a:rPr lang="en-US" sz="1600" dirty="0">
                <a:latin typeface="Times New Roman" pitchFamily="18" charset="0"/>
                <a:cs typeface="Times New Roman" pitchFamily="18" charset="0"/>
              </a:rPr>
              <a:t>min-resolution - The minimum resolution of the device, using dpi or </a:t>
            </a:r>
            <a:r>
              <a:rPr lang="en-US" sz="1600" dirty="0" err="1">
                <a:latin typeface="Times New Roman" pitchFamily="18" charset="0"/>
                <a:cs typeface="Times New Roman" pitchFamily="18" charset="0"/>
              </a:rPr>
              <a:t>dpcm</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min-width - The minimum width of the display area, such as a browser window</a:t>
            </a:r>
          </a:p>
          <a:p>
            <a:r>
              <a:rPr lang="en-US" sz="1600" dirty="0">
                <a:latin typeface="Times New Roman" pitchFamily="18" charset="0"/>
                <a:cs typeface="Times New Roman" pitchFamily="18" charset="0"/>
              </a:rPr>
              <a:t>monochrome - The number of bits per "color" on a monochrome (</a:t>
            </a:r>
            <a:r>
              <a:rPr lang="en-US" sz="1600" dirty="0" err="1">
                <a:latin typeface="Times New Roman" pitchFamily="18" charset="0"/>
                <a:cs typeface="Times New Roman" pitchFamily="18" charset="0"/>
              </a:rPr>
              <a:t>greyscale</a:t>
            </a:r>
            <a:r>
              <a:rPr lang="en-US" sz="1600" dirty="0">
                <a:latin typeface="Times New Roman" pitchFamily="18" charset="0"/>
                <a:cs typeface="Times New Roman" pitchFamily="18" charset="0"/>
              </a:rPr>
              <a:t>) device</a:t>
            </a:r>
          </a:p>
        </p:txBody>
      </p:sp>
    </p:spTree>
    <p:extLst>
      <p:ext uri="{BB962C8B-B14F-4D97-AF65-F5344CB8AC3E}">
        <p14:creationId xmlns:p14="http://schemas.microsoft.com/office/powerpoint/2010/main" val="276239287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smtClean="0">
                <a:latin typeface="Times New Roman" pitchFamily="18" charset="0"/>
                <a:cs typeface="Times New Roman" pitchFamily="18" charset="0"/>
              </a:rPr>
              <a:t>Media Features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114800"/>
          </a:xfrm>
        </p:spPr>
        <p:txBody>
          <a:bodyPr>
            <a:normAutofit/>
          </a:bodyPr>
          <a:lstStyle/>
          <a:p>
            <a:r>
              <a:rPr lang="en-US" sz="1600" dirty="0">
                <a:latin typeface="Times New Roman" pitchFamily="18" charset="0"/>
                <a:cs typeface="Times New Roman" pitchFamily="18" charset="0"/>
              </a:rPr>
              <a:t>update-frequency - How quickly can the output device modify the appearance of the content (added in Media Queries Level 4)</a:t>
            </a:r>
          </a:p>
          <a:p>
            <a:r>
              <a:rPr lang="en-US" sz="1600" dirty="0">
                <a:latin typeface="Times New Roman" pitchFamily="18" charset="0"/>
                <a:cs typeface="Times New Roman" pitchFamily="18" charset="0"/>
              </a:rPr>
              <a:t>width - The viewport width</a:t>
            </a:r>
          </a:p>
          <a:p>
            <a:r>
              <a:rPr lang="en-US" sz="1600" dirty="0">
                <a:latin typeface="Times New Roman" pitchFamily="18" charset="0"/>
                <a:cs typeface="Times New Roman" pitchFamily="18" charset="0"/>
              </a:rPr>
              <a:t>orientation - The orientation of the viewport (landscape or portrait mode)</a:t>
            </a:r>
          </a:p>
          <a:p>
            <a:r>
              <a:rPr lang="en-US" sz="1600" dirty="0">
                <a:latin typeface="Times New Roman" pitchFamily="18" charset="0"/>
                <a:cs typeface="Times New Roman" pitchFamily="18" charset="0"/>
              </a:rPr>
              <a:t>overflow-block - How does the output device handle content that overflows the viewport along the block axis (added in Media Queries Level 4)</a:t>
            </a:r>
          </a:p>
          <a:p>
            <a:r>
              <a:rPr lang="en-US" sz="1600" dirty="0">
                <a:latin typeface="Times New Roman" pitchFamily="18" charset="0"/>
                <a:cs typeface="Times New Roman" pitchFamily="18" charset="0"/>
              </a:rPr>
              <a:t>overflow-inline - Can content that overflows the viewport along the inline axis be scrolled (added in Media Queries Level 4)</a:t>
            </a:r>
          </a:p>
          <a:p>
            <a:r>
              <a:rPr lang="en-US" sz="1600" dirty="0" smtClean="0">
                <a:latin typeface="Times New Roman" pitchFamily="18" charset="0"/>
                <a:cs typeface="Times New Roman" pitchFamily="18" charset="0"/>
              </a:rPr>
              <a:t>pointer - Is </a:t>
            </a:r>
            <a:r>
              <a:rPr lang="en-US" sz="1600" dirty="0">
                <a:latin typeface="Times New Roman" pitchFamily="18" charset="0"/>
                <a:cs typeface="Times New Roman" pitchFamily="18" charset="0"/>
              </a:rPr>
              <a:t>the primary input mechanism a pointing device, and if so, how accurate is it? (added in Media Queries Level 4)</a:t>
            </a:r>
          </a:p>
          <a:p>
            <a:r>
              <a:rPr lang="en-US" sz="1600" dirty="0">
                <a:latin typeface="Times New Roman" pitchFamily="18" charset="0"/>
                <a:cs typeface="Times New Roman" pitchFamily="18" charset="0"/>
              </a:rPr>
              <a:t>resolution - The resolution of the output device, using dpi or </a:t>
            </a:r>
            <a:r>
              <a:rPr lang="en-US" sz="1600" dirty="0" err="1">
                <a:latin typeface="Times New Roman" pitchFamily="18" charset="0"/>
                <a:cs typeface="Times New Roman" pitchFamily="18" charset="0"/>
              </a:rPr>
              <a:t>dpcm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024762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smtClean="0">
                <a:latin typeface="Times New Roman" pitchFamily="18" charset="0"/>
                <a:cs typeface="Times New Roman" pitchFamily="18" charset="0"/>
              </a:rPr>
              <a:t>How to use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smtClean="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&lt;title&gt;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&lt;/title&gt;</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t>
            </a:r>
            <a:r>
              <a:rPr lang="en-US" sz="1800" b="1" dirty="0" err="1"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{color: #FF0000; font-size: 60px;}</a:t>
            </a:r>
          </a:p>
          <a:p>
            <a:pPr marL="0" indent="0">
              <a:buNone/>
            </a:pPr>
            <a:r>
              <a:rPr lang="en-US" sz="1800" dirty="0" smtClean="0">
                <a:latin typeface="Times New Roman" pitchFamily="18" charset="0"/>
                <a:cs typeface="Times New Roman" pitchFamily="18" charset="0"/>
              </a:rPr>
              <a:t>		&lt;/</a:t>
            </a:r>
            <a:r>
              <a:rPr lang="en-US" sz="1800" dirty="0">
                <a:latin typeface="Times New Roman" pitchFamily="18" charset="0"/>
                <a:cs typeface="Times New Roman" pitchFamily="18" charset="0"/>
              </a:rPr>
              <a:t>style&gt;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&lt;/head&gt;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&lt;h2 class=“red”&gt;I am Heading&lt;/h2&gt;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 class =“red”&gt;I am first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&lt;p&gt;I am second paragraph&lt;/p&gt;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&lt;/body&gt;</a:t>
            </a:r>
          </a:p>
          <a:p>
            <a:pPr marL="0" indent="0">
              <a:buNone/>
            </a:pPr>
            <a:r>
              <a:rPr lang="en-US" sz="1800" dirty="0" smtClean="0">
                <a:latin typeface="Times New Roman" pitchFamily="18" charset="0"/>
                <a:cs typeface="Times New Roman" pitchFamily="18" charset="0"/>
              </a:rPr>
              <a:t>&lt;/html&gt;</a:t>
            </a:r>
            <a:endParaRPr lang="en-US"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18500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9" end="9"/>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8" end="8"/>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iterate type="lt">
                                    <p:tmAbs val="0"/>
                                  </p:iterate>
                                  <p:childTnLst>
                                    <p:set>
                                      <p:cBhvr rctx="PPT">
                                        <p:cTn id="18" dur="indefinite"/>
                                        <p:tgtEl>
                                          <p:spTgt spid="3">
                                            <p:txEl>
                                              <p:pRg st="8" end="8"/>
                                            </p:txEl>
                                          </p:spTgt>
                                        </p:tgtEl>
                                        <p:attrNameLst>
                                          <p:attrName>style.opacity</p:attrName>
                                        </p:attrNameLst>
                                      </p:cBhvr>
                                      <p:to>
                                        <p:strVal val="0.5"/>
                                      </p:to>
                                    </p:set>
                                    <p:animEffect filter="image" prLst="opacity: 0.5">
                                      <p:cBhvr rctx="IE">
                                        <p:cTn id="19"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1278"/>
            <a:ext cx="8229600" cy="3394472"/>
          </a:xfrm>
        </p:spPr>
        <p:txBody>
          <a:bodyPr>
            <a:normAutofit/>
          </a:bodyPr>
          <a:lstStyle/>
          <a:p>
            <a:pPr marL="0" indent="0">
              <a:buNone/>
            </a:pPr>
            <a:r>
              <a:rPr lang="en-US" sz="2400" b="1" dirty="0" smtClean="0">
                <a:latin typeface="Times New Roman" pitchFamily="18" charset="0"/>
                <a:cs typeface="Times New Roman" pitchFamily="18" charset="0"/>
              </a:rPr>
              <a:t>Selector</a:t>
            </a:r>
            <a:r>
              <a:rPr lang="en-US" sz="2400" dirty="0" smtClean="0">
                <a:latin typeface="Times New Roman" pitchFamily="18" charset="0"/>
                <a:cs typeface="Times New Roman" pitchFamily="18" charset="0"/>
              </a:rPr>
              <a:t> - The </a:t>
            </a:r>
            <a:r>
              <a:rPr lang="en-US" sz="2400" dirty="0">
                <a:latin typeface="Times New Roman" pitchFamily="18" charset="0"/>
                <a:cs typeface="Times New Roman" pitchFamily="18" charset="0"/>
              </a:rPr>
              <a:t>selector points to the HTML </a:t>
            </a:r>
            <a:r>
              <a:rPr lang="en-US" sz="2400" dirty="0" smtClean="0">
                <a:latin typeface="Times New Roman" pitchFamily="18" charset="0"/>
                <a:cs typeface="Times New Roman" pitchFamily="18" charset="0"/>
              </a:rPr>
              <a:t>element or HTML Tag </a:t>
            </a:r>
            <a:r>
              <a:rPr lang="en-US" sz="2400" dirty="0">
                <a:latin typeface="Times New Roman" pitchFamily="18" charset="0"/>
                <a:cs typeface="Times New Roman" pitchFamily="18" charset="0"/>
              </a:rPr>
              <a:t>you want to style. </a:t>
            </a:r>
            <a:r>
              <a:rPr lang="en-US" sz="2400" dirty="0" smtClean="0">
                <a:latin typeface="Times New Roman" pitchFamily="18" charset="0"/>
                <a:cs typeface="Times New Roman" pitchFamily="18" charset="0"/>
              </a:rPr>
              <a:t>It is used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find or select HTML </a:t>
            </a:r>
            <a:r>
              <a:rPr lang="en-US" sz="2400" dirty="0">
                <a:latin typeface="Times New Roman" pitchFamily="18" charset="0"/>
                <a:cs typeface="Times New Roman" pitchFamily="18" charset="0"/>
              </a:rPr>
              <a:t>elements based on their element name, id, class, attribute, and more</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Property</a:t>
            </a:r>
            <a:r>
              <a:rPr lang="en-US" sz="2400" dirty="0" smtClean="0">
                <a:latin typeface="Times New Roman" pitchFamily="18" charset="0"/>
                <a:cs typeface="Times New Roman" pitchFamily="18" charset="0"/>
              </a:rPr>
              <a:t> – It indicates that these properties are defined for that element or selector. </a:t>
            </a:r>
          </a:p>
          <a:p>
            <a:pPr marL="0" indent="0">
              <a:buNone/>
            </a:pPr>
            <a:endParaRPr lang="en-US" sz="24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Property-Value</a:t>
            </a:r>
            <a:r>
              <a:rPr lang="en-US" sz="2400" dirty="0" smtClean="0">
                <a:latin typeface="Times New Roman" pitchFamily="18" charset="0"/>
                <a:cs typeface="Times New Roman" pitchFamily="18" charset="0"/>
              </a:rPr>
              <a:t> – These are values assigned to Properties.</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75823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9"/>
            <a:ext cx="8229600" cy="701279"/>
          </a:xfrm>
        </p:spPr>
        <p:txBody>
          <a:bodyPr>
            <a:normAutofit/>
          </a:bodyPr>
          <a:lstStyle/>
          <a:p>
            <a:r>
              <a:rPr lang="en-US" sz="3600" b="1" u="sng" dirty="0" smtClean="0">
                <a:latin typeface="Times New Roman" pitchFamily="18" charset="0"/>
                <a:cs typeface="Times New Roman" pitchFamily="18" charset="0"/>
              </a:rPr>
              <a:t>Use Two or more class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229600" cy="4267200"/>
          </a:xfrm>
        </p:spPr>
        <p:txBody>
          <a:bodyPr>
            <a:noAutofit/>
          </a:bodyPr>
          <a:lstStyle/>
          <a:p>
            <a:pPr marL="0" indent="0">
              <a:buNone/>
            </a:pPr>
            <a:r>
              <a:rPr lang="en-US" sz="1400" dirty="0">
                <a:latin typeface="Times New Roman" pitchFamily="18" charset="0"/>
                <a:cs typeface="Times New Roman" pitchFamily="18" charset="0"/>
              </a:rPr>
              <a:t>&lt;html&gt;</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&lt;title&gt;</a:t>
            </a:r>
            <a:r>
              <a:rPr lang="en-US" sz="1400" dirty="0" err="1">
                <a:latin typeface="Times New Roman" pitchFamily="18" charset="0"/>
                <a:cs typeface="Times New Roman" pitchFamily="18" charset="0"/>
              </a:rPr>
              <a:t>Geekyshows</a:t>
            </a:r>
            <a:r>
              <a:rPr lang="en-US" sz="1400" dirty="0">
                <a:latin typeface="Times New Roman" pitchFamily="18" charset="0"/>
                <a:cs typeface="Times New Roman" pitchFamily="18" charset="0"/>
              </a:rPr>
              <a:t>&lt;/title&gt;</a:t>
            </a:r>
          </a:p>
          <a:p>
            <a:pPr marL="0" indent="0">
              <a:buNone/>
            </a:pPr>
            <a:r>
              <a:rPr lang="en-US" sz="1400" dirty="0">
                <a:latin typeface="Times New Roman" pitchFamily="18" charset="0"/>
                <a:cs typeface="Times New Roman" pitchFamily="18" charset="0"/>
              </a:rPr>
              <a:t>		&lt;style&gt;</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t>
            </a:r>
            <a:r>
              <a:rPr lang="en-US" sz="1400" b="1" dirty="0" err="1">
                <a:latin typeface="Times New Roman" pitchFamily="18" charset="0"/>
                <a:cs typeface="Times New Roman" pitchFamily="18" charset="0"/>
              </a:rPr>
              <a:t>.</a:t>
            </a:r>
            <a:r>
              <a:rPr lang="en-US" sz="1400" dirty="0" err="1">
                <a:latin typeface="Times New Roman" pitchFamily="18" charset="0"/>
                <a:cs typeface="Times New Roman" pitchFamily="18" charset="0"/>
              </a:rPr>
              <a:t>red</a:t>
            </a:r>
            <a:r>
              <a:rPr lang="en-US" sz="1400" dirty="0">
                <a:latin typeface="Times New Roman" pitchFamily="18" charset="0"/>
                <a:cs typeface="Times New Roman" pitchFamily="18" charset="0"/>
              </a:rPr>
              <a:t> {color: #</a:t>
            </a:r>
            <a:r>
              <a:rPr lang="en-US" sz="1400" dirty="0" smtClean="0">
                <a:latin typeface="Times New Roman" pitchFamily="18" charset="0"/>
                <a:cs typeface="Times New Roman" pitchFamily="18" charset="0"/>
              </a:rPr>
              <a:t>FF0000;}</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look</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font-size: 60px</a:t>
            </a:r>
            <a:r>
              <a:rPr lang="en-US" sz="1400" dirty="0" smtClean="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{text-align</a:t>
            </a:r>
            <a:r>
              <a:rPr lang="en-US" sz="1400" dirty="0">
                <a:latin typeface="Times New Roman" pitchFamily="18" charset="0"/>
                <a:cs typeface="Times New Roman" pitchFamily="18" charset="0"/>
              </a:rPr>
              <a:t>: center</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&lt;/style&gt; </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	&lt;</a:t>
            </a:r>
            <a:r>
              <a:rPr lang="en-US" sz="1400" dirty="0" smtClean="0">
                <a:latin typeface="Times New Roman" pitchFamily="18" charset="0"/>
                <a:cs typeface="Times New Roman" pitchFamily="18" charset="0"/>
              </a:rPr>
              <a:t>h2 class=“</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”&gt;I </a:t>
            </a:r>
            <a:r>
              <a:rPr lang="en-US" sz="1400" dirty="0">
                <a:latin typeface="Times New Roman" pitchFamily="18" charset="0"/>
                <a:cs typeface="Times New Roman" pitchFamily="18" charset="0"/>
              </a:rPr>
              <a:t>am Heading&lt;/h2&gt;</a:t>
            </a:r>
          </a:p>
          <a:p>
            <a:pPr marL="0" indent="0">
              <a:buNone/>
            </a:pPr>
            <a:r>
              <a:rPr lang="en-US" sz="1400" dirty="0">
                <a:latin typeface="Times New Roman" pitchFamily="18" charset="0"/>
                <a:cs typeface="Times New Roman" pitchFamily="18" charset="0"/>
              </a:rPr>
              <a:t>	&lt;p class =“</a:t>
            </a:r>
            <a:r>
              <a:rPr lang="en-US" sz="1400" dirty="0" smtClean="0">
                <a:latin typeface="Times New Roman" pitchFamily="18" charset="0"/>
                <a:cs typeface="Times New Roman" pitchFamily="18" charset="0"/>
              </a:rPr>
              <a:t>red look”&gt;</a:t>
            </a:r>
            <a:r>
              <a:rPr lang="en-US" sz="1400" dirty="0">
                <a:latin typeface="Times New Roman" pitchFamily="18" charset="0"/>
                <a:cs typeface="Times New Roman" pitchFamily="18" charset="0"/>
              </a:rPr>
              <a:t>I am first paragraph&lt;/p&gt;</a:t>
            </a:r>
          </a:p>
          <a:p>
            <a:pPr marL="0" indent="0">
              <a:buNone/>
            </a:pPr>
            <a:r>
              <a:rPr lang="en-US" sz="1400" dirty="0">
                <a:latin typeface="Times New Roman" pitchFamily="18" charset="0"/>
                <a:cs typeface="Times New Roman" pitchFamily="18" charset="0"/>
              </a:rPr>
              <a:t>	&lt;</a:t>
            </a:r>
            <a:r>
              <a:rPr lang="en-US" sz="1400" dirty="0" smtClean="0">
                <a:latin typeface="Times New Roman" pitchFamily="18" charset="0"/>
                <a:cs typeface="Times New Roman" pitchFamily="18" charset="0"/>
              </a:rPr>
              <a:t>p class=“red </a:t>
            </a:r>
            <a:r>
              <a:rPr lang="en-US" sz="1400" dirty="0" err="1" smtClean="0">
                <a:latin typeface="Times New Roman" pitchFamily="18" charset="0"/>
                <a:cs typeface="Times New Roman" pitchFamily="18" charset="0"/>
              </a:rPr>
              <a:t>algn</a:t>
            </a:r>
            <a:r>
              <a:rPr lang="en-US" sz="1400" dirty="0" smtClean="0">
                <a:latin typeface="Times New Roman" pitchFamily="18" charset="0"/>
                <a:cs typeface="Times New Roman" pitchFamily="18" charset="0"/>
              </a:rPr>
              <a:t>”&gt;I </a:t>
            </a:r>
            <a:r>
              <a:rPr lang="en-US" sz="1400" dirty="0">
                <a:latin typeface="Times New Roman" pitchFamily="18" charset="0"/>
                <a:cs typeface="Times New Roman" pitchFamily="18" charset="0"/>
              </a:rPr>
              <a:t>am second paragraph&lt;/p&gt;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&lt;/html</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07257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5" end="5"/>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11" end="11"/>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12" end="12"/>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77479"/>
          </a:xfrm>
        </p:spPr>
        <p:txBody>
          <a:bodyPr>
            <a:normAutofit/>
          </a:bodyPr>
          <a:lstStyle/>
          <a:p>
            <a:r>
              <a:rPr lang="en-US" sz="4000" b="1" u="sng" dirty="0" smtClean="0">
                <a:latin typeface="Times New Roman" pitchFamily="18" charset="0"/>
                <a:cs typeface="Times New Roman" pitchFamily="18" charset="0"/>
              </a:rPr>
              <a:t>Grouping Selectors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038600"/>
          </a:xfrm>
        </p:spPr>
        <p:txBody>
          <a:bodyPr>
            <a:normAutofit fontScale="25000" lnSpcReduction="20000"/>
          </a:bodyPr>
          <a:lstStyle/>
          <a:p>
            <a:pPr marL="0" indent="0">
              <a:buNone/>
            </a:pPr>
            <a:r>
              <a:rPr lang="en-US" sz="7200" dirty="0">
                <a:latin typeface="Times New Roman" pitchFamily="18" charset="0"/>
                <a:cs typeface="Times New Roman" pitchFamily="18" charset="0"/>
              </a:rPr>
              <a:t>To group selectors, separate each selector with a comma.</a:t>
            </a:r>
          </a:p>
          <a:p>
            <a:pPr marL="0" indent="0">
              <a:buNone/>
            </a:pPr>
            <a:endParaRPr lang="en-US" sz="6400" dirty="0" smtClean="0">
              <a:latin typeface="Times New Roman" pitchFamily="18" charset="0"/>
              <a:cs typeface="Times New Roman" pitchFamily="18" charset="0"/>
            </a:endParaRPr>
          </a:p>
          <a:p>
            <a:pPr marL="0" indent="0">
              <a:buNone/>
            </a:pPr>
            <a:r>
              <a:rPr lang="en-US" sz="6400" dirty="0" smtClean="0">
                <a:latin typeface="Times New Roman" pitchFamily="18" charset="0"/>
                <a:cs typeface="Times New Roman" pitchFamily="18" charset="0"/>
              </a:rPr>
              <a:t>h1 </a:t>
            </a:r>
            <a:r>
              <a:rPr lang="en-US" sz="6400" dirty="0">
                <a:latin typeface="Times New Roman" pitchFamily="18" charset="0"/>
                <a:cs typeface="Times New Roman" pitchFamily="18" charset="0"/>
              </a:rPr>
              <a:t>{</a:t>
            </a:r>
          </a:p>
          <a:p>
            <a:pPr marL="0" indent="0">
              <a:buNone/>
            </a:pPr>
            <a:r>
              <a:rPr lang="en-US" sz="6400" dirty="0">
                <a:latin typeface="Times New Roman" pitchFamily="18" charset="0"/>
                <a:cs typeface="Times New Roman" pitchFamily="18" charset="0"/>
              </a:rPr>
              <a:t> </a:t>
            </a:r>
            <a:r>
              <a:rPr lang="en-US" sz="6400" dirty="0" smtClean="0">
                <a:latin typeface="Times New Roman" pitchFamily="18" charset="0"/>
                <a:cs typeface="Times New Roman" pitchFamily="18" charset="0"/>
              </a:rPr>
              <a:t>        color</a:t>
            </a:r>
            <a:r>
              <a:rPr lang="en-US" sz="6400" dirty="0">
                <a:latin typeface="Times New Roman" pitchFamily="18" charset="0"/>
                <a:cs typeface="Times New Roman" pitchFamily="18" charset="0"/>
              </a:rPr>
              <a:t>: red</a:t>
            </a:r>
            <a:r>
              <a:rPr lang="en-US" sz="6400" dirty="0" smtClean="0">
                <a:latin typeface="Times New Roman" pitchFamily="18" charset="0"/>
                <a:cs typeface="Times New Roman" pitchFamily="18" charset="0"/>
              </a:rPr>
              <a:t>; font-size: 30px;</a:t>
            </a:r>
            <a:endParaRPr lang="en-US" sz="6400" dirty="0">
              <a:latin typeface="Times New Roman" pitchFamily="18" charset="0"/>
              <a:cs typeface="Times New Roman" pitchFamily="18" charset="0"/>
            </a:endParaRPr>
          </a:p>
          <a:p>
            <a:pPr marL="0" indent="0">
              <a:buNone/>
            </a:pPr>
            <a:r>
              <a:rPr lang="en-US" sz="6400" dirty="0" smtClean="0">
                <a:latin typeface="Times New Roman" pitchFamily="18" charset="0"/>
                <a:cs typeface="Times New Roman" pitchFamily="18" charset="0"/>
              </a:rPr>
              <a:t>     }</a:t>
            </a:r>
            <a:endParaRPr lang="en-US" sz="6400" dirty="0">
              <a:latin typeface="Times New Roman" pitchFamily="18" charset="0"/>
              <a:cs typeface="Times New Roman" pitchFamily="18" charset="0"/>
            </a:endParaRPr>
          </a:p>
          <a:p>
            <a:pPr marL="0" indent="0">
              <a:buNone/>
            </a:pPr>
            <a:endParaRPr lang="en-US" sz="6400" dirty="0">
              <a:latin typeface="Times New Roman" pitchFamily="18" charset="0"/>
              <a:cs typeface="Times New Roman" pitchFamily="18" charset="0"/>
            </a:endParaRPr>
          </a:p>
          <a:p>
            <a:pPr marL="0" indent="0">
              <a:buNone/>
            </a:pPr>
            <a:r>
              <a:rPr lang="en-US" sz="6400" dirty="0" smtClean="0">
                <a:latin typeface="Times New Roman" pitchFamily="18" charset="0"/>
                <a:cs typeface="Times New Roman" pitchFamily="18" charset="0"/>
              </a:rPr>
              <a:t>p </a:t>
            </a:r>
            <a:r>
              <a:rPr lang="en-US" sz="6400" dirty="0">
                <a:latin typeface="Times New Roman" pitchFamily="18" charset="0"/>
                <a:cs typeface="Times New Roman" pitchFamily="18" charset="0"/>
              </a:rPr>
              <a:t>{</a:t>
            </a:r>
          </a:p>
          <a:p>
            <a:pPr marL="0" indent="0">
              <a:buNone/>
            </a:pPr>
            <a:r>
              <a:rPr lang="en-US" sz="6400" dirty="0">
                <a:latin typeface="Times New Roman" pitchFamily="18" charset="0"/>
                <a:cs typeface="Times New Roman" pitchFamily="18" charset="0"/>
              </a:rPr>
              <a:t>         color: red; font-size: 30px;</a:t>
            </a:r>
          </a:p>
          <a:p>
            <a:pPr marL="0" indent="0">
              <a:buNone/>
            </a:pPr>
            <a:r>
              <a:rPr lang="en-US" sz="6400" dirty="0">
                <a:latin typeface="Times New Roman" pitchFamily="18" charset="0"/>
                <a:cs typeface="Times New Roman" pitchFamily="18" charset="0"/>
              </a:rPr>
              <a:t>     </a:t>
            </a:r>
            <a:r>
              <a:rPr lang="en-US" sz="6400" dirty="0" smtClean="0">
                <a:latin typeface="Times New Roman" pitchFamily="18" charset="0"/>
                <a:cs typeface="Times New Roman" pitchFamily="18" charset="0"/>
              </a:rPr>
              <a:t>}</a:t>
            </a:r>
          </a:p>
          <a:p>
            <a:pPr marL="0" indent="0">
              <a:buNone/>
            </a:pPr>
            <a:endParaRPr lang="en-US" sz="6400" dirty="0" smtClean="0">
              <a:latin typeface="Times New Roman" pitchFamily="18" charset="0"/>
              <a:cs typeface="Times New Roman" pitchFamily="18" charset="0"/>
            </a:endParaRPr>
          </a:p>
          <a:p>
            <a:pPr marL="0" indent="0">
              <a:buNone/>
            </a:pPr>
            <a:r>
              <a:rPr lang="en-US" sz="6400" dirty="0" smtClean="0">
                <a:latin typeface="Times New Roman" pitchFamily="18" charset="0"/>
                <a:cs typeface="Times New Roman" pitchFamily="18" charset="0"/>
              </a:rPr>
              <a:t>h2 </a:t>
            </a:r>
            <a:r>
              <a:rPr lang="en-US" sz="6400" dirty="0">
                <a:latin typeface="Times New Roman" pitchFamily="18" charset="0"/>
                <a:cs typeface="Times New Roman" pitchFamily="18" charset="0"/>
              </a:rPr>
              <a:t>{</a:t>
            </a:r>
          </a:p>
          <a:p>
            <a:pPr marL="0" indent="0">
              <a:buNone/>
            </a:pPr>
            <a:r>
              <a:rPr lang="en-US" sz="6400" dirty="0">
                <a:latin typeface="Times New Roman" pitchFamily="18" charset="0"/>
                <a:cs typeface="Times New Roman" pitchFamily="18" charset="0"/>
              </a:rPr>
              <a:t>         color: red; font-size: 30px;</a:t>
            </a:r>
          </a:p>
          <a:p>
            <a:pPr marL="0" indent="0">
              <a:buNone/>
            </a:pPr>
            <a:r>
              <a:rPr lang="en-US" sz="6400" dirty="0">
                <a:latin typeface="Times New Roman" pitchFamily="18" charset="0"/>
                <a:cs typeface="Times New Roman" pitchFamily="18" charset="0"/>
              </a:rPr>
              <a:t>     }</a:t>
            </a:r>
          </a:p>
          <a:p>
            <a:pPr marL="0" indent="0">
              <a:buNone/>
            </a:pPr>
            <a:endParaRPr lang="en-US" sz="6400" dirty="0" smtClean="0">
              <a:latin typeface="Times New Roman" pitchFamily="18" charset="0"/>
              <a:cs typeface="Times New Roman" pitchFamily="18" charset="0"/>
            </a:endParaRPr>
          </a:p>
          <a:p>
            <a:pPr marL="0" indent="0">
              <a:buNone/>
            </a:pPr>
            <a:r>
              <a:rPr lang="en-US" sz="6400" dirty="0" smtClean="0">
                <a:latin typeface="Times New Roman" pitchFamily="18" charset="0"/>
                <a:cs typeface="Times New Roman" pitchFamily="18" charset="0"/>
              </a:rPr>
              <a:t>h3 </a:t>
            </a:r>
            <a:r>
              <a:rPr lang="en-US" sz="6400" dirty="0">
                <a:latin typeface="Times New Roman" pitchFamily="18" charset="0"/>
                <a:cs typeface="Times New Roman" pitchFamily="18" charset="0"/>
              </a:rPr>
              <a:t>{</a:t>
            </a:r>
          </a:p>
          <a:p>
            <a:pPr marL="0" indent="0">
              <a:buNone/>
            </a:pPr>
            <a:r>
              <a:rPr lang="en-US" sz="6400" dirty="0">
                <a:latin typeface="Times New Roman" pitchFamily="18" charset="0"/>
                <a:cs typeface="Times New Roman" pitchFamily="18" charset="0"/>
              </a:rPr>
              <a:t>         color: red; font-size: 30px;</a:t>
            </a:r>
          </a:p>
          <a:p>
            <a:pPr marL="0" indent="0">
              <a:buNone/>
            </a:pPr>
            <a:r>
              <a:rPr lang="en-US" sz="6400" dirty="0">
                <a:latin typeface="Times New Roman" pitchFamily="18" charset="0"/>
                <a:cs typeface="Times New Roman" pitchFamily="18" charset="0"/>
              </a:rPr>
              <a:t>     }</a:t>
            </a:r>
          </a:p>
          <a:p>
            <a:pPr marL="0" indent="0">
              <a:buNone/>
            </a:pPr>
            <a:endParaRPr lang="en-US" sz="6400" dirty="0">
              <a:latin typeface="Times New Roman" pitchFamily="18" charset="0"/>
              <a:cs typeface="Times New Roman" pitchFamily="18" charset="0"/>
            </a:endParaRPr>
          </a:p>
        </p:txBody>
      </p:sp>
      <p:sp>
        <p:nvSpPr>
          <p:cNvPr id="4" name="TextBox 3"/>
          <p:cNvSpPr txBox="1"/>
          <p:nvPr/>
        </p:nvSpPr>
        <p:spPr>
          <a:xfrm>
            <a:off x="4114800" y="2334220"/>
            <a:ext cx="46482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h1, p, h2, h3 </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color</a:t>
            </a:r>
            <a:r>
              <a:rPr lang="en-US" b="1" dirty="0">
                <a:latin typeface="Times New Roman" pitchFamily="18" charset="0"/>
                <a:cs typeface="Times New Roman" pitchFamily="18" charset="0"/>
              </a:rPr>
              <a:t>: red; font-size: 30px;</a:t>
            </a: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05407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fade">
                                      <p:cBhvr>
                                        <p:cTn id="40" dur="500"/>
                                        <p:tgtEl>
                                          <p:spTgt spid="3">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Effect transition="in" filter="fade">
                                      <p:cBhvr>
                                        <p:cTn id="43" dur="500"/>
                                        <p:tgtEl>
                                          <p:spTgt spid="3">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fade">
                                      <p:cBhvr>
                                        <p:cTn id="46" dur="500"/>
                                        <p:tgtEl>
                                          <p:spTgt spid="3">
                                            <p:txEl>
                                              <p:pRg st="16" end="1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mph" presetSubtype="0" fill="hold" nodeType="clickEffect">
                                  <p:stCondLst>
                                    <p:cond delay="0"/>
                                  </p:stCondLst>
                                  <p:childTnLst>
                                    <p:animScale>
                                      <p:cBhvr>
                                        <p:cTn id="50" dur="2000" fill="hold"/>
                                        <p:tgtEl>
                                          <p:spTgt spid="3">
                                            <p:txEl>
                                              <p:pRg st="3" end="3"/>
                                            </p:txEl>
                                          </p:spTgt>
                                        </p:tgtEl>
                                      </p:cBhvr>
                                      <p:by x="150000" y="150000"/>
                                    </p:animScale>
                                  </p:childTnLst>
                                </p:cTn>
                              </p:par>
                              <p:par>
                                <p:cTn id="51" presetID="6" presetClass="emph" presetSubtype="0" fill="hold" nodeType="withEffect">
                                  <p:stCondLst>
                                    <p:cond delay="0"/>
                                  </p:stCondLst>
                                  <p:childTnLst>
                                    <p:animScale>
                                      <p:cBhvr>
                                        <p:cTn id="52" dur="2000" fill="hold"/>
                                        <p:tgtEl>
                                          <p:spTgt spid="3">
                                            <p:txEl>
                                              <p:pRg st="7" end="7"/>
                                            </p:txEl>
                                          </p:spTgt>
                                        </p:tgtEl>
                                      </p:cBhvr>
                                      <p:by x="150000" y="150000"/>
                                    </p:animScale>
                                  </p:childTnLst>
                                </p:cTn>
                              </p:par>
                              <p:par>
                                <p:cTn id="53" presetID="6" presetClass="emph" presetSubtype="0" fill="hold" nodeType="withEffect">
                                  <p:stCondLst>
                                    <p:cond delay="0"/>
                                  </p:stCondLst>
                                  <p:childTnLst>
                                    <p:animScale>
                                      <p:cBhvr>
                                        <p:cTn id="54" dur="2000" fill="hold"/>
                                        <p:tgtEl>
                                          <p:spTgt spid="3">
                                            <p:txEl>
                                              <p:pRg st="11" end="11"/>
                                            </p:txEl>
                                          </p:spTgt>
                                        </p:tgtEl>
                                      </p:cBhvr>
                                      <p:by x="150000" y="150000"/>
                                    </p:animScale>
                                  </p:childTnLst>
                                </p:cTn>
                              </p:par>
                              <p:par>
                                <p:cTn id="55" presetID="6" presetClass="emph" presetSubtype="0" fill="hold" nodeType="withEffect">
                                  <p:stCondLst>
                                    <p:cond delay="0"/>
                                  </p:stCondLst>
                                  <p:childTnLst>
                                    <p:animScale>
                                      <p:cBhvr>
                                        <p:cTn id="56" dur="2000" fill="hold"/>
                                        <p:tgtEl>
                                          <p:spTgt spid="3">
                                            <p:txEl>
                                              <p:pRg st="15" end="15"/>
                                            </p:txEl>
                                          </p:spTgt>
                                        </p:tgtEl>
                                      </p:cBhvr>
                                      <p:by x="150000" y="150000"/>
                                    </p:animScale>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animEffect transition="in" filter="fade">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Background</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838200"/>
          </a:xfrm>
        </p:spPr>
        <p:txBody>
          <a:bodyPr>
            <a:normAutofit/>
          </a:bodyPr>
          <a:lstStyle/>
          <a:p>
            <a:pPr marL="0" indent="0">
              <a:buNone/>
            </a:pPr>
            <a:r>
              <a:rPr lang="en-US" sz="2000" dirty="0" smtClean="0">
                <a:latin typeface="Times New Roman" pitchFamily="18" charset="0"/>
                <a:cs typeface="Times New Roman" pitchFamily="18" charset="0"/>
              </a:rPr>
              <a:t>We can use background properties to enhance the background styles of the elements present in the HTML web page.</a:t>
            </a:r>
            <a:endParaRPr lang="en-US" sz="2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8520186"/>
              </p:ext>
            </p:extLst>
          </p:nvPr>
        </p:nvGraphicFramePr>
        <p:xfrm>
          <a:off x="914400" y="1708150"/>
          <a:ext cx="3048000" cy="1854200"/>
        </p:xfrm>
        <a:graphic>
          <a:graphicData uri="http://schemas.openxmlformats.org/drawingml/2006/table">
            <a:tbl>
              <a:tblPr firstRow="1" bandRow="1">
                <a:tableStyleId>{5940675A-B579-460E-94D1-54222C63F5DA}</a:tableStyleId>
              </a:tblPr>
              <a:tblGrid>
                <a:gridCol w="3048000"/>
              </a:tblGrid>
              <a:tr h="370840">
                <a:tc>
                  <a:txBody>
                    <a:bodyPr/>
                    <a:lstStyle/>
                    <a:p>
                      <a:pPr algn="ctr"/>
                      <a:r>
                        <a:rPr lang="en-US" dirty="0" smtClean="0">
                          <a:latin typeface="Times New Roman" pitchFamily="18" charset="0"/>
                          <a:cs typeface="Times New Roman" pitchFamily="18" charset="0"/>
                        </a:rPr>
                        <a:t>background-color</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background-image</a:t>
                      </a:r>
                      <a:endParaRPr 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background-repeat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background-position</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background-attachment</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7740600"/>
              </p:ext>
            </p:extLst>
          </p:nvPr>
        </p:nvGraphicFramePr>
        <p:xfrm>
          <a:off x="4343400" y="1697990"/>
          <a:ext cx="3048000" cy="1483360"/>
        </p:xfrm>
        <a:graphic>
          <a:graphicData uri="http://schemas.openxmlformats.org/drawingml/2006/table">
            <a:tbl>
              <a:tblPr firstRow="1" bandRow="1">
                <a:tableStyleId>{5940675A-B579-460E-94D1-54222C63F5DA}</a:tableStyleId>
              </a:tblPr>
              <a:tblGrid>
                <a:gridCol w="3048000"/>
              </a:tblGrid>
              <a:tr h="370840">
                <a:tc>
                  <a:txBody>
                    <a:bodyPr/>
                    <a:lstStyle/>
                    <a:p>
                      <a:pPr algn="ctr"/>
                      <a:r>
                        <a:rPr lang="en-US" dirty="0" smtClean="0">
                          <a:latin typeface="Times New Roman" pitchFamily="18" charset="0"/>
                          <a:cs typeface="Times New Roman" pitchFamily="18" charset="0"/>
                        </a:rPr>
                        <a:t>background-clip</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background-size</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background-origin</a:t>
                      </a:r>
                      <a:endParaRPr 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a:t>
                      </a:r>
                    </a:p>
                  </a:txBody>
                  <a:tcPr/>
                </a:tc>
              </a:tr>
            </a:tbl>
          </a:graphicData>
        </a:graphic>
      </p:graphicFrame>
    </p:spTree>
    <p:extLst>
      <p:ext uri="{BB962C8B-B14F-4D97-AF65-F5344CB8AC3E}">
        <p14:creationId xmlns:p14="http://schemas.microsoft.com/office/powerpoint/2010/main" val="4388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background-color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775472"/>
          </a:xfrm>
        </p:spPr>
        <p:txBody>
          <a:bodyPr>
            <a:normAutofit/>
          </a:bodyPr>
          <a:lstStyle/>
          <a:p>
            <a:pPr marL="0" indent="0">
              <a:buNone/>
            </a:pPr>
            <a:r>
              <a:rPr lang="en-US" sz="2000" dirty="0" smtClean="0">
                <a:latin typeface="Times New Roman" pitchFamily="18" charset="0"/>
                <a:cs typeface="Times New Roman" pitchFamily="18" charset="0"/>
              </a:rPr>
              <a:t>The background-color property allows to set the background color of an HTML element. We can set this property to a predefined color name, color value or transparent. </a:t>
            </a:r>
          </a:p>
          <a:p>
            <a:pPr marL="400050" lvl="1" indent="0">
              <a:buNone/>
            </a:pPr>
            <a:r>
              <a:rPr lang="en-US" sz="1600" dirty="0" smtClean="0">
                <a:latin typeface="Times New Roman" pitchFamily="18" charset="0"/>
                <a:cs typeface="Times New Roman" pitchFamily="18" charset="0"/>
              </a:rPr>
              <a:t>Color name – </a:t>
            </a:r>
            <a:r>
              <a:rPr lang="en-US" sz="1600" i="1" dirty="0" smtClean="0">
                <a:latin typeface="Times New Roman" pitchFamily="18" charset="0"/>
                <a:cs typeface="Times New Roman" pitchFamily="18" charset="0"/>
              </a:rPr>
              <a:t>red, green, blue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etc</a:t>
            </a:r>
            <a:endParaRPr lang="en-US" sz="1600" dirty="0" smtClean="0">
              <a:latin typeface="Times New Roman" pitchFamily="18" charset="0"/>
              <a:cs typeface="Times New Roman" pitchFamily="18" charset="0"/>
            </a:endParaRPr>
          </a:p>
          <a:p>
            <a:pPr marL="400050" lvl="1" indent="0">
              <a:buNone/>
            </a:pPr>
            <a:r>
              <a:rPr lang="en-US" sz="1600" dirty="0" smtClean="0">
                <a:latin typeface="Times New Roman" pitchFamily="18" charset="0"/>
                <a:cs typeface="Times New Roman" pitchFamily="18" charset="0"/>
              </a:rPr>
              <a:t>Color value </a:t>
            </a:r>
          </a:p>
          <a:p>
            <a:pPr marL="400050" lvl="1"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Hex value -  </a:t>
            </a:r>
            <a:r>
              <a:rPr lang="en-US" sz="1600" i="1" dirty="0">
                <a:latin typeface="Times New Roman" pitchFamily="18" charset="0"/>
                <a:cs typeface="Times New Roman" pitchFamily="18" charset="0"/>
              </a:rPr>
              <a:t>#</a:t>
            </a:r>
            <a:r>
              <a:rPr lang="en-US" sz="1600" i="1" dirty="0" smtClean="0">
                <a:latin typeface="Times New Roman" pitchFamily="18" charset="0"/>
                <a:cs typeface="Times New Roman" pitchFamily="18" charset="0"/>
              </a:rPr>
              <a:t>F0E68C</a:t>
            </a:r>
          </a:p>
          <a:p>
            <a:pPr marL="400050" lvl="1" indent="0">
              <a:buNone/>
            </a:pPr>
            <a:r>
              <a:rPr lang="en-US" sz="1600" dirty="0">
                <a:latin typeface="Times New Roman" pitchFamily="18" charset="0"/>
                <a:cs typeface="Times New Roman" pitchFamily="18" charset="0"/>
              </a:rPr>
              <a:t>	RGB value </a:t>
            </a:r>
            <a:r>
              <a:rPr lang="en-US" sz="1600"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rgb</a:t>
            </a:r>
            <a:r>
              <a:rPr lang="en-US" sz="1600" i="1" dirty="0" smtClean="0">
                <a:latin typeface="Times New Roman" pitchFamily="18" charset="0"/>
                <a:cs typeface="Times New Roman" pitchFamily="18" charset="0"/>
              </a:rPr>
              <a:t>(240,230,140) </a:t>
            </a:r>
          </a:p>
          <a:p>
            <a:r>
              <a:rPr lang="en-US" sz="2000" dirty="0" smtClean="0">
                <a:latin typeface="Times New Roman" pitchFamily="18" charset="0"/>
                <a:cs typeface="Times New Roman" pitchFamily="18" charset="0"/>
              </a:rPr>
              <a:t>body { background-color: khaki; }</a:t>
            </a:r>
          </a:p>
          <a:p>
            <a:r>
              <a:rPr lang="en-US" sz="2000" dirty="0">
                <a:latin typeface="Times New Roman" pitchFamily="18" charset="0"/>
                <a:cs typeface="Times New Roman" pitchFamily="18" charset="0"/>
              </a:rPr>
              <a:t>body { background-color: #F0E68C</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body { background-color: </a:t>
            </a:r>
            <a:r>
              <a:rPr lang="en-US" sz="2000" dirty="0" err="1" smtClean="0">
                <a:latin typeface="Times New Roman" pitchFamily="18" charset="0"/>
                <a:cs typeface="Times New Roman" pitchFamily="18" charset="0"/>
              </a:rPr>
              <a:t>rgb</a:t>
            </a:r>
            <a:r>
              <a:rPr lang="en-US" sz="2000" dirty="0" smtClean="0">
                <a:latin typeface="Times New Roman" pitchFamily="18" charset="0"/>
                <a:cs typeface="Times New Roman" pitchFamily="18" charset="0"/>
              </a:rPr>
              <a:t>(240,230,140); }</a:t>
            </a:r>
          </a:p>
        </p:txBody>
      </p:sp>
    </p:spTree>
    <p:extLst>
      <p:ext uri="{BB962C8B-B14F-4D97-AF65-F5344CB8AC3E}">
        <p14:creationId xmlns:p14="http://schemas.microsoft.com/office/powerpoint/2010/main" val="6169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It is used to set background image of an HTML element</a:t>
            </a:r>
            <a:r>
              <a:rPr lang="en-US" sz="2000" dirty="0">
                <a:latin typeface="Times New Roman" pitchFamily="18" charset="0"/>
                <a:cs typeface="Times New Roman" pitchFamily="18" charset="0"/>
              </a:rPr>
              <a:t>. By default, the background-image property repeats an image both horizontally and </a:t>
            </a:r>
            <a:r>
              <a:rPr lang="en-US" sz="2000" dirty="0" smtClean="0">
                <a:latin typeface="Times New Roman" pitchFamily="18" charset="0"/>
                <a:cs typeface="Times New Roman" pitchFamily="18" charset="0"/>
              </a:rPr>
              <a:t>vertically so </a:t>
            </a:r>
            <a:r>
              <a:rPr lang="en-US" sz="2000" dirty="0">
                <a:latin typeface="Times New Roman" pitchFamily="18" charset="0"/>
                <a:cs typeface="Times New Roman" pitchFamily="18" charset="0"/>
              </a:rPr>
              <a:t>it covers the entire element</a:t>
            </a:r>
            <a:r>
              <a:rPr lang="en-US" sz="2000" dirty="0" smtClean="0">
                <a:latin typeface="Times New Roman" pitchFamily="18" charset="0"/>
                <a:cs typeface="Times New Roman" pitchFamily="18" charset="0"/>
              </a:rPr>
              <a:t>. While setting the background image for an HTML element, we should also specify a background color that will be used if the image is not available. We can set this property to </a:t>
            </a:r>
            <a:r>
              <a:rPr lang="en-US" sz="2000" i="1" dirty="0" smtClean="0">
                <a:latin typeface="Times New Roman" pitchFamily="18" charset="0"/>
                <a:cs typeface="Times New Roman" pitchFamily="18" charset="0"/>
              </a:rPr>
              <a:t>none</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of an image.</a:t>
            </a:r>
          </a:p>
          <a:p>
            <a:pPr marL="0"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ody{background-image: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(image/geek.png);}</a:t>
            </a:r>
          </a:p>
          <a:p>
            <a:r>
              <a:rPr lang="en-US" sz="2000" dirty="0" smtClean="0">
                <a:latin typeface="Times New Roman" pitchFamily="18" charset="0"/>
                <a:cs typeface="Times New Roman" pitchFamily="18" charset="0"/>
              </a:rPr>
              <a:t>body{background-image</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(geek.png);}</a:t>
            </a:r>
            <a:endParaRPr lang="en-US" sz="20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background-image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536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657600"/>
          </a:xfrm>
        </p:spPr>
        <p:txBody>
          <a:bodyPr>
            <a:normAutofit fontScale="92500" lnSpcReduction="10000"/>
          </a:bodyPr>
          <a:lstStyle/>
          <a:p>
            <a:pPr marL="0" indent="0">
              <a:buNone/>
            </a:pPr>
            <a:r>
              <a:rPr lang="en-US" sz="2000" dirty="0" smtClean="0">
                <a:latin typeface="Times New Roman" pitchFamily="18" charset="0"/>
                <a:cs typeface="Times New Roman" pitchFamily="18" charset="0"/>
              </a:rPr>
              <a:t>It specifies whether the background image is repeated or not. We can set this property to </a:t>
            </a:r>
            <a:r>
              <a:rPr lang="en-US" sz="2000" i="1" dirty="0" smtClean="0">
                <a:latin typeface="Times New Roman" pitchFamily="18" charset="0"/>
                <a:cs typeface="Times New Roman" pitchFamily="18" charset="0"/>
              </a:rPr>
              <a:t>repeat, repeat-x, repeat-y</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no-repeat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By default, the background-image property repeats an image both horizontally and vertically so it covers the entire element.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Horizontal – repeat-x</a:t>
            </a:r>
          </a:p>
          <a:p>
            <a:pPr marL="0" indent="0">
              <a:buNone/>
            </a:pPr>
            <a:r>
              <a:rPr lang="en-US" sz="2000" dirty="0" smtClean="0">
                <a:latin typeface="Times New Roman" pitchFamily="18" charset="0"/>
                <a:cs typeface="Times New Roman" pitchFamily="18" charset="0"/>
              </a:rPr>
              <a:t>Vertical – repeat-y</a:t>
            </a:r>
          </a:p>
          <a:p>
            <a:pPr marL="0" indent="0">
              <a:buNone/>
            </a:pPr>
            <a:r>
              <a:rPr lang="en-US" sz="2000" dirty="0" smtClean="0">
                <a:latin typeface="Times New Roman" pitchFamily="18" charset="0"/>
                <a:cs typeface="Times New Roman" pitchFamily="18" charset="0"/>
              </a:rPr>
              <a:t>No repeat – no-repeat</a:t>
            </a:r>
          </a:p>
          <a:p>
            <a:pPr marL="0" indent="0">
              <a:buNone/>
            </a:pPr>
            <a:r>
              <a:rPr lang="en-US" sz="2000" dirty="0" smtClean="0">
                <a:latin typeface="Times New Roman" pitchFamily="18" charset="0"/>
                <a:cs typeface="Times New Roman" pitchFamily="18" charset="0"/>
              </a:rPr>
              <a:t>body{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(image/geek.jpg</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background-repeat: repeat-x;</a:t>
            </a: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background-repeat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67291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initial position of a background image. We can set this property to </a:t>
            </a:r>
            <a:r>
              <a:rPr lang="en-US" sz="2000" i="1" dirty="0" smtClean="0">
                <a:latin typeface="Times New Roman" pitchFamily="18" charset="0"/>
                <a:cs typeface="Times New Roman" pitchFamily="18" charset="0"/>
              </a:rPr>
              <a:t>Left top, Center top, right top, center left, center </a:t>
            </a:r>
            <a:r>
              <a:rPr lang="en-US" sz="2000" i="1" dirty="0" err="1" smtClean="0">
                <a:latin typeface="Times New Roman" pitchFamily="18" charset="0"/>
                <a:cs typeface="Times New Roman" pitchFamily="18" charset="0"/>
              </a:rPr>
              <a:t>center</a:t>
            </a:r>
            <a:r>
              <a:rPr lang="en-US" sz="2000" i="1" dirty="0" smtClean="0">
                <a:latin typeface="Times New Roman" pitchFamily="18" charset="0"/>
                <a:cs typeface="Times New Roman" pitchFamily="18" charset="0"/>
              </a:rPr>
              <a:t>, center right, left bottom, center bottom, right bottom, x% y% , x-position y-position</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body{</a:t>
            </a:r>
          </a:p>
          <a:p>
            <a:pPr marL="0" indent="0">
              <a:buNone/>
            </a:pPr>
            <a:r>
              <a:rPr lang="en-US" sz="2000" dirty="0">
                <a:latin typeface="Times New Roman" pitchFamily="18" charset="0"/>
                <a:cs typeface="Times New Roman" pitchFamily="18" charset="0"/>
              </a:rPr>
              <a:t>	background-image: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(image/geek.jpg);</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background-repeat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no-repeat;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background-position: right top;</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background-position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7844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fontScale="92500" lnSpcReduction="10000"/>
          </a:bodyPr>
          <a:lstStyle/>
          <a:p>
            <a:pPr marL="0" indent="0">
              <a:buNone/>
            </a:pPr>
            <a:r>
              <a:rPr lang="en-US" sz="2400" dirty="0" smtClean="0">
                <a:latin typeface="Times New Roman" pitchFamily="18" charset="0"/>
                <a:cs typeface="Times New Roman" pitchFamily="18" charset="0"/>
              </a:rPr>
              <a:t>It specifies whether a background image is fixed or scrolls when the user scrolls the rest of the page. We can set this property to either scroll or </a:t>
            </a:r>
            <a:r>
              <a:rPr lang="en-US" sz="2400" i="1" dirty="0" smtClean="0">
                <a:latin typeface="Times New Roman" pitchFamily="18" charset="0"/>
                <a:cs typeface="Times New Roman" pitchFamily="18" charset="0"/>
              </a:rPr>
              <a:t>fixed</a:t>
            </a:r>
            <a:r>
              <a:rPr lang="en-US" sz="2400" dirty="0" smtClean="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body{</a:t>
            </a:r>
          </a:p>
          <a:p>
            <a:pPr marL="0" indent="0">
              <a:buNone/>
            </a:pPr>
            <a:r>
              <a:rPr lang="en-US" sz="2400" dirty="0">
                <a:latin typeface="Times New Roman" pitchFamily="18" charset="0"/>
                <a:cs typeface="Times New Roman" pitchFamily="18" charset="0"/>
              </a:rPr>
              <a:t>	background-image: </a:t>
            </a:r>
            <a:r>
              <a:rPr lang="en-US" sz="2400" dirty="0" err="1">
                <a:latin typeface="Times New Roman" pitchFamily="18" charset="0"/>
                <a:cs typeface="Times New Roman" pitchFamily="18" charset="0"/>
              </a:rPr>
              <a:t>url</a:t>
            </a:r>
            <a:r>
              <a:rPr lang="en-US" sz="2400" dirty="0">
                <a:latin typeface="Times New Roman" pitchFamily="18" charset="0"/>
                <a:cs typeface="Times New Roman" pitchFamily="18" charset="0"/>
              </a:rPr>
              <a:t>(image/geek.jpg);</a:t>
            </a:r>
          </a:p>
          <a:p>
            <a:pPr marL="0" indent="0">
              <a:buNone/>
            </a:pPr>
            <a:r>
              <a:rPr lang="en-US" sz="2400" dirty="0">
                <a:latin typeface="Times New Roman" pitchFamily="18" charset="0"/>
                <a:cs typeface="Times New Roman" pitchFamily="18" charset="0"/>
              </a:rPr>
              <a:t>	background-repeat: no-repeat;	</a:t>
            </a:r>
          </a:p>
          <a:p>
            <a:pPr marL="0" indent="0">
              <a:buNone/>
            </a:pPr>
            <a:r>
              <a:rPr lang="en-US" sz="2400" dirty="0">
                <a:latin typeface="Times New Roman" pitchFamily="18" charset="0"/>
                <a:cs typeface="Times New Roman" pitchFamily="18" charset="0"/>
              </a:rPr>
              <a:t>	background-position: right top</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background-attachment: fixed;</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a:p>
            <a:pPr marL="0" indent="0">
              <a:buNone/>
            </a:pPr>
            <a:endParaRPr lang="en-US" sz="24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background-attachment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11652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works as a shorthand property for all background properties such as </a:t>
            </a:r>
            <a:r>
              <a:rPr lang="en-US" sz="2400" i="1" dirty="0" smtClean="0">
                <a:latin typeface="Times New Roman" pitchFamily="18" charset="0"/>
                <a:cs typeface="Times New Roman" pitchFamily="18" charset="0"/>
              </a:rPr>
              <a:t>background-color, background-image, background-repeat, background-position and background-attachment</a:t>
            </a:r>
            <a:r>
              <a:rPr lang="en-US" sz="2400" dirty="0" smtClean="0">
                <a:latin typeface="Times New Roman" pitchFamily="18" charset="0"/>
                <a:cs typeface="Times New Roman" pitchFamily="18" charset="0"/>
              </a:rPr>
              <a:t> etc. It sets all these background properties in one declaration. </a:t>
            </a:r>
          </a:p>
          <a:p>
            <a:pPr marL="0" indent="0">
              <a:buNone/>
            </a:pPr>
            <a:r>
              <a:rPr lang="en-US" sz="2400" dirty="0" smtClean="0">
                <a:latin typeface="Times New Roman" pitchFamily="18" charset="0"/>
                <a:cs typeface="Times New Roman" pitchFamily="18" charset="0"/>
              </a:rPr>
              <a:t>body {background: khaki </a:t>
            </a:r>
            <a:r>
              <a:rPr lang="en-US" sz="2400" dirty="0" err="1">
                <a:latin typeface="Times New Roman" pitchFamily="18" charset="0"/>
                <a:cs typeface="Times New Roman" pitchFamily="18" charset="0"/>
              </a:rPr>
              <a:t>url</a:t>
            </a:r>
            <a:r>
              <a:rPr lang="en-US" sz="2400" dirty="0">
                <a:latin typeface="Times New Roman" pitchFamily="18" charset="0"/>
                <a:cs typeface="Times New Roman" pitchFamily="18" charset="0"/>
              </a:rPr>
              <a:t>(image/geek.jpg</a:t>
            </a:r>
            <a:r>
              <a:rPr lang="en-US" sz="2400" dirty="0" smtClean="0">
                <a:latin typeface="Times New Roman" pitchFamily="18" charset="0"/>
                <a:cs typeface="Times New Roman" pitchFamily="18" charset="0"/>
              </a:rPr>
              <a:t>) no-repeat}</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30036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810000"/>
          </a:xfrm>
        </p:spPr>
        <p:txBody>
          <a:bodyPr>
            <a:normAutofit lnSpcReduction="10000"/>
          </a:bodyPr>
          <a:lstStyle/>
          <a:p>
            <a:pPr marL="0" indent="0">
              <a:buNone/>
            </a:pPr>
            <a:r>
              <a:rPr lang="en-US" sz="2000" dirty="0" smtClean="0">
                <a:latin typeface="Times New Roman" pitchFamily="18" charset="0"/>
                <a:cs typeface="Times New Roman" pitchFamily="18" charset="0"/>
              </a:rPr>
              <a:t>The background-size </a:t>
            </a:r>
            <a:r>
              <a:rPr lang="en-US" sz="2000" dirty="0">
                <a:latin typeface="Times New Roman" pitchFamily="18" charset="0"/>
                <a:cs typeface="Times New Roman" pitchFamily="18" charset="0"/>
              </a:rPr>
              <a:t>property allows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specify the size of background </a:t>
            </a:r>
            <a:r>
              <a:rPr lang="en-US" sz="2000" dirty="0" smtClean="0">
                <a:latin typeface="Times New Roman" pitchFamily="18" charset="0"/>
                <a:cs typeface="Times New Roman" pitchFamily="18" charset="0"/>
              </a:rPr>
              <a:t>image. The </a:t>
            </a:r>
            <a:r>
              <a:rPr lang="en-US" sz="2000" dirty="0">
                <a:latin typeface="Times New Roman" pitchFamily="18" charset="0"/>
                <a:cs typeface="Times New Roman" pitchFamily="18" charset="0"/>
              </a:rPr>
              <a:t>size can be specified in lengths, percentages, or by using one of the two keywords: </a:t>
            </a:r>
            <a:r>
              <a:rPr lang="en-US" sz="2000" i="1" dirty="0">
                <a:latin typeface="Times New Roman" pitchFamily="18" charset="0"/>
                <a:cs typeface="Times New Roman" pitchFamily="18" charset="0"/>
              </a:rPr>
              <a:t>contain </a:t>
            </a:r>
            <a:r>
              <a:rPr lang="en-US" sz="2000" dirty="0">
                <a:latin typeface="Times New Roman" pitchFamily="18" charset="0"/>
                <a:cs typeface="Times New Roman" pitchFamily="18" charset="0"/>
              </a:rPr>
              <a:t>or </a:t>
            </a:r>
            <a:r>
              <a:rPr lang="en-US" sz="2000" i="1" dirty="0" smtClean="0">
                <a:latin typeface="Times New Roman" pitchFamily="18" charset="0"/>
                <a:cs typeface="Times New Roman" pitchFamily="18" charset="0"/>
              </a:rPr>
              <a:t>cover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contain -  </a:t>
            </a:r>
            <a:r>
              <a:rPr lang="en-US" sz="2000" dirty="0">
                <a:latin typeface="Times New Roman" pitchFamily="18" charset="0"/>
                <a:cs typeface="Times New Roman" pitchFamily="18" charset="0"/>
              </a:rPr>
              <a:t>scales the background image to be as large as possible</a:t>
            </a:r>
          </a:p>
          <a:p>
            <a:r>
              <a:rPr lang="en-US" sz="2000" dirty="0" smtClean="0">
                <a:latin typeface="Times New Roman" pitchFamily="18" charset="0"/>
                <a:cs typeface="Times New Roman" pitchFamily="18" charset="0"/>
              </a:rPr>
              <a:t>cover - </a:t>
            </a:r>
            <a:r>
              <a:rPr lang="en-US" sz="2000" dirty="0">
                <a:latin typeface="Times New Roman" pitchFamily="18" charset="0"/>
                <a:cs typeface="Times New Roman" pitchFamily="18" charset="0"/>
              </a:rPr>
              <a:t>scales the background image so that the content area is completely </a:t>
            </a:r>
            <a:r>
              <a:rPr lang="en-US" sz="2000" dirty="0" smtClean="0">
                <a:latin typeface="Times New Roman" pitchFamily="18" charset="0"/>
                <a:cs typeface="Times New Roman" pitchFamily="18" charset="0"/>
              </a:rPr>
              <a:t>covered </a:t>
            </a:r>
            <a:r>
              <a:rPr lang="en-US" sz="2000" dirty="0">
                <a:latin typeface="Times New Roman" pitchFamily="18" charset="0"/>
                <a:cs typeface="Times New Roman" pitchFamily="18" charset="0"/>
              </a:rPr>
              <a:t>by the background </a:t>
            </a:r>
            <a:r>
              <a:rPr lang="en-US" sz="2000" dirty="0" smtClean="0">
                <a:latin typeface="Times New Roman" pitchFamily="18" charset="0"/>
                <a:cs typeface="Times New Roman" pitchFamily="18" charset="0"/>
              </a:rPr>
              <a:t>image</a:t>
            </a:r>
          </a:p>
          <a:p>
            <a:pPr marL="0" indent="0">
              <a:buNone/>
            </a:pPr>
            <a:r>
              <a:rPr lang="en-US" sz="2000" dirty="0">
                <a:latin typeface="Times New Roman" pitchFamily="18" charset="0"/>
                <a:cs typeface="Times New Roman" pitchFamily="18" charset="0"/>
              </a:rPr>
              <a:t>body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(geek.jpg);</a:t>
            </a:r>
          </a:p>
          <a:p>
            <a:pPr marL="0" indent="0">
              <a:buNone/>
            </a:pPr>
            <a:r>
              <a:rPr lang="en-US" sz="2000" dirty="0">
                <a:latin typeface="Times New Roman" pitchFamily="18" charset="0"/>
                <a:cs typeface="Times New Roman" pitchFamily="18" charset="0"/>
              </a:rPr>
              <a:t>    background-size: </a:t>
            </a:r>
            <a:r>
              <a:rPr lang="en-US" sz="2000" dirty="0" smtClean="0">
                <a:latin typeface="Times New Roman" pitchFamily="18" charset="0"/>
                <a:cs typeface="Times New Roman" pitchFamily="18" charset="0"/>
              </a:rPr>
              <a:t>80px;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background-repeat: no-repeat;</a:t>
            </a: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background-size</a:t>
            </a:r>
            <a:endParaRPr lang="en-US" sz="4000" dirty="0">
              <a:latin typeface="Times New Roman" pitchFamily="18" charset="0"/>
              <a:cs typeface="Times New Roman" pitchFamily="18" charset="0"/>
            </a:endParaRPr>
          </a:p>
        </p:txBody>
      </p:sp>
      <p:sp>
        <p:nvSpPr>
          <p:cNvPr id="5" name="TextBox 4"/>
          <p:cNvSpPr txBox="1"/>
          <p:nvPr/>
        </p:nvSpPr>
        <p:spPr>
          <a:xfrm>
            <a:off x="4419600" y="2693134"/>
            <a:ext cx="3895618" cy="1631216"/>
          </a:xfrm>
          <a:prstGeom prst="rect">
            <a:avLst/>
          </a:prstGeom>
          <a:noFill/>
        </p:spPr>
        <p:txBody>
          <a:bodyPr wrap="none" rtlCol="0">
            <a:spAutoFit/>
          </a:bodyPr>
          <a:lstStyle/>
          <a:p>
            <a:r>
              <a:rPr lang="en-US" sz="2000" dirty="0">
                <a:latin typeface="Times New Roman" pitchFamily="18" charset="0"/>
                <a:cs typeface="Times New Roman" pitchFamily="18" charset="0"/>
              </a:rPr>
              <a:t>body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(geek.jpg);</a:t>
            </a:r>
          </a:p>
          <a:p>
            <a:r>
              <a:rPr lang="en-US" sz="2000" dirty="0">
                <a:latin typeface="Times New Roman" pitchFamily="18" charset="0"/>
                <a:cs typeface="Times New Roman" pitchFamily="18" charset="0"/>
              </a:rPr>
              <a:t>    background-size: </a:t>
            </a:r>
            <a:r>
              <a:rPr lang="en-US" sz="2000" dirty="0" smtClean="0">
                <a:latin typeface="Times New Roman" pitchFamily="18" charset="0"/>
                <a:cs typeface="Times New Roman" pitchFamily="18" charset="0"/>
              </a:rPr>
              <a:t>cover;</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background-repeat: no-repeat;</a:t>
            </a:r>
          </a:p>
          <a:p>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891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3962400"/>
          </a:xfrm>
        </p:spPr>
        <p:txBody>
          <a:bodyPr>
            <a:normAutofit lnSpcReduction="10000"/>
          </a:bodyPr>
          <a:lstStyle/>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Selector </a:t>
            </a:r>
            <a:r>
              <a:rPr lang="en-US" sz="2000" dirty="0">
                <a:latin typeface="Times New Roman" pitchFamily="18" charset="0"/>
                <a:cs typeface="Times New Roman" pitchFamily="18" charset="0"/>
              </a:rPr>
              <a:t>{ Property1: property1-value; Property2: property2-value; </a:t>
            </a:r>
            <a:r>
              <a:rPr lang="en-US" sz="2000" dirty="0" err="1">
                <a:latin typeface="Times New Roman" pitchFamily="18" charset="0"/>
                <a:cs typeface="Times New Roman" pitchFamily="18" charset="0"/>
              </a:rPr>
              <a:t>PropertyN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propertyN</a:t>
            </a:r>
            <a:r>
              <a:rPr lang="en-US" sz="2000" dirty="0" smtClean="0">
                <a:latin typeface="Times New Roman" pitchFamily="18" charset="0"/>
                <a:cs typeface="Times New Roman" pitchFamily="18" charset="0"/>
              </a:rPr>
              <a:t>-value; </a:t>
            </a:r>
            <a:r>
              <a:rPr lang="en-US" sz="2000" dirty="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 { color: red; font-size: 22px;}</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 {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color</a:t>
            </a:r>
            <a:r>
              <a:rPr lang="en-US" sz="2000" dirty="0">
                <a:latin typeface="Times New Roman" pitchFamily="18" charset="0"/>
                <a:cs typeface="Times New Roman" pitchFamily="18" charset="0"/>
              </a:rPr>
              <a:t>: red;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font-size</a:t>
            </a:r>
            <a:r>
              <a:rPr lang="en-US" sz="2000" dirty="0">
                <a:latin typeface="Times New Roman" pitchFamily="18" charset="0"/>
                <a:cs typeface="Times New Roman" pitchFamily="18" charset="0"/>
              </a:rPr>
              <a:t>: 22px</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64552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The background-origin </a:t>
            </a:r>
            <a:r>
              <a:rPr lang="en-US" sz="2000" dirty="0">
                <a:latin typeface="Times New Roman" pitchFamily="18" charset="0"/>
                <a:cs typeface="Times New Roman" pitchFamily="18" charset="0"/>
              </a:rPr>
              <a:t>property specifies where the background image is positioned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We can set this property to </a:t>
            </a:r>
            <a:r>
              <a:rPr lang="en-US" sz="2000" i="1" dirty="0">
                <a:latin typeface="Times New Roman" pitchFamily="18" charset="0"/>
                <a:cs typeface="Times New Roman" pitchFamily="18" charset="0"/>
              </a:rPr>
              <a:t>border-box, padding-box, </a:t>
            </a:r>
            <a:r>
              <a:rPr lang="en-US" sz="2000" i="1" dirty="0" smtClean="0">
                <a:latin typeface="Times New Roman" pitchFamily="18" charset="0"/>
                <a:cs typeface="Times New Roman" pitchFamily="18" charset="0"/>
              </a:rPr>
              <a:t>content-box</a:t>
            </a:r>
            <a:r>
              <a:rPr lang="en-US" sz="2000" dirty="0" smtClean="0">
                <a:latin typeface="Times New Roman" pitchFamily="18" charset="0"/>
                <a:cs typeface="Times New Roman" pitchFamily="18" charset="0"/>
              </a:rPr>
              <a:t>. </a:t>
            </a:r>
          </a:p>
          <a:p>
            <a:pPr marL="685800" lvl="1"/>
            <a:r>
              <a:rPr lang="en-US" sz="1800" dirty="0">
                <a:latin typeface="Times New Roman" pitchFamily="18" charset="0"/>
                <a:cs typeface="Times New Roman" pitchFamily="18" charset="0"/>
              </a:rPr>
              <a:t>border-box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image starts from the upper left corner of the </a:t>
            </a:r>
            <a:r>
              <a:rPr lang="en-US" sz="1800" dirty="0" smtClean="0">
                <a:latin typeface="Times New Roman" pitchFamily="18" charset="0"/>
                <a:cs typeface="Times New Roman" pitchFamily="18" charset="0"/>
              </a:rPr>
              <a:t>border.</a:t>
            </a:r>
            <a:endParaRPr lang="en-US" sz="1800" dirty="0">
              <a:latin typeface="Times New Roman" pitchFamily="18" charset="0"/>
              <a:cs typeface="Times New Roman" pitchFamily="18" charset="0"/>
            </a:endParaRPr>
          </a:p>
          <a:p>
            <a:pPr marL="685800" lvl="1"/>
            <a:r>
              <a:rPr lang="en-US" sz="1800" dirty="0">
                <a:latin typeface="Times New Roman" pitchFamily="18" charset="0"/>
                <a:cs typeface="Times New Roman" pitchFamily="18" charset="0"/>
              </a:rPr>
              <a:t>padding-box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image starts from the upper left corner of the padding </a:t>
            </a:r>
            <a:r>
              <a:rPr lang="en-US" sz="1800" dirty="0" smtClean="0">
                <a:latin typeface="Times New Roman" pitchFamily="18" charset="0"/>
                <a:cs typeface="Times New Roman" pitchFamily="18" charset="0"/>
              </a:rPr>
              <a:t>edge. Its default value. </a:t>
            </a:r>
            <a:endParaRPr lang="en-US" sz="1800" dirty="0">
              <a:latin typeface="Times New Roman" pitchFamily="18" charset="0"/>
              <a:cs typeface="Times New Roman" pitchFamily="18" charset="0"/>
            </a:endParaRPr>
          </a:p>
          <a:p>
            <a:pPr marL="685800" lvl="1"/>
            <a:r>
              <a:rPr lang="en-US" sz="1800" dirty="0">
                <a:latin typeface="Times New Roman" pitchFamily="18" charset="0"/>
                <a:cs typeface="Times New Roman" pitchFamily="18" charset="0"/>
              </a:rPr>
              <a:t>content-box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image starts from the upper left corner of the </a:t>
            </a:r>
            <a:r>
              <a:rPr lang="en-US" sz="1800" dirty="0" smtClean="0">
                <a:latin typeface="Times New Roman" pitchFamily="18" charset="0"/>
                <a:cs typeface="Times New Roman" pitchFamily="18" charset="0"/>
              </a:rPr>
              <a:t>content.</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background-origin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04279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lnSpcReduction="10000"/>
          </a:bodyPr>
          <a:lstStyle/>
          <a:p>
            <a:pPr marL="0" indent="0">
              <a:buNone/>
            </a:pPr>
            <a:r>
              <a:rPr lang="en-US" sz="2400" dirty="0" smtClean="0">
                <a:latin typeface="Times New Roman" pitchFamily="18" charset="0"/>
                <a:cs typeface="Times New Roman" pitchFamily="18" charset="0"/>
              </a:rPr>
              <a:t>p </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border: 5px solid black;</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padding</a:t>
            </a:r>
            <a:r>
              <a:rPr lang="en-US" sz="2400" dirty="0">
                <a:latin typeface="Times New Roman" pitchFamily="18" charset="0"/>
                <a:cs typeface="Times New Roman" pitchFamily="18" charset="0"/>
              </a:rPr>
              <a:t>: 40px;</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background-image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url</a:t>
            </a:r>
            <a:r>
              <a:rPr lang="en-US" sz="2400" dirty="0">
                <a:latin typeface="Times New Roman" pitchFamily="18" charset="0"/>
                <a:cs typeface="Times New Roman" pitchFamily="18" charset="0"/>
              </a:rPr>
              <a:t>(geek1.jpg);</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background-size</a:t>
            </a:r>
            <a:r>
              <a:rPr lang="en-US" sz="2400" dirty="0">
                <a:latin typeface="Times New Roman" pitchFamily="18" charset="0"/>
                <a:cs typeface="Times New Roman" pitchFamily="18" charset="0"/>
              </a:rPr>
              <a:t>: 80px;</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background-repeat</a:t>
            </a:r>
            <a:r>
              <a:rPr lang="en-US" sz="2400" dirty="0">
                <a:latin typeface="Times New Roman" pitchFamily="18" charset="0"/>
                <a:cs typeface="Times New Roman" pitchFamily="18" charset="0"/>
              </a:rPr>
              <a:t>: no-repeat;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background-origin</a:t>
            </a:r>
            <a:r>
              <a:rPr lang="en-US" sz="2400" dirty="0">
                <a:latin typeface="Times New Roman" pitchFamily="18" charset="0"/>
                <a:cs typeface="Times New Roman" pitchFamily="18" charset="0"/>
              </a:rPr>
              <a:t>: border-box;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background-origin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874088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86200"/>
          </a:xfrm>
        </p:spPr>
        <p:txBody>
          <a:bodyPr>
            <a:normAutofit lnSpcReduction="10000"/>
          </a:bodyPr>
          <a:lstStyle/>
          <a:p>
            <a:pPr marL="0" indent="0">
              <a:buNone/>
            </a:pPr>
            <a:r>
              <a:rPr lang="en-US" sz="2000" dirty="0" smtClean="0">
                <a:latin typeface="Times New Roman" pitchFamily="18" charset="0"/>
                <a:cs typeface="Times New Roman" pitchFamily="18" charset="0"/>
              </a:rPr>
              <a:t>The background-clip </a:t>
            </a:r>
            <a:r>
              <a:rPr lang="en-US" sz="2000" dirty="0">
                <a:latin typeface="Times New Roman" pitchFamily="18" charset="0"/>
                <a:cs typeface="Times New Roman" pitchFamily="18" charset="0"/>
              </a:rPr>
              <a:t>property specifies the painting area of the background</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We can set this property to </a:t>
            </a:r>
            <a:r>
              <a:rPr lang="en-US" sz="2000" i="1" dirty="0">
                <a:latin typeface="Times New Roman" pitchFamily="18" charset="0"/>
                <a:cs typeface="Times New Roman" pitchFamily="18" charset="0"/>
              </a:rPr>
              <a:t>border-box, padding-box, content-box</a:t>
            </a:r>
            <a:r>
              <a:rPr lang="en-US" sz="2000" dirty="0">
                <a:latin typeface="Times New Roman" pitchFamily="18" charset="0"/>
                <a:cs typeface="Times New Roman" pitchFamily="18" charset="0"/>
              </a:rPr>
              <a:t>. </a:t>
            </a:r>
          </a:p>
          <a:p>
            <a:pPr marL="685800" lvl="1"/>
            <a:r>
              <a:rPr lang="en-US" sz="1800" dirty="0">
                <a:latin typeface="Times New Roman" pitchFamily="18" charset="0"/>
                <a:cs typeface="Times New Roman" pitchFamily="18" charset="0"/>
              </a:rPr>
              <a:t>border-box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is painted to the outside edge of the </a:t>
            </a:r>
            <a:r>
              <a:rPr lang="en-US" sz="1800" dirty="0" smtClean="0">
                <a:latin typeface="Times New Roman" pitchFamily="18" charset="0"/>
                <a:cs typeface="Times New Roman" pitchFamily="18" charset="0"/>
              </a:rPr>
              <a:t>border. </a:t>
            </a:r>
            <a:r>
              <a:rPr lang="en-US" sz="1800" dirty="0">
                <a:latin typeface="Times New Roman" pitchFamily="18" charset="0"/>
                <a:cs typeface="Times New Roman" pitchFamily="18" charset="0"/>
              </a:rPr>
              <a:t>Its default value</a:t>
            </a:r>
          </a:p>
          <a:p>
            <a:pPr marL="685800" lvl="1"/>
            <a:r>
              <a:rPr lang="en-US" sz="1800" dirty="0">
                <a:latin typeface="Times New Roman" pitchFamily="18" charset="0"/>
                <a:cs typeface="Times New Roman" pitchFamily="18" charset="0"/>
              </a:rPr>
              <a:t>padding-box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is painted to the outside edge of the </a:t>
            </a:r>
            <a:r>
              <a:rPr lang="en-US" sz="1800" dirty="0" smtClean="0">
                <a:latin typeface="Times New Roman" pitchFamily="18" charset="0"/>
                <a:cs typeface="Times New Roman" pitchFamily="18" charset="0"/>
              </a:rPr>
              <a:t>padding. </a:t>
            </a:r>
          </a:p>
          <a:p>
            <a:pPr marL="685800" lvl="1"/>
            <a:r>
              <a:rPr lang="en-US" sz="1800" dirty="0" smtClean="0">
                <a:latin typeface="Times New Roman" pitchFamily="18" charset="0"/>
                <a:cs typeface="Times New Roman" pitchFamily="18" charset="0"/>
              </a:rPr>
              <a:t>content-box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background is painted within the content </a:t>
            </a:r>
            <a:r>
              <a:rPr lang="en-US" sz="1800" dirty="0" smtClean="0">
                <a:latin typeface="Times New Roman" pitchFamily="18" charset="0"/>
                <a:cs typeface="Times New Roman" pitchFamily="18" charset="0"/>
              </a:rPr>
              <a:t>box.</a:t>
            </a:r>
          </a:p>
          <a:p>
            <a:pPr marL="0" indent="0">
              <a:buNone/>
            </a:pPr>
            <a:r>
              <a:rPr lang="en-US" sz="2000" dirty="0">
                <a:latin typeface="Times New Roman" pitchFamily="18" charset="0"/>
                <a:cs typeface="Times New Roman" pitchFamily="18" charset="0"/>
              </a:rPr>
              <a:t>body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border: 5px </a:t>
            </a:r>
            <a:r>
              <a:rPr lang="en-US" sz="2000" dirty="0" smtClean="0">
                <a:latin typeface="Times New Roman" pitchFamily="18" charset="0"/>
                <a:cs typeface="Times New Roman" pitchFamily="18" charset="0"/>
              </a:rPr>
              <a:t>dotted </a:t>
            </a:r>
            <a:r>
              <a:rPr lang="en-US" sz="2000" dirty="0">
                <a:latin typeface="Times New Roman" pitchFamily="18" charset="0"/>
                <a:cs typeface="Times New Roman" pitchFamily="18" charset="0"/>
              </a:rPr>
              <a:t>black;</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padding</a:t>
            </a:r>
            <a:r>
              <a:rPr lang="en-US" sz="2000" dirty="0">
                <a:latin typeface="Times New Roman" pitchFamily="18" charset="0"/>
                <a:cs typeface="Times New Roman" pitchFamily="18" charset="0"/>
              </a:rPr>
              <a:t>: 40px;</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background-color: khaki;</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background-clip: </a:t>
            </a:r>
            <a:r>
              <a:rPr lang="en-US" sz="2000" dirty="0">
                <a:latin typeface="Times New Roman" pitchFamily="18" charset="0"/>
                <a:cs typeface="Times New Roman" pitchFamily="18" charset="0"/>
              </a:rPr>
              <a:t>content-box;</a:t>
            </a:r>
          </a:p>
          <a:p>
            <a:pPr marL="0" indent="0">
              <a:buNone/>
            </a:pPr>
            <a:r>
              <a:rPr lang="en-US"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background-clip</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5602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Multiple Background Image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body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(geek.jpg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(geeky.jpg);</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background-position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left top, right </a:t>
            </a:r>
            <a:r>
              <a:rPr lang="en-US" sz="2000" dirty="0">
                <a:latin typeface="Times New Roman" pitchFamily="18" charset="0"/>
                <a:cs typeface="Times New Roman" pitchFamily="18" charset="0"/>
              </a:rPr>
              <a:t>top;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background-size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80px, </a:t>
            </a:r>
            <a:r>
              <a:rPr lang="en-US" sz="2000" dirty="0">
                <a:latin typeface="Times New Roman" pitchFamily="18" charset="0"/>
                <a:cs typeface="Times New Roman" pitchFamily="18" charset="0"/>
              </a:rPr>
              <a:t>60px;</a:t>
            </a:r>
          </a:p>
          <a:p>
            <a:pPr marL="0" indent="0">
              <a:buNone/>
            </a:pPr>
            <a:r>
              <a:rPr lang="en-US" sz="2000" dirty="0">
                <a:latin typeface="Times New Roman" pitchFamily="18" charset="0"/>
                <a:cs typeface="Times New Roman" pitchFamily="18" charset="0"/>
              </a:rPr>
              <a:t>    	background-repeat: </a:t>
            </a:r>
            <a:r>
              <a:rPr lang="en-US" sz="2000" dirty="0" smtClean="0">
                <a:latin typeface="Times New Roman" pitchFamily="18" charset="0"/>
                <a:cs typeface="Times New Roman" pitchFamily="18" charset="0"/>
              </a:rPr>
              <a:t>no-repeat, no-repeat;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body { background</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(geek.png) left top </a:t>
            </a:r>
            <a:r>
              <a:rPr lang="en-US" sz="2000" dirty="0">
                <a:latin typeface="Times New Roman" pitchFamily="18" charset="0"/>
                <a:cs typeface="Times New Roman" pitchFamily="18" charset="0"/>
              </a:rPr>
              <a:t>no-repeat,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(geeky.png) right </a:t>
            </a:r>
            <a:r>
              <a:rPr lang="en-US" sz="2000" dirty="0">
                <a:latin typeface="Times New Roman" pitchFamily="18" charset="0"/>
                <a:cs typeface="Times New Roman" pitchFamily="18" charset="0"/>
              </a:rPr>
              <a:t>top </a:t>
            </a:r>
            <a:r>
              <a:rPr lang="en-US" sz="2000" dirty="0" smtClean="0">
                <a:latin typeface="Times New Roman" pitchFamily="18" charset="0"/>
                <a:cs typeface="Times New Roman" pitchFamily="18" charset="0"/>
              </a:rPr>
              <a:t>no-repeat</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p>
          <a:p>
            <a:pPr marL="0" indent="0">
              <a:buNone/>
            </a:pPr>
            <a:endParaRPr lang="en-US" sz="2000" dirty="0"/>
          </a:p>
        </p:txBody>
      </p:sp>
    </p:spTree>
    <p:extLst>
      <p:ext uri="{BB962C8B-B14F-4D97-AF65-F5344CB8AC3E}">
        <p14:creationId xmlns:p14="http://schemas.microsoft.com/office/powerpoint/2010/main" val="16546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1550"/>
            <a:ext cx="7620000" cy="3394472"/>
          </a:xfrm>
        </p:spPr>
        <p:txBody>
          <a:bodyPr>
            <a:normAutofit/>
          </a:bodyPr>
          <a:lstStyle/>
          <a:p>
            <a:pPr marL="0" indent="0">
              <a:buNone/>
            </a:pPr>
            <a:r>
              <a:rPr lang="en-US" sz="2400" dirty="0">
                <a:latin typeface="Times New Roman" pitchFamily="18" charset="0"/>
                <a:cs typeface="Times New Roman" pitchFamily="18" charset="0"/>
              </a:rPr>
              <a:t>html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background: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(bimage.jpg</a:t>
            </a:r>
            <a:r>
              <a:rPr lang="en-US" sz="2400" dirty="0">
                <a:latin typeface="Times New Roman" pitchFamily="18" charset="0"/>
                <a:cs typeface="Times New Roman" pitchFamily="18" charset="0"/>
              </a:rPr>
              <a:t>) no-repeat center fixed; </a:t>
            </a:r>
          </a:p>
          <a:p>
            <a:pPr marL="0" indent="0">
              <a:buNone/>
            </a:pPr>
            <a:r>
              <a:rPr lang="en-US" sz="2400" dirty="0">
                <a:latin typeface="Times New Roman" pitchFamily="18" charset="0"/>
                <a:cs typeface="Times New Roman" pitchFamily="18" charset="0"/>
              </a:rPr>
              <a:t>    background-size: cover;</a:t>
            </a:r>
          </a:p>
          <a:p>
            <a:pPr marL="0" indent="0">
              <a:buNone/>
            </a:pPr>
            <a:r>
              <a:rPr lang="en-US" sz="2400" dirty="0">
                <a:latin typeface="Times New Roman" pitchFamily="18" charset="0"/>
                <a:cs typeface="Times New Roman" pitchFamily="18" charset="0"/>
              </a:rPr>
              <a:t>}</a:t>
            </a:r>
          </a:p>
        </p:txBody>
      </p:sp>
      <p:sp>
        <p:nvSpPr>
          <p:cNvPr id="4"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Full Background Image</a:t>
            </a:r>
            <a:endParaRPr lang="en-US" sz="3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8883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Text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57200"/>
          </a:xfrm>
        </p:spPr>
        <p:txBody>
          <a:bodyPr>
            <a:normAutofit/>
          </a:bodyPr>
          <a:lstStyle/>
          <a:p>
            <a:pPr marL="0" indent="0">
              <a:buNone/>
            </a:pPr>
            <a:r>
              <a:rPr lang="en-US" sz="2000" dirty="0" smtClean="0">
                <a:latin typeface="Times New Roman" pitchFamily="18" charset="0"/>
                <a:cs typeface="Times New Roman" pitchFamily="18" charset="0"/>
              </a:rPr>
              <a:t>Text Properties provides various text formatting options. </a:t>
            </a:r>
          </a:p>
        </p:txBody>
      </p:sp>
      <p:sp>
        <p:nvSpPr>
          <p:cNvPr id="4" name="TextBox 3"/>
          <p:cNvSpPr txBox="1"/>
          <p:nvPr/>
        </p:nvSpPr>
        <p:spPr>
          <a:xfrm>
            <a:off x="1008316" y="1240631"/>
            <a:ext cx="1871025" cy="3416320"/>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color</a:t>
            </a:r>
          </a:p>
          <a:p>
            <a:pPr marL="285750" indent="-285750">
              <a:buFont typeface="Arial" pitchFamily="34" charset="0"/>
              <a:buChar char="•"/>
            </a:pPr>
            <a:r>
              <a:rPr lang="en-US" dirty="0" smtClean="0">
                <a:latin typeface="Times New Roman" pitchFamily="18" charset="0"/>
                <a:cs typeface="Times New Roman" pitchFamily="18" charset="0"/>
              </a:rPr>
              <a:t>direction</a:t>
            </a:r>
          </a:p>
          <a:p>
            <a:pPr marL="285750" indent="-285750">
              <a:buFont typeface="Arial" pitchFamily="34" charset="0"/>
              <a:buChar char="•"/>
            </a:pPr>
            <a:r>
              <a:rPr lang="en-US" dirty="0" smtClean="0">
                <a:latin typeface="Times New Roman" pitchFamily="18" charset="0"/>
                <a:cs typeface="Times New Roman" pitchFamily="18" charset="0"/>
              </a:rPr>
              <a:t>text-align</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letter-spacing</a:t>
            </a:r>
          </a:p>
          <a:p>
            <a:pPr marL="285750" indent="-285750">
              <a:buFont typeface="Arial" pitchFamily="34" charset="0"/>
              <a:buChar char="•"/>
            </a:pPr>
            <a:r>
              <a:rPr lang="en-US" dirty="0" smtClean="0">
                <a:latin typeface="Times New Roman" pitchFamily="18" charset="0"/>
                <a:cs typeface="Times New Roman" pitchFamily="18" charset="0"/>
              </a:rPr>
              <a:t>line-height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text-decoration</a:t>
            </a:r>
          </a:p>
          <a:p>
            <a:pPr marL="285750" indent="-285750">
              <a:buFont typeface="Arial" pitchFamily="34" charset="0"/>
              <a:buChar char="•"/>
            </a:pPr>
            <a:r>
              <a:rPr lang="en-US" dirty="0">
                <a:latin typeface="Times New Roman" pitchFamily="18" charset="0"/>
                <a:cs typeface="Times New Roman" pitchFamily="18" charset="0"/>
              </a:rPr>
              <a:t>text-indent</a:t>
            </a:r>
          </a:p>
          <a:p>
            <a:pPr marL="285750" indent="-285750">
              <a:buFont typeface="Arial" pitchFamily="34" charset="0"/>
              <a:buChar char="•"/>
            </a:pPr>
            <a:r>
              <a:rPr lang="en-US" dirty="0">
                <a:latin typeface="Times New Roman" pitchFamily="18" charset="0"/>
                <a:cs typeface="Times New Roman" pitchFamily="18" charset="0"/>
              </a:rPr>
              <a:t>text-shadow</a:t>
            </a:r>
          </a:p>
          <a:p>
            <a:pPr marL="285750" indent="-285750">
              <a:buFont typeface="Arial" pitchFamily="34" charset="0"/>
              <a:buChar char="•"/>
            </a:pPr>
            <a:r>
              <a:rPr lang="en-US" dirty="0">
                <a:latin typeface="Times New Roman" pitchFamily="18" charset="0"/>
                <a:cs typeface="Times New Roman" pitchFamily="18" charset="0"/>
              </a:rPr>
              <a:t>text-transform</a:t>
            </a:r>
          </a:p>
          <a:p>
            <a:pPr marL="285750" indent="-285750">
              <a:buFont typeface="Arial" pitchFamily="34" charset="0"/>
              <a:buChar char="•"/>
            </a:pPr>
            <a:r>
              <a:rPr lang="en-US" dirty="0" smtClean="0">
                <a:latin typeface="Times New Roman" pitchFamily="18" charset="0"/>
                <a:cs typeface="Times New Roman" pitchFamily="18" charset="0"/>
              </a:rPr>
              <a:t>vertical-align</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white-space</a:t>
            </a:r>
          </a:p>
          <a:p>
            <a:pPr marL="285750" indent="-285750">
              <a:buFont typeface="Arial" pitchFamily="34" charset="0"/>
              <a:buChar char="•"/>
            </a:pPr>
            <a:r>
              <a:rPr lang="en-US" dirty="0" smtClean="0">
                <a:latin typeface="Times New Roman" pitchFamily="18" charset="0"/>
                <a:cs typeface="Times New Roman" pitchFamily="18" charset="0"/>
              </a:rPr>
              <a:t>word-spacing</a:t>
            </a:r>
            <a:endParaRPr lang="en-US" dirty="0">
              <a:latin typeface="Times New Roman" pitchFamily="18" charset="0"/>
              <a:cs typeface="Times New Roman" pitchFamily="18" charset="0"/>
            </a:endParaRPr>
          </a:p>
        </p:txBody>
      </p:sp>
      <p:sp>
        <p:nvSpPr>
          <p:cNvPr id="5" name="TextBox 4"/>
          <p:cNvSpPr txBox="1"/>
          <p:nvPr/>
        </p:nvSpPr>
        <p:spPr>
          <a:xfrm>
            <a:off x="4187991" y="1276350"/>
            <a:ext cx="1755609" cy="1200329"/>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text-align-last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text-overflow</a:t>
            </a:r>
          </a:p>
          <a:p>
            <a:pPr marL="285750" indent="-285750">
              <a:buFont typeface="Arial" pitchFamily="34" charset="0"/>
              <a:buChar char="•"/>
            </a:pPr>
            <a:r>
              <a:rPr lang="en-US" dirty="0">
                <a:latin typeface="Times New Roman" pitchFamily="18" charset="0"/>
                <a:cs typeface="Times New Roman" pitchFamily="18" charset="0"/>
              </a:rPr>
              <a:t>word-break</a:t>
            </a:r>
          </a:p>
          <a:p>
            <a:pPr marL="285750" indent="-285750">
              <a:buFont typeface="Arial" pitchFamily="34" charset="0"/>
              <a:buChar char="•"/>
            </a:pPr>
            <a:r>
              <a:rPr lang="en-US" dirty="0" smtClean="0">
                <a:latin typeface="Times New Roman" pitchFamily="18" charset="0"/>
                <a:cs typeface="Times New Roman" pitchFamily="18" charset="0"/>
              </a:rPr>
              <a:t>word-wrap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2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Effect transition="in" filter="fade">
                                      <p:cBhvr>
                                        <p:cTn id="72" dur="500"/>
                                        <p:tgtEl>
                                          <p:spTgt spid="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500"/>
                                        <p:tgtEl>
                                          <p:spTgt spid="5">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2" end="2"/>
                                            </p:txEl>
                                          </p:spTgt>
                                        </p:tgtEl>
                                        <p:attrNameLst>
                                          <p:attrName>style.visibility</p:attrName>
                                        </p:attrNameLst>
                                      </p:cBhvr>
                                      <p:to>
                                        <p:strVal val="visible"/>
                                      </p:to>
                                    </p:set>
                                    <p:animEffect transition="in" filter="fade">
                                      <p:cBhvr>
                                        <p:cTn id="82" dur="500"/>
                                        <p:tgtEl>
                                          <p:spTgt spid="5">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3" end="3"/>
                                            </p:txEl>
                                          </p:spTgt>
                                        </p:tgtEl>
                                        <p:attrNameLst>
                                          <p:attrName>style.visibility</p:attrName>
                                        </p:attrNameLst>
                                      </p:cBhvr>
                                      <p:to>
                                        <p:strVal val="visible"/>
                                      </p:to>
                                    </p:set>
                                    <p:animEffect transition="in" filter="fade">
                                      <p:cBhvr>
                                        <p:cTn id="8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color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lnSpcReduction="10000"/>
          </a:bodyPr>
          <a:lstStyle/>
          <a:p>
            <a:pPr marL="0" indent="0">
              <a:buNone/>
            </a:pPr>
            <a:r>
              <a:rPr lang="en-US" sz="2400" dirty="0" smtClean="0">
                <a:latin typeface="Times New Roman" pitchFamily="18" charset="0"/>
                <a:cs typeface="Times New Roman" pitchFamily="18" charset="0"/>
              </a:rPr>
              <a:t>Color property set the color of text. We can set this property to either a color name or color value.</a:t>
            </a:r>
          </a:p>
          <a:p>
            <a:pPr marL="400050" lvl="1" indent="0">
              <a:buNone/>
            </a:pPr>
            <a:r>
              <a:rPr lang="en-US" sz="1600" dirty="0">
                <a:latin typeface="Times New Roman" pitchFamily="18" charset="0"/>
                <a:cs typeface="Times New Roman" pitchFamily="18" charset="0"/>
              </a:rPr>
              <a:t>Color name – </a:t>
            </a:r>
            <a:r>
              <a:rPr lang="en-US" sz="1600" i="1" dirty="0">
                <a:latin typeface="Times New Roman" pitchFamily="18" charset="0"/>
                <a:cs typeface="Times New Roman" pitchFamily="18" charset="0"/>
              </a:rPr>
              <a:t>red, green, blue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etc</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Color value </a:t>
            </a:r>
          </a:p>
          <a:p>
            <a:pPr marL="400050" lvl="1" indent="0">
              <a:buNone/>
            </a:pPr>
            <a:r>
              <a:rPr lang="en-US" sz="1600" dirty="0">
                <a:latin typeface="Times New Roman" pitchFamily="18" charset="0"/>
                <a:cs typeface="Times New Roman" pitchFamily="18" charset="0"/>
              </a:rPr>
              <a:t>	Hex value -  </a:t>
            </a:r>
            <a:r>
              <a:rPr lang="en-US" sz="1600" i="1" dirty="0">
                <a:latin typeface="Times New Roman" pitchFamily="18" charset="0"/>
                <a:cs typeface="Times New Roman" pitchFamily="18" charset="0"/>
              </a:rPr>
              <a:t>#F0E68C</a:t>
            </a:r>
          </a:p>
          <a:p>
            <a:pPr marL="400050" lvl="1" indent="0">
              <a:buNone/>
            </a:pPr>
            <a:r>
              <a:rPr lang="en-US" sz="1600" dirty="0">
                <a:latin typeface="Times New Roman" pitchFamily="18" charset="0"/>
                <a:cs typeface="Times New Roman" pitchFamily="18" charset="0"/>
              </a:rPr>
              <a:t>	RGB value – </a:t>
            </a:r>
            <a:r>
              <a:rPr lang="en-US" sz="1600" i="1" dirty="0" err="1">
                <a:latin typeface="Times New Roman" pitchFamily="18" charset="0"/>
                <a:cs typeface="Times New Roman" pitchFamily="18" charset="0"/>
              </a:rPr>
              <a:t>rgb</a:t>
            </a:r>
            <a:r>
              <a:rPr lang="en-US" sz="1600" i="1" dirty="0">
                <a:latin typeface="Times New Roman" pitchFamily="18" charset="0"/>
                <a:cs typeface="Times New Roman" pitchFamily="18" charset="0"/>
              </a:rPr>
              <a:t>(240,230,140) </a:t>
            </a:r>
            <a:endParaRPr lang="en-US" sz="1600" i="1" dirty="0" smtClean="0">
              <a:latin typeface="Times New Roman" pitchFamily="18" charset="0"/>
              <a:cs typeface="Times New Roman" pitchFamily="18" charset="0"/>
            </a:endParaRPr>
          </a:p>
          <a:p>
            <a:pPr marL="400050" lvl="1" indent="0">
              <a:buNone/>
            </a:pPr>
            <a:endParaRPr lang="en-US" sz="1600" i="1"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h1{color: red;}</a:t>
            </a:r>
          </a:p>
          <a:p>
            <a:pPr marL="0" lvl="1" indent="0">
              <a:buNone/>
            </a:pPr>
            <a:r>
              <a:rPr lang="en-US" sz="2400" dirty="0" smtClean="0">
                <a:latin typeface="Times New Roman" pitchFamily="18" charset="0"/>
                <a:cs typeface="Times New Roman" pitchFamily="18" charset="0"/>
              </a:rPr>
              <a:t>p{color: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F0E68C;}</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7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direction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text direction. We can set this property to either </a:t>
            </a:r>
            <a:r>
              <a:rPr lang="en-US" sz="2400" i="1" dirty="0" err="1" smtClean="0">
                <a:latin typeface="Times New Roman" pitchFamily="18" charset="0"/>
                <a:cs typeface="Times New Roman" pitchFamily="18" charset="0"/>
              </a:rPr>
              <a:t>ltr</a:t>
            </a:r>
            <a:r>
              <a:rPr lang="en-US" sz="2400" dirty="0" smtClean="0">
                <a:latin typeface="Times New Roman" pitchFamily="18" charset="0"/>
                <a:cs typeface="Times New Roman" pitchFamily="18" charset="0"/>
              </a:rPr>
              <a:t> (left to right) or </a:t>
            </a:r>
            <a:r>
              <a:rPr lang="en-US" sz="2400" i="1"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 (right to left). </a:t>
            </a:r>
          </a:p>
          <a:p>
            <a:pPr marL="0" indent="0">
              <a:buNone/>
            </a:pPr>
            <a:endParaRPr lang="en-US" sz="16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h1{direction: </a:t>
            </a:r>
            <a:r>
              <a:rPr lang="en-US" sz="2400"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5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alignment of text. We can set this property to </a:t>
            </a:r>
            <a:r>
              <a:rPr lang="en-US" sz="2400" i="1" dirty="0" smtClean="0">
                <a:latin typeface="Times New Roman" pitchFamily="18" charset="0"/>
                <a:cs typeface="Times New Roman" pitchFamily="18" charset="0"/>
              </a:rPr>
              <a:t>left, right, center, or justify</a:t>
            </a:r>
            <a:r>
              <a:rPr lang="en-US" sz="2400" dirty="0" smtClean="0">
                <a:latin typeface="Times New Roman" pitchFamily="18" charset="0"/>
                <a:cs typeface="Times New Roman" pitchFamily="18" charset="0"/>
              </a:rPr>
              <a:t>.</a:t>
            </a:r>
          </a:p>
          <a:p>
            <a:pPr marL="0" indent="0">
              <a:buNone/>
            </a:pPr>
            <a:endParaRPr lang="en-US" sz="12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h1{text-align: right;}</a:t>
            </a:r>
          </a:p>
          <a:p>
            <a:pPr marL="0" indent="0">
              <a:buNone/>
            </a:pPr>
            <a:r>
              <a:rPr lang="en-US" sz="2400" dirty="0" smtClean="0">
                <a:latin typeface="Times New Roman" pitchFamily="18" charset="0"/>
                <a:cs typeface="Times New Roman" pitchFamily="18" charset="0"/>
              </a:rPr>
              <a:t>p{text-align: center;}</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text-align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2403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space between text characters. We can set this property to either normal or specify it in the form of the distance between two consecutive letters using identifier, such as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(pixels), in (inches), </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(points) and cm (centimeters).</a:t>
            </a:r>
          </a:p>
          <a:p>
            <a:pPr marL="0" indent="0">
              <a:buNone/>
            </a:pPr>
            <a:r>
              <a:rPr lang="en-US" sz="1600" dirty="0" smtClean="0">
                <a:latin typeface="Times New Roman" pitchFamily="18" charset="0"/>
                <a:cs typeface="Times New Roman" pitchFamily="18" charset="0"/>
              </a:rPr>
              <a:t>Length = </a:t>
            </a:r>
            <a:r>
              <a:rPr lang="en-US" sz="1600" dirty="0" err="1" smtClean="0">
                <a:latin typeface="Times New Roman" pitchFamily="18" charset="0"/>
                <a:cs typeface="Times New Roman" pitchFamily="18" charset="0"/>
              </a:rPr>
              <a:t>px</a:t>
            </a:r>
            <a:r>
              <a:rPr lang="en-US" sz="1600" dirty="0" smtClean="0">
                <a:latin typeface="Times New Roman" pitchFamily="18" charset="0"/>
                <a:cs typeface="Times New Roman" pitchFamily="18" charset="0"/>
              </a:rPr>
              <a:t>, in, </a:t>
            </a:r>
            <a:r>
              <a:rPr lang="en-US" sz="1600" dirty="0" err="1" smtClean="0">
                <a:latin typeface="Times New Roman" pitchFamily="18" charset="0"/>
                <a:cs typeface="Times New Roman" pitchFamily="18" charset="0"/>
              </a:rPr>
              <a:t>pt</a:t>
            </a:r>
            <a:r>
              <a:rPr lang="en-US" sz="1600" dirty="0" smtClean="0">
                <a:latin typeface="Times New Roman" pitchFamily="18" charset="0"/>
                <a:cs typeface="Times New Roman" pitchFamily="18" charset="0"/>
              </a:rPr>
              <a:t>, cm, </a:t>
            </a:r>
            <a:r>
              <a:rPr lang="en-US" sz="1600" dirty="0" err="1" smtClean="0">
                <a:latin typeface="Times New Roman" pitchFamily="18" charset="0"/>
                <a:cs typeface="Times New Roman" pitchFamily="18" charset="0"/>
              </a:rPr>
              <a:t>em</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h1{letter-spacing: 50px;}</a:t>
            </a:r>
          </a:p>
          <a:p>
            <a:pPr marL="0" indent="0">
              <a:buNone/>
            </a:pPr>
            <a:r>
              <a:rPr lang="en-US" sz="2000" dirty="0">
                <a:latin typeface="Times New Roman" pitchFamily="18" charset="0"/>
                <a:cs typeface="Times New Roman" pitchFamily="18" charset="0"/>
              </a:rPr>
              <a:t>h</a:t>
            </a:r>
            <a:r>
              <a:rPr lang="en-US" sz="2000" dirty="0" smtClean="0">
                <a:latin typeface="Times New Roman" pitchFamily="18" charset="0"/>
                <a:cs typeface="Times New Roman" pitchFamily="18" charset="0"/>
              </a:rPr>
              <a:t>1{letter-spacing: </a:t>
            </a: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px}</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letter-spacing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883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Element Selectors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The element selector selects elements based on the element name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Syntax: - </a:t>
            </a:r>
          </a:p>
          <a:p>
            <a:pPr marL="0" indent="0">
              <a:buNone/>
            </a:pPr>
            <a:r>
              <a:rPr lang="en-US" sz="2000" dirty="0">
                <a:latin typeface="Times New Roman" pitchFamily="18" charset="0"/>
                <a:cs typeface="Times New Roman" pitchFamily="18" charset="0"/>
              </a:rPr>
              <a:t>Selector { Property1: property1-value; Property2: property2-value; </a:t>
            </a:r>
            <a:r>
              <a:rPr lang="en-US" sz="2000" dirty="0" err="1">
                <a:latin typeface="Times New Roman" pitchFamily="18" charset="0"/>
                <a:cs typeface="Times New Roman" pitchFamily="18" charset="0"/>
              </a:rPr>
              <a:t>PropertyN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propertyN</a:t>
            </a:r>
            <a:r>
              <a:rPr lang="en-US" sz="2000" dirty="0">
                <a:latin typeface="Times New Roman" pitchFamily="18" charset="0"/>
                <a:cs typeface="Times New Roman" pitchFamily="18" charset="0"/>
              </a:rPr>
              <a:t>-value;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color: red; font-size: 22px;}</a:t>
            </a:r>
          </a:p>
          <a:p>
            <a:pPr marL="0" indent="0">
              <a:buNone/>
            </a:pPr>
            <a:r>
              <a:rPr lang="en-US" sz="2000" dirty="0">
                <a:latin typeface="Times New Roman" pitchFamily="18" charset="0"/>
                <a:cs typeface="Times New Roman" pitchFamily="18" charset="0"/>
              </a:rPr>
              <a:t>h</a:t>
            </a:r>
            <a:r>
              <a:rPr lang="en-US" sz="2000" dirty="0" smtClean="0">
                <a:latin typeface="Times New Roman" pitchFamily="18" charset="0"/>
                <a:cs typeface="Times New Roman" pitchFamily="18" charset="0"/>
              </a:rPr>
              <a:t>1 {color: blue; font-size: 22em;}</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290142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distance between two lines.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it in the form of length, number or percentage.</a:t>
            </a:r>
          </a:p>
          <a:p>
            <a:pPr marL="0" indent="0">
              <a:buNone/>
            </a:pPr>
            <a:endParaRPr lang="en-US" sz="16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p{line-height: 60%;}</a:t>
            </a:r>
          </a:p>
          <a:p>
            <a:pPr marL="0" indent="0">
              <a:buNone/>
            </a:pPr>
            <a:r>
              <a:rPr lang="en-US" sz="2400" dirty="0" smtClean="0">
                <a:latin typeface="Times New Roman" pitchFamily="18" charset="0"/>
                <a:cs typeface="Times New Roman" pitchFamily="18" charset="0"/>
              </a:rPr>
              <a:t>h1{line-height: 150px;}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line-height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10630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decoration added to the text. We can set this property to </a:t>
            </a:r>
            <a:r>
              <a:rPr lang="en-US" sz="2400" i="1" dirty="0" smtClean="0">
                <a:latin typeface="Times New Roman" pitchFamily="18" charset="0"/>
                <a:cs typeface="Times New Roman" pitchFamily="18" charset="0"/>
              </a:rPr>
              <a:t>none, underline, </a:t>
            </a:r>
            <a:r>
              <a:rPr lang="en-US" sz="2400" i="1" dirty="0" err="1" smtClean="0">
                <a:latin typeface="Times New Roman" pitchFamily="18" charset="0"/>
                <a:cs typeface="Times New Roman" pitchFamily="18" charset="0"/>
              </a:rPr>
              <a:t>overline</a:t>
            </a:r>
            <a:r>
              <a:rPr lang="en-US" sz="2400" i="1" dirty="0" smtClean="0">
                <a:latin typeface="Times New Roman" pitchFamily="18" charset="0"/>
                <a:cs typeface="Times New Roman" pitchFamily="18" charset="0"/>
              </a:rPr>
              <a:t>, line-through</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h1{text-decoration: underline;}</a:t>
            </a: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text-decoration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8400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indention of the first line of text in a block. we can specify this property in the form of either length or percentage.</a:t>
            </a:r>
          </a:p>
          <a:p>
            <a:pPr marL="0" indent="0">
              <a:buNone/>
            </a:pPr>
            <a:r>
              <a:rPr lang="en-US" sz="1800" dirty="0">
                <a:latin typeface="Times New Roman" pitchFamily="18" charset="0"/>
                <a:cs typeface="Times New Roman" pitchFamily="18" charset="0"/>
              </a:rPr>
              <a:t>Negative values are allowed. The first line will be indented to the left if the value is negative</a:t>
            </a:r>
            <a:r>
              <a:rPr lang="en-US" sz="18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p{text-indent: 30px;}</a:t>
            </a: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text-indent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8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a:latin typeface="Times New Roman" pitchFamily="18" charset="0"/>
                <a:cs typeface="Times New Roman" pitchFamily="18" charset="0"/>
              </a:rPr>
              <a:t>It specifies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shadow effect added to </a:t>
            </a:r>
            <a:r>
              <a:rPr lang="en-US" sz="2000" dirty="0" smtClean="0">
                <a:latin typeface="Times New Roman" pitchFamily="18" charset="0"/>
                <a:cs typeface="Times New Roman" pitchFamily="18" charset="0"/>
              </a:rPr>
              <a:t>text. We can add more than one shadow to the text, separated by comma. </a:t>
            </a:r>
          </a:p>
          <a:p>
            <a:pPr marL="0" indent="0">
              <a:buNone/>
            </a:pPr>
            <a:r>
              <a:rPr lang="en-US" sz="2000" dirty="0" smtClean="0">
                <a:latin typeface="Times New Roman" pitchFamily="18" charset="0"/>
                <a:cs typeface="Times New Roman" pitchFamily="18" charset="0"/>
              </a:rPr>
              <a:t>Syntax: </a:t>
            </a:r>
            <a:r>
              <a:rPr lang="en-US" sz="2000" dirty="0">
                <a:latin typeface="Times New Roman" pitchFamily="18" charset="0"/>
                <a:cs typeface="Times New Roman" pitchFamily="18" charset="0"/>
              </a:rPr>
              <a:t>-  text-shadow: h-shadow v-shadow blur-radius </a:t>
            </a:r>
            <a:r>
              <a:rPr lang="en-US" sz="2000" dirty="0" smtClean="0">
                <a:latin typeface="Times New Roman" pitchFamily="18" charset="0"/>
                <a:cs typeface="Times New Roman" pitchFamily="18" charset="0"/>
              </a:rPr>
              <a:t>color</a:t>
            </a:r>
          </a:p>
          <a:p>
            <a:pPr marL="0" indent="0">
              <a:buNone/>
            </a:pPr>
            <a:r>
              <a:rPr lang="en-US" sz="1800" dirty="0">
                <a:solidFill>
                  <a:srgbClr val="FF0000"/>
                </a:solidFill>
                <a:latin typeface="Times New Roman" pitchFamily="18" charset="0"/>
                <a:cs typeface="Times New Roman" pitchFamily="18" charset="0"/>
              </a:rPr>
              <a:t>h-shadow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horizontal shadow. Negative values are </a:t>
            </a:r>
            <a:r>
              <a:rPr lang="en-US" sz="1800" dirty="0" smtClean="0">
                <a:latin typeface="Times New Roman" pitchFamily="18" charset="0"/>
                <a:cs typeface="Times New Roman" pitchFamily="18" charset="0"/>
              </a:rPr>
              <a:t>allowed.</a:t>
            </a:r>
          </a:p>
          <a:p>
            <a:pPr marL="0" indent="0">
              <a:buNone/>
            </a:pPr>
            <a:r>
              <a:rPr lang="en-US" sz="1800" dirty="0">
                <a:solidFill>
                  <a:srgbClr val="FF0000"/>
                </a:solidFill>
                <a:latin typeface="Times New Roman" pitchFamily="18" charset="0"/>
                <a:cs typeface="Times New Roman" pitchFamily="18" charset="0"/>
              </a:rPr>
              <a:t>v-shadow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vertical shadow. Negative values are </a:t>
            </a:r>
            <a:r>
              <a:rPr lang="en-US" sz="1800" dirty="0" smtClean="0">
                <a:latin typeface="Times New Roman" pitchFamily="18" charset="0"/>
                <a:cs typeface="Times New Roman" pitchFamily="18" charset="0"/>
              </a:rPr>
              <a:t>allowed.</a:t>
            </a:r>
          </a:p>
          <a:p>
            <a:pPr marL="0" indent="0">
              <a:buNone/>
            </a:pPr>
            <a:r>
              <a:rPr lang="en-US" sz="1800" dirty="0" smtClean="0">
                <a:latin typeface="Times New Roman" pitchFamily="18" charset="0"/>
                <a:cs typeface="Times New Roman" pitchFamily="18" charset="0"/>
              </a:rPr>
              <a:t>blur-radius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blur radius. Default value is </a:t>
            </a:r>
            <a:r>
              <a:rPr lang="en-US" sz="1800" dirty="0" smtClean="0">
                <a:latin typeface="Times New Roman" pitchFamily="18" charset="0"/>
                <a:cs typeface="Times New Roman" pitchFamily="18" charset="0"/>
              </a:rPr>
              <a:t>0</a:t>
            </a:r>
          </a:p>
          <a:p>
            <a:pPr marL="0" indent="0">
              <a:buNone/>
            </a:pPr>
            <a:r>
              <a:rPr lang="en-US" sz="1800" dirty="0">
                <a:latin typeface="Times New Roman" pitchFamily="18" charset="0"/>
                <a:cs typeface="Times New Roman" pitchFamily="18" charset="0"/>
              </a:rPr>
              <a:t>c</a:t>
            </a:r>
            <a:r>
              <a:rPr lang="en-US" sz="1800" dirty="0" smtClean="0">
                <a:latin typeface="Times New Roman" pitchFamily="18" charset="0"/>
                <a:cs typeface="Times New Roman" pitchFamily="18" charset="0"/>
              </a:rPr>
              <a:t>olor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color of the </a:t>
            </a:r>
            <a:r>
              <a:rPr lang="en-US" sz="1800" dirty="0" smtClean="0">
                <a:latin typeface="Times New Roman" pitchFamily="18" charset="0"/>
                <a:cs typeface="Times New Roman" pitchFamily="18" charset="0"/>
              </a:rPr>
              <a:t>shadow</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shadow</a:t>
            </a:r>
            <a:endParaRPr lang="en-US" sz="1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h1{text-shadow: 2px </a:t>
            </a:r>
            <a:r>
              <a:rPr lang="en-US" sz="2000" dirty="0" err="1" smtClean="0">
                <a:latin typeface="Times New Roman" pitchFamily="18" charset="0"/>
                <a:cs typeface="Times New Roman" pitchFamily="18" charset="0"/>
              </a:rPr>
              <a:t>2px</a:t>
            </a:r>
            <a:r>
              <a:rPr lang="en-US" sz="2000" dirty="0" smtClean="0">
                <a:latin typeface="Times New Roman" pitchFamily="18" charset="0"/>
                <a:cs typeface="Times New Roman" pitchFamily="18" charset="0"/>
              </a:rPr>
              <a:t> 5px red;}</a:t>
            </a:r>
          </a:p>
          <a:p>
            <a:pPr marL="0" indent="0">
              <a:buNone/>
            </a:pPr>
            <a:r>
              <a:rPr lang="en-US" sz="2000" dirty="0" smtClean="0">
                <a:latin typeface="Times New Roman" pitchFamily="18" charset="0"/>
                <a:cs typeface="Times New Roman" pitchFamily="18" charset="0"/>
              </a:rPr>
              <a:t>h2{text-shadow: </a:t>
            </a:r>
            <a:r>
              <a:rPr lang="en-US" sz="2000" dirty="0">
                <a:latin typeface="Times New Roman" pitchFamily="18" charset="0"/>
                <a:cs typeface="Times New Roman" pitchFamily="18" charset="0"/>
              </a:rPr>
              <a:t>2px </a:t>
            </a:r>
            <a:r>
              <a:rPr lang="en-US" sz="2000" dirty="0" err="1">
                <a:latin typeface="Times New Roman" pitchFamily="18" charset="0"/>
                <a:cs typeface="Times New Roman" pitchFamily="18" charset="0"/>
              </a:rPr>
              <a:t>2px</a:t>
            </a:r>
            <a:r>
              <a:rPr lang="en-US" sz="2000" dirty="0">
                <a:latin typeface="Times New Roman" pitchFamily="18" charset="0"/>
                <a:cs typeface="Times New Roman" pitchFamily="18" charset="0"/>
              </a:rPr>
              <a:t> 5px </a:t>
            </a:r>
            <a:r>
              <a:rPr lang="en-US" sz="2000" dirty="0" smtClean="0">
                <a:latin typeface="Times New Roman" pitchFamily="18" charset="0"/>
                <a:cs typeface="Times New Roman" pitchFamily="18" charset="0"/>
              </a:rPr>
              <a:t>red, 5px </a:t>
            </a:r>
            <a:r>
              <a:rPr lang="en-US" sz="2000" dirty="0" err="1" smtClean="0">
                <a:latin typeface="Times New Roman" pitchFamily="18" charset="0"/>
                <a:cs typeface="Times New Roman" pitchFamily="18" charset="0"/>
              </a:rPr>
              <a:t>5px</a:t>
            </a:r>
            <a:r>
              <a:rPr lang="en-US" sz="2000" dirty="0" smtClean="0">
                <a:latin typeface="Times New Roman" pitchFamily="18" charset="0"/>
                <a:cs typeface="Times New Roman" pitchFamily="18" charset="0"/>
              </a:rPr>
              <a:t> 8px blue;}</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text-shadow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1579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text-transform </a:t>
            </a:r>
            <a:r>
              <a:rPr lang="en-US" sz="2400" dirty="0">
                <a:latin typeface="Times New Roman" pitchFamily="18" charset="0"/>
                <a:cs typeface="Times New Roman" pitchFamily="18" charset="0"/>
              </a:rPr>
              <a:t>is used to </a:t>
            </a:r>
            <a:r>
              <a:rPr lang="en-US" sz="2400" dirty="0" smtClean="0">
                <a:latin typeface="Times New Roman" pitchFamily="18" charset="0"/>
                <a:cs typeface="Times New Roman" pitchFamily="18" charset="0"/>
              </a:rPr>
              <a:t>turn </a:t>
            </a:r>
            <a:r>
              <a:rPr lang="en-US" sz="2400" dirty="0">
                <a:latin typeface="Times New Roman" pitchFamily="18" charset="0"/>
                <a:cs typeface="Times New Roman" pitchFamily="18" charset="0"/>
              </a:rPr>
              <a:t>everything into uppercase or </a:t>
            </a:r>
            <a:r>
              <a:rPr lang="en-US" sz="2400" dirty="0" smtClean="0">
                <a:latin typeface="Times New Roman" pitchFamily="18" charset="0"/>
                <a:cs typeface="Times New Roman" pitchFamily="18" charset="0"/>
              </a:rPr>
              <a:t>lowercase </a:t>
            </a:r>
            <a:r>
              <a:rPr lang="en-US" sz="2400" dirty="0">
                <a:latin typeface="Times New Roman" pitchFamily="18" charset="0"/>
                <a:cs typeface="Times New Roman" pitchFamily="18" charset="0"/>
              </a:rPr>
              <a:t>letters, or capitalize the first letter of each </a:t>
            </a:r>
            <a:r>
              <a:rPr lang="en-US" sz="2400" dirty="0" smtClean="0">
                <a:latin typeface="Times New Roman" pitchFamily="18" charset="0"/>
                <a:cs typeface="Times New Roman" pitchFamily="18" charset="0"/>
              </a:rPr>
              <a:t>word. We can set this property to </a:t>
            </a:r>
            <a:r>
              <a:rPr lang="en-US" sz="2400" i="1" dirty="0" smtClean="0">
                <a:latin typeface="Times New Roman" pitchFamily="18" charset="0"/>
                <a:cs typeface="Times New Roman" pitchFamily="18" charset="0"/>
              </a:rPr>
              <a:t>none, uppercase, lowercase </a:t>
            </a:r>
            <a:r>
              <a:rPr lang="en-US" sz="2400" dirty="0">
                <a:latin typeface="Times New Roman" pitchFamily="18" charset="0"/>
                <a:cs typeface="Times New Roman" pitchFamily="18" charset="0"/>
              </a:rPr>
              <a:t>or </a:t>
            </a:r>
            <a:r>
              <a:rPr lang="en-US" sz="2400" i="1" dirty="0" smtClean="0">
                <a:latin typeface="Times New Roman" pitchFamily="18" charset="0"/>
                <a:cs typeface="Times New Roman" pitchFamily="18" charset="0"/>
              </a:rPr>
              <a:t>capitalize</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h1{text-transform: uppercase};</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text-transform</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6345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vertical positioning of text in the element. We can set this property to </a:t>
            </a:r>
            <a:r>
              <a:rPr lang="en-US" sz="2400" i="1" dirty="0" smtClean="0">
                <a:latin typeface="Times New Roman" pitchFamily="18" charset="0"/>
                <a:cs typeface="Times New Roman" pitchFamily="18" charset="0"/>
              </a:rPr>
              <a:t>baseline, sub, super, top, text-top, middle, bottom, text-bottom </a:t>
            </a:r>
            <a:r>
              <a:rPr lang="en-US" sz="2400" dirty="0" smtClean="0">
                <a:latin typeface="Times New Roman" pitchFamily="18" charset="0"/>
                <a:cs typeface="Times New Roman" pitchFamily="18" charset="0"/>
              </a:rPr>
              <a:t>or specify in the form length or percentage value.</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sp</a:t>
            </a:r>
            <a:r>
              <a:rPr lang="en-US" sz="2400" dirty="0" smtClean="0">
                <a:latin typeface="Times New Roman" pitchFamily="18" charset="0"/>
                <a:cs typeface="Times New Roman" pitchFamily="18" charset="0"/>
              </a:rPr>
              <a:t>{vertical-align: super};</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vertical-align </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5063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4191000"/>
          </a:xfrm>
        </p:spPr>
        <p:txBody>
          <a:bodyPr>
            <a:normAutofit/>
          </a:bodyPr>
          <a:lstStyle/>
          <a:p>
            <a:pPr marL="0" indent="0">
              <a:buNone/>
            </a:pPr>
            <a:r>
              <a:rPr lang="en-US" sz="1800" dirty="0" smtClean="0">
                <a:latin typeface="Times New Roman" pitchFamily="18" charset="0"/>
                <a:cs typeface="Times New Roman" pitchFamily="18" charset="0"/>
              </a:rPr>
              <a:t>It specifies how white space inside an HTML element is handled. We can set this property to </a:t>
            </a:r>
            <a:r>
              <a:rPr lang="en-US" sz="1800" i="1" dirty="0" smtClean="0">
                <a:latin typeface="Times New Roman" pitchFamily="18" charset="0"/>
                <a:cs typeface="Times New Roman" pitchFamily="18" charset="0"/>
              </a:rPr>
              <a:t>normal, pre, </a:t>
            </a:r>
            <a:r>
              <a:rPr lang="en-US" sz="1800" i="1" dirty="0" err="1" smtClean="0">
                <a:latin typeface="Times New Roman" pitchFamily="18" charset="0"/>
                <a:cs typeface="Times New Roman" pitchFamily="18" charset="0"/>
              </a:rPr>
              <a:t>nowrap</a:t>
            </a:r>
            <a:r>
              <a:rPr lang="en-US" sz="1800" i="1" dirty="0" smtClean="0">
                <a:latin typeface="Times New Roman" pitchFamily="18" charset="0"/>
                <a:cs typeface="Times New Roman" pitchFamily="18" charset="0"/>
              </a:rPr>
              <a:t>, pre-line or pre-wrap</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ormal - Sequences </a:t>
            </a:r>
            <a:r>
              <a:rPr lang="en-US" sz="1800" dirty="0">
                <a:latin typeface="Times New Roman" pitchFamily="18" charset="0"/>
                <a:cs typeface="Times New Roman" pitchFamily="18" charset="0"/>
              </a:rPr>
              <a:t>of whitespace will collapse into a single whitespace. Text will wrap when necessary.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pre - Whitespace </a:t>
            </a:r>
            <a:r>
              <a:rPr lang="en-US" sz="1800" dirty="0">
                <a:latin typeface="Times New Roman" pitchFamily="18" charset="0"/>
                <a:cs typeface="Times New Roman" pitchFamily="18" charset="0"/>
              </a:rPr>
              <a:t>is preserved by the browser. Text will only wrap on line breaks. </a:t>
            </a:r>
            <a:r>
              <a:rPr lang="en-US" sz="1800" dirty="0" smtClean="0">
                <a:latin typeface="Times New Roman" pitchFamily="18" charset="0"/>
                <a:cs typeface="Times New Roman" pitchFamily="18" charset="0"/>
              </a:rPr>
              <a:t>It is just like </a:t>
            </a:r>
            <a:r>
              <a:rPr lang="en-US" sz="1800" dirty="0">
                <a:latin typeface="Times New Roman" pitchFamily="18" charset="0"/>
                <a:cs typeface="Times New Roman" pitchFamily="18" charset="0"/>
              </a:rPr>
              <a:t>the &lt;pre&gt; tag in HTML</a:t>
            </a:r>
            <a:endParaRPr lang="en-US" sz="1800" dirty="0" smtClean="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n</a:t>
            </a:r>
            <a:r>
              <a:rPr lang="en-US" sz="1800" dirty="0" err="1" smtClean="0">
                <a:latin typeface="Times New Roman" pitchFamily="18" charset="0"/>
                <a:cs typeface="Times New Roman" pitchFamily="18" charset="0"/>
              </a:rPr>
              <a:t>owrap</a:t>
            </a:r>
            <a:r>
              <a:rPr lang="en-US" sz="1800" dirty="0" smtClean="0">
                <a:latin typeface="Times New Roman" pitchFamily="18" charset="0"/>
                <a:cs typeface="Times New Roman" pitchFamily="18" charset="0"/>
              </a:rPr>
              <a:t> - Sequences </a:t>
            </a:r>
            <a:r>
              <a:rPr lang="en-US" sz="1800" dirty="0">
                <a:latin typeface="Times New Roman" pitchFamily="18" charset="0"/>
                <a:cs typeface="Times New Roman" pitchFamily="18" charset="0"/>
              </a:rPr>
              <a:t>of whitespace will collapse into a single whitespace. Text will never wrap to the next line. The text continues on the same line until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tag is </a:t>
            </a:r>
            <a:r>
              <a:rPr lang="en-US" sz="1800" dirty="0" smtClean="0">
                <a:latin typeface="Times New Roman" pitchFamily="18" charset="0"/>
                <a:cs typeface="Times New Roman" pitchFamily="18" charset="0"/>
              </a:rPr>
              <a:t>encountered</a:t>
            </a:r>
          </a:p>
          <a:p>
            <a:pPr marL="0" indent="0">
              <a:buNone/>
            </a:pPr>
            <a:r>
              <a:rPr lang="en-US" sz="1800" dirty="0" smtClean="0">
                <a:latin typeface="Times New Roman" pitchFamily="18" charset="0"/>
                <a:cs typeface="Times New Roman" pitchFamily="18" charset="0"/>
              </a:rPr>
              <a:t>pre-line - Sequences </a:t>
            </a:r>
            <a:r>
              <a:rPr lang="en-US" sz="1800" dirty="0">
                <a:latin typeface="Times New Roman" pitchFamily="18" charset="0"/>
                <a:cs typeface="Times New Roman" pitchFamily="18" charset="0"/>
              </a:rPr>
              <a:t>of whitespace will collapse into a single whitespace. Text will wrap when necessary, and on line </a:t>
            </a:r>
            <a:r>
              <a:rPr lang="en-US" sz="1800" dirty="0" smtClean="0">
                <a:latin typeface="Times New Roman" pitchFamily="18" charset="0"/>
                <a:cs typeface="Times New Roman" pitchFamily="18" charset="0"/>
              </a:rPr>
              <a:t>breaks</a:t>
            </a:r>
          </a:p>
          <a:p>
            <a:pPr marL="0" indent="0">
              <a:buNone/>
            </a:pPr>
            <a:r>
              <a:rPr lang="en-US" sz="1800" dirty="0">
                <a:latin typeface="Times New Roman" pitchFamily="18" charset="0"/>
                <a:cs typeface="Times New Roman" pitchFamily="18" charset="0"/>
              </a:rPr>
              <a:t>pre-wrap	</a:t>
            </a:r>
            <a:r>
              <a:rPr lang="en-US" sz="1800" dirty="0" smtClean="0">
                <a:latin typeface="Times New Roman" pitchFamily="18" charset="0"/>
                <a:cs typeface="Times New Roman" pitchFamily="18" charset="0"/>
              </a:rPr>
              <a:t> - Whitespace </a:t>
            </a:r>
            <a:r>
              <a:rPr lang="en-US" sz="1800" dirty="0">
                <a:latin typeface="Times New Roman" pitchFamily="18" charset="0"/>
                <a:cs typeface="Times New Roman" pitchFamily="18" charset="0"/>
              </a:rPr>
              <a:t>is preserved by the browser. Text will wrap when necessary, and on line breaks</a:t>
            </a: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white-space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43808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p{white-space: </a:t>
            </a:r>
            <a:r>
              <a:rPr lang="en-US" sz="2400" dirty="0" err="1" smtClean="0">
                <a:latin typeface="Times New Roman" pitchFamily="18" charset="0"/>
                <a:cs typeface="Times New Roman" pitchFamily="18" charset="0"/>
              </a:rPr>
              <a:t>nowrap</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white-space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0943954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word-spacing property increases or decreases the white space between words</a:t>
            </a:r>
            <a:r>
              <a:rPr lang="en-US" sz="2400" dirty="0" smtClean="0">
                <a:latin typeface="Times New Roman" pitchFamily="18" charset="0"/>
                <a:cs typeface="Times New Roman" pitchFamily="18" charset="0"/>
              </a:rPr>
              <a:t>.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in the form of length value.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p{word-spacing: 20px};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word-spacing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3565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text-align-last property specifies how to align the last line of a text</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text-align-last property will only work for elements with the text-align property set to "justify</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auto, left, right, center, justify, start,</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end</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 </a:t>
            </a:r>
            <a:r>
              <a:rPr lang="en-US" sz="2000" dirty="0" smtClean="0">
                <a:latin typeface="Times New Roman" pitchFamily="18" charset="0"/>
                <a:cs typeface="Times New Roman" pitchFamily="18" charset="0"/>
              </a:rPr>
              <a:t>{ text-align</a:t>
            </a:r>
            <a:r>
              <a:rPr lang="en-US" sz="2000" dirty="0">
                <a:latin typeface="Times New Roman" pitchFamily="18" charset="0"/>
                <a:cs typeface="Times New Roman" pitchFamily="18" charset="0"/>
              </a:rPr>
              <a:t>: justify;  </a:t>
            </a:r>
            <a:r>
              <a:rPr lang="en-US" sz="2000" dirty="0" smtClean="0">
                <a:latin typeface="Times New Roman" pitchFamily="18" charset="0"/>
                <a:cs typeface="Times New Roman" pitchFamily="18" charset="0"/>
              </a:rPr>
              <a:t>text-align-last</a:t>
            </a:r>
            <a:r>
              <a:rPr lang="en-US" sz="2000" dirty="0">
                <a:latin typeface="Times New Roman" pitchFamily="18" charset="0"/>
                <a:cs typeface="Times New Roman" pitchFamily="18" charset="0"/>
              </a:rPr>
              <a:t>: right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text-align-last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7389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Way </a:t>
            </a:r>
            <a:r>
              <a:rPr lang="en-US" sz="3600" b="1" u="sng" smtClean="0">
                <a:latin typeface="Times New Roman" pitchFamily="18" charset="0"/>
                <a:cs typeface="Times New Roman" pitchFamily="18" charset="0"/>
              </a:rPr>
              <a:t>of inserting </a:t>
            </a:r>
            <a:r>
              <a:rPr lang="en-US" sz="3600" b="1" u="sng" dirty="0" smtClean="0">
                <a:latin typeface="Times New Roman" pitchFamily="18" charset="0"/>
                <a:cs typeface="Times New Roman" pitchFamily="18" charset="0"/>
              </a:rPr>
              <a:t>CSS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3678"/>
            <a:ext cx="8229600" cy="3394472"/>
          </a:xfrm>
        </p:spPr>
        <p:txBody>
          <a:bodyPr>
            <a:normAutofit/>
          </a:bodyPr>
          <a:lstStyle/>
          <a:p>
            <a:r>
              <a:rPr lang="en-US" sz="2400" dirty="0">
                <a:latin typeface="Times New Roman" pitchFamily="18" charset="0"/>
                <a:cs typeface="Times New Roman" pitchFamily="18" charset="0"/>
              </a:rPr>
              <a:t>External style </a:t>
            </a:r>
            <a:r>
              <a:rPr lang="en-US" sz="2400" dirty="0" smtClean="0">
                <a:latin typeface="Times New Roman" pitchFamily="18" charset="0"/>
                <a:cs typeface="Times New Roman" pitchFamily="18" charset="0"/>
              </a:rPr>
              <a:t>sheet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Internal style </a:t>
            </a:r>
            <a:r>
              <a:rPr lang="en-US" sz="2400" dirty="0" smtClean="0">
                <a:latin typeface="Times New Roman" pitchFamily="18" charset="0"/>
                <a:cs typeface="Times New Roman" pitchFamily="18" charset="0"/>
              </a:rPr>
              <a:t>sheet/ Embedded Style Sheet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Inline </a:t>
            </a:r>
            <a:r>
              <a:rPr lang="en-US" sz="2400" dirty="0" smtClean="0">
                <a:latin typeface="Times New Roman" pitchFamily="18" charset="0"/>
                <a:cs typeface="Times New Roman" pitchFamily="18" charset="0"/>
              </a:rPr>
              <a:t>style</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076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a:latin typeface="Times New Roman" pitchFamily="18" charset="0"/>
                <a:cs typeface="Times New Roman" pitchFamily="18" charset="0"/>
              </a:rPr>
              <a:t>word-wrap property allows long words to be able to be broken and wrap onto the next line</a:t>
            </a:r>
            <a:r>
              <a:rPr lang="en-US" sz="2400" dirty="0" smtClean="0">
                <a:latin typeface="Times New Roman" pitchFamily="18" charset="0"/>
                <a:cs typeface="Times New Roman" pitchFamily="18" charset="0"/>
              </a:rPr>
              <a:t>. We can set this property to either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break-word</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word-wrap: break-word;}</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a:latin typeface="Times New Roman" pitchFamily="18" charset="0"/>
                <a:cs typeface="Times New Roman" pitchFamily="18" charset="0"/>
              </a:rPr>
              <a:t>w</a:t>
            </a:r>
            <a:r>
              <a:rPr lang="en-US" sz="4000" dirty="0" smtClean="0">
                <a:latin typeface="Times New Roman" pitchFamily="18" charset="0"/>
                <a:cs typeface="Times New Roman" pitchFamily="18" charset="0"/>
              </a:rPr>
              <a:t>ord-wrap</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460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word-break property specifies line breaking rules for non-CJK scripts</a:t>
            </a:r>
            <a:r>
              <a:rPr lang="en-US" sz="2000" dirty="0" smtClean="0">
                <a:latin typeface="Times New Roman" pitchFamily="18" charset="0"/>
                <a:cs typeface="Times New Roman" pitchFamily="18" charset="0"/>
              </a:rPr>
              <a:t>. CJK </a:t>
            </a:r>
            <a:r>
              <a:rPr lang="en-US" sz="2000" dirty="0">
                <a:latin typeface="Times New Roman" pitchFamily="18" charset="0"/>
                <a:cs typeface="Times New Roman" pitchFamily="18" charset="0"/>
              </a:rPr>
              <a:t>scripts are Chinese, Japanese and Korean ("CJK") scripts</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normal, break-all </a:t>
            </a:r>
            <a:r>
              <a:rPr lang="en-US" sz="2000" dirty="0" smtClean="0">
                <a:latin typeface="Times New Roman" pitchFamily="18" charset="0"/>
                <a:cs typeface="Times New Roman" pitchFamily="18" charset="0"/>
              </a:rPr>
              <a:t>or </a:t>
            </a:r>
            <a:r>
              <a:rPr lang="en-US" sz="2000" i="1" dirty="0" smtClean="0">
                <a:latin typeface="Times New Roman" pitchFamily="18" charset="0"/>
                <a:cs typeface="Times New Roman" pitchFamily="18" charset="0"/>
              </a:rPr>
              <a:t>keep-all</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normal </a:t>
            </a:r>
            <a:r>
              <a:rPr lang="en-US" sz="2000" dirty="0">
                <a:latin typeface="Times New Roman" pitchFamily="18" charset="0"/>
                <a:cs typeface="Times New Roman" pitchFamily="18" charset="0"/>
              </a:rPr>
              <a:t>- Default value. Break words according to their usual rules</a:t>
            </a:r>
          </a:p>
          <a:p>
            <a:pPr marL="0" indent="0">
              <a:buNone/>
            </a:pPr>
            <a:r>
              <a:rPr lang="en-US" sz="2000" dirty="0">
                <a:latin typeface="Times New Roman" pitchFamily="18" charset="0"/>
                <a:cs typeface="Times New Roman" pitchFamily="18" charset="0"/>
              </a:rPr>
              <a:t>break-all - Lines may break between any two letters</a:t>
            </a:r>
          </a:p>
          <a:p>
            <a:pPr marL="0" indent="0">
              <a:buNone/>
            </a:pPr>
            <a:r>
              <a:rPr lang="en-US" sz="2000" dirty="0">
                <a:latin typeface="Times New Roman" pitchFamily="18" charset="0"/>
                <a:cs typeface="Times New Roman" pitchFamily="18" charset="0"/>
              </a:rPr>
              <a:t>keep-all </a:t>
            </a:r>
            <a:r>
              <a:rPr lang="en-US" sz="2000" dirty="0" smtClean="0">
                <a:latin typeface="Times New Roman" pitchFamily="18" charset="0"/>
                <a:cs typeface="Times New Roman" pitchFamily="18" charset="0"/>
              </a:rPr>
              <a:t>- Breaks </a:t>
            </a:r>
            <a:r>
              <a:rPr lang="en-US" sz="2000" dirty="0">
                <a:latin typeface="Times New Roman" pitchFamily="18" charset="0"/>
                <a:cs typeface="Times New Roman" pitchFamily="18" charset="0"/>
              </a:rPr>
              <a:t>are prohibited between pairs of </a:t>
            </a:r>
            <a:r>
              <a:rPr lang="en-US" sz="2000" dirty="0" smtClean="0">
                <a:latin typeface="Times New Roman" pitchFamily="18" charset="0"/>
                <a:cs typeface="Times New Roman" pitchFamily="18" charset="0"/>
              </a:rPr>
              <a:t>letters</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p{word-break: break-all;}</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word-break</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7334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text-overflow property specifies how overflowed content that is not displayed should be signaled to the user</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clip, ellipsis</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string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clip - Clips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text.</a:t>
            </a:r>
          </a:p>
          <a:p>
            <a:pPr marL="0" indent="0">
              <a:buNone/>
            </a:pPr>
            <a:r>
              <a:rPr lang="en-US" sz="2000" dirty="0">
                <a:latin typeface="Times New Roman" pitchFamily="18" charset="0"/>
                <a:cs typeface="Times New Roman" pitchFamily="18" charset="0"/>
              </a:rPr>
              <a:t>ellipsis	</a:t>
            </a:r>
            <a:r>
              <a:rPr lang="en-US" sz="2000" dirty="0" smtClean="0">
                <a:latin typeface="Times New Roman" pitchFamily="18" charset="0"/>
                <a:cs typeface="Times New Roman" pitchFamily="18" charset="0"/>
              </a:rPr>
              <a:t>- Render </a:t>
            </a:r>
            <a:r>
              <a:rPr lang="en-US" sz="2000" dirty="0">
                <a:latin typeface="Times New Roman" pitchFamily="18" charset="0"/>
                <a:cs typeface="Times New Roman" pitchFamily="18" charset="0"/>
              </a:rPr>
              <a:t>an ellipsis ("...") to represent clipped </a:t>
            </a:r>
            <a:r>
              <a:rPr lang="en-US" sz="2000" dirty="0" smtClean="0">
                <a:latin typeface="Times New Roman" pitchFamily="18" charset="0"/>
                <a:cs typeface="Times New Roman" pitchFamily="18" charset="0"/>
              </a:rPr>
              <a:t>text</a:t>
            </a:r>
          </a:p>
          <a:p>
            <a:pPr marL="0" indent="0">
              <a:buNone/>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tring - Render </a:t>
            </a:r>
            <a:r>
              <a:rPr lang="en-US" sz="2000" dirty="0">
                <a:latin typeface="Times New Roman" pitchFamily="18" charset="0"/>
                <a:cs typeface="Times New Roman" pitchFamily="18" charset="0"/>
              </a:rPr>
              <a:t>the given string to represent clipped </a:t>
            </a:r>
            <a:r>
              <a:rPr lang="en-US" sz="2000" dirty="0" smtClean="0">
                <a:latin typeface="Times New Roman" pitchFamily="18" charset="0"/>
                <a:cs typeface="Times New Roman" pitchFamily="18" charset="0"/>
              </a:rPr>
              <a:t>text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 { text-overflow: ellipsis;}</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text-overflow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52722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smtClean="0">
                <a:latin typeface="Times New Roman" pitchFamily="18" charset="0"/>
                <a:cs typeface="Times New Roman" pitchFamily="18" charset="0"/>
              </a:rPr>
              <a:t>Font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736938"/>
          </a:xfrm>
        </p:spPr>
        <p:txBody>
          <a:bodyPr>
            <a:normAutofit/>
          </a:bodyPr>
          <a:lstStyle/>
          <a:p>
            <a:pPr marL="0" indent="0">
              <a:buNone/>
            </a:pPr>
            <a:r>
              <a:rPr lang="en-US" sz="2000" dirty="0" smtClean="0">
                <a:latin typeface="Times New Roman" pitchFamily="18" charset="0"/>
                <a:cs typeface="Times New Roman" pitchFamily="18" charset="0"/>
              </a:rPr>
              <a:t>The Font properties is used to set font related styles for the text present on an HTML. </a:t>
            </a:r>
          </a:p>
        </p:txBody>
      </p:sp>
      <p:sp>
        <p:nvSpPr>
          <p:cNvPr id="4" name="Rectangle 3"/>
          <p:cNvSpPr/>
          <p:nvPr/>
        </p:nvSpPr>
        <p:spPr>
          <a:xfrm>
            <a:off x="990600" y="1571759"/>
            <a:ext cx="4572000" cy="2031325"/>
          </a:xfrm>
          <a:prstGeom prst="rect">
            <a:avLst/>
          </a:prstGeom>
        </p:spPr>
        <p:txBody>
          <a:bodyPr>
            <a:spAutoFit/>
          </a:bodyPr>
          <a:lstStyle/>
          <a:p>
            <a:pPr marL="285750" indent="-285750">
              <a:buFont typeface="Arial" pitchFamily="34" charset="0"/>
              <a:buChar char="•"/>
            </a:pPr>
            <a:r>
              <a:rPr lang="en-US" dirty="0" smtClean="0">
                <a:latin typeface="Times New Roman" pitchFamily="18" charset="0"/>
                <a:cs typeface="Times New Roman" pitchFamily="18" charset="0"/>
              </a:rPr>
              <a:t>font-family</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font-size</a:t>
            </a:r>
          </a:p>
          <a:p>
            <a:pPr marL="285750" indent="-285750">
              <a:buFont typeface="Arial" pitchFamily="34" charset="0"/>
              <a:buChar char="•"/>
            </a:pPr>
            <a:r>
              <a:rPr lang="en-US" dirty="0">
                <a:latin typeface="Times New Roman" pitchFamily="18" charset="0"/>
                <a:cs typeface="Times New Roman" pitchFamily="18" charset="0"/>
              </a:rPr>
              <a:t>font-stretch</a:t>
            </a:r>
          </a:p>
          <a:p>
            <a:pPr marL="285750" indent="-285750">
              <a:buFont typeface="Arial" pitchFamily="34" charset="0"/>
              <a:buChar char="•"/>
            </a:pPr>
            <a:r>
              <a:rPr lang="en-US" dirty="0">
                <a:latin typeface="Times New Roman" pitchFamily="18" charset="0"/>
                <a:cs typeface="Times New Roman" pitchFamily="18" charset="0"/>
              </a:rPr>
              <a:t>font-style</a:t>
            </a:r>
          </a:p>
          <a:p>
            <a:pPr marL="285750" indent="-285750">
              <a:buFont typeface="Arial" pitchFamily="34" charset="0"/>
              <a:buChar char="•"/>
            </a:pPr>
            <a:r>
              <a:rPr lang="en-US" dirty="0">
                <a:latin typeface="Times New Roman" pitchFamily="18" charset="0"/>
                <a:cs typeface="Times New Roman" pitchFamily="18" charset="0"/>
              </a:rPr>
              <a:t>font-variant</a:t>
            </a:r>
          </a:p>
          <a:p>
            <a:pPr marL="285750" indent="-285750">
              <a:buFont typeface="Arial" pitchFamily="34" charset="0"/>
              <a:buChar char="•"/>
            </a:pPr>
            <a:r>
              <a:rPr lang="en-US" dirty="0" smtClean="0">
                <a:latin typeface="Times New Roman" pitchFamily="18" charset="0"/>
                <a:cs typeface="Times New Roman" pitchFamily="18" charset="0"/>
              </a:rPr>
              <a:t>font-weight</a:t>
            </a:r>
          </a:p>
          <a:p>
            <a:pPr marL="285750" indent="-285750">
              <a:buFont typeface="Arial" pitchFamily="34" charset="0"/>
              <a:buChar char="•"/>
            </a:pPr>
            <a:r>
              <a:rPr lang="en-US" dirty="0">
                <a:latin typeface="Times New Roman" pitchFamily="18" charset="0"/>
                <a:cs typeface="Times New Roman" pitchFamily="18" charset="0"/>
              </a:rPr>
              <a:t>font </a:t>
            </a:r>
          </a:p>
        </p:txBody>
      </p:sp>
    </p:spTree>
    <p:extLst>
      <p:ext uri="{BB962C8B-B14F-4D97-AF65-F5344CB8AC3E}">
        <p14:creationId xmlns:p14="http://schemas.microsoft.com/office/powerpoint/2010/main" val="30887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font-family</a:t>
            </a:r>
            <a:endParaRPr lang="en-US" sz="3600" dirty="0"/>
          </a:p>
        </p:txBody>
      </p:sp>
      <p:sp>
        <p:nvSpPr>
          <p:cNvPr id="3" name="Content Placeholder 2"/>
          <p:cNvSpPr>
            <a:spLocks noGrp="1"/>
          </p:cNvSpPr>
          <p:nvPr>
            <p:ph idx="1"/>
          </p:nvPr>
        </p:nvSpPr>
        <p:spPr>
          <a:xfrm>
            <a:off x="457200" y="742950"/>
            <a:ext cx="8229600" cy="4038600"/>
          </a:xfrm>
        </p:spPr>
        <p:txBody>
          <a:bodyPr>
            <a:normAutofit/>
          </a:bodyPr>
          <a:lstStyle/>
          <a:p>
            <a:pPr marL="0" indent="0">
              <a:buNone/>
            </a:pPr>
            <a:r>
              <a:rPr lang="en-US" sz="2000" dirty="0" smtClean="0">
                <a:latin typeface="Times New Roman" pitchFamily="18" charset="0"/>
                <a:cs typeface="Times New Roman" pitchFamily="18" charset="0"/>
              </a:rPr>
              <a:t>We can specify a list of font names for the text contained inside an HTML element, using font-family property.</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  font-family</a:t>
            </a:r>
            <a:r>
              <a:rPr lang="en-US" sz="2000" dirty="0">
                <a:latin typeface="Times New Roman" pitchFamily="18" charset="0"/>
                <a:cs typeface="Times New Roman" pitchFamily="18" charset="0"/>
              </a:rPr>
              <a:t>: Arial, serif, "Times New Roman</a:t>
            </a:r>
            <a:r>
              <a:rPr lang="en-US" sz="2000" dirty="0" smtClean="0">
                <a:latin typeface="Times New Roman" pitchFamily="18" charset="0"/>
                <a:cs typeface="Times New Roman" pitchFamily="18" charset="0"/>
              </a:rPr>
              <a:t>";   }</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name of a font family is more than one word, it must be in quotation </a:t>
            </a:r>
            <a:r>
              <a:rPr lang="en-US" sz="2000" dirty="0" smtClean="0">
                <a:latin typeface="Times New Roman" pitchFamily="18" charset="0"/>
                <a:cs typeface="Times New Roman" pitchFamily="18" charset="0"/>
              </a:rPr>
              <a:t>marks.</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“Times New Roman”</a:t>
            </a:r>
          </a:p>
          <a:p>
            <a:pPr marL="0" indent="0">
              <a:buNone/>
            </a:pPr>
            <a:r>
              <a:rPr lang="en-US" sz="2000" dirty="0" smtClean="0">
                <a:latin typeface="Times New Roman" pitchFamily="18" charset="0"/>
                <a:cs typeface="Times New Roman" pitchFamily="18" charset="0"/>
              </a:rPr>
              <a:t>Times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80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font-size</a:t>
            </a:r>
            <a:endParaRPr lang="en-US" sz="36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We can specify a font size for the text. </a:t>
            </a:r>
            <a:r>
              <a:rPr lang="en-US" sz="2000" dirty="0">
                <a:latin typeface="Times New Roman" pitchFamily="18" charset="0"/>
                <a:cs typeface="Times New Roman" pitchFamily="18" charset="0"/>
              </a:rPr>
              <a:t>We can </a:t>
            </a:r>
            <a:r>
              <a:rPr lang="en-US" sz="2000" dirty="0" smtClean="0">
                <a:latin typeface="Times New Roman" pitchFamily="18" charset="0"/>
                <a:cs typeface="Times New Roman" pitchFamily="18" charset="0"/>
              </a:rPr>
              <a:t>specify size in </a:t>
            </a:r>
            <a:r>
              <a:rPr lang="en-US" sz="2000" dirty="0">
                <a:latin typeface="Times New Roman" pitchFamily="18" charset="0"/>
                <a:cs typeface="Times New Roman" pitchFamily="18" charset="0"/>
              </a:rPr>
              <a:t>the form of </a:t>
            </a:r>
            <a:r>
              <a:rPr lang="en-US" sz="2000" dirty="0" smtClean="0">
                <a:latin typeface="Times New Roman" pitchFamily="18" charset="0"/>
                <a:cs typeface="Times New Roman" pitchFamily="18" charset="0"/>
              </a:rPr>
              <a:t>percentage,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 font-size: 50%;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16px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2em;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xx-small; }</a:t>
            </a:r>
          </a:p>
          <a:p>
            <a:pPr marL="0" indent="0">
              <a:buNone/>
            </a:pP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default text size in browsers is </a:t>
            </a:r>
            <a:r>
              <a:rPr lang="en-US" sz="2000" dirty="0" smtClean="0">
                <a:latin typeface="Times New Roman" pitchFamily="18" charset="0"/>
                <a:cs typeface="Times New Roman" pitchFamily="18" charset="0"/>
              </a:rPr>
              <a:t>16px or 1em.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6400800" y="1504950"/>
            <a:ext cx="1194558" cy="2308324"/>
          </a:xfrm>
          <a:prstGeom prst="rect">
            <a:avLst/>
          </a:prstGeom>
          <a:noFill/>
        </p:spPr>
        <p:txBody>
          <a:bodyPr wrap="non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xx-small</a:t>
            </a:r>
          </a:p>
          <a:p>
            <a:pPr marL="285750" indent="-285750">
              <a:buFont typeface="Arial" pitchFamily="34" charset="0"/>
              <a:buChar char="•"/>
            </a:pPr>
            <a:r>
              <a:rPr lang="en-US" sz="1600" dirty="0" smtClean="0">
                <a:latin typeface="Times New Roman" pitchFamily="18" charset="0"/>
                <a:cs typeface="Times New Roman" pitchFamily="18" charset="0"/>
              </a:rPr>
              <a:t>x-small</a:t>
            </a:r>
          </a:p>
          <a:p>
            <a:pPr marL="285750" indent="-285750">
              <a:buFont typeface="Arial" pitchFamily="34" charset="0"/>
              <a:buChar char="•"/>
            </a:pPr>
            <a:r>
              <a:rPr lang="en-US" sz="1600" dirty="0" smtClean="0">
                <a:latin typeface="Times New Roman" pitchFamily="18" charset="0"/>
                <a:cs typeface="Times New Roman" pitchFamily="18" charset="0"/>
              </a:rPr>
              <a:t>small</a:t>
            </a:r>
          </a:p>
          <a:p>
            <a:pPr marL="285750" indent="-285750">
              <a:buFont typeface="Arial" pitchFamily="34" charset="0"/>
              <a:buChar char="•"/>
            </a:pPr>
            <a:r>
              <a:rPr lang="en-US" sz="1600" dirty="0" smtClean="0">
                <a:latin typeface="Times New Roman" pitchFamily="18" charset="0"/>
                <a:cs typeface="Times New Roman" pitchFamily="18" charset="0"/>
              </a:rPr>
              <a:t>medium</a:t>
            </a:r>
          </a:p>
          <a:p>
            <a:pPr marL="285750" indent="-285750">
              <a:buFont typeface="Arial" pitchFamily="34" charset="0"/>
              <a:buChar char="•"/>
            </a:pPr>
            <a:r>
              <a:rPr lang="en-US" sz="1600" dirty="0" smtClean="0">
                <a:latin typeface="Times New Roman" pitchFamily="18" charset="0"/>
                <a:cs typeface="Times New Roman" pitchFamily="18" charset="0"/>
              </a:rPr>
              <a:t>large</a:t>
            </a:r>
          </a:p>
          <a:p>
            <a:pPr marL="285750" indent="-285750">
              <a:buFont typeface="Arial" pitchFamily="34" charset="0"/>
              <a:buChar char="•"/>
            </a:pPr>
            <a:r>
              <a:rPr lang="en-US" sz="1600" dirty="0" smtClean="0">
                <a:latin typeface="Times New Roman" pitchFamily="18" charset="0"/>
                <a:cs typeface="Times New Roman" pitchFamily="18" charset="0"/>
              </a:rPr>
              <a:t>x-large</a:t>
            </a:r>
          </a:p>
          <a:p>
            <a:pPr marL="285750" indent="-285750">
              <a:buFont typeface="Arial" pitchFamily="34" charset="0"/>
              <a:buChar char="•"/>
            </a:pPr>
            <a:r>
              <a:rPr lang="en-US" sz="1600" dirty="0" smtClean="0">
                <a:latin typeface="Times New Roman" pitchFamily="18" charset="0"/>
                <a:cs typeface="Times New Roman" pitchFamily="18" charset="0"/>
              </a:rPr>
              <a:t>xx-large</a:t>
            </a:r>
          </a:p>
          <a:p>
            <a:pPr marL="285750" indent="-285750">
              <a:buFont typeface="Arial" pitchFamily="34" charset="0"/>
              <a:buChar char="•"/>
            </a:pPr>
            <a:r>
              <a:rPr lang="en-US" sz="1600" dirty="0" smtClean="0">
                <a:latin typeface="Times New Roman" pitchFamily="18" charset="0"/>
                <a:cs typeface="Times New Roman" pitchFamily="18" charset="0"/>
              </a:rPr>
              <a:t>smaller</a:t>
            </a:r>
          </a:p>
          <a:p>
            <a:pPr marL="285750" indent="-285750">
              <a:buFont typeface="Arial" pitchFamily="34" charset="0"/>
              <a:buChar char="•"/>
            </a:pPr>
            <a:r>
              <a:rPr lang="en-US" sz="1600" dirty="0" smtClean="0">
                <a:latin typeface="Times New Roman" pitchFamily="18" charset="0"/>
                <a:cs typeface="Times New Roman" pitchFamily="18" charset="0"/>
              </a:rPr>
              <a:t>larger</a:t>
            </a:r>
          </a:p>
        </p:txBody>
      </p:sp>
    </p:spTree>
    <p:extLst>
      <p:ext uri="{BB962C8B-B14F-4D97-AF65-F5344CB8AC3E}">
        <p14:creationId xmlns:p14="http://schemas.microsoft.com/office/powerpoint/2010/main" val="210386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dirty="0">
                <a:latin typeface="Times New Roman" pitchFamily="18" charset="0"/>
                <a:cs typeface="Times New Roman" pitchFamily="18" charset="0"/>
              </a:rPr>
              <a:t>font-stretch</a:t>
            </a:r>
            <a:endParaRPr lang="en-US" dirty="0"/>
          </a:p>
        </p:txBody>
      </p:sp>
      <p:sp>
        <p:nvSpPr>
          <p:cNvPr id="3" name="Content Placeholder 2"/>
          <p:cNvSpPr>
            <a:spLocks noGrp="1"/>
          </p:cNvSpPr>
          <p:nvPr>
            <p:ph idx="1"/>
          </p:nvPr>
        </p:nvSpPr>
        <p:spPr>
          <a:xfrm>
            <a:off x="457200" y="853678"/>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 normal, condensed or extended font face. We can set this property to </a:t>
            </a:r>
            <a:r>
              <a:rPr lang="en-US" sz="2000" i="1" dirty="0" smtClean="0">
                <a:latin typeface="Times New Roman" pitchFamily="18" charset="0"/>
                <a:cs typeface="Times New Roman" pitchFamily="18" charset="0"/>
              </a:rPr>
              <a:t>normal, wider, narrower, ultra-condensed, extra-condensed, condensed, semi-condensed, semi-expanded, expanded, </a:t>
            </a:r>
            <a:r>
              <a:rPr lang="en-US" sz="2000" dirty="0" smtClean="0">
                <a:latin typeface="Times New Roman" pitchFamily="18" charset="0"/>
                <a:cs typeface="Times New Roman" pitchFamily="18" charset="0"/>
              </a:rPr>
              <a:t>extra-expanded</a:t>
            </a:r>
            <a:r>
              <a:rPr lang="en-US" sz="2000" i="1" dirty="0" smtClean="0">
                <a:latin typeface="Times New Roman" pitchFamily="18" charset="0"/>
                <a:cs typeface="Times New Roman" pitchFamily="18" charset="0"/>
              </a:rPr>
              <a:t>, ultra-expanded. </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font-stretch</a:t>
            </a:r>
            <a:r>
              <a:rPr lang="en-US" sz="2000" dirty="0">
                <a:latin typeface="Times New Roman" pitchFamily="18" charset="0"/>
                <a:cs typeface="Times New Roman" pitchFamily="18" charset="0"/>
              </a:rPr>
              <a:t>: condensed</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460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font-style</a:t>
            </a:r>
            <a:endParaRPr lang="en-US" sz="3600"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style of the font. We can set this property to </a:t>
            </a:r>
            <a:r>
              <a:rPr lang="en-US" sz="2400" i="1" dirty="0" smtClean="0">
                <a:latin typeface="Times New Roman" pitchFamily="18" charset="0"/>
                <a:cs typeface="Times New Roman" pitchFamily="18" charset="0"/>
              </a:rPr>
              <a:t>normal, italic, oblique.</a:t>
            </a: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font-style</a:t>
            </a:r>
            <a:r>
              <a:rPr lang="en-US" sz="2400" dirty="0">
                <a:latin typeface="Times New Roman" pitchFamily="18" charset="0"/>
                <a:cs typeface="Times New Roman" pitchFamily="18" charset="0"/>
              </a:rPr>
              <a:t>: italic</a:t>
            </a:r>
            <a:r>
              <a:rPr lang="en-US" sz="2400" dirty="0" smtClean="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By default text is normal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025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dirty="0" smtClean="0">
                <a:latin typeface="Times New Roman" pitchFamily="18" charset="0"/>
                <a:cs typeface="Times New Roman" pitchFamily="18" charset="0"/>
              </a:rPr>
              <a:t>font-variant</a:t>
            </a:r>
            <a:endParaRPr lang="en-US"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whether or not a font is a  small-caps font. We can set this property to either </a:t>
            </a:r>
            <a:r>
              <a:rPr lang="en-US" sz="2000" i="1" dirty="0" smtClean="0">
                <a:latin typeface="Times New Roman" pitchFamily="18" charset="0"/>
                <a:cs typeface="Times New Roman" pitchFamily="18" charset="0"/>
              </a:rPr>
              <a:t>normal or small-caps.</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font-variant</a:t>
            </a:r>
            <a:r>
              <a:rPr lang="en-US" sz="2000" dirty="0">
                <a:latin typeface="Times New Roman" pitchFamily="18" charset="0"/>
                <a:cs typeface="Times New Roman" pitchFamily="18" charset="0"/>
              </a:rPr>
              <a:t>: small-caps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030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font-weight</a:t>
            </a:r>
            <a:endParaRPr lang="en-US" sz="3600"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The font weight property allows to set the font weight of the text present on an HTML Page. We can set this property to </a:t>
            </a:r>
            <a:r>
              <a:rPr lang="en-US" sz="2000" i="1" dirty="0" smtClean="0">
                <a:latin typeface="Times New Roman" pitchFamily="18" charset="0"/>
                <a:cs typeface="Times New Roman" pitchFamily="18" charset="0"/>
              </a:rPr>
              <a:t>normal, bold, bolder, lighter, number (100, 200, 300 </a:t>
            </a:r>
            <a:r>
              <a:rPr lang="en-US" sz="2000" i="1" dirty="0" err="1" smtClean="0">
                <a:latin typeface="Times New Roman" pitchFamily="18" charset="0"/>
                <a:cs typeface="Times New Roman" pitchFamily="18" charset="0"/>
              </a:rPr>
              <a:t>upto</a:t>
            </a:r>
            <a:r>
              <a:rPr lang="en-US" sz="2000" i="1" dirty="0" smtClean="0">
                <a:latin typeface="Times New Roman" pitchFamily="18" charset="0"/>
                <a:cs typeface="Times New Roman" pitchFamily="18" charset="0"/>
              </a:rPr>
              <a:t> 900)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font-weight</a:t>
            </a:r>
            <a:r>
              <a:rPr lang="en-US" sz="2000" dirty="0">
                <a:latin typeface="Times New Roman" pitchFamily="18" charset="0"/>
                <a:cs typeface="Times New Roman" pitchFamily="18" charset="0"/>
              </a:rPr>
              <a:t>: bold</a:t>
            </a:r>
            <a:r>
              <a:rPr lang="en-US" sz="2000" dirty="0" smtClean="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p {  font-weight: </a:t>
            </a:r>
            <a:r>
              <a:rPr lang="en-US" sz="2000" dirty="0" smtClean="0">
                <a:latin typeface="Times New Roman" pitchFamily="18" charset="0"/>
                <a:cs typeface="Times New Roman" pitchFamily="18" charset="0"/>
              </a:rPr>
              <a:t>500;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441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External Style Sheet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An external style sheet is a separate document that contains only CSS rules. An </a:t>
            </a:r>
            <a:r>
              <a:rPr lang="en-US" sz="2400" dirty="0">
                <a:latin typeface="Times New Roman" pitchFamily="18" charset="0"/>
                <a:cs typeface="Times New Roman" pitchFamily="18" charset="0"/>
              </a:rPr>
              <a:t>external style </a:t>
            </a:r>
            <a:r>
              <a:rPr lang="en-US" sz="2400" dirty="0" smtClean="0">
                <a:latin typeface="Times New Roman" pitchFamily="18" charset="0"/>
                <a:cs typeface="Times New Roman" pitchFamily="18" charset="0"/>
              </a:rPr>
              <a:t>sheet helps to </a:t>
            </a:r>
            <a:r>
              <a:rPr lang="en-US" sz="2400" dirty="0">
                <a:latin typeface="Times New Roman" pitchFamily="18" charset="0"/>
                <a:cs typeface="Times New Roman" pitchFamily="18" charset="0"/>
              </a:rPr>
              <a:t>change the look of an entire website by changing just one </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 file. It should not contain any HTML Tags. It has .</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 extension.</a:t>
            </a: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282393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font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a:bodyPr>
          <a:lstStyle/>
          <a:p>
            <a:pPr marL="0" indent="0">
              <a:buNone/>
            </a:pPr>
            <a:r>
              <a:rPr lang="en-US" sz="2000" dirty="0" smtClean="0">
                <a:latin typeface="Times New Roman" pitchFamily="18" charset="0"/>
                <a:cs typeface="Times New Roman" pitchFamily="18" charset="0"/>
              </a:rPr>
              <a:t>It defines a shorthand property for font-style, font-variant, font-weight, font-size, line-height, and font-family properties. </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 font: bold 20px serif;}</a:t>
            </a:r>
          </a:p>
          <a:p>
            <a:pPr marL="0" indent="0">
              <a:buNone/>
            </a:pPr>
            <a:endParaRPr lang="en-US" sz="20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properties </a:t>
            </a:r>
            <a:r>
              <a:rPr lang="en-US" sz="1600" dirty="0" smtClean="0">
                <a:latin typeface="Times New Roman" pitchFamily="18" charset="0"/>
                <a:cs typeface="Times New Roman" pitchFamily="18" charset="0"/>
              </a:rPr>
              <a:t>must be set in order: </a:t>
            </a:r>
            <a:r>
              <a:rPr lang="en-US" sz="1600" dirty="0">
                <a:latin typeface="Times New Roman" pitchFamily="18" charset="0"/>
                <a:cs typeface="Times New Roman" pitchFamily="18" charset="0"/>
              </a:rPr>
              <a:t>"font-style font-variant font-weight font-size/line-height font-family"</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font-size and font-family values are </a:t>
            </a:r>
            <a:r>
              <a:rPr lang="en-US" sz="1600">
                <a:latin typeface="Times New Roman" pitchFamily="18" charset="0"/>
                <a:cs typeface="Times New Roman" pitchFamily="18" charset="0"/>
              </a:rPr>
              <a:t>required</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24843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List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905000"/>
          </a:xfrm>
        </p:spPr>
        <p:txBody>
          <a:bodyPr>
            <a:normAutofit/>
          </a:bodyPr>
          <a:lstStyle/>
          <a:p>
            <a:pPr marL="0" indent="0">
              <a:buNone/>
            </a:pPr>
            <a:r>
              <a:rPr lang="en-US" sz="2000" dirty="0" smtClean="0">
                <a:latin typeface="Times New Roman" pitchFamily="18" charset="0"/>
                <a:cs typeface="Times New Roman" pitchFamily="18" charset="0"/>
              </a:rPr>
              <a:t>List property is used to create list. There are two type of lists:</a:t>
            </a:r>
          </a:p>
          <a:p>
            <a:r>
              <a:rPr lang="en-US" sz="2000" dirty="0" smtClean="0">
                <a:latin typeface="Times New Roman" pitchFamily="18" charset="0"/>
                <a:cs typeface="Times New Roman" pitchFamily="18" charset="0"/>
              </a:rPr>
              <a:t>Unordered Lists – An unordered list uses bullets as the list item markers.</a:t>
            </a:r>
          </a:p>
          <a:p>
            <a:r>
              <a:rPr lang="en-US" sz="2000" dirty="0" smtClean="0">
                <a:latin typeface="Times New Roman" pitchFamily="18" charset="0"/>
                <a:cs typeface="Times New Roman" pitchFamily="18" charset="0"/>
              </a:rPr>
              <a:t>Ordered Lists – An ordered list uses numbers or letters as the list item markers. </a:t>
            </a: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1676400" y="2419349"/>
            <a:ext cx="2624436" cy="1569660"/>
          </a:xfrm>
          <a:prstGeom prst="rect">
            <a:avLst/>
          </a:prstGeom>
          <a:noFill/>
        </p:spPr>
        <p:txBody>
          <a:bodyPr wrap="none" rtlCol="0">
            <a:spAutoFit/>
          </a:bodyPr>
          <a:lstStyle/>
          <a:p>
            <a:pPr marL="285750" indent="-285750">
              <a:buFont typeface="Arial" pitchFamily="34" charset="0"/>
              <a:buChar char="•"/>
            </a:pPr>
            <a:r>
              <a:rPr lang="en-US" sz="2400" dirty="0">
                <a:latin typeface="Times New Roman" pitchFamily="18" charset="0"/>
                <a:cs typeface="Times New Roman" pitchFamily="18" charset="0"/>
              </a:rPr>
              <a:t>list-style-type</a:t>
            </a: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list-style-image</a:t>
            </a:r>
          </a:p>
          <a:p>
            <a:pPr marL="285750" indent="-285750">
              <a:buFont typeface="Arial" pitchFamily="34" charset="0"/>
              <a:buChar char="•"/>
            </a:pPr>
            <a:r>
              <a:rPr lang="en-US" sz="2400" dirty="0" smtClean="0">
                <a:latin typeface="Times New Roman" pitchFamily="18" charset="0"/>
                <a:cs typeface="Times New Roman" pitchFamily="18" charset="0"/>
              </a:rPr>
              <a:t>list-style-position</a:t>
            </a:r>
          </a:p>
          <a:p>
            <a:pPr marL="285750" indent="-285750">
              <a:buFont typeface="Arial" pitchFamily="34" charset="0"/>
              <a:buChar char="•"/>
            </a:pPr>
            <a:r>
              <a:rPr lang="en-US" sz="2400" dirty="0">
                <a:latin typeface="Times New Roman" pitchFamily="18" charset="0"/>
                <a:cs typeface="Times New Roman" pitchFamily="18" charset="0"/>
              </a:rPr>
              <a:t>list-style</a:t>
            </a:r>
          </a:p>
        </p:txBody>
      </p:sp>
    </p:spTree>
    <p:extLst>
      <p:ext uri="{BB962C8B-B14F-4D97-AF65-F5344CB8AC3E}">
        <p14:creationId xmlns:p14="http://schemas.microsoft.com/office/powerpoint/2010/main" val="239232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list-style-image</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In this an image is used as the list item marker. We can set this property to none or web address of an image. </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list-style-image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url</a:t>
            </a:r>
            <a:r>
              <a:rPr lang="en-US" sz="2000" dirty="0">
                <a:latin typeface="Times New Roman" pitchFamily="18" charset="0"/>
                <a:cs typeface="Times New Roman" pitchFamily="18" charset="0"/>
              </a:rPr>
              <a:t>('book.png</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798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list-style-type</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appearance of the list item maker if the </a:t>
            </a:r>
            <a:r>
              <a:rPr lang="en-US" sz="2000" b="1" dirty="0" smtClean="0">
                <a:latin typeface="Times New Roman" pitchFamily="18" charset="0"/>
                <a:cs typeface="Times New Roman" pitchFamily="18" charset="0"/>
              </a:rPr>
              <a:t>list-style-image</a:t>
            </a:r>
            <a:r>
              <a:rPr lang="en-US" sz="2000" dirty="0" smtClean="0">
                <a:latin typeface="Times New Roman" pitchFamily="18" charset="0"/>
                <a:cs typeface="Times New Roman" pitchFamily="18" charset="0"/>
              </a:rPr>
              <a:t> property has the value </a:t>
            </a:r>
            <a:r>
              <a:rPr lang="en-US" sz="2000" i="1" dirty="0" smtClean="0">
                <a:latin typeface="Times New Roman" pitchFamily="18" charset="0"/>
                <a:cs typeface="Times New Roman" pitchFamily="18" charset="0"/>
              </a:rPr>
              <a:t>none</a:t>
            </a:r>
            <a:r>
              <a:rPr lang="en-US" sz="2000" dirty="0" smtClean="0">
                <a:latin typeface="Times New Roman" pitchFamily="18" charset="0"/>
                <a:cs typeface="Times New Roman" pitchFamily="18" charset="0"/>
              </a:rPr>
              <a:t> or if the image specified through this property cannot be displayed. We can set this property to </a:t>
            </a:r>
            <a:r>
              <a:rPr lang="en-US" sz="2000" i="1" dirty="0" smtClean="0">
                <a:latin typeface="Times New Roman" pitchFamily="18" charset="0"/>
                <a:cs typeface="Times New Roman" pitchFamily="18" charset="0"/>
              </a:rPr>
              <a:t>none, disc, circle, square, decimal, decimal-leading-zero, lower-roman, upper-roman, lower-alpha, upper-alpha, lower-</a:t>
            </a:r>
            <a:r>
              <a:rPr lang="en-US" sz="2000" i="1" dirty="0" err="1" smtClean="0">
                <a:latin typeface="Times New Roman" pitchFamily="18" charset="0"/>
                <a:cs typeface="Times New Roman" pitchFamily="18" charset="0"/>
              </a:rPr>
              <a:t>greek</a:t>
            </a:r>
            <a:r>
              <a:rPr lang="en-US" sz="2000" i="1" dirty="0" smtClean="0">
                <a:latin typeface="Times New Roman" pitchFamily="18" charset="0"/>
                <a:cs typeface="Times New Roman" pitchFamily="18" charset="0"/>
              </a:rPr>
              <a:t>, lower-</a:t>
            </a:r>
            <a:r>
              <a:rPr lang="en-US" sz="2000" i="1" dirty="0" err="1" smtClean="0">
                <a:latin typeface="Times New Roman" pitchFamily="18" charset="0"/>
                <a:cs typeface="Times New Roman" pitchFamily="18" charset="0"/>
              </a:rPr>
              <a:t>latin</a:t>
            </a:r>
            <a:r>
              <a:rPr lang="en-US" sz="2000" i="1" dirty="0" smtClean="0">
                <a:latin typeface="Times New Roman" pitchFamily="18" charset="0"/>
                <a:cs typeface="Times New Roman" pitchFamily="18" charset="0"/>
              </a:rPr>
              <a:t>, upper-</a:t>
            </a:r>
            <a:r>
              <a:rPr lang="en-US" sz="2000" i="1" dirty="0" err="1" smtClean="0">
                <a:latin typeface="Times New Roman" pitchFamily="18" charset="0"/>
                <a:cs typeface="Times New Roman" pitchFamily="18" charset="0"/>
              </a:rPr>
              <a:t>latin</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hebrew</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armenian</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georgian</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cjk</a:t>
            </a:r>
            <a:r>
              <a:rPr lang="en-US" sz="2000" i="1" dirty="0" smtClean="0">
                <a:latin typeface="Times New Roman" pitchFamily="18" charset="0"/>
                <a:cs typeface="Times New Roman" pitchFamily="18" charset="0"/>
              </a:rPr>
              <a:t>-ideographic, hiragana, katakana, hiragana-</a:t>
            </a:r>
            <a:r>
              <a:rPr lang="en-US" sz="2000" i="1" dirty="0" err="1" smtClean="0">
                <a:latin typeface="Times New Roman" pitchFamily="18" charset="0"/>
                <a:cs typeface="Times New Roman" pitchFamily="18" charset="0"/>
              </a:rPr>
              <a:t>iroha</a:t>
            </a:r>
            <a:r>
              <a:rPr lang="en-US" sz="2000" i="1" dirty="0" smtClean="0">
                <a:latin typeface="Times New Roman" pitchFamily="18" charset="0"/>
                <a:cs typeface="Times New Roman" pitchFamily="18" charset="0"/>
              </a:rPr>
              <a:t>, or katakana-</a:t>
            </a:r>
            <a:r>
              <a:rPr lang="en-US" sz="2000" i="1" dirty="0" err="1" smtClean="0">
                <a:latin typeface="Times New Roman" pitchFamily="18" charset="0"/>
                <a:cs typeface="Times New Roman" pitchFamily="18" charset="0"/>
              </a:rPr>
              <a:t>iroha</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Ex: - </a:t>
            </a:r>
          </a:p>
          <a:p>
            <a:pPr marL="0" indent="0">
              <a:buNone/>
            </a:pPr>
            <a:r>
              <a:rPr lang="en-US" sz="2000" dirty="0" err="1">
                <a:latin typeface="Times New Roman" pitchFamily="18" charset="0"/>
                <a:cs typeface="Times New Roman" pitchFamily="18" charset="0"/>
              </a:rPr>
              <a:t>ul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list-style-type</a:t>
            </a:r>
            <a:r>
              <a:rPr lang="en-US" sz="2000" dirty="0">
                <a:latin typeface="Times New Roman" pitchFamily="18" charset="0"/>
                <a:cs typeface="Times New Roman" pitchFamily="18" charset="0"/>
              </a:rPr>
              <a:t>: circle</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5250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list-style-position</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position of the list item maker. You can set this property to either </a:t>
            </a:r>
            <a:r>
              <a:rPr lang="en-US" sz="2000" i="1" dirty="0" smtClean="0">
                <a:latin typeface="Times New Roman" pitchFamily="18" charset="0"/>
                <a:cs typeface="Times New Roman" pitchFamily="18" charset="0"/>
              </a:rPr>
              <a:t>inside</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outside</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Ex: - </a:t>
            </a:r>
          </a:p>
          <a:p>
            <a:pPr marL="0" indent="0">
              <a:buNone/>
            </a:pPr>
            <a:r>
              <a:rPr lang="en-US" sz="2000" dirty="0" err="1">
                <a:latin typeface="Times New Roman" pitchFamily="18" charset="0"/>
                <a:cs typeface="Times New Roman" pitchFamily="18" charset="0"/>
              </a:rPr>
              <a:t>ul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list-style-position: inside;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171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is a shorthand property for </a:t>
            </a:r>
            <a:r>
              <a:rPr lang="en-US" sz="2000" i="1" dirty="0" smtClean="0">
                <a:latin typeface="Times New Roman" pitchFamily="18" charset="0"/>
                <a:cs typeface="Times New Roman" pitchFamily="18" charset="0"/>
              </a:rPr>
              <a:t>list-style-type, list-style-image and list-style-position</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a:t>
            </a:r>
          </a:p>
          <a:p>
            <a:pPr marL="0" indent="0">
              <a:buNone/>
            </a:pPr>
            <a:r>
              <a:rPr lang="en-US" sz="2000" dirty="0" err="1">
                <a:latin typeface="Times New Roman" pitchFamily="18" charset="0"/>
                <a:cs typeface="Times New Roman" pitchFamily="18" charset="0"/>
              </a:rPr>
              <a:t>ul</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list-style</a:t>
            </a:r>
            <a:r>
              <a:rPr lang="en-US" sz="2000" smtClean="0">
                <a:latin typeface="Times New Roman" pitchFamily="18" charset="0"/>
                <a:cs typeface="Times New Roman" pitchFamily="18" charset="0"/>
              </a:rPr>
              <a:t>: square </a:t>
            </a:r>
            <a:r>
              <a:rPr lang="en-US" sz="2000" dirty="0" smtClean="0">
                <a:latin typeface="Times New Roman" pitchFamily="18" charset="0"/>
                <a:cs typeface="Times New Roman" pitchFamily="18" charset="0"/>
              </a:rPr>
              <a:t>inside; }</a:t>
            </a:r>
          </a:p>
          <a:p>
            <a:pPr marL="0" indent="0">
              <a:buNone/>
            </a:pPr>
            <a:endParaRPr lang="en-US"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Order: </a:t>
            </a:r>
            <a:r>
              <a:rPr lang="en-US" sz="2000" dirty="0">
                <a:latin typeface="Times New Roman" pitchFamily="18" charset="0"/>
                <a:cs typeface="Times New Roman" pitchFamily="18" charset="0"/>
              </a:rPr>
              <a:t>list-style-type, list-style-position, list-style-image.</a:t>
            </a: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95250"/>
            <a:ext cx="8229600" cy="857250"/>
          </a:xfrm>
        </p:spPr>
        <p:txBody>
          <a:bodyPr>
            <a:normAutofit/>
          </a:bodyPr>
          <a:lstStyle/>
          <a:p>
            <a:r>
              <a:rPr lang="en-US" sz="3600" dirty="0" smtClean="0">
                <a:latin typeface="Times New Roman" pitchFamily="18" charset="0"/>
                <a:cs typeface="Times New Roman" pitchFamily="18" charset="0"/>
              </a:rPr>
              <a:t>list-style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4219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border-style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sets border style of an element. We can set this property to </a:t>
            </a:r>
            <a:r>
              <a:rPr lang="en-US" sz="2400" i="1" dirty="0" smtClean="0">
                <a:latin typeface="Times New Roman" pitchFamily="18" charset="0"/>
                <a:cs typeface="Times New Roman" pitchFamily="18" charset="0"/>
              </a:rPr>
              <a:t>none, hidden, dotted, dashed, solid, double, groove, ridge, inset, outset</a:t>
            </a: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p { border-style: dashed; }</a:t>
            </a:r>
          </a:p>
        </p:txBody>
      </p:sp>
    </p:spTree>
    <p:extLst>
      <p:ext uri="{BB962C8B-B14F-4D97-AF65-F5344CB8AC3E}">
        <p14:creationId xmlns:p14="http://schemas.microsoft.com/office/powerpoint/2010/main" val="62376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2400" dirty="0">
                <a:latin typeface="Times New Roman" pitchFamily="18" charset="0"/>
                <a:cs typeface="Times New Roman" pitchFamily="18" charset="0"/>
              </a:rPr>
              <a:t>p { border-style: </a:t>
            </a:r>
            <a:r>
              <a:rPr lang="en-US" sz="2400" dirty="0" smtClean="0">
                <a:latin typeface="Times New Roman" pitchFamily="18" charset="0"/>
                <a:cs typeface="Times New Roman" pitchFamily="18" charset="0"/>
              </a:rPr>
              <a:t>dotted solid double dashed; }</a:t>
            </a:r>
            <a:endParaRPr lang="en-US" sz="2400" dirty="0">
              <a:latin typeface="Times New Roman" pitchFamily="18" charset="0"/>
              <a:cs typeface="Times New Roman" pitchFamily="18" charset="0"/>
            </a:endParaRP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border-style: dotted solid </a:t>
            </a:r>
            <a:r>
              <a:rPr lang="en-US" sz="2400" dirty="0" smtClean="0">
                <a:latin typeface="Times New Roman" pitchFamily="18" charset="0"/>
                <a:cs typeface="Times New Roman" pitchFamily="18" charset="0"/>
              </a:rPr>
              <a:t>dashed</a:t>
            </a:r>
            <a:r>
              <a:rPr lang="en-US" sz="2400" dirty="0">
                <a:latin typeface="Times New Roman" pitchFamily="18" charset="0"/>
                <a:cs typeface="Times New Roman" pitchFamily="18" charset="0"/>
              </a:rPr>
              <a:t>; }</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border-style: dotted </a:t>
            </a:r>
            <a:r>
              <a:rPr lang="en-US" sz="2400" dirty="0" smtClean="0">
                <a:latin typeface="Times New Roman" pitchFamily="18" charset="0"/>
                <a:cs typeface="Times New Roman" pitchFamily="18" charset="0"/>
              </a:rPr>
              <a:t>solid;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border-style: </a:t>
            </a:r>
            <a:r>
              <a:rPr lang="en-US" sz="2400" dirty="0" smtClean="0">
                <a:latin typeface="Times New Roman" pitchFamily="18" charset="0"/>
                <a:cs typeface="Times New Roman" pitchFamily="18" charset="0"/>
              </a:rPr>
              <a:t>dotted; </a:t>
            </a:r>
            <a:r>
              <a:rPr lang="en-US" sz="2400" dirty="0">
                <a:latin typeface="Times New Roman" pitchFamily="18" charset="0"/>
                <a:cs typeface="Times New Roman" pitchFamily="18" charset="0"/>
              </a:rPr>
              <a:t>}</a:t>
            </a: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border-style</a:t>
            </a:r>
            <a:endParaRPr lang="en-US" sz="4000" dirty="0">
              <a:latin typeface="Times New Roman" pitchFamily="18" charset="0"/>
              <a:cs typeface="Times New Roman" pitchFamily="18" charset="0"/>
            </a:endParaRPr>
          </a:p>
        </p:txBody>
      </p:sp>
      <p:sp>
        <p:nvSpPr>
          <p:cNvPr id="5" name="TextBox 4"/>
          <p:cNvSpPr txBox="1"/>
          <p:nvPr/>
        </p:nvSpPr>
        <p:spPr>
          <a:xfrm>
            <a:off x="2668743" y="1521827"/>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6" name="TextBox 5"/>
          <p:cNvSpPr txBox="1"/>
          <p:nvPr/>
        </p:nvSpPr>
        <p:spPr>
          <a:xfrm>
            <a:off x="3331828" y="152746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7" name="TextBox 6"/>
          <p:cNvSpPr txBox="1"/>
          <p:nvPr/>
        </p:nvSpPr>
        <p:spPr>
          <a:xfrm>
            <a:off x="5028404" y="150280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8" name="TextBox 7"/>
          <p:cNvSpPr txBox="1"/>
          <p:nvPr/>
        </p:nvSpPr>
        <p:spPr>
          <a:xfrm>
            <a:off x="4037059" y="1521827"/>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10" name="Straight Arrow Connector 9"/>
          <p:cNvCxnSpPr>
            <a:stCxn id="5" idx="0"/>
          </p:cNvCxnSpPr>
          <p:nvPr/>
        </p:nvCxnSpPr>
        <p:spPr>
          <a:xfrm flipH="1" flipV="1">
            <a:off x="2819400" y="1123950"/>
            <a:ext cx="73122" cy="3978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0"/>
          </p:cNvCxnSpPr>
          <p:nvPr/>
        </p:nvCxnSpPr>
        <p:spPr>
          <a:xfrm flipH="1" flipV="1">
            <a:off x="3567571" y="1123950"/>
            <a:ext cx="51355" cy="403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295393" y="1123950"/>
            <a:ext cx="125746" cy="3978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0"/>
          </p:cNvCxnSpPr>
          <p:nvPr/>
        </p:nvCxnSpPr>
        <p:spPr>
          <a:xfrm flipH="1" flipV="1">
            <a:off x="5104604" y="1123950"/>
            <a:ext cx="153991" cy="3788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828800" y="256209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18" name="TextBox 17"/>
          <p:cNvSpPr txBox="1"/>
          <p:nvPr/>
        </p:nvSpPr>
        <p:spPr>
          <a:xfrm>
            <a:off x="2682291" y="2571750"/>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19" name="TextBox 18"/>
          <p:cNvSpPr txBox="1"/>
          <p:nvPr/>
        </p:nvSpPr>
        <p:spPr>
          <a:xfrm>
            <a:off x="3456658" y="2571750"/>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20" name="TextBox 19"/>
          <p:cNvSpPr txBox="1"/>
          <p:nvPr/>
        </p:nvSpPr>
        <p:spPr>
          <a:xfrm>
            <a:off x="4079396" y="258194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21" name="Straight Arrow Connector 20"/>
          <p:cNvCxnSpPr>
            <a:stCxn id="17" idx="0"/>
          </p:cNvCxnSpPr>
          <p:nvPr/>
        </p:nvCxnSpPr>
        <p:spPr>
          <a:xfrm flipV="1">
            <a:off x="2052579" y="2266950"/>
            <a:ext cx="538221" cy="295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0"/>
          </p:cNvCxnSpPr>
          <p:nvPr/>
        </p:nvCxnSpPr>
        <p:spPr>
          <a:xfrm flipV="1">
            <a:off x="2969389" y="2266950"/>
            <a:ext cx="38341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155596" y="2277145"/>
            <a:ext cx="307879" cy="304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9" idx="0"/>
          </p:cNvCxnSpPr>
          <p:nvPr/>
        </p:nvCxnSpPr>
        <p:spPr>
          <a:xfrm flipH="1" flipV="1">
            <a:off x="3456658" y="2265340"/>
            <a:ext cx="230191" cy="3064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p:nvPr/>
        </p:nvSpPr>
        <p:spPr>
          <a:xfrm>
            <a:off x="1679050" y="371475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29" name="TextBox 28"/>
          <p:cNvSpPr txBox="1"/>
          <p:nvPr/>
        </p:nvSpPr>
        <p:spPr>
          <a:xfrm>
            <a:off x="3342844" y="3752045"/>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30" name="TextBox 29"/>
          <p:cNvSpPr txBox="1"/>
          <p:nvPr/>
        </p:nvSpPr>
        <p:spPr>
          <a:xfrm>
            <a:off x="4065202" y="375365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31" name="TextBox 30"/>
          <p:cNvSpPr txBox="1"/>
          <p:nvPr/>
        </p:nvSpPr>
        <p:spPr>
          <a:xfrm>
            <a:off x="2435320" y="3790950"/>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32" name="Straight Arrow Connector 31"/>
          <p:cNvCxnSpPr>
            <a:stCxn id="28" idx="0"/>
          </p:cNvCxnSpPr>
          <p:nvPr/>
        </p:nvCxnSpPr>
        <p:spPr>
          <a:xfrm flipV="1">
            <a:off x="1902829" y="3333750"/>
            <a:ext cx="779462"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9" idx="0"/>
          </p:cNvCxnSpPr>
          <p:nvPr/>
        </p:nvCxnSpPr>
        <p:spPr>
          <a:xfrm flipH="1" flipV="1">
            <a:off x="3505200" y="3333750"/>
            <a:ext cx="124742" cy="418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2819400" y="3409950"/>
            <a:ext cx="0"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30" idx="0"/>
          </p:cNvCxnSpPr>
          <p:nvPr/>
        </p:nvCxnSpPr>
        <p:spPr>
          <a:xfrm flipH="1" flipV="1">
            <a:off x="3629942" y="3333750"/>
            <a:ext cx="665451" cy="41990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2521831" y="4705350"/>
            <a:ext cx="39145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all</a:t>
            </a:r>
            <a:endParaRPr lang="en-US" sz="1600" dirty="0">
              <a:latin typeface="Times New Roman" pitchFamily="18" charset="0"/>
              <a:cs typeface="Times New Roman" pitchFamily="18" charset="0"/>
            </a:endParaRPr>
          </a:p>
        </p:txBody>
      </p:sp>
      <p:cxnSp>
        <p:nvCxnSpPr>
          <p:cNvPr id="43" name="Straight Arrow Connector 42"/>
          <p:cNvCxnSpPr>
            <a:stCxn id="42" idx="0"/>
          </p:cNvCxnSpPr>
          <p:nvPr/>
        </p:nvCxnSpPr>
        <p:spPr>
          <a:xfrm flipV="1">
            <a:off x="2717558" y="4445948"/>
            <a:ext cx="28052" cy="259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521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8" grpId="0" animBg="1"/>
      <p:bldP spid="29" grpId="0" animBg="1"/>
      <p:bldP spid="30" grpId="0" animBg="1"/>
      <p:bldP spid="31" grpId="0" animBg="1"/>
      <p:bldP spid="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border-width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sets width of element’s border. We can set this property to thin, medium, thick, length in the form of </a:t>
            </a:r>
            <a:r>
              <a:rPr lang="en-US" sz="2400" dirty="0" err="1" smtClean="0">
                <a:latin typeface="Times New Roman" pitchFamily="18" charset="0"/>
                <a:cs typeface="Times New Roman" pitchFamily="18" charset="0"/>
              </a:rPr>
              <a:t>px</a:t>
            </a: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p {  border-style: solid; border-width: thick;}</a:t>
            </a:r>
          </a:p>
          <a:p>
            <a:pPr marL="0" indent="0">
              <a:buNone/>
            </a:pPr>
            <a:r>
              <a:rPr lang="en-US" sz="2400" dirty="0">
                <a:latin typeface="Times New Roman" pitchFamily="18" charset="0"/>
                <a:cs typeface="Times New Roman" pitchFamily="18" charset="0"/>
              </a:rPr>
              <a:t>p {  border-style: solid; border-width: </a:t>
            </a:r>
            <a:r>
              <a:rPr lang="en-US" sz="2400" dirty="0" smtClean="0">
                <a:latin typeface="Times New Roman" pitchFamily="18" charset="0"/>
                <a:cs typeface="Times New Roman" pitchFamily="18" charset="0"/>
              </a:rPr>
              <a:t>5px;}</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47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border-width: thick medium thin 5px; }</a:t>
            </a:r>
            <a:endParaRPr lang="en-US" sz="2400" dirty="0">
              <a:latin typeface="Times New Roman" pitchFamily="18" charset="0"/>
              <a:cs typeface="Times New Roman" pitchFamily="18" charset="0"/>
            </a:endParaRP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border-width: thick medium 5px;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border-width: thick thin;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border-width: 5px; </a:t>
            </a:r>
            <a:r>
              <a:rPr lang="en-US" sz="2400" dirty="0">
                <a:latin typeface="Times New Roman" pitchFamily="18" charset="0"/>
                <a:cs typeface="Times New Roman" pitchFamily="18" charset="0"/>
              </a:rPr>
              <a:t>}</a:t>
            </a: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border-width</a:t>
            </a:r>
            <a:endParaRPr lang="en-US" sz="4000" dirty="0">
              <a:latin typeface="Times New Roman" pitchFamily="18" charset="0"/>
              <a:cs typeface="Times New Roman" pitchFamily="18" charset="0"/>
            </a:endParaRPr>
          </a:p>
        </p:txBody>
      </p:sp>
      <p:sp>
        <p:nvSpPr>
          <p:cNvPr id="5" name="TextBox 4"/>
          <p:cNvSpPr txBox="1"/>
          <p:nvPr/>
        </p:nvSpPr>
        <p:spPr>
          <a:xfrm>
            <a:off x="2668743" y="1521827"/>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6" name="TextBox 5"/>
          <p:cNvSpPr txBox="1"/>
          <p:nvPr/>
        </p:nvSpPr>
        <p:spPr>
          <a:xfrm>
            <a:off x="3331828" y="152746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7" name="TextBox 6"/>
          <p:cNvSpPr txBox="1"/>
          <p:nvPr/>
        </p:nvSpPr>
        <p:spPr>
          <a:xfrm>
            <a:off x="5028404" y="150280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8" name="TextBox 7"/>
          <p:cNvSpPr txBox="1"/>
          <p:nvPr/>
        </p:nvSpPr>
        <p:spPr>
          <a:xfrm>
            <a:off x="4037059" y="1521827"/>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10" name="Straight Arrow Connector 9"/>
          <p:cNvCxnSpPr>
            <a:stCxn id="5" idx="0"/>
          </p:cNvCxnSpPr>
          <p:nvPr/>
        </p:nvCxnSpPr>
        <p:spPr>
          <a:xfrm flipH="1" flipV="1">
            <a:off x="2819400" y="1123950"/>
            <a:ext cx="73122" cy="3978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0"/>
          </p:cNvCxnSpPr>
          <p:nvPr/>
        </p:nvCxnSpPr>
        <p:spPr>
          <a:xfrm flipH="1" flipV="1">
            <a:off x="3567571" y="1123950"/>
            <a:ext cx="51355" cy="403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295393" y="1123950"/>
            <a:ext cx="125746" cy="3978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0"/>
          </p:cNvCxnSpPr>
          <p:nvPr/>
        </p:nvCxnSpPr>
        <p:spPr>
          <a:xfrm flipH="1" flipV="1">
            <a:off x="4847555" y="1123950"/>
            <a:ext cx="411040" cy="3788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828800" y="256209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18" name="TextBox 17"/>
          <p:cNvSpPr txBox="1"/>
          <p:nvPr/>
        </p:nvSpPr>
        <p:spPr>
          <a:xfrm>
            <a:off x="2682291" y="2571750"/>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19" name="TextBox 18"/>
          <p:cNvSpPr txBox="1"/>
          <p:nvPr/>
        </p:nvSpPr>
        <p:spPr>
          <a:xfrm>
            <a:off x="3456658" y="2571750"/>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20" name="TextBox 19"/>
          <p:cNvSpPr txBox="1"/>
          <p:nvPr/>
        </p:nvSpPr>
        <p:spPr>
          <a:xfrm>
            <a:off x="4079396" y="258194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21" name="Straight Arrow Connector 20"/>
          <p:cNvCxnSpPr>
            <a:stCxn id="17" idx="0"/>
          </p:cNvCxnSpPr>
          <p:nvPr/>
        </p:nvCxnSpPr>
        <p:spPr>
          <a:xfrm flipV="1">
            <a:off x="2052579" y="2266950"/>
            <a:ext cx="538221" cy="295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0"/>
          </p:cNvCxnSpPr>
          <p:nvPr/>
        </p:nvCxnSpPr>
        <p:spPr>
          <a:xfrm flipV="1">
            <a:off x="2969389" y="2266950"/>
            <a:ext cx="38341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295393" y="2265340"/>
            <a:ext cx="168083" cy="31660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9" idx="0"/>
          </p:cNvCxnSpPr>
          <p:nvPr/>
        </p:nvCxnSpPr>
        <p:spPr>
          <a:xfrm flipH="1" flipV="1">
            <a:off x="3456658" y="2265340"/>
            <a:ext cx="230191" cy="3064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p:nvPr/>
        </p:nvSpPr>
        <p:spPr>
          <a:xfrm>
            <a:off x="1679050" y="371475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29" name="TextBox 28"/>
          <p:cNvSpPr txBox="1"/>
          <p:nvPr/>
        </p:nvSpPr>
        <p:spPr>
          <a:xfrm>
            <a:off x="3200400" y="376273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30" name="TextBox 29"/>
          <p:cNvSpPr txBox="1"/>
          <p:nvPr/>
        </p:nvSpPr>
        <p:spPr>
          <a:xfrm>
            <a:off x="3926631" y="375365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31" name="TextBox 30"/>
          <p:cNvSpPr txBox="1"/>
          <p:nvPr/>
        </p:nvSpPr>
        <p:spPr>
          <a:xfrm>
            <a:off x="2333478" y="373996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32" name="Straight Arrow Connector 31"/>
          <p:cNvCxnSpPr>
            <a:stCxn id="28" idx="0"/>
          </p:cNvCxnSpPr>
          <p:nvPr/>
        </p:nvCxnSpPr>
        <p:spPr>
          <a:xfrm flipV="1">
            <a:off x="1902829" y="3333750"/>
            <a:ext cx="779462"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9" idx="0"/>
          </p:cNvCxnSpPr>
          <p:nvPr/>
        </p:nvCxnSpPr>
        <p:spPr>
          <a:xfrm flipH="1" flipV="1">
            <a:off x="3362756" y="3344437"/>
            <a:ext cx="124742" cy="418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2717558" y="3358965"/>
            <a:ext cx="0"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30" idx="0"/>
          </p:cNvCxnSpPr>
          <p:nvPr/>
        </p:nvCxnSpPr>
        <p:spPr>
          <a:xfrm flipH="1" flipV="1">
            <a:off x="3487498" y="3358965"/>
            <a:ext cx="669324" cy="39469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2521831" y="4705350"/>
            <a:ext cx="39145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all</a:t>
            </a:r>
            <a:endParaRPr lang="en-US" sz="1600" dirty="0">
              <a:latin typeface="Times New Roman" pitchFamily="18" charset="0"/>
              <a:cs typeface="Times New Roman" pitchFamily="18" charset="0"/>
            </a:endParaRPr>
          </a:p>
        </p:txBody>
      </p:sp>
      <p:cxnSp>
        <p:nvCxnSpPr>
          <p:cNvPr id="43" name="Straight Arrow Connector 42"/>
          <p:cNvCxnSpPr>
            <a:stCxn id="42" idx="0"/>
          </p:cNvCxnSpPr>
          <p:nvPr/>
        </p:nvCxnSpPr>
        <p:spPr>
          <a:xfrm flipV="1">
            <a:off x="2717558" y="4445948"/>
            <a:ext cx="28052" cy="259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6187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8" grpId="0" animBg="1"/>
      <p:bldP spid="29" grpId="0" animBg="1"/>
      <p:bldP spid="30" grpId="0" animBg="1"/>
      <p:bldP spid="3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81050"/>
          </a:xfrm>
        </p:spPr>
        <p:txBody>
          <a:bodyPr>
            <a:normAutofit/>
          </a:bodyPr>
          <a:lstStyle/>
          <a:p>
            <a:r>
              <a:rPr lang="en-US" sz="3600" b="1" u="sng" dirty="0" smtClean="0">
                <a:latin typeface="Times New Roman" pitchFamily="18" charset="0"/>
                <a:cs typeface="Times New Roman" pitchFamily="18" charset="0"/>
              </a:rPr>
              <a:t>Example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6078"/>
            <a:ext cx="8229600" cy="3394472"/>
          </a:xfrm>
        </p:spPr>
        <p:txBody>
          <a:bodyPr>
            <a:normAutofit/>
          </a:bodyPr>
          <a:lstStyle/>
          <a:p>
            <a:pPr marL="0" indent="0">
              <a:buNone/>
            </a:pPr>
            <a:r>
              <a:rPr lang="en-US" sz="2400" dirty="0" smtClean="0">
                <a:solidFill>
                  <a:srgbClr val="0070C0"/>
                </a:solidFill>
                <a:latin typeface="Times New Roman" pitchFamily="18" charset="0"/>
                <a:cs typeface="Times New Roman" pitchFamily="18" charset="0"/>
              </a:rPr>
              <a:t>p { color: red; font-size: 24px;}</a:t>
            </a:r>
          </a:p>
          <a:p>
            <a:pPr marL="0" indent="0">
              <a:buNone/>
            </a:pPr>
            <a:r>
              <a:rPr lang="en-US" sz="2400" dirty="0">
                <a:solidFill>
                  <a:srgbClr val="0070C0"/>
                </a:solidFill>
                <a:latin typeface="Times New Roman" pitchFamily="18" charset="0"/>
                <a:cs typeface="Times New Roman" pitchFamily="18" charset="0"/>
              </a:rPr>
              <a:t>h</a:t>
            </a:r>
            <a:r>
              <a:rPr lang="en-US" sz="2400" dirty="0" smtClean="0">
                <a:solidFill>
                  <a:srgbClr val="0070C0"/>
                </a:solidFill>
                <a:latin typeface="Times New Roman" pitchFamily="18" charset="0"/>
                <a:cs typeface="Times New Roman" pitchFamily="18" charset="0"/>
              </a:rPr>
              <a:t>1{ color: blue; font-size: 24em;}</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 Open notepad++ or any other Editor or IDE</a:t>
            </a:r>
          </a:p>
          <a:p>
            <a:pPr marL="0" indent="0">
              <a:buNone/>
            </a:pPr>
            <a:r>
              <a:rPr lang="en-US" sz="2400" dirty="0" smtClean="0">
                <a:latin typeface="Times New Roman" pitchFamily="18" charset="0"/>
                <a:cs typeface="Times New Roman" pitchFamily="18" charset="0"/>
              </a:rPr>
              <a:t>2. Write CSS Code</a:t>
            </a:r>
          </a:p>
          <a:p>
            <a:pPr marL="0" indent="0">
              <a:buNone/>
            </a:pPr>
            <a:r>
              <a:rPr lang="en-US" sz="2400" dirty="0" smtClean="0">
                <a:latin typeface="Times New Roman" pitchFamily="18" charset="0"/>
                <a:cs typeface="Times New Roman" pitchFamily="18" charset="0"/>
              </a:rPr>
              <a:t>3. Save with .</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 extension for example geekyshows.css</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538401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It sets </a:t>
            </a:r>
            <a:r>
              <a:rPr lang="en-US" sz="2400" dirty="0" smtClean="0">
                <a:latin typeface="Times New Roman" pitchFamily="18" charset="0"/>
                <a:cs typeface="Times New Roman" pitchFamily="18" charset="0"/>
              </a:rPr>
              <a:t>color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border</a:t>
            </a:r>
            <a:r>
              <a:rPr lang="en-US" sz="2400" dirty="0">
                <a:latin typeface="Times New Roman" pitchFamily="18" charset="0"/>
                <a:cs typeface="Times New Roman" pitchFamily="18" charset="0"/>
              </a:rPr>
              <a:t>. We can set this property to </a:t>
            </a:r>
            <a:r>
              <a:rPr lang="en-US" sz="2400" dirty="0" smtClean="0">
                <a:latin typeface="Times New Roman" pitchFamily="18" charset="0"/>
                <a:cs typeface="Times New Roman" pitchFamily="18" charset="0"/>
              </a:rPr>
              <a:t>transparent and color value.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  border-style: solid; </a:t>
            </a:r>
            <a:r>
              <a:rPr lang="en-US" sz="2400" dirty="0" smtClean="0">
                <a:latin typeface="Times New Roman" pitchFamily="18" charset="0"/>
                <a:cs typeface="Times New Roman" pitchFamily="18" charset="0"/>
              </a:rPr>
              <a:t>border-color: blue;}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 {  border-style: solid; </a:t>
            </a:r>
            <a:r>
              <a:rPr lang="en-US" sz="2400" dirty="0" smtClean="0">
                <a:latin typeface="Times New Roman" pitchFamily="18" charset="0"/>
                <a:cs typeface="Times New Roman" pitchFamily="18" charset="0"/>
              </a:rPr>
              <a:t>border-color: </a:t>
            </a:r>
            <a:r>
              <a:rPr lang="en-US" sz="2400" dirty="0">
                <a:latin typeface="Times New Roman" pitchFamily="18" charset="0"/>
                <a:cs typeface="Times New Roman" pitchFamily="18" charset="0"/>
              </a:rPr>
              <a:t>#5A4218</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border-color</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4167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fontScale="92500" lnSpcReduction="10000"/>
          </a:bodyPr>
          <a:lstStyle/>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border-color: blue red black green; }</a:t>
            </a:r>
            <a:endParaRPr lang="en-US" sz="2400" dirty="0">
              <a:latin typeface="Times New Roman" pitchFamily="18" charset="0"/>
              <a:cs typeface="Times New Roman" pitchFamily="18" charset="0"/>
            </a:endParaRP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border-color: blue orange green;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border-color: green orange; </a:t>
            </a:r>
            <a:r>
              <a:rPr lang="en-US" sz="2400" dirty="0">
                <a:latin typeface="Times New Roman" pitchFamily="18" charset="0"/>
                <a:cs typeface="Times New Roman" pitchFamily="18" charset="0"/>
              </a:rPr>
              <a:t>}</a:t>
            </a:r>
          </a:p>
          <a:p>
            <a:pPr marL="0" indent="0">
              <a:buNone/>
            </a:pPr>
            <a:endParaRPr lang="en-US" sz="2400" dirty="0" smtClean="0"/>
          </a:p>
          <a:p>
            <a:pPr marL="0" indent="0">
              <a:buNone/>
            </a:pPr>
            <a:endParaRPr lang="en-US" sz="2400" dirty="0" smtClean="0"/>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border-color: blue; </a:t>
            </a:r>
            <a:r>
              <a:rPr lang="en-US" sz="2400" dirty="0">
                <a:latin typeface="Times New Roman" pitchFamily="18" charset="0"/>
                <a:cs typeface="Times New Roman" pitchFamily="18" charset="0"/>
              </a:rPr>
              <a:t>}</a:t>
            </a:r>
          </a:p>
          <a:p>
            <a:pPr marL="0" indent="0">
              <a:buNone/>
            </a:pPr>
            <a:endParaRPr lang="en-US" sz="2400" dirty="0"/>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border-color</a:t>
            </a:r>
            <a:endParaRPr lang="en-US" sz="4000" dirty="0">
              <a:latin typeface="Times New Roman" pitchFamily="18" charset="0"/>
              <a:cs typeface="Times New Roman" pitchFamily="18" charset="0"/>
            </a:endParaRPr>
          </a:p>
        </p:txBody>
      </p:sp>
      <p:sp>
        <p:nvSpPr>
          <p:cNvPr id="5" name="TextBox 4"/>
          <p:cNvSpPr txBox="1"/>
          <p:nvPr/>
        </p:nvSpPr>
        <p:spPr>
          <a:xfrm>
            <a:off x="2011139" y="1508066"/>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6" name="TextBox 5"/>
          <p:cNvSpPr txBox="1"/>
          <p:nvPr/>
        </p:nvSpPr>
        <p:spPr>
          <a:xfrm>
            <a:off x="2778604" y="152746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7" name="TextBox 6"/>
          <p:cNvSpPr txBox="1"/>
          <p:nvPr/>
        </p:nvSpPr>
        <p:spPr>
          <a:xfrm>
            <a:off x="4616854" y="1536004"/>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8" name="TextBox 7"/>
          <p:cNvSpPr txBox="1"/>
          <p:nvPr/>
        </p:nvSpPr>
        <p:spPr>
          <a:xfrm>
            <a:off x="3596552" y="1536004"/>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10" name="Straight Arrow Connector 9"/>
          <p:cNvCxnSpPr>
            <a:stCxn id="5" idx="0"/>
          </p:cNvCxnSpPr>
          <p:nvPr/>
        </p:nvCxnSpPr>
        <p:spPr>
          <a:xfrm flipV="1">
            <a:off x="2234918" y="1123950"/>
            <a:ext cx="447373" cy="3841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6" idx="0"/>
          </p:cNvCxnSpPr>
          <p:nvPr/>
        </p:nvCxnSpPr>
        <p:spPr>
          <a:xfrm flipV="1">
            <a:off x="3065702" y="1123950"/>
            <a:ext cx="190785" cy="403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854886" y="1138127"/>
            <a:ext cx="125746" cy="3978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a:stCxn id="7" idx="0"/>
          </p:cNvCxnSpPr>
          <p:nvPr/>
        </p:nvCxnSpPr>
        <p:spPr>
          <a:xfrm flipH="1" flipV="1">
            <a:off x="4616854" y="1157149"/>
            <a:ext cx="230191" cy="37885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828800" y="2562090"/>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18" name="TextBox 17"/>
          <p:cNvSpPr txBox="1"/>
          <p:nvPr/>
        </p:nvSpPr>
        <p:spPr>
          <a:xfrm>
            <a:off x="2682291" y="2571750"/>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19" name="TextBox 18"/>
          <p:cNvSpPr txBox="1"/>
          <p:nvPr/>
        </p:nvSpPr>
        <p:spPr>
          <a:xfrm>
            <a:off x="3456658" y="2571750"/>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20" name="TextBox 19"/>
          <p:cNvSpPr txBox="1"/>
          <p:nvPr/>
        </p:nvSpPr>
        <p:spPr>
          <a:xfrm>
            <a:off x="4079396" y="2581945"/>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21" name="Straight Arrow Connector 20"/>
          <p:cNvCxnSpPr>
            <a:stCxn id="17" idx="0"/>
          </p:cNvCxnSpPr>
          <p:nvPr/>
        </p:nvCxnSpPr>
        <p:spPr>
          <a:xfrm flipV="1">
            <a:off x="2052579" y="2266950"/>
            <a:ext cx="538221" cy="2951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8" idx="0"/>
          </p:cNvCxnSpPr>
          <p:nvPr/>
        </p:nvCxnSpPr>
        <p:spPr>
          <a:xfrm flipV="1">
            <a:off x="2969389" y="2266950"/>
            <a:ext cx="38341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295393" y="2265340"/>
            <a:ext cx="168083" cy="31660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9" idx="0"/>
          </p:cNvCxnSpPr>
          <p:nvPr/>
        </p:nvCxnSpPr>
        <p:spPr>
          <a:xfrm flipH="1" flipV="1">
            <a:off x="3456658" y="2265340"/>
            <a:ext cx="230191" cy="3064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p:nvPr/>
        </p:nvSpPr>
        <p:spPr>
          <a:xfrm>
            <a:off x="1902829" y="3769577"/>
            <a:ext cx="44755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top</a:t>
            </a:r>
            <a:endParaRPr lang="en-US" sz="1600" dirty="0">
              <a:latin typeface="Times New Roman" pitchFamily="18" charset="0"/>
              <a:cs typeface="Times New Roman" pitchFamily="18" charset="0"/>
            </a:endParaRPr>
          </a:p>
        </p:txBody>
      </p:sp>
      <p:sp>
        <p:nvSpPr>
          <p:cNvPr id="29" name="TextBox 28"/>
          <p:cNvSpPr txBox="1"/>
          <p:nvPr/>
        </p:nvSpPr>
        <p:spPr>
          <a:xfrm>
            <a:off x="3537787" y="3762732"/>
            <a:ext cx="574196"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right</a:t>
            </a:r>
            <a:endParaRPr lang="en-US" sz="1600" dirty="0">
              <a:latin typeface="Times New Roman" pitchFamily="18" charset="0"/>
              <a:cs typeface="Times New Roman" pitchFamily="18" charset="0"/>
            </a:endParaRPr>
          </a:p>
        </p:txBody>
      </p:sp>
      <p:sp>
        <p:nvSpPr>
          <p:cNvPr id="30" name="TextBox 29"/>
          <p:cNvSpPr txBox="1"/>
          <p:nvPr/>
        </p:nvSpPr>
        <p:spPr>
          <a:xfrm>
            <a:off x="4264018" y="3753655"/>
            <a:ext cx="460382" cy="33855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left</a:t>
            </a:r>
            <a:endParaRPr lang="en-US" sz="1600" dirty="0">
              <a:latin typeface="Times New Roman" pitchFamily="18" charset="0"/>
              <a:cs typeface="Times New Roman" pitchFamily="18" charset="0"/>
            </a:endParaRPr>
          </a:p>
        </p:txBody>
      </p:sp>
      <p:sp>
        <p:nvSpPr>
          <p:cNvPr id="31" name="TextBox 30"/>
          <p:cNvSpPr txBox="1"/>
          <p:nvPr/>
        </p:nvSpPr>
        <p:spPr>
          <a:xfrm>
            <a:off x="2660841" y="3757196"/>
            <a:ext cx="768159"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bottom</a:t>
            </a:r>
            <a:endParaRPr lang="en-US" sz="1600" dirty="0">
              <a:latin typeface="Times New Roman" pitchFamily="18" charset="0"/>
              <a:cs typeface="Times New Roman" pitchFamily="18" charset="0"/>
            </a:endParaRPr>
          </a:p>
        </p:txBody>
      </p:sp>
      <p:cxnSp>
        <p:nvCxnSpPr>
          <p:cNvPr id="32" name="Straight Arrow Connector 31"/>
          <p:cNvCxnSpPr>
            <a:stCxn id="28" idx="0"/>
          </p:cNvCxnSpPr>
          <p:nvPr/>
        </p:nvCxnSpPr>
        <p:spPr>
          <a:xfrm flipV="1">
            <a:off x="2126608" y="3388577"/>
            <a:ext cx="395223"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29" idx="0"/>
          </p:cNvCxnSpPr>
          <p:nvPr/>
        </p:nvCxnSpPr>
        <p:spPr>
          <a:xfrm flipH="1" flipV="1">
            <a:off x="3700143" y="3344437"/>
            <a:ext cx="124742" cy="418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044921" y="3376196"/>
            <a:ext cx="0"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30" idx="0"/>
          </p:cNvCxnSpPr>
          <p:nvPr/>
        </p:nvCxnSpPr>
        <p:spPr>
          <a:xfrm flipH="1" flipV="1">
            <a:off x="3824885" y="3358965"/>
            <a:ext cx="669324" cy="39469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2521831" y="4705350"/>
            <a:ext cx="39145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all</a:t>
            </a:r>
            <a:endParaRPr lang="en-US" sz="1600" dirty="0">
              <a:latin typeface="Times New Roman" pitchFamily="18" charset="0"/>
              <a:cs typeface="Times New Roman" pitchFamily="18" charset="0"/>
            </a:endParaRPr>
          </a:p>
        </p:txBody>
      </p:sp>
      <p:cxnSp>
        <p:nvCxnSpPr>
          <p:cNvPr id="43" name="Straight Arrow Connector 42"/>
          <p:cNvCxnSpPr>
            <a:stCxn id="42" idx="0"/>
          </p:cNvCxnSpPr>
          <p:nvPr/>
        </p:nvCxnSpPr>
        <p:spPr>
          <a:xfrm flipV="1">
            <a:off x="2717558" y="4445948"/>
            <a:ext cx="28052" cy="259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19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5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fade">
                                      <p:cBhvr>
                                        <p:cTn id="112" dur="500"/>
                                        <p:tgtEl>
                                          <p:spTgt spid="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8" grpId="0" animBg="1"/>
      <p:bldP spid="29" grpId="0" animBg="1"/>
      <p:bldP spid="30" grpId="0" animBg="1"/>
      <p:bldP spid="31" grpId="0" animBg="1"/>
      <p:bldP spid="4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smtClean="0">
                <a:latin typeface="Times New Roman" pitchFamily="18" charset="0"/>
                <a:cs typeface="Times New Roman" pitchFamily="18" charset="0"/>
              </a:rPr>
              <a:t>border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is shorthand of all </a:t>
            </a:r>
            <a:r>
              <a:rPr lang="en-US" sz="2400" dirty="0">
                <a:latin typeface="Times New Roman" pitchFamily="18" charset="0"/>
                <a:cs typeface="Times New Roman" pitchFamily="18" charset="0"/>
              </a:rPr>
              <a:t>border properties. </a:t>
            </a:r>
            <a:r>
              <a:rPr lang="en-US" sz="2400" dirty="0" smtClean="0">
                <a:latin typeface="Times New Roman" pitchFamily="18" charset="0"/>
                <a:cs typeface="Times New Roman" pitchFamily="18" charset="0"/>
              </a:rPr>
              <a:t>The order should be : </a:t>
            </a:r>
            <a:r>
              <a:rPr lang="en-US" sz="2400" dirty="0">
                <a:latin typeface="Times New Roman" pitchFamily="18" charset="0"/>
                <a:cs typeface="Times New Roman" pitchFamily="18" charset="0"/>
              </a:rPr>
              <a:t>border-width, border-style, and border-color</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p { border: 10px solid blue; }</a:t>
            </a:r>
          </a:p>
          <a:p>
            <a:pPr marL="0" indent="0">
              <a:buNone/>
            </a:pPr>
            <a:r>
              <a:rPr lang="en-US" sz="2400" dirty="0">
                <a:latin typeface="Times New Roman" pitchFamily="18" charset="0"/>
                <a:cs typeface="Times New Roman" pitchFamily="18" charset="0"/>
              </a:rPr>
              <a:t>p </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border: solid </a:t>
            </a:r>
            <a:r>
              <a:rPr lang="en-US" sz="2400" dirty="0">
                <a:latin typeface="Times New Roman" pitchFamily="18" charset="0"/>
                <a:cs typeface="Times New Roman" pitchFamily="18" charset="0"/>
              </a:rPr>
              <a:t>blue;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2362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Table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border</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border-collapse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border-spacing</a:t>
            </a:r>
          </a:p>
          <a:p>
            <a:r>
              <a:rPr lang="en-US" sz="2400" dirty="0">
                <a:latin typeface="Times New Roman" pitchFamily="18" charset="0"/>
                <a:cs typeface="Times New Roman" pitchFamily="18" charset="0"/>
              </a:rPr>
              <a:t>caption-side</a:t>
            </a:r>
          </a:p>
          <a:p>
            <a:r>
              <a:rPr lang="en-US" sz="2400" dirty="0">
                <a:latin typeface="Times New Roman" pitchFamily="18" charset="0"/>
                <a:cs typeface="Times New Roman" pitchFamily="18" charset="0"/>
              </a:rPr>
              <a:t>empty-cells</a:t>
            </a:r>
          </a:p>
          <a:p>
            <a:r>
              <a:rPr lang="en-US" sz="2400" dirty="0" smtClean="0">
                <a:latin typeface="Times New Roman" pitchFamily="18" charset="0"/>
                <a:cs typeface="Times New Roman" pitchFamily="18" charset="0"/>
              </a:rPr>
              <a:t>table-layout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6385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400" dirty="0" smtClean="0">
                <a:latin typeface="Times New Roman" pitchFamily="18" charset="0"/>
                <a:cs typeface="Times New Roman" pitchFamily="18" charset="0"/>
              </a:rPr>
              <a:t>For specifying table we use border property.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table, </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td { border: 2px solid blue; }</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4000" dirty="0" smtClean="0">
                <a:latin typeface="Times New Roman" pitchFamily="18" charset="0"/>
                <a:cs typeface="Times New Roman" pitchFamily="18" charset="0"/>
              </a:rPr>
              <a:t>border</a:t>
            </a:r>
            <a:endParaRPr lang="en-US" sz="4000" b="1" u="sng" dirty="0"/>
          </a:p>
        </p:txBody>
      </p:sp>
    </p:spTree>
    <p:extLst>
      <p:ext uri="{BB962C8B-B14F-4D97-AF65-F5344CB8AC3E}">
        <p14:creationId xmlns:p14="http://schemas.microsoft.com/office/powerpoint/2010/main" val="30134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dirty="0">
                <a:latin typeface="Times New Roman" pitchFamily="18" charset="0"/>
                <a:cs typeface="Times New Roman" pitchFamily="18" charset="0"/>
              </a:rPr>
              <a:t>border-collapse</a:t>
            </a:r>
            <a:endParaRPr lang="en-US" sz="4000"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a:t>
            </a:r>
            <a:r>
              <a:rPr lang="en-US" sz="2000" dirty="0">
                <a:latin typeface="Times New Roman" pitchFamily="18" charset="0"/>
                <a:cs typeface="Times New Roman" pitchFamily="18" charset="0"/>
              </a:rPr>
              <a:t>sets whether the table borders are collapsed into a single border or </a:t>
            </a:r>
            <a:r>
              <a:rPr lang="en-US" sz="2000" dirty="0" smtClean="0">
                <a:latin typeface="Times New Roman" pitchFamily="18" charset="0"/>
                <a:cs typeface="Times New Roman" pitchFamily="18" charset="0"/>
              </a:rPr>
              <a:t>detached. We can set this property to </a:t>
            </a:r>
            <a:r>
              <a:rPr lang="en-US" sz="2000" i="1" dirty="0" smtClean="0">
                <a:latin typeface="Times New Roman" pitchFamily="18" charset="0"/>
                <a:cs typeface="Times New Roman" pitchFamily="18" charset="0"/>
              </a:rPr>
              <a:t>separate</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collapse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table { border-collapse: collapse; </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75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property is used to set </a:t>
            </a:r>
            <a:r>
              <a:rPr lang="en-US" sz="2000" dirty="0">
                <a:latin typeface="Times New Roman" pitchFamily="18" charset="0"/>
                <a:cs typeface="Times New Roman" pitchFamily="18" charset="0"/>
              </a:rPr>
              <a:t>the distance between the borders of adjacent </a:t>
            </a:r>
            <a:r>
              <a:rPr lang="en-US" sz="2000" dirty="0" smtClean="0">
                <a:latin typeface="Times New Roman" pitchFamily="18" charset="0"/>
                <a:cs typeface="Times New Roman" pitchFamily="18" charset="0"/>
              </a:rPr>
              <a:t>cells. This will work only when border-collapse is separated. We can set this property to horizontal spacing and vertical spacing in the form of cm,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table { border-collapse: separated; border-spacing: 5px 10px; }</a:t>
            </a: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4000" dirty="0" smtClean="0">
                <a:latin typeface="Times New Roman" pitchFamily="18" charset="0"/>
                <a:cs typeface="Times New Roman" pitchFamily="18" charset="0"/>
              </a:rPr>
              <a:t>border-spacing</a:t>
            </a:r>
            <a:endParaRPr lang="en-US" sz="4000" b="1" u="sng" dirty="0"/>
          </a:p>
        </p:txBody>
      </p:sp>
    </p:spTree>
    <p:extLst>
      <p:ext uri="{BB962C8B-B14F-4D97-AF65-F5344CB8AC3E}">
        <p14:creationId xmlns:p14="http://schemas.microsoft.com/office/powerpoint/2010/main" val="4366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place a caption for table. We can set this property to </a:t>
            </a:r>
            <a:r>
              <a:rPr lang="en-US" sz="2400" i="1" dirty="0" smtClean="0">
                <a:latin typeface="Times New Roman" pitchFamily="18" charset="0"/>
                <a:cs typeface="Times New Roman" pitchFamily="18" charset="0"/>
              </a:rPr>
              <a:t>top</a:t>
            </a:r>
            <a:r>
              <a:rPr lang="en-US" sz="2400" dirty="0" smtClean="0">
                <a:latin typeface="Times New Roman" pitchFamily="18" charset="0"/>
                <a:cs typeface="Times New Roman" pitchFamily="18" charset="0"/>
              </a:rPr>
              <a:t> (default) or </a:t>
            </a:r>
            <a:r>
              <a:rPr lang="en-US" sz="2400" i="1" dirty="0" smtClean="0">
                <a:latin typeface="Times New Roman" pitchFamily="18" charset="0"/>
                <a:cs typeface="Times New Roman" pitchFamily="18" charset="0"/>
              </a:rPr>
              <a:t>bottom</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caption { caption-side: bottom; }</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4000" dirty="0" smtClean="0">
                <a:latin typeface="Times New Roman" pitchFamily="18" charset="0"/>
                <a:cs typeface="Times New Roman" pitchFamily="18" charset="0"/>
              </a:rPr>
              <a:t>caption-side</a:t>
            </a:r>
            <a:endParaRPr lang="en-US" sz="4000" b="1" u="sng" dirty="0"/>
          </a:p>
        </p:txBody>
      </p:sp>
    </p:spTree>
    <p:extLst>
      <p:ext uri="{BB962C8B-B14F-4D97-AF65-F5344CB8AC3E}">
        <p14:creationId xmlns:p14="http://schemas.microsoft.com/office/powerpoint/2010/main" val="111092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set </a:t>
            </a:r>
            <a:r>
              <a:rPr lang="en-US" sz="2400" dirty="0">
                <a:latin typeface="Times New Roman" pitchFamily="18" charset="0"/>
                <a:cs typeface="Times New Roman" pitchFamily="18" charset="0"/>
              </a:rPr>
              <a:t>whether or not to display borders and background on empty cells in a </a:t>
            </a:r>
            <a:r>
              <a:rPr lang="en-US" sz="2400" dirty="0" smtClean="0">
                <a:latin typeface="Times New Roman" pitchFamily="18" charset="0"/>
                <a:cs typeface="Times New Roman" pitchFamily="18" charset="0"/>
              </a:rPr>
              <a:t>table. It will work only if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border-collapse is set to separate. We can set this property to </a:t>
            </a:r>
            <a:r>
              <a:rPr lang="en-US" sz="2400" i="1" dirty="0" smtClean="0">
                <a:latin typeface="Times New Roman" pitchFamily="18" charset="0"/>
                <a:cs typeface="Times New Roman" pitchFamily="18" charset="0"/>
              </a:rPr>
              <a:t>show</a:t>
            </a:r>
            <a:r>
              <a:rPr lang="en-US" sz="2400" dirty="0" smtClean="0">
                <a:latin typeface="Times New Roman" pitchFamily="18" charset="0"/>
                <a:cs typeface="Times New Roman" pitchFamily="18" charset="0"/>
              </a:rPr>
              <a:t> (default) or </a:t>
            </a:r>
            <a:r>
              <a:rPr lang="en-US" sz="2400" i="1" dirty="0" smtClean="0">
                <a:latin typeface="Times New Roman" pitchFamily="18" charset="0"/>
                <a:cs typeface="Times New Roman" pitchFamily="18" charset="0"/>
              </a:rPr>
              <a:t>hide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table { empty-cells: hide; }</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4000" dirty="0" smtClean="0">
                <a:latin typeface="Times New Roman" pitchFamily="18" charset="0"/>
                <a:cs typeface="Times New Roman" pitchFamily="18" charset="0"/>
              </a:rPr>
              <a:t>empty-cells</a:t>
            </a:r>
            <a:endParaRPr lang="en-US" sz="4000" b="1" u="sng" dirty="0"/>
          </a:p>
        </p:txBody>
      </p:sp>
    </p:spTree>
    <p:extLst>
      <p:ext uri="{BB962C8B-B14F-4D97-AF65-F5344CB8AC3E}">
        <p14:creationId xmlns:p14="http://schemas.microsoft.com/office/powerpoint/2010/main" val="223283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dirty="0" smtClean="0">
                <a:latin typeface="Times New Roman" pitchFamily="18" charset="0"/>
                <a:cs typeface="Times New Roman" pitchFamily="18" charset="0"/>
              </a:rPr>
              <a:t>table-layout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property is used to set table layout. We can set this property either </a:t>
            </a:r>
            <a:r>
              <a:rPr lang="en-US" sz="2400" i="1" dirty="0" smtClean="0">
                <a:latin typeface="Times New Roman" pitchFamily="18" charset="0"/>
                <a:cs typeface="Times New Roman" pitchFamily="18" charset="0"/>
              </a:rPr>
              <a:t>auto</a:t>
            </a:r>
            <a:r>
              <a:rPr lang="en-US" sz="2400" dirty="0" smtClean="0">
                <a:latin typeface="Times New Roman" pitchFamily="18" charset="0"/>
                <a:cs typeface="Times New Roman" pitchFamily="18" charset="0"/>
              </a:rPr>
              <a:t> (default) or </a:t>
            </a:r>
            <a:r>
              <a:rPr lang="en-US" sz="2400" i="1" dirty="0" smtClean="0">
                <a:latin typeface="Times New Roman" pitchFamily="18" charset="0"/>
                <a:cs typeface="Times New Roman" pitchFamily="18" charset="0"/>
              </a:rPr>
              <a:t>fixed</a:t>
            </a: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table { table-layout: fixed;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9078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US" sz="2800" b="1" u="sng" dirty="0" smtClean="0">
                <a:latin typeface="Times New Roman" pitchFamily="18" charset="0"/>
                <a:cs typeface="Times New Roman" pitchFamily="18" charset="0"/>
              </a:rPr>
              <a:t>How to link Web Page </a:t>
            </a:r>
            <a:r>
              <a:rPr lang="en-US" sz="2800" b="1" u="sng" dirty="0">
                <a:latin typeface="Times New Roman" pitchFamily="18" charset="0"/>
                <a:cs typeface="Times New Roman" pitchFamily="18" charset="0"/>
              </a:rPr>
              <a:t>to an </a:t>
            </a:r>
            <a:r>
              <a:rPr lang="en-US" sz="2800" b="1" u="sng" dirty="0" smtClean="0">
                <a:latin typeface="Times New Roman" pitchFamily="18" charset="0"/>
                <a:cs typeface="Times New Roman" pitchFamily="18" charset="0"/>
              </a:rPr>
              <a:t>External Style Sheet</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fontScale="70000" lnSpcReduction="20000"/>
          </a:bodyPr>
          <a:lstStyle/>
          <a:p>
            <a:pPr marL="0" indent="0">
              <a:buNone/>
            </a:pP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href</a:t>
            </a:r>
            <a:r>
              <a:rPr lang="en-US" sz="2600" dirty="0" smtClean="0">
                <a:latin typeface="Times New Roman" pitchFamily="18" charset="0"/>
                <a:cs typeface="Times New Roman" pitchFamily="18" charset="0"/>
              </a:rPr>
              <a:t> attribute with &lt;link&gt; element inside the &lt;head&gt; tag is used to link web page to an external style sheet.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&lt;html&gt;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&lt;head&gt;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&lt;title&gt;Welcome to </a:t>
            </a:r>
            <a:r>
              <a:rPr lang="en-US" sz="2400" dirty="0" err="1" smtClean="0">
                <a:latin typeface="Times New Roman" pitchFamily="18" charset="0"/>
                <a:cs typeface="Times New Roman" pitchFamily="18" charset="0"/>
              </a:rPr>
              <a:t>Geekyshows</a:t>
            </a:r>
            <a:r>
              <a:rPr lang="en-US" sz="2400" dirty="0" smtClean="0">
                <a:latin typeface="Times New Roman" pitchFamily="18" charset="0"/>
                <a:cs typeface="Times New Roman" pitchFamily="18" charset="0"/>
              </a:rPr>
              <a:t>&lt;/title&gt;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&lt;link </a:t>
            </a:r>
            <a:r>
              <a:rPr lang="en-US" sz="2400" dirty="0" err="1" smtClean="0">
                <a:latin typeface="Times New Roman" pitchFamily="18" charset="0"/>
                <a:cs typeface="Times New Roman" pitchFamily="18" charset="0"/>
              </a:rPr>
              <a:t>rel</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stylesheet</a:t>
            </a:r>
            <a:r>
              <a:rPr lang="en-US" sz="2400" smtClean="0">
                <a:latin typeface="Times New Roman" pitchFamily="18" charset="0"/>
                <a:cs typeface="Times New Roman" pitchFamily="18" charset="0"/>
              </a:rPr>
              <a:t>” href</a:t>
            </a:r>
            <a:r>
              <a:rPr lang="en-US" sz="2400" dirty="0" smtClean="0">
                <a:latin typeface="Times New Roman" pitchFamily="18" charset="0"/>
                <a:cs typeface="Times New Roman" pitchFamily="18" charset="0"/>
              </a:rPr>
              <a:t>=“geekyshows.css”&gt;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&lt;/head&gt;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&lt;body&gt;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&lt;h1&gt;I am Heading&lt;/h1&gt;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&lt;p&gt;I am first Paragraph.&lt;/p&gt;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&lt;p&gt;I am second Paragraph&lt;/p&gt;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&lt;/body&gt;</a:t>
            </a:r>
          </a:p>
          <a:p>
            <a:pPr marL="0" indent="0">
              <a:buNone/>
            </a:pPr>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137550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How to set Table width and Height</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We use </a:t>
            </a:r>
            <a:r>
              <a:rPr lang="en-US" sz="2400" i="1" dirty="0" smtClean="0">
                <a:latin typeface="Times New Roman" pitchFamily="18" charset="0"/>
                <a:cs typeface="Times New Roman" pitchFamily="18" charset="0"/>
              </a:rPr>
              <a:t>width</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height</a:t>
            </a:r>
            <a:r>
              <a:rPr lang="en-US" sz="2400" dirty="0" smtClean="0">
                <a:latin typeface="Times New Roman" pitchFamily="18" charset="0"/>
                <a:cs typeface="Times New Roman" pitchFamily="18" charset="0"/>
              </a:rPr>
              <a:t> property to set table width and height.</a:t>
            </a:r>
          </a:p>
          <a:p>
            <a:pPr marL="0" indent="0">
              <a:buNone/>
            </a:pPr>
            <a:r>
              <a:rPr lang="en-US" sz="2400" dirty="0" smtClean="0">
                <a:latin typeface="Times New Roman" pitchFamily="18" charset="0"/>
                <a:cs typeface="Times New Roman" pitchFamily="18" charset="0"/>
              </a:rPr>
              <a:t>We can also set table heading (</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width and height. </a:t>
            </a:r>
          </a:p>
          <a:p>
            <a:pPr marL="0" indent="0">
              <a:buNone/>
            </a:pPr>
            <a:r>
              <a:rPr lang="en-US" sz="2400" dirty="0" smtClean="0">
                <a:latin typeface="Times New Roman" pitchFamily="18" charset="0"/>
                <a:cs typeface="Times New Roman" pitchFamily="18" charset="0"/>
              </a:rPr>
              <a:t>table { width: 100% ;}</a:t>
            </a:r>
          </a:p>
          <a:p>
            <a:pPr marL="0" indent="0">
              <a:buNone/>
            </a:pP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 height: 10px;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7911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How to set Table Padding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Autofit/>
          </a:bodyPr>
          <a:lstStyle/>
          <a:p>
            <a:pPr marL="0" indent="0">
              <a:buNone/>
            </a:pPr>
            <a:r>
              <a:rPr lang="en-US" sz="2400" dirty="0" smtClean="0">
                <a:latin typeface="Times New Roman" pitchFamily="18" charset="0"/>
                <a:cs typeface="Times New Roman" pitchFamily="18" charset="0"/>
              </a:rPr>
              <a:t>This property is used to control the </a:t>
            </a:r>
            <a:r>
              <a:rPr lang="en-US" sz="2400" dirty="0">
                <a:latin typeface="Times New Roman" pitchFamily="18" charset="0"/>
                <a:cs typeface="Times New Roman" pitchFamily="18" charset="0"/>
              </a:rPr>
              <a:t>space between the border and the content in a table, </a:t>
            </a:r>
            <a:r>
              <a:rPr lang="en-US" sz="2400" dirty="0" smtClean="0">
                <a:latin typeface="Times New Roman" pitchFamily="18" charset="0"/>
                <a:cs typeface="Times New Roman" pitchFamily="18" charset="0"/>
              </a:rPr>
              <a:t>this is used on </a:t>
            </a:r>
            <a:r>
              <a:rPr lang="en-US" sz="2400" dirty="0">
                <a:latin typeface="Times New Roman" pitchFamily="18" charset="0"/>
                <a:cs typeface="Times New Roman" pitchFamily="18" charset="0"/>
              </a:rPr>
              <a:t>&lt;td&gt; and &lt;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 </a:t>
            </a:r>
            <a:r>
              <a:rPr lang="en-US" sz="2400" dirty="0" smtClean="0">
                <a:latin typeface="Times New Roman" pitchFamily="18" charset="0"/>
                <a:cs typeface="Times New Roman" pitchFamily="18" charset="0"/>
              </a:rPr>
              <a:t>elements.</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 td </a:t>
            </a:r>
            <a:r>
              <a:rPr lang="en-US" sz="2400" dirty="0" smtClean="0">
                <a:latin typeface="Times New Roman" pitchFamily="18" charset="0"/>
                <a:cs typeface="Times New Roman" pitchFamily="18" charset="0"/>
              </a:rPr>
              <a:t>{ padding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10px;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4642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smtClean="0">
                <a:latin typeface="Times New Roman" pitchFamily="18" charset="0"/>
                <a:cs typeface="Times New Roman" pitchFamily="18" charset="0"/>
              </a:rPr>
              <a:t>table {background-color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pink;}</a:t>
            </a:r>
            <a:endParaRPr lang="en-US" sz="28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How to set Table color</a:t>
            </a:r>
            <a:endParaRPr lang="en-US" sz="3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2113328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609600"/>
          </a:xfrm>
        </p:spPr>
        <p:txBody>
          <a:bodyPr>
            <a:noAutofit/>
          </a:bodyPr>
          <a:lstStyle/>
          <a:p>
            <a:pPr marL="0" indent="0">
              <a:buNone/>
            </a:pPr>
            <a:r>
              <a:rPr lang="en-US" sz="1400" dirty="0" smtClean="0">
                <a:latin typeface="Times New Roman" pitchFamily="18" charset="0"/>
                <a:cs typeface="Times New Roman" pitchFamily="18" charset="0"/>
              </a:rPr>
              <a:t>This property is used to define how an element should display. Every </a:t>
            </a:r>
            <a:r>
              <a:rPr lang="en-US" sz="1400" dirty="0">
                <a:latin typeface="Times New Roman" pitchFamily="18" charset="0"/>
                <a:cs typeface="Times New Roman" pitchFamily="18" charset="0"/>
              </a:rPr>
              <a:t>HTML element has a default display value depending on what type of element it is. The default display value for most elements is block or inline</a:t>
            </a:r>
            <a:r>
              <a:rPr lang="en-US" sz="1400" dirty="0" smtClean="0">
                <a:latin typeface="Times New Roman" pitchFamily="18" charset="0"/>
                <a:cs typeface="Times New Roman" pitchFamily="18" charset="0"/>
              </a:rPr>
              <a:t>.</a:t>
            </a:r>
          </a:p>
        </p:txBody>
      </p:sp>
      <p:sp>
        <p:nvSpPr>
          <p:cNvPr id="4" name="Content Placeholder 3"/>
          <p:cNvSpPr txBox="1">
            <a:spLocks/>
          </p:cNvSpPr>
          <p:nvPr/>
        </p:nvSpPr>
        <p:spPr>
          <a:xfrm>
            <a:off x="1066800" y="1539478"/>
            <a:ext cx="2667000" cy="3200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latin typeface="Times New Roman" pitchFamily="18" charset="0"/>
                <a:cs typeface="Times New Roman" pitchFamily="18" charset="0"/>
              </a:rPr>
              <a:t>inline</a:t>
            </a:r>
          </a:p>
          <a:p>
            <a:r>
              <a:rPr lang="en-US" sz="1800" dirty="0" smtClean="0">
                <a:latin typeface="Times New Roman" pitchFamily="18" charset="0"/>
                <a:cs typeface="Times New Roman" pitchFamily="18" charset="0"/>
              </a:rPr>
              <a:t>block</a:t>
            </a:r>
          </a:p>
          <a:p>
            <a:r>
              <a:rPr lang="en-US" sz="1800" dirty="0" smtClean="0">
                <a:latin typeface="Times New Roman" pitchFamily="18" charset="0"/>
                <a:cs typeface="Times New Roman" pitchFamily="18" charset="0"/>
              </a:rPr>
              <a:t>flex</a:t>
            </a:r>
          </a:p>
          <a:p>
            <a:r>
              <a:rPr lang="en-US" sz="1800" dirty="0" smtClean="0">
                <a:latin typeface="Times New Roman" pitchFamily="18" charset="0"/>
                <a:cs typeface="Times New Roman" pitchFamily="18" charset="0"/>
              </a:rPr>
              <a:t>inline-block</a:t>
            </a:r>
          </a:p>
          <a:p>
            <a:r>
              <a:rPr lang="en-US" sz="1800" dirty="0" smtClean="0">
                <a:latin typeface="Times New Roman" pitchFamily="18" charset="0"/>
                <a:cs typeface="Times New Roman" pitchFamily="18" charset="0"/>
              </a:rPr>
              <a:t>inline-flex</a:t>
            </a:r>
          </a:p>
          <a:p>
            <a:r>
              <a:rPr lang="en-US" sz="1800" dirty="0" smtClean="0">
                <a:latin typeface="Times New Roman" pitchFamily="18" charset="0"/>
                <a:cs typeface="Times New Roman" pitchFamily="18" charset="0"/>
              </a:rPr>
              <a:t>inline-table</a:t>
            </a:r>
          </a:p>
          <a:p>
            <a:r>
              <a:rPr lang="en-US" sz="1800" dirty="0" smtClean="0">
                <a:latin typeface="Times New Roman" pitchFamily="18" charset="0"/>
                <a:cs typeface="Times New Roman" pitchFamily="18" charset="0"/>
              </a:rPr>
              <a:t>list-item</a:t>
            </a:r>
          </a:p>
          <a:p>
            <a:r>
              <a:rPr lang="en-US" sz="1800" dirty="0" smtClean="0">
                <a:latin typeface="Times New Roman" pitchFamily="18" charset="0"/>
                <a:cs typeface="Times New Roman" pitchFamily="18" charset="0"/>
              </a:rPr>
              <a:t>run-in</a:t>
            </a:r>
          </a:p>
          <a:p>
            <a:r>
              <a:rPr lang="en-US" sz="1800" dirty="0" smtClean="0">
                <a:latin typeface="Times New Roman" pitchFamily="18" charset="0"/>
                <a:cs typeface="Times New Roman" pitchFamily="18" charset="0"/>
              </a:rPr>
              <a:t>table</a:t>
            </a:r>
          </a:p>
        </p:txBody>
      </p:sp>
      <p:sp>
        <p:nvSpPr>
          <p:cNvPr id="5" name="Content Placeholder 4"/>
          <p:cNvSpPr txBox="1">
            <a:spLocks/>
          </p:cNvSpPr>
          <p:nvPr/>
        </p:nvSpPr>
        <p:spPr>
          <a:xfrm>
            <a:off x="5181600" y="1539478"/>
            <a:ext cx="2895600" cy="339447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latin typeface="Times New Roman" pitchFamily="18" charset="0"/>
                <a:cs typeface="Times New Roman" pitchFamily="18" charset="0"/>
              </a:rPr>
              <a:t>table-row-group</a:t>
            </a:r>
          </a:p>
          <a:p>
            <a:r>
              <a:rPr lang="en-US" sz="1800" dirty="0" smtClean="0">
                <a:latin typeface="Times New Roman" pitchFamily="18" charset="0"/>
                <a:cs typeface="Times New Roman" pitchFamily="18" charset="0"/>
              </a:rPr>
              <a:t>table-caption</a:t>
            </a:r>
          </a:p>
          <a:p>
            <a:r>
              <a:rPr lang="en-US" sz="1800" dirty="0" smtClean="0">
                <a:latin typeface="Times New Roman" pitchFamily="18" charset="0"/>
                <a:cs typeface="Times New Roman" pitchFamily="18" charset="0"/>
              </a:rPr>
              <a:t>table-column-group</a:t>
            </a:r>
          </a:p>
          <a:p>
            <a:r>
              <a:rPr lang="en-US" sz="1800" dirty="0" smtClean="0">
                <a:latin typeface="Times New Roman" pitchFamily="18" charset="0"/>
                <a:cs typeface="Times New Roman" pitchFamily="18" charset="0"/>
              </a:rPr>
              <a:t>table-header-group</a:t>
            </a:r>
          </a:p>
          <a:p>
            <a:r>
              <a:rPr lang="en-US" sz="1800" dirty="0" smtClean="0">
                <a:latin typeface="Times New Roman" pitchFamily="18" charset="0"/>
                <a:cs typeface="Times New Roman" pitchFamily="18" charset="0"/>
              </a:rPr>
              <a:t>table-footer-group</a:t>
            </a:r>
          </a:p>
          <a:p>
            <a:r>
              <a:rPr lang="en-US" sz="1800" dirty="0" smtClean="0">
                <a:latin typeface="Times New Roman" pitchFamily="18" charset="0"/>
                <a:cs typeface="Times New Roman" pitchFamily="18" charset="0"/>
              </a:rPr>
              <a:t>table-cell</a:t>
            </a:r>
          </a:p>
          <a:p>
            <a:r>
              <a:rPr lang="en-US" sz="1800" dirty="0" smtClean="0">
                <a:latin typeface="Times New Roman" pitchFamily="18" charset="0"/>
                <a:cs typeface="Times New Roman" pitchFamily="18" charset="0"/>
              </a:rPr>
              <a:t>table-column</a:t>
            </a:r>
          </a:p>
          <a:p>
            <a:r>
              <a:rPr lang="en-US" sz="1800" dirty="0" smtClean="0">
                <a:latin typeface="Times New Roman" pitchFamily="18" charset="0"/>
                <a:cs typeface="Times New Roman" pitchFamily="18" charset="0"/>
              </a:rPr>
              <a:t>table-row</a:t>
            </a:r>
          </a:p>
          <a:p>
            <a:r>
              <a:rPr lang="en-US" sz="1800" dirty="0" smtClean="0">
                <a:latin typeface="Times New Roman" pitchFamily="18" charset="0"/>
                <a:cs typeface="Times New Roman" pitchFamily="18" charset="0"/>
              </a:rPr>
              <a:t>none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9018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fade">
                                      <p:cBhvr>
                                        <p:cTn id="72" dur="500"/>
                                        <p:tgtEl>
                                          <p:spTgt spid="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Effect transition="in" filter="fade">
                                      <p:cBhvr>
                                        <p:cTn id="87" dur="500"/>
                                        <p:tgtEl>
                                          <p:spTgt spid="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Effect transition="in" filter="fade">
                                      <p:cBhvr>
                                        <p:cTn id="92" dur="500"/>
                                        <p:tgtEl>
                                          <p:spTgt spid="5">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iterate type="lt">
                                    <p:tmPct val="0"/>
                                  </p:iterate>
                                  <p:childTnLst>
                                    <p:set>
                                      <p:cBhvr>
                                        <p:cTn id="96" dur="1" fill="hold">
                                          <p:stCondLst>
                                            <p:cond delay="0"/>
                                          </p:stCondLst>
                                        </p:cTn>
                                        <p:tgtEl>
                                          <p:spTgt spid="5">
                                            <p:txEl>
                                              <p:pRg st="8" end="8"/>
                                            </p:txEl>
                                          </p:spTgt>
                                        </p:tgtEl>
                                        <p:attrNameLst>
                                          <p:attrName>style.visibility</p:attrName>
                                        </p:attrNameLst>
                                      </p:cBhvr>
                                      <p:to>
                                        <p:strVal val="visible"/>
                                      </p:to>
                                    </p:set>
                                    <p:animEffect transition="in" filter="fade">
                                      <p:cBhvr>
                                        <p:cTn id="9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14800"/>
          </a:xfrm>
        </p:spPr>
        <p:txBody>
          <a:bodyPr>
            <a:noAutofit/>
          </a:bodyPr>
          <a:lstStyle/>
          <a:p>
            <a:pPr marL="0" indent="0">
              <a:buNone/>
            </a:pPr>
            <a:r>
              <a:rPr lang="en-US" sz="1600" b="1" dirty="0" smtClean="0">
                <a:latin typeface="Times New Roman" pitchFamily="18" charset="0"/>
                <a:cs typeface="Times New Roman" pitchFamily="18" charset="0"/>
              </a:rPr>
              <a:t>Block-level Elements </a:t>
            </a:r>
            <a:r>
              <a:rPr lang="en-US" sz="1600" dirty="0" smtClean="0">
                <a:latin typeface="Times New Roman" pitchFamily="18" charset="0"/>
                <a:cs typeface="Times New Roman" pitchFamily="18" charset="0"/>
              </a:rPr>
              <a:t>- A Block-level </a:t>
            </a:r>
            <a:r>
              <a:rPr lang="en-US" sz="1600" dirty="0">
                <a:latin typeface="Times New Roman" pitchFamily="18" charset="0"/>
                <a:cs typeface="Times New Roman" pitchFamily="18" charset="0"/>
              </a:rPr>
              <a:t>element always starts on a new line and takes up the full width </a:t>
            </a:r>
            <a:r>
              <a:rPr lang="en-US" sz="1600" dirty="0" smtClean="0">
                <a:latin typeface="Times New Roman" pitchFamily="18" charset="0"/>
                <a:cs typeface="Times New Roman" pitchFamily="18" charset="0"/>
              </a:rPr>
              <a:t>available.</a:t>
            </a:r>
          </a:p>
          <a:p>
            <a:pPr marL="0" indent="0">
              <a:buNone/>
            </a:pPr>
            <a:r>
              <a:rPr lang="en-US" sz="1600" dirty="0" smtClean="0">
                <a:latin typeface="Times New Roman" pitchFamily="18" charset="0"/>
                <a:cs typeface="Times New Roman" pitchFamily="18" charset="0"/>
              </a:rPr>
              <a:t>Ex: -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&lt;div</a:t>
            </a:r>
            <a:r>
              <a:rPr lang="en-US" sz="1600" dirty="0" smtClean="0">
                <a:latin typeface="Times New Roman" pitchFamily="18" charset="0"/>
                <a:cs typeface="Times New Roman" pitchFamily="18" charset="0"/>
              </a:rPr>
              <a:t>&gt; </a:t>
            </a:r>
          </a:p>
          <a:p>
            <a:pPr marL="0" indent="0">
              <a:buNone/>
            </a:pP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h1</a:t>
            </a:r>
            <a:r>
              <a:rPr lang="en-US" sz="1600" dirty="0" smtClean="0">
                <a:latin typeface="Times New Roman" pitchFamily="18" charset="0"/>
                <a:cs typeface="Times New Roman" pitchFamily="18" charset="0"/>
              </a:rPr>
              <a:t>&gt;</a:t>
            </a:r>
          </a:p>
          <a:p>
            <a:pPr marL="0" indent="0">
              <a:buNone/>
            </a:pPr>
            <a:r>
              <a:rPr lang="en-US" sz="1600" dirty="0" smtClean="0">
                <a:latin typeface="Times New Roman" pitchFamily="18" charset="0"/>
                <a:cs typeface="Times New Roman" pitchFamily="18" charset="0"/>
              </a:rPr>
              <a:t> &lt;</a:t>
            </a:r>
            <a:r>
              <a:rPr lang="en-US" sz="1600" dirty="0">
                <a:latin typeface="Times New Roman" pitchFamily="18" charset="0"/>
                <a:cs typeface="Times New Roman" pitchFamily="18" charset="0"/>
              </a:rPr>
              <a:t>p</a:t>
            </a:r>
            <a:r>
              <a:rPr lang="en-US" sz="1600" dirty="0" smtClean="0">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Inline </a:t>
            </a:r>
            <a:r>
              <a:rPr lang="en-US" sz="1600" b="1" dirty="0" smtClean="0">
                <a:latin typeface="Times New Roman" pitchFamily="18" charset="0"/>
                <a:cs typeface="Times New Roman" pitchFamily="18" charset="0"/>
              </a:rPr>
              <a:t>Elements </a:t>
            </a:r>
            <a:r>
              <a:rPr lang="en-US" sz="1600" dirty="0" smtClean="0">
                <a:latin typeface="Times New Roman" pitchFamily="18" charset="0"/>
                <a:cs typeface="Times New Roman" pitchFamily="18" charset="0"/>
              </a:rPr>
              <a:t>- An </a:t>
            </a:r>
            <a:r>
              <a:rPr lang="en-US" sz="1600" dirty="0">
                <a:latin typeface="Times New Roman" pitchFamily="18" charset="0"/>
                <a:cs typeface="Times New Roman" pitchFamily="18" charset="0"/>
              </a:rPr>
              <a:t>inline element does not start on a new line and only takes up as much width as necessary</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 -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&lt;span&gt;</a:t>
            </a:r>
          </a:p>
          <a:p>
            <a:pPr marL="0" indent="0">
              <a:buNone/>
            </a:pPr>
            <a:r>
              <a:rPr lang="en-US" sz="1600" dirty="0">
                <a:latin typeface="Times New Roman" pitchFamily="18" charset="0"/>
                <a:cs typeface="Times New Roman" pitchFamily="18" charset="0"/>
              </a:rPr>
              <a:t>&lt;a&gt;</a:t>
            </a:r>
          </a:p>
          <a:p>
            <a:pPr marL="0" indent="0">
              <a:buNone/>
            </a:pP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img</a:t>
            </a:r>
            <a:r>
              <a:rPr lang="en-US" sz="1600" dirty="0">
                <a:latin typeface="Times New Roman" pitchFamily="18" charset="0"/>
                <a:cs typeface="Times New Roman" pitchFamily="18" charset="0"/>
              </a:rPr>
              <a:t>&gt;</a:t>
            </a:r>
          </a:p>
        </p:txBody>
      </p:sp>
    </p:spTree>
    <p:extLst>
      <p:ext uri="{BB962C8B-B14F-4D97-AF65-F5344CB8AC3E}">
        <p14:creationId xmlns:p14="http://schemas.microsoft.com/office/powerpoint/2010/main" val="12237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
        <p:nvSpPr>
          <p:cNvPr id="4" name="Content Placeholder 3"/>
          <p:cNvSpPr>
            <a:spLocks noGrp="1"/>
          </p:cNvSpPr>
          <p:nvPr>
            <p:ph sz="half" idx="1"/>
          </p:nvPr>
        </p:nvSpPr>
        <p:spPr>
          <a:xfrm>
            <a:off x="1066800" y="895350"/>
            <a:ext cx="2667000" cy="3200400"/>
          </a:xfrm>
        </p:spPr>
        <p:txBody>
          <a:bodyPr>
            <a:noAutofit/>
          </a:bodyPr>
          <a:lstStyle/>
          <a:p>
            <a:r>
              <a:rPr lang="en-US" sz="1800" dirty="0" smtClean="0">
                <a:latin typeface="Times New Roman" pitchFamily="18" charset="0"/>
                <a:cs typeface="Times New Roman" pitchFamily="18" charset="0"/>
              </a:rPr>
              <a:t>inline</a:t>
            </a:r>
          </a:p>
          <a:p>
            <a:r>
              <a:rPr lang="en-US" sz="1800" dirty="0" smtClean="0">
                <a:latin typeface="Times New Roman" pitchFamily="18" charset="0"/>
                <a:cs typeface="Times New Roman" pitchFamily="18" charset="0"/>
              </a:rPr>
              <a:t>block</a:t>
            </a:r>
          </a:p>
          <a:p>
            <a:r>
              <a:rPr lang="en-US" sz="1800" dirty="0" smtClean="0">
                <a:latin typeface="Times New Roman" pitchFamily="18" charset="0"/>
                <a:cs typeface="Times New Roman" pitchFamily="18" charset="0"/>
              </a:rPr>
              <a:t>flex</a:t>
            </a:r>
          </a:p>
          <a:p>
            <a:r>
              <a:rPr lang="en-US" sz="1800" dirty="0" smtClean="0">
                <a:latin typeface="Times New Roman" pitchFamily="18" charset="0"/>
                <a:cs typeface="Times New Roman" pitchFamily="18" charset="0"/>
              </a:rPr>
              <a:t>inline-block</a:t>
            </a:r>
          </a:p>
          <a:p>
            <a:r>
              <a:rPr lang="en-US" sz="1800" dirty="0" smtClean="0">
                <a:latin typeface="Times New Roman" pitchFamily="18" charset="0"/>
                <a:cs typeface="Times New Roman" pitchFamily="18" charset="0"/>
              </a:rPr>
              <a:t>inline-flex</a:t>
            </a:r>
          </a:p>
          <a:p>
            <a:r>
              <a:rPr lang="en-US" sz="1800" dirty="0" smtClean="0">
                <a:latin typeface="Times New Roman" pitchFamily="18" charset="0"/>
                <a:cs typeface="Times New Roman" pitchFamily="18" charset="0"/>
              </a:rPr>
              <a:t>inline-table</a:t>
            </a:r>
          </a:p>
          <a:p>
            <a:r>
              <a:rPr lang="en-US" sz="1800" dirty="0" smtClean="0">
                <a:latin typeface="Times New Roman" pitchFamily="18" charset="0"/>
                <a:cs typeface="Times New Roman" pitchFamily="18" charset="0"/>
              </a:rPr>
              <a:t>list-item</a:t>
            </a:r>
          </a:p>
          <a:p>
            <a:r>
              <a:rPr lang="en-US" sz="1800" dirty="0" smtClean="0">
                <a:latin typeface="Times New Roman" pitchFamily="18" charset="0"/>
                <a:cs typeface="Times New Roman" pitchFamily="18" charset="0"/>
              </a:rPr>
              <a:t>run-in</a:t>
            </a:r>
          </a:p>
          <a:p>
            <a:r>
              <a:rPr lang="en-US" sz="1800" dirty="0" smtClean="0">
                <a:latin typeface="Times New Roman" pitchFamily="18" charset="0"/>
                <a:cs typeface="Times New Roman" pitchFamily="18" charset="0"/>
              </a:rPr>
              <a:t>table</a:t>
            </a:r>
          </a:p>
        </p:txBody>
      </p:sp>
      <p:sp>
        <p:nvSpPr>
          <p:cNvPr id="5" name="Content Placeholder 4"/>
          <p:cNvSpPr>
            <a:spLocks noGrp="1"/>
          </p:cNvSpPr>
          <p:nvPr>
            <p:ph sz="half" idx="2"/>
          </p:nvPr>
        </p:nvSpPr>
        <p:spPr>
          <a:xfrm>
            <a:off x="5181600" y="895350"/>
            <a:ext cx="2895600" cy="3394472"/>
          </a:xfrm>
        </p:spPr>
        <p:txBody>
          <a:bodyPr>
            <a:normAutofit/>
          </a:bodyPr>
          <a:lstStyle/>
          <a:p>
            <a:r>
              <a:rPr lang="en-US" sz="1800" dirty="0" smtClean="0">
                <a:latin typeface="Times New Roman" pitchFamily="18" charset="0"/>
                <a:cs typeface="Times New Roman" pitchFamily="18" charset="0"/>
              </a:rPr>
              <a:t>table-row-group</a:t>
            </a:r>
          </a:p>
          <a:p>
            <a:r>
              <a:rPr lang="en-US" sz="1800" dirty="0" smtClean="0">
                <a:latin typeface="Times New Roman" pitchFamily="18" charset="0"/>
                <a:cs typeface="Times New Roman" pitchFamily="18" charset="0"/>
              </a:rPr>
              <a:t>table-caption</a:t>
            </a:r>
          </a:p>
          <a:p>
            <a:r>
              <a:rPr lang="en-US" sz="1800" dirty="0" smtClean="0">
                <a:latin typeface="Times New Roman" pitchFamily="18" charset="0"/>
                <a:cs typeface="Times New Roman" pitchFamily="18" charset="0"/>
              </a:rPr>
              <a:t>table-column-group</a:t>
            </a:r>
          </a:p>
          <a:p>
            <a:r>
              <a:rPr lang="en-US" sz="1800" dirty="0" smtClean="0">
                <a:latin typeface="Times New Roman" pitchFamily="18" charset="0"/>
                <a:cs typeface="Times New Roman" pitchFamily="18" charset="0"/>
              </a:rPr>
              <a:t>table-header-group</a:t>
            </a:r>
          </a:p>
          <a:p>
            <a:r>
              <a:rPr lang="en-US" sz="1800" dirty="0" smtClean="0">
                <a:latin typeface="Times New Roman" pitchFamily="18" charset="0"/>
                <a:cs typeface="Times New Roman" pitchFamily="18" charset="0"/>
              </a:rPr>
              <a:t>table-footer-group</a:t>
            </a:r>
          </a:p>
          <a:p>
            <a:r>
              <a:rPr lang="en-US" sz="1800" dirty="0" smtClean="0">
                <a:latin typeface="Times New Roman" pitchFamily="18" charset="0"/>
                <a:cs typeface="Times New Roman" pitchFamily="18" charset="0"/>
              </a:rPr>
              <a:t>table-cell</a:t>
            </a:r>
          </a:p>
          <a:p>
            <a:r>
              <a:rPr lang="en-US" sz="1800" dirty="0" smtClean="0">
                <a:latin typeface="Times New Roman" pitchFamily="18" charset="0"/>
                <a:cs typeface="Times New Roman" pitchFamily="18" charset="0"/>
              </a:rPr>
              <a:t>table-column</a:t>
            </a:r>
          </a:p>
          <a:p>
            <a:r>
              <a:rPr lang="en-US" sz="1800" dirty="0" smtClean="0">
                <a:latin typeface="Times New Roman" pitchFamily="18" charset="0"/>
                <a:cs typeface="Times New Roman" pitchFamily="18" charset="0"/>
              </a:rPr>
              <a:t>table-row</a:t>
            </a:r>
          </a:p>
          <a:p>
            <a:r>
              <a:rPr lang="en-US" sz="1800" dirty="0" smtClean="0">
                <a:latin typeface="Times New Roman" pitchFamily="18" charset="0"/>
                <a:cs typeface="Times New Roman" pitchFamily="18" charset="0"/>
              </a:rPr>
              <a:t>none</a:t>
            </a:r>
            <a:endParaRPr lang="en-US" sz="1800" dirty="0">
              <a:latin typeface="Times New Roman" pitchFamily="18" charset="0"/>
              <a:cs typeface="Times New Roman" pitchFamily="18" charset="0"/>
            </a:endParaRPr>
          </a:p>
        </p:txBody>
      </p:sp>
      <p:sp>
        <p:nvSpPr>
          <p:cNvPr id="6" name="TextBox 5"/>
          <p:cNvSpPr txBox="1"/>
          <p:nvPr/>
        </p:nvSpPr>
        <p:spPr>
          <a:xfrm>
            <a:off x="2514600" y="4095750"/>
            <a:ext cx="2278188"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p { display: </a:t>
            </a:r>
            <a:r>
              <a:rPr lang="en-US" sz="2000" dirty="0" smtClean="0">
                <a:solidFill>
                  <a:srgbClr val="FF0000"/>
                </a:solidFill>
                <a:latin typeface="Times New Roman" pitchFamily="18" charset="0"/>
                <a:cs typeface="Times New Roman" pitchFamily="18" charset="0"/>
              </a:rPr>
              <a:t>inline</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13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0"/>
                                  </p:iterate>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fade">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fade">
                                      <p:cBhvr>
                                        <p:cTn id="67" dur="500"/>
                                        <p:tgtEl>
                                          <p:spTgt spid="5">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animEffect transition="in" filter="fade">
                                      <p:cBhvr>
                                        <p:cTn id="77" dur="500"/>
                                        <p:tgtEl>
                                          <p:spTgt spid="5">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6" end="6"/>
                                            </p:txEl>
                                          </p:spTgt>
                                        </p:tgtEl>
                                        <p:attrNameLst>
                                          <p:attrName>style.visibility</p:attrName>
                                        </p:attrNameLst>
                                      </p:cBhvr>
                                      <p:to>
                                        <p:strVal val="visible"/>
                                      </p:to>
                                    </p:set>
                                    <p:animEffect transition="in" filter="fade">
                                      <p:cBhvr>
                                        <p:cTn id="82" dur="500"/>
                                        <p:tgtEl>
                                          <p:spTgt spid="5">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animEffect transition="in" filter="fade">
                                      <p:cBhvr>
                                        <p:cTn id="87" dur="500"/>
                                        <p:tgtEl>
                                          <p:spTgt spid="5">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iterate type="lt">
                                    <p:tmPct val="0"/>
                                  </p:iterate>
                                  <p:childTnLst>
                                    <p:set>
                                      <p:cBhvr>
                                        <p:cTn id="91" dur="1" fill="hold">
                                          <p:stCondLst>
                                            <p:cond delay="0"/>
                                          </p:stCondLst>
                                        </p:cTn>
                                        <p:tgtEl>
                                          <p:spTgt spid="5">
                                            <p:txEl>
                                              <p:pRg st="8" end="8"/>
                                            </p:txEl>
                                          </p:spTgt>
                                        </p:tgtEl>
                                        <p:attrNameLst>
                                          <p:attrName>style.visibility</p:attrName>
                                        </p:attrNameLst>
                                      </p:cBhvr>
                                      <p:to>
                                        <p:strVal val="visible"/>
                                      </p:to>
                                    </p:set>
                                    <p:animEffect transition="in" filter="fade">
                                      <p:cBhvr>
                                        <p:cTn id="92" dur="500"/>
                                        <p:tgtEl>
                                          <p:spTgt spid="5">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15" presetClass="emph" presetSubtype="0" nodeType="clickEffect">
                                  <p:stCondLst>
                                    <p:cond delay="0"/>
                                  </p:stCondLst>
                                  <p:iterate type="lt">
                                    <p:tmAbs val="25"/>
                                  </p:iterate>
                                  <p:childTnLst>
                                    <p:set>
                                      <p:cBhvr override="childStyle">
                                        <p:cTn id="101" dur="indefinite"/>
                                        <p:tgtEl>
                                          <p:spTgt spid="4">
                                            <p:txEl>
                                              <p:pRg st="0" end="0"/>
                                            </p:txEl>
                                          </p:spTgt>
                                        </p:tgtEl>
                                        <p:attrNameLst>
                                          <p:attrName>style.fontWeight</p:attrName>
                                        </p:attrNameLst>
                                      </p:cBhvr>
                                      <p:to>
                                        <p:strVal val="bold"/>
                                      </p:to>
                                    </p:set>
                                  </p:childTnLst>
                                </p:cTn>
                              </p:par>
                            </p:childTnLst>
                          </p:cTn>
                        </p:par>
                      </p:childTnLst>
                    </p:cTn>
                  </p:par>
                  <p:par>
                    <p:cTn id="102" fill="hold">
                      <p:stCondLst>
                        <p:cond delay="indefinite"/>
                      </p:stCondLst>
                      <p:childTnLst>
                        <p:par>
                          <p:cTn id="103" fill="hold">
                            <p:stCondLst>
                              <p:cond delay="0"/>
                            </p:stCondLst>
                            <p:childTnLst>
                              <p:par>
                                <p:cTn id="104" presetID="15" presetClass="emph" presetSubtype="0" nodeType="clickEffect">
                                  <p:stCondLst>
                                    <p:cond delay="0"/>
                                  </p:stCondLst>
                                  <p:iterate type="lt">
                                    <p:tmAbs val="25"/>
                                  </p:iterate>
                                  <p:childTnLst>
                                    <p:set>
                                      <p:cBhvr override="childStyle">
                                        <p:cTn id="105" dur="indefinite"/>
                                        <p:tgtEl>
                                          <p:spTgt spid="4">
                                            <p:txEl>
                                              <p:pRg st="1" end="1"/>
                                            </p:txEl>
                                          </p:spTgt>
                                        </p:tgtEl>
                                        <p:attrNameLst>
                                          <p:attrName>style.fontWeight</p:attrName>
                                        </p:attrNameLst>
                                      </p:cBhvr>
                                      <p:to>
                                        <p:strVal val="bold"/>
                                      </p:to>
                                    </p:set>
                                  </p:childTnLst>
                                </p:cTn>
                              </p:par>
                            </p:childTnLst>
                          </p:cTn>
                        </p:par>
                      </p:childTnLst>
                    </p:cTn>
                  </p:par>
                  <p:par>
                    <p:cTn id="106" fill="hold">
                      <p:stCondLst>
                        <p:cond delay="indefinite"/>
                      </p:stCondLst>
                      <p:childTnLst>
                        <p:par>
                          <p:cTn id="107" fill="hold">
                            <p:stCondLst>
                              <p:cond delay="0"/>
                            </p:stCondLst>
                            <p:childTnLst>
                              <p:par>
                                <p:cTn id="108" presetID="15" presetClass="emph" presetSubtype="0" nodeType="clickEffect">
                                  <p:stCondLst>
                                    <p:cond delay="0"/>
                                  </p:stCondLst>
                                  <p:iterate type="lt">
                                    <p:tmAbs val="25"/>
                                  </p:iterate>
                                  <p:childTnLst>
                                    <p:set>
                                      <p:cBhvr override="childStyle">
                                        <p:cTn id="109" dur="indefinite"/>
                                        <p:tgtEl>
                                          <p:spTgt spid="4">
                                            <p:txEl>
                                              <p:pRg st="3" end="3"/>
                                            </p:txEl>
                                          </p:spTgt>
                                        </p:tgtEl>
                                        <p:attrNameLst>
                                          <p:attrName>style.fontWeight</p:attrName>
                                        </p:attrNameLst>
                                      </p:cBhvr>
                                      <p:to>
                                        <p:strVal val="bold"/>
                                      </p:to>
                                    </p:set>
                                  </p:childTnLst>
                                </p:cTn>
                              </p:par>
                            </p:childTnLst>
                          </p:cTn>
                        </p:par>
                      </p:childTnLst>
                    </p:cTn>
                  </p:par>
                  <p:par>
                    <p:cTn id="110" fill="hold">
                      <p:stCondLst>
                        <p:cond delay="indefinite"/>
                      </p:stCondLst>
                      <p:childTnLst>
                        <p:par>
                          <p:cTn id="111" fill="hold">
                            <p:stCondLst>
                              <p:cond delay="0"/>
                            </p:stCondLst>
                            <p:childTnLst>
                              <p:par>
                                <p:cTn id="112" presetID="15" presetClass="emph" presetSubtype="0" nodeType="clickEffect">
                                  <p:stCondLst>
                                    <p:cond delay="0"/>
                                  </p:stCondLst>
                                  <p:iterate type="lt">
                                    <p:tmAbs val="25"/>
                                  </p:iterate>
                                  <p:childTnLst>
                                    <p:set>
                                      <p:cBhvr override="childStyle">
                                        <p:cTn id="113" dur="indefinite"/>
                                        <p:tgtEl>
                                          <p:spTgt spid="5">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62000" y="895350"/>
            <a:ext cx="7924800" cy="4038600"/>
          </a:xfrm>
        </p:spPr>
        <p:txBody>
          <a:bodyPr>
            <a:normAutofit/>
          </a:bodyPr>
          <a:lstStyle/>
          <a:p>
            <a:r>
              <a:rPr lang="en-US" sz="1800" dirty="0" smtClean="0">
                <a:latin typeface="Times New Roman" pitchFamily="18" charset="0"/>
                <a:cs typeface="Times New Roman" pitchFamily="18" charset="0"/>
              </a:rPr>
              <a:t>inline – When we set this value, the </a:t>
            </a:r>
            <a:r>
              <a:rPr lang="en-US" sz="1800" dirty="0">
                <a:latin typeface="Times New Roman" pitchFamily="18" charset="0"/>
                <a:cs typeface="Times New Roman" pitchFamily="18" charset="0"/>
              </a:rPr>
              <a:t>element does not start on a new line and only takes up as much width as </a:t>
            </a:r>
            <a:r>
              <a:rPr lang="en-US" sz="1800" dirty="0" smtClean="0">
                <a:latin typeface="Times New Roman" pitchFamily="18" charset="0"/>
                <a:cs typeface="Times New Roman" pitchFamily="18" charset="0"/>
              </a:rPr>
              <a:t>necessary (we can’t set width/height it won’t work)</a:t>
            </a:r>
          </a:p>
          <a:p>
            <a:r>
              <a:rPr lang="en-US" sz="1800" dirty="0" smtClean="0">
                <a:latin typeface="Times New Roman" pitchFamily="18" charset="0"/>
                <a:cs typeface="Times New Roman" pitchFamily="18" charset="0"/>
              </a:rPr>
              <a:t>block – When we set </a:t>
            </a:r>
            <a:r>
              <a:rPr lang="en-US" sz="1800" dirty="0">
                <a:latin typeface="Times New Roman" pitchFamily="18" charset="0"/>
                <a:cs typeface="Times New Roman" pitchFamily="18" charset="0"/>
              </a:rPr>
              <a:t>this value, element always starts on a new line and takes up the full width </a:t>
            </a:r>
            <a:r>
              <a:rPr lang="en-US" sz="1800" dirty="0" smtClean="0">
                <a:latin typeface="Times New Roman" pitchFamily="18" charset="0"/>
                <a:cs typeface="Times New Roman" pitchFamily="18" charset="0"/>
              </a:rPr>
              <a:t>available (</a:t>
            </a:r>
            <a:r>
              <a:rPr lang="en-US" sz="1800" dirty="0">
                <a:latin typeface="Times New Roman" pitchFamily="18" charset="0"/>
                <a:cs typeface="Times New Roman" pitchFamily="18" charset="0"/>
              </a:rPr>
              <a:t>we </a:t>
            </a:r>
            <a:r>
              <a:rPr lang="en-US" sz="1800" dirty="0" smtClean="0">
                <a:latin typeface="Times New Roman" pitchFamily="18" charset="0"/>
                <a:cs typeface="Times New Roman" pitchFamily="18" charset="0"/>
              </a:rPr>
              <a:t>can </a:t>
            </a:r>
            <a:r>
              <a:rPr lang="en-US" sz="1800" dirty="0">
                <a:latin typeface="Times New Roman" pitchFamily="18" charset="0"/>
                <a:cs typeface="Times New Roman" pitchFamily="18" charset="0"/>
              </a:rPr>
              <a:t>set </a:t>
            </a:r>
            <a:r>
              <a:rPr lang="en-US" sz="1800" dirty="0" smtClean="0">
                <a:latin typeface="Times New Roman" pitchFamily="18" charset="0"/>
                <a:cs typeface="Times New Roman" pitchFamily="18" charset="0"/>
              </a:rPr>
              <a:t>width/height)</a:t>
            </a:r>
          </a:p>
          <a:p>
            <a:r>
              <a:rPr lang="en-US" sz="1800" dirty="0">
                <a:latin typeface="Times New Roman" pitchFamily="18" charset="0"/>
                <a:cs typeface="Times New Roman" pitchFamily="18" charset="0"/>
              </a:rPr>
              <a:t>inline-block </a:t>
            </a:r>
            <a:r>
              <a:rPr lang="en-US" sz="1800" dirty="0" smtClean="0">
                <a:latin typeface="Times New Roman" pitchFamily="18" charset="0"/>
                <a:cs typeface="Times New Roman" pitchFamily="18" charset="0"/>
              </a:rPr>
              <a:t>– It is combination of inline and block value. It doesn’t start on new line but we can set width and height.</a:t>
            </a:r>
          </a:p>
          <a:p>
            <a:r>
              <a:rPr lang="en-US" sz="1800" dirty="0">
                <a:latin typeface="Times New Roman" pitchFamily="18" charset="0"/>
                <a:cs typeface="Times New Roman" pitchFamily="18" charset="0"/>
              </a:rPr>
              <a:t>none - The element will not be displayed at all (has no effect on layout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flex - Displays </a:t>
            </a:r>
            <a:r>
              <a:rPr lang="en-US" sz="1800" dirty="0">
                <a:latin typeface="Times New Roman" pitchFamily="18" charset="0"/>
                <a:cs typeface="Times New Roman" pitchFamily="18" charset="0"/>
              </a:rPr>
              <a:t>an element as a block-level flex container.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inline-flex -  Displays </a:t>
            </a:r>
            <a:r>
              <a:rPr lang="en-US" sz="1800" dirty="0">
                <a:latin typeface="Times New Roman" pitchFamily="18" charset="0"/>
                <a:cs typeface="Times New Roman" pitchFamily="18" charset="0"/>
              </a:rPr>
              <a:t>an element as an inline-level flex container. </a:t>
            </a:r>
          </a:p>
          <a:p>
            <a:r>
              <a:rPr lang="en-US" sz="1800" dirty="0" smtClean="0">
                <a:latin typeface="Times New Roman" pitchFamily="18" charset="0"/>
                <a:cs typeface="Times New Roman" pitchFamily="18" charset="0"/>
              </a:rPr>
              <a:t>inline-table - The </a:t>
            </a:r>
            <a:r>
              <a:rPr lang="en-US" sz="1800" dirty="0">
                <a:latin typeface="Times New Roman" pitchFamily="18" charset="0"/>
                <a:cs typeface="Times New Roman" pitchFamily="18" charset="0"/>
              </a:rPr>
              <a:t>element is displayed as an inline-level table	 </a:t>
            </a:r>
          </a:p>
          <a:p>
            <a:r>
              <a:rPr lang="en-US" sz="1800" dirty="0" smtClean="0">
                <a:latin typeface="Times New Roman" pitchFamily="18" charset="0"/>
                <a:cs typeface="Times New Roman" pitchFamily="18" charset="0"/>
              </a:rPr>
              <a:t>run-in - Displays </a:t>
            </a:r>
            <a:r>
              <a:rPr lang="en-US" sz="1800" dirty="0">
                <a:latin typeface="Times New Roman" pitchFamily="18" charset="0"/>
                <a:cs typeface="Times New Roman" pitchFamily="18" charset="0"/>
              </a:rPr>
              <a:t>an element as either block or inline, depending on </a:t>
            </a:r>
            <a:r>
              <a:rPr lang="en-US" sz="1800" dirty="0" smtClean="0">
                <a:latin typeface="Times New Roman" pitchFamily="18" charset="0"/>
                <a:cs typeface="Times New Roman" pitchFamily="18" charset="0"/>
              </a:rPr>
              <a:t>context</a:t>
            </a:r>
            <a:endParaRPr lang="en-US" sz="1800" dirty="0">
              <a:latin typeface="Times New Roman" pitchFamily="18" charset="0"/>
              <a:cs typeface="Times New Roman" pitchFamily="18" charset="0"/>
            </a:endParaRPr>
          </a:p>
        </p:txBody>
      </p:sp>
      <p:sp>
        <p:nvSpPr>
          <p:cNvPr id="7"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8146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95350"/>
            <a:ext cx="7848600" cy="3962400"/>
          </a:xfrm>
        </p:spPr>
        <p:txBody>
          <a:bodyPr>
            <a:normAutofit/>
          </a:bodyPr>
          <a:lstStyle/>
          <a:p>
            <a:r>
              <a:rPr lang="en-US" sz="1800" dirty="0" smtClean="0">
                <a:latin typeface="Times New Roman" pitchFamily="18" charset="0"/>
                <a:cs typeface="Times New Roman" pitchFamily="18" charset="0"/>
              </a:rPr>
              <a:t>table – It works </a:t>
            </a:r>
            <a:r>
              <a:rPr lang="en-US" sz="1800" dirty="0">
                <a:latin typeface="Times New Roman" pitchFamily="18" charset="0"/>
                <a:cs typeface="Times New Roman" pitchFamily="18" charset="0"/>
              </a:rPr>
              <a:t>like a &lt;table&gt; element	</a:t>
            </a:r>
          </a:p>
          <a:p>
            <a:r>
              <a:rPr lang="en-US" sz="1800" dirty="0" smtClean="0">
                <a:latin typeface="Times New Roman" pitchFamily="18" charset="0"/>
                <a:cs typeface="Times New Roman" pitchFamily="18" charset="0"/>
              </a:rPr>
              <a:t>table-caption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&lt;caption&gt; element	</a:t>
            </a:r>
          </a:p>
          <a:p>
            <a:r>
              <a:rPr lang="en-US" sz="1800" dirty="0" smtClean="0">
                <a:latin typeface="Times New Roman" pitchFamily="18" charset="0"/>
                <a:cs typeface="Times New Roman" pitchFamily="18" charset="0"/>
              </a:rPr>
              <a:t>table-column-group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colgroup</a:t>
            </a:r>
            <a:r>
              <a:rPr lang="en-US" sz="1800" dirty="0" smtClean="0">
                <a:latin typeface="Times New Roman" pitchFamily="18" charset="0"/>
                <a:cs typeface="Times New Roman" pitchFamily="18" charset="0"/>
              </a:rPr>
              <a:t>&gt; element</a:t>
            </a:r>
          </a:p>
          <a:p>
            <a:r>
              <a:rPr lang="en-US" sz="1800" dirty="0" smtClean="0">
                <a:latin typeface="Times New Roman" pitchFamily="18" charset="0"/>
                <a:cs typeface="Times New Roman" pitchFamily="18" charset="0"/>
              </a:rPr>
              <a:t>table-header-group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thead</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table-footer-group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tfoot</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table-row-group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a:t>
            </a:r>
            <a:r>
              <a:rPr lang="en-US" sz="1800" dirty="0" err="1" smtClean="0">
                <a:latin typeface="Times New Roman" pitchFamily="18" charset="0"/>
                <a:cs typeface="Times New Roman" pitchFamily="18" charset="0"/>
              </a:rPr>
              <a:t>tbody</a:t>
            </a:r>
            <a:r>
              <a:rPr lang="en-US" sz="1800" dirty="0" smtClean="0">
                <a:latin typeface="Times New Roman" pitchFamily="18" charset="0"/>
                <a:cs typeface="Times New Roman" pitchFamily="18" charset="0"/>
              </a:rPr>
              <a:t>&gt; element	</a:t>
            </a:r>
          </a:p>
          <a:p>
            <a:r>
              <a:rPr lang="en-US" sz="1800" dirty="0" smtClean="0">
                <a:latin typeface="Times New Roman" pitchFamily="18" charset="0"/>
                <a:cs typeface="Times New Roman" pitchFamily="18" charset="0"/>
              </a:rPr>
              <a:t>table-cell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&lt;td&gt; element	</a:t>
            </a:r>
          </a:p>
          <a:p>
            <a:r>
              <a:rPr lang="en-US" sz="1800" dirty="0" smtClean="0">
                <a:latin typeface="Times New Roman" pitchFamily="18" charset="0"/>
                <a:cs typeface="Times New Roman" pitchFamily="18" charset="0"/>
              </a:rPr>
              <a:t>table-column - </a:t>
            </a:r>
            <a:r>
              <a:rPr lang="en-US" sz="1800" dirty="0">
                <a:latin typeface="Times New Roman" pitchFamily="18" charset="0"/>
                <a:cs typeface="Times New Roman" pitchFamily="18" charset="0"/>
              </a:rPr>
              <a:t>It </a:t>
            </a:r>
            <a:r>
              <a:rPr lang="en-US" sz="1800" dirty="0" smtClean="0">
                <a:latin typeface="Times New Roman" pitchFamily="18" charset="0"/>
                <a:cs typeface="Times New Roman" pitchFamily="18" charset="0"/>
              </a:rPr>
              <a:t>works like a &lt;col&gt; element	</a:t>
            </a:r>
          </a:p>
          <a:p>
            <a:r>
              <a:rPr lang="en-US" sz="1800" dirty="0" smtClean="0">
                <a:latin typeface="Times New Roman" pitchFamily="18" charset="0"/>
                <a:cs typeface="Times New Roman" pitchFamily="18" charset="0"/>
              </a:rPr>
              <a:t>table-row - </a:t>
            </a:r>
            <a:r>
              <a:rPr lang="en-US" sz="1800" dirty="0">
                <a:latin typeface="Times New Roman" pitchFamily="18" charset="0"/>
                <a:cs typeface="Times New Roman" pitchFamily="18" charset="0"/>
              </a:rPr>
              <a:t>It works </a:t>
            </a:r>
            <a:r>
              <a:rPr lang="en-US" sz="1800" dirty="0" smtClean="0">
                <a:latin typeface="Times New Roman" pitchFamily="18" charset="0"/>
                <a:cs typeface="Times New Roman" pitchFamily="18" charset="0"/>
              </a:rPr>
              <a:t>like a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 element</a:t>
            </a:r>
          </a:p>
          <a:p>
            <a:r>
              <a:rPr lang="en-US" sz="1800" dirty="0">
                <a:latin typeface="Times New Roman" pitchFamily="18" charset="0"/>
                <a:cs typeface="Times New Roman" pitchFamily="18" charset="0"/>
              </a:rPr>
              <a:t>list-item - It works like a &lt;li&gt; </a:t>
            </a:r>
            <a:r>
              <a:rPr lang="en-US" sz="1800" dirty="0" smtClean="0">
                <a:latin typeface="Times New Roman" pitchFamily="18" charset="0"/>
                <a:cs typeface="Times New Roman" pitchFamily="18" charset="0"/>
              </a:rPr>
              <a:t>element	</a:t>
            </a:r>
          </a:p>
        </p:txBody>
      </p:sp>
      <p:sp>
        <p:nvSpPr>
          <p:cNvPr id="7"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Display</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09313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Visibility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This property is used to specify </a:t>
            </a:r>
            <a:r>
              <a:rPr lang="en-US" sz="1800" dirty="0">
                <a:latin typeface="Times New Roman" pitchFamily="18" charset="0"/>
                <a:cs typeface="Times New Roman" pitchFamily="18" charset="0"/>
              </a:rPr>
              <a:t>whether or not an element is visible</a:t>
            </a:r>
            <a:r>
              <a:rPr lang="en-US" sz="1800" dirty="0" smtClean="0">
                <a:latin typeface="Times New Roman" pitchFamily="18" charset="0"/>
                <a:cs typeface="Times New Roman" pitchFamily="18" charset="0"/>
              </a:rPr>
              <a:t>. We can set this property to visible (default), hidden or collapse.</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hidden - The </a:t>
            </a:r>
            <a:r>
              <a:rPr lang="en-US" sz="1800" dirty="0">
                <a:latin typeface="Times New Roman" pitchFamily="18" charset="0"/>
                <a:cs typeface="Times New Roman" pitchFamily="18" charset="0"/>
              </a:rPr>
              <a:t>element is </a:t>
            </a:r>
            <a:r>
              <a:rPr lang="en-US" sz="1800" dirty="0" smtClean="0">
                <a:latin typeface="Times New Roman" pitchFamily="18" charset="0"/>
                <a:cs typeface="Times New Roman" pitchFamily="18" charset="0"/>
              </a:rPr>
              <a:t>invisible not removed.</a:t>
            </a:r>
          </a:p>
          <a:p>
            <a:r>
              <a:rPr lang="en-US" sz="1800" dirty="0" smtClean="0">
                <a:latin typeface="Times New Roman" pitchFamily="18" charset="0"/>
                <a:cs typeface="Times New Roman" pitchFamily="18" charset="0"/>
              </a:rPr>
              <a:t>collapse – This value is only used for table elements. </a:t>
            </a:r>
            <a:r>
              <a:rPr lang="en-US" sz="1800" dirty="0">
                <a:latin typeface="Times New Roman" pitchFamily="18" charset="0"/>
                <a:cs typeface="Times New Roman" pitchFamily="18" charset="0"/>
              </a:rPr>
              <a:t>collapse removes a row or column, but it does not affect the table layout. The space taken up by the row or column will be available for other </a:t>
            </a:r>
            <a:r>
              <a:rPr lang="en-US" sz="1800" dirty="0" smtClean="0">
                <a:latin typeface="Times New Roman" pitchFamily="18" charset="0"/>
                <a:cs typeface="Times New Roman" pitchFamily="18" charset="0"/>
              </a:rPr>
              <a:t>content. If </a:t>
            </a:r>
            <a:r>
              <a:rPr lang="en-US" sz="1800" dirty="0">
                <a:latin typeface="Times New Roman" pitchFamily="18" charset="0"/>
                <a:cs typeface="Times New Roman" pitchFamily="18" charset="0"/>
              </a:rPr>
              <a:t>collapse is used on other elements, it </a:t>
            </a:r>
            <a:r>
              <a:rPr lang="en-US" sz="1800" dirty="0" smtClean="0">
                <a:latin typeface="Times New Roman" pitchFamily="18" charset="0"/>
                <a:cs typeface="Times New Roman" pitchFamily="18" charset="0"/>
              </a:rPr>
              <a:t>will be treated as “hidden”.</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p { visibility: hidden;}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4207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Link</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fontScale="92500" lnSpcReduction="20000"/>
          </a:bodyPr>
          <a:lstStyle/>
          <a:p>
            <a:r>
              <a:rPr lang="en-US" sz="2000" dirty="0">
                <a:latin typeface="Times New Roman" pitchFamily="18" charset="0"/>
                <a:cs typeface="Times New Roman" pitchFamily="18" charset="0"/>
              </a:rPr>
              <a:t>a:link - a normal, unvisited link</a:t>
            </a:r>
          </a:p>
          <a:p>
            <a:r>
              <a:rPr lang="en-US" sz="2000" dirty="0">
                <a:latin typeface="Times New Roman" pitchFamily="18" charset="0"/>
                <a:cs typeface="Times New Roman" pitchFamily="18" charset="0"/>
              </a:rPr>
              <a:t>a:visited - a link the user has visited</a:t>
            </a:r>
          </a:p>
          <a:p>
            <a:r>
              <a:rPr lang="en-US" sz="2000" dirty="0">
                <a:latin typeface="Times New Roman" pitchFamily="18" charset="0"/>
                <a:cs typeface="Times New Roman" pitchFamily="18" charset="0"/>
              </a:rPr>
              <a:t>a:hover - a link when the user </a:t>
            </a:r>
            <a:r>
              <a:rPr lang="en-US" sz="2000" dirty="0" smtClean="0">
                <a:latin typeface="Times New Roman" pitchFamily="18" charset="0"/>
                <a:cs typeface="Times New Roman" pitchFamily="18" charset="0"/>
              </a:rPr>
              <a:t>mouse </a:t>
            </a:r>
            <a:r>
              <a:rPr lang="en-US" sz="2000" dirty="0">
                <a:latin typeface="Times New Roman" pitchFamily="18" charset="0"/>
                <a:cs typeface="Times New Roman" pitchFamily="18" charset="0"/>
              </a:rPr>
              <a:t>over it</a:t>
            </a:r>
          </a:p>
          <a:p>
            <a:r>
              <a:rPr lang="en-US" sz="2000" dirty="0">
                <a:latin typeface="Times New Roman" pitchFamily="18" charset="0"/>
                <a:cs typeface="Times New Roman" pitchFamily="18" charset="0"/>
              </a:rPr>
              <a:t>a:active - a link the moment it is </a:t>
            </a:r>
            <a:r>
              <a:rPr lang="en-US" sz="2000" dirty="0" smtClean="0">
                <a:latin typeface="Times New Roman" pitchFamily="18" charset="0"/>
                <a:cs typeface="Times New Roman" pitchFamily="18" charset="0"/>
              </a:rPr>
              <a:t>clicked</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a:link {</a:t>
            </a:r>
          </a:p>
          <a:p>
            <a:pPr marL="0" indent="0">
              <a:buNone/>
            </a:pPr>
            <a:r>
              <a:rPr lang="en-US" sz="2000" dirty="0">
                <a:latin typeface="Times New Roman" pitchFamily="18" charset="0"/>
                <a:cs typeface="Times New Roman" pitchFamily="18" charset="0"/>
              </a:rPr>
              <a:t>    color: red;</a:t>
            </a:r>
          </a:p>
          <a:p>
            <a:pPr marL="0" indent="0">
              <a:buNone/>
            </a:pP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a:hover MUST come after a:link and a:visited</a:t>
            </a:r>
          </a:p>
          <a:p>
            <a:pPr marL="0" indent="0">
              <a:buNone/>
            </a:pPr>
            <a:r>
              <a:rPr lang="en-US" sz="2000" dirty="0">
                <a:latin typeface="Times New Roman" pitchFamily="18" charset="0"/>
                <a:cs typeface="Times New Roman" pitchFamily="18" charset="0"/>
              </a:rPr>
              <a:t>a:active MUST come after a:hover</a:t>
            </a:r>
          </a:p>
        </p:txBody>
      </p:sp>
    </p:spTree>
    <p:extLst>
      <p:ext uri="{BB962C8B-B14F-4D97-AF65-F5344CB8AC3E}">
        <p14:creationId xmlns:p14="http://schemas.microsoft.com/office/powerpoint/2010/main" val="228433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14164</Words>
  <Application>Microsoft Office PowerPoint</Application>
  <PresentationFormat>On-screen Show (16:9)</PresentationFormat>
  <Paragraphs>2339</Paragraphs>
  <Slides>282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282</vt:i4>
      </vt:variant>
    </vt:vector>
  </HeadingPairs>
  <TitlesOfParts>
    <vt:vector size="286" baseType="lpstr">
      <vt:lpstr>Arial</vt:lpstr>
      <vt:lpstr>Calibri</vt:lpstr>
      <vt:lpstr>Times New Roman</vt:lpstr>
      <vt:lpstr>Office Theme</vt:lpstr>
      <vt:lpstr>Cascading Style Sheet (CSS)</vt:lpstr>
      <vt:lpstr>CSS Syntax</vt:lpstr>
      <vt:lpstr>PowerPoint Presentation</vt:lpstr>
      <vt:lpstr>PowerPoint Presentation</vt:lpstr>
      <vt:lpstr>Element Selectors</vt:lpstr>
      <vt:lpstr>Way of inserting CSS</vt:lpstr>
      <vt:lpstr>External Style Sheet</vt:lpstr>
      <vt:lpstr>Example</vt:lpstr>
      <vt:lpstr>How to link Web Page to an External Style Sheet</vt:lpstr>
      <vt:lpstr>Internal Style Sheet</vt:lpstr>
      <vt:lpstr>PowerPoint Presentation</vt:lpstr>
      <vt:lpstr>Inline Styles</vt:lpstr>
      <vt:lpstr>PowerPoint Presentation</vt:lpstr>
      <vt:lpstr>Multiple Style Sheet</vt:lpstr>
      <vt:lpstr>Priority of Style Sheets</vt:lpstr>
      <vt:lpstr>Priority - External or Internal</vt:lpstr>
      <vt:lpstr>Priority - External or Internal</vt:lpstr>
      <vt:lpstr>Priority of Style Sheets</vt:lpstr>
      <vt:lpstr>Comment</vt:lpstr>
      <vt:lpstr>id Selector</vt:lpstr>
      <vt:lpstr>Rules</vt:lpstr>
      <vt:lpstr>PowerPoint Presentation</vt:lpstr>
      <vt:lpstr>Class Selector/ Style Class</vt:lpstr>
      <vt:lpstr>Type of Style Class</vt:lpstr>
      <vt:lpstr>Rules</vt:lpstr>
      <vt:lpstr>Universal style classes</vt:lpstr>
      <vt:lpstr>How to use</vt:lpstr>
      <vt:lpstr>Element Specific  Style Classes</vt:lpstr>
      <vt:lpstr>How to use</vt:lpstr>
      <vt:lpstr>Use Two or more class </vt:lpstr>
      <vt:lpstr>Grouping Selectors</vt:lpstr>
      <vt:lpstr>Background</vt:lpstr>
      <vt:lpstr>background-color</vt:lpstr>
      <vt:lpstr>background-image</vt:lpstr>
      <vt:lpstr>background-repeat</vt:lpstr>
      <vt:lpstr>background-position</vt:lpstr>
      <vt:lpstr>background-attachment</vt:lpstr>
      <vt:lpstr>background</vt:lpstr>
      <vt:lpstr>background-size</vt:lpstr>
      <vt:lpstr>background-origin</vt:lpstr>
      <vt:lpstr>background-origin</vt:lpstr>
      <vt:lpstr>background-clip</vt:lpstr>
      <vt:lpstr>Multiple Background Image</vt:lpstr>
      <vt:lpstr>Full Background Image</vt:lpstr>
      <vt:lpstr>Text</vt:lpstr>
      <vt:lpstr>color</vt:lpstr>
      <vt:lpstr>direction</vt:lpstr>
      <vt:lpstr>text-align</vt:lpstr>
      <vt:lpstr>letter-spacing</vt:lpstr>
      <vt:lpstr>line-height</vt:lpstr>
      <vt:lpstr>text-decoration</vt:lpstr>
      <vt:lpstr>text-indent</vt:lpstr>
      <vt:lpstr>text-shadow</vt:lpstr>
      <vt:lpstr>text-transform</vt:lpstr>
      <vt:lpstr>vertical-align </vt:lpstr>
      <vt:lpstr>white-space</vt:lpstr>
      <vt:lpstr>white-space</vt:lpstr>
      <vt:lpstr>word-spacing</vt:lpstr>
      <vt:lpstr>text-align-last</vt:lpstr>
      <vt:lpstr>word-wrap</vt:lpstr>
      <vt:lpstr>word-break</vt:lpstr>
      <vt:lpstr>text-overflow</vt:lpstr>
      <vt:lpstr>Font</vt:lpstr>
      <vt:lpstr>font-family</vt:lpstr>
      <vt:lpstr>font-size</vt:lpstr>
      <vt:lpstr>font-stretch</vt:lpstr>
      <vt:lpstr>font-style</vt:lpstr>
      <vt:lpstr>font-variant</vt:lpstr>
      <vt:lpstr>font-weight</vt:lpstr>
      <vt:lpstr>font</vt:lpstr>
      <vt:lpstr>List</vt:lpstr>
      <vt:lpstr>list-style-image</vt:lpstr>
      <vt:lpstr>list-style-type</vt:lpstr>
      <vt:lpstr>list-style-position</vt:lpstr>
      <vt:lpstr>list-style</vt:lpstr>
      <vt:lpstr>border-style</vt:lpstr>
      <vt:lpstr>border-style</vt:lpstr>
      <vt:lpstr>border-width</vt:lpstr>
      <vt:lpstr>border-width</vt:lpstr>
      <vt:lpstr>border-color</vt:lpstr>
      <vt:lpstr>border-color</vt:lpstr>
      <vt:lpstr>border</vt:lpstr>
      <vt:lpstr>Table</vt:lpstr>
      <vt:lpstr>border</vt:lpstr>
      <vt:lpstr>border-collapse</vt:lpstr>
      <vt:lpstr>border-spacing</vt:lpstr>
      <vt:lpstr>caption-side</vt:lpstr>
      <vt:lpstr>empty-cells</vt:lpstr>
      <vt:lpstr>table-layout</vt:lpstr>
      <vt:lpstr>How to set Table width and Height</vt:lpstr>
      <vt:lpstr>How to set Table Padding</vt:lpstr>
      <vt:lpstr>How to set Table color</vt:lpstr>
      <vt:lpstr>Display</vt:lpstr>
      <vt:lpstr>Display</vt:lpstr>
      <vt:lpstr>Display</vt:lpstr>
      <vt:lpstr>Display</vt:lpstr>
      <vt:lpstr>Display</vt:lpstr>
      <vt:lpstr>Visibility</vt:lpstr>
      <vt:lpstr>Link</vt:lpstr>
      <vt:lpstr>PowerPoint Presentation</vt:lpstr>
      <vt:lpstr>Position</vt:lpstr>
      <vt:lpstr>static</vt:lpstr>
      <vt:lpstr>fixed</vt:lpstr>
      <vt:lpstr>relative</vt:lpstr>
      <vt:lpstr>absolute</vt:lpstr>
      <vt:lpstr>How to set element Layer (z-index)</vt:lpstr>
      <vt:lpstr>Overflow</vt:lpstr>
      <vt:lpstr>Overflow-x</vt:lpstr>
      <vt:lpstr>Overflow-y</vt:lpstr>
      <vt:lpstr>float</vt:lpstr>
      <vt:lpstr>clear</vt:lpstr>
      <vt:lpstr>float</vt:lpstr>
      <vt:lpstr>clear</vt:lpstr>
      <vt:lpstr>PowerPoint Presentation</vt:lpstr>
      <vt:lpstr>Id Selector</vt:lpstr>
      <vt:lpstr>Class Selector</vt:lpstr>
      <vt:lpstr>Class Selector</vt:lpstr>
      <vt:lpstr>Use Two or more class </vt:lpstr>
      <vt:lpstr>div and span </vt:lpstr>
      <vt:lpstr>div and span </vt:lpstr>
      <vt:lpstr>PowerPoint Presentation</vt:lpstr>
      <vt:lpstr>Child Selector</vt:lpstr>
      <vt:lpstr>Child Selector</vt:lpstr>
      <vt:lpstr>Pseudo-classes</vt:lpstr>
      <vt:lpstr>Pseudo-classes</vt:lpstr>
      <vt:lpstr>first-child</vt:lpstr>
      <vt:lpstr>last-child</vt:lpstr>
      <vt:lpstr>first-of-type</vt:lpstr>
      <vt:lpstr>last-of-type</vt:lpstr>
      <vt:lpstr>Pseudo Element</vt:lpstr>
      <vt:lpstr>PowerPoint Presentation</vt:lpstr>
      <vt:lpstr>::first-letter</vt:lpstr>
      <vt:lpstr>::first-line</vt:lpstr>
      <vt:lpstr>::selection</vt:lpstr>
      <vt:lpstr>::before</vt:lpstr>
      <vt:lpstr>::after</vt:lpstr>
      <vt:lpstr>Content</vt:lpstr>
      <vt:lpstr>PowerPoint Presentation</vt:lpstr>
      <vt:lpstr>Margin</vt:lpstr>
      <vt:lpstr>Margin Property</vt:lpstr>
      <vt:lpstr>margin-left</vt:lpstr>
      <vt:lpstr>margin-right</vt:lpstr>
      <vt:lpstr>margin-top</vt:lpstr>
      <vt:lpstr>margin-bottom</vt:lpstr>
      <vt:lpstr>margin</vt:lpstr>
      <vt:lpstr>margin</vt:lpstr>
      <vt:lpstr>Padding</vt:lpstr>
      <vt:lpstr>Padding Property</vt:lpstr>
      <vt:lpstr>padding-left</vt:lpstr>
      <vt:lpstr>padding-right</vt:lpstr>
      <vt:lpstr>padding-top</vt:lpstr>
      <vt:lpstr>padding-bottom</vt:lpstr>
      <vt:lpstr>padding</vt:lpstr>
      <vt:lpstr>padding</vt:lpstr>
      <vt:lpstr>Margin Vs Padding</vt:lpstr>
      <vt:lpstr>PowerPoint Presentation</vt:lpstr>
      <vt:lpstr>border-left-style</vt:lpstr>
      <vt:lpstr>border-left-width</vt:lpstr>
      <vt:lpstr>border-left-color</vt:lpstr>
      <vt:lpstr>border-left</vt:lpstr>
      <vt:lpstr>PowerPoint Presentation</vt:lpstr>
      <vt:lpstr>border-right-style</vt:lpstr>
      <vt:lpstr>border-right-width</vt:lpstr>
      <vt:lpstr>border-right-color</vt:lpstr>
      <vt:lpstr>border-right</vt:lpstr>
      <vt:lpstr>PowerPoint Presentation</vt:lpstr>
      <vt:lpstr>border-top-style</vt:lpstr>
      <vt:lpstr>border-top-width</vt:lpstr>
      <vt:lpstr>border-top-color</vt:lpstr>
      <vt:lpstr>border-top</vt:lpstr>
      <vt:lpstr>PowerPoint Presentation</vt:lpstr>
      <vt:lpstr>border-bottom-style</vt:lpstr>
      <vt:lpstr>border-bottom-width</vt:lpstr>
      <vt:lpstr>border-bottom-color</vt:lpstr>
      <vt:lpstr>border-bottom</vt:lpstr>
      <vt:lpstr>Border- Rounded Corners </vt:lpstr>
      <vt:lpstr>PowerPoint Presentation</vt:lpstr>
      <vt:lpstr>Border Image</vt:lpstr>
      <vt:lpstr>border-image-source</vt:lpstr>
      <vt:lpstr>border-image-slice</vt:lpstr>
      <vt:lpstr>border-image-outset</vt:lpstr>
      <vt:lpstr>border-image-repeat</vt:lpstr>
      <vt:lpstr>border-image</vt:lpstr>
      <vt:lpstr>box-shadow</vt:lpstr>
      <vt:lpstr>Cursor</vt:lpstr>
      <vt:lpstr>PowerPoint Presentation</vt:lpstr>
      <vt:lpstr>PowerPoint Presentation</vt:lpstr>
      <vt:lpstr>filter</vt:lpstr>
      <vt:lpstr>PowerPoint Presentation</vt:lpstr>
      <vt:lpstr>PowerPoint Presentation</vt:lpstr>
      <vt:lpstr>PowerPoint Presentation</vt:lpstr>
      <vt:lpstr>PowerPoint Presentation</vt:lpstr>
      <vt:lpstr>Text-decoration</vt:lpstr>
      <vt:lpstr>text-decoration-line</vt:lpstr>
      <vt:lpstr>text-decoration-style</vt:lpstr>
      <vt:lpstr>text-decoration-color</vt:lpstr>
      <vt:lpstr>text-decoration</vt:lpstr>
      <vt:lpstr>Transition</vt:lpstr>
      <vt:lpstr>Transition</vt:lpstr>
      <vt:lpstr>transition-property</vt:lpstr>
      <vt:lpstr>transition-duration</vt:lpstr>
      <vt:lpstr>transition-timing-function</vt:lpstr>
      <vt:lpstr>PowerPoint Presentation</vt:lpstr>
      <vt:lpstr>PowerPoint Presentation</vt:lpstr>
      <vt:lpstr>transition-delay</vt:lpstr>
      <vt:lpstr>transition</vt:lpstr>
      <vt:lpstr>Width</vt:lpstr>
      <vt:lpstr>Height</vt:lpstr>
      <vt:lpstr>Outline</vt:lpstr>
      <vt:lpstr>outline-style</vt:lpstr>
      <vt:lpstr>outline-color</vt:lpstr>
      <vt:lpstr>outline-width</vt:lpstr>
      <vt:lpstr>outline</vt:lpstr>
      <vt:lpstr>outline-offset</vt:lpstr>
      <vt:lpstr>Columns</vt:lpstr>
      <vt:lpstr>column-count</vt:lpstr>
      <vt:lpstr>column-width</vt:lpstr>
      <vt:lpstr>columns</vt:lpstr>
      <vt:lpstr>column-rule</vt:lpstr>
      <vt:lpstr>column-rule-style</vt:lpstr>
      <vt:lpstr>column-rule-width</vt:lpstr>
      <vt:lpstr>column-rule-color</vt:lpstr>
      <vt:lpstr>column-rule</vt:lpstr>
      <vt:lpstr>column-gap</vt:lpstr>
      <vt:lpstr>column-span</vt:lpstr>
      <vt:lpstr>column-fill</vt:lpstr>
      <vt:lpstr>Attribute Selector</vt:lpstr>
      <vt:lpstr>Attribute Selector</vt:lpstr>
      <vt:lpstr>Attribute Selector</vt:lpstr>
      <vt:lpstr>Attribute Selector</vt:lpstr>
      <vt:lpstr>Attribute Selector</vt:lpstr>
      <vt:lpstr>Attribute Selector</vt:lpstr>
      <vt:lpstr>Attribute Selector</vt:lpstr>
      <vt:lpstr>PowerPoint Presentation</vt:lpstr>
      <vt:lpstr>box-sizing</vt:lpstr>
      <vt:lpstr>box-sizing</vt:lpstr>
      <vt:lpstr>FlexBox or Flexible Box</vt:lpstr>
      <vt:lpstr>Flexbox Properties</vt:lpstr>
      <vt:lpstr>Display</vt:lpstr>
      <vt:lpstr>Display</vt:lpstr>
      <vt:lpstr>Display</vt:lpstr>
      <vt:lpstr>flex-direction</vt:lpstr>
      <vt:lpstr>justify-content</vt:lpstr>
      <vt:lpstr>align-items</vt:lpstr>
      <vt:lpstr>flex-wrap</vt:lpstr>
      <vt:lpstr>align-content</vt:lpstr>
      <vt:lpstr>flex-flow</vt:lpstr>
      <vt:lpstr>order</vt:lpstr>
      <vt:lpstr>align-self</vt:lpstr>
      <vt:lpstr>flex-grow</vt:lpstr>
      <vt:lpstr>flex-shrink</vt:lpstr>
      <vt:lpstr>flex-basis</vt:lpstr>
      <vt:lpstr>flex</vt:lpstr>
      <vt:lpstr>2D Transform</vt:lpstr>
      <vt:lpstr>transform</vt:lpstr>
      <vt:lpstr>translate( )</vt:lpstr>
      <vt:lpstr>rotate( )</vt:lpstr>
      <vt:lpstr>scale( )</vt:lpstr>
      <vt:lpstr>skew()</vt:lpstr>
      <vt:lpstr>matrix()</vt:lpstr>
      <vt:lpstr>none</vt:lpstr>
      <vt:lpstr>3D Transform</vt:lpstr>
      <vt:lpstr>transform</vt:lpstr>
      <vt:lpstr>translate3d( )</vt:lpstr>
      <vt:lpstr>rotate3d( )</vt:lpstr>
      <vt:lpstr>scale3d( )</vt:lpstr>
      <vt:lpstr>matrix()</vt:lpstr>
      <vt:lpstr>perspective()</vt:lpstr>
      <vt:lpstr>none</vt:lpstr>
      <vt:lpstr>3D Transform Properties</vt:lpstr>
      <vt:lpstr>transform-origin</vt:lpstr>
      <vt:lpstr>transform-origin</vt:lpstr>
      <vt:lpstr>transform-style</vt:lpstr>
      <vt:lpstr>perspective</vt:lpstr>
      <vt:lpstr>Perspective-origin</vt:lpstr>
      <vt:lpstr>backface-visibility</vt:lpstr>
      <vt:lpstr>Media Query</vt:lpstr>
      <vt:lpstr>PowerPoint Presentation</vt:lpstr>
      <vt:lpstr>Media Features</vt:lpstr>
      <vt:lpstr>Media Features</vt:lpstr>
      <vt:lpstr>Media Features</vt:lpstr>
      <vt:lpstr>Media Features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 (CSS)</dc:title>
  <dc:creator>R</dc:creator>
  <cp:lastModifiedBy>Harshit verma</cp:lastModifiedBy>
  <cp:revision>5</cp:revision>
  <dcterms:created xsi:type="dcterms:W3CDTF">2006-08-16T00:00:00Z</dcterms:created>
  <dcterms:modified xsi:type="dcterms:W3CDTF">2020-01-18T08:28:51Z</dcterms:modified>
</cp:coreProperties>
</file>