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Calibri (MS)" panose="020B0604020202020204" charset="0"/>
      <p:regular r:id="rId14"/>
    </p:embeddedFont>
    <p:embeddedFont>
      <p:font typeface="Nunito Bold" panose="020B0604020202020204" charset="0"/>
      <p:regular r:id="rId15"/>
    </p:embeddedFont>
    <p:embeddedFont>
      <p:font typeface="PT Sans" panose="020B0503020203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github.com/HarshitXX-I/CRS.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42876"/>
            <a:ext cx="9335691" cy="1734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Car Rental System –Java OOPs Frontend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05155" y="2314575"/>
            <a:ext cx="9925645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This presentation explains developing a car rental system using Java OOP concepts, which is created by the team named : Syntax Symphony</a:t>
            </a:r>
          </a:p>
          <a:p>
            <a:pPr algn="l">
              <a:lnSpc>
                <a:spcPts val="3749"/>
              </a:lnSpc>
            </a:pPr>
            <a:endParaRPr lang="en-US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1.) Harshit Pandey (24SCSE1011227) {Leader}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2.) Shivam (24SCSE1010158)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3.)Shivanshu Mishra (24SCSE1010828)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4.) Sachin Poddar (24SCSE1010047)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B.Tech CSE – Section 13, Semester II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(2024 -2025)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Galgotias University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5155" y="7677150"/>
            <a:ext cx="9335691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Note : Learn how classes, inheritance, polymorphism, and interfaces drive the design…!!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AF30F-D67C-DC02-118D-8B24FC5363A5}"/>
              </a:ext>
            </a:extLst>
          </p:cNvPr>
          <p:cNvSpPr txBox="1"/>
          <p:nvPr/>
        </p:nvSpPr>
        <p:spPr>
          <a:xfrm>
            <a:off x="0" y="988689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MADE BY </a:t>
            </a:r>
            <a:r>
              <a:rPr lang="en-IN" b="1" dirty="0"/>
              <a:t>Harshit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178325" y="689670"/>
            <a:ext cx="8903642" cy="76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6749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GitHub Repository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32011" y="1985515"/>
            <a:ext cx="701725" cy="701725"/>
            <a:chOff x="0" y="0"/>
            <a:chExt cx="935633" cy="935633"/>
          </a:xfrm>
        </p:grpSpPr>
        <p:sp>
          <p:nvSpPr>
            <p:cNvPr id="7" name="Freeform 7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533799" y="4405908"/>
            <a:ext cx="8248501" cy="126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README.md with setup instructions,</a:t>
            </a:r>
          </a:p>
          <a:p>
            <a:pPr algn="l">
              <a:lnSpc>
                <a:spcPts val="3437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content is as per the guidelines 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19449" y="6969472"/>
            <a:ext cx="15887551" cy="50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4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Link :  https://github.com/</a:t>
            </a:r>
            <a:r>
              <a:rPr lang="en-US" sz="4000" u="sng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4" tooltip="https://github.com/HarshitXX-I/CRS.java"/>
              </a:rPr>
              <a:t>HarshitXX-I/CRS.java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32011" y="4456062"/>
            <a:ext cx="701725" cy="701725"/>
            <a:chOff x="0" y="0"/>
            <a:chExt cx="935633" cy="935633"/>
          </a:xfrm>
        </p:grpSpPr>
        <p:sp>
          <p:nvSpPr>
            <p:cNvPr id="12" name="Freeform 12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32011" y="6926610"/>
            <a:ext cx="701725" cy="701725"/>
            <a:chOff x="0" y="0"/>
            <a:chExt cx="935633" cy="935633"/>
          </a:xfrm>
        </p:grpSpPr>
        <p:sp>
          <p:nvSpPr>
            <p:cNvPr id="15" name="Freeform 15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625239" y="1694550"/>
            <a:ext cx="7246620" cy="133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Code Is structured and publically readable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45FF74-1579-51B0-8909-6C6D6BDFF716}"/>
              </a:ext>
            </a:extLst>
          </p:cNvPr>
          <p:cNvSpPr txBox="1"/>
          <p:nvPr/>
        </p:nvSpPr>
        <p:spPr>
          <a:xfrm flipH="1">
            <a:off x="14748" y="980593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FBC01-EBBC-5213-7DF9-CF7F1E4E5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913" y="1153228"/>
            <a:ext cx="4424012" cy="7038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672232"/>
            <a:ext cx="7040612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What is OOP?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890868" y="3015257"/>
            <a:ext cx="4546848" cy="3532435"/>
            <a:chOff x="0" y="0"/>
            <a:chExt cx="6062463" cy="4709913"/>
          </a:xfrm>
        </p:grpSpPr>
        <p:sp>
          <p:nvSpPr>
            <p:cNvPr id="8" name="Freeform 8"/>
            <p:cNvSpPr/>
            <p:nvPr/>
          </p:nvSpPr>
          <p:spPr>
            <a:xfrm>
              <a:off x="19050" y="19050"/>
              <a:ext cx="6024372" cy="4671822"/>
            </a:xfrm>
            <a:custGeom>
              <a:avLst/>
              <a:gdLst/>
              <a:ahLst/>
              <a:cxnLst/>
              <a:rect l="l" t="t" r="r" b="b"/>
              <a:pathLst>
                <a:path w="6024372" h="4671822">
                  <a:moveTo>
                    <a:pt x="0" y="598424"/>
                  </a:moveTo>
                  <a:cubicBezTo>
                    <a:pt x="0" y="267970"/>
                    <a:pt x="268478" y="0"/>
                    <a:pt x="599567" y="0"/>
                  </a:cubicBezTo>
                  <a:lnTo>
                    <a:pt x="5424805" y="0"/>
                  </a:lnTo>
                  <a:cubicBezTo>
                    <a:pt x="5755894" y="0"/>
                    <a:pt x="6024372" y="267970"/>
                    <a:pt x="6024372" y="598424"/>
                  </a:cubicBezTo>
                  <a:lnTo>
                    <a:pt x="6024372" y="4073398"/>
                  </a:lnTo>
                  <a:cubicBezTo>
                    <a:pt x="6024372" y="4403979"/>
                    <a:pt x="5755894" y="4671822"/>
                    <a:pt x="5424805" y="4671822"/>
                  </a:cubicBezTo>
                  <a:lnTo>
                    <a:pt x="599567" y="4671822"/>
                  </a:lnTo>
                  <a:cubicBezTo>
                    <a:pt x="268478" y="4671822"/>
                    <a:pt x="0" y="4403852"/>
                    <a:pt x="0" y="407339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062472" cy="4709922"/>
            </a:xfrm>
            <a:custGeom>
              <a:avLst/>
              <a:gdLst/>
              <a:ahLst/>
              <a:cxnLst/>
              <a:rect l="l" t="t" r="r" b="b"/>
              <a:pathLst>
                <a:path w="6062472" h="4709922">
                  <a:moveTo>
                    <a:pt x="0" y="617474"/>
                  </a:moveTo>
                  <a:cubicBezTo>
                    <a:pt x="0" y="276479"/>
                    <a:pt x="276987" y="0"/>
                    <a:pt x="618617" y="0"/>
                  </a:cubicBezTo>
                  <a:lnTo>
                    <a:pt x="5443855" y="0"/>
                  </a:lnTo>
                  <a:lnTo>
                    <a:pt x="5443855" y="19050"/>
                  </a:lnTo>
                  <a:lnTo>
                    <a:pt x="5443855" y="0"/>
                  </a:lnTo>
                  <a:cubicBezTo>
                    <a:pt x="5785485" y="0"/>
                    <a:pt x="6062472" y="276479"/>
                    <a:pt x="6062472" y="617474"/>
                  </a:cubicBezTo>
                  <a:lnTo>
                    <a:pt x="6043422" y="617474"/>
                  </a:lnTo>
                  <a:lnTo>
                    <a:pt x="6062472" y="617474"/>
                  </a:lnTo>
                  <a:lnTo>
                    <a:pt x="6062472" y="4092448"/>
                  </a:lnTo>
                  <a:lnTo>
                    <a:pt x="6043422" y="4092448"/>
                  </a:lnTo>
                  <a:lnTo>
                    <a:pt x="6062472" y="4092448"/>
                  </a:lnTo>
                  <a:cubicBezTo>
                    <a:pt x="6062472" y="4433570"/>
                    <a:pt x="5785485" y="4709922"/>
                    <a:pt x="5443855" y="4709922"/>
                  </a:cubicBezTo>
                  <a:lnTo>
                    <a:pt x="5443855" y="4690872"/>
                  </a:lnTo>
                  <a:lnTo>
                    <a:pt x="5443855" y="4709922"/>
                  </a:lnTo>
                  <a:lnTo>
                    <a:pt x="618617" y="4709922"/>
                  </a:lnTo>
                  <a:lnTo>
                    <a:pt x="618617" y="4690872"/>
                  </a:lnTo>
                  <a:lnTo>
                    <a:pt x="618617" y="4709922"/>
                  </a:lnTo>
                  <a:cubicBezTo>
                    <a:pt x="276987" y="4709922"/>
                    <a:pt x="0" y="4433443"/>
                    <a:pt x="0" y="4092448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4092448"/>
                  </a:lnTo>
                  <a:lnTo>
                    <a:pt x="19050" y="4092448"/>
                  </a:lnTo>
                  <a:lnTo>
                    <a:pt x="38100" y="4092448"/>
                  </a:lnTo>
                  <a:cubicBezTo>
                    <a:pt x="38100" y="4412361"/>
                    <a:pt x="297942" y="4671822"/>
                    <a:pt x="618617" y="4671822"/>
                  </a:cubicBezTo>
                  <a:lnTo>
                    <a:pt x="5443855" y="4671822"/>
                  </a:lnTo>
                  <a:cubicBezTo>
                    <a:pt x="5764530" y="4671822"/>
                    <a:pt x="6024372" y="4412361"/>
                    <a:pt x="6024372" y="4092448"/>
                  </a:cubicBezTo>
                  <a:lnTo>
                    <a:pt x="6024372" y="617474"/>
                  </a:lnTo>
                  <a:cubicBezTo>
                    <a:pt x="6024372" y="297561"/>
                    <a:pt x="5764530" y="38100"/>
                    <a:pt x="5443855" y="38100"/>
                  </a:cubicBezTo>
                  <a:lnTo>
                    <a:pt x="618617" y="38100"/>
                  </a:lnTo>
                  <a:lnTo>
                    <a:pt x="618617" y="19050"/>
                  </a:lnTo>
                  <a:lnTo>
                    <a:pt x="618617" y="38100"/>
                  </a:lnTo>
                  <a:cubicBezTo>
                    <a:pt x="297942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232874" y="3338215"/>
            <a:ext cx="3862834" cy="89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Object-Oriented Programming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2874" y="4321374"/>
            <a:ext cx="3862834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Organizes code as interacting objects representing real entities.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708285" y="3015257"/>
            <a:ext cx="4546848" cy="3532435"/>
            <a:chOff x="0" y="0"/>
            <a:chExt cx="6062463" cy="4709913"/>
          </a:xfrm>
        </p:grpSpPr>
        <p:sp>
          <p:nvSpPr>
            <p:cNvPr id="13" name="Freeform 13"/>
            <p:cNvSpPr/>
            <p:nvPr/>
          </p:nvSpPr>
          <p:spPr>
            <a:xfrm>
              <a:off x="19050" y="19050"/>
              <a:ext cx="6024372" cy="4671822"/>
            </a:xfrm>
            <a:custGeom>
              <a:avLst/>
              <a:gdLst/>
              <a:ahLst/>
              <a:cxnLst/>
              <a:rect l="l" t="t" r="r" b="b"/>
              <a:pathLst>
                <a:path w="6024372" h="4671822">
                  <a:moveTo>
                    <a:pt x="0" y="598424"/>
                  </a:moveTo>
                  <a:cubicBezTo>
                    <a:pt x="0" y="267970"/>
                    <a:pt x="268478" y="0"/>
                    <a:pt x="599567" y="0"/>
                  </a:cubicBezTo>
                  <a:lnTo>
                    <a:pt x="5424805" y="0"/>
                  </a:lnTo>
                  <a:cubicBezTo>
                    <a:pt x="5755894" y="0"/>
                    <a:pt x="6024372" y="267970"/>
                    <a:pt x="6024372" y="598424"/>
                  </a:cubicBezTo>
                  <a:lnTo>
                    <a:pt x="6024372" y="4073398"/>
                  </a:lnTo>
                  <a:cubicBezTo>
                    <a:pt x="6024372" y="4403979"/>
                    <a:pt x="5755894" y="4671822"/>
                    <a:pt x="5424805" y="4671822"/>
                  </a:cubicBezTo>
                  <a:lnTo>
                    <a:pt x="599567" y="4671822"/>
                  </a:lnTo>
                  <a:cubicBezTo>
                    <a:pt x="268478" y="4671822"/>
                    <a:pt x="0" y="4403852"/>
                    <a:pt x="0" y="407339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062472" cy="4709922"/>
            </a:xfrm>
            <a:custGeom>
              <a:avLst/>
              <a:gdLst/>
              <a:ahLst/>
              <a:cxnLst/>
              <a:rect l="l" t="t" r="r" b="b"/>
              <a:pathLst>
                <a:path w="6062472" h="4709922">
                  <a:moveTo>
                    <a:pt x="0" y="617474"/>
                  </a:moveTo>
                  <a:cubicBezTo>
                    <a:pt x="0" y="276479"/>
                    <a:pt x="276987" y="0"/>
                    <a:pt x="618617" y="0"/>
                  </a:cubicBezTo>
                  <a:lnTo>
                    <a:pt x="5443855" y="0"/>
                  </a:lnTo>
                  <a:lnTo>
                    <a:pt x="5443855" y="19050"/>
                  </a:lnTo>
                  <a:lnTo>
                    <a:pt x="5443855" y="0"/>
                  </a:lnTo>
                  <a:cubicBezTo>
                    <a:pt x="5785485" y="0"/>
                    <a:pt x="6062472" y="276479"/>
                    <a:pt x="6062472" y="617474"/>
                  </a:cubicBezTo>
                  <a:lnTo>
                    <a:pt x="6043422" y="617474"/>
                  </a:lnTo>
                  <a:lnTo>
                    <a:pt x="6062472" y="617474"/>
                  </a:lnTo>
                  <a:lnTo>
                    <a:pt x="6062472" y="4092448"/>
                  </a:lnTo>
                  <a:lnTo>
                    <a:pt x="6043422" y="4092448"/>
                  </a:lnTo>
                  <a:lnTo>
                    <a:pt x="6062472" y="4092448"/>
                  </a:lnTo>
                  <a:cubicBezTo>
                    <a:pt x="6062472" y="4433570"/>
                    <a:pt x="5785485" y="4709922"/>
                    <a:pt x="5443855" y="4709922"/>
                  </a:cubicBezTo>
                  <a:lnTo>
                    <a:pt x="5443855" y="4690872"/>
                  </a:lnTo>
                  <a:lnTo>
                    <a:pt x="5443855" y="4709922"/>
                  </a:lnTo>
                  <a:lnTo>
                    <a:pt x="618617" y="4709922"/>
                  </a:lnTo>
                  <a:lnTo>
                    <a:pt x="618617" y="4690872"/>
                  </a:lnTo>
                  <a:lnTo>
                    <a:pt x="618617" y="4709922"/>
                  </a:lnTo>
                  <a:cubicBezTo>
                    <a:pt x="276987" y="4709922"/>
                    <a:pt x="0" y="4433443"/>
                    <a:pt x="0" y="4092448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4092448"/>
                  </a:lnTo>
                  <a:lnTo>
                    <a:pt x="19050" y="4092448"/>
                  </a:lnTo>
                  <a:lnTo>
                    <a:pt x="38100" y="4092448"/>
                  </a:lnTo>
                  <a:cubicBezTo>
                    <a:pt x="38100" y="4412361"/>
                    <a:pt x="297942" y="4671822"/>
                    <a:pt x="618617" y="4671822"/>
                  </a:cubicBezTo>
                  <a:lnTo>
                    <a:pt x="5443855" y="4671822"/>
                  </a:lnTo>
                  <a:cubicBezTo>
                    <a:pt x="5764530" y="4671822"/>
                    <a:pt x="6024372" y="4412361"/>
                    <a:pt x="6024372" y="4092448"/>
                  </a:cubicBezTo>
                  <a:lnTo>
                    <a:pt x="6024372" y="617474"/>
                  </a:lnTo>
                  <a:cubicBezTo>
                    <a:pt x="6024372" y="297561"/>
                    <a:pt x="5764530" y="38100"/>
                    <a:pt x="5443855" y="38100"/>
                  </a:cubicBezTo>
                  <a:lnTo>
                    <a:pt x="618617" y="38100"/>
                  </a:lnTo>
                  <a:lnTo>
                    <a:pt x="618617" y="19050"/>
                  </a:lnTo>
                  <a:lnTo>
                    <a:pt x="618617" y="38100"/>
                  </a:lnTo>
                  <a:cubicBezTo>
                    <a:pt x="297942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050291" y="333821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Core Principles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0291" y="3881437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Encapsulation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50291" y="4464844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Inheritance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50291" y="5048250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Polymorphism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50291" y="5631656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Abstraction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890868" y="6818262"/>
            <a:ext cx="9364266" cy="1782216"/>
            <a:chOff x="0" y="0"/>
            <a:chExt cx="12485688" cy="2376288"/>
          </a:xfrm>
        </p:grpSpPr>
        <p:sp>
          <p:nvSpPr>
            <p:cNvPr id="21" name="Freeform 21"/>
            <p:cNvSpPr/>
            <p:nvPr/>
          </p:nvSpPr>
          <p:spPr>
            <a:xfrm>
              <a:off x="19050" y="19050"/>
              <a:ext cx="12447524" cy="2338070"/>
            </a:xfrm>
            <a:custGeom>
              <a:avLst/>
              <a:gdLst/>
              <a:ahLst/>
              <a:cxnLst/>
              <a:rect l="l" t="t" r="r" b="b"/>
              <a:pathLst>
                <a:path w="12447524" h="2338070">
                  <a:moveTo>
                    <a:pt x="0" y="598424"/>
                  </a:moveTo>
                  <a:cubicBezTo>
                    <a:pt x="0" y="267970"/>
                    <a:pt x="271526" y="0"/>
                    <a:pt x="606298" y="0"/>
                  </a:cubicBezTo>
                  <a:lnTo>
                    <a:pt x="11841226" y="0"/>
                  </a:lnTo>
                  <a:cubicBezTo>
                    <a:pt x="12176125" y="0"/>
                    <a:pt x="12447524" y="267970"/>
                    <a:pt x="12447524" y="598424"/>
                  </a:cubicBezTo>
                  <a:lnTo>
                    <a:pt x="12447524" y="1739646"/>
                  </a:lnTo>
                  <a:cubicBezTo>
                    <a:pt x="12447524" y="2070227"/>
                    <a:pt x="12175998" y="2338070"/>
                    <a:pt x="11841226" y="2338070"/>
                  </a:cubicBezTo>
                  <a:lnTo>
                    <a:pt x="606298" y="2338070"/>
                  </a:lnTo>
                  <a:cubicBezTo>
                    <a:pt x="271399" y="2338070"/>
                    <a:pt x="0" y="2070100"/>
                    <a:pt x="0" y="1739646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485624" cy="2376297"/>
            </a:xfrm>
            <a:custGeom>
              <a:avLst/>
              <a:gdLst/>
              <a:ahLst/>
              <a:cxnLst/>
              <a:rect l="l" t="t" r="r" b="b"/>
              <a:pathLst>
                <a:path w="12485624" h="2376297">
                  <a:moveTo>
                    <a:pt x="0" y="617474"/>
                  </a:moveTo>
                  <a:cubicBezTo>
                    <a:pt x="0" y="276225"/>
                    <a:pt x="280289" y="0"/>
                    <a:pt x="625348" y="0"/>
                  </a:cubicBezTo>
                  <a:lnTo>
                    <a:pt x="11860276" y="0"/>
                  </a:lnTo>
                  <a:lnTo>
                    <a:pt x="11860276" y="19050"/>
                  </a:lnTo>
                  <a:lnTo>
                    <a:pt x="11860276" y="0"/>
                  </a:lnTo>
                  <a:cubicBezTo>
                    <a:pt x="12205462" y="0"/>
                    <a:pt x="12485624" y="276225"/>
                    <a:pt x="12485624" y="617474"/>
                  </a:cubicBezTo>
                  <a:lnTo>
                    <a:pt x="12466574" y="617474"/>
                  </a:lnTo>
                  <a:lnTo>
                    <a:pt x="12485624" y="617474"/>
                  </a:lnTo>
                  <a:lnTo>
                    <a:pt x="12485624" y="1758696"/>
                  </a:lnTo>
                  <a:lnTo>
                    <a:pt x="12466574" y="1758696"/>
                  </a:lnTo>
                  <a:lnTo>
                    <a:pt x="12485624" y="1758696"/>
                  </a:lnTo>
                  <a:cubicBezTo>
                    <a:pt x="12485624" y="2099945"/>
                    <a:pt x="12205335" y="2376170"/>
                    <a:pt x="11860276" y="2376170"/>
                  </a:cubicBezTo>
                  <a:lnTo>
                    <a:pt x="11860276" y="2357120"/>
                  </a:lnTo>
                  <a:lnTo>
                    <a:pt x="11860276" y="2376170"/>
                  </a:lnTo>
                  <a:lnTo>
                    <a:pt x="625348" y="2376170"/>
                  </a:lnTo>
                  <a:lnTo>
                    <a:pt x="625348" y="2357120"/>
                  </a:lnTo>
                  <a:lnTo>
                    <a:pt x="625348" y="2376170"/>
                  </a:lnTo>
                  <a:cubicBezTo>
                    <a:pt x="280289" y="2376297"/>
                    <a:pt x="0" y="2100072"/>
                    <a:pt x="0" y="1758823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1758696"/>
                  </a:lnTo>
                  <a:lnTo>
                    <a:pt x="19050" y="1758696"/>
                  </a:lnTo>
                  <a:lnTo>
                    <a:pt x="38100" y="1758696"/>
                  </a:lnTo>
                  <a:cubicBezTo>
                    <a:pt x="38100" y="2078482"/>
                    <a:pt x="300863" y="2338070"/>
                    <a:pt x="625348" y="2338070"/>
                  </a:cubicBezTo>
                  <a:lnTo>
                    <a:pt x="11860276" y="2338070"/>
                  </a:lnTo>
                  <a:cubicBezTo>
                    <a:pt x="12184888" y="2338070"/>
                    <a:pt x="12447524" y="2078482"/>
                    <a:pt x="12447524" y="1758696"/>
                  </a:cubicBezTo>
                  <a:lnTo>
                    <a:pt x="12447524" y="617474"/>
                  </a:lnTo>
                  <a:cubicBezTo>
                    <a:pt x="12447651" y="297688"/>
                    <a:pt x="12184888" y="38100"/>
                    <a:pt x="11860276" y="38100"/>
                  </a:cubicBezTo>
                  <a:lnTo>
                    <a:pt x="625348" y="38100"/>
                  </a:lnTo>
                  <a:lnTo>
                    <a:pt x="625348" y="19050"/>
                  </a:lnTo>
                  <a:lnTo>
                    <a:pt x="625348" y="38100"/>
                  </a:lnTo>
                  <a:cubicBezTo>
                    <a:pt x="300863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232874" y="714122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Focus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32874" y="7684442"/>
            <a:ext cx="8680251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Applying these principles to build a car rental system.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2E807-0168-D814-DA9E-E47B772076C3}"/>
              </a:ext>
            </a:extLst>
          </p:cNvPr>
          <p:cNvSpPr txBox="1"/>
          <p:nvPr/>
        </p:nvSpPr>
        <p:spPr>
          <a:xfrm>
            <a:off x="0" y="97917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MADE BY </a:t>
            </a:r>
            <a:r>
              <a:rPr lang="en-IN" b="1" dirty="0"/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6256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61926"/>
            <a:ext cx="9335691" cy="130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Project Overview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2867" y="1841747"/>
            <a:ext cx="701725" cy="701725"/>
            <a:chOff x="0" y="0"/>
            <a:chExt cx="935633" cy="93563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019449" y="1875085"/>
            <a:ext cx="3508622" cy="20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 GUI -  based 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Application for 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Renting cars ,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Built using java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999856" y="1841747"/>
            <a:ext cx="701725" cy="701725"/>
            <a:chOff x="0" y="0"/>
            <a:chExt cx="935633" cy="935633"/>
          </a:xfrm>
        </p:grpSpPr>
        <p:sp>
          <p:nvSpPr>
            <p:cNvPr id="13" name="Freeform 13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874371" y="1875085"/>
            <a:ext cx="3508622" cy="85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Objects and classes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45009" y="5358409"/>
            <a:ext cx="701725" cy="701725"/>
            <a:chOff x="0" y="0"/>
            <a:chExt cx="935633" cy="935633"/>
          </a:xfrm>
        </p:grpSpPr>
        <p:sp>
          <p:nvSpPr>
            <p:cNvPr id="17" name="Freeform 17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019449" y="5448895"/>
            <a:ext cx="11720364" cy="1360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Simulates real-world car rental operations:</a:t>
            </a:r>
          </a:p>
          <a:p>
            <a:pPr algn="l">
              <a:lnSpc>
                <a:spcPts val="3437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Car selection  input  (Name , Car id )Booking</a:t>
            </a:r>
          </a:p>
          <a:p>
            <a:pPr algn="l">
              <a:lnSpc>
                <a:spcPts val="3437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confirmination.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19449" y="7574758"/>
            <a:ext cx="3695551" cy="232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Key Features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JDK Version 24 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IntelliJ IDEA 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Desktop application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45009" y="7636669"/>
            <a:ext cx="701725" cy="701725"/>
            <a:chOff x="0" y="0"/>
            <a:chExt cx="935633" cy="935633"/>
          </a:xfrm>
        </p:grpSpPr>
        <p:sp>
          <p:nvSpPr>
            <p:cNvPr id="22" name="Freeform 22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1430000" y="0"/>
            <a:ext cx="6858001" cy="10286999"/>
          </a:xfrm>
          <a:custGeom>
            <a:avLst/>
            <a:gdLst/>
            <a:ahLst/>
            <a:cxnLst/>
            <a:rect l="l" t="t" r="r" b="b"/>
            <a:pathLst>
              <a:path w="6858001" h="10286999">
                <a:moveTo>
                  <a:pt x="0" y="0"/>
                </a:moveTo>
                <a:lnTo>
                  <a:pt x="6858001" y="0"/>
                </a:lnTo>
                <a:lnTo>
                  <a:pt x="6858001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227" r="-32227"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A2EE0-C106-03B3-F4C4-20581FA924E6}"/>
              </a:ext>
            </a:extLst>
          </p:cNvPr>
          <p:cNvSpPr txBox="1"/>
          <p:nvPr/>
        </p:nvSpPr>
        <p:spPr>
          <a:xfrm>
            <a:off x="-1" y="988496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1937" y="328614"/>
            <a:ext cx="10693450" cy="1433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Encapsulation: Protecting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5217" y="174307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Definition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217" y="2206228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Combines data and methods into a single unit, hiding internals.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217" y="451544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Data Hiding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5217" y="5070574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Use private modifiers to guard sensitive fields inside classes.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5217" y="705415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5217" y="7867501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private String licensePlate; accessed via getLicensePlate()  (Not Included)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326414" y="1"/>
            <a:ext cx="7961586" cy="10287000"/>
          </a:xfrm>
          <a:custGeom>
            <a:avLst/>
            <a:gdLst/>
            <a:ahLst/>
            <a:cxnLst/>
            <a:rect l="l" t="t" r="r" b="b"/>
            <a:pathLst>
              <a:path w="7961586" h="10287000">
                <a:moveTo>
                  <a:pt x="0" y="0"/>
                </a:moveTo>
                <a:lnTo>
                  <a:pt x="7961586" y="0"/>
                </a:lnTo>
                <a:lnTo>
                  <a:pt x="79615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97" r="-4078"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A2A44-2E6E-F2C7-0AA1-06495FB96929}"/>
              </a:ext>
            </a:extLst>
          </p:cNvPr>
          <p:cNvSpPr txBox="1"/>
          <p:nvPr/>
        </p:nvSpPr>
        <p:spPr>
          <a:xfrm>
            <a:off x="85725" y="9803695"/>
            <a:ext cx="352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127523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Inheritance: Reusability and Hierarchy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7905155" y="3364855"/>
            <a:ext cx="1496020" cy="2175272"/>
          </a:xfrm>
          <a:custGeom>
            <a:avLst/>
            <a:gdLst/>
            <a:ahLst/>
            <a:cxnLst/>
            <a:rect l="l" t="t" r="r" b="b"/>
            <a:pathLst>
              <a:path w="1496020" h="2175272">
                <a:moveTo>
                  <a:pt x="0" y="0"/>
                </a:moveTo>
                <a:lnTo>
                  <a:pt x="1496020" y="0"/>
                </a:lnTo>
                <a:lnTo>
                  <a:pt x="1496020" y="2175272"/>
                </a:lnTo>
                <a:lnTo>
                  <a:pt x="0" y="21752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" r="-6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49891" y="3644950"/>
            <a:ext cx="432792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Superclasses &amp; Subclasses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49891" y="4188173"/>
            <a:ext cx="739095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Subclasses inherit attributes and methods from superclasses.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7905155" y="5540127"/>
            <a:ext cx="1496020" cy="1795314"/>
          </a:xfrm>
          <a:custGeom>
            <a:avLst/>
            <a:gdLst/>
            <a:ahLst/>
            <a:cxnLst/>
            <a:rect l="l" t="t" r="r" b="b"/>
            <a:pathLst>
              <a:path w="1496020" h="1795314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" r="-10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849891" y="5820221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Code Reuse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49891" y="6363444"/>
            <a:ext cx="739095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Reduces duplication by extending existing functionality.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7905155" y="7335440"/>
            <a:ext cx="1496020" cy="1795314"/>
          </a:xfrm>
          <a:custGeom>
            <a:avLst/>
            <a:gdLst/>
            <a:ahLst/>
            <a:cxnLst/>
            <a:rect l="l" t="t" r="r" b="b"/>
            <a:pathLst>
              <a:path w="1496020" h="1795314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8" r="-10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849891" y="761553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49891" y="8158758"/>
            <a:ext cx="739095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ElectricCar extends Car { int batteryCapacity;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420C8-CE45-1953-5F57-A6C3F8DC8A55}"/>
              </a:ext>
            </a:extLst>
          </p:cNvPr>
          <p:cNvSpPr txBox="1"/>
          <p:nvPr/>
        </p:nvSpPr>
        <p:spPr>
          <a:xfrm>
            <a:off x="0" y="988626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MADE BY </a:t>
            </a:r>
            <a:r>
              <a:rPr lang="en-IN" b="1" dirty="0"/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7155" y="1541860"/>
            <a:ext cx="8896648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Polymorphism: Many Forms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1494" y="507518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Method Overriding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5618410"/>
            <a:ext cx="466457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Same method name, different behaviors in subclasses.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965900" y="5128469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26554" y="3545979"/>
            <a:ext cx="4039046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Interface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6554" y="4089201"/>
            <a:ext cx="481429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Multiple classes can implement the same interface.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192494" y="3947666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6554" y="660424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Benefits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6554" y="7147471"/>
            <a:ext cx="481429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Supports flexible and interchangeable objects.</a:t>
            </a:r>
          </a:p>
        </p:txBody>
      </p:sp>
      <p:sp>
        <p:nvSpPr>
          <p:cNvPr id="16" name="Freeform 16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9601795" y="7332315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FDB04-C82C-459B-9D31-8A9EDF799D7C}"/>
              </a:ext>
            </a:extLst>
          </p:cNvPr>
          <p:cNvSpPr txBox="1"/>
          <p:nvPr/>
        </p:nvSpPr>
        <p:spPr>
          <a:xfrm>
            <a:off x="0" y="984531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461046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Polymorphism: Example Method Overriding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155" y="3978474"/>
            <a:ext cx="262488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Base Class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7155" y="4641354"/>
            <a:ext cx="2624881" cy="24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Car { public String getDescription() { return "Generic car"; } 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11415" y="3978474"/>
            <a:ext cx="2624881" cy="89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Subclass Override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1415" y="5081290"/>
            <a:ext cx="2624881" cy="34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ElectricCar extends Car { @Override public String getDescription() { return "Electric car"; } 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75674" y="3978474"/>
            <a:ext cx="262488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Effect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75674" y="4641354"/>
            <a:ext cx="2624881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Method behavior varies by object at runtime.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12291" y="0"/>
            <a:ext cx="6875708" cy="10287000"/>
          </a:xfrm>
          <a:custGeom>
            <a:avLst/>
            <a:gdLst/>
            <a:ahLst/>
            <a:cxnLst/>
            <a:rect l="l" t="t" r="r" b="b"/>
            <a:pathLst>
              <a:path w="6875708" h="10287000">
                <a:moveTo>
                  <a:pt x="0" y="0"/>
                </a:moveTo>
                <a:lnTo>
                  <a:pt x="6875708" y="0"/>
                </a:lnTo>
                <a:lnTo>
                  <a:pt x="68757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786" r="-45786"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42AD9-865B-6D20-6AE5-AAEF9AB4E293}"/>
              </a:ext>
            </a:extLst>
          </p:cNvPr>
          <p:cNvSpPr txBox="1"/>
          <p:nvPr/>
        </p:nvSpPr>
        <p:spPr>
          <a:xfrm>
            <a:off x="0" y="984456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628477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Interfaces: Defining Contracts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2867" y="3851522"/>
            <a:ext cx="4546848" cy="2260998"/>
            <a:chOff x="0" y="0"/>
            <a:chExt cx="6062463" cy="301466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6024245" cy="2976499"/>
            </a:xfrm>
            <a:custGeom>
              <a:avLst/>
              <a:gdLst/>
              <a:ahLst/>
              <a:cxnLst/>
              <a:rect l="l" t="t" r="r" b="b"/>
              <a:pathLst>
                <a:path w="6024245" h="2976499">
                  <a:moveTo>
                    <a:pt x="0" y="598424"/>
                  </a:moveTo>
                  <a:cubicBezTo>
                    <a:pt x="0" y="267970"/>
                    <a:pt x="269621" y="0"/>
                    <a:pt x="602234" y="0"/>
                  </a:cubicBezTo>
                  <a:lnTo>
                    <a:pt x="5422011" y="0"/>
                  </a:lnTo>
                  <a:cubicBezTo>
                    <a:pt x="5754624" y="0"/>
                    <a:pt x="6024245" y="267970"/>
                    <a:pt x="6024245" y="598424"/>
                  </a:cubicBezTo>
                  <a:lnTo>
                    <a:pt x="6024245" y="2378075"/>
                  </a:lnTo>
                  <a:cubicBezTo>
                    <a:pt x="6024245" y="2708529"/>
                    <a:pt x="5754624" y="2976499"/>
                    <a:pt x="5422011" y="2976499"/>
                  </a:cubicBezTo>
                  <a:lnTo>
                    <a:pt x="602234" y="2976499"/>
                  </a:lnTo>
                  <a:cubicBezTo>
                    <a:pt x="269621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062345" cy="3014726"/>
            </a:xfrm>
            <a:custGeom>
              <a:avLst/>
              <a:gdLst/>
              <a:ahLst/>
              <a:cxnLst/>
              <a:rect l="l" t="t" r="r" b="b"/>
              <a:pathLst>
                <a:path w="6062345" h="3014726">
                  <a:moveTo>
                    <a:pt x="0" y="617474"/>
                  </a:moveTo>
                  <a:cubicBezTo>
                    <a:pt x="0" y="276352"/>
                    <a:pt x="278257" y="0"/>
                    <a:pt x="621284" y="0"/>
                  </a:cubicBezTo>
                  <a:lnTo>
                    <a:pt x="5441061" y="0"/>
                  </a:lnTo>
                  <a:lnTo>
                    <a:pt x="5441061" y="19050"/>
                  </a:lnTo>
                  <a:lnTo>
                    <a:pt x="5441061" y="0"/>
                  </a:lnTo>
                  <a:cubicBezTo>
                    <a:pt x="5784088" y="0"/>
                    <a:pt x="6062345" y="276352"/>
                    <a:pt x="6062345" y="617474"/>
                  </a:cubicBezTo>
                  <a:lnTo>
                    <a:pt x="6043295" y="617474"/>
                  </a:lnTo>
                  <a:lnTo>
                    <a:pt x="6062345" y="617474"/>
                  </a:lnTo>
                  <a:lnTo>
                    <a:pt x="6062345" y="2397125"/>
                  </a:lnTo>
                  <a:lnTo>
                    <a:pt x="6043295" y="2397125"/>
                  </a:lnTo>
                  <a:lnTo>
                    <a:pt x="6062345" y="2397125"/>
                  </a:lnTo>
                  <a:cubicBezTo>
                    <a:pt x="6062345" y="2738247"/>
                    <a:pt x="5784088" y="3014599"/>
                    <a:pt x="5441061" y="3014599"/>
                  </a:cubicBezTo>
                  <a:lnTo>
                    <a:pt x="5441061" y="2995549"/>
                  </a:lnTo>
                  <a:lnTo>
                    <a:pt x="5441061" y="3014599"/>
                  </a:lnTo>
                  <a:lnTo>
                    <a:pt x="621284" y="3014599"/>
                  </a:lnTo>
                  <a:lnTo>
                    <a:pt x="621284" y="2995549"/>
                  </a:lnTo>
                  <a:lnTo>
                    <a:pt x="621284" y="3014599"/>
                  </a:lnTo>
                  <a:cubicBezTo>
                    <a:pt x="278257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7038"/>
                    <a:pt x="299085" y="2976499"/>
                    <a:pt x="621284" y="2976499"/>
                  </a:cubicBezTo>
                  <a:lnTo>
                    <a:pt x="5441061" y="2976499"/>
                  </a:lnTo>
                  <a:cubicBezTo>
                    <a:pt x="5763260" y="2976499"/>
                    <a:pt x="6024245" y="2717038"/>
                    <a:pt x="6024245" y="2397125"/>
                  </a:cubicBezTo>
                  <a:lnTo>
                    <a:pt x="6024245" y="617474"/>
                  </a:lnTo>
                  <a:cubicBezTo>
                    <a:pt x="6024372" y="297561"/>
                    <a:pt x="5763387" y="38100"/>
                    <a:pt x="5441061" y="38100"/>
                  </a:cubicBezTo>
                  <a:lnTo>
                    <a:pt x="621284" y="38100"/>
                  </a:lnTo>
                  <a:lnTo>
                    <a:pt x="621284" y="19050"/>
                  </a:lnTo>
                  <a:lnTo>
                    <a:pt x="621284" y="38100"/>
                  </a:lnTo>
                  <a:cubicBezTo>
                    <a:pt x="299085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74874" y="417448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What is an Interface?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4874" y="4717702"/>
            <a:ext cx="386283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 contract specifying methods classes must implement.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850285" y="3851522"/>
            <a:ext cx="4546848" cy="2260998"/>
            <a:chOff x="0" y="0"/>
            <a:chExt cx="6062463" cy="3014663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6024245" cy="2976499"/>
            </a:xfrm>
            <a:custGeom>
              <a:avLst/>
              <a:gdLst/>
              <a:ahLst/>
              <a:cxnLst/>
              <a:rect l="l" t="t" r="r" b="b"/>
              <a:pathLst>
                <a:path w="6024245" h="2976499">
                  <a:moveTo>
                    <a:pt x="0" y="598424"/>
                  </a:moveTo>
                  <a:cubicBezTo>
                    <a:pt x="0" y="267970"/>
                    <a:pt x="269621" y="0"/>
                    <a:pt x="602234" y="0"/>
                  </a:cubicBezTo>
                  <a:lnTo>
                    <a:pt x="5422011" y="0"/>
                  </a:lnTo>
                  <a:cubicBezTo>
                    <a:pt x="5754624" y="0"/>
                    <a:pt x="6024245" y="267970"/>
                    <a:pt x="6024245" y="598424"/>
                  </a:cubicBezTo>
                  <a:lnTo>
                    <a:pt x="6024245" y="2378075"/>
                  </a:lnTo>
                  <a:cubicBezTo>
                    <a:pt x="6024245" y="2708529"/>
                    <a:pt x="5754624" y="2976499"/>
                    <a:pt x="5422011" y="2976499"/>
                  </a:cubicBezTo>
                  <a:lnTo>
                    <a:pt x="602234" y="2976499"/>
                  </a:lnTo>
                  <a:cubicBezTo>
                    <a:pt x="269621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6062345" cy="3014726"/>
            </a:xfrm>
            <a:custGeom>
              <a:avLst/>
              <a:gdLst/>
              <a:ahLst/>
              <a:cxnLst/>
              <a:rect l="l" t="t" r="r" b="b"/>
              <a:pathLst>
                <a:path w="6062345" h="3014726">
                  <a:moveTo>
                    <a:pt x="0" y="617474"/>
                  </a:moveTo>
                  <a:cubicBezTo>
                    <a:pt x="0" y="276352"/>
                    <a:pt x="278257" y="0"/>
                    <a:pt x="621284" y="0"/>
                  </a:cubicBezTo>
                  <a:lnTo>
                    <a:pt x="5441061" y="0"/>
                  </a:lnTo>
                  <a:lnTo>
                    <a:pt x="5441061" y="19050"/>
                  </a:lnTo>
                  <a:lnTo>
                    <a:pt x="5441061" y="0"/>
                  </a:lnTo>
                  <a:cubicBezTo>
                    <a:pt x="5784088" y="0"/>
                    <a:pt x="6062345" y="276352"/>
                    <a:pt x="6062345" y="617474"/>
                  </a:cubicBezTo>
                  <a:lnTo>
                    <a:pt x="6043295" y="617474"/>
                  </a:lnTo>
                  <a:lnTo>
                    <a:pt x="6062345" y="617474"/>
                  </a:lnTo>
                  <a:lnTo>
                    <a:pt x="6062345" y="2397125"/>
                  </a:lnTo>
                  <a:lnTo>
                    <a:pt x="6043295" y="2397125"/>
                  </a:lnTo>
                  <a:lnTo>
                    <a:pt x="6062345" y="2397125"/>
                  </a:lnTo>
                  <a:cubicBezTo>
                    <a:pt x="6062345" y="2738247"/>
                    <a:pt x="5784088" y="3014599"/>
                    <a:pt x="5441061" y="3014599"/>
                  </a:cubicBezTo>
                  <a:lnTo>
                    <a:pt x="5441061" y="2995549"/>
                  </a:lnTo>
                  <a:lnTo>
                    <a:pt x="5441061" y="3014599"/>
                  </a:lnTo>
                  <a:lnTo>
                    <a:pt x="621284" y="3014599"/>
                  </a:lnTo>
                  <a:lnTo>
                    <a:pt x="621284" y="2995549"/>
                  </a:lnTo>
                  <a:lnTo>
                    <a:pt x="621284" y="3014599"/>
                  </a:lnTo>
                  <a:cubicBezTo>
                    <a:pt x="278257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7038"/>
                    <a:pt x="299085" y="2976499"/>
                    <a:pt x="621284" y="2976499"/>
                  </a:cubicBezTo>
                  <a:lnTo>
                    <a:pt x="5441061" y="2976499"/>
                  </a:lnTo>
                  <a:cubicBezTo>
                    <a:pt x="5763260" y="2976499"/>
                    <a:pt x="6024245" y="2717038"/>
                    <a:pt x="6024245" y="2397125"/>
                  </a:cubicBezTo>
                  <a:lnTo>
                    <a:pt x="6024245" y="617474"/>
                  </a:lnTo>
                  <a:cubicBezTo>
                    <a:pt x="6024372" y="297561"/>
                    <a:pt x="5763387" y="38100"/>
                    <a:pt x="5441061" y="38100"/>
                  </a:cubicBezTo>
                  <a:lnTo>
                    <a:pt x="621284" y="38100"/>
                  </a:lnTo>
                  <a:lnTo>
                    <a:pt x="621284" y="19050"/>
                  </a:lnTo>
                  <a:lnTo>
                    <a:pt x="621284" y="38100"/>
                  </a:lnTo>
                  <a:cubicBezTo>
                    <a:pt x="299085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192291" y="417448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92291" y="4717702"/>
            <a:ext cx="386283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Enables loose coupling and system flexibility.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32867" y="6383090"/>
            <a:ext cx="9364266" cy="2260998"/>
            <a:chOff x="0" y="0"/>
            <a:chExt cx="12485688" cy="3014663"/>
          </a:xfrm>
        </p:grpSpPr>
        <p:sp>
          <p:nvSpPr>
            <p:cNvPr id="19" name="Freeform 19"/>
            <p:cNvSpPr/>
            <p:nvPr/>
          </p:nvSpPr>
          <p:spPr>
            <a:xfrm>
              <a:off x="19050" y="19050"/>
              <a:ext cx="12447651" cy="2976499"/>
            </a:xfrm>
            <a:custGeom>
              <a:avLst/>
              <a:gdLst/>
              <a:ahLst/>
              <a:cxnLst/>
              <a:rect l="l" t="t" r="r" b="b"/>
              <a:pathLst>
                <a:path w="12447651" h="2976499">
                  <a:moveTo>
                    <a:pt x="0" y="598424"/>
                  </a:moveTo>
                  <a:cubicBezTo>
                    <a:pt x="0" y="267970"/>
                    <a:pt x="270510" y="0"/>
                    <a:pt x="604266" y="0"/>
                  </a:cubicBezTo>
                  <a:lnTo>
                    <a:pt x="11843385" y="0"/>
                  </a:lnTo>
                  <a:cubicBezTo>
                    <a:pt x="12177141" y="0"/>
                    <a:pt x="12447651" y="267970"/>
                    <a:pt x="12447651" y="598424"/>
                  </a:cubicBezTo>
                  <a:lnTo>
                    <a:pt x="12447651" y="2378075"/>
                  </a:lnTo>
                  <a:cubicBezTo>
                    <a:pt x="12447651" y="2708529"/>
                    <a:pt x="12177141" y="2976499"/>
                    <a:pt x="11843385" y="2976499"/>
                  </a:cubicBezTo>
                  <a:lnTo>
                    <a:pt x="604266" y="2976499"/>
                  </a:lnTo>
                  <a:cubicBezTo>
                    <a:pt x="270510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485751" cy="3014726"/>
            </a:xfrm>
            <a:custGeom>
              <a:avLst/>
              <a:gdLst/>
              <a:ahLst/>
              <a:cxnLst/>
              <a:rect l="l" t="t" r="r" b="b"/>
              <a:pathLst>
                <a:path w="12485751" h="3014726">
                  <a:moveTo>
                    <a:pt x="0" y="617474"/>
                  </a:moveTo>
                  <a:cubicBezTo>
                    <a:pt x="0" y="276225"/>
                    <a:pt x="279273" y="0"/>
                    <a:pt x="623316" y="0"/>
                  </a:cubicBezTo>
                  <a:lnTo>
                    <a:pt x="11862435" y="0"/>
                  </a:lnTo>
                  <a:lnTo>
                    <a:pt x="11862435" y="19050"/>
                  </a:lnTo>
                  <a:lnTo>
                    <a:pt x="11862435" y="0"/>
                  </a:lnTo>
                  <a:cubicBezTo>
                    <a:pt x="12206478" y="0"/>
                    <a:pt x="12485751" y="276225"/>
                    <a:pt x="12485751" y="617474"/>
                  </a:cubicBezTo>
                  <a:lnTo>
                    <a:pt x="12466701" y="617474"/>
                  </a:lnTo>
                  <a:lnTo>
                    <a:pt x="12485751" y="617474"/>
                  </a:lnTo>
                  <a:lnTo>
                    <a:pt x="12485751" y="2397125"/>
                  </a:lnTo>
                  <a:lnTo>
                    <a:pt x="12466701" y="2397125"/>
                  </a:lnTo>
                  <a:lnTo>
                    <a:pt x="12485751" y="2397125"/>
                  </a:lnTo>
                  <a:cubicBezTo>
                    <a:pt x="12485751" y="2738374"/>
                    <a:pt x="12206478" y="3014599"/>
                    <a:pt x="11862435" y="3014599"/>
                  </a:cubicBezTo>
                  <a:lnTo>
                    <a:pt x="11862435" y="2995549"/>
                  </a:lnTo>
                  <a:lnTo>
                    <a:pt x="11862435" y="3014599"/>
                  </a:lnTo>
                  <a:lnTo>
                    <a:pt x="623316" y="3014599"/>
                  </a:lnTo>
                  <a:lnTo>
                    <a:pt x="623316" y="2995549"/>
                  </a:lnTo>
                  <a:lnTo>
                    <a:pt x="623316" y="3014599"/>
                  </a:lnTo>
                  <a:cubicBezTo>
                    <a:pt x="279273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6911"/>
                    <a:pt x="299974" y="2976499"/>
                    <a:pt x="623316" y="2976499"/>
                  </a:cubicBezTo>
                  <a:lnTo>
                    <a:pt x="11862435" y="2976499"/>
                  </a:lnTo>
                  <a:cubicBezTo>
                    <a:pt x="12185777" y="2976499"/>
                    <a:pt x="12447651" y="2716911"/>
                    <a:pt x="12447651" y="2397125"/>
                  </a:cubicBezTo>
                  <a:lnTo>
                    <a:pt x="12447651" y="617474"/>
                  </a:lnTo>
                  <a:cubicBezTo>
                    <a:pt x="12447651" y="297688"/>
                    <a:pt x="12185777" y="38100"/>
                    <a:pt x="11862435" y="38100"/>
                  </a:cubicBezTo>
                  <a:lnTo>
                    <a:pt x="623316" y="38100"/>
                  </a:lnTo>
                  <a:lnTo>
                    <a:pt x="623316" y="19050"/>
                  </a:lnTo>
                  <a:lnTo>
                    <a:pt x="623316" y="38100"/>
                  </a:lnTo>
                  <a:cubicBezTo>
                    <a:pt x="299974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374874" y="6706046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4874" y="7249269"/>
            <a:ext cx="868025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interface Rentable { boolean isAvailable(); double calculateRentalCost(int days);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88A89-4F7B-FD7D-8185-0BC5DFA945EC}"/>
              </a:ext>
            </a:extLst>
          </p:cNvPr>
          <p:cNvSpPr txBox="1"/>
          <p:nvPr/>
        </p:nvSpPr>
        <p:spPr>
          <a:xfrm>
            <a:off x="0" y="987810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7155" y="180511"/>
            <a:ext cx="13240345" cy="139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Car Rental System: Putting It All Together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155" y="155606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Key Classes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2052300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155" y="2663459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Customer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7155" y="3273281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Rental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7155" y="3883104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Car Rental System</a:t>
            </a:r>
          </a:p>
          <a:p>
            <a:pPr marL="348754" lvl="1" indent="-174377" algn="l">
              <a:lnSpc>
                <a:spcPts val="3750"/>
              </a:lnSpc>
            </a:pPr>
            <a:endParaRPr lang="en-US" sz="2312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37150" y="155606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Relationships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37150" y="1943890"/>
            <a:ext cx="5266135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Customer rents Car; Rental generates Payment records; Confirmation  Appears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40718" y="155605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OOP Benefits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40718" y="2052300"/>
            <a:ext cx="4910733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Promotes maintainability and scalability for system growth.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61657" y="4791725"/>
            <a:ext cx="11046448" cy="898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Scope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42827" y="6409210"/>
            <a:ext cx="16305258" cy="2793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car rental system can be enhanced with AI-driven dynamic pricing, real-time vehicle tracking, and predictive maintenance. Integration with electric and autonomous vehicles, mobile apps with voice assistance, and seamless digital payments will elevate user experience. Expanding to a shared mobility platform can also promote sustainability and cater to smart city initiatives.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3C624-068F-8085-D5A8-9757A38DD611}"/>
              </a:ext>
            </a:extLst>
          </p:cNvPr>
          <p:cNvSpPr txBox="1"/>
          <p:nvPr/>
        </p:nvSpPr>
        <p:spPr>
          <a:xfrm>
            <a:off x="0" y="981995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584</Words>
  <Application>Microsoft Office PowerPoint</Application>
  <PresentationFormat>Custom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Nunito Bold</vt:lpstr>
      <vt:lpstr>PT Sans</vt:lpstr>
      <vt:lpstr>Arial</vt:lpstr>
      <vt:lpstr>Calibri</vt:lpstr>
      <vt:lpstr>Calibri (MS)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Building-a-Car-Rental-System-with-Java-OOP (3).pptx</dc:title>
  <cp:lastModifiedBy>harshit pandey</cp:lastModifiedBy>
  <cp:revision>3</cp:revision>
  <dcterms:created xsi:type="dcterms:W3CDTF">2006-08-16T00:00:00Z</dcterms:created>
  <dcterms:modified xsi:type="dcterms:W3CDTF">2025-05-25T09:39:14Z</dcterms:modified>
  <dc:identifier>DAGocY4yG5E</dc:identifier>
</cp:coreProperties>
</file>