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rimo" panose="020B0604020202020204" charset="0"/>
      <p:regular r:id="rId13"/>
    </p:embeddedFont>
    <p:embeddedFont>
      <p:font typeface="Calibri (MS)" panose="020B0604020202020204" charset="0"/>
      <p:regular r:id="rId14"/>
    </p:embeddedFont>
    <p:embeddedFont>
      <p:font typeface="Nunito Bold" panose="020B0604020202020204" charset="0"/>
      <p:regular r:id="rId15"/>
    </p:embeddedFont>
    <p:embeddedFont>
      <p:font typeface="PT Sans" panose="020B0503020203020204" pitchFamily="3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hyperlink" Target="https://github.com/HarshitXX-I/CRS.jav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amma.app/?utm_source=made-with-gamm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hyperlink" Target="https://gamma.app/?utm_source=made-with-gamm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hyperlink" Target="https://gamma.app/?utm_source=made-with-gamm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hyperlink" Target="https://gamma.app/?utm_source=made-with-gamm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2E">
                <a:alpha val="56078"/>
              </a:srgbClr>
            </a:solidFill>
          </p:spPr>
        </p:sp>
      </p:grpSp>
      <p:sp>
        <p:nvSpPr>
          <p:cNvPr id="5" name="Freeform 5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905155" y="142876"/>
            <a:ext cx="9335691" cy="185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Car Rental System –Java OOPx Frontend Project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905155" y="2314575"/>
            <a:ext cx="9925645" cy="532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This presentation explains developing a car rental system using Java OOP concepts, which is created by the team named : Syntax Symphony</a:t>
            </a:r>
          </a:p>
          <a:p>
            <a:pPr algn="l">
              <a:lnSpc>
                <a:spcPts val="3749"/>
              </a:lnSpc>
            </a:pPr>
            <a:endParaRPr lang="en-US" sz="3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algn="l">
              <a:lnSpc>
                <a:spcPts val="3749"/>
              </a:lnSpc>
            </a:pPr>
            <a:r>
              <a:rPr lang="en-US" sz="3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                1.) Harshit Pandey (24SCSE1011227) {Leader}</a:t>
            </a:r>
          </a:p>
          <a:p>
            <a:pPr algn="l">
              <a:lnSpc>
                <a:spcPts val="3749"/>
              </a:lnSpc>
            </a:pPr>
            <a:r>
              <a:rPr lang="en-US" sz="3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                2.) Shivam (24SCSE1010158)</a:t>
            </a:r>
          </a:p>
          <a:p>
            <a:pPr algn="l">
              <a:lnSpc>
                <a:spcPts val="3749"/>
              </a:lnSpc>
            </a:pPr>
            <a:r>
              <a:rPr lang="en-US" sz="3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                3.)Shivanshu Mishra (24SCSE1010828)</a:t>
            </a:r>
          </a:p>
          <a:p>
            <a:pPr algn="l">
              <a:lnSpc>
                <a:spcPts val="3749"/>
              </a:lnSpc>
            </a:pPr>
            <a:r>
              <a:rPr lang="en-US" sz="3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                4.) Sachin Poddar (24SCSE1010047)</a:t>
            </a:r>
          </a:p>
          <a:p>
            <a:pPr algn="l">
              <a:lnSpc>
                <a:spcPts val="3750"/>
              </a:lnSpc>
            </a:pPr>
            <a:r>
              <a:rPr lang="en-US" sz="35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    B.Tech CSE – Section 13, Semester II</a:t>
            </a:r>
          </a:p>
          <a:p>
            <a:pPr algn="l">
              <a:lnSpc>
                <a:spcPts val="3750"/>
              </a:lnSpc>
            </a:pPr>
            <a:r>
              <a:rPr lang="en-US" sz="35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                           (2024 -2025)</a:t>
            </a:r>
          </a:p>
          <a:p>
            <a:pPr algn="l">
              <a:lnSpc>
                <a:spcPts val="3750"/>
              </a:lnSpc>
            </a:pPr>
            <a:r>
              <a:rPr lang="en-US" sz="35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                     Galgotias University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905155" y="7677150"/>
            <a:ext cx="9335691" cy="175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Note : Learn how classes, inheritance, polymorphism, and interfaces drive the design…!!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1AF30F-D67C-DC02-118D-8B24FC5363A5}"/>
              </a:ext>
            </a:extLst>
          </p:cNvPr>
          <p:cNvSpPr txBox="1"/>
          <p:nvPr/>
        </p:nvSpPr>
        <p:spPr>
          <a:xfrm>
            <a:off x="0" y="988689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MADE BY </a:t>
            </a:r>
            <a:r>
              <a:rPr lang="en-IN" b="1" dirty="0"/>
              <a:t>Harshit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2E">
                <a:alpha val="56078"/>
              </a:srgbClr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5178325" y="689670"/>
            <a:ext cx="8903642" cy="765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4"/>
              </a:lnSpc>
            </a:pPr>
            <a:r>
              <a:rPr lang="en-US" sz="6749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GitHub Repository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332011" y="1985515"/>
            <a:ext cx="701725" cy="701725"/>
            <a:chOff x="0" y="0"/>
            <a:chExt cx="935633" cy="935633"/>
          </a:xfrm>
        </p:grpSpPr>
        <p:sp>
          <p:nvSpPr>
            <p:cNvPr id="7" name="Freeform 7"/>
            <p:cNvSpPr/>
            <p:nvPr/>
          </p:nvSpPr>
          <p:spPr>
            <a:xfrm>
              <a:off x="19050" y="19050"/>
              <a:ext cx="897509" cy="897509"/>
            </a:xfrm>
            <a:custGeom>
              <a:avLst/>
              <a:gdLst/>
              <a:ahLst/>
              <a:cxnLst/>
              <a:rect l="l" t="t" r="r" b="b"/>
              <a:pathLst>
                <a:path w="897509" h="897509">
                  <a:moveTo>
                    <a:pt x="0" y="448818"/>
                  </a:moveTo>
                  <a:cubicBezTo>
                    <a:pt x="0" y="200914"/>
                    <a:pt x="200914" y="0"/>
                    <a:pt x="448818" y="0"/>
                  </a:cubicBezTo>
                  <a:cubicBezTo>
                    <a:pt x="696722" y="0"/>
                    <a:pt x="897509" y="200914"/>
                    <a:pt x="897509" y="448818"/>
                  </a:cubicBezTo>
                  <a:cubicBezTo>
                    <a:pt x="897509" y="696722"/>
                    <a:pt x="696595" y="897509"/>
                    <a:pt x="448818" y="897509"/>
                  </a:cubicBezTo>
                  <a:cubicBezTo>
                    <a:pt x="201041" y="897509"/>
                    <a:pt x="0" y="696595"/>
                    <a:pt x="0" y="448818"/>
                  </a:cubicBezTo>
                  <a:close/>
                </a:path>
              </a:pathLst>
            </a:custGeom>
            <a:solidFill>
              <a:srgbClr val="00002E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935609" cy="935736"/>
            </a:xfrm>
            <a:custGeom>
              <a:avLst/>
              <a:gdLst/>
              <a:ahLst/>
              <a:cxnLst/>
              <a:rect l="l" t="t" r="r" b="b"/>
              <a:pathLst>
                <a:path w="935609" h="935736">
                  <a:moveTo>
                    <a:pt x="0" y="467868"/>
                  </a:moveTo>
                  <a:cubicBezTo>
                    <a:pt x="0" y="209423"/>
                    <a:pt x="209423" y="0"/>
                    <a:pt x="467868" y="0"/>
                  </a:cubicBezTo>
                  <a:cubicBezTo>
                    <a:pt x="471424" y="0"/>
                    <a:pt x="474980" y="1016"/>
                    <a:pt x="477901" y="2921"/>
                  </a:cubicBezTo>
                  <a:lnTo>
                    <a:pt x="467868" y="19050"/>
                  </a:lnTo>
                  <a:lnTo>
                    <a:pt x="467868" y="0"/>
                  </a:lnTo>
                  <a:lnTo>
                    <a:pt x="467868" y="19050"/>
                  </a:lnTo>
                  <a:lnTo>
                    <a:pt x="467868" y="0"/>
                  </a:lnTo>
                  <a:cubicBezTo>
                    <a:pt x="726186" y="0"/>
                    <a:pt x="935609" y="209423"/>
                    <a:pt x="935609" y="467868"/>
                  </a:cubicBezTo>
                  <a:cubicBezTo>
                    <a:pt x="935609" y="475107"/>
                    <a:pt x="931545" y="481711"/>
                    <a:pt x="925068" y="484886"/>
                  </a:cubicBezTo>
                  <a:lnTo>
                    <a:pt x="916559" y="467868"/>
                  </a:lnTo>
                  <a:lnTo>
                    <a:pt x="935609" y="467868"/>
                  </a:lnTo>
                  <a:cubicBezTo>
                    <a:pt x="935609" y="726186"/>
                    <a:pt x="726186" y="935736"/>
                    <a:pt x="467741" y="935736"/>
                  </a:cubicBezTo>
                  <a:lnTo>
                    <a:pt x="467741" y="916686"/>
                  </a:lnTo>
                  <a:lnTo>
                    <a:pt x="467741" y="897636"/>
                  </a:lnTo>
                  <a:lnTo>
                    <a:pt x="467741" y="916686"/>
                  </a:lnTo>
                  <a:lnTo>
                    <a:pt x="467741" y="935736"/>
                  </a:lnTo>
                  <a:cubicBezTo>
                    <a:pt x="209423" y="935609"/>
                    <a:pt x="0" y="726186"/>
                    <a:pt x="0" y="467868"/>
                  </a:cubicBezTo>
                  <a:lnTo>
                    <a:pt x="19050" y="467868"/>
                  </a:lnTo>
                  <a:lnTo>
                    <a:pt x="0" y="467868"/>
                  </a:lnTo>
                  <a:moveTo>
                    <a:pt x="38100" y="467868"/>
                  </a:moveTo>
                  <a:lnTo>
                    <a:pt x="19050" y="467868"/>
                  </a:lnTo>
                  <a:lnTo>
                    <a:pt x="38100" y="467868"/>
                  </a:lnTo>
                  <a:cubicBezTo>
                    <a:pt x="38100" y="705104"/>
                    <a:pt x="230505" y="897509"/>
                    <a:pt x="467868" y="897509"/>
                  </a:cubicBezTo>
                  <a:cubicBezTo>
                    <a:pt x="478409" y="897509"/>
                    <a:pt x="486918" y="906018"/>
                    <a:pt x="486918" y="916559"/>
                  </a:cubicBezTo>
                  <a:cubicBezTo>
                    <a:pt x="486918" y="927100"/>
                    <a:pt x="478409" y="935609"/>
                    <a:pt x="467868" y="935609"/>
                  </a:cubicBezTo>
                  <a:cubicBezTo>
                    <a:pt x="457327" y="935609"/>
                    <a:pt x="448818" y="927100"/>
                    <a:pt x="448818" y="916559"/>
                  </a:cubicBezTo>
                  <a:cubicBezTo>
                    <a:pt x="448818" y="906018"/>
                    <a:pt x="457327" y="897509"/>
                    <a:pt x="467868" y="897509"/>
                  </a:cubicBezTo>
                  <a:cubicBezTo>
                    <a:pt x="705231" y="897509"/>
                    <a:pt x="897636" y="705104"/>
                    <a:pt x="897636" y="467741"/>
                  </a:cubicBezTo>
                  <a:cubicBezTo>
                    <a:pt x="897636" y="460502"/>
                    <a:pt x="901700" y="453898"/>
                    <a:pt x="908177" y="450723"/>
                  </a:cubicBezTo>
                  <a:lnTo>
                    <a:pt x="916686" y="467741"/>
                  </a:lnTo>
                  <a:lnTo>
                    <a:pt x="897636" y="467741"/>
                  </a:lnTo>
                  <a:cubicBezTo>
                    <a:pt x="897509" y="230505"/>
                    <a:pt x="705104" y="38100"/>
                    <a:pt x="467868" y="38100"/>
                  </a:cubicBezTo>
                  <a:cubicBezTo>
                    <a:pt x="464312" y="38100"/>
                    <a:pt x="460756" y="37084"/>
                    <a:pt x="457835" y="35179"/>
                  </a:cubicBezTo>
                  <a:lnTo>
                    <a:pt x="467868" y="19050"/>
                  </a:lnTo>
                  <a:lnTo>
                    <a:pt x="467868" y="38100"/>
                  </a:lnTo>
                  <a:cubicBezTo>
                    <a:pt x="230505" y="38100"/>
                    <a:pt x="38100" y="230505"/>
                    <a:pt x="38100" y="467868"/>
                  </a:cubicBezTo>
                  <a:close/>
                </a:path>
              </a:pathLst>
            </a:custGeom>
            <a:solidFill>
              <a:srgbClr val="F2B42D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533799" y="4405908"/>
            <a:ext cx="8248501" cy="1268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40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README.md with setup instructions,</a:t>
            </a:r>
          </a:p>
          <a:p>
            <a:pPr algn="l">
              <a:lnSpc>
                <a:spcPts val="3437"/>
              </a:lnSpc>
            </a:pPr>
            <a:r>
              <a:rPr lang="en-US" sz="40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The content is as per the guidelines 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19449" y="6969472"/>
            <a:ext cx="15887551" cy="50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4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Link :  https://github.com/</a:t>
            </a:r>
            <a:r>
              <a:rPr lang="en-US" sz="4000" u="sng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  <a:hlinkClick r:id="rId4" tooltip="https://github.com/HarshitXX-I/CRS.java"/>
              </a:rPr>
              <a:t>HarshitXX-I/CRS.java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332011" y="4456062"/>
            <a:ext cx="701725" cy="701725"/>
            <a:chOff x="0" y="0"/>
            <a:chExt cx="935633" cy="935633"/>
          </a:xfrm>
        </p:grpSpPr>
        <p:sp>
          <p:nvSpPr>
            <p:cNvPr id="12" name="Freeform 12"/>
            <p:cNvSpPr/>
            <p:nvPr/>
          </p:nvSpPr>
          <p:spPr>
            <a:xfrm>
              <a:off x="19050" y="19050"/>
              <a:ext cx="897509" cy="897509"/>
            </a:xfrm>
            <a:custGeom>
              <a:avLst/>
              <a:gdLst/>
              <a:ahLst/>
              <a:cxnLst/>
              <a:rect l="l" t="t" r="r" b="b"/>
              <a:pathLst>
                <a:path w="897509" h="897509">
                  <a:moveTo>
                    <a:pt x="0" y="448818"/>
                  </a:moveTo>
                  <a:cubicBezTo>
                    <a:pt x="0" y="200914"/>
                    <a:pt x="200914" y="0"/>
                    <a:pt x="448818" y="0"/>
                  </a:cubicBezTo>
                  <a:cubicBezTo>
                    <a:pt x="696722" y="0"/>
                    <a:pt x="897509" y="200914"/>
                    <a:pt x="897509" y="448818"/>
                  </a:cubicBezTo>
                  <a:cubicBezTo>
                    <a:pt x="897509" y="696722"/>
                    <a:pt x="696595" y="897509"/>
                    <a:pt x="448818" y="897509"/>
                  </a:cubicBezTo>
                  <a:cubicBezTo>
                    <a:pt x="201041" y="897509"/>
                    <a:pt x="0" y="696595"/>
                    <a:pt x="0" y="448818"/>
                  </a:cubicBezTo>
                  <a:close/>
                </a:path>
              </a:pathLst>
            </a:custGeom>
            <a:solidFill>
              <a:srgbClr val="00002E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935609" cy="935736"/>
            </a:xfrm>
            <a:custGeom>
              <a:avLst/>
              <a:gdLst/>
              <a:ahLst/>
              <a:cxnLst/>
              <a:rect l="l" t="t" r="r" b="b"/>
              <a:pathLst>
                <a:path w="935609" h="935736">
                  <a:moveTo>
                    <a:pt x="0" y="467868"/>
                  </a:moveTo>
                  <a:cubicBezTo>
                    <a:pt x="0" y="209423"/>
                    <a:pt x="209423" y="0"/>
                    <a:pt x="467868" y="0"/>
                  </a:cubicBezTo>
                  <a:cubicBezTo>
                    <a:pt x="471424" y="0"/>
                    <a:pt x="474980" y="1016"/>
                    <a:pt x="477901" y="2921"/>
                  </a:cubicBezTo>
                  <a:lnTo>
                    <a:pt x="467868" y="19050"/>
                  </a:lnTo>
                  <a:lnTo>
                    <a:pt x="467868" y="0"/>
                  </a:lnTo>
                  <a:lnTo>
                    <a:pt x="467868" y="19050"/>
                  </a:lnTo>
                  <a:lnTo>
                    <a:pt x="467868" y="0"/>
                  </a:lnTo>
                  <a:cubicBezTo>
                    <a:pt x="726186" y="0"/>
                    <a:pt x="935609" y="209423"/>
                    <a:pt x="935609" y="467868"/>
                  </a:cubicBezTo>
                  <a:cubicBezTo>
                    <a:pt x="935609" y="475107"/>
                    <a:pt x="931545" y="481711"/>
                    <a:pt x="925068" y="484886"/>
                  </a:cubicBezTo>
                  <a:lnTo>
                    <a:pt x="916559" y="467868"/>
                  </a:lnTo>
                  <a:lnTo>
                    <a:pt x="935609" y="467868"/>
                  </a:lnTo>
                  <a:cubicBezTo>
                    <a:pt x="935609" y="726186"/>
                    <a:pt x="726186" y="935736"/>
                    <a:pt x="467741" y="935736"/>
                  </a:cubicBezTo>
                  <a:lnTo>
                    <a:pt x="467741" y="916686"/>
                  </a:lnTo>
                  <a:lnTo>
                    <a:pt x="467741" y="897636"/>
                  </a:lnTo>
                  <a:lnTo>
                    <a:pt x="467741" y="916686"/>
                  </a:lnTo>
                  <a:lnTo>
                    <a:pt x="467741" y="935736"/>
                  </a:lnTo>
                  <a:cubicBezTo>
                    <a:pt x="209423" y="935609"/>
                    <a:pt x="0" y="726186"/>
                    <a:pt x="0" y="467868"/>
                  </a:cubicBezTo>
                  <a:lnTo>
                    <a:pt x="19050" y="467868"/>
                  </a:lnTo>
                  <a:lnTo>
                    <a:pt x="0" y="467868"/>
                  </a:lnTo>
                  <a:moveTo>
                    <a:pt x="38100" y="467868"/>
                  </a:moveTo>
                  <a:lnTo>
                    <a:pt x="19050" y="467868"/>
                  </a:lnTo>
                  <a:lnTo>
                    <a:pt x="38100" y="467868"/>
                  </a:lnTo>
                  <a:cubicBezTo>
                    <a:pt x="38100" y="705104"/>
                    <a:pt x="230505" y="897509"/>
                    <a:pt x="467868" y="897509"/>
                  </a:cubicBezTo>
                  <a:cubicBezTo>
                    <a:pt x="478409" y="897509"/>
                    <a:pt x="486918" y="906018"/>
                    <a:pt x="486918" y="916559"/>
                  </a:cubicBezTo>
                  <a:cubicBezTo>
                    <a:pt x="486918" y="927100"/>
                    <a:pt x="478409" y="935609"/>
                    <a:pt x="467868" y="935609"/>
                  </a:cubicBezTo>
                  <a:cubicBezTo>
                    <a:pt x="457327" y="935609"/>
                    <a:pt x="448818" y="927100"/>
                    <a:pt x="448818" y="916559"/>
                  </a:cubicBezTo>
                  <a:cubicBezTo>
                    <a:pt x="448818" y="906018"/>
                    <a:pt x="457327" y="897509"/>
                    <a:pt x="467868" y="897509"/>
                  </a:cubicBezTo>
                  <a:cubicBezTo>
                    <a:pt x="705231" y="897509"/>
                    <a:pt x="897636" y="705104"/>
                    <a:pt x="897636" y="467741"/>
                  </a:cubicBezTo>
                  <a:cubicBezTo>
                    <a:pt x="897636" y="460502"/>
                    <a:pt x="901700" y="453898"/>
                    <a:pt x="908177" y="450723"/>
                  </a:cubicBezTo>
                  <a:lnTo>
                    <a:pt x="916686" y="467741"/>
                  </a:lnTo>
                  <a:lnTo>
                    <a:pt x="897636" y="467741"/>
                  </a:lnTo>
                  <a:cubicBezTo>
                    <a:pt x="897509" y="230505"/>
                    <a:pt x="705104" y="38100"/>
                    <a:pt x="467868" y="38100"/>
                  </a:cubicBezTo>
                  <a:cubicBezTo>
                    <a:pt x="464312" y="38100"/>
                    <a:pt x="460756" y="37084"/>
                    <a:pt x="457835" y="35179"/>
                  </a:cubicBezTo>
                  <a:lnTo>
                    <a:pt x="467868" y="19050"/>
                  </a:lnTo>
                  <a:lnTo>
                    <a:pt x="467868" y="38100"/>
                  </a:lnTo>
                  <a:cubicBezTo>
                    <a:pt x="230505" y="38100"/>
                    <a:pt x="38100" y="230505"/>
                    <a:pt x="38100" y="467868"/>
                  </a:cubicBezTo>
                  <a:close/>
                </a:path>
              </a:pathLst>
            </a:custGeom>
            <a:solidFill>
              <a:srgbClr val="D7425E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332011" y="6926610"/>
            <a:ext cx="701725" cy="701725"/>
            <a:chOff x="0" y="0"/>
            <a:chExt cx="935633" cy="935633"/>
          </a:xfrm>
        </p:grpSpPr>
        <p:sp>
          <p:nvSpPr>
            <p:cNvPr id="15" name="Freeform 15"/>
            <p:cNvSpPr/>
            <p:nvPr/>
          </p:nvSpPr>
          <p:spPr>
            <a:xfrm>
              <a:off x="19050" y="19050"/>
              <a:ext cx="897509" cy="897509"/>
            </a:xfrm>
            <a:custGeom>
              <a:avLst/>
              <a:gdLst/>
              <a:ahLst/>
              <a:cxnLst/>
              <a:rect l="l" t="t" r="r" b="b"/>
              <a:pathLst>
                <a:path w="897509" h="897509">
                  <a:moveTo>
                    <a:pt x="0" y="448818"/>
                  </a:moveTo>
                  <a:cubicBezTo>
                    <a:pt x="0" y="200914"/>
                    <a:pt x="200914" y="0"/>
                    <a:pt x="448818" y="0"/>
                  </a:cubicBezTo>
                  <a:cubicBezTo>
                    <a:pt x="696722" y="0"/>
                    <a:pt x="897509" y="200914"/>
                    <a:pt x="897509" y="448818"/>
                  </a:cubicBezTo>
                  <a:cubicBezTo>
                    <a:pt x="897509" y="696722"/>
                    <a:pt x="696595" y="897509"/>
                    <a:pt x="448818" y="897509"/>
                  </a:cubicBezTo>
                  <a:cubicBezTo>
                    <a:pt x="201041" y="897509"/>
                    <a:pt x="0" y="696595"/>
                    <a:pt x="0" y="448818"/>
                  </a:cubicBezTo>
                  <a:close/>
                </a:path>
              </a:pathLst>
            </a:custGeom>
            <a:solidFill>
              <a:srgbClr val="00002E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935609" cy="935736"/>
            </a:xfrm>
            <a:custGeom>
              <a:avLst/>
              <a:gdLst/>
              <a:ahLst/>
              <a:cxnLst/>
              <a:rect l="l" t="t" r="r" b="b"/>
              <a:pathLst>
                <a:path w="935609" h="935736">
                  <a:moveTo>
                    <a:pt x="0" y="467868"/>
                  </a:moveTo>
                  <a:cubicBezTo>
                    <a:pt x="0" y="209423"/>
                    <a:pt x="209423" y="0"/>
                    <a:pt x="467868" y="0"/>
                  </a:cubicBezTo>
                  <a:cubicBezTo>
                    <a:pt x="471424" y="0"/>
                    <a:pt x="474980" y="1016"/>
                    <a:pt x="477901" y="2921"/>
                  </a:cubicBezTo>
                  <a:lnTo>
                    <a:pt x="467868" y="19050"/>
                  </a:lnTo>
                  <a:lnTo>
                    <a:pt x="467868" y="0"/>
                  </a:lnTo>
                  <a:lnTo>
                    <a:pt x="467868" y="19050"/>
                  </a:lnTo>
                  <a:lnTo>
                    <a:pt x="467868" y="0"/>
                  </a:lnTo>
                  <a:cubicBezTo>
                    <a:pt x="726186" y="0"/>
                    <a:pt x="935609" y="209423"/>
                    <a:pt x="935609" y="467868"/>
                  </a:cubicBezTo>
                  <a:cubicBezTo>
                    <a:pt x="935609" y="475107"/>
                    <a:pt x="931545" y="481711"/>
                    <a:pt x="925068" y="484886"/>
                  </a:cubicBezTo>
                  <a:lnTo>
                    <a:pt x="916559" y="467868"/>
                  </a:lnTo>
                  <a:lnTo>
                    <a:pt x="935609" y="467868"/>
                  </a:lnTo>
                  <a:cubicBezTo>
                    <a:pt x="935609" y="726186"/>
                    <a:pt x="726186" y="935736"/>
                    <a:pt x="467741" y="935736"/>
                  </a:cubicBezTo>
                  <a:lnTo>
                    <a:pt x="467741" y="916686"/>
                  </a:lnTo>
                  <a:lnTo>
                    <a:pt x="467741" y="897636"/>
                  </a:lnTo>
                  <a:lnTo>
                    <a:pt x="467741" y="916686"/>
                  </a:lnTo>
                  <a:lnTo>
                    <a:pt x="467741" y="935736"/>
                  </a:lnTo>
                  <a:cubicBezTo>
                    <a:pt x="209423" y="935609"/>
                    <a:pt x="0" y="726186"/>
                    <a:pt x="0" y="467868"/>
                  </a:cubicBezTo>
                  <a:lnTo>
                    <a:pt x="19050" y="467868"/>
                  </a:lnTo>
                  <a:lnTo>
                    <a:pt x="0" y="467868"/>
                  </a:lnTo>
                  <a:moveTo>
                    <a:pt x="38100" y="467868"/>
                  </a:moveTo>
                  <a:lnTo>
                    <a:pt x="19050" y="467868"/>
                  </a:lnTo>
                  <a:lnTo>
                    <a:pt x="38100" y="467868"/>
                  </a:lnTo>
                  <a:cubicBezTo>
                    <a:pt x="38100" y="705104"/>
                    <a:pt x="230505" y="897509"/>
                    <a:pt x="467868" y="897509"/>
                  </a:cubicBezTo>
                  <a:cubicBezTo>
                    <a:pt x="478409" y="897509"/>
                    <a:pt x="486918" y="906018"/>
                    <a:pt x="486918" y="916559"/>
                  </a:cubicBezTo>
                  <a:cubicBezTo>
                    <a:pt x="486918" y="927100"/>
                    <a:pt x="478409" y="935609"/>
                    <a:pt x="467868" y="935609"/>
                  </a:cubicBezTo>
                  <a:cubicBezTo>
                    <a:pt x="457327" y="935609"/>
                    <a:pt x="448818" y="927100"/>
                    <a:pt x="448818" y="916559"/>
                  </a:cubicBezTo>
                  <a:cubicBezTo>
                    <a:pt x="448818" y="906018"/>
                    <a:pt x="457327" y="897509"/>
                    <a:pt x="467868" y="897509"/>
                  </a:cubicBezTo>
                  <a:cubicBezTo>
                    <a:pt x="705231" y="897509"/>
                    <a:pt x="897636" y="705104"/>
                    <a:pt x="897636" y="467741"/>
                  </a:cubicBezTo>
                  <a:cubicBezTo>
                    <a:pt x="897636" y="460502"/>
                    <a:pt x="901700" y="453898"/>
                    <a:pt x="908177" y="450723"/>
                  </a:cubicBezTo>
                  <a:lnTo>
                    <a:pt x="916686" y="467741"/>
                  </a:lnTo>
                  <a:lnTo>
                    <a:pt x="897636" y="467741"/>
                  </a:lnTo>
                  <a:cubicBezTo>
                    <a:pt x="897509" y="230505"/>
                    <a:pt x="705104" y="38100"/>
                    <a:pt x="467868" y="38100"/>
                  </a:cubicBezTo>
                  <a:cubicBezTo>
                    <a:pt x="464312" y="38100"/>
                    <a:pt x="460756" y="37084"/>
                    <a:pt x="457835" y="35179"/>
                  </a:cubicBezTo>
                  <a:lnTo>
                    <a:pt x="467868" y="19050"/>
                  </a:lnTo>
                  <a:lnTo>
                    <a:pt x="467868" y="38100"/>
                  </a:lnTo>
                  <a:cubicBezTo>
                    <a:pt x="230505" y="38100"/>
                    <a:pt x="38100" y="230505"/>
                    <a:pt x="38100" y="467868"/>
                  </a:cubicBezTo>
                  <a:close/>
                </a:path>
              </a:pathLst>
            </a:custGeom>
            <a:solidFill>
              <a:srgbClr val="DD785E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2625239" y="1694550"/>
            <a:ext cx="7246620" cy="1331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Code Is structured and publically readable 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45FF74-1579-51B0-8909-6C6D6BDFF716}"/>
              </a:ext>
            </a:extLst>
          </p:cNvPr>
          <p:cNvSpPr txBox="1"/>
          <p:nvPr/>
        </p:nvSpPr>
        <p:spPr>
          <a:xfrm flipH="1">
            <a:off x="14748" y="980593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MADE BY </a:t>
            </a:r>
            <a:r>
              <a:rPr lang="en-IN" b="1" dirty="0">
                <a:solidFill>
                  <a:schemeClr val="bg1"/>
                </a:solidFill>
              </a:rPr>
              <a:t>Harshit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D5FBC01-EBBC-5213-7DF9-CF7F1E4E59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913" y="1153228"/>
            <a:ext cx="4424012" cy="70382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2E">
                <a:alpha val="56078"/>
              </a:srgbClr>
            </a:solidFill>
          </p:spPr>
        </p:sp>
      </p:grpSp>
      <p:sp>
        <p:nvSpPr>
          <p:cNvPr id="5" name="Freeform 5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905155" y="1672232"/>
            <a:ext cx="7040612" cy="908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What is OOP?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890868" y="3015257"/>
            <a:ext cx="4546848" cy="3532435"/>
            <a:chOff x="0" y="0"/>
            <a:chExt cx="6062463" cy="4709913"/>
          </a:xfrm>
        </p:grpSpPr>
        <p:sp>
          <p:nvSpPr>
            <p:cNvPr id="8" name="Freeform 8"/>
            <p:cNvSpPr/>
            <p:nvPr/>
          </p:nvSpPr>
          <p:spPr>
            <a:xfrm>
              <a:off x="19050" y="19050"/>
              <a:ext cx="6024372" cy="4671822"/>
            </a:xfrm>
            <a:custGeom>
              <a:avLst/>
              <a:gdLst/>
              <a:ahLst/>
              <a:cxnLst/>
              <a:rect l="l" t="t" r="r" b="b"/>
              <a:pathLst>
                <a:path w="6024372" h="4671822">
                  <a:moveTo>
                    <a:pt x="0" y="598424"/>
                  </a:moveTo>
                  <a:cubicBezTo>
                    <a:pt x="0" y="267970"/>
                    <a:pt x="268478" y="0"/>
                    <a:pt x="599567" y="0"/>
                  </a:cubicBezTo>
                  <a:lnTo>
                    <a:pt x="5424805" y="0"/>
                  </a:lnTo>
                  <a:cubicBezTo>
                    <a:pt x="5755894" y="0"/>
                    <a:pt x="6024372" y="267970"/>
                    <a:pt x="6024372" y="598424"/>
                  </a:cubicBezTo>
                  <a:lnTo>
                    <a:pt x="6024372" y="4073398"/>
                  </a:lnTo>
                  <a:cubicBezTo>
                    <a:pt x="6024372" y="4403979"/>
                    <a:pt x="5755894" y="4671822"/>
                    <a:pt x="5424805" y="4671822"/>
                  </a:cubicBezTo>
                  <a:lnTo>
                    <a:pt x="599567" y="4671822"/>
                  </a:lnTo>
                  <a:cubicBezTo>
                    <a:pt x="268478" y="4671822"/>
                    <a:pt x="0" y="4403852"/>
                    <a:pt x="0" y="4073398"/>
                  </a:cubicBezTo>
                  <a:close/>
                </a:path>
              </a:pathLst>
            </a:custGeom>
            <a:solidFill>
              <a:srgbClr val="00002E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6062472" cy="4709922"/>
            </a:xfrm>
            <a:custGeom>
              <a:avLst/>
              <a:gdLst/>
              <a:ahLst/>
              <a:cxnLst/>
              <a:rect l="l" t="t" r="r" b="b"/>
              <a:pathLst>
                <a:path w="6062472" h="4709922">
                  <a:moveTo>
                    <a:pt x="0" y="617474"/>
                  </a:moveTo>
                  <a:cubicBezTo>
                    <a:pt x="0" y="276479"/>
                    <a:pt x="276987" y="0"/>
                    <a:pt x="618617" y="0"/>
                  </a:cubicBezTo>
                  <a:lnTo>
                    <a:pt x="5443855" y="0"/>
                  </a:lnTo>
                  <a:lnTo>
                    <a:pt x="5443855" y="19050"/>
                  </a:lnTo>
                  <a:lnTo>
                    <a:pt x="5443855" y="0"/>
                  </a:lnTo>
                  <a:cubicBezTo>
                    <a:pt x="5785485" y="0"/>
                    <a:pt x="6062472" y="276479"/>
                    <a:pt x="6062472" y="617474"/>
                  </a:cubicBezTo>
                  <a:lnTo>
                    <a:pt x="6043422" y="617474"/>
                  </a:lnTo>
                  <a:lnTo>
                    <a:pt x="6062472" y="617474"/>
                  </a:lnTo>
                  <a:lnTo>
                    <a:pt x="6062472" y="4092448"/>
                  </a:lnTo>
                  <a:lnTo>
                    <a:pt x="6043422" y="4092448"/>
                  </a:lnTo>
                  <a:lnTo>
                    <a:pt x="6062472" y="4092448"/>
                  </a:lnTo>
                  <a:cubicBezTo>
                    <a:pt x="6062472" y="4433570"/>
                    <a:pt x="5785485" y="4709922"/>
                    <a:pt x="5443855" y="4709922"/>
                  </a:cubicBezTo>
                  <a:lnTo>
                    <a:pt x="5443855" y="4690872"/>
                  </a:lnTo>
                  <a:lnTo>
                    <a:pt x="5443855" y="4709922"/>
                  </a:lnTo>
                  <a:lnTo>
                    <a:pt x="618617" y="4709922"/>
                  </a:lnTo>
                  <a:lnTo>
                    <a:pt x="618617" y="4690872"/>
                  </a:lnTo>
                  <a:lnTo>
                    <a:pt x="618617" y="4709922"/>
                  </a:lnTo>
                  <a:cubicBezTo>
                    <a:pt x="276987" y="4709922"/>
                    <a:pt x="0" y="4433443"/>
                    <a:pt x="0" y="4092448"/>
                  </a:cubicBezTo>
                  <a:lnTo>
                    <a:pt x="0" y="617474"/>
                  </a:lnTo>
                  <a:lnTo>
                    <a:pt x="19050" y="617474"/>
                  </a:lnTo>
                  <a:lnTo>
                    <a:pt x="0" y="617474"/>
                  </a:lnTo>
                  <a:moveTo>
                    <a:pt x="38100" y="617474"/>
                  </a:moveTo>
                  <a:lnTo>
                    <a:pt x="38100" y="4092448"/>
                  </a:lnTo>
                  <a:lnTo>
                    <a:pt x="19050" y="4092448"/>
                  </a:lnTo>
                  <a:lnTo>
                    <a:pt x="38100" y="4092448"/>
                  </a:lnTo>
                  <a:cubicBezTo>
                    <a:pt x="38100" y="4412361"/>
                    <a:pt x="297942" y="4671822"/>
                    <a:pt x="618617" y="4671822"/>
                  </a:cubicBezTo>
                  <a:lnTo>
                    <a:pt x="5443855" y="4671822"/>
                  </a:lnTo>
                  <a:cubicBezTo>
                    <a:pt x="5764530" y="4671822"/>
                    <a:pt x="6024372" y="4412361"/>
                    <a:pt x="6024372" y="4092448"/>
                  </a:cubicBezTo>
                  <a:lnTo>
                    <a:pt x="6024372" y="617474"/>
                  </a:lnTo>
                  <a:cubicBezTo>
                    <a:pt x="6024372" y="297561"/>
                    <a:pt x="5764530" y="38100"/>
                    <a:pt x="5443855" y="38100"/>
                  </a:cubicBezTo>
                  <a:lnTo>
                    <a:pt x="618617" y="38100"/>
                  </a:lnTo>
                  <a:lnTo>
                    <a:pt x="618617" y="19050"/>
                  </a:lnTo>
                  <a:lnTo>
                    <a:pt x="618617" y="38100"/>
                  </a:lnTo>
                  <a:cubicBezTo>
                    <a:pt x="297942" y="38100"/>
                    <a:pt x="38100" y="297561"/>
                    <a:pt x="38100" y="617474"/>
                  </a:cubicBezTo>
                  <a:close/>
                </a:path>
              </a:pathLst>
            </a:custGeom>
            <a:solidFill>
              <a:srgbClr val="F2B42D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8232874" y="3338215"/>
            <a:ext cx="3862834" cy="898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Object-Oriented Programming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232874" y="4321374"/>
            <a:ext cx="3862834" cy="153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Organizes code as interacting objects representing real entities.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2708285" y="3015257"/>
            <a:ext cx="4546848" cy="3532435"/>
            <a:chOff x="0" y="0"/>
            <a:chExt cx="6062463" cy="4709913"/>
          </a:xfrm>
        </p:grpSpPr>
        <p:sp>
          <p:nvSpPr>
            <p:cNvPr id="13" name="Freeform 13"/>
            <p:cNvSpPr/>
            <p:nvPr/>
          </p:nvSpPr>
          <p:spPr>
            <a:xfrm>
              <a:off x="19050" y="19050"/>
              <a:ext cx="6024372" cy="4671822"/>
            </a:xfrm>
            <a:custGeom>
              <a:avLst/>
              <a:gdLst/>
              <a:ahLst/>
              <a:cxnLst/>
              <a:rect l="l" t="t" r="r" b="b"/>
              <a:pathLst>
                <a:path w="6024372" h="4671822">
                  <a:moveTo>
                    <a:pt x="0" y="598424"/>
                  </a:moveTo>
                  <a:cubicBezTo>
                    <a:pt x="0" y="267970"/>
                    <a:pt x="268478" y="0"/>
                    <a:pt x="599567" y="0"/>
                  </a:cubicBezTo>
                  <a:lnTo>
                    <a:pt x="5424805" y="0"/>
                  </a:lnTo>
                  <a:cubicBezTo>
                    <a:pt x="5755894" y="0"/>
                    <a:pt x="6024372" y="267970"/>
                    <a:pt x="6024372" y="598424"/>
                  </a:cubicBezTo>
                  <a:lnTo>
                    <a:pt x="6024372" y="4073398"/>
                  </a:lnTo>
                  <a:cubicBezTo>
                    <a:pt x="6024372" y="4403979"/>
                    <a:pt x="5755894" y="4671822"/>
                    <a:pt x="5424805" y="4671822"/>
                  </a:cubicBezTo>
                  <a:lnTo>
                    <a:pt x="599567" y="4671822"/>
                  </a:lnTo>
                  <a:cubicBezTo>
                    <a:pt x="268478" y="4671822"/>
                    <a:pt x="0" y="4403852"/>
                    <a:pt x="0" y="4073398"/>
                  </a:cubicBezTo>
                  <a:close/>
                </a:path>
              </a:pathLst>
            </a:custGeom>
            <a:solidFill>
              <a:srgbClr val="00002E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6062472" cy="4709922"/>
            </a:xfrm>
            <a:custGeom>
              <a:avLst/>
              <a:gdLst/>
              <a:ahLst/>
              <a:cxnLst/>
              <a:rect l="l" t="t" r="r" b="b"/>
              <a:pathLst>
                <a:path w="6062472" h="4709922">
                  <a:moveTo>
                    <a:pt x="0" y="617474"/>
                  </a:moveTo>
                  <a:cubicBezTo>
                    <a:pt x="0" y="276479"/>
                    <a:pt x="276987" y="0"/>
                    <a:pt x="618617" y="0"/>
                  </a:cubicBezTo>
                  <a:lnTo>
                    <a:pt x="5443855" y="0"/>
                  </a:lnTo>
                  <a:lnTo>
                    <a:pt x="5443855" y="19050"/>
                  </a:lnTo>
                  <a:lnTo>
                    <a:pt x="5443855" y="0"/>
                  </a:lnTo>
                  <a:cubicBezTo>
                    <a:pt x="5785485" y="0"/>
                    <a:pt x="6062472" y="276479"/>
                    <a:pt x="6062472" y="617474"/>
                  </a:cubicBezTo>
                  <a:lnTo>
                    <a:pt x="6043422" y="617474"/>
                  </a:lnTo>
                  <a:lnTo>
                    <a:pt x="6062472" y="617474"/>
                  </a:lnTo>
                  <a:lnTo>
                    <a:pt x="6062472" y="4092448"/>
                  </a:lnTo>
                  <a:lnTo>
                    <a:pt x="6043422" y="4092448"/>
                  </a:lnTo>
                  <a:lnTo>
                    <a:pt x="6062472" y="4092448"/>
                  </a:lnTo>
                  <a:cubicBezTo>
                    <a:pt x="6062472" y="4433570"/>
                    <a:pt x="5785485" y="4709922"/>
                    <a:pt x="5443855" y="4709922"/>
                  </a:cubicBezTo>
                  <a:lnTo>
                    <a:pt x="5443855" y="4690872"/>
                  </a:lnTo>
                  <a:lnTo>
                    <a:pt x="5443855" y="4709922"/>
                  </a:lnTo>
                  <a:lnTo>
                    <a:pt x="618617" y="4709922"/>
                  </a:lnTo>
                  <a:lnTo>
                    <a:pt x="618617" y="4690872"/>
                  </a:lnTo>
                  <a:lnTo>
                    <a:pt x="618617" y="4709922"/>
                  </a:lnTo>
                  <a:cubicBezTo>
                    <a:pt x="276987" y="4709922"/>
                    <a:pt x="0" y="4433443"/>
                    <a:pt x="0" y="4092448"/>
                  </a:cubicBezTo>
                  <a:lnTo>
                    <a:pt x="0" y="617474"/>
                  </a:lnTo>
                  <a:lnTo>
                    <a:pt x="19050" y="617474"/>
                  </a:lnTo>
                  <a:lnTo>
                    <a:pt x="0" y="617474"/>
                  </a:lnTo>
                  <a:moveTo>
                    <a:pt x="38100" y="617474"/>
                  </a:moveTo>
                  <a:lnTo>
                    <a:pt x="38100" y="4092448"/>
                  </a:lnTo>
                  <a:lnTo>
                    <a:pt x="19050" y="4092448"/>
                  </a:lnTo>
                  <a:lnTo>
                    <a:pt x="38100" y="4092448"/>
                  </a:lnTo>
                  <a:cubicBezTo>
                    <a:pt x="38100" y="4412361"/>
                    <a:pt x="297942" y="4671822"/>
                    <a:pt x="618617" y="4671822"/>
                  </a:cubicBezTo>
                  <a:lnTo>
                    <a:pt x="5443855" y="4671822"/>
                  </a:lnTo>
                  <a:cubicBezTo>
                    <a:pt x="5764530" y="4671822"/>
                    <a:pt x="6024372" y="4412361"/>
                    <a:pt x="6024372" y="4092448"/>
                  </a:cubicBezTo>
                  <a:lnTo>
                    <a:pt x="6024372" y="617474"/>
                  </a:lnTo>
                  <a:cubicBezTo>
                    <a:pt x="6024372" y="297561"/>
                    <a:pt x="5764530" y="38100"/>
                    <a:pt x="5443855" y="38100"/>
                  </a:cubicBezTo>
                  <a:lnTo>
                    <a:pt x="618617" y="38100"/>
                  </a:lnTo>
                  <a:lnTo>
                    <a:pt x="618617" y="19050"/>
                  </a:lnTo>
                  <a:lnTo>
                    <a:pt x="618617" y="38100"/>
                  </a:lnTo>
                  <a:cubicBezTo>
                    <a:pt x="297942" y="38100"/>
                    <a:pt x="38100" y="297561"/>
                    <a:pt x="38100" y="617474"/>
                  </a:cubicBezTo>
                  <a:close/>
                </a:path>
              </a:pathLst>
            </a:custGeom>
            <a:solidFill>
              <a:srgbClr val="D7425E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3050291" y="3338215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Core Principles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050291" y="3881437"/>
            <a:ext cx="3862834" cy="57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8754" lvl="1" indent="-174377" algn="l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Encapsulation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050291" y="4464844"/>
            <a:ext cx="3862834" cy="57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8754" lvl="1" indent="-174377" algn="l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Inheritance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050291" y="5048250"/>
            <a:ext cx="3862834" cy="57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8754" lvl="1" indent="-174377" algn="l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Polymorphism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050291" y="5631656"/>
            <a:ext cx="3862834" cy="57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8754" lvl="1" indent="-174377" algn="l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Abstraction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7890868" y="6818262"/>
            <a:ext cx="9364266" cy="1782216"/>
            <a:chOff x="0" y="0"/>
            <a:chExt cx="12485688" cy="2376288"/>
          </a:xfrm>
        </p:grpSpPr>
        <p:sp>
          <p:nvSpPr>
            <p:cNvPr id="21" name="Freeform 21"/>
            <p:cNvSpPr/>
            <p:nvPr/>
          </p:nvSpPr>
          <p:spPr>
            <a:xfrm>
              <a:off x="19050" y="19050"/>
              <a:ext cx="12447524" cy="2338070"/>
            </a:xfrm>
            <a:custGeom>
              <a:avLst/>
              <a:gdLst/>
              <a:ahLst/>
              <a:cxnLst/>
              <a:rect l="l" t="t" r="r" b="b"/>
              <a:pathLst>
                <a:path w="12447524" h="2338070">
                  <a:moveTo>
                    <a:pt x="0" y="598424"/>
                  </a:moveTo>
                  <a:cubicBezTo>
                    <a:pt x="0" y="267970"/>
                    <a:pt x="271526" y="0"/>
                    <a:pt x="606298" y="0"/>
                  </a:cubicBezTo>
                  <a:lnTo>
                    <a:pt x="11841226" y="0"/>
                  </a:lnTo>
                  <a:cubicBezTo>
                    <a:pt x="12176125" y="0"/>
                    <a:pt x="12447524" y="267970"/>
                    <a:pt x="12447524" y="598424"/>
                  </a:cubicBezTo>
                  <a:lnTo>
                    <a:pt x="12447524" y="1739646"/>
                  </a:lnTo>
                  <a:cubicBezTo>
                    <a:pt x="12447524" y="2070227"/>
                    <a:pt x="12175998" y="2338070"/>
                    <a:pt x="11841226" y="2338070"/>
                  </a:cubicBezTo>
                  <a:lnTo>
                    <a:pt x="606298" y="2338070"/>
                  </a:lnTo>
                  <a:cubicBezTo>
                    <a:pt x="271399" y="2338070"/>
                    <a:pt x="0" y="2070100"/>
                    <a:pt x="0" y="1739646"/>
                  </a:cubicBezTo>
                  <a:close/>
                </a:path>
              </a:pathLst>
            </a:custGeom>
            <a:solidFill>
              <a:srgbClr val="00002E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12485624" cy="2376297"/>
            </a:xfrm>
            <a:custGeom>
              <a:avLst/>
              <a:gdLst/>
              <a:ahLst/>
              <a:cxnLst/>
              <a:rect l="l" t="t" r="r" b="b"/>
              <a:pathLst>
                <a:path w="12485624" h="2376297">
                  <a:moveTo>
                    <a:pt x="0" y="617474"/>
                  </a:moveTo>
                  <a:cubicBezTo>
                    <a:pt x="0" y="276225"/>
                    <a:pt x="280289" y="0"/>
                    <a:pt x="625348" y="0"/>
                  </a:cubicBezTo>
                  <a:lnTo>
                    <a:pt x="11860276" y="0"/>
                  </a:lnTo>
                  <a:lnTo>
                    <a:pt x="11860276" y="19050"/>
                  </a:lnTo>
                  <a:lnTo>
                    <a:pt x="11860276" y="0"/>
                  </a:lnTo>
                  <a:cubicBezTo>
                    <a:pt x="12205462" y="0"/>
                    <a:pt x="12485624" y="276225"/>
                    <a:pt x="12485624" y="617474"/>
                  </a:cubicBezTo>
                  <a:lnTo>
                    <a:pt x="12466574" y="617474"/>
                  </a:lnTo>
                  <a:lnTo>
                    <a:pt x="12485624" y="617474"/>
                  </a:lnTo>
                  <a:lnTo>
                    <a:pt x="12485624" y="1758696"/>
                  </a:lnTo>
                  <a:lnTo>
                    <a:pt x="12466574" y="1758696"/>
                  </a:lnTo>
                  <a:lnTo>
                    <a:pt x="12485624" y="1758696"/>
                  </a:lnTo>
                  <a:cubicBezTo>
                    <a:pt x="12485624" y="2099945"/>
                    <a:pt x="12205335" y="2376170"/>
                    <a:pt x="11860276" y="2376170"/>
                  </a:cubicBezTo>
                  <a:lnTo>
                    <a:pt x="11860276" y="2357120"/>
                  </a:lnTo>
                  <a:lnTo>
                    <a:pt x="11860276" y="2376170"/>
                  </a:lnTo>
                  <a:lnTo>
                    <a:pt x="625348" y="2376170"/>
                  </a:lnTo>
                  <a:lnTo>
                    <a:pt x="625348" y="2357120"/>
                  </a:lnTo>
                  <a:lnTo>
                    <a:pt x="625348" y="2376170"/>
                  </a:lnTo>
                  <a:cubicBezTo>
                    <a:pt x="280289" y="2376297"/>
                    <a:pt x="0" y="2100072"/>
                    <a:pt x="0" y="1758823"/>
                  </a:cubicBezTo>
                  <a:lnTo>
                    <a:pt x="0" y="617474"/>
                  </a:lnTo>
                  <a:lnTo>
                    <a:pt x="19050" y="617474"/>
                  </a:lnTo>
                  <a:lnTo>
                    <a:pt x="0" y="617474"/>
                  </a:lnTo>
                  <a:moveTo>
                    <a:pt x="38100" y="617474"/>
                  </a:moveTo>
                  <a:lnTo>
                    <a:pt x="38100" y="1758696"/>
                  </a:lnTo>
                  <a:lnTo>
                    <a:pt x="19050" y="1758696"/>
                  </a:lnTo>
                  <a:lnTo>
                    <a:pt x="38100" y="1758696"/>
                  </a:lnTo>
                  <a:cubicBezTo>
                    <a:pt x="38100" y="2078482"/>
                    <a:pt x="300863" y="2338070"/>
                    <a:pt x="625348" y="2338070"/>
                  </a:cubicBezTo>
                  <a:lnTo>
                    <a:pt x="11860276" y="2338070"/>
                  </a:lnTo>
                  <a:cubicBezTo>
                    <a:pt x="12184888" y="2338070"/>
                    <a:pt x="12447524" y="2078482"/>
                    <a:pt x="12447524" y="1758696"/>
                  </a:cubicBezTo>
                  <a:lnTo>
                    <a:pt x="12447524" y="617474"/>
                  </a:lnTo>
                  <a:cubicBezTo>
                    <a:pt x="12447651" y="297688"/>
                    <a:pt x="12184888" y="38100"/>
                    <a:pt x="11860276" y="38100"/>
                  </a:cubicBezTo>
                  <a:lnTo>
                    <a:pt x="625348" y="38100"/>
                  </a:lnTo>
                  <a:lnTo>
                    <a:pt x="625348" y="19050"/>
                  </a:lnTo>
                  <a:lnTo>
                    <a:pt x="625348" y="38100"/>
                  </a:lnTo>
                  <a:cubicBezTo>
                    <a:pt x="300863" y="38100"/>
                    <a:pt x="38100" y="297688"/>
                    <a:pt x="38100" y="617474"/>
                  </a:cubicBezTo>
                  <a:close/>
                </a:path>
              </a:pathLst>
            </a:custGeom>
            <a:solidFill>
              <a:srgbClr val="DD785E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8232874" y="7141220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Presentation Focus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232874" y="7684442"/>
            <a:ext cx="8680251" cy="57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Applying these principles to build a car rental system.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72E807-0168-D814-DA9E-E47B772076C3}"/>
              </a:ext>
            </a:extLst>
          </p:cNvPr>
          <p:cNvSpPr txBox="1"/>
          <p:nvPr/>
        </p:nvSpPr>
        <p:spPr>
          <a:xfrm>
            <a:off x="0" y="97917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MADE BY </a:t>
            </a:r>
            <a:r>
              <a:rPr lang="en-IN" b="1" dirty="0"/>
              <a:t>Harshit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-46256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2E">
                <a:alpha val="56078"/>
              </a:srgbClr>
            </a:solidFill>
          </p:spPr>
        </p:sp>
      </p:grpSp>
      <p:sp>
        <p:nvSpPr>
          <p:cNvPr id="5" name="Freeform 5" descr="preencoded.png">
            <a:hlinkClick r:id="rId4" tooltip="https://gamma.app/?utm_source=made-with-gamma"/>
          </p:cNvPr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47155" y="161926"/>
            <a:ext cx="9335691" cy="1300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Project Overview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32867" y="1841747"/>
            <a:ext cx="701725" cy="701725"/>
            <a:chOff x="0" y="0"/>
            <a:chExt cx="935633" cy="935633"/>
          </a:xfrm>
        </p:grpSpPr>
        <p:sp>
          <p:nvSpPr>
            <p:cNvPr id="9" name="Freeform 9"/>
            <p:cNvSpPr/>
            <p:nvPr/>
          </p:nvSpPr>
          <p:spPr>
            <a:xfrm>
              <a:off x="19050" y="19050"/>
              <a:ext cx="897509" cy="897509"/>
            </a:xfrm>
            <a:custGeom>
              <a:avLst/>
              <a:gdLst/>
              <a:ahLst/>
              <a:cxnLst/>
              <a:rect l="l" t="t" r="r" b="b"/>
              <a:pathLst>
                <a:path w="897509" h="897509">
                  <a:moveTo>
                    <a:pt x="0" y="448818"/>
                  </a:moveTo>
                  <a:cubicBezTo>
                    <a:pt x="0" y="200914"/>
                    <a:pt x="200914" y="0"/>
                    <a:pt x="448818" y="0"/>
                  </a:cubicBezTo>
                  <a:cubicBezTo>
                    <a:pt x="696722" y="0"/>
                    <a:pt x="897509" y="200914"/>
                    <a:pt x="897509" y="448818"/>
                  </a:cubicBezTo>
                  <a:cubicBezTo>
                    <a:pt x="897509" y="696722"/>
                    <a:pt x="696595" y="897509"/>
                    <a:pt x="448818" y="897509"/>
                  </a:cubicBezTo>
                  <a:cubicBezTo>
                    <a:pt x="201041" y="897509"/>
                    <a:pt x="0" y="696595"/>
                    <a:pt x="0" y="448818"/>
                  </a:cubicBezTo>
                  <a:close/>
                </a:path>
              </a:pathLst>
            </a:custGeom>
            <a:solidFill>
              <a:srgbClr val="00002E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935609" cy="935736"/>
            </a:xfrm>
            <a:custGeom>
              <a:avLst/>
              <a:gdLst/>
              <a:ahLst/>
              <a:cxnLst/>
              <a:rect l="l" t="t" r="r" b="b"/>
              <a:pathLst>
                <a:path w="935609" h="935736">
                  <a:moveTo>
                    <a:pt x="0" y="467868"/>
                  </a:moveTo>
                  <a:cubicBezTo>
                    <a:pt x="0" y="209423"/>
                    <a:pt x="209423" y="0"/>
                    <a:pt x="467868" y="0"/>
                  </a:cubicBezTo>
                  <a:cubicBezTo>
                    <a:pt x="471424" y="0"/>
                    <a:pt x="474980" y="1016"/>
                    <a:pt x="477901" y="2921"/>
                  </a:cubicBezTo>
                  <a:lnTo>
                    <a:pt x="467868" y="19050"/>
                  </a:lnTo>
                  <a:lnTo>
                    <a:pt x="467868" y="0"/>
                  </a:lnTo>
                  <a:lnTo>
                    <a:pt x="467868" y="19050"/>
                  </a:lnTo>
                  <a:lnTo>
                    <a:pt x="467868" y="0"/>
                  </a:lnTo>
                  <a:cubicBezTo>
                    <a:pt x="726186" y="0"/>
                    <a:pt x="935609" y="209423"/>
                    <a:pt x="935609" y="467868"/>
                  </a:cubicBezTo>
                  <a:cubicBezTo>
                    <a:pt x="935609" y="475107"/>
                    <a:pt x="931545" y="481711"/>
                    <a:pt x="925068" y="484886"/>
                  </a:cubicBezTo>
                  <a:lnTo>
                    <a:pt x="916559" y="467868"/>
                  </a:lnTo>
                  <a:lnTo>
                    <a:pt x="935609" y="467868"/>
                  </a:lnTo>
                  <a:cubicBezTo>
                    <a:pt x="935609" y="726186"/>
                    <a:pt x="726186" y="935736"/>
                    <a:pt x="467741" y="935736"/>
                  </a:cubicBezTo>
                  <a:lnTo>
                    <a:pt x="467741" y="916686"/>
                  </a:lnTo>
                  <a:lnTo>
                    <a:pt x="467741" y="897636"/>
                  </a:lnTo>
                  <a:lnTo>
                    <a:pt x="467741" y="916686"/>
                  </a:lnTo>
                  <a:lnTo>
                    <a:pt x="467741" y="935736"/>
                  </a:lnTo>
                  <a:cubicBezTo>
                    <a:pt x="209423" y="935609"/>
                    <a:pt x="0" y="726186"/>
                    <a:pt x="0" y="467868"/>
                  </a:cubicBezTo>
                  <a:lnTo>
                    <a:pt x="19050" y="467868"/>
                  </a:lnTo>
                  <a:lnTo>
                    <a:pt x="0" y="467868"/>
                  </a:lnTo>
                  <a:moveTo>
                    <a:pt x="38100" y="467868"/>
                  </a:moveTo>
                  <a:lnTo>
                    <a:pt x="19050" y="467868"/>
                  </a:lnTo>
                  <a:lnTo>
                    <a:pt x="38100" y="467868"/>
                  </a:lnTo>
                  <a:cubicBezTo>
                    <a:pt x="38100" y="705104"/>
                    <a:pt x="230505" y="897509"/>
                    <a:pt x="467868" y="897509"/>
                  </a:cubicBezTo>
                  <a:cubicBezTo>
                    <a:pt x="478409" y="897509"/>
                    <a:pt x="486918" y="906018"/>
                    <a:pt x="486918" y="916559"/>
                  </a:cubicBezTo>
                  <a:cubicBezTo>
                    <a:pt x="486918" y="927100"/>
                    <a:pt x="478409" y="935609"/>
                    <a:pt x="467868" y="935609"/>
                  </a:cubicBezTo>
                  <a:cubicBezTo>
                    <a:pt x="457327" y="935609"/>
                    <a:pt x="448818" y="927100"/>
                    <a:pt x="448818" y="916559"/>
                  </a:cubicBezTo>
                  <a:cubicBezTo>
                    <a:pt x="448818" y="906018"/>
                    <a:pt x="457327" y="897509"/>
                    <a:pt x="467868" y="897509"/>
                  </a:cubicBezTo>
                  <a:cubicBezTo>
                    <a:pt x="705231" y="897509"/>
                    <a:pt x="897636" y="705104"/>
                    <a:pt x="897636" y="467741"/>
                  </a:cubicBezTo>
                  <a:cubicBezTo>
                    <a:pt x="897636" y="460502"/>
                    <a:pt x="901700" y="453898"/>
                    <a:pt x="908177" y="450723"/>
                  </a:cubicBezTo>
                  <a:lnTo>
                    <a:pt x="916686" y="467741"/>
                  </a:lnTo>
                  <a:lnTo>
                    <a:pt x="897636" y="467741"/>
                  </a:lnTo>
                  <a:cubicBezTo>
                    <a:pt x="897509" y="230505"/>
                    <a:pt x="705104" y="38100"/>
                    <a:pt x="467868" y="38100"/>
                  </a:cubicBezTo>
                  <a:cubicBezTo>
                    <a:pt x="464312" y="38100"/>
                    <a:pt x="460756" y="37084"/>
                    <a:pt x="457835" y="35179"/>
                  </a:cubicBezTo>
                  <a:lnTo>
                    <a:pt x="467868" y="19050"/>
                  </a:lnTo>
                  <a:lnTo>
                    <a:pt x="467868" y="38100"/>
                  </a:lnTo>
                  <a:cubicBezTo>
                    <a:pt x="230505" y="38100"/>
                    <a:pt x="38100" y="230505"/>
                    <a:pt x="38100" y="467868"/>
                  </a:cubicBezTo>
                  <a:close/>
                </a:path>
              </a:pathLst>
            </a:custGeom>
            <a:solidFill>
              <a:srgbClr val="F2B42D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019449" y="1875085"/>
            <a:ext cx="3508622" cy="203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30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A GUI -  based </a:t>
            </a:r>
          </a:p>
          <a:p>
            <a:pPr algn="l">
              <a:lnSpc>
                <a:spcPts val="3437"/>
              </a:lnSpc>
            </a:pPr>
            <a:r>
              <a:rPr lang="en-US" sz="30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Application for </a:t>
            </a:r>
          </a:p>
          <a:p>
            <a:pPr algn="l">
              <a:lnSpc>
                <a:spcPts val="3437"/>
              </a:lnSpc>
            </a:pPr>
            <a:r>
              <a:rPr lang="en-US" sz="30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Renting cars ,</a:t>
            </a:r>
          </a:p>
          <a:p>
            <a:pPr algn="l">
              <a:lnSpc>
                <a:spcPts val="3437"/>
              </a:lnSpc>
            </a:pPr>
            <a:r>
              <a:rPr lang="en-US" sz="30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Built using java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5999856" y="1841747"/>
            <a:ext cx="701725" cy="701725"/>
            <a:chOff x="0" y="0"/>
            <a:chExt cx="935633" cy="935633"/>
          </a:xfrm>
        </p:grpSpPr>
        <p:sp>
          <p:nvSpPr>
            <p:cNvPr id="13" name="Freeform 13"/>
            <p:cNvSpPr/>
            <p:nvPr/>
          </p:nvSpPr>
          <p:spPr>
            <a:xfrm>
              <a:off x="19050" y="19050"/>
              <a:ext cx="897509" cy="897509"/>
            </a:xfrm>
            <a:custGeom>
              <a:avLst/>
              <a:gdLst/>
              <a:ahLst/>
              <a:cxnLst/>
              <a:rect l="l" t="t" r="r" b="b"/>
              <a:pathLst>
                <a:path w="897509" h="897509">
                  <a:moveTo>
                    <a:pt x="0" y="448818"/>
                  </a:moveTo>
                  <a:cubicBezTo>
                    <a:pt x="0" y="200914"/>
                    <a:pt x="200914" y="0"/>
                    <a:pt x="448818" y="0"/>
                  </a:cubicBezTo>
                  <a:cubicBezTo>
                    <a:pt x="696722" y="0"/>
                    <a:pt x="897509" y="200914"/>
                    <a:pt x="897509" y="448818"/>
                  </a:cubicBezTo>
                  <a:cubicBezTo>
                    <a:pt x="897509" y="696722"/>
                    <a:pt x="696595" y="897509"/>
                    <a:pt x="448818" y="897509"/>
                  </a:cubicBezTo>
                  <a:cubicBezTo>
                    <a:pt x="201041" y="897509"/>
                    <a:pt x="0" y="696595"/>
                    <a:pt x="0" y="448818"/>
                  </a:cubicBezTo>
                  <a:close/>
                </a:path>
              </a:pathLst>
            </a:custGeom>
            <a:solidFill>
              <a:srgbClr val="00002E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935609" cy="935736"/>
            </a:xfrm>
            <a:custGeom>
              <a:avLst/>
              <a:gdLst/>
              <a:ahLst/>
              <a:cxnLst/>
              <a:rect l="l" t="t" r="r" b="b"/>
              <a:pathLst>
                <a:path w="935609" h="935736">
                  <a:moveTo>
                    <a:pt x="0" y="467868"/>
                  </a:moveTo>
                  <a:cubicBezTo>
                    <a:pt x="0" y="209423"/>
                    <a:pt x="209423" y="0"/>
                    <a:pt x="467868" y="0"/>
                  </a:cubicBezTo>
                  <a:cubicBezTo>
                    <a:pt x="471424" y="0"/>
                    <a:pt x="474980" y="1016"/>
                    <a:pt x="477901" y="2921"/>
                  </a:cubicBezTo>
                  <a:lnTo>
                    <a:pt x="467868" y="19050"/>
                  </a:lnTo>
                  <a:lnTo>
                    <a:pt x="467868" y="0"/>
                  </a:lnTo>
                  <a:lnTo>
                    <a:pt x="467868" y="19050"/>
                  </a:lnTo>
                  <a:lnTo>
                    <a:pt x="467868" y="0"/>
                  </a:lnTo>
                  <a:cubicBezTo>
                    <a:pt x="726186" y="0"/>
                    <a:pt x="935609" y="209423"/>
                    <a:pt x="935609" y="467868"/>
                  </a:cubicBezTo>
                  <a:cubicBezTo>
                    <a:pt x="935609" y="475107"/>
                    <a:pt x="931545" y="481711"/>
                    <a:pt x="925068" y="484886"/>
                  </a:cubicBezTo>
                  <a:lnTo>
                    <a:pt x="916559" y="467868"/>
                  </a:lnTo>
                  <a:lnTo>
                    <a:pt x="935609" y="467868"/>
                  </a:lnTo>
                  <a:cubicBezTo>
                    <a:pt x="935609" y="726186"/>
                    <a:pt x="726186" y="935736"/>
                    <a:pt x="467741" y="935736"/>
                  </a:cubicBezTo>
                  <a:lnTo>
                    <a:pt x="467741" y="916686"/>
                  </a:lnTo>
                  <a:lnTo>
                    <a:pt x="467741" y="897636"/>
                  </a:lnTo>
                  <a:lnTo>
                    <a:pt x="467741" y="916686"/>
                  </a:lnTo>
                  <a:lnTo>
                    <a:pt x="467741" y="935736"/>
                  </a:lnTo>
                  <a:cubicBezTo>
                    <a:pt x="209423" y="935609"/>
                    <a:pt x="0" y="726186"/>
                    <a:pt x="0" y="467868"/>
                  </a:cubicBezTo>
                  <a:lnTo>
                    <a:pt x="19050" y="467868"/>
                  </a:lnTo>
                  <a:lnTo>
                    <a:pt x="0" y="467868"/>
                  </a:lnTo>
                  <a:moveTo>
                    <a:pt x="38100" y="467868"/>
                  </a:moveTo>
                  <a:lnTo>
                    <a:pt x="19050" y="467868"/>
                  </a:lnTo>
                  <a:lnTo>
                    <a:pt x="38100" y="467868"/>
                  </a:lnTo>
                  <a:cubicBezTo>
                    <a:pt x="38100" y="705104"/>
                    <a:pt x="230505" y="897509"/>
                    <a:pt x="467868" y="897509"/>
                  </a:cubicBezTo>
                  <a:cubicBezTo>
                    <a:pt x="478409" y="897509"/>
                    <a:pt x="486918" y="906018"/>
                    <a:pt x="486918" y="916559"/>
                  </a:cubicBezTo>
                  <a:cubicBezTo>
                    <a:pt x="486918" y="927100"/>
                    <a:pt x="478409" y="935609"/>
                    <a:pt x="467868" y="935609"/>
                  </a:cubicBezTo>
                  <a:cubicBezTo>
                    <a:pt x="457327" y="935609"/>
                    <a:pt x="448818" y="927100"/>
                    <a:pt x="448818" y="916559"/>
                  </a:cubicBezTo>
                  <a:cubicBezTo>
                    <a:pt x="448818" y="906018"/>
                    <a:pt x="457327" y="897509"/>
                    <a:pt x="467868" y="897509"/>
                  </a:cubicBezTo>
                  <a:cubicBezTo>
                    <a:pt x="705231" y="897509"/>
                    <a:pt x="897636" y="705104"/>
                    <a:pt x="897636" y="467741"/>
                  </a:cubicBezTo>
                  <a:cubicBezTo>
                    <a:pt x="897636" y="460502"/>
                    <a:pt x="901700" y="453898"/>
                    <a:pt x="908177" y="450723"/>
                  </a:cubicBezTo>
                  <a:lnTo>
                    <a:pt x="916686" y="467741"/>
                  </a:lnTo>
                  <a:lnTo>
                    <a:pt x="897636" y="467741"/>
                  </a:lnTo>
                  <a:cubicBezTo>
                    <a:pt x="897509" y="230505"/>
                    <a:pt x="705104" y="38100"/>
                    <a:pt x="467868" y="38100"/>
                  </a:cubicBezTo>
                  <a:cubicBezTo>
                    <a:pt x="464312" y="38100"/>
                    <a:pt x="460756" y="37084"/>
                    <a:pt x="457835" y="35179"/>
                  </a:cubicBezTo>
                  <a:lnTo>
                    <a:pt x="467868" y="19050"/>
                  </a:lnTo>
                  <a:lnTo>
                    <a:pt x="467868" y="38100"/>
                  </a:lnTo>
                  <a:cubicBezTo>
                    <a:pt x="230505" y="38100"/>
                    <a:pt x="38100" y="230505"/>
                    <a:pt x="38100" y="467868"/>
                  </a:cubicBezTo>
                  <a:close/>
                </a:path>
              </a:pathLst>
            </a:custGeom>
            <a:solidFill>
              <a:srgbClr val="D7425E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6874371" y="1875085"/>
            <a:ext cx="3508622" cy="858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30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Objects and classes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145009" y="5358409"/>
            <a:ext cx="701725" cy="701725"/>
            <a:chOff x="0" y="0"/>
            <a:chExt cx="935633" cy="935633"/>
          </a:xfrm>
        </p:grpSpPr>
        <p:sp>
          <p:nvSpPr>
            <p:cNvPr id="17" name="Freeform 17"/>
            <p:cNvSpPr/>
            <p:nvPr/>
          </p:nvSpPr>
          <p:spPr>
            <a:xfrm>
              <a:off x="19050" y="19050"/>
              <a:ext cx="897509" cy="897509"/>
            </a:xfrm>
            <a:custGeom>
              <a:avLst/>
              <a:gdLst/>
              <a:ahLst/>
              <a:cxnLst/>
              <a:rect l="l" t="t" r="r" b="b"/>
              <a:pathLst>
                <a:path w="897509" h="897509">
                  <a:moveTo>
                    <a:pt x="0" y="448818"/>
                  </a:moveTo>
                  <a:cubicBezTo>
                    <a:pt x="0" y="200914"/>
                    <a:pt x="200914" y="0"/>
                    <a:pt x="448818" y="0"/>
                  </a:cubicBezTo>
                  <a:cubicBezTo>
                    <a:pt x="696722" y="0"/>
                    <a:pt x="897509" y="200914"/>
                    <a:pt x="897509" y="448818"/>
                  </a:cubicBezTo>
                  <a:cubicBezTo>
                    <a:pt x="897509" y="696722"/>
                    <a:pt x="696595" y="897509"/>
                    <a:pt x="448818" y="897509"/>
                  </a:cubicBezTo>
                  <a:cubicBezTo>
                    <a:pt x="201041" y="897509"/>
                    <a:pt x="0" y="696595"/>
                    <a:pt x="0" y="448818"/>
                  </a:cubicBezTo>
                  <a:close/>
                </a:path>
              </a:pathLst>
            </a:custGeom>
            <a:solidFill>
              <a:srgbClr val="00002E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935609" cy="935736"/>
            </a:xfrm>
            <a:custGeom>
              <a:avLst/>
              <a:gdLst/>
              <a:ahLst/>
              <a:cxnLst/>
              <a:rect l="l" t="t" r="r" b="b"/>
              <a:pathLst>
                <a:path w="935609" h="935736">
                  <a:moveTo>
                    <a:pt x="0" y="467868"/>
                  </a:moveTo>
                  <a:cubicBezTo>
                    <a:pt x="0" y="209423"/>
                    <a:pt x="209423" y="0"/>
                    <a:pt x="467868" y="0"/>
                  </a:cubicBezTo>
                  <a:cubicBezTo>
                    <a:pt x="471424" y="0"/>
                    <a:pt x="474980" y="1016"/>
                    <a:pt x="477901" y="2921"/>
                  </a:cubicBezTo>
                  <a:lnTo>
                    <a:pt x="467868" y="19050"/>
                  </a:lnTo>
                  <a:lnTo>
                    <a:pt x="467868" y="0"/>
                  </a:lnTo>
                  <a:lnTo>
                    <a:pt x="467868" y="19050"/>
                  </a:lnTo>
                  <a:lnTo>
                    <a:pt x="467868" y="0"/>
                  </a:lnTo>
                  <a:cubicBezTo>
                    <a:pt x="726186" y="0"/>
                    <a:pt x="935609" y="209423"/>
                    <a:pt x="935609" y="467868"/>
                  </a:cubicBezTo>
                  <a:cubicBezTo>
                    <a:pt x="935609" y="475107"/>
                    <a:pt x="931545" y="481711"/>
                    <a:pt x="925068" y="484886"/>
                  </a:cubicBezTo>
                  <a:lnTo>
                    <a:pt x="916559" y="467868"/>
                  </a:lnTo>
                  <a:lnTo>
                    <a:pt x="935609" y="467868"/>
                  </a:lnTo>
                  <a:cubicBezTo>
                    <a:pt x="935609" y="726186"/>
                    <a:pt x="726186" y="935736"/>
                    <a:pt x="467741" y="935736"/>
                  </a:cubicBezTo>
                  <a:lnTo>
                    <a:pt x="467741" y="916686"/>
                  </a:lnTo>
                  <a:lnTo>
                    <a:pt x="467741" y="897636"/>
                  </a:lnTo>
                  <a:lnTo>
                    <a:pt x="467741" y="916686"/>
                  </a:lnTo>
                  <a:lnTo>
                    <a:pt x="467741" y="935736"/>
                  </a:lnTo>
                  <a:cubicBezTo>
                    <a:pt x="209423" y="935609"/>
                    <a:pt x="0" y="726186"/>
                    <a:pt x="0" y="467868"/>
                  </a:cubicBezTo>
                  <a:lnTo>
                    <a:pt x="19050" y="467868"/>
                  </a:lnTo>
                  <a:lnTo>
                    <a:pt x="0" y="467868"/>
                  </a:lnTo>
                  <a:moveTo>
                    <a:pt x="38100" y="467868"/>
                  </a:moveTo>
                  <a:lnTo>
                    <a:pt x="19050" y="467868"/>
                  </a:lnTo>
                  <a:lnTo>
                    <a:pt x="38100" y="467868"/>
                  </a:lnTo>
                  <a:cubicBezTo>
                    <a:pt x="38100" y="705104"/>
                    <a:pt x="230505" y="897509"/>
                    <a:pt x="467868" y="897509"/>
                  </a:cubicBezTo>
                  <a:cubicBezTo>
                    <a:pt x="478409" y="897509"/>
                    <a:pt x="486918" y="906018"/>
                    <a:pt x="486918" y="916559"/>
                  </a:cubicBezTo>
                  <a:cubicBezTo>
                    <a:pt x="486918" y="927100"/>
                    <a:pt x="478409" y="935609"/>
                    <a:pt x="467868" y="935609"/>
                  </a:cubicBezTo>
                  <a:cubicBezTo>
                    <a:pt x="457327" y="935609"/>
                    <a:pt x="448818" y="927100"/>
                    <a:pt x="448818" y="916559"/>
                  </a:cubicBezTo>
                  <a:cubicBezTo>
                    <a:pt x="448818" y="906018"/>
                    <a:pt x="457327" y="897509"/>
                    <a:pt x="467868" y="897509"/>
                  </a:cubicBezTo>
                  <a:cubicBezTo>
                    <a:pt x="705231" y="897509"/>
                    <a:pt x="897636" y="705104"/>
                    <a:pt x="897636" y="467741"/>
                  </a:cubicBezTo>
                  <a:cubicBezTo>
                    <a:pt x="897636" y="460502"/>
                    <a:pt x="901700" y="453898"/>
                    <a:pt x="908177" y="450723"/>
                  </a:cubicBezTo>
                  <a:lnTo>
                    <a:pt x="916686" y="467741"/>
                  </a:lnTo>
                  <a:lnTo>
                    <a:pt x="897636" y="467741"/>
                  </a:lnTo>
                  <a:cubicBezTo>
                    <a:pt x="897509" y="230505"/>
                    <a:pt x="705104" y="38100"/>
                    <a:pt x="467868" y="38100"/>
                  </a:cubicBezTo>
                  <a:cubicBezTo>
                    <a:pt x="464312" y="38100"/>
                    <a:pt x="460756" y="37084"/>
                    <a:pt x="457835" y="35179"/>
                  </a:cubicBezTo>
                  <a:lnTo>
                    <a:pt x="467868" y="19050"/>
                  </a:lnTo>
                  <a:lnTo>
                    <a:pt x="467868" y="38100"/>
                  </a:lnTo>
                  <a:cubicBezTo>
                    <a:pt x="230505" y="38100"/>
                    <a:pt x="38100" y="230505"/>
                    <a:pt x="38100" y="467868"/>
                  </a:cubicBezTo>
                  <a:close/>
                </a:path>
              </a:pathLst>
            </a:custGeom>
            <a:solidFill>
              <a:srgbClr val="DD785E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2019449" y="5448895"/>
            <a:ext cx="11720364" cy="1360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35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Simulates real-world car rental operations:</a:t>
            </a:r>
          </a:p>
          <a:p>
            <a:pPr algn="l">
              <a:lnSpc>
                <a:spcPts val="3437"/>
              </a:lnSpc>
            </a:pPr>
            <a:r>
              <a:rPr lang="en-US" sz="3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Car selection  input  (Name , Car id )Booking</a:t>
            </a:r>
          </a:p>
          <a:p>
            <a:pPr algn="l">
              <a:lnSpc>
                <a:spcPts val="3437"/>
              </a:lnSpc>
            </a:pPr>
            <a:r>
              <a:rPr lang="en-US" sz="35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confirmination.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019449" y="7574758"/>
            <a:ext cx="3695551" cy="2328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0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Key Features</a:t>
            </a:r>
          </a:p>
          <a:p>
            <a:pPr algn="l">
              <a:lnSpc>
                <a:spcPts val="3749"/>
              </a:lnSpc>
            </a:pPr>
            <a:r>
              <a:rPr lang="en-US" sz="30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JDK Version 24 </a:t>
            </a:r>
          </a:p>
          <a:p>
            <a:pPr algn="l">
              <a:lnSpc>
                <a:spcPts val="3749"/>
              </a:lnSpc>
            </a:pPr>
            <a:r>
              <a:rPr lang="en-US" sz="30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IntelliJ IDEA </a:t>
            </a:r>
          </a:p>
          <a:p>
            <a:pPr algn="l">
              <a:lnSpc>
                <a:spcPts val="3749"/>
              </a:lnSpc>
            </a:pPr>
            <a:r>
              <a:rPr lang="en-US" sz="30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Desktop application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145009" y="7636669"/>
            <a:ext cx="701725" cy="701725"/>
            <a:chOff x="0" y="0"/>
            <a:chExt cx="935633" cy="935633"/>
          </a:xfrm>
        </p:grpSpPr>
        <p:sp>
          <p:nvSpPr>
            <p:cNvPr id="22" name="Freeform 22"/>
            <p:cNvSpPr/>
            <p:nvPr/>
          </p:nvSpPr>
          <p:spPr>
            <a:xfrm>
              <a:off x="19050" y="19050"/>
              <a:ext cx="897509" cy="897509"/>
            </a:xfrm>
            <a:custGeom>
              <a:avLst/>
              <a:gdLst/>
              <a:ahLst/>
              <a:cxnLst/>
              <a:rect l="l" t="t" r="r" b="b"/>
              <a:pathLst>
                <a:path w="897509" h="897509">
                  <a:moveTo>
                    <a:pt x="0" y="448818"/>
                  </a:moveTo>
                  <a:cubicBezTo>
                    <a:pt x="0" y="200914"/>
                    <a:pt x="200914" y="0"/>
                    <a:pt x="448818" y="0"/>
                  </a:cubicBezTo>
                  <a:cubicBezTo>
                    <a:pt x="696722" y="0"/>
                    <a:pt x="897509" y="200914"/>
                    <a:pt x="897509" y="448818"/>
                  </a:cubicBezTo>
                  <a:cubicBezTo>
                    <a:pt x="897509" y="696722"/>
                    <a:pt x="696595" y="897509"/>
                    <a:pt x="448818" y="897509"/>
                  </a:cubicBezTo>
                  <a:cubicBezTo>
                    <a:pt x="201041" y="897509"/>
                    <a:pt x="0" y="696595"/>
                    <a:pt x="0" y="448818"/>
                  </a:cubicBezTo>
                  <a:close/>
                </a:path>
              </a:pathLst>
            </a:custGeom>
            <a:solidFill>
              <a:srgbClr val="00002E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0"/>
              <a:ext cx="935609" cy="935736"/>
            </a:xfrm>
            <a:custGeom>
              <a:avLst/>
              <a:gdLst/>
              <a:ahLst/>
              <a:cxnLst/>
              <a:rect l="l" t="t" r="r" b="b"/>
              <a:pathLst>
                <a:path w="935609" h="935736">
                  <a:moveTo>
                    <a:pt x="0" y="467868"/>
                  </a:moveTo>
                  <a:cubicBezTo>
                    <a:pt x="0" y="209423"/>
                    <a:pt x="209423" y="0"/>
                    <a:pt x="467868" y="0"/>
                  </a:cubicBezTo>
                  <a:cubicBezTo>
                    <a:pt x="471424" y="0"/>
                    <a:pt x="474980" y="1016"/>
                    <a:pt x="477901" y="2921"/>
                  </a:cubicBezTo>
                  <a:lnTo>
                    <a:pt x="467868" y="19050"/>
                  </a:lnTo>
                  <a:lnTo>
                    <a:pt x="467868" y="0"/>
                  </a:lnTo>
                  <a:lnTo>
                    <a:pt x="467868" y="19050"/>
                  </a:lnTo>
                  <a:lnTo>
                    <a:pt x="467868" y="0"/>
                  </a:lnTo>
                  <a:cubicBezTo>
                    <a:pt x="726186" y="0"/>
                    <a:pt x="935609" y="209423"/>
                    <a:pt x="935609" y="467868"/>
                  </a:cubicBezTo>
                  <a:cubicBezTo>
                    <a:pt x="935609" y="475107"/>
                    <a:pt x="931545" y="481711"/>
                    <a:pt x="925068" y="484886"/>
                  </a:cubicBezTo>
                  <a:lnTo>
                    <a:pt x="916559" y="467868"/>
                  </a:lnTo>
                  <a:lnTo>
                    <a:pt x="935609" y="467868"/>
                  </a:lnTo>
                  <a:cubicBezTo>
                    <a:pt x="935609" y="726186"/>
                    <a:pt x="726186" y="935736"/>
                    <a:pt x="467741" y="935736"/>
                  </a:cubicBezTo>
                  <a:lnTo>
                    <a:pt x="467741" y="916686"/>
                  </a:lnTo>
                  <a:lnTo>
                    <a:pt x="467741" y="897636"/>
                  </a:lnTo>
                  <a:lnTo>
                    <a:pt x="467741" y="916686"/>
                  </a:lnTo>
                  <a:lnTo>
                    <a:pt x="467741" y="935736"/>
                  </a:lnTo>
                  <a:cubicBezTo>
                    <a:pt x="209423" y="935609"/>
                    <a:pt x="0" y="726186"/>
                    <a:pt x="0" y="467868"/>
                  </a:cubicBezTo>
                  <a:lnTo>
                    <a:pt x="19050" y="467868"/>
                  </a:lnTo>
                  <a:lnTo>
                    <a:pt x="0" y="467868"/>
                  </a:lnTo>
                  <a:moveTo>
                    <a:pt x="38100" y="467868"/>
                  </a:moveTo>
                  <a:lnTo>
                    <a:pt x="19050" y="467868"/>
                  </a:lnTo>
                  <a:lnTo>
                    <a:pt x="38100" y="467868"/>
                  </a:lnTo>
                  <a:cubicBezTo>
                    <a:pt x="38100" y="705104"/>
                    <a:pt x="230505" y="897509"/>
                    <a:pt x="467868" y="897509"/>
                  </a:cubicBezTo>
                  <a:cubicBezTo>
                    <a:pt x="478409" y="897509"/>
                    <a:pt x="486918" y="906018"/>
                    <a:pt x="486918" y="916559"/>
                  </a:cubicBezTo>
                  <a:cubicBezTo>
                    <a:pt x="486918" y="927100"/>
                    <a:pt x="478409" y="935609"/>
                    <a:pt x="467868" y="935609"/>
                  </a:cubicBezTo>
                  <a:cubicBezTo>
                    <a:pt x="457327" y="935609"/>
                    <a:pt x="448818" y="927100"/>
                    <a:pt x="448818" y="916559"/>
                  </a:cubicBezTo>
                  <a:cubicBezTo>
                    <a:pt x="448818" y="906018"/>
                    <a:pt x="457327" y="897509"/>
                    <a:pt x="467868" y="897509"/>
                  </a:cubicBezTo>
                  <a:cubicBezTo>
                    <a:pt x="705231" y="897509"/>
                    <a:pt x="897636" y="705104"/>
                    <a:pt x="897636" y="467741"/>
                  </a:cubicBezTo>
                  <a:cubicBezTo>
                    <a:pt x="897636" y="460502"/>
                    <a:pt x="901700" y="453898"/>
                    <a:pt x="908177" y="450723"/>
                  </a:cubicBezTo>
                  <a:lnTo>
                    <a:pt x="916686" y="467741"/>
                  </a:lnTo>
                  <a:lnTo>
                    <a:pt x="897636" y="467741"/>
                  </a:lnTo>
                  <a:cubicBezTo>
                    <a:pt x="897509" y="230505"/>
                    <a:pt x="705104" y="38100"/>
                    <a:pt x="467868" y="38100"/>
                  </a:cubicBezTo>
                  <a:cubicBezTo>
                    <a:pt x="464312" y="38100"/>
                    <a:pt x="460756" y="37084"/>
                    <a:pt x="457835" y="35179"/>
                  </a:cubicBezTo>
                  <a:lnTo>
                    <a:pt x="467868" y="19050"/>
                  </a:lnTo>
                  <a:lnTo>
                    <a:pt x="467868" y="38100"/>
                  </a:lnTo>
                  <a:cubicBezTo>
                    <a:pt x="230505" y="38100"/>
                    <a:pt x="38100" y="230505"/>
                    <a:pt x="38100" y="467868"/>
                  </a:cubicBezTo>
                  <a:close/>
                </a:path>
              </a:pathLst>
            </a:custGeom>
            <a:solidFill>
              <a:srgbClr val="D7425E"/>
            </a:solidFill>
          </p:spPr>
        </p:sp>
      </p:grpSp>
      <p:sp>
        <p:nvSpPr>
          <p:cNvPr id="24" name="Freeform 24"/>
          <p:cNvSpPr/>
          <p:nvPr/>
        </p:nvSpPr>
        <p:spPr>
          <a:xfrm>
            <a:off x="11430000" y="0"/>
            <a:ext cx="6858001" cy="10286999"/>
          </a:xfrm>
          <a:custGeom>
            <a:avLst/>
            <a:gdLst/>
            <a:ahLst/>
            <a:cxnLst/>
            <a:rect l="l" t="t" r="r" b="b"/>
            <a:pathLst>
              <a:path w="6858001" h="10286999">
                <a:moveTo>
                  <a:pt x="0" y="0"/>
                </a:moveTo>
                <a:lnTo>
                  <a:pt x="6858001" y="0"/>
                </a:lnTo>
                <a:lnTo>
                  <a:pt x="6858001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2227" r="-32227"/>
            </a:stretch>
          </a:blipFill>
        </p:spPr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1A2EE0-C106-03B3-F4C4-20581FA924E6}"/>
              </a:ext>
            </a:extLst>
          </p:cNvPr>
          <p:cNvSpPr txBox="1"/>
          <p:nvPr/>
        </p:nvSpPr>
        <p:spPr>
          <a:xfrm>
            <a:off x="-1" y="9884963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MADE BY </a:t>
            </a:r>
            <a:r>
              <a:rPr lang="en-IN" b="1" dirty="0">
                <a:solidFill>
                  <a:schemeClr val="bg1"/>
                </a:solidFill>
              </a:rPr>
              <a:t>Harshit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2E">
                <a:alpha val="56078"/>
              </a:srgbClr>
            </a:solidFill>
          </p:spPr>
        </p:sp>
      </p:grpSp>
      <p:sp>
        <p:nvSpPr>
          <p:cNvPr id="5" name="Freeform 5" descr="preencoded.png">
            <a:hlinkClick r:id="rId4" tooltip="https://gamma.app/?utm_source=made-with-gamma"/>
          </p:cNvPr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61937" y="328614"/>
            <a:ext cx="10693450" cy="1433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Encapsulation: Protecting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5217" y="1743075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Definition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85217" y="2206228"/>
            <a:ext cx="4910732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Combines data and methods into a single unit, hiding internals.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5217" y="4515445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Data Hiding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85217" y="5070574"/>
            <a:ext cx="4910732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Use private modifiers to guard sensitive fields inside classes.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85217" y="7054157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Java Example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85217" y="7867501"/>
            <a:ext cx="4910732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private String licensePlate; accessed via getLicensePlate()  (Not Included)</a:t>
            </a:r>
          </a:p>
        </p:txBody>
      </p:sp>
      <p:sp>
        <p:nvSpPr>
          <p:cNvPr id="13" name="Freeform 13"/>
          <p:cNvSpPr/>
          <p:nvPr/>
        </p:nvSpPr>
        <p:spPr>
          <a:xfrm>
            <a:off x="10326414" y="1"/>
            <a:ext cx="7961586" cy="10287000"/>
          </a:xfrm>
          <a:custGeom>
            <a:avLst/>
            <a:gdLst/>
            <a:ahLst/>
            <a:cxnLst/>
            <a:rect l="l" t="t" r="r" b="b"/>
            <a:pathLst>
              <a:path w="7961586" h="10287000">
                <a:moveTo>
                  <a:pt x="0" y="0"/>
                </a:moveTo>
                <a:lnTo>
                  <a:pt x="7961586" y="0"/>
                </a:lnTo>
                <a:lnTo>
                  <a:pt x="796158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297" r="-4078"/>
            </a:stretch>
          </a:blipFill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1A2A44-2E6E-F2C7-0AA1-06495FB96929}"/>
              </a:ext>
            </a:extLst>
          </p:cNvPr>
          <p:cNvSpPr txBox="1"/>
          <p:nvPr/>
        </p:nvSpPr>
        <p:spPr>
          <a:xfrm>
            <a:off x="85725" y="9803695"/>
            <a:ext cx="3520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MADE BY </a:t>
            </a:r>
            <a:r>
              <a:rPr lang="en-IN" b="1" dirty="0">
                <a:solidFill>
                  <a:schemeClr val="bg1"/>
                </a:solidFill>
              </a:rPr>
              <a:t>Harshit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2E">
                <a:alpha val="56078"/>
              </a:srgbClr>
            </a:solidFill>
          </p:spPr>
        </p:sp>
      </p:grpSp>
      <p:sp>
        <p:nvSpPr>
          <p:cNvPr id="5" name="Freeform 5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905155" y="1127523"/>
            <a:ext cx="9335691" cy="1788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Inheritance: Reusability and Hierarchy</a:t>
            </a:r>
          </a:p>
        </p:txBody>
      </p:sp>
      <p:sp>
        <p:nvSpPr>
          <p:cNvPr id="7" name="Freeform 7" descr="preencoded.png"/>
          <p:cNvSpPr/>
          <p:nvPr/>
        </p:nvSpPr>
        <p:spPr>
          <a:xfrm>
            <a:off x="7905155" y="3364855"/>
            <a:ext cx="1496020" cy="2175272"/>
          </a:xfrm>
          <a:custGeom>
            <a:avLst/>
            <a:gdLst/>
            <a:ahLst/>
            <a:cxnLst/>
            <a:rect l="l" t="t" r="r" b="b"/>
            <a:pathLst>
              <a:path w="1496020" h="2175272">
                <a:moveTo>
                  <a:pt x="0" y="0"/>
                </a:moveTo>
                <a:lnTo>
                  <a:pt x="1496020" y="0"/>
                </a:lnTo>
                <a:lnTo>
                  <a:pt x="1496020" y="2175272"/>
                </a:lnTo>
                <a:lnTo>
                  <a:pt x="0" y="21752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2" r="-62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849891" y="3644950"/>
            <a:ext cx="432792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Superclasses &amp; Subclasses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849891" y="4188173"/>
            <a:ext cx="7390954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Subclasses inherit attributes and methods from superclasses.</a:t>
            </a:r>
          </a:p>
        </p:txBody>
      </p:sp>
      <p:sp>
        <p:nvSpPr>
          <p:cNvPr id="10" name="Freeform 10" descr="preencoded.png"/>
          <p:cNvSpPr/>
          <p:nvPr/>
        </p:nvSpPr>
        <p:spPr>
          <a:xfrm>
            <a:off x="7905155" y="5540127"/>
            <a:ext cx="1496020" cy="1795314"/>
          </a:xfrm>
          <a:custGeom>
            <a:avLst/>
            <a:gdLst/>
            <a:ahLst/>
            <a:cxnLst/>
            <a:rect l="l" t="t" r="r" b="b"/>
            <a:pathLst>
              <a:path w="1496020" h="1795314">
                <a:moveTo>
                  <a:pt x="0" y="0"/>
                </a:moveTo>
                <a:lnTo>
                  <a:pt x="1496020" y="0"/>
                </a:lnTo>
                <a:lnTo>
                  <a:pt x="1496020" y="1795314"/>
                </a:lnTo>
                <a:lnTo>
                  <a:pt x="0" y="17953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08" r="-108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9849891" y="5820221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Code Reuse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49891" y="6363444"/>
            <a:ext cx="7390954" cy="57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Reduces duplication by extending existing functionality.</a:t>
            </a:r>
          </a:p>
        </p:txBody>
      </p:sp>
      <p:sp>
        <p:nvSpPr>
          <p:cNvPr id="13" name="Freeform 13" descr="preencoded.png"/>
          <p:cNvSpPr/>
          <p:nvPr/>
        </p:nvSpPr>
        <p:spPr>
          <a:xfrm>
            <a:off x="7905155" y="7335440"/>
            <a:ext cx="1496020" cy="1795314"/>
          </a:xfrm>
          <a:custGeom>
            <a:avLst/>
            <a:gdLst/>
            <a:ahLst/>
            <a:cxnLst/>
            <a:rect l="l" t="t" r="r" b="b"/>
            <a:pathLst>
              <a:path w="1496020" h="1795314">
                <a:moveTo>
                  <a:pt x="0" y="0"/>
                </a:moveTo>
                <a:lnTo>
                  <a:pt x="1496020" y="0"/>
                </a:lnTo>
                <a:lnTo>
                  <a:pt x="1496020" y="1795314"/>
                </a:lnTo>
                <a:lnTo>
                  <a:pt x="0" y="17953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08" r="-108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9849891" y="7615535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Java Example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849891" y="8158758"/>
            <a:ext cx="7390954" cy="57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class ElectricCar extends Car { int batteryCapacity;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F420C8-CE45-1953-5F57-A6C3F8DC8A55}"/>
              </a:ext>
            </a:extLst>
          </p:cNvPr>
          <p:cNvSpPr txBox="1"/>
          <p:nvPr/>
        </p:nvSpPr>
        <p:spPr>
          <a:xfrm>
            <a:off x="0" y="9886265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MADE BY </a:t>
            </a:r>
            <a:r>
              <a:rPr lang="en-IN" b="1" dirty="0"/>
              <a:t>Harshit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2E">
                <a:alpha val="56078"/>
              </a:srgbClr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047155" y="1541860"/>
            <a:ext cx="8896648" cy="908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Polymorphism: Many Forms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91494" y="5075187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Method Overriding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47155" y="5618410"/>
            <a:ext cx="4664571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Same method name, different behaviors in subclasses.</a:t>
            </a:r>
          </a:p>
        </p:txBody>
      </p:sp>
      <p:sp>
        <p:nvSpPr>
          <p:cNvPr id="8" name="Freeform 8" descr="preencoded.png"/>
          <p:cNvSpPr/>
          <p:nvPr/>
        </p:nvSpPr>
        <p:spPr>
          <a:xfrm>
            <a:off x="6310164" y="3048892"/>
            <a:ext cx="5667672" cy="5667672"/>
          </a:xfrm>
          <a:custGeom>
            <a:avLst/>
            <a:gdLst/>
            <a:ahLst/>
            <a:cxnLst/>
            <a:rect l="l" t="t" r="r" b="b"/>
            <a:pathLst>
              <a:path w="5667672" h="5667672">
                <a:moveTo>
                  <a:pt x="0" y="0"/>
                </a:moveTo>
                <a:lnTo>
                  <a:pt x="5667672" y="0"/>
                </a:lnTo>
                <a:lnTo>
                  <a:pt x="5667672" y="5667673"/>
                </a:lnTo>
                <a:lnTo>
                  <a:pt x="0" y="56676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965900" y="5128469"/>
            <a:ext cx="447675" cy="692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25"/>
              </a:lnSpc>
            </a:pPr>
            <a:r>
              <a:rPr lang="en-US" sz="35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26554" y="3545979"/>
            <a:ext cx="4039046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Interface Implementation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26554" y="4089201"/>
            <a:ext cx="4814292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Multiple classes can implement the same interface.</a:t>
            </a:r>
          </a:p>
        </p:txBody>
      </p:sp>
      <p:sp>
        <p:nvSpPr>
          <p:cNvPr id="12" name="Freeform 12" descr="preencoded.png"/>
          <p:cNvSpPr/>
          <p:nvPr/>
        </p:nvSpPr>
        <p:spPr>
          <a:xfrm>
            <a:off x="6310164" y="3048892"/>
            <a:ext cx="5667672" cy="5667672"/>
          </a:xfrm>
          <a:custGeom>
            <a:avLst/>
            <a:gdLst/>
            <a:ahLst/>
            <a:cxnLst/>
            <a:rect l="l" t="t" r="r" b="b"/>
            <a:pathLst>
              <a:path w="5667672" h="5667672">
                <a:moveTo>
                  <a:pt x="0" y="0"/>
                </a:moveTo>
                <a:lnTo>
                  <a:pt x="5667672" y="0"/>
                </a:lnTo>
                <a:lnTo>
                  <a:pt x="5667672" y="5667673"/>
                </a:lnTo>
                <a:lnTo>
                  <a:pt x="0" y="56676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192494" y="3947666"/>
            <a:ext cx="447675" cy="692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25"/>
              </a:lnSpc>
            </a:pPr>
            <a:r>
              <a:rPr lang="en-US" sz="35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426554" y="6604247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Benefits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426554" y="7147471"/>
            <a:ext cx="4814292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Supports flexible and interchangeable objects.</a:t>
            </a:r>
          </a:p>
        </p:txBody>
      </p:sp>
      <p:sp>
        <p:nvSpPr>
          <p:cNvPr id="16" name="Freeform 16" descr="preencoded.png"/>
          <p:cNvSpPr/>
          <p:nvPr/>
        </p:nvSpPr>
        <p:spPr>
          <a:xfrm>
            <a:off x="6310164" y="3048892"/>
            <a:ext cx="5667672" cy="5667672"/>
          </a:xfrm>
          <a:custGeom>
            <a:avLst/>
            <a:gdLst/>
            <a:ahLst/>
            <a:cxnLst/>
            <a:rect l="l" t="t" r="r" b="b"/>
            <a:pathLst>
              <a:path w="5667672" h="5667672">
                <a:moveTo>
                  <a:pt x="0" y="0"/>
                </a:moveTo>
                <a:lnTo>
                  <a:pt x="5667672" y="0"/>
                </a:lnTo>
                <a:lnTo>
                  <a:pt x="5667672" y="5667673"/>
                </a:lnTo>
                <a:lnTo>
                  <a:pt x="0" y="56676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9601795" y="7332315"/>
            <a:ext cx="447675" cy="692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25"/>
              </a:lnSpc>
            </a:pPr>
            <a:r>
              <a:rPr lang="en-US" sz="35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FDB04-C82C-459B-9D31-8A9EDF799D7C}"/>
              </a:ext>
            </a:extLst>
          </p:cNvPr>
          <p:cNvSpPr txBox="1"/>
          <p:nvPr/>
        </p:nvSpPr>
        <p:spPr>
          <a:xfrm>
            <a:off x="0" y="9845319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MADE BY </a:t>
            </a:r>
            <a:r>
              <a:rPr lang="en-IN" b="1" dirty="0">
                <a:solidFill>
                  <a:schemeClr val="bg1"/>
                </a:solidFill>
              </a:rPr>
              <a:t>Harshit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2E">
                <a:alpha val="56078"/>
              </a:srgbClr>
            </a:solidFill>
          </p:spPr>
        </p:sp>
      </p:grpSp>
      <p:sp>
        <p:nvSpPr>
          <p:cNvPr id="5" name="Freeform 5" descr="preencoded.png">
            <a:hlinkClick r:id="rId4" tooltip="https://gamma.app/?utm_source=made-with-gamma"/>
          </p:cNvPr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47155" y="1461046"/>
            <a:ext cx="9335691" cy="1788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Polymorphism: Example Method Overriding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47155" y="3978474"/>
            <a:ext cx="262488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Base Class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47155" y="4641354"/>
            <a:ext cx="2624881" cy="248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class Car { public String getDescription() { return "Generic car"; } }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411415" y="3978474"/>
            <a:ext cx="2624881" cy="898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Subclass Override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411415" y="5081290"/>
            <a:ext cx="2624881" cy="3446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class ElectricCar extends Car { @Override public String getDescription() { return "Electric car"; } }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775674" y="3978474"/>
            <a:ext cx="262488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Effect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775674" y="4641354"/>
            <a:ext cx="2624881" cy="153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Method behavior varies by object at runtime.</a:t>
            </a:r>
          </a:p>
        </p:txBody>
      </p:sp>
      <p:sp>
        <p:nvSpPr>
          <p:cNvPr id="14" name="Freeform 14"/>
          <p:cNvSpPr/>
          <p:nvPr/>
        </p:nvSpPr>
        <p:spPr>
          <a:xfrm>
            <a:off x="11412291" y="0"/>
            <a:ext cx="6875708" cy="10287000"/>
          </a:xfrm>
          <a:custGeom>
            <a:avLst/>
            <a:gdLst/>
            <a:ahLst/>
            <a:cxnLst/>
            <a:rect l="l" t="t" r="r" b="b"/>
            <a:pathLst>
              <a:path w="6875708" h="10287000">
                <a:moveTo>
                  <a:pt x="0" y="0"/>
                </a:moveTo>
                <a:lnTo>
                  <a:pt x="6875708" y="0"/>
                </a:lnTo>
                <a:lnTo>
                  <a:pt x="687570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5786" r="-45786"/>
            </a:stretch>
          </a:blipFill>
        </p:spPr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C42AD9-865B-6D20-6AE5-AAEF9AB4E293}"/>
              </a:ext>
            </a:extLst>
          </p:cNvPr>
          <p:cNvSpPr txBox="1"/>
          <p:nvPr/>
        </p:nvSpPr>
        <p:spPr>
          <a:xfrm>
            <a:off x="0" y="9844563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MADE BY </a:t>
            </a:r>
            <a:r>
              <a:rPr lang="en-IN" b="1" dirty="0">
                <a:solidFill>
                  <a:schemeClr val="bg1"/>
                </a:solidFill>
              </a:rPr>
              <a:t>Harshit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2E">
                <a:alpha val="56078"/>
              </a:srgbClr>
            </a:solidFill>
          </p:spPr>
        </p:sp>
      </p:grpSp>
      <p:sp>
        <p:nvSpPr>
          <p:cNvPr id="5" name="Freeform 5" descr="preencoded.png">
            <a:hlinkClick r:id="rId4" tooltip="https://gamma.app/?utm_source=made-with-gamma"/>
          </p:cNvPr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47155" y="1628477"/>
            <a:ext cx="9335691" cy="1788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Interfaces: Defining Contracts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32867" y="3851522"/>
            <a:ext cx="4546848" cy="2260998"/>
            <a:chOff x="0" y="0"/>
            <a:chExt cx="6062463" cy="3014663"/>
          </a:xfrm>
        </p:grpSpPr>
        <p:sp>
          <p:nvSpPr>
            <p:cNvPr id="9" name="Freeform 9"/>
            <p:cNvSpPr/>
            <p:nvPr/>
          </p:nvSpPr>
          <p:spPr>
            <a:xfrm>
              <a:off x="19050" y="19050"/>
              <a:ext cx="6024245" cy="2976499"/>
            </a:xfrm>
            <a:custGeom>
              <a:avLst/>
              <a:gdLst/>
              <a:ahLst/>
              <a:cxnLst/>
              <a:rect l="l" t="t" r="r" b="b"/>
              <a:pathLst>
                <a:path w="6024245" h="2976499">
                  <a:moveTo>
                    <a:pt x="0" y="598424"/>
                  </a:moveTo>
                  <a:cubicBezTo>
                    <a:pt x="0" y="267970"/>
                    <a:pt x="269621" y="0"/>
                    <a:pt x="602234" y="0"/>
                  </a:cubicBezTo>
                  <a:lnTo>
                    <a:pt x="5422011" y="0"/>
                  </a:lnTo>
                  <a:cubicBezTo>
                    <a:pt x="5754624" y="0"/>
                    <a:pt x="6024245" y="267970"/>
                    <a:pt x="6024245" y="598424"/>
                  </a:cubicBezTo>
                  <a:lnTo>
                    <a:pt x="6024245" y="2378075"/>
                  </a:lnTo>
                  <a:cubicBezTo>
                    <a:pt x="6024245" y="2708529"/>
                    <a:pt x="5754624" y="2976499"/>
                    <a:pt x="5422011" y="2976499"/>
                  </a:cubicBezTo>
                  <a:lnTo>
                    <a:pt x="602234" y="2976499"/>
                  </a:lnTo>
                  <a:cubicBezTo>
                    <a:pt x="269621" y="2976499"/>
                    <a:pt x="0" y="2708529"/>
                    <a:pt x="0" y="2378075"/>
                  </a:cubicBezTo>
                  <a:close/>
                </a:path>
              </a:pathLst>
            </a:custGeom>
            <a:solidFill>
              <a:srgbClr val="00002E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6062345" cy="3014726"/>
            </a:xfrm>
            <a:custGeom>
              <a:avLst/>
              <a:gdLst/>
              <a:ahLst/>
              <a:cxnLst/>
              <a:rect l="l" t="t" r="r" b="b"/>
              <a:pathLst>
                <a:path w="6062345" h="3014726">
                  <a:moveTo>
                    <a:pt x="0" y="617474"/>
                  </a:moveTo>
                  <a:cubicBezTo>
                    <a:pt x="0" y="276352"/>
                    <a:pt x="278257" y="0"/>
                    <a:pt x="621284" y="0"/>
                  </a:cubicBezTo>
                  <a:lnTo>
                    <a:pt x="5441061" y="0"/>
                  </a:lnTo>
                  <a:lnTo>
                    <a:pt x="5441061" y="19050"/>
                  </a:lnTo>
                  <a:lnTo>
                    <a:pt x="5441061" y="0"/>
                  </a:lnTo>
                  <a:cubicBezTo>
                    <a:pt x="5784088" y="0"/>
                    <a:pt x="6062345" y="276352"/>
                    <a:pt x="6062345" y="617474"/>
                  </a:cubicBezTo>
                  <a:lnTo>
                    <a:pt x="6043295" y="617474"/>
                  </a:lnTo>
                  <a:lnTo>
                    <a:pt x="6062345" y="617474"/>
                  </a:lnTo>
                  <a:lnTo>
                    <a:pt x="6062345" y="2397125"/>
                  </a:lnTo>
                  <a:lnTo>
                    <a:pt x="6043295" y="2397125"/>
                  </a:lnTo>
                  <a:lnTo>
                    <a:pt x="6062345" y="2397125"/>
                  </a:lnTo>
                  <a:cubicBezTo>
                    <a:pt x="6062345" y="2738247"/>
                    <a:pt x="5784088" y="3014599"/>
                    <a:pt x="5441061" y="3014599"/>
                  </a:cubicBezTo>
                  <a:lnTo>
                    <a:pt x="5441061" y="2995549"/>
                  </a:lnTo>
                  <a:lnTo>
                    <a:pt x="5441061" y="3014599"/>
                  </a:lnTo>
                  <a:lnTo>
                    <a:pt x="621284" y="3014599"/>
                  </a:lnTo>
                  <a:lnTo>
                    <a:pt x="621284" y="2995549"/>
                  </a:lnTo>
                  <a:lnTo>
                    <a:pt x="621284" y="3014599"/>
                  </a:lnTo>
                  <a:cubicBezTo>
                    <a:pt x="278257" y="3014726"/>
                    <a:pt x="0" y="2738374"/>
                    <a:pt x="0" y="2397125"/>
                  </a:cubicBezTo>
                  <a:lnTo>
                    <a:pt x="0" y="617474"/>
                  </a:lnTo>
                  <a:lnTo>
                    <a:pt x="19050" y="617474"/>
                  </a:lnTo>
                  <a:lnTo>
                    <a:pt x="0" y="617474"/>
                  </a:lnTo>
                  <a:moveTo>
                    <a:pt x="38100" y="617474"/>
                  </a:moveTo>
                  <a:lnTo>
                    <a:pt x="38100" y="2397125"/>
                  </a:lnTo>
                  <a:lnTo>
                    <a:pt x="19050" y="2397125"/>
                  </a:lnTo>
                  <a:lnTo>
                    <a:pt x="38100" y="2397125"/>
                  </a:lnTo>
                  <a:cubicBezTo>
                    <a:pt x="38100" y="2717038"/>
                    <a:pt x="299085" y="2976499"/>
                    <a:pt x="621284" y="2976499"/>
                  </a:cubicBezTo>
                  <a:lnTo>
                    <a:pt x="5441061" y="2976499"/>
                  </a:lnTo>
                  <a:cubicBezTo>
                    <a:pt x="5763260" y="2976499"/>
                    <a:pt x="6024245" y="2717038"/>
                    <a:pt x="6024245" y="2397125"/>
                  </a:cubicBezTo>
                  <a:lnTo>
                    <a:pt x="6024245" y="617474"/>
                  </a:lnTo>
                  <a:cubicBezTo>
                    <a:pt x="6024372" y="297561"/>
                    <a:pt x="5763387" y="38100"/>
                    <a:pt x="5441061" y="38100"/>
                  </a:cubicBezTo>
                  <a:lnTo>
                    <a:pt x="621284" y="38100"/>
                  </a:lnTo>
                  <a:lnTo>
                    <a:pt x="621284" y="19050"/>
                  </a:lnTo>
                  <a:lnTo>
                    <a:pt x="621284" y="38100"/>
                  </a:lnTo>
                  <a:cubicBezTo>
                    <a:pt x="299085" y="38100"/>
                    <a:pt x="38100" y="297561"/>
                    <a:pt x="38100" y="617474"/>
                  </a:cubicBezTo>
                  <a:close/>
                </a:path>
              </a:pathLst>
            </a:custGeom>
            <a:solidFill>
              <a:srgbClr val="F2B42D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374874" y="4174480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What is an Interface?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74874" y="4717702"/>
            <a:ext cx="3862834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A contract specifying methods classes must implement.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5850285" y="3851522"/>
            <a:ext cx="4546848" cy="2260998"/>
            <a:chOff x="0" y="0"/>
            <a:chExt cx="6062463" cy="3014663"/>
          </a:xfrm>
        </p:grpSpPr>
        <p:sp>
          <p:nvSpPr>
            <p:cNvPr id="14" name="Freeform 14"/>
            <p:cNvSpPr/>
            <p:nvPr/>
          </p:nvSpPr>
          <p:spPr>
            <a:xfrm>
              <a:off x="19050" y="19050"/>
              <a:ext cx="6024245" cy="2976499"/>
            </a:xfrm>
            <a:custGeom>
              <a:avLst/>
              <a:gdLst/>
              <a:ahLst/>
              <a:cxnLst/>
              <a:rect l="l" t="t" r="r" b="b"/>
              <a:pathLst>
                <a:path w="6024245" h="2976499">
                  <a:moveTo>
                    <a:pt x="0" y="598424"/>
                  </a:moveTo>
                  <a:cubicBezTo>
                    <a:pt x="0" y="267970"/>
                    <a:pt x="269621" y="0"/>
                    <a:pt x="602234" y="0"/>
                  </a:cubicBezTo>
                  <a:lnTo>
                    <a:pt x="5422011" y="0"/>
                  </a:lnTo>
                  <a:cubicBezTo>
                    <a:pt x="5754624" y="0"/>
                    <a:pt x="6024245" y="267970"/>
                    <a:pt x="6024245" y="598424"/>
                  </a:cubicBezTo>
                  <a:lnTo>
                    <a:pt x="6024245" y="2378075"/>
                  </a:lnTo>
                  <a:cubicBezTo>
                    <a:pt x="6024245" y="2708529"/>
                    <a:pt x="5754624" y="2976499"/>
                    <a:pt x="5422011" y="2976499"/>
                  </a:cubicBezTo>
                  <a:lnTo>
                    <a:pt x="602234" y="2976499"/>
                  </a:lnTo>
                  <a:cubicBezTo>
                    <a:pt x="269621" y="2976499"/>
                    <a:pt x="0" y="2708529"/>
                    <a:pt x="0" y="2378075"/>
                  </a:cubicBezTo>
                  <a:close/>
                </a:path>
              </a:pathLst>
            </a:custGeom>
            <a:solidFill>
              <a:srgbClr val="00002E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6062345" cy="3014726"/>
            </a:xfrm>
            <a:custGeom>
              <a:avLst/>
              <a:gdLst/>
              <a:ahLst/>
              <a:cxnLst/>
              <a:rect l="l" t="t" r="r" b="b"/>
              <a:pathLst>
                <a:path w="6062345" h="3014726">
                  <a:moveTo>
                    <a:pt x="0" y="617474"/>
                  </a:moveTo>
                  <a:cubicBezTo>
                    <a:pt x="0" y="276352"/>
                    <a:pt x="278257" y="0"/>
                    <a:pt x="621284" y="0"/>
                  </a:cubicBezTo>
                  <a:lnTo>
                    <a:pt x="5441061" y="0"/>
                  </a:lnTo>
                  <a:lnTo>
                    <a:pt x="5441061" y="19050"/>
                  </a:lnTo>
                  <a:lnTo>
                    <a:pt x="5441061" y="0"/>
                  </a:lnTo>
                  <a:cubicBezTo>
                    <a:pt x="5784088" y="0"/>
                    <a:pt x="6062345" y="276352"/>
                    <a:pt x="6062345" y="617474"/>
                  </a:cubicBezTo>
                  <a:lnTo>
                    <a:pt x="6043295" y="617474"/>
                  </a:lnTo>
                  <a:lnTo>
                    <a:pt x="6062345" y="617474"/>
                  </a:lnTo>
                  <a:lnTo>
                    <a:pt x="6062345" y="2397125"/>
                  </a:lnTo>
                  <a:lnTo>
                    <a:pt x="6043295" y="2397125"/>
                  </a:lnTo>
                  <a:lnTo>
                    <a:pt x="6062345" y="2397125"/>
                  </a:lnTo>
                  <a:cubicBezTo>
                    <a:pt x="6062345" y="2738247"/>
                    <a:pt x="5784088" y="3014599"/>
                    <a:pt x="5441061" y="3014599"/>
                  </a:cubicBezTo>
                  <a:lnTo>
                    <a:pt x="5441061" y="2995549"/>
                  </a:lnTo>
                  <a:lnTo>
                    <a:pt x="5441061" y="3014599"/>
                  </a:lnTo>
                  <a:lnTo>
                    <a:pt x="621284" y="3014599"/>
                  </a:lnTo>
                  <a:lnTo>
                    <a:pt x="621284" y="2995549"/>
                  </a:lnTo>
                  <a:lnTo>
                    <a:pt x="621284" y="3014599"/>
                  </a:lnTo>
                  <a:cubicBezTo>
                    <a:pt x="278257" y="3014726"/>
                    <a:pt x="0" y="2738374"/>
                    <a:pt x="0" y="2397125"/>
                  </a:cubicBezTo>
                  <a:lnTo>
                    <a:pt x="0" y="617474"/>
                  </a:lnTo>
                  <a:lnTo>
                    <a:pt x="19050" y="617474"/>
                  </a:lnTo>
                  <a:lnTo>
                    <a:pt x="0" y="617474"/>
                  </a:lnTo>
                  <a:moveTo>
                    <a:pt x="38100" y="617474"/>
                  </a:moveTo>
                  <a:lnTo>
                    <a:pt x="38100" y="2397125"/>
                  </a:lnTo>
                  <a:lnTo>
                    <a:pt x="19050" y="2397125"/>
                  </a:lnTo>
                  <a:lnTo>
                    <a:pt x="38100" y="2397125"/>
                  </a:lnTo>
                  <a:cubicBezTo>
                    <a:pt x="38100" y="2717038"/>
                    <a:pt x="299085" y="2976499"/>
                    <a:pt x="621284" y="2976499"/>
                  </a:cubicBezTo>
                  <a:lnTo>
                    <a:pt x="5441061" y="2976499"/>
                  </a:lnTo>
                  <a:cubicBezTo>
                    <a:pt x="5763260" y="2976499"/>
                    <a:pt x="6024245" y="2717038"/>
                    <a:pt x="6024245" y="2397125"/>
                  </a:cubicBezTo>
                  <a:lnTo>
                    <a:pt x="6024245" y="617474"/>
                  </a:lnTo>
                  <a:cubicBezTo>
                    <a:pt x="6024372" y="297561"/>
                    <a:pt x="5763387" y="38100"/>
                    <a:pt x="5441061" y="38100"/>
                  </a:cubicBezTo>
                  <a:lnTo>
                    <a:pt x="621284" y="38100"/>
                  </a:lnTo>
                  <a:lnTo>
                    <a:pt x="621284" y="19050"/>
                  </a:lnTo>
                  <a:lnTo>
                    <a:pt x="621284" y="38100"/>
                  </a:lnTo>
                  <a:cubicBezTo>
                    <a:pt x="299085" y="38100"/>
                    <a:pt x="38100" y="297561"/>
                    <a:pt x="38100" y="617474"/>
                  </a:cubicBezTo>
                  <a:close/>
                </a:path>
              </a:pathLst>
            </a:custGeom>
            <a:solidFill>
              <a:srgbClr val="D7425E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6192291" y="4174480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Purpose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192291" y="4717702"/>
            <a:ext cx="3862834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Enables loose coupling and system flexibility.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032867" y="6383090"/>
            <a:ext cx="9364266" cy="2260998"/>
            <a:chOff x="0" y="0"/>
            <a:chExt cx="12485688" cy="3014663"/>
          </a:xfrm>
        </p:grpSpPr>
        <p:sp>
          <p:nvSpPr>
            <p:cNvPr id="19" name="Freeform 19"/>
            <p:cNvSpPr/>
            <p:nvPr/>
          </p:nvSpPr>
          <p:spPr>
            <a:xfrm>
              <a:off x="19050" y="19050"/>
              <a:ext cx="12447651" cy="2976499"/>
            </a:xfrm>
            <a:custGeom>
              <a:avLst/>
              <a:gdLst/>
              <a:ahLst/>
              <a:cxnLst/>
              <a:rect l="l" t="t" r="r" b="b"/>
              <a:pathLst>
                <a:path w="12447651" h="2976499">
                  <a:moveTo>
                    <a:pt x="0" y="598424"/>
                  </a:moveTo>
                  <a:cubicBezTo>
                    <a:pt x="0" y="267970"/>
                    <a:pt x="270510" y="0"/>
                    <a:pt x="604266" y="0"/>
                  </a:cubicBezTo>
                  <a:lnTo>
                    <a:pt x="11843385" y="0"/>
                  </a:lnTo>
                  <a:cubicBezTo>
                    <a:pt x="12177141" y="0"/>
                    <a:pt x="12447651" y="267970"/>
                    <a:pt x="12447651" y="598424"/>
                  </a:cubicBezTo>
                  <a:lnTo>
                    <a:pt x="12447651" y="2378075"/>
                  </a:lnTo>
                  <a:cubicBezTo>
                    <a:pt x="12447651" y="2708529"/>
                    <a:pt x="12177141" y="2976499"/>
                    <a:pt x="11843385" y="2976499"/>
                  </a:cubicBezTo>
                  <a:lnTo>
                    <a:pt x="604266" y="2976499"/>
                  </a:lnTo>
                  <a:cubicBezTo>
                    <a:pt x="270510" y="2976499"/>
                    <a:pt x="0" y="2708529"/>
                    <a:pt x="0" y="2378075"/>
                  </a:cubicBezTo>
                  <a:close/>
                </a:path>
              </a:pathLst>
            </a:custGeom>
            <a:solidFill>
              <a:srgbClr val="00002E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12485751" cy="3014726"/>
            </a:xfrm>
            <a:custGeom>
              <a:avLst/>
              <a:gdLst/>
              <a:ahLst/>
              <a:cxnLst/>
              <a:rect l="l" t="t" r="r" b="b"/>
              <a:pathLst>
                <a:path w="12485751" h="3014726">
                  <a:moveTo>
                    <a:pt x="0" y="617474"/>
                  </a:moveTo>
                  <a:cubicBezTo>
                    <a:pt x="0" y="276225"/>
                    <a:pt x="279273" y="0"/>
                    <a:pt x="623316" y="0"/>
                  </a:cubicBezTo>
                  <a:lnTo>
                    <a:pt x="11862435" y="0"/>
                  </a:lnTo>
                  <a:lnTo>
                    <a:pt x="11862435" y="19050"/>
                  </a:lnTo>
                  <a:lnTo>
                    <a:pt x="11862435" y="0"/>
                  </a:lnTo>
                  <a:cubicBezTo>
                    <a:pt x="12206478" y="0"/>
                    <a:pt x="12485751" y="276225"/>
                    <a:pt x="12485751" y="617474"/>
                  </a:cubicBezTo>
                  <a:lnTo>
                    <a:pt x="12466701" y="617474"/>
                  </a:lnTo>
                  <a:lnTo>
                    <a:pt x="12485751" y="617474"/>
                  </a:lnTo>
                  <a:lnTo>
                    <a:pt x="12485751" y="2397125"/>
                  </a:lnTo>
                  <a:lnTo>
                    <a:pt x="12466701" y="2397125"/>
                  </a:lnTo>
                  <a:lnTo>
                    <a:pt x="12485751" y="2397125"/>
                  </a:lnTo>
                  <a:cubicBezTo>
                    <a:pt x="12485751" y="2738374"/>
                    <a:pt x="12206478" y="3014599"/>
                    <a:pt x="11862435" y="3014599"/>
                  </a:cubicBezTo>
                  <a:lnTo>
                    <a:pt x="11862435" y="2995549"/>
                  </a:lnTo>
                  <a:lnTo>
                    <a:pt x="11862435" y="3014599"/>
                  </a:lnTo>
                  <a:lnTo>
                    <a:pt x="623316" y="3014599"/>
                  </a:lnTo>
                  <a:lnTo>
                    <a:pt x="623316" y="2995549"/>
                  </a:lnTo>
                  <a:lnTo>
                    <a:pt x="623316" y="3014599"/>
                  </a:lnTo>
                  <a:cubicBezTo>
                    <a:pt x="279273" y="3014726"/>
                    <a:pt x="0" y="2738374"/>
                    <a:pt x="0" y="2397125"/>
                  </a:cubicBezTo>
                  <a:lnTo>
                    <a:pt x="0" y="617474"/>
                  </a:lnTo>
                  <a:lnTo>
                    <a:pt x="19050" y="617474"/>
                  </a:lnTo>
                  <a:lnTo>
                    <a:pt x="0" y="617474"/>
                  </a:lnTo>
                  <a:moveTo>
                    <a:pt x="38100" y="617474"/>
                  </a:moveTo>
                  <a:lnTo>
                    <a:pt x="38100" y="2397125"/>
                  </a:lnTo>
                  <a:lnTo>
                    <a:pt x="19050" y="2397125"/>
                  </a:lnTo>
                  <a:lnTo>
                    <a:pt x="38100" y="2397125"/>
                  </a:lnTo>
                  <a:cubicBezTo>
                    <a:pt x="38100" y="2716911"/>
                    <a:pt x="299974" y="2976499"/>
                    <a:pt x="623316" y="2976499"/>
                  </a:cubicBezTo>
                  <a:lnTo>
                    <a:pt x="11862435" y="2976499"/>
                  </a:lnTo>
                  <a:cubicBezTo>
                    <a:pt x="12185777" y="2976499"/>
                    <a:pt x="12447651" y="2716911"/>
                    <a:pt x="12447651" y="2397125"/>
                  </a:cubicBezTo>
                  <a:lnTo>
                    <a:pt x="12447651" y="617474"/>
                  </a:lnTo>
                  <a:cubicBezTo>
                    <a:pt x="12447651" y="297688"/>
                    <a:pt x="12185777" y="38100"/>
                    <a:pt x="11862435" y="38100"/>
                  </a:cubicBezTo>
                  <a:lnTo>
                    <a:pt x="623316" y="38100"/>
                  </a:lnTo>
                  <a:lnTo>
                    <a:pt x="623316" y="19050"/>
                  </a:lnTo>
                  <a:lnTo>
                    <a:pt x="623316" y="38100"/>
                  </a:lnTo>
                  <a:cubicBezTo>
                    <a:pt x="299974" y="38100"/>
                    <a:pt x="38100" y="297688"/>
                    <a:pt x="38100" y="617474"/>
                  </a:cubicBezTo>
                  <a:close/>
                </a:path>
              </a:pathLst>
            </a:custGeom>
            <a:solidFill>
              <a:srgbClr val="DD785E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1374874" y="6706046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Java Example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74874" y="7249269"/>
            <a:ext cx="8680251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interface Rentable { boolean isAvailable(); double calculateRentalCost(int days); 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688A89-4F7B-FD7D-8185-0BC5DFA945EC}"/>
              </a:ext>
            </a:extLst>
          </p:cNvPr>
          <p:cNvSpPr txBox="1"/>
          <p:nvPr/>
        </p:nvSpPr>
        <p:spPr>
          <a:xfrm>
            <a:off x="0" y="987810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MADE BY </a:t>
            </a:r>
            <a:r>
              <a:rPr lang="en-IN" b="1" dirty="0">
                <a:solidFill>
                  <a:schemeClr val="bg1"/>
                </a:solidFill>
              </a:rPr>
              <a:t>Harshit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2E">
                <a:alpha val="56078"/>
              </a:srgbClr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047155" y="180511"/>
            <a:ext cx="13240345" cy="1394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Car Rental System: Putting It All Together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47155" y="1556060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Key Classes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47155" y="2052300"/>
            <a:ext cx="4910732" cy="57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8754" lvl="1" indent="-174377" algn="l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Car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47155" y="2663459"/>
            <a:ext cx="4910732" cy="57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8754" lvl="1" indent="-174377" algn="l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Customer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47155" y="3273281"/>
            <a:ext cx="4910732" cy="57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8754" lvl="1" indent="-174377" algn="l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Rental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47155" y="3883104"/>
            <a:ext cx="4910732" cy="57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8754" lvl="1" indent="-174377" algn="l">
              <a:lnSpc>
                <a:spcPts val="3750"/>
              </a:lnSpc>
              <a:buFont typeface="Arial"/>
              <a:buChar char="•"/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Car Rental System</a:t>
            </a:r>
          </a:p>
          <a:p>
            <a:pPr marL="348754" lvl="1" indent="-174377" algn="l">
              <a:lnSpc>
                <a:spcPts val="3750"/>
              </a:lnSpc>
            </a:pPr>
            <a:endParaRPr lang="en-US" sz="2312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937150" y="1556060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Relationships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37150" y="1943890"/>
            <a:ext cx="5266135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Customer rents Car; Rental generates Payment records; Confirmation  Appears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040718" y="1556059"/>
            <a:ext cx="3520231" cy="45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OOP Benefits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040718" y="2052300"/>
            <a:ext cx="4910733" cy="105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Promotes maintainability and scalability for system growth.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661657" y="4791725"/>
            <a:ext cx="11046448" cy="898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Future Scope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42827" y="6409210"/>
            <a:ext cx="16305258" cy="2793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The car rental system can be enhanced with AI-driven dynamic pricing, real-time vehicle tracking, and predictive maintenance. Integration with electric and autonomous vehicles, mobile apps with voice assistance, and seamless digital payments will elevate user experience. Expanding to a shared mobility platform can also promote sustainability and cater to smart city initiatives.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13C624-068F-8085-D5A8-9757A38DD611}"/>
              </a:ext>
            </a:extLst>
          </p:cNvPr>
          <p:cNvSpPr txBox="1"/>
          <p:nvPr/>
        </p:nvSpPr>
        <p:spPr>
          <a:xfrm>
            <a:off x="0" y="981995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MADE BY </a:t>
            </a:r>
            <a:r>
              <a:rPr lang="en-IN" b="1" dirty="0">
                <a:solidFill>
                  <a:schemeClr val="bg1"/>
                </a:solidFill>
              </a:rPr>
              <a:t>Harshit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584</Words>
  <Application>Microsoft Office PowerPoint</Application>
  <PresentationFormat>Custom</PresentationFormat>
  <Paragraphs>129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Arimo</vt:lpstr>
      <vt:lpstr>Calibri</vt:lpstr>
      <vt:lpstr>PT Sans</vt:lpstr>
      <vt:lpstr>Nunito Bold</vt:lpstr>
      <vt:lpstr>Calibri (MS)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Building-a-Car-Rental-System-with-Java-OOP (3).pptx</dc:title>
  <cp:lastModifiedBy>harshit pandey</cp:lastModifiedBy>
  <cp:revision>2</cp:revision>
  <dcterms:created xsi:type="dcterms:W3CDTF">2006-08-16T00:00:00Z</dcterms:created>
  <dcterms:modified xsi:type="dcterms:W3CDTF">2025-05-25T09:18:39Z</dcterms:modified>
  <dc:identifier>DAGocY4yG5E</dc:identifier>
</cp:coreProperties>
</file>