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Nunito Bold" charset="1" panose="00000000000000000000"/>
      <p:regular r:id="rId10"/>
    </p:embeddedFont>
    <p:embeddedFont>
      <p:font typeface="Nunito Bold Bold" charset="1" panose="00000000000000000000"/>
      <p:regular r:id="rId11"/>
    </p:embeddedFont>
    <p:embeddedFont>
      <p:font typeface="Nunito Bold Italics" charset="1" panose="00000000000000000000"/>
      <p:regular r:id="rId12"/>
    </p:embeddedFont>
    <p:embeddedFont>
      <p:font typeface="Nunito Bold Bold Italics" charset="1" panose="000000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
      <p:font typeface="Nunito" charset="1" panose="00000500000000000000"/>
      <p:regular r:id="rId20"/>
    </p:embeddedFont>
    <p:embeddedFont>
      <p:font typeface="Nunito Bold" charset="1" panose="00000800000000000000"/>
      <p:regular r:id="rId21"/>
    </p:embeddedFont>
    <p:embeddedFont>
      <p:font typeface="Nunito Bold Italics" charset="1" panose="00000000000000000000"/>
      <p:regular r:id="rId22"/>
    </p:embeddedFont>
    <p:embeddedFont>
      <p:font typeface="Nunito Light" charset="1" panose="00000400000000000000"/>
      <p:regular r:id="rId23"/>
    </p:embeddedFont>
    <p:embeddedFont>
      <p:font typeface="Nunito Heavy" charset="1" panose="00000000000000000000"/>
      <p:regular r:id="rId24"/>
    </p:embeddedFont>
    <p:embeddedFont>
      <p:font typeface="Nunito Heavy Italics"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https://www.nhlbi.nih.gov/health/overweight-and-obesity/causes" TargetMode="External" Type="http://schemas.openxmlformats.org/officeDocument/2006/relationships/hyperlink"/><Relationship Id="rId7" Target="https://www.kaggle.com/competitions/playground-series-s4e2"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false" flipV="true" rot="6534662">
            <a:off x="10637397" y="-6260415"/>
            <a:ext cx="11159046" cy="12081644"/>
          </a:xfrm>
          <a:custGeom>
            <a:avLst/>
            <a:gdLst/>
            <a:ahLst/>
            <a:cxnLst/>
            <a:rect r="r" b="b" t="t" l="l"/>
            <a:pathLst>
              <a:path h="12081644" w="11159046">
                <a:moveTo>
                  <a:pt x="0" y="12081645"/>
                </a:moveTo>
                <a:lnTo>
                  <a:pt x="11159046" y="12081645"/>
                </a:lnTo>
                <a:lnTo>
                  <a:pt x="11159046" y="0"/>
                </a:lnTo>
                <a:lnTo>
                  <a:pt x="0" y="0"/>
                </a:lnTo>
                <a:lnTo>
                  <a:pt x="0" y="1208164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477909">
            <a:off x="-5893489" y="2480644"/>
            <a:ext cx="13865152" cy="15011484"/>
          </a:xfrm>
          <a:custGeom>
            <a:avLst/>
            <a:gdLst/>
            <a:ahLst/>
            <a:cxnLst/>
            <a:rect r="r" b="b" t="t" l="l"/>
            <a:pathLst>
              <a:path h="15011484" w="13865152">
                <a:moveTo>
                  <a:pt x="0" y="0"/>
                </a:moveTo>
                <a:lnTo>
                  <a:pt x="13865152" y="0"/>
                </a:lnTo>
                <a:lnTo>
                  <a:pt x="13865152" y="15011484"/>
                </a:lnTo>
                <a:lnTo>
                  <a:pt x="0" y="150114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540659" y="2698527"/>
            <a:ext cx="13411176" cy="5139687"/>
          </a:xfrm>
          <a:prstGeom prst="rect">
            <a:avLst/>
          </a:prstGeom>
        </p:spPr>
        <p:txBody>
          <a:bodyPr anchor="t" rtlCol="false" tIns="0" lIns="0" bIns="0" rIns="0">
            <a:spAutoFit/>
          </a:bodyPr>
          <a:lstStyle/>
          <a:p>
            <a:pPr algn="ctr">
              <a:lnSpc>
                <a:spcPts val="10125"/>
              </a:lnSpc>
            </a:pPr>
            <a:r>
              <a:rPr lang="en-US" sz="8100">
                <a:solidFill>
                  <a:srgbClr val="2D799C"/>
                </a:solidFill>
                <a:latin typeface="Nunito Bold Bold"/>
              </a:rPr>
              <a:t>OBESITY LEVEL PREDICTION AND RECOMMENDATION SYSTEM</a:t>
            </a:r>
          </a:p>
        </p:txBody>
      </p:sp>
      <p:sp>
        <p:nvSpPr>
          <p:cNvPr name="Freeform 5" id="5"/>
          <p:cNvSpPr/>
          <p:nvPr/>
        </p:nvSpPr>
        <p:spPr>
          <a:xfrm flipH="false" flipV="false" rot="1324296">
            <a:off x="536087" y="3797131"/>
            <a:ext cx="2143032" cy="1971589"/>
          </a:xfrm>
          <a:custGeom>
            <a:avLst/>
            <a:gdLst/>
            <a:ahLst/>
            <a:cxnLst/>
            <a:rect r="r" b="b" t="t" l="l"/>
            <a:pathLst>
              <a:path h="1971589" w="2143032">
                <a:moveTo>
                  <a:pt x="0" y="0"/>
                </a:moveTo>
                <a:lnTo>
                  <a:pt x="2143032" y="0"/>
                </a:lnTo>
                <a:lnTo>
                  <a:pt x="2143032" y="1971589"/>
                </a:lnTo>
                <a:lnTo>
                  <a:pt x="0" y="19715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69782">
            <a:off x="15977386" y="1270972"/>
            <a:ext cx="1362403" cy="2531492"/>
          </a:xfrm>
          <a:custGeom>
            <a:avLst/>
            <a:gdLst/>
            <a:ahLst/>
            <a:cxnLst/>
            <a:rect r="r" b="b" t="t" l="l"/>
            <a:pathLst>
              <a:path h="2531492" w="1362403">
                <a:moveTo>
                  <a:pt x="0" y="0"/>
                </a:moveTo>
                <a:lnTo>
                  <a:pt x="1362403" y="0"/>
                </a:lnTo>
                <a:lnTo>
                  <a:pt x="1362403" y="2531492"/>
                </a:lnTo>
                <a:lnTo>
                  <a:pt x="0" y="25314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257292">
            <a:off x="16142981" y="3470715"/>
            <a:ext cx="1470624" cy="2191987"/>
          </a:xfrm>
          <a:custGeom>
            <a:avLst/>
            <a:gdLst/>
            <a:ahLst/>
            <a:cxnLst/>
            <a:rect r="r" b="b" t="t" l="l"/>
            <a:pathLst>
              <a:path h="2191987" w="1470624">
                <a:moveTo>
                  <a:pt x="0" y="0"/>
                </a:moveTo>
                <a:lnTo>
                  <a:pt x="1470624" y="0"/>
                </a:lnTo>
                <a:lnTo>
                  <a:pt x="1470624" y="2191988"/>
                </a:lnTo>
                <a:lnTo>
                  <a:pt x="0" y="21919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3209316" y="397869"/>
            <a:ext cx="1180961" cy="2662002"/>
          </a:xfrm>
          <a:custGeom>
            <a:avLst/>
            <a:gdLst/>
            <a:ahLst/>
            <a:cxnLst/>
            <a:rect r="r" b="b" t="t" l="l"/>
            <a:pathLst>
              <a:path h="2662002" w="1180961">
                <a:moveTo>
                  <a:pt x="0" y="0"/>
                </a:moveTo>
                <a:lnTo>
                  <a:pt x="1180961" y="0"/>
                </a:lnTo>
                <a:lnTo>
                  <a:pt x="1180961" y="2662002"/>
                </a:lnTo>
                <a:lnTo>
                  <a:pt x="0" y="266200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2030729">
            <a:off x="3055958" y="7228818"/>
            <a:ext cx="1460273" cy="2294715"/>
          </a:xfrm>
          <a:custGeom>
            <a:avLst/>
            <a:gdLst/>
            <a:ahLst/>
            <a:cxnLst/>
            <a:rect r="r" b="b" t="t" l="l"/>
            <a:pathLst>
              <a:path h="2294715" w="1460273">
                <a:moveTo>
                  <a:pt x="0" y="0"/>
                </a:moveTo>
                <a:lnTo>
                  <a:pt x="1460273" y="0"/>
                </a:lnTo>
                <a:lnTo>
                  <a:pt x="1460273" y="2294715"/>
                </a:lnTo>
                <a:lnTo>
                  <a:pt x="0" y="229471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2208347">
            <a:off x="7672527" y="7858862"/>
            <a:ext cx="495646" cy="1919755"/>
          </a:xfrm>
          <a:custGeom>
            <a:avLst/>
            <a:gdLst/>
            <a:ahLst/>
            <a:cxnLst/>
            <a:rect r="r" b="b" t="t" l="l"/>
            <a:pathLst>
              <a:path h="1919755" w="495646">
                <a:moveTo>
                  <a:pt x="0" y="0"/>
                </a:moveTo>
                <a:lnTo>
                  <a:pt x="495646" y="0"/>
                </a:lnTo>
                <a:lnTo>
                  <a:pt x="495646" y="1919756"/>
                </a:lnTo>
                <a:lnTo>
                  <a:pt x="0" y="191975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6593113">
            <a:off x="11553448" y="228694"/>
            <a:ext cx="525989" cy="2277903"/>
          </a:xfrm>
          <a:custGeom>
            <a:avLst/>
            <a:gdLst/>
            <a:ahLst/>
            <a:cxnLst/>
            <a:rect r="r" b="b" t="t" l="l"/>
            <a:pathLst>
              <a:path h="2277903" w="525989">
                <a:moveTo>
                  <a:pt x="0" y="0"/>
                </a:moveTo>
                <a:lnTo>
                  <a:pt x="525989" y="0"/>
                </a:lnTo>
                <a:lnTo>
                  <a:pt x="525989" y="2277903"/>
                </a:lnTo>
                <a:lnTo>
                  <a:pt x="0" y="227790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9907623">
            <a:off x="14414719" y="906365"/>
            <a:ext cx="1470624" cy="2191987"/>
          </a:xfrm>
          <a:custGeom>
            <a:avLst/>
            <a:gdLst/>
            <a:ahLst/>
            <a:cxnLst/>
            <a:rect r="r" b="b" t="t" l="l"/>
            <a:pathLst>
              <a:path h="2191987" w="1470624">
                <a:moveTo>
                  <a:pt x="0" y="0"/>
                </a:moveTo>
                <a:lnTo>
                  <a:pt x="1470625" y="0"/>
                </a:lnTo>
                <a:lnTo>
                  <a:pt x="1470625" y="2191987"/>
                </a:lnTo>
                <a:lnTo>
                  <a:pt x="0" y="219198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69782">
            <a:off x="1489020" y="5750847"/>
            <a:ext cx="1362403" cy="2531492"/>
          </a:xfrm>
          <a:custGeom>
            <a:avLst/>
            <a:gdLst/>
            <a:ahLst/>
            <a:cxnLst/>
            <a:rect r="r" b="b" t="t" l="l"/>
            <a:pathLst>
              <a:path h="2531492" w="1362403">
                <a:moveTo>
                  <a:pt x="0" y="0"/>
                </a:moveTo>
                <a:lnTo>
                  <a:pt x="1362403" y="0"/>
                </a:lnTo>
                <a:lnTo>
                  <a:pt x="1362403" y="2531492"/>
                </a:lnTo>
                <a:lnTo>
                  <a:pt x="0" y="25314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1324296">
            <a:off x="4711925" y="8168608"/>
            <a:ext cx="2143032" cy="1971589"/>
          </a:xfrm>
          <a:custGeom>
            <a:avLst/>
            <a:gdLst/>
            <a:ahLst/>
            <a:cxnLst/>
            <a:rect r="r" b="b" t="t" l="l"/>
            <a:pathLst>
              <a:path h="1971589" w="2143032">
                <a:moveTo>
                  <a:pt x="0" y="0"/>
                </a:moveTo>
                <a:lnTo>
                  <a:pt x="2143032" y="0"/>
                </a:lnTo>
                <a:lnTo>
                  <a:pt x="2143032" y="1971590"/>
                </a:lnTo>
                <a:lnTo>
                  <a:pt x="0" y="19715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false" flipV="false" rot="-4785627">
            <a:off x="8446768" y="-1488454"/>
            <a:ext cx="15953106" cy="13516632"/>
          </a:xfrm>
          <a:custGeom>
            <a:avLst/>
            <a:gdLst/>
            <a:ahLst/>
            <a:cxnLst/>
            <a:rect r="r" b="b" t="t" l="l"/>
            <a:pathLst>
              <a:path h="13516632" w="15953106">
                <a:moveTo>
                  <a:pt x="0" y="0"/>
                </a:moveTo>
                <a:lnTo>
                  <a:pt x="15953107" y="0"/>
                </a:lnTo>
                <a:lnTo>
                  <a:pt x="15953107" y="13516631"/>
                </a:lnTo>
                <a:lnTo>
                  <a:pt x="0" y="13516631"/>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12279">
            <a:off x="15235726" y="-4682119"/>
            <a:ext cx="7708051" cy="8345331"/>
          </a:xfrm>
          <a:custGeom>
            <a:avLst/>
            <a:gdLst/>
            <a:ahLst/>
            <a:cxnLst/>
            <a:rect r="r" b="b" t="t" l="l"/>
            <a:pathLst>
              <a:path h="8345331" w="7708051">
                <a:moveTo>
                  <a:pt x="0" y="0"/>
                </a:moveTo>
                <a:lnTo>
                  <a:pt x="7708051" y="0"/>
                </a:lnTo>
                <a:lnTo>
                  <a:pt x="7708051" y="8345331"/>
                </a:lnTo>
                <a:lnTo>
                  <a:pt x="0" y="83453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88600">
            <a:off x="-6185572" y="5176255"/>
            <a:ext cx="7540651" cy="8164091"/>
          </a:xfrm>
          <a:custGeom>
            <a:avLst/>
            <a:gdLst/>
            <a:ahLst/>
            <a:cxnLst/>
            <a:rect r="r" b="b" t="t" l="l"/>
            <a:pathLst>
              <a:path h="8164091" w="7540651">
                <a:moveTo>
                  <a:pt x="0" y="0"/>
                </a:moveTo>
                <a:lnTo>
                  <a:pt x="7540651" y="0"/>
                </a:lnTo>
                <a:lnTo>
                  <a:pt x="7540651" y="8164090"/>
                </a:lnTo>
                <a:lnTo>
                  <a:pt x="0" y="81640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972800" y="7260336"/>
            <a:ext cx="7315200" cy="3026664"/>
          </a:xfrm>
          <a:custGeom>
            <a:avLst/>
            <a:gdLst/>
            <a:ahLst/>
            <a:cxnLst/>
            <a:rect r="r" b="b" t="t" l="l"/>
            <a:pathLst>
              <a:path h="3026664" w="7315200">
                <a:moveTo>
                  <a:pt x="0" y="0"/>
                </a:moveTo>
                <a:lnTo>
                  <a:pt x="7315200" y="0"/>
                </a:lnTo>
                <a:lnTo>
                  <a:pt x="7315200" y="3026664"/>
                </a:lnTo>
                <a:lnTo>
                  <a:pt x="0" y="3026664"/>
                </a:lnTo>
                <a:lnTo>
                  <a:pt x="0" y="0"/>
                </a:lnTo>
                <a:close/>
              </a:path>
            </a:pathLst>
          </a:custGeom>
          <a:blipFill>
            <a:blip r:embed="rId6">
              <a:alphaModFix amt="21999"/>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90518" y="519784"/>
            <a:ext cx="15768782" cy="979733"/>
          </a:xfrm>
          <a:prstGeom prst="rect">
            <a:avLst/>
          </a:prstGeom>
        </p:spPr>
        <p:txBody>
          <a:bodyPr anchor="t" rtlCol="false" tIns="0" lIns="0" bIns="0" rIns="0">
            <a:spAutoFit/>
          </a:bodyPr>
          <a:lstStyle/>
          <a:p>
            <a:pPr algn="ctr">
              <a:lnSpc>
                <a:spcPts val="7750"/>
              </a:lnSpc>
            </a:pPr>
            <a:r>
              <a:rPr lang="en-US" sz="6200">
                <a:solidFill>
                  <a:srgbClr val="9C512A"/>
                </a:solidFill>
                <a:latin typeface="Nunito Bold Bold"/>
              </a:rPr>
              <a:t>WORKFLOW OF CLUSTERING MODEL</a:t>
            </a:r>
          </a:p>
        </p:txBody>
      </p:sp>
      <p:sp>
        <p:nvSpPr>
          <p:cNvPr name="TextBox 7" id="7"/>
          <p:cNvSpPr txBox="true"/>
          <p:nvPr/>
        </p:nvSpPr>
        <p:spPr>
          <a:xfrm rot="0">
            <a:off x="527825" y="2126762"/>
            <a:ext cx="16884693" cy="605432"/>
          </a:xfrm>
          <a:prstGeom prst="rect">
            <a:avLst/>
          </a:prstGeom>
        </p:spPr>
        <p:txBody>
          <a:bodyPr anchor="t" rtlCol="false" tIns="0" lIns="0" bIns="0" rIns="0">
            <a:spAutoFit/>
          </a:bodyPr>
          <a:lstStyle/>
          <a:p>
            <a:pPr>
              <a:lnSpc>
                <a:spcPts val="4951"/>
              </a:lnSpc>
            </a:pPr>
            <a:r>
              <a:rPr lang="en-US" sz="3536">
                <a:solidFill>
                  <a:srgbClr val="5B1229"/>
                </a:solidFill>
                <a:latin typeface="Nunito"/>
              </a:rPr>
              <a:t>r</a:t>
            </a:r>
          </a:p>
        </p:txBody>
      </p:sp>
      <p:sp>
        <p:nvSpPr>
          <p:cNvPr name="TextBox 8" id="8"/>
          <p:cNvSpPr txBox="true"/>
          <p:nvPr/>
        </p:nvSpPr>
        <p:spPr>
          <a:xfrm rot="0">
            <a:off x="527825" y="2126762"/>
            <a:ext cx="16884693" cy="8777178"/>
          </a:xfrm>
          <a:prstGeom prst="rect">
            <a:avLst/>
          </a:prstGeom>
        </p:spPr>
        <p:txBody>
          <a:bodyPr anchor="t" rtlCol="false" tIns="0" lIns="0" bIns="0" rIns="0">
            <a:spAutoFit/>
          </a:bodyPr>
          <a:lstStyle/>
          <a:p>
            <a:pPr>
              <a:lnSpc>
                <a:spcPts val="4951"/>
              </a:lnSpc>
            </a:pPr>
            <a:r>
              <a:rPr lang="en-US" sz="3536">
                <a:solidFill>
                  <a:srgbClr val="5B1229"/>
                </a:solidFill>
                <a:latin typeface="Nunito"/>
              </a:rPr>
              <a:t>After encoding of data a number of experiments was performed on data to make the proper clusters and choosing the appropriate value of K</a:t>
            </a:r>
          </a:p>
          <a:p>
            <a:pPr>
              <a:lnSpc>
                <a:spcPts val="4951"/>
              </a:lnSpc>
            </a:pPr>
            <a:r>
              <a:rPr lang="en-US" sz="3536">
                <a:solidFill>
                  <a:srgbClr val="5B1229"/>
                </a:solidFill>
                <a:latin typeface="Nunito Bold"/>
              </a:rPr>
              <a:t>Preprocessing steps</a:t>
            </a:r>
          </a:p>
          <a:p>
            <a:pPr marL="763632" indent="-381816" lvl="1">
              <a:lnSpc>
                <a:spcPts val="4951"/>
              </a:lnSpc>
              <a:buAutoNum type="arabicPeriod" startAt="1"/>
            </a:pPr>
            <a:r>
              <a:rPr lang="en-US" sz="3536">
                <a:solidFill>
                  <a:srgbClr val="5B1229"/>
                </a:solidFill>
                <a:latin typeface="Nunito"/>
              </a:rPr>
              <a:t>On full data </a:t>
            </a:r>
          </a:p>
          <a:p>
            <a:pPr marL="763632" indent="-381816" lvl="1">
              <a:lnSpc>
                <a:spcPts val="4951"/>
              </a:lnSpc>
              <a:buAutoNum type="arabicPeriod" startAt="1"/>
            </a:pPr>
            <a:r>
              <a:rPr lang="en-US" sz="3536">
                <a:solidFill>
                  <a:srgbClr val="5B1229"/>
                </a:solidFill>
                <a:latin typeface="Nunito"/>
              </a:rPr>
              <a:t>Without output column</a:t>
            </a:r>
          </a:p>
          <a:p>
            <a:pPr marL="763632" indent="-381816" lvl="1">
              <a:lnSpc>
                <a:spcPts val="4951"/>
              </a:lnSpc>
              <a:buAutoNum type="arabicPeriod" startAt="1"/>
            </a:pPr>
            <a:r>
              <a:rPr lang="en-US" sz="3536">
                <a:solidFill>
                  <a:srgbClr val="5B1229"/>
                </a:solidFill>
                <a:latin typeface="Nunito"/>
              </a:rPr>
              <a:t>Minmax and standard scaling </a:t>
            </a:r>
          </a:p>
          <a:p>
            <a:pPr marL="763632" indent="-381816" lvl="1">
              <a:lnSpc>
                <a:spcPts val="4951"/>
              </a:lnSpc>
              <a:buAutoNum type="arabicPeriod" startAt="1"/>
            </a:pPr>
            <a:r>
              <a:rPr lang="en-US" sz="3536">
                <a:solidFill>
                  <a:srgbClr val="5B1229"/>
                </a:solidFill>
                <a:latin typeface="Nunito"/>
              </a:rPr>
              <a:t>Principal Component Analysis</a:t>
            </a:r>
          </a:p>
          <a:p>
            <a:pPr marL="763632" indent="-381816" lvl="1">
              <a:lnSpc>
                <a:spcPts val="4951"/>
              </a:lnSpc>
              <a:buAutoNum type="arabicPeriod" startAt="1"/>
            </a:pPr>
            <a:r>
              <a:rPr lang="en-US" sz="3536">
                <a:solidFill>
                  <a:srgbClr val="5B1229"/>
                </a:solidFill>
                <a:latin typeface="Nunito"/>
              </a:rPr>
              <a:t>With important Columns on which classification model is trained</a:t>
            </a:r>
          </a:p>
          <a:p>
            <a:pPr>
              <a:lnSpc>
                <a:spcPts val="4951"/>
              </a:lnSpc>
            </a:pPr>
          </a:p>
          <a:p>
            <a:pPr>
              <a:lnSpc>
                <a:spcPts val="4951"/>
              </a:lnSpc>
            </a:pPr>
            <a:r>
              <a:rPr lang="en-US" sz="3536">
                <a:solidFill>
                  <a:srgbClr val="5B1229"/>
                </a:solidFill>
                <a:latin typeface="Nunito Bold"/>
              </a:rPr>
              <a:t>ALGORITHMS USED:</a:t>
            </a:r>
          </a:p>
          <a:p>
            <a:pPr marL="763632" indent="-381816" lvl="1">
              <a:lnSpc>
                <a:spcPts val="4951"/>
              </a:lnSpc>
              <a:buAutoNum type="arabicPeriod" startAt="1"/>
            </a:pPr>
            <a:r>
              <a:rPr lang="en-US" sz="3536">
                <a:solidFill>
                  <a:srgbClr val="5B1229"/>
                </a:solidFill>
                <a:latin typeface="Nunito"/>
              </a:rPr>
              <a:t>K-Means Clustering(elbow plot and silhouette score</a:t>
            </a:r>
          </a:p>
          <a:p>
            <a:pPr marL="763632" indent="-381816" lvl="1">
              <a:lnSpc>
                <a:spcPts val="4951"/>
              </a:lnSpc>
              <a:buAutoNum type="arabicPeriod" startAt="1"/>
            </a:pPr>
            <a:r>
              <a:rPr lang="en-US" sz="3536">
                <a:solidFill>
                  <a:srgbClr val="5B1229"/>
                </a:solidFill>
                <a:latin typeface="Nunito"/>
              </a:rPr>
              <a:t>DB Scan (silhouette score and no. of clusters)</a:t>
            </a:r>
          </a:p>
          <a:p>
            <a:pPr marL="763632" indent="-381816" lvl="1">
              <a:lnSpc>
                <a:spcPts val="4951"/>
              </a:lnSpc>
              <a:buAutoNum type="arabicPeriod" startAt="1"/>
            </a:pPr>
            <a:r>
              <a:rPr lang="en-US" sz="3536">
                <a:solidFill>
                  <a:srgbClr val="5B1229"/>
                </a:solidFill>
                <a:latin typeface="Nunito"/>
              </a:rPr>
              <a:t>Hierarchical clustering (Dendogram and silhouette score)</a:t>
            </a:r>
          </a:p>
          <a:p>
            <a:pPr>
              <a:lnSpc>
                <a:spcPts val="4951"/>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2EDF9"/>
        </a:solidFill>
      </p:bgPr>
    </p:bg>
    <p:spTree>
      <p:nvGrpSpPr>
        <p:cNvPr id="1" name=""/>
        <p:cNvGrpSpPr/>
        <p:nvPr/>
      </p:nvGrpSpPr>
      <p:grpSpPr>
        <a:xfrm>
          <a:off x="0" y="0"/>
          <a:ext cx="0" cy="0"/>
          <a:chOff x="0" y="0"/>
          <a:chExt cx="0" cy="0"/>
        </a:xfrm>
      </p:grpSpPr>
      <p:sp>
        <p:nvSpPr>
          <p:cNvPr name="Freeform 2" id="2"/>
          <p:cNvSpPr/>
          <p:nvPr/>
        </p:nvSpPr>
        <p:spPr>
          <a:xfrm flipH="false" flipV="false" rot="5664512">
            <a:off x="-6482015" y="-1201226"/>
            <a:ext cx="16333616" cy="13839027"/>
          </a:xfrm>
          <a:custGeom>
            <a:avLst/>
            <a:gdLst/>
            <a:ahLst/>
            <a:cxnLst/>
            <a:rect r="r" b="b" t="t" l="l"/>
            <a:pathLst>
              <a:path h="13839027" w="16333616">
                <a:moveTo>
                  <a:pt x="0" y="0"/>
                </a:moveTo>
                <a:lnTo>
                  <a:pt x="16333616" y="0"/>
                </a:lnTo>
                <a:lnTo>
                  <a:pt x="16333616" y="13839027"/>
                </a:lnTo>
                <a:lnTo>
                  <a:pt x="0" y="13839027"/>
                </a:lnTo>
                <a:lnTo>
                  <a:pt x="0" y="0"/>
                </a:lnTo>
                <a:close/>
              </a:path>
            </a:pathLst>
          </a:custGeom>
          <a:blipFill>
            <a:blip r:embed="rId2">
              <a:alphaModFix amt="1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77382">
            <a:off x="-5004519" y="3130542"/>
            <a:ext cx="11064688" cy="11979485"/>
          </a:xfrm>
          <a:custGeom>
            <a:avLst/>
            <a:gdLst/>
            <a:ahLst/>
            <a:cxnLst/>
            <a:rect r="r" b="b" t="t" l="l"/>
            <a:pathLst>
              <a:path h="11979485" w="11064688">
                <a:moveTo>
                  <a:pt x="0" y="0"/>
                </a:moveTo>
                <a:lnTo>
                  <a:pt x="11064688" y="0"/>
                </a:lnTo>
                <a:lnTo>
                  <a:pt x="11064688" y="11979486"/>
                </a:lnTo>
                <a:lnTo>
                  <a:pt x="0" y="11979486"/>
                </a:lnTo>
                <a:lnTo>
                  <a:pt x="0" y="0"/>
                </a:lnTo>
                <a:close/>
              </a:path>
            </a:pathLst>
          </a:custGeom>
          <a:blipFill>
            <a:blip r:embed="rId4">
              <a:alphaModFix amt="43999"/>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176508" y="727042"/>
            <a:ext cx="13934984" cy="979733"/>
          </a:xfrm>
          <a:prstGeom prst="rect">
            <a:avLst/>
          </a:prstGeom>
        </p:spPr>
        <p:txBody>
          <a:bodyPr anchor="t" rtlCol="false" tIns="0" lIns="0" bIns="0" rIns="0">
            <a:spAutoFit/>
          </a:bodyPr>
          <a:lstStyle/>
          <a:p>
            <a:pPr algn="ctr">
              <a:lnSpc>
                <a:spcPts val="7750"/>
              </a:lnSpc>
            </a:pPr>
            <a:r>
              <a:rPr lang="en-US" sz="6200">
                <a:solidFill>
                  <a:srgbClr val="2D799C"/>
                </a:solidFill>
                <a:latin typeface="Nunito Bold Bold"/>
              </a:rPr>
              <a:t>FINALLIZING ALGORITHM</a:t>
            </a:r>
          </a:p>
        </p:txBody>
      </p:sp>
      <p:sp>
        <p:nvSpPr>
          <p:cNvPr name="Freeform 5" id="5"/>
          <p:cNvSpPr/>
          <p:nvPr/>
        </p:nvSpPr>
        <p:spPr>
          <a:xfrm flipH="false" flipV="false" rot="-6793149">
            <a:off x="13648912" y="6418903"/>
            <a:ext cx="7527211" cy="8149539"/>
          </a:xfrm>
          <a:custGeom>
            <a:avLst/>
            <a:gdLst/>
            <a:ahLst/>
            <a:cxnLst/>
            <a:rect r="r" b="b" t="t" l="l"/>
            <a:pathLst>
              <a:path h="8149539" w="7527211">
                <a:moveTo>
                  <a:pt x="0" y="0"/>
                </a:moveTo>
                <a:lnTo>
                  <a:pt x="7527211" y="0"/>
                </a:lnTo>
                <a:lnTo>
                  <a:pt x="7527211" y="8149540"/>
                </a:lnTo>
                <a:lnTo>
                  <a:pt x="0" y="81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527825" y="2126762"/>
            <a:ext cx="16884693" cy="2491219"/>
          </a:xfrm>
          <a:prstGeom prst="rect">
            <a:avLst/>
          </a:prstGeom>
        </p:spPr>
        <p:txBody>
          <a:bodyPr anchor="t" rtlCol="false" tIns="0" lIns="0" bIns="0" rIns="0">
            <a:spAutoFit/>
          </a:bodyPr>
          <a:lstStyle/>
          <a:p>
            <a:pPr>
              <a:lnSpc>
                <a:spcPts val="4951"/>
              </a:lnSpc>
            </a:pPr>
            <a:r>
              <a:rPr lang="en-US" sz="3536">
                <a:solidFill>
                  <a:srgbClr val="5B1229"/>
                </a:solidFill>
                <a:latin typeface="Nunito"/>
              </a:rPr>
              <a:t>On the basis of results got by few experiments K-Means clustering algorithm was finalized with 4 clusters . Model is trained on important columns same in classification model as we were getting almost same results on full data and these features as it is good to make a less complex model.</a:t>
            </a:r>
          </a:p>
        </p:txBody>
      </p:sp>
      <p:sp>
        <p:nvSpPr>
          <p:cNvPr name="TextBox 7" id="7"/>
          <p:cNvSpPr txBox="true"/>
          <p:nvPr/>
        </p:nvSpPr>
        <p:spPr>
          <a:xfrm rot="0">
            <a:off x="374607" y="5361756"/>
            <a:ext cx="16884693" cy="5005603"/>
          </a:xfrm>
          <a:prstGeom prst="rect">
            <a:avLst/>
          </a:prstGeom>
        </p:spPr>
        <p:txBody>
          <a:bodyPr anchor="t" rtlCol="false" tIns="0" lIns="0" bIns="0" rIns="0">
            <a:spAutoFit/>
          </a:bodyPr>
          <a:lstStyle/>
          <a:p>
            <a:pPr>
              <a:lnSpc>
                <a:spcPts val="4951"/>
              </a:lnSpc>
            </a:pPr>
            <a:r>
              <a:rPr lang="en-US" sz="3536">
                <a:solidFill>
                  <a:srgbClr val="5B1229"/>
                </a:solidFill>
                <a:latin typeface="Nunito"/>
              </a:rPr>
              <a:t>Reasons for choosing 4 clusters:</a:t>
            </a:r>
          </a:p>
          <a:p>
            <a:pPr marL="763632" indent="-381816" lvl="1">
              <a:lnSpc>
                <a:spcPts val="4951"/>
              </a:lnSpc>
              <a:buAutoNum type="arabicPeriod" startAt="1"/>
            </a:pPr>
            <a:r>
              <a:rPr lang="en-US" sz="3536">
                <a:solidFill>
                  <a:srgbClr val="5B1229"/>
                </a:solidFill>
                <a:latin typeface="Nunito Bold"/>
              </a:rPr>
              <a:t>Elbow Plot:</a:t>
            </a:r>
            <a:r>
              <a:rPr lang="en-US" sz="3536">
                <a:solidFill>
                  <a:srgbClr val="5B1229"/>
                </a:solidFill>
                <a:latin typeface="Nunito"/>
              </a:rPr>
              <a:t> At 4 no clusters elbow plot was quite lower and slope after 4 was lesser in comparison to 3-4 and after 5 is was more lesser.</a:t>
            </a:r>
          </a:p>
          <a:p>
            <a:pPr marL="763632" indent="-381816" lvl="1">
              <a:lnSpc>
                <a:spcPts val="4951"/>
              </a:lnSpc>
              <a:buAutoNum type="arabicPeriod" startAt="1"/>
            </a:pPr>
            <a:r>
              <a:rPr lang="en-US" sz="3536">
                <a:solidFill>
                  <a:srgbClr val="5B1229"/>
                </a:solidFill>
                <a:latin typeface="Nunito Bold"/>
              </a:rPr>
              <a:t>Silhouette Score</a:t>
            </a:r>
            <a:r>
              <a:rPr lang="en-US" sz="3536">
                <a:solidFill>
                  <a:srgbClr val="5B1229"/>
                </a:solidFill>
                <a:latin typeface="Nunito"/>
              </a:rPr>
              <a:t>: at 4 clusters score is 0.5 which is lesser than 0.62 score at 2 clusters but we cannot go for 2 clusters for such a wide data</a:t>
            </a:r>
          </a:p>
          <a:p>
            <a:pPr marL="763632" indent="-381816" lvl="1">
              <a:lnSpc>
                <a:spcPts val="4951"/>
              </a:lnSpc>
              <a:buAutoNum type="arabicPeriod" startAt="1"/>
            </a:pPr>
            <a:r>
              <a:rPr lang="en-US" sz="3536">
                <a:solidFill>
                  <a:srgbClr val="5B1229"/>
                </a:solidFill>
                <a:latin typeface="Nunito Bold"/>
              </a:rPr>
              <a:t>Proper pattern in clusters</a:t>
            </a:r>
            <a:r>
              <a:rPr lang="en-US" sz="3536">
                <a:solidFill>
                  <a:srgbClr val="5B1229"/>
                </a:solidFill>
                <a:latin typeface="Nunito"/>
              </a:rPr>
              <a:t>: after making 4 clusters when data was divided into 4 clusters then there was a pattern seen in each cluster.</a:t>
            </a:r>
          </a:p>
          <a:p>
            <a:pPr>
              <a:lnSpc>
                <a:spcPts val="4951"/>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false" flipV="false" rot="-2555465">
            <a:off x="-7292450" y="2644006"/>
            <a:ext cx="14755088" cy="15974997"/>
          </a:xfrm>
          <a:custGeom>
            <a:avLst/>
            <a:gdLst/>
            <a:ahLst/>
            <a:cxnLst/>
            <a:rect r="r" b="b" t="t" l="l"/>
            <a:pathLst>
              <a:path h="15974997" w="14755088">
                <a:moveTo>
                  <a:pt x="0" y="0"/>
                </a:moveTo>
                <a:lnTo>
                  <a:pt x="14755088" y="0"/>
                </a:lnTo>
                <a:lnTo>
                  <a:pt x="14755088" y="15974997"/>
                </a:lnTo>
                <a:lnTo>
                  <a:pt x="0" y="15974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12260" y="3642906"/>
            <a:ext cx="5883129" cy="6988598"/>
          </a:xfrm>
          <a:custGeom>
            <a:avLst/>
            <a:gdLst/>
            <a:ahLst/>
            <a:cxnLst/>
            <a:rect r="r" b="b" t="t" l="l"/>
            <a:pathLst>
              <a:path h="6988598" w="5883129">
                <a:moveTo>
                  <a:pt x="0" y="0"/>
                </a:moveTo>
                <a:lnTo>
                  <a:pt x="5883130" y="0"/>
                </a:lnTo>
                <a:lnTo>
                  <a:pt x="5883130" y="6988598"/>
                </a:lnTo>
                <a:lnTo>
                  <a:pt x="0" y="69885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381267">
            <a:off x="7695561" y="-11646070"/>
            <a:ext cx="15574725" cy="16862400"/>
          </a:xfrm>
          <a:custGeom>
            <a:avLst/>
            <a:gdLst/>
            <a:ahLst/>
            <a:cxnLst/>
            <a:rect r="r" b="b" t="t" l="l"/>
            <a:pathLst>
              <a:path h="16862400" w="15574725">
                <a:moveTo>
                  <a:pt x="0" y="0"/>
                </a:moveTo>
                <a:lnTo>
                  <a:pt x="15574725" y="0"/>
                </a:lnTo>
                <a:lnTo>
                  <a:pt x="15574725" y="16862400"/>
                </a:lnTo>
                <a:lnTo>
                  <a:pt x="0" y="16862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35501" y="1432841"/>
            <a:ext cx="3649089" cy="8060236"/>
          </a:xfrm>
          <a:custGeom>
            <a:avLst/>
            <a:gdLst/>
            <a:ahLst/>
            <a:cxnLst/>
            <a:rect r="r" b="b" t="t" l="l"/>
            <a:pathLst>
              <a:path h="8060236" w="3649089">
                <a:moveTo>
                  <a:pt x="0" y="0"/>
                </a:moveTo>
                <a:lnTo>
                  <a:pt x="3649088" y="0"/>
                </a:lnTo>
                <a:lnTo>
                  <a:pt x="3649088" y="8060236"/>
                </a:lnTo>
                <a:lnTo>
                  <a:pt x="0" y="80602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106073" y="923925"/>
            <a:ext cx="9685940" cy="979733"/>
          </a:xfrm>
          <a:prstGeom prst="rect">
            <a:avLst/>
          </a:prstGeom>
        </p:spPr>
        <p:txBody>
          <a:bodyPr anchor="t" rtlCol="false" tIns="0" lIns="0" bIns="0" rIns="0">
            <a:spAutoFit/>
          </a:bodyPr>
          <a:lstStyle/>
          <a:p>
            <a:pPr algn="ctr">
              <a:lnSpc>
                <a:spcPts val="7750"/>
              </a:lnSpc>
            </a:pPr>
            <a:r>
              <a:rPr lang="en-US" sz="6200">
                <a:solidFill>
                  <a:srgbClr val="2D799C"/>
                </a:solidFill>
                <a:latin typeface="Nunito Bold Bold"/>
              </a:rPr>
              <a:t>RECOMMENDATIONS</a:t>
            </a:r>
          </a:p>
        </p:txBody>
      </p:sp>
      <p:sp>
        <p:nvSpPr>
          <p:cNvPr name="TextBox 7" id="7"/>
          <p:cNvSpPr txBox="true"/>
          <p:nvPr/>
        </p:nvSpPr>
        <p:spPr>
          <a:xfrm rot="0">
            <a:off x="2936728" y="2298225"/>
            <a:ext cx="12546195" cy="6262794"/>
          </a:xfrm>
          <a:prstGeom prst="rect">
            <a:avLst/>
          </a:prstGeom>
        </p:spPr>
        <p:txBody>
          <a:bodyPr anchor="t" rtlCol="false" tIns="0" lIns="0" bIns="0" rIns="0">
            <a:spAutoFit/>
          </a:bodyPr>
          <a:lstStyle/>
          <a:p>
            <a:pPr marL="763632" indent="-381816" lvl="1">
              <a:lnSpc>
                <a:spcPts val="4951"/>
              </a:lnSpc>
              <a:buFont typeface="Arial"/>
              <a:buChar char="•"/>
            </a:pPr>
            <a:r>
              <a:rPr lang="en-US" sz="3536">
                <a:solidFill>
                  <a:srgbClr val="723204"/>
                </a:solidFill>
                <a:latin typeface="Nunito"/>
              </a:rPr>
              <a:t>Recommendations written on the basis of some unique characteristics of each cluster.</a:t>
            </a:r>
          </a:p>
          <a:p>
            <a:pPr marL="763632" indent="-381816" lvl="1">
              <a:lnSpc>
                <a:spcPts val="4951"/>
              </a:lnSpc>
              <a:buFont typeface="Arial"/>
              <a:buChar char="•"/>
            </a:pPr>
            <a:r>
              <a:rPr lang="en-US" sz="3536">
                <a:solidFill>
                  <a:srgbClr val="723204"/>
                </a:solidFill>
                <a:latin typeface="Nunito"/>
              </a:rPr>
              <a:t>These recommendations are well researched cited and are taken from some very reliable sources like WHO, NHAI, research work of Harvard University.</a:t>
            </a:r>
          </a:p>
          <a:p>
            <a:pPr marL="763632" indent="-381816" lvl="1">
              <a:lnSpc>
                <a:spcPts val="4951"/>
              </a:lnSpc>
              <a:buFont typeface="Arial"/>
              <a:buChar char="•"/>
            </a:pPr>
            <a:r>
              <a:rPr lang="en-US" sz="3536">
                <a:solidFill>
                  <a:srgbClr val="723204"/>
                </a:solidFill>
                <a:latin typeface="Nunito"/>
              </a:rPr>
              <a:t>These are very generic and lifestyle related recommendation and does not have any medical suggestions that can harm anyone</a:t>
            </a:r>
          </a:p>
          <a:p>
            <a:pPr marL="763632" indent="-381816" lvl="1">
              <a:lnSpc>
                <a:spcPts val="4951"/>
              </a:lnSpc>
              <a:buFont typeface="Arial"/>
              <a:buChar char="•"/>
            </a:pPr>
            <a:r>
              <a:rPr lang="en-US" sz="3536">
                <a:solidFill>
                  <a:srgbClr val="723204"/>
                </a:solidFill>
                <a:latin typeface="Nunito"/>
              </a:rPr>
              <a:t>Although recommendations are there but one should consult a doctor or health care expert for more information.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D18F"/>
        </a:solidFill>
      </p:bgPr>
    </p:bg>
    <p:spTree>
      <p:nvGrpSpPr>
        <p:cNvPr id="1" name=""/>
        <p:cNvGrpSpPr/>
        <p:nvPr/>
      </p:nvGrpSpPr>
      <p:grpSpPr>
        <a:xfrm>
          <a:off x="0" y="0"/>
          <a:ext cx="0" cy="0"/>
          <a:chOff x="0" y="0"/>
          <a:chExt cx="0" cy="0"/>
        </a:xfrm>
      </p:grpSpPr>
      <p:sp>
        <p:nvSpPr>
          <p:cNvPr name="TextBox 2" id="2"/>
          <p:cNvSpPr txBox="true"/>
          <p:nvPr/>
        </p:nvSpPr>
        <p:spPr>
          <a:xfrm rot="0">
            <a:off x="521617" y="519784"/>
            <a:ext cx="17021132" cy="979733"/>
          </a:xfrm>
          <a:prstGeom prst="rect">
            <a:avLst/>
          </a:prstGeom>
        </p:spPr>
        <p:txBody>
          <a:bodyPr anchor="t" rtlCol="false" tIns="0" lIns="0" bIns="0" rIns="0">
            <a:spAutoFit/>
          </a:bodyPr>
          <a:lstStyle/>
          <a:p>
            <a:pPr algn="ctr">
              <a:lnSpc>
                <a:spcPts val="7750"/>
              </a:lnSpc>
            </a:pPr>
            <a:r>
              <a:rPr lang="en-US" sz="6200">
                <a:solidFill>
                  <a:srgbClr val="723204"/>
                </a:solidFill>
                <a:latin typeface="Nunito Bold Bold"/>
              </a:rPr>
              <a:t>FRONTEND AND MODEL DEPLOYMENT</a:t>
            </a:r>
          </a:p>
        </p:txBody>
      </p:sp>
      <p:sp>
        <p:nvSpPr>
          <p:cNvPr name="Freeform 3" id="3"/>
          <p:cNvSpPr/>
          <p:nvPr/>
        </p:nvSpPr>
        <p:spPr>
          <a:xfrm flipH="false" flipV="false" rot="-2555465">
            <a:off x="-7292450" y="2644006"/>
            <a:ext cx="14755088" cy="15974997"/>
          </a:xfrm>
          <a:custGeom>
            <a:avLst/>
            <a:gdLst/>
            <a:ahLst/>
            <a:cxnLst/>
            <a:rect r="r" b="b" t="t" l="l"/>
            <a:pathLst>
              <a:path h="15974997" w="14755088">
                <a:moveTo>
                  <a:pt x="0" y="0"/>
                </a:moveTo>
                <a:lnTo>
                  <a:pt x="14755088" y="0"/>
                </a:lnTo>
                <a:lnTo>
                  <a:pt x="14755088" y="15974997"/>
                </a:lnTo>
                <a:lnTo>
                  <a:pt x="0" y="15974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787203" y="4638225"/>
            <a:ext cx="10365936" cy="1010551"/>
            <a:chOff x="0" y="0"/>
            <a:chExt cx="2730123" cy="266153"/>
          </a:xfrm>
        </p:grpSpPr>
        <p:sp>
          <p:nvSpPr>
            <p:cNvPr name="Freeform 5" id="5"/>
            <p:cNvSpPr/>
            <p:nvPr/>
          </p:nvSpPr>
          <p:spPr>
            <a:xfrm flipH="false" flipV="false" rot="0">
              <a:off x="0" y="0"/>
              <a:ext cx="2730123" cy="266153"/>
            </a:xfrm>
            <a:custGeom>
              <a:avLst/>
              <a:gdLst/>
              <a:ahLst/>
              <a:cxnLst/>
              <a:rect r="r" b="b" t="t" l="l"/>
              <a:pathLst>
                <a:path h="266153" w="2730123">
                  <a:moveTo>
                    <a:pt x="8962" y="0"/>
                  </a:moveTo>
                  <a:lnTo>
                    <a:pt x="2721161" y="0"/>
                  </a:lnTo>
                  <a:cubicBezTo>
                    <a:pt x="2723538" y="0"/>
                    <a:pt x="2725817" y="944"/>
                    <a:pt x="2727498" y="2625"/>
                  </a:cubicBezTo>
                  <a:cubicBezTo>
                    <a:pt x="2729179" y="4306"/>
                    <a:pt x="2730123" y="6585"/>
                    <a:pt x="2730123" y="8962"/>
                  </a:cubicBezTo>
                  <a:lnTo>
                    <a:pt x="2730123" y="257191"/>
                  </a:lnTo>
                  <a:cubicBezTo>
                    <a:pt x="2730123" y="262141"/>
                    <a:pt x="2726111" y="266153"/>
                    <a:pt x="2721161" y="266153"/>
                  </a:cubicBezTo>
                  <a:lnTo>
                    <a:pt x="8962" y="266153"/>
                  </a:lnTo>
                  <a:cubicBezTo>
                    <a:pt x="4013" y="266153"/>
                    <a:pt x="0" y="262141"/>
                    <a:pt x="0" y="257191"/>
                  </a:cubicBezTo>
                  <a:lnTo>
                    <a:pt x="0" y="8962"/>
                  </a:lnTo>
                  <a:cubicBezTo>
                    <a:pt x="0" y="4013"/>
                    <a:pt x="4013" y="0"/>
                    <a:pt x="8962" y="0"/>
                  </a:cubicBezTo>
                  <a:close/>
                </a:path>
              </a:pathLst>
            </a:custGeom>
            <a:solidFill>
              <a:srgbClr val="FFBC0F"/>
            </a:solidFill>
          </p:spPr>
        </p:sp>
        <p:sp>
          <p:nvSpPr>
            <p:cNvPr name="TextBox 6" id="6"/>
            <p:cNvSpPr txBox="true"/>
            <p:nvPr/>
          </p:nvSpPr>
          <p:spPr>
            <a:xfrm>
              <a:off x="0" y="-57150"/>
              <a:ext cx="2730123" cy="323303"/>
            </a:xfrm>
            <a:prstGeom prst="rect">
              <a:avLst/>
            </a:prstGeom>
          </p:spPr>
          <p:txBody>
            <a:bodyPr anchor="ctr" rtlCol="false" tIns="50800" lIns="50800" bIns="50800" rIns="50800"/>
            <a:lstStyle/>
            <a:p>
              <a:pPr algn="ctr">
                <a:lnSpc>
                  <a:spcPts val="4760"/>
                </a:lnSpc>
              </a:pPr>
              <a:r>
                <a:rPr lang="en-US" sz="3400">
                  <a:solidFill>
                    <a:srgbClr val="5C3224"/>
                  </a:solidFill>
                  <a:latin typeface="Nunito Bold"/>
                </a:rPr>
                <a:t>Information Input by user</a:t>
              </a:r>
            </a:p>
          </p:txBody>
        </p:sp>
      </p:grpSp>
      <p:grpSp>
        <p:nvGrpSpPr>
          <p:cNvPr name="Group 7" id="7"/>
          <p:cNvGrpSpPr/>
          <p:nvPr/>
        </p:nvGrpSpPr>
        <p:grpSpPr>
          <a:xfrm rot="0">
            <a:off x="527825" y="7371750"/>
            <a:ext cx="7375511" cy="2915250"/>
            <a:chOff x="0" y="0"/>
            <a:chExt cx="1942522" cy="767802"/>
          </a:xfrm>
        </p:grpSpPr>
        <p:sp>
          <p:nvSpPr>
            <p:cNvPr name="Freeform 8" id="8"/>
            <p:cNvSpPr/>
            <p:nvPr/>
          </p:nvSpPr>
          <p:spPr>
            <a:xfrm flipH="false" flipV="false" rot="0">
              <a:off x="0" y="0"/>
              <a:ext cx="1942522" cy="767802"/>
            </a:xfrm>
            <a:custGeom>
              <a:avLst/>
              <a:gdLst/>
              <a:ahLst/>
              <a:cxnLst/>
              <a:rect r="r" b="b" t="t" l="l"/>
              <a:pathLst>
                <a:path h="767802" w="1942522">
                  <a:moveTo>
                    <a:pt x="12596" y="0"/>
                  </a:moveTo>
                  <a:lnTo>
                    <a:pt x="1929925" y="0"/>
                  </a:lnTo>
                  <a:cubicBezTo>
                    <a:pt x="1936882" y="0"/>
                    <a:pt x="1942522" y="5639"/>
                    <a:pt x="1942522" y="12596"/>
                  </a:cubicBezTo>
                  <a:lnTo>
                    <a:pt x="1942522" y="755206"/>
                  </a:lnTo>
                  <a:cubicBezTo>
                    <a:pt x="1942522" y="758547"/>
                    <a:pt x="1941194" y="761751"/>
                    <a:pt x="1938832" y="764113"/>
                  </a:cubicBezTo>
                  <a:cubicBezTo>
                    <a:pt x="1936470" y="766475"/>
                    <a:pt x="1933266" y="767802"/>
                    <a:pt x="1929925" y="767802"/>
                  </a:cubicBezTo>
                  <a:lnTo>
                    <a:pt x="12596" y="767802"/>
                  </a:lnTo>
                  <a:cubicBezTo>
                    <a:pt x="9255" y="767802"/>
                    <a:pt x="6052" y="766475"/>
                    <a:pt x="3689" y="764113"/>
                  </a:cubicBezTo>
                  <a:cubicBezTo>
                    <a:pt x="1327" y="761751"/>
                    <a:pt x="0" y="758547"/>
                    <a:pt x="0" y="755206"/>
                  </a:cubicBezTo>
                  <a:lnTo>
                    <a:pt x="0" y="12596"/>
                  </a:lnTo>
                  <a:cubicBezTo>
                    <a:pt x="0" y="9255"/>
                    <a:pt x="1327" y="6052"/>
                    <a:pt x="3689" y="3689"/>
                  </a:cubicBezTo>
                  <a:cubicBezTo>
                    <a:pt x="6052" y="1327"/>
                    <a:pt x="9255" y="0"/>
                    <a:pt x="12596" y="0"/>
                  </a:cubicBezTo>
                  <a:close/>
                </a:path>
              </a:pathLst>
            </a:custGeom>
            <a:solidFill>
              <a:srgbClr val="FFBC0F"/>
            </a:solidFill>
          </p:spPr>
        </p:sp>
        <p:sp>
          <p:nvSpPr>
            <p:cNvPr name="TextBox 9" id="9"/>
            <p:cNvSpPr txBox="true"/>
            <p:nvPr/>
          </p:nvSpPr>
          <p:spPr>
            <a:xfrm>
              <a:off x="0" y="-57150"/>
              <a:ext cx="1942522" cy="824952"/>
            </a:xfrm>
            <a:prstGeom prst="rect">
              <a:avLst/>
            </a:prstGeom>
          </p:spPr>
          <p:txBody>
            <a:bodyPr anchor="ctr" rtlCol="false" tIns="50800" lIns="50800" bIns="50800" rIns="50800"/>
            <a:lstStyle/>
            <a:p>
              <a:pPr algn="ctr">
                <a:lnSpc>
                  <a:spcPts val="4760"/>
                </a:lnSpc>
              </a:pPr>
              <a:r>
                <a:rPr lang="en-US" sz="3400">
                  <a:solidFill>
                    <a:srgbClr val="5C3224"/>
                  </a:solidFill>
                  <a:latin typeface="Nunito Bold"/>
                </a:rPr>
                <a:t>OBESITY LEVEL</a:t>
              </a:r>
            </a:p>
            <a:p>
              <a:pPr algn="ctr">
                <a:lnSpc>
                  <a:spcPts val="4340"/>
                </a:lnSpc>
              </a:pPr>
              <a:r>
                <a:rPr lang="en-US" sz="3100">
                  <a:solidFill>
                    <a:srgbClr val="5C3224"/>
                  </a:solidFill>
                  <a:latin typeface="Nunito"/>
                </a:rPr>
                <a:t>obesity level prediction with </a:t>
              </a:r>
            </a:p>
            <a:p>
              <a:pPr algn="ctr">
                <a:lnSpc>
                  <a:spcPts val="4340"/>
                </a:lnSpc>
              </a:pPr>
              <a:r>
                <a:rPr lang="en-US" sz="3100">
                  <a:solidFill>
                    <a:srgbClr val="5C3224"/>
                  </a:solidFill>
                  <a:latin typeface="Nunito"/>
                </a:rPr>
                <a:t>random forest classifier returns obesity level and percentage of sureity.</a:t>
              </a:r>
            </a:p>
            <a:p>
              <a:pPr algn="ctr">
                <a:lnSpc>
                  <a:spcPts val="4060"/>
                </a:lnSpc>
              </a:pPr>
            </a:p>
          </p:txBody>
        </p:sp>
      </p:grpSp>
      <p:grpSp>
        <p:nvGrpSpPr>
          <p:cNvPr name="Group 10" id="10"/>
          <p:cNvGrpSpPr/>
          <p:nvPr/>
        </p:nvGrpSpPr>
        <p:grpSpPr>
          <a:xfrm rot="0">
            <a:off x="10519550" y="7387072"/>
            <a:ext cx="7023199" cy="2998518"/>
            <a:chOff x="0" y="0"/>
            <a:chExt cx="1849731" cy="789733"/>
          </a:xfrm>
        </p:grpSpPr>
        <p:sp>
          <p:nvSpPr>
            <p:cNvPr name="Freeform 11" id="11"/>
            <p:cNvSpPr/>
            <p:nvPr/>
          </p:nvSpPr>
          <p:spPr>
            <a:xfrm flipH="false" flipV="false" rot="0">
              <a:off x="0" y="0"/>
              <a:ext cx="1849731" cy="789733"/>
            </a:xfrm>
            <a:custGeom>
              <a:avLst/>
              <a:gdLst/>
              <a:ahLst/>
              <a:cxnLst/>
              <a:rect r="r" b="b" t="t" l="l"/>
              <a:pathLst>
                <a:path h="789733" w="1849731">
                  <a:moveTo>
                    <a:pt x="13228" y="0"/>
                  </a:moveTo>
                  <a:lnTo>
                    <a:pt x="1836503" y="0"/>
                  </a:lnTo>
                  <a:cubicBezTo>
                    <a:pt x="1843809" y="0"/>
                    <a:pt x="1849731" y="5922"/>
                    <a:pt x="1849731" y="13228"/>
                  </a:cubicBezTo>
                  <a:lnTo>
                    <a:pt x="1849731" y="776505"/>
                  </a:lnTo>
                  <a:cubicBezTo>
                    <a:pt x="1849731" y="783811"/>
                    <a:pt x="1843809" y="789733"/>
                    <a:pt x="1836503" y="789733"/>
                  </a:cubicBezTo>
                  <a:lnTo>
                    <a:pt x="13228" y="789733"/>
                  </a:lnTo>
                  <a:cubicBezTo>
                    <a:pt x="5922" y="789733"/>
                    <a:pt x="0" y="783811"/>
                    <a:pt x="0" y="776505"/>
                  </a:cubicBezTo>
                  <a:lnTo>
                    <a:pt x="0" y="13228"/>
                  </a:lnTo>
                  <a:cubicBezTo>
                    <a:pt x="0" y="5922"/>
                    <a:pt x="5922" y="0"/>
                    <a:pt x="13228" y="0"/>
                  </a:cubicBezTo>
                  <a:close/>
                </a:path>
              </a:pathLst>
            </a:custGeom>
            <a:solidFill>
              <a:srgbClr val="FFBC0F"/>
            </a:solidFill>
          </p:spPr>
        </p:sp>
        <p:sp>
          <p:nvSpPr>
            <p:cNvPr name="TextBox 12" id="12"/>
            <p:cNvSpPr txBox="true"/>
            <p:nvPr/>
          </p:nvSpPr>
          <p:spPr>
            <a:xfrm>
              <a:off x="0" y="-57150"/>
              <a:ext cx="1849731" cy="846883"/>
            </a:xfrm>
            <a:prstGeom prst="rect">
              <a:avLst/>
            </a:prstGeom>
          </p:spPr>
          <p:txBody>
            <a:bodyPr anchor="ctr" rtlCol="false" tIns="50800" lIns="50800" bIns="50800" rIns="50800"/>
            <a:lstStyle/>
            <a:p>
              <a:pPr algn="ctr">
                <a:lnSpc>
                  <a:spcPts val="4760"/>
                </a:lnSpc>
              </a:pPr>
              <a:r>
                <a:rPr lang="en-US" sz="3400">
                  <a:solidFill>
                    <a:srgbClr val="5C3224"/>
                  </a:solidFill>
                  <a:latin typeface="Nunito Bold"/>
                </a:rPr>
                <a:t>RECOMMENDATION SYSTEM</a:t>
              </a:r>
            </a:p>
            <a:p>
              <a:pPr algn="ctr">
                <a:lnSpc>
                  <a:spcPts val="4340"/>
                </a:lnSpc>
              </a:pPr>
              <a:r>
                <a:rPr lang="en-US" sz="3100">
                  <a:solidFill>
                    <a:srgbClr val="5C3224"/>
                  </a:solidFill>
                  <a:latin typeface="Nunito"/>
                </a:rPr>
                <a:t>giving recommendation one the basis on cluster in which a individual lies.</a:t>
              </a:r>
            </a:p>
            <a:p>
              <a:pPr algn="ctr">
                <a:lnSpc>
                  <a:spcPts val="4060"/>
                </a:lnSpc>
              </a:pPr>
            </a:p>
          </p:txBody>
        </p:sp>
      </p:grpSp>
      <p:sp>
        <p:nvSpPr>
          <p:cNvPr name="Freeform 13" id="13"/>
          <p:cNvSpPr/>
          <p:nvPr/>
        </p:nvSpPr>
        <p:spPr>
          <a:xfrm flipH="false" flipV="false" rot="0">
            <a:off x="6259123" y="5648775"/>
            <a:ext cx="933032" cy="1763462"/>
          </a:xfrm>
          <a:custGeom>
            <a:avLst/>
            <a:gdLst/>
            <a:ahLst/>
            <a:cxnLst/>
            <a:rect r="r" b="b" t="t" l="l"/>
            <a:pathLst>
              <a:path h="1763462" w="933032">
                <a:moveTo>
                  <a:pt x="0" y="0"/>
                </a:moveTo>
                <a:lnTo>
                  <a:pt x="933032" y="0"/>
                </a:lnTo>
                <a:lnTo>
                  <a:pt x="933032" y="1763463"/>
                </a:lnTo>
                <a:lnTo>
                  <a:pt x="0" y="17634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1273029" y="5648775"/>
            <a:ext cx="1596735" cy="1763462"/>
          </a:xfrm>
          <a:custGeom>
            <a:avLst/>
            <a:gdLst/>
            <a:ahLst/>
            <a:cxnLst/>
            <a:rect r="r" b="b" t="t" l="l"/>
            <a:pathLst>
              <a:path h="1763462" w="1596735">
                <a:moveTo>
                  <a:pt x="0" y="0"/>
                </a:moveTo>
                <a:lnTo>
                  <a:pt x="1596735" y="0"/>
                </a:lnTo>
                <a:lnTo>
                  <a:pt x="1596735" y="1763463"/>
                </a:lnTo>
                <a:lnTo>
                  <a:pt x="0" y="17634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527825" y="2126762"/>
            <a:ext cx="16884693" cy="1862623"/>
          </a:xfrm>
          <a:prstGeom prst="rect">
            <a:avLst/>
          </a:prstGeom>
        </p:spPr>
        <p:txBody>
          <a:bodyPr anchor="t" rtlCol="false" tIns="0" lIns="0" bIns="0" rIns="0">
            <a:spAutoFit/>
          </a:bodyPr>
          <a:lstStyle/>
          <a:p>
            <a:pPr>
              <a:lnSpc>
                <a:spcPts val="4951"/>
              </a:lnSpc>
            </a:pPr>
            <a:r>
              <a:rPr lang="en-US" sz="3536">
                <a:solidFill>
                  <a:srgbClr val="043B24"/>
                </a:solidFill>
                <a:latin typeface="Nunito"/>
              </a:rPr>
              <a:t>A user friendly frontend is prepared through “Streamlit”, a python library used to make frontend in which you can fill in your details and it will return your obesity level l and also give recommendations based on your information.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D799C"/>
        </a:solidFill>
      </p:bgPr>
    </p:bg>
    <p:spTree>
      <p:nvGrpSpPr>
        <p:cNvPr id="1" name=""/>
        <p:cNvGrpSpPr/>
        <p:nvPr/>
      </p:nvGrpSpPr>
      <p:grpSpPr>
        <a:xfrm>
          <a:off x="0" y="0"/>
          <a:ext cx="0" cy="0"/>
          <a:chOff x="0" y="0"/>
          <a:chExt cx="0" cy="0"/>
        </a:xfrm>
      </p:grpSpPr>
      <p:sp>
        <p:nvSpPr>
          <p:cNvPr name="Freeform 2" id="2"/>
          <p:cNvSpPr/>
          <p:nvPr/>
        </p:nvSpPr>
        <p:spPr>
          <a:xfrm flipH="false" flipV="false" rot="8100000">
            <a:off x="-3762117" y="5970932"/>
            <a:ext cx="13483298" cy="14598059"/>
          </a:xfrm>
          <a:custGeom>
            <a:avLst/>
            <a:gdLst/>
            <a:ahLst/>
            <a:cxnLst/>
            <a:rect r="r" b="b" t="t" l="l"/>
            <a:pathLst>
              <a:path h="14598059" w="13483298">
                <a:moveTo>
                  <a:pt x="0" y="0"/>
                </a:moveTo>
                <a:lnTo>
                  <a:pt x="13483298" y="0"/>
                </a:lnTo>
                <a:lnTo>
                  <a:pt x="13483298" y="14598059"/>
                </a:lnTo>
                <a:lnTo>
                  <a:pt x="0" y="145980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30128" y="990600"/>
            <a:ext cx="11027743" cy="1025453"/>
          </a:xfrm>
          <a:prstGeom prst="rect">
            <a:avLst/>
          </a:prstGeom>
        </p:spPr>
        <p:txBody>
          <a:bodyPr anchor="t" rtlCol="false" tIns="0" lIns="0" bIns="0" rIns="0">
            <a:spAutoFit/>
          </a:bodyPr>
          <a:lstStyle/>
          <a:p>
            <a:pPr algn="ctr">
              <a:lnSpc>
                <a:spcPts val="8124"/>
              </a:lnSpc>
            </a:pPr>
            <a:r>
              <a:rPr lang="en-US" sz="6499">
                <a:solidFill>
                  <a:srgbClr val="FFB699"/>
                </a:solidFill>
                <a:latin typeface="Nunito Bold Bold"/>
              </a:rPr>
              <a:t>POTENTIAL USE CASES</a:t>
            </a:r>
          </a:p>
        </p:txBody>
      </p:sp>
      <p:sp>
        <p:nvSpPr>
          <p:cNvPr name="TextBox 4" id="4"/>
          <p:cNvSpPr txBox="true"/>
          <p:nvPr/>
        </p:nvSpPr>
        <p:spPr>
          <a:xfrm rot="0">
            <a:off x="1685643" y="2855264"/>
            <a:ext cx="14916715" cy="6403036"/>
          </a:xfrm>
          <a:prstGeom prst="rect">
            <a:avLst/>
          </a:prstGeom>
        </p:spPr>
        <p:txBody>
          <a:bodyPr anchor="t" rtlCol="false" tIns="0" lIns="0" bIns="0" rIns="0">
            <a:spAutoFit/>
          </a:bodyPr>
          <a:lstStyle/>
          <a:p>
            <a:pPr marL="871579" indent="-435790" lvl="1">
              <a:lnSpc>
                <a:spcPts val="5651"/>
              </a:lnSpc>
              <a:buFont typeface="Arial"/>
              <a:buChar char="•"/>
            </a:pPr>
            <a:r>
              <a:rPr lang="en-US" sz="4036">
                <a:solidFill>
                  <a:srgbClr val="FCEDE9"/>
                </a:solidFill>
                <a:latin typeface="Nunito"/>
              </a:rPr>
              <a:t>Can be easily used by any user as it is very user friendly and can give a idea about his health and can protect him from possible future threat.</a:t>
            </a:r>
          </a:p>
          <a:p>
            <a:pPr marL="871579" indent="-435790" lvl="1">
              <a:lnSpc>
                <a:spcPts val="5651"/>
              </a:lnSpc>
              <a:buFont typeface="Arial"/>
              <a:buChar char="•"/>
            </a:pPr>
            <a:r>
              <a:rPr lang="en-US" sz="4036">
                <a:solidFill>
                  <a:srgbClr val="FCEDE9"/>
                </a:solidFill>
                <a:latin typeface="Nunito"/>
              </a:rPr>
              <a:t>Can be used in corporates to assess health of their employees as corporate culture requires a lot of sitting hours that can lead to health deprecation and further it can introduce some activities ton enhance performance and health of employees.</a:t>
            </a:r>
          </a:p>
          <a:p>
            <a:pPr marL="871579" indent="-435790" lvl="1">
              <a:lnSpc>
                <a:spcPts val="5651"/>
              </a:lnSpc>
              <a:buFont typeface="Arial"/>
              <a:buChar char="•"/>
            </a:pPr>
            <a:r>
              <a:rPr lang="en-US" sz="4036">
                <a:solidFill>
                  <a:srgbClr val="FCEDE9"/>
                </a:solidFill>
                <a:latin typeface="Nunito"/>
              </a:rPr>
              <a:t>can be used in schools and colleges.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TextBox 2" id="2"/>
          <p:cNvSpPr txBox="true"/>
          <p:nvPr/>
        </p:nvSpPr>
        <p:spPr>
          <a:xfrm rot="0">
            <a:off x="4301030" y="2106263"/>
            <a:ext cx="9685940" cy="1098550"/>
          </a:xfrm>
          <a:prstGeom prst="rect">
            <a:avLst/>
          </a:prstGeom>
        </p:spPr>
        <p:txBody>
          <a:bodyPr anchor="t" rtlCol="false" tIns="0" lIns="0" bIns="0" rIns="0">
            <a:spAutoFit/>
          </a:bodyPr>
          <a:lstStyle/>
          <a:p>
            <a:pPr algn="ctr">
              <a:lnSpc>
                <a:spcPts val="8749"/>
              </a:lnSpc>
            </a:pPr>
            <a:r>
              <a:rPr lang="en-US" sz="6999">
                <a:solidFill>
                  <a:srgbClr val="2D799C"/>
                </a:solidFill>
                <a:latin typeface="Nunito Bold Bold"/>
              </a:rPr>
              <a:t>THANK YOU!</a:t>
            </a:r>
          </a:p>
        </p:txBody>
      </p:sp>
      <p:grpSp>
        <p:nvGrpSpPr>
          <p:cNvPr name="Group 3" id="3"/>
          <p:cNvGrpSpPr/>
          <p:nvPr/>
        </p:nvGrpSpPr>
        <p:grpSpPr>
          <a:xfrm rot="0">
            <a:off x="4301030" y="3470863"/>
            <a:ext cx="9685940" cy="4671775"/>
            <a:chOff x="0" y="0"/>
            <a:chExt cx="2551029" cy="1230426"/>
          </a:xfrm>
        </p:grpSpPr>
        <p:sp>
          <p:nvSpPr>
            <p:cNvPr name="Freeform 4" id="4"/>
            <p:cNvSpPr/>
            <p:nvPr/>
          </p:nvSpPr>
          <p:spPr>
            <a:xfrm flipH="false" flipV="false" rot="0">
              <a:off x="0" y="0"/>
              <a:ext cx="2551029" cy="1230426"/>
            </a:xfrm>
            <a:custGeom>
              <a:avLst/>
              <a:gdLst/>
              <a:ahLst/>
              <a:cxnLst/>
              <a:rect r="r" b="b" t="t" l="l"/>
              <a:pathLst>
                <a:path h="1230426" w="2551029">
                  <a:moveTo>
                    <a:pt x="9592" y="0"/>
                  </a:moveTo>
                  <a:lnTo>
                    <a:pt x="2541438" y="0"/>
                  </a:lnTo>
                  <a:cubicBezTo>
                    <a:pt x="2546735" y="0"/>
                    <a:pt x="2551029" y="4294"/>
                    <a:pt x="2551029" y="9592"/>
                  </a:cubicBezTo>
                  <a:lnTo>
                    <a:pt x="2551029" y="1220835"/>
                  </a:lnTo>
                  <a:cubicBezTo>
                    <a:pt x="2551029" y="1226132"/>
                    <a:pt x="2546735" y="1230426"/>
                    <a:pt x="2541438" y="1230426"/>
                  </a:cubicBezTo>
                  <a:lnTo>
                    <a:pt x="9592" y="1230426"/>
                  </a:lnTo>
                  <a:cubicBezTo>
                    <a:pt x="4294" y="1230426"/>
                    <a:pt x="0" y="1226132"/>
                    <a:pt x="0" y="1220835"/>
                  </a:cubicBezTo>
                  <a:lnTo>
                    <a:pt x="0" y="9592"/>
                  </a:lnTo>
                  <a:cubicBezTo>
                    <a:pt x="0" y="4294"/>
                    <a:pt x="4294" y="0"/>
                    <a:pt x="9592" y="0"/>
                  </a:cubicBezTo>
                  <a:close/>
                </a:path>
              </a:pathLst>
            </a:custGeom>
            <a:solidFill>
              <a:srgbClr val="A5DAF3"/>
            </a:solidFill>
          </p:spPr>
        </p:sp>
        <p:sp>
          <p:nvSpPr>
            <p:cNvPr name="TextBox 5" id="5"/>
            <p:cNvSpPr txBox="true"/>
            <p:nvPr/>
          </p:nvSpPr>
          <p:spPr>
            <a:xfrm>
              <a:off x="0" y="-57150"/>
              <a:ext cx="2551029" cy="1287576"/>
            </a:xfrm>
            <a:prstGeom prst="rect">
              <a:avLst/>
            </a:prstGeom>
          </p:spPr>
          <p:txBody>
            <a:bodyPr anchor="ctr" rtlCol="false" tIns="50800" lIns="50800" bIns="50800" rIns="50800"/>
            <a:lstStyle/>
            <a:p>
              <a:pPr algn="ctr">
                <a:lnSpc>
                  <a:spcPts val="4760"/>
                </a:lnSpc>
              </a:pPr>
              <a:r>
                <a:rPr lang="en-US" sz="3400">
                  <a:solidFill>
                    <a:srgbClr val="5C3224"/>
                  </a:solidFill>
                  <a:latin typeface="Nunito"/>
                </a:rPr>
                <a:t>Thank you so much for watching our presentation! Do you have any questions, comments, or suggestions?</a:t>
              </a:r>
            </a:p>
          </p:txBody>
        </p:sp>
      </p:grpSp>
      <p:sp>
        <p:nvSpPr>
          <p:cNvPr name="Freeform 6" id="6"/>
          <p:cNvSpPr/>
          <p:nvPr/>
        </p:nvSpPr>
        <p:spPr>
          <a:xfrm flipH="true" flipV="true" rot="6737149">
            <a:off x="-7476913" y="-9145504"/>
            <a:ext cx="15744553" cy="13339931"/>
          </a:xfrm>
          <a:custGeom>
            <a:avLst/>
            <a:gdLst/>
            <a:ahLst/>
            <a:cxnLst/>
            <a:rect r="r" b="b" t="t" l="l"/>
            <a:pathLst>
              <a:path h="13339931" w="15744553">
                <a:moveTo>
                  <a:pt x="15744553" y="13339931"/>
                </a:moveTo>
                <a:lnTo>
                  <a:pt x="0" y="13339931"/>
                </a:lnTo>
                <a:lnTo>
                  <a:pt x="0" y="0"/>
                </a:lnTo>
                <a:lnTo>
                  <a:pt x="15744553" y="0"/>
                </a:lnTo>
                <a:lnTo>
                  <a:pt x="15744553" y="1333993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585351">
            <a:off x="-3415423" y="-5153869"/>
            <a:ext cx="8238809" cy="8919970"/>
          </a:xfrm>
          <a:custGeom>
            <a:avLst/>
            <a:gdLst/>
            <a:ahLst/>
            <a:cxnLst/>
            <a:rect r="r" b="b" t="t" l="l"/>
            <a:pathLst>
              <a:path h="8919970" w="8238809">
                <a:moveTo>
                  <a:pt x="0" y="0"/>
                </a:moveTo>
                <a:lnTo>
                  <a:pt x="8238808" y="0"/>
                </a:lnTo>
                <a:lnTo>
                  <a:pt x="8238808" y="8919970"/>
                </a:lnTo>
                <a:lnTo>
                  <a:pt x="0" y="89199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6590698">
            <a:off x="10415723" y="5944493"/>
            <a:ext cx="15744553" cy="13339931"/>
          </a:xfrm>
          <a:custGeom>
            <a:avLst/>
            <a:gdLst/>
            <a:ahLst/>
            <a:cxnLst/>
            <a:rect r="r" b="b" t="t" l="l"/>
            <a:pathLst>
              <a:path h="13339931" w="15744553">
                <a:moveTo>
                  <a:pt x="0" y="0"/>
                </a:moveTo>
                <a:lnTo>
                  <a:pt x="15744554" y="0"/>
                </a:lnTo>
                <a:lnTo>
                  <a:pt x="15744554" y="13339931"/>
                </a:lnTo>
                <a:lnTo>
                  <a:pt x="0" y="133399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6793149">
            <a:off x="13648912" y="6418903"/>
            <a:ext cx="7527211" cy="8149539"/>
          </a:xfrm>
          <a:custGeom>
            <a:avLst/>
            <a:gdLst/>
            <a:ahLst/>
            <a:cxnLst/>
            <a:rect r="r" b="b" t="t" l="l"/>
            <a:pathLst>
              <a:path h="8149539" w="7527211">
                <a:moveTo>
                  <a:pt x="0" y="0"/>
                </a:moveTo>
                <a:lnTo>
                  <a:pt x="7527211" y="0"/>
                </a:lnTo>
                <a:lnTo>
                  <a:pt x="7527211" y="8149540"/>
                </a:lnTo>
                <a:lnTo>
                  <a:pt x="0" y="81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false" flipV="false" rot="-2608294">
            <a:off x="-6886809" y="2702447"/>
            <a:ext cx="15030108" cy="16272755"/>
          </a:xfrm>
          <a:custGeom>
            <a:avLst/>
            <a:gdLst/>
            <a:ahLst/>
            <a:cxnLst/>
            <a:rect r="r" b="b" t="t" l="l"/>
            <a:pathLst>
              <a:path h="16272755" w="15030108">
                <a:moveTo>
                  <a:pt x="0" y="0"/>
                </a:moveTo>
                <a:lnTo>
                  <a:pt x="15030108" y="0"/>
                </a:lnTo>
                <a:lnTo>
                  <a:pt x="15030108" y="16272755"/>
                </a:lnTo>
                <a:lnTo>
                  <a:pt x="0" y="162727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98310">
            <a:off x="10470077" y="-4718119"/>
            <a:ext cx="11822059" cy="12799474"/>
          </a:xfrm>
          <a:custGeom>
            <a:avLst/>
            <a:gdLst/>
            <a:ahLst/>
            <a:cxnLst/>
            <a:rect r="r" b="b" t="t" l="l"/>
            <a:pathLst>
              <a:path h="12799474" w="11822059">
                <a:moveTo>
                  <a:pt x="0" y="0"/>
                </a:moveTo>
                <a:lnTo>
                  <a:pt x="11822059" y="0"/>
                </a:lnTo>
                <a:lnTo>
                  <a:pt x="11822059" y="12799474"/>
                </a:lnTo>
                <a:lnTo>
                  <a:pt x="0" y="127994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2720896"/>
            <a:ext cx="3453311" cy="9690414"/>
          </a:xfrm>
          <a:custGeom>
            <a:avLst/>
            <a:gdLst/>
            <a:ahLst/>
            <a:cxnLst/>
            <a:rect r="r" b="b" t="t" l="l"/>
            <a:pathLst>
              <a:path h="9690414" w="3453311">
                <a:moveTo>
                  <a:pt x="0" y="0"/>
                </a:moveTo>
                <a:lnTo>
                  <a:pt x="3453311" y="0"/>
                </a:lnTo>
                <a:lnTo>
                  <a:pt x="3453311" y="9690415"/>
                </a:lnTo>
                <a:lnTo>
                  <a:pt x="0" y="96904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5031758" y="3777457"/>
            <a:ext cx="9685940" cy="5061691"/>
            <a:chOff x="0" y="0"/>
            <a:chExt cx="2551029" cy="1333120"/>
          </a:xfrm>
        </p:grpSpPr>
        <p:sp>
          <p:nvSpPr>
            <p:cNvPr name="Freeform 6" id="6"/>
            <p:cNvSpPr/>
            <p:nvPr/>
          </p:nvSpPr>
          <p:spPr>
            <a:xfrm flipH="false" flipV="false" rot="0">
              <a:off x="0" y="0"/>
              <a:ext cx="2551029" cy="1333120"/>
            </a:xfrm>
            <a:custGeom>
              <a:avLst/>
              <a:gdLst/>
              <a:ahLst/>
              <a:cxnLst/>
              <a:rect r="r" b="b" t="t" l="l"/>
              <a:pathLst>
                <a:path h="1333120" w="2551029">
                  <a:moveTo>
                    <a:pt x="9592" y="0"/>
                  </a:moveTo>
                  <a:lnTo>
                    <a:pt x="2541438" y="0"/>
                  </a:lnTo>
                  <a:cubicBezTo>
                    <a:pt x="2546735" y="0"/>
                    <a:pt x="2551029" y="4294"/>
                    <a:pt x="2551029" y="9592"/>
                  </a:cubicBezTo>
                  <a:lnTo>
                    <a:pt x="2551029" y="1323529"/>
                  </a:lnTo>
                  <a:cubicBezTo>
                    <a:pt x="2551029" y="1328826"/>
                    <a:pt x="2546735" y="1333120"/>
                    <a:pt x="2541438" y="1333120"/>
                  </a:cubicBezTo>
                  <a:lnTo>
                    <a:pt x="9592" y="1333120"/>
                  </a:lnTo>
                  <a:cubicBezTo>
                    <a:pt x="4294" y="1333120"/>
                    <a:pt x="0" y="1328826"/>
                    <a:pt x="0" y="1323529"/>
                  </a:cubicBezTo>
                  <a:lnTo>
                    <a:pt x="0" y="9592"/>
                  </a:lnTo>
                  <a:cubicBezTo>
                    <a:pt x="0" y="4294"/>
                    <a:pt x="4294" y="0"/>
                    <a:pt x="9592" y="0"/>
                  </a:cubicBezTo>
                  <a:close/>
                </a:path>
              </a:pathLst>
            </a:custGeom>
            <a:solidFill>
              <a:srgbClr val="A5DAF3"/>
            </a:solidFill>
          </p:spPr>
        </p:sp>
        <p:sp>
          <p:nvSpPr>
            <p:cNvPr name="TextBox 7" id="7"/>
            <p:cNvSpPr txBox="true"/>
            <p:nvPr/>
          </p:nvSpPr>
          <p:spPr>
            <a:xfrm>
              <a:off x="0" y="-57150"/>
              <a:ext cx="2551029" cy="1390270"/>
            </a:xfrm>
            <a:prstGeom prst="rect">
              <a:avLst/>
            </a:prstGeom>
          </p:spPr>
          <p:txBody>
            <a:bodyPr anchor="ctr" rtlCol="false" tIns="50800" lIns="50800" bIns="50800" rIns="50800"/>
            <a:lstStyle/>
            <a:p>
              <a:pPr algn="ctr">
                <a:lnSpc>
                  <a:spcPts val="4760"/>
                </a:lnSpc>
              </a:pPr>
              <a:r>
                <a:rPr lang="en-US" sz="3400">
                  <a:solidFill>
                    <a:srgbClr val="5C3224"/>
                  </a:solidFill>
                  <a:latin typeface="Nunito"/>
                </a:rPr>
                <a:t>Obesity refers to a state of being significantly overweight, where an individual's body fat levels are notably higher than what is considered healthy. Obese individuals are at greater risk for various health issues, including heart disease, diabetes, and certain cancers.</a:t>
              </a:r>
            </a:p>
            <a:p>
              <a:pPr algn="ctr">
                <a:lnSpc>
                  <a:spcPts val="4760"/>
                </a:lnSpc>
              </a:pPr>
            </a:p>
          </p:txBody>
        </p:sp>
      </p:grpSp>
      <p:sp>
        <p:nvSpPr>
          <p:cNvPr name="TextBox 8" id="8"/>
          <p:cNvSpPr txBox="true"/>
          <p:nvPr/>
        </p:nvSpPr>
        <p:spPr>
          <a:xfrm rot="0">
            <a:off x="4301030" y="2211980"/>
            <a:ext cx="9685940" cy="979733"/>
          </a:xfrm>
          <a:prstGeom prst="rect">
            <a:avLst/>
          </a:prstGeom>
        </p:spPr>
        <p:txBody>
          <a:bodyPr anchor="t" rtlCol="false" tIns="0" lIns="0" bIns="0" rIns="0">
            <a:spAutoFit/>
          </a:bodyPr>
          <a:lstStyle/>
          <a:p>
            <a:pPr algn="ctr">
              <a:lnSpc>
                <a:spcPts val="7750"/>
              </a:lnSpc>
            </a:pPr>
            <a:r>
              <a:rPr lang="en-US" sz="6200">
                <a:solidFill>
                  <a:srgbClr val="2D799C"/>
                </a:solidFill>
                <a:latin typeface="Nunito Bold Bold"/>
              </a:rPr>
              <a:t>WHAT IS OBESITY?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D799C"/>
        </a:solidFill>
      </p:bgPr>
    </p:bg>
    <p:spTree>
      <p:nvGrpSpPr>
        <p:cNvPr id="1" name=""/>
        <p:cNvGrpSpPr/>
        <p:nvPr/>
      </p:nvGrpSpPr>
      <p:grpSpPr>
        <a:xfrm>
          <a:off x="0" y="0"/>
          <a:ext cx="0" cy="0"/>
          <a:chOff x="0" y="0"/>
          <a:chExt cx="0" cy="0"/>
        </a:xfrm>
      </p:grpSpPr>
      <p:sp>
        <p:nvSpPr>
          <p:cNvPr name="TextBox 2" id="2"/>
          <p:cNvSpPr txBox="true"/>
          <p:nvPr/>
        </p:nvSpPr>
        <p:spPr>
          <a:xfrm rot="0">
            <a:off x="3205223" y="2724611"/>
            <a:ext cx="11877554" cy="1098496"/>
          </a:xfrm>
          <a:prstGeom prst="rect">
            <a:avLst/>
          </a:prstGeom>
        </p:spPr>
        <p:txBody>
          <a:bodyPr anchor="t" rtlCol="false" tIns="0" lIns="0" bIns="0" rIns="0">
            <a:spAutoFit/>
          </a:bodyPr>
          <a:lstStyle/>
          <a:p>
            <a:pPr algn="ctr">
              <a:lnSpc>
                <a:spcPts val="8750"/>
              </a:lnSpc>
            </a:pPr>
            <a:r>
              <a:rPr lang="en-US" sz="7000">
                <a:solidFill>
                  <a:srgbClr val="FFC9B3"/>
                </a:solidFill>
                <a:latin typeface="Nunito Bold Bold"/>
              </a:rPr>
              <a:t>PROBLEM STATEMENT</a:t>
            </a:r>
          </a:p>
        </p:txBody>
      </p:sp>
      <p:sp>
        <p:nvSpPr>
          <p:cNvPr name="TextBox 3" id="3"/>
          <p:cNvSpPr txBox="true"/>
          <p:nvPr/>
        </p:nvSpPr>
        <p:spPr>
          <a:xfrm rot="0">
            <a:off x="2221234" y="4033832"/>
            <a:ext cx="13174631" cy="4426787"/>
          </a:xfrm>
          <a:prstGeom prst="rect">
            <a:avLst/>
          </a:prstGeom>
        </p:spPr>
        <p:txBody>
          <a:bodyPr anchor="t" rtlCol="false" tIns="0" lIns="0" bIns="0" rIns="0">
            <a:spAutoFit/>
          </a:bodyPr>
          <a:lstStyle/>
          <a:p>
            <a:pPr algn="ctr">
              <a:lnSpc>
                <a:spcPts val="5880"/>
              </a:lnSpc>
            </a:pPr>
            <a:r>
              <a:rPr lang="en-US" sz="4200">
                <a:solidFill>
                  <a:srgbClr val="FFC9B3"/>
                </a:solidFill>
                <a:latin typeface="Nunito"/>
              </a:rPr>
              <a:t>"Developing an advanced system to accurately predict an individual's risk of obesity based on demographic, lifestyle, and health data, and offering personalized recommendations to prevent or manage obesity through targeted diet, exercise, and behavioral interventions."</a:t>
            </a:r>
          </a:p>
        </p:txBody>
      </p:sp>
      <p:sp>
        <p:nvSpPr>
          <p:cNvPr name="Freeform 4" id="4"/>
          <p:cNvSpPr/>
          <p:nvPr/>
        </p:nvSpPr>
        <p:spPr>
          <a:xfrm flipH="true" flipV="true" rot="6590698">
            <a:off x="-7674595" y="-8690524"/>
            <a:ext cx="15744553" cy="13339931"/>
          </a:xfrm>
          <a:custGeom>
            <a:avLst/>
            <a:gdLst/>
            <a:ahLst/>
            <a:cxnLst/>
            <a:rect r="r" b="b" t="t" l="l"/>
            <a:pathLst>
              <a:path h="13339931" w="15744553">
                <a:moveTo>
                  <a:pt x="15744553" y="13339931"/>
                </a:moveTo>
                <a:lnTo>
                  <a:pt x="0" y="13339931"/>
                </a:lnTo>
                <a:lnTo>
                  <a:pt x="0" y="0"/>
                </a:lnTo>
                <a:lnTo>
                  <a:pt x="15744553" y="0"/>
                </a:lnTo>
                <a:lnTo>
                  <a:pt x="15744553" y="1333993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720732">
            <a:off x="-3415423" y="-5153869"/>
            <a:ext cx="8238809" cy="8919970"/>
          </a:xfrm>
          <a:custGeom>
            <a:avLst/>
            <a:gdLst/>
            <a:ahLst/>
            <a:cxnLst/>
            <a:rect r="r" b="b" t="t" l="l"/>
            <a:pathLst>
              <a:path h="8919970" w="8238809">
                <a:moveTo>
                  <a:pt x="0" y="0"/>
                </a:moveTo>
                <a:lnTo>
                  <a:pt x="8238808" y="0"/>
                </a:lnTo>
                <a:lnTo>
                  <a:pt x="8238808" y="8919970"/>
                </a:lnTo>
                <a:lnTo>
                  <a:pt x="0" y="89199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6590698">
            <a:off x="10697654" y="5305023"/>
            <a:ext cx="15744553" cy="13339931"/>
          </a:xfrm>
          <a:custGeom>
            <a:avLst/>
            <a:gdLst/>
            <a:ahLst/>
            <a:cxnLst/>
            <a:rect r="r" b="b" t="t" l="l"/>
            <a:pathLst>
              <a:path h="13339931" w="15744553">
                <a:moveTo>
                  <a:pt x="0" y="0"/>
                </a:moveTo>
                <a:lnTo>
                  <a:pt x="15744554" y="0"/>
                </a:lnTo>
                <a:lnTo>
                  <a:pt x="15744554" y="13339930"/>
                </a:lnTo>
                <a:lnTo>
                  <a:pt x="0" y="133399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6793149">
            <a:off x="13648912" y="6418903"/>
            <a:ext cx="7527211" cy="8149539"/>
          </a:xfrm>
          <a:custGeom>
            <a:avLst/>
            <a:gdLst/>
            <a:ahLst/>
            <a:cxnLst/>
            <a:rect r="r" b="b" t="t" l="l"/>
            <a:pathLst>
              <a:path h="8149539" w="7527211">
                <a:moveTo>
                  <a:pt x="0" y="0"/>
                </a:moveTo>
                <a:lnTo>
                  <a:pt x="7527211" y="0"/>
                </a:lnTo>
                <a:lnTo>
                  <a:pt x="7527211" y="8149540"/>
                </a:lnTo>
                <a:lnTo>
                  <a:pt x="0" y="81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D799C"/>
        </a:solidFill>
      </p:bgPr>
    </p:bg>
    <p:spTree>
      <p:nvGrpSpPr>
        <p:cNvPr id="1" name=""/>
        <p:cNvGrpSpPr/>
        <p:nvPr/>
      </p:nvGrpSpPr>
      <p:grpSpPr>
        <a:xfrm>
          <a:off x="0" y="0"/>
          <a:ext cx="0" cy="0"/>
          <a:chOff x="0" y="0"/>
          <a:chExt cx="0" cy="0"/>
        </a:xfrm>
      </p:grpSpPr>
      <p:sp>
        <p:nvSpPr>
          <p:cNvPr name="Freeform 2" id="2"/>
          <p:cNvSpPr/>
          <p:nvPr/>
        </p:nvSpPr>
        <p:spPr>
          <a:xfrm flipH="false" flipV="false" rot="-6793149">
            <a:off x="13648912" y="6418903"/>
            <a:ext cx="7527211" cy="8149539"/>
          </a:xfrm>
          <a:custGeom>
            <a:avLst/>
            <a:gdLst/>
            <a:ahLst/>
            <a:cxnLst/>
            <a:rect r="r" b="b" t="t" l="l"/>
            <a:pathLst>
              <a:path h="8149539" w="7527211">
                <a:moveTo>
                  <a:pt x="0" y="0"/>
                </a:moveTo>
                <a:lnTo>
                  <a:pt x="7527211" y="0"/>
                </a:lnTo>
                <a:lnTo>
                  <a:pt x="7527211" y="8149540"/>
                </a:lnTo>
                <a:lnTo>
                  <a:pt x="0" y="81495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590698">
            <a:off x="10697654" y="5305023"/>
            <a:ext cx="15744553" cy="13339931"/>
          </a:xfrm>
          <a:custGeom>
            <a:avLst/>
            <a:gdLst/>
            <a:ahLst/>
            <a:cxnLst/>
            <a:rect r="r" b="b" t="t" l="l"/>
            <a:pathLst>
              <a:path h="13339931" w="15744553">
                <a:moveTo>
                  <a:pt x="0" y="0"/>
                </a:moveTo>
                <a:lnTo>
                  <a:pt x="15744554" y="0"/>
                </a:lnTo>
                <a:lnTo>
                  <a:pt x="15744554" y="13339930"/>
                </a:lnTo>
                <a:lnTo>
                  <a:pt x="0" y="133399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793149">
            <a:off x="13801312" y="6571303"/>
            <a:ext cx="7527211" cy="8149539"/>
          </a:xfrm>
          <a:custGeom>
            <a:avLst/>
            <a:gdLst/>
            <a:ahLst/>
            <a:cxnLst/>
            <a:rect r="r" b="b" t="t" l="l"/>
            <a:pathLst>
              <a:path h="8149539" w="7527211">
                <a:moveTo>
                  <a:pt x="0" y="0"/>
                </a:moveTo>
                <a:lnTo>
                  <a:pt x="7527211" y="0"/>
                </a:lnTo>
                <a:lnTo>
                  <a:pt x="7527211" y="8149540"/>
                </a:lnTo>
                <a:lnTo>
                  <a:pt x="0" y="81495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308190" y="460402"/>
            <a:ext cx="11877554" cy="1098496"/>
          </a:xfrm>
          <a:prstGeom prst="rect">
            <a:avLst/>
          </a:prstGeom>
        </p:spPr>
        <p:txBody>
          <a:bodyPr anchor="t" rtlCol="false" tIns="0" lIns="0" bIns="0" rIns="0">
            <a:spAutoFit/>
          </a:bodyPr>
          <a:lstStyle/>
          <a:p>
            <a:pPr algn="ctr">
              <a:lnSpc>
                <a:spcPts val="8750"/>
              </a:lnSpc>
            </a:pPr>
            <a:r>
              <a:rPr lang="en-US" sz="7000">
                <a:solidFill>
                  <a:srgbClr val="FFC9B3"/>
                </a:solidFill>
                <a:latin typeface="Nunito Bold Bold"/>
              </a:rPr>
              <a:t>RELEVANCE</a:t>
            </a:r>
          </a:p>
        </p:txBody>
      </p:sp>
      <p:sp>
        <p:nvSpPr>
          <p:cNvPr name="TextBox 6" id="6"/>
          <p:cNvSpPr txBox="true"/>
          <p:nvPr/>
        </p:nvSpPr>
        <p:spPr>
          <a:xfrm rot="0">
            <a:off x="741711" y="1777690"/>
            <a:ext cx="16804579" cy="6655420"/>
          </a:xfrm>
          <a:prstGeom prst="rect">
            <a:avLst/>
          </a:prstGeom>
        </p:spPr>
        <p:txBody>
          <a:bodyPr anchor="t" rtlCol="false" tIns="0" lIns="0" bIns="0" rIns="0">
            <a:spAutoFit/>
          </a:bodyPr>
          <a:lstStyle/>
          <a:p>
            <a:pPr marL="906780" indent="-453390" lvl="1">
              <a:lnSpc>
                <a:spcPts val="5880"/>
              </a:lnSpc>
              <a:buFont typeface="Arial"/>
              <a:buChar char="•"/>
            </a:pPr>
            <a:r>
              <a:rPr lang="en-US" sz="4200">
                <a:solidFill>
                  <a:srgbClr val="FFC9B3"/>
                </a:solidFill>
                <a:latin typeface="Nunito"/>
              </a:rPr>
              <a:t>Obesity is the major cause of Cardiovascular diseases, Diabetes, respiratory problems and many more. It also influences quality of life such as sleeping or moving. </a:t>
            </a:r>
            <a:r>
              <a:rPr lang="en-US" sz="4200" u="sng">
                <a:solidFill>
                  <a:srgbClr val="FFC9B3"/>
                </a:solidFill>
                <a:latin typeface="Nunito"/>
              </a:rPr>
              <a:t>Refer here </a:t>
            </a:r>
          </a:p>
          <a:p>
            <a:pPr marL="906780" indent="-453390" lvl="1">
              <a:lnSpc>
                <a:spcPts val="5880"/>
              </a:lnSpc>
              <a:buFont typeface="Arial"/>
              <a:buChar char="•"/>
            </a:pPr>
            <a:r>
              <a:rPr lang="en-US" sz="4200">
                <a:solidFill>
                  <a:srgbClr val="FFC9B3"/>
                </a:solidFill>
                <a:latin typeface="Nunito"/>
              </a:rPr>
              <a:t>This system will provide an early intervention so that individuals can properly plan their lifestyle habits and mitigate the risk of these potential problems that arises due to obesity.</a:t>
            </a:r>
          </a:p>
          <a:p>
            <a:pPr marL="906780" indent="-453390" lvl="1">
              <a:lnSpc>
                <a:spcPts val="5880"/>
              </a:lnSpc>
              <a:buFont typeface="Arial"/>
              <a:buChar char="•"/>
            </a:pPr>
            <a:r>
              <a:rPr lang="en-US" sz="4200">
                <a:solidFill>
                  <a:srgbClr val="FFC9B3"/>
                </a:solidFill>
                <a:latin typeface="Nunito"/>
              </a:rPr>
              <a:t>The system can raise awareness about obesity-related risks and empower individuals with knowledge to make informed decisions about their health.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D18F"/>
        </a:solidFill>
      </p:bgPr>
    </p:bg>
    <p:spTree>
      <p:nvGrpSpPr>
        <p:cNvPr id="1" name=""/>
        <p:cNvGrpSpPr/>
        <p:nvPr/>
      </p:nvGrpSpPr>
      <p:grpSpPr>
        <a:xfrm>
          <a:off x="0" y="0"/>
          <a:ext cx="0" cy="0"/>
          <a:chOff x="0" y="0"/>
          <a:chExt cx="0" cy="0"/>
        </a:xfrm>
      </p:grpSpPr>
      <p:sp>
        <p:nvSpPr>
          <p:cNvPr name="Freeform 2" id="2"/>
          <p:cNvSpPr/>
          <p:nvPr/>
        </p:nvSpPr>
        <p:spPr>
          <a:xfrm flipH="false" flipV="false" rot="-6793149">
            <a:off x="13648912" y="6418903"/>
            <a:ext cx="7527211" cy="8149539"/>
          </a:xfrm>
          <a:custGeom>
            <a:avLst/>
            <a:gdLst/>
            <a:ahLst/>
            <a:cxnLst/>
            <a:rect r="r" b="b" t="t" l="l"/>
            <a:pathLst>
              <a:path h="8149539" w="7527211">
                <a:moveTo>
                  <a:pt x="0" y="0"/>
                </a:moveTo>
                <a:lnTo>
                  <a:pt x="7527211" y="0"/>
                </a:lnTo>
                <a:lnTo>
                  <a:pt x="7527211" y="8149540"/>
                </a:lnTo>
                <a:lnTo>
                  <a:pt x="0" y="81495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590698">
            <a:off x="10415723" y="5215569"/>
            <a:ext cx="15744553" cy="13339931"/>
          </a:xfrm>
          <a:custGeom>
            <a:avLst/>
            <a:gdLst/>
            <a:ahLst/>
            <a:cxnLst/>
            <a:rect r="r" b="b" t="t" l="l"/>
            <a:pathLst>
              <a:path h="13339931" w="15744553">
                <a:moveTo>
                  <a:pt x="0" y="0"/>
                </a:moveTo>
                <a:lnTo>
                  <a:pt x="15744554" y="0"/>
                </a:lnTo>
                <a:lnTo>
                  <a:pt x="15744554" y="13339931"/>
                </a:lnTo>
                <a:lnTo>
                  <a:pt x="0" y="133399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793149">
            <a:off x="13801312" y="6571303"/>
            <a:ext cx="7527211" cy="8149539"/>
          </a:xfrm>
          <a:custGeom>
            <a:avLst/>
            <a:gdLst/>
            <a:ahLst/>
            <a:cxnLst/>
            <a:rect r="r" b="b" t="t" l="l"/>
            <a:pathLst>
              <a:path h="8149539" w="7527211">
                <a:moveTo>
                  <a:pt x="0" y="0"/>
                </a:moveTo>
                <a:lnTo>
                  <a:pt x="7527211" y="0"/>
                </a:lnTo>
                <a:lnTo>
                  <a:pt x="7527211" y="8149540"/>
                </a:lnTo>
                <a:lnTo>
                  <a:pt x="0" y="81495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05223" y="990600"/>
            <a:ext cx="11877554" cy="1098496"/>
          </a:xfrm>
          <a:prstGeom prst="rect">
            <a:avLst/>
          </a:prstGeom>
        </p:spPr>
        <p:txBody>
          <a:bodyPr anchor="t" rtlCol="false" tIns="0" lIns="0" bIns="0" rIns="0">
            <a:spAutoFit/>
          </a:bodyPr>
          <a:lstStyle/>
          <a:p>
            <a:pPr algn="ctr">
              <a:lnSpc>
                <a:spcPts val="8750"/>
              </a:lnSpc>
            </a:pPr>
            <a:r>
              <a:rPr lang="en-US" sz="7000">
                <a:solidFill>
                  <a:srgbClr val="9C512A"/>
                </a:solidFill>
                <a:latin typeface="Nunito Bold Bold"/>
              </a:rPr>
              <a:t>APPROACH</a:t>
            </a:r>
          </a:p>
        </p:txBody>
      </p:sp>
      <p:sp>
        <p:nvSpPr>
          <p:cNvPr name="TextBox 6" id="6"/>
          <p:cNvSpPr txBox="true"/>
          <p:nvPr/>
        </p:nvSpPr>
        <p:spPr>
          <a:xfrm rot="0">
            <a:off x="0" y="2140261"/>
            <a:ext cx="18288000" cy="8884053"/>
          </a:xfrm>
          <a:prstGeom prst="rect">
            <a:avLst/>
          </a:prstGeom>
        </p:spPr>
        <p:txBody>
          <a:bodyPr anchor="t" rtlCol="false" tIns="0" lIns="0" bIns="0" rIns="0">
            <a:spAutoFit/>
          </a:bodyPr>
          <a:lstStyle/>
          <a:p>
            <a:pPr algn="ctr">
              <a:lnSpc>
                <a:spcPts val="5880"/>
              </a:lnSpc>
            </a:pPr>
            <a:r>
              <a:rPr lang="en-US" sz="4200">
                <a:solidFill>
                  <a:srgbClr val="B56A41"/>
                </a:solidFill>
                <a:latin typeface="Nunito"/>
              </a:rPr>
              <a:t>This is a comprehensive Machine Learning model comprises of supervised and unsupervised learning solving two problems.</a:t>
            </a:r>
          </a:p>
          <a:p>
            <a:pPr marL="906780" indent="-453390" lvl="1">
              <a:lnSpc>
                <a:spcPts val="5880"/>
              </a:lnSpc>
              <a:buAutoNum type="arabicPeriod" startAt="1"/>
            </a:pPr>
            <a:r>
              <a:rPr lang="en-US" sz="4200">
                <a:solidFill>
                  <a:srgbClr val="B56A41"/>
                </a:solidFill>
                <a:latin typeface="Nunito"/>
              </a:rPr>
              <a:t> </a:t>
            </a:r>
            <a:r>
              <a:rPr lang="en-US" sz="4200">
                <a:solidFill>
                  <a:srgbClr val="B56A41"/>
                </a:solidFill>
                <a:latin typeface="Nunito Bold"/>
              </a:rPr>
              <a:t>Classification Problem</a:t>
            </a:r>
            <a:r>
              <a:rPr lang="en-US" sz="4200">
                <a:solidFill>
                  <a:srgbClr val="B56A41"/>
                </a:solidFill>
                <a:latin typeface="Nunito"/>
              </a:rPr>
              <a:t>: The goal is to predict an individual's classification into one of seven specific classes related to obesity levels i.e. ‘Insufficient weight’, ’normal weight’, ‘overweight level I’, ‘overweight level II’, ‘obesity type I’, ‘obesity type II’, ‘obesity type III’.</a:t>
            </a:r>
          </a:p>
          <a:p>
            <a:pPr marL="906780" indent="-453390" lvl="1">
              <a:lnSpc>
                <a:spcPts val="5880"/>
              </a:lnSpc>
              <a:buAutoNum type="arabicPeriod" startAt="1"/>
            </a:pPr>
            <a:r>
              <a:rPr lang="en-US" sz="4200">
                <a:solidFill>
                  <a:srgbClr val="B56A41"/>
                </a:solidFill>
                <a:latin typeface="Nunito Bold"/>
              </a:rPr>
              <a:t>Clustering Problem:</a:t>
            </a:r>
            <a:r>
              <a:rPr lang="en-US" sz="4200">
                <a:solidFill>
                  <a:srgbClr val="B56A41"/>
                </a:solidFill>
                <a:latin typeface="Nunito"/>
              </a:rPr>
              <a:t> Goal is to form clusters/groups of data on some special features and then recommend some tips based on some unique charactersitics of each group. These recommendations should be personalized and targeted.</a:t>
            </a:r>
          </a:p>
          <a:p>
            <a:pPr>
              <a:lnSpc>
                <a:spcPts val="5880"/>
              </a:lnSpc>
            </a:pPr>
          </a:p>
          <a:p>
            <a:pPr>
              <a:lnSpc>
                <a:spcPts val="588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false" flipV="false" rot="-2608294">
            <a:off x="-6886809" y="2702447"/>
            <a:ext cx="15030108" cy="16272755"/>
          </a:xfrm>
          <a:custGeom>
            <a:avLst/>
            <a:gdLst/>
            <a:ahLst/>
            <a:cxnLst/>
            <a:rect r="r" b="b" t="t" l="l"/>
            <a:pathLst>
              <a:path h="16272755" w="15030108">
                <a:moveTo>
                  <a:pt x="0" y="0"/>
                </a:moveTo>
                <a:lnTo>
                  <a:pt x="15030108" y="0"/>
                </a:lnTo>
                <a:lnTo>
                  <a:pt x="15030108" y="16272755"/>
                </a:lnTo>
                <a:lnTo>
                  <a:pt x="0" y="162727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98310">
            <a:off x="10470077" y="-4718119"/>
            <a:ext cx="11822059" cy="12799474"/>
          </a:xfrm>
          <a:custGeom>
            <a:avLst/>
            <a:gdLst/>
            <a:ahLst/>
            <a:cxnLst/>
            <a:rect r="r" b="b" t="t" l="l"/>
            <a:pathLst>
              <a:path h="12799474" w="11822059">
                <a:moveTo>
                  <a:pt x="0" y="0"/>
                </a:moveTo>
                <a:lnTo>
                  <a:pt x="11822059" y="0"/>
                </a:lnTo>
                <a:lnTo>
                  <a:pt x="11822059" y="12799474"/>
                </a:lnTo>
                <a:lnTo>
                  <a:pt x="0" y="127994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301030" y="519784"/>
            <a:ext cx="9685940" cy="979733"/>
          </a:xfrm>
          <a:prstGeom prst="rect">
            <a:avLst/>
          </a:prstGeom>
        </p:spPr>
        <p:txBody>
          <a:bodyPr anchor="t" rtlCol="false" tIns="0" lIns="0" bIns="0" rIns="0">
            <a:spAutoFit/>
          </a:bodyPr>
          <a:lstStyle/>
          <a:p>
            <a:pPr algn="ctr">
              <a:lnSpc>
                <a:spcPts val="7750"/>
              </a:lnSpc>
            </a:pPr>
            <a:r>
              <a:rPr lang="en-US" sz="6200">
                <a:solidFill>
                  <a:srgbClr val="2D799C"/>
                </a:solidFill>
                <a:latin typeface="Nunito Bold Bold"/>
              </a:rPr>
              <a:t>CHOOSING THE DATA</a:t>
            </a:r>
          </a:p>
        </p:txBody>
      </p:sp>
      <p:sp>
        <p:nvSpPr>
          <p:cNvPr name="TextBox 5" id="5"/>
          <p:cNvSpPr txBox="true"/>
          <p:nvPr/>
        </p:nvSpPr>
        <p:spPr>
          <a:xfrm rot="0">
            <a:off x="1573949" y="2126762"/>
            <a:ext cx="14807157" cy="3748411"/>
          </a:xfrm>
          <a:prstGeom prst="rect">
            <a:avLst/>
          </a:prstGeom>
        </p:spPr>
        <p:txBody>
          <a:bodyPr anchor="t" rtlCol="false" tIns="0" lIns="0" bIns="0" rIns="0">
            <a:spAutoFit/>
          </a:bodyPr>
          <a:lstStyle/>
          <a:p>
            <a:pPr>
              <a:lnSpc>
                <a:spcPts val="4951"/>
              </a:lnSpc>
            </a:pPr>
            <a:r>
              <a:rPr lang="en-US" sz="3536">
                <a:solidFill>
                  <a:srgbClr val="5C3224"/>
                </a:solidFill>
                <a:latin typeface="Nunito"/>
              </a:rPr>
              <a:t>The dataset comprises of wide variety of personal factors, eating habits and lifestyle factors that can contribute in caussing a certain type of  obesity in an individual. There can be many more factors other than BMI and weight that can cause obestiy like Lack of physical activity, consumption of high caloric food, amount of water consumed etc. For info refer the a</a:t>
            </a:r>
            <a:r>
              <a:rPr lang="en-US" sz="3536" u="sng">
                <a:solidFill>
                  <a:srgbClr val="5C3224"/>
                </a:solidFill>
                <a:latin typeface="Nunito"/>
                <a:hlinkClick r:id="rId6" tooltip="https://www.nhlbi.nih.gov/health/overweight-and-obesity/causes"/>
              </a:rPr>
              <a:t>rticle </a:t>
            </a:r>
            <a:r>
              <a:rPr lang="en-US" sz="3536">
                <a:solidFill>
                  <a:srgbClr val="5C3224"/>
                </a:solidFill>
                <a:latin typeface="Nunito"/>
              </a:rPr>
              <a:t>.</a:t>
            </a:r>
          </a:p>
        </p:txBody>
      </p:sp>
      <p:sp>
        <p:nvSpPr>
          <p:cNvPr name="TextBox 6" id="6"/>
          <p:cNvSpPr txBox="true"/>
          <p:nvPr/>
        </p:nvSpPr>
        <p:spPr>
          <a:xfrm rot="0">
            <a:off x="2647392" y="6138485"/>
            <a:ext cx="13733715" cy="3119815"/>
          </a:xfrm>
          <a:prstGeom prst="rect">
            <a:avLst/>
          </a:prstGeom>
        </p:spPr>
        <p:txBody>
          <a:bodyPr anchor="t" rtlCol="false" tIns="0" lIns="0" bIns="0" rIns="0">
            <a:spAutoFit/>
          </a:bodyPr>
          <a:lstStyle/>
          <a:p>
            <a:pPr algn="just">
              <a:lnSpc>
                <a:spcPts val="4951"/>
              </a:lnSpc>
            </a:pPr>
            <a:r>
              <a:rPr lang="en-US" sz="3536">
                <a:solidFill>
                  <a:srgbClr val="5C3224"/>
                </a:solidFill>
                <a:latin typeface="Nunito Bold"/>
              </a:rPr>
              <a:t>Credits:</a:t>
            </a:r>
            <a:r>
              <a:rPr lang="en-US" sz="3536">
                <a:solidFill>
                  <a:srgbClr val="5C3224"/>
                </a:solidFill>
                <a:latin typeface="Nunito"/>
              </a:rPr>
              <a:t> This dataset is taken from </a:t>
            </a:r>
            <a:r>
              <a:rPr lang="en-US" sz="3536" u="sng">
                <a:solidFill>
                  <a:srgbClr val="5C3224"/>
                </a:solidFill>
                <a:latin typeface="Nunito"/>
                <a:hlinkClick r:id="rId7" tooltip="https://www.kaggle.com/competitions/playground-series-s4e2"/>
              </a:rPr>
              <a:t>kaggle</a:t>
            </a:r>
            <a:r>
              <a:rPr lang="en-US" sz="3536">
                <a:solidFill>
                  <a:srgbClr val="5C3224"/>
                </a:solidFill>
                <a:latin typeface="Nunito"/>
              </a:rPr>
              <a:t>.</a:t>
            </a:r>
          </a:p>
          <a:p>
            <a:pPr algn="just">
              <a:lnSpc>
                <a:spcPts val="4951"/>
              </a:lnSpc>
            </a:pPr>
            <a:r>
              <a:rPr lang="en-US" sz="3536">
                <a:solidFill>
                  <a:srgbClr val="5C3224"/>
                </a:solidFill>
                <a:latin typeface="Nunito"/>
              </a:rPr>
              <a:t>The dataset encompasses estimates of obesity levels in individuals from Mexico, Peru, and Colombia, spanning ages 14 to 61, and representing diverse dietary habits and physical conditions.</a:t>
            </a:r>
          </a:p>
          <a:p>
            <a:pPr algn="just">
              <a:lnSpc>
                <a:spcPts val="4951"/>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false" flipV="false" rot="-3012735">
            <a:off x="8331452" y="-10675299"/>
            <a:ext cx="13483298" cy="14598059"/>
          </a:xfrm>
          <a:custGeom>
            <a:avLst/>
            <a:gdLst/>
            <a:ahLst/>
            <a:cxnLst/>
            <a:rect r="r" b="b" t="t" l="l"/>
            <a:pathLst>
              <a:path h="14598059" w="13483298">
                <a:moveTo>
                  <a:pt x="0" y="0"/>
                </a:moveTo>
                <a:lnTo>
                  <a:pt x="13483299" y="0"/>
                </a:lnTo>
                <a:lnTo>
                  <a:pt x="13483299" y="14598059"/>
                </a:lnTo>
                <a:lnTo>
                  <a:pt x="0" y="145980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999628" y="1968186"/>
            <a:ext cx="7479668" cy="3587950"/>
            <a:chOff x="0" y="0"/>
            <a:chExt cx="1969954" cy="944975"/>
          </a:xfrm>
        </p:grpSpPr>
        <p:sp>
          <p:nvSpPr>
            <p:cNvPr name="Freeform 4" id="4"/>
            <p:cNvSpPr/>
            <p:nvPr/>
          </p:nvSpPr>
          <p:spPr>
            <a:xfrm flipH="false" flipV="false" rot="0">
              <a:off x="0" y="0"/>
              <a:ext cx="1969954" cy="944974"/>
            </a:xfrm>
            <a:custGeom>
              <a:avLst/>
              <a:gdLst/>
              <a:ahLst/>
              <a:cxnLst/>
              <a:rect r="r" b="b" t="t" l="l"/>
              <a:pathLst>
                <a:path h="944974" w="1969954">
                  <a:moveTo>
                    <a:pt x="12421" y="0"/>
                  </a:moveTo>
                  <a:lnTo>
                    <a:pt x="1957533" y="0"/>
                  </a:lnTo>
                  <a:cubicBezTo>
                    <a:pt x="1960827" y="0"/>
                    <a:pt x="1963987" y="1309"/>
                    <a:pt x="1966316" y="3638"/>
                  </a:cubicBezTo>
                  <a:cubicBezTo>
                    <a:pt x="1968645" y="5967"/>
                    <a:pt x="1969954" y="9127"/>
                    <a:pt x="1969954" y="12421"/>
                  </a:cubicBezTo>
                  <a:lnTo>
                    <a:pt x="1969954" y="932554"/>
                  </a:lnTo>
                  <a:cubicBezTo>
                    <a:pt x="1969954" y="939413"/>
                    <a:pt x="1964393" y="944974"/>
                    <a:pt x="1957533" y="944974"/>
                  </a:cubicBezTo>
                  <a:lnTo>
                    <a:pt x="12421" y="944974"/>
                  </a:lnTo>
                  <a:cubicBezTo>
                    <a:pt x="5561" y="944974"/>
                    <a:pt x="0" y="939413"/>
                    <a:pt x="0" y="932554"/>
                  </a:cubicBezTo>
                  <a:lnTo>
                    <a:pt x="0" y="12421"/>
                  </a:lnTo>
                  <a:cubicBezTo>
                    <a:pt x="0" y="5561"/>
                    <a:pt x="5561" y="0"/>
                    <a:pt x="12421" y="0"/>
                  </a:cubicBezTo>
                  <a:close/>
                </a:path>
              </a:pathLst>
            </a:custGeom>
            <a:solidFill>
              <a:srgbClr val="A5DAF3"/>
            </a:solidFill>
          </p:spPr>
        </p:sp>
        <p:sp>
          <p:nvSpPr>
            <p:cNvPr name="TextBox 5" id="5"/>
            <p:cNvSpPr txBox="true"/>
            <p:nvPr/>
          </p:nvSpPr>
          <p:spPr>
            <a:xfrm>
              <a:off x="0" y="-57150"/>
              <a:ext cx="1969954" cy="1002125"/>
            </a:xfrm>
            <a:prstGeom prst="rect">
              <a:avLst/>
            </a:prstGeom>
          </p:spPr>
          <p:txBody>
            <a:bodyPr anchor="ctr" rtlCol="false" tIns="50800" lIns="50800" bIns="50800" rIns="50800"/>
            <a:lstStyle/>
            <a:p>
              <a:pPr algn="ctr">
                <a:lnSpc>
                  <a:spcPts val="4760"/>
                </a:lnSpc>
              </a:pPr>
              <a:r>
                <a:rPr lang="en-US" sz="3400">
                  <a:solidFill>
                    <a:srgbClr val="5C3224"/>
                  </a:solidFill>
                  <a:latin typeface="Nunito Bold"/>
                </a:rPr>
                <a:t>EXPLORATORY DATA ANALYSIS</a:t>
              </a:r>
            </a:p>
            <a:p>
              <a:pPr>
                <a:lnSpc>
                  <a:spcPts val="4340"/>
                </a:lnSpc>
              </a:pPr>
              <a:r>
                <a:rPr lang="en-US" sz="3100">
                  <a:solidFill>
                    <a:srgbClr val="5C3224"/>
                  </a:solidFill>
                  <a:latin typeface="Nunito"/>
                </a:rPr>
                <a:t>Performing in depth univariate and multivariate analysis on categorical and numerical columns, checking their relations with output variable, adding feature etc.</a:t>
              </a:r>
            </a:p>
          </p:txBody>
        </p:sp>
      </p:grpSp>
      <p:grpSp>
        <p:nvGrpSpPr>
          <p:cNvPr name="Group 6" id="6"/>
          <p:cNvGrpSpPr/>
          <p:nvPr/>
        </p:nvGrpSpPr>
        <p:grpSpPr>
          <a:xfrm rot="0">
            <a:off x="10262170" y="6941856"/>
            <a:ext cx="7217127" cy="3281120"/>
            <a:chOff x="0" y="0"/>
            <a:chExt cx="1900807" cy="864163"/>
          </a:xfrm>
        </p:grpSpPr>
        <p:sp>
          <p:nvSpPr>
            <p:cNvPr name="Freeform 7" id="7"/>
            <p:cNvSpPr/>
            <p:nvPr/>
          </p:nvSpPr>
          <p:spPr>
            <a:xfrm flipH="false" flipV="false" rot="0">
              <a:off x="0" y="0"/>
              <a:ext cx="1900807" cy="864163"/>
            </a:xfrm>
            <a:custGeom>
              <a:avLst/>
              <a:gdLst/>
              <a:ahLst/>
              <a:cxnLst/>
              <a:rect r="r" b="b" t="t" l="l"/>
              <a:pathLst>
                <a:path h="864163" w="1900807">
                  <a:moveTo>
                    <a:pt x="12873" y="0"/>
                  </a:moveTo>
                  <a:lnTo>
                    <a:pt x="1887934" y="0"/>
                  </a:lnTo>
                  <a:cubicBezTo>
                    <a:pt x="1891349" y="0"/>
                    <a:pt x="1894623" y="1356"/>
                    <a:pt x="1897037" y="3770"/>
                  </a:cubicBezTo>
                  <a:cubicBezTo>
                    <a:pt x="1899451" y="6184"/>
                    <a:pt x="1900807" y="9459"/>
                    <a:pt x="1900807" y="12873"/>
                  </a:cubicBezTo>
                  <a:lnTo>
                    <a:pt x="1900807" y="851291"/>
                  </a:lnTo>
                  <a:cubicBezTo>
                    <a:pt x="1900807" y="854705"/>
                    <a:pt x="1899451" y="857979"/>
                    <a:pt x="1897037" y="860393"/>
                  </a:cubicBezTo>
                  <a:cubicBezTo>
                    <a:pt x="1894623" y="862807"/>
                    <a:pt x="1891349" y="864163"/>
                    <a:pt x="1887934" y="864163"/>
                  </a:cubicBezTo>
                  <a:lnTo>
                    <a:pt x="12873" y="864163"/>
                  </a:lnTo>
                  <a:cubicBezTo>
                    <a:pt x="9459" y="864163"/>
                    <a:pt x="6184" y="862807"/>
                    <a:pt x="3770" y="860393"/>
                  </a:cubicBezTo>
                  <a:cubicBezTo>
                    <a:pt x="1356" y="857979"/>
                    <a:pt x="0" y="854705"/>
                    <a:pt x="0" y="851291"/>
                  </a:cubicBezTo>
                  <a:lnTo>
                    <a:pt x="0" y="12873"/>
                  </a:lnTo>
                  <a:cubicBezTo>
                    <a:pt x="0" y="9459"/>
                    <a:pt x="1356" y="6184"/>
                    <a:pt x="3770" y="3770"/>
                  </a:cubicBezTo>
                  <a:cubicBezTo>
                    <a:pt x="6184" y="1356"/>
                    <a:pt x="9459" y="0"/>
                    <a:pt x="12873" y="0"/>
                  </a:cubicBezTo>
                  <a:close/>
                </a:path>
              </a:pathLst>
            </a:custGeom>
            <a:solidFill>
              <a:srgbClr val="A5DAF3"/>
            </a:solidFill>
          </p:spPr>
        </p:sp>
        <p:sp>
          <p:nvSpPr>
            <p:cNvPr name="TextBox 8" id="8"/>
            <p:cNvSpPr txBox="true"/>
            <p:nvPr/>
          </p:nvSpPr>
          <p:spPr>
            <a:xfrm>
              <a:off x="0" y="-57150"/>
              <a:ext cx="1900807" cy="921313"/>
            </a:xfrm>
            <a:prstGeom prst="rect">
              <a:avLst/>
            </a:prstGeom>
          </p:spPr>
          <p:txBody>
            <a:bodyPr anchor="ctr" rtlCol="false" tIns="50800" lIns="50800" bIns="50800" rIns="50800"/>
            <a:lstStyle/>
            <a:p>
              <a:pPr algn="ctr">
                <a:lnSpc>
                  <a:spcPts val="4760"/>
                </a:lnSpc>
              </a:pPr>
              <a:r>
                <a:rPr lang="en-US" sz="3400">
                  <a:solidFill>
                    <a:srgbClr val="5C3224"/>
                  </a:solidFill>
                  <a:latin typeface="Nunito Bold"/>
                </a:rPr>
                <a:t>DATA PREPROCESSING</a:t>
              </a:r>
            </a:p>
            <a:p>
              <a:pPr algn="ctr">
                <a:lnSpc>
                  <a:spcPts val="4480"/>
                </a:lnSpc>
              </a:pPr>
              <a:r>
                <a:rPr lang="en-US" sz="3200">
                  <a:solidFill>
                    <a:srgbClr val="5C3224"/>
                  </a:solidFill>
                  <a:latin typeface="Nunito"/>
                </a:rPr>
                <a:t>checking outliers and handling them, splitting data into train and test encoding categorical data into numerical</a:t>
              </a:r>
            </a:p>
          </p:txBody>
        </p:sp>
      </p:grpSp>
      <p:grpSp>
        <p:nvGrpSpPr>
          <p:cNvPr name="Group 9" id="9"/>
          <p:cNvGrpSpPr/>
          <p:nvPr/>
        </p:nvGrpSpPr>
        <p:grpSpPr>
          <a:xfrm rot="0">
            <a:off x="1028700" y="1968186"/>
            <a:ext cx="5622286" cy="3587950"/>
            <a:chOff x="0" y="0"/>
            <a:chExt cx="1480767" cy="944975"/>
          </a:xfrm>
        </p:grpSpPr>
        <p:sp>
          <p:nvSpPr>
            <p:cNvPr name="Freeform 10" id="10"/>
            <p:cNvSpPr/>
            <p:nvPr/>
          </p:nvSpPr>
          <p:spPr>
            <a:xfrm flipH="false" flipV="false" rot="0">
              <a:off x="0" y="0"/>
              <a:ext cx="1480767" cy="944974"/>
            </a:xfrm>
            <a:custGeom>
              <a:avLst/>
              <a:gdLst/>
              <a:ahLst/>
              <a:cxnLst/>
              <a:rect r="r" b="b" t="t" l="l"/>
              <a:pathLst>
                <a:path h="944974" w="1480767">
                  <a:moveTo>
                    <a:pt x="16524" y="0"/>
                  </a:moveTo>
                  <a:lnTo>
                    <a:pt x="1464243" y="0"/>
                  </a:lnTo>
                  <a:cubicBezTo>
                    <a:pt x="1468625" y="0"/>
                    <a:pt x="1472828" y="1741"/>
                    <a:pt x="1475927" y="4840"/>
                  </a:cubicBezTo>
                  <a:cubicBezTo>
                    <a:pt x="1479026" y="7939"/>
                    <a:pt x="1480767" y="12142"/>
                    <a:pt x="1480767" y="16524"/>
                  </a:cubicBezTo>
                  <a:lnTo>
                    <a:pt x="1480767" y="928450"/>
                  </a:lnTo>
                  <a:cubicBezTo>
                    <a:pt x="1480767" y="937576"/>
                    <a:pt x="1473369" y="944974"/>
                    <a:pt x="1464243" y="944974"/>
                  </a:cubicBezTo>
                  <a:lnTo>
                    <a:pt x="16524" y="944974"/>
                  </a:lnTo>
                  <a:cubicBezTo>
                    <a:pt x="7398" y="944974"/>
                    <a:pt x="0" y="937576"/>
                    <a:pt x="0" y="928450"/>
                  </a:cubicBezTo>
                  <a:lnTo>
                    <a:pt x="0" y="16524"/>
                  </a:lnTo>
                  <a:cubicBezTo>
                    <a:pt x="0" y="7398"/>
                    <a:pt x="7398" y="0"/>
                    <a:pt x="16524" y="0"/>
                  </a:cubicBezTo>
                  <a:close/>
                </a:path>
              </a:pathLst>
            </a:custGeom>
            <a:solidFill>
              <a:srgbClr val="A5DAF3"/>
            </a:solidFill>
          </p:spPr>
        </p:sp>
        <p:sp>
          <p:nvSpPr>
            <p:cNvPr name="TextBox 11" id="11"/>
            <p:cNvSpPr txBox="true"/>
            <p:nvPr/>
          </p:nvSpPr>
          <p:spPr>
            <a:xfrm>
              <a:off x="0" y="-57150"/>
              <a:ext cx="1480767" cy="1002125"/>
            </a:xfrm>
            <a:prstGeom prst="rect">
              <a:avLst/>
            </a:prstGeom>
          </p:spPr>
          <p:txBody>
            <a:bodyPr anchor="ctr" rtlCol="false" tIns="50800" lIns="50800" bIns="50800" rIns="50800"/>
            <a:lstStyle/>
            <a:p>
              <a:pPr algn="ctr">
                <a:lnSpc>
                  <a:spcPts val="4760"/>
                </a:lnSpc>
              </a:pPr>
              <a:r>
                <a:rPr lang="en-US" sz="3400">
                  <a:solidFill>
                    <a:srgbClr val="5C3224"/>
                  </a:solidFill>
                  <a:latin typeface="Nunito Bold"/>
                </a:rPr>
                <a:t>BASIC ANALYSIS</a:t>
              </a:r>
            </a:p>
            <a:p>
              <a:pPr algn="ctr">
                <a:lnSpc>
                  <a:spcPts val="4760"/>
                </a:lnSpc>
              </a:pPr>
              <a:r>
                <a:rPr lang="en-US" sz="3400">
                  <a:solidFill>
                    <a:srgbClr val="5C3224"/>
                  </a:solidFill>
                  <a:latin typeface="Nunito"/>
                </a:rPr>
                <a:t>checking data types, null values, duplicates, basic stats etc.</a:t>
              </a:r>
            </a:p>
            <a:p>
              <a:pPr algn="ctr">
                <a:lnSpc>
                  <a:spcPts val="4060"/>
                </a:lnSpc>
              </a:pPr>
            </a:p>
          </p:txBody>
        </p:sp>
      </p:grpSp>
      <p:grpSp>
        <p:nvGrpSpPr>
          <p:cNvPr name="Group 12" id="12"/>
          <p:cNvGrpSpPr/>
          <p:nvPr/>
        </p:nvGrpSpPr>
        <p:grpSpPr>
          <a:xfrm rot="0">
            <a:off x="1028700" y="6941856"/>
            <a:ext cx="5622286" cy="3345144"/>
            <a:chOff x="0" y="0"/>
            <a:chExt cx="1480767" cy="881025"/>
          </a:xfrm>
        </p:grpSpPr>
        <p:sp>
          <p:nvSpPr>
            <p:cNvPr name="Freeform 13" id="13"/>
            <p:cNvSpPr/>
            <p:nvPr/>
          </p:nvSpPr>
          <p:spPr>
            <a:xfrm flipH="false" flipV="false" rot="0">
              <a:off x="0" y="0"/>
              <a:ext cx="1480767" cy="881025"/>
            </a:xfrm>
            <a:custGeom>
              <a:avLst/>
              <a:gdLst/>
              <a:ahLst/>
              <a:cxnLst/>
              <a:rect r="r" b="b" t="t" l="l"/>
              <a:pathLst>
                <a:path h="881025" w="1480767">
                  <a:moveTo>
                    <a:pt x="16524" y="0"/>
                  </a:moveTo>
                  <a:lnTo>
                    <a:pt x="1464243" y="0"/>
                  </a:lnTo>
                  <a:cubicBezTo>
                    <a:pt x="1468625" y="0"/>
                    <a:pt x="1472828" y="1741"/>
                    <a:pt x="1475927" y="4840"/>
                  </a:cubicBezTo>
                  <a:cubicBezTo>
                    <a:pt x="1479026" y="7939"/>
                    <a:pt x="1480767" y="12142"/>
                    <a:pt x="1480767" y="16524"/>
                  </a:cubicBezTo>
                  <a:lnTo>
                    <a:pt x="1480767" y="864501"/>
                  </a:lnTo>
                  <a:cubicBezTo>
                    <a:pt x="1480767" y="873627"/>
                    <a:pt x="1473369" y="881025"/>
                    <a:pt x="1464243" y="881025"/>
                  </a:cubicBezTo>
                  <a:lnTo>
                    <a:pt x="16524" y="881025"/>
                  </a:lnTo>
                  <a:cubicBezTo>
                    <a:pt x="7398" y="881025"/>
                    <a:pt x="0" y="873627"/>
                    <a:pt x="0" y="864501"/>
                  </a:cubicBezTo>
                  <a:lnTo>
                    <a:pt x="0" y="16524"/>
                  </a:lnTo>
                  <a:cubicBezTo>
                    <a:pt x="0" y="7398"/>
                    <a:pt x="7398" y="0"/>
                    <a:pt x="16524" y="0"/>
                  </a:cubicBezTo>
                  <a:close/>
                </a:path>
              </a:pathLst>
            </a:custGeom>
            <a:solidFill>
              <a:srgbClr val="A5DAF3"/>
            </a:solidFill>
          </p:spPr>
        </p:sp>
        <p:sp>
          <p:nvSpPr>
            <p:cNvPr name="TextBox 14" id="14"/>
            <p:cNvSpPr txBox="true"/>
            <p:nvPr/>
          </p:nvSpPr>
          <p:spPr>
            <a:xfrm>
              <a:off x="0" y="-57150"/>
              <a:ext cx="1480767" cy="938175"/>
            </a:xfrm>
            <a:prstGeom prst="rect">
              <a:avLst/>
            </a:prstGeom>
          </p:spPr>
          <p:txBody>
            <a:bodyPr anchor="ctr" rtlCol="false" tIns="50800" lIns="50800" bIns="50800" rIns="50800"/>
            <a:lstStyle/>
            <a:p>
              <a:pPr algn="ctr">
                <a:lnSpc>
                  <a:spcPts val="4760"/>
                </a:lnSpc>
              </a:pPr>
              <a:r>
                <a:rPr lang="en-US" sz="3400">
                  <a:solidFill>
                    <a:srgbClr val="5C3224"/>
                  </a:solidFill>
                  <a:latin typeface="Nunito Bold"/>
                </a:rPr>
                <a:t>MODEL TRAINING</a:t>
              </a:r>
            </a:p>
            <a:p>
              <a:pPr algn="ctr">
                <a:lnSpc>
                  <a:spcPts val="4760"/>
                </a:lnSpc>
              </a:pPr>
              <a:r>
                <a:rPr lang="en-US" sz="3400">
                  <a:solidFill>
                    <a:srgbClr val="5C3224"/>
                  </a:solidFill>
                  <a:latin typeface="Nunito"/>
                </a:rPr>
                <a:t>splitting train data into train and valid sets and doing experiment on various classification models.</a:t>
              </a:r>
            </a:p>
          </p:txBody>
        </p:sp>
      </p:grpSp>
      <p:grpSp>
        <p:nvGrpSpPr>
          <p:cNvPr name="Group 15" id="15"/>
          <p:cNvGrpSpPr/>
          <p:nvPr/>
        </p:nvGrpSpPr>
        <p:grpSpPr>
          <a:xfrm rot="0">
            <a:off x="6650986" y="2291129"/>
            <a:ext cx="3348642" cy="2281018"/>
            <a:chOff x="0" y="0"/>
            <a:chExt cx="881947" cy="600762"/>
          </a:xfrm>
        </p:grpSpPr>
        <p:sp>
          <p:nvSpPr>
            <p:cNvPr name="Freeform 16" id="16"/>
            <p:cNvSpPr/>
            <p:nvPr/>
          </p:nvSpPr>
          <p:spPr>
            <a:xfrm flipH="false" flipV="false" rot="0">
              <a:off x="0" y="0"/>
              <a:ext cx="881947" cy="600762"/>
            </a:xfrm>
            <a:custGeom>
              <a:avLst/>
              <a:gdLst/>
              <a:ahLst/>
              <a:cxnLst/>
              <a:rect r="r" b="b" t="t" l="l"/>
              <a:pathLst>
                <a:path h="600762" w="881947">
                  <a:moveTo>
                    <a:pt x="881947" y="300381"/>
                  </a:moveTo>
                  <a:lnTo>
                    <a:pt x="475547" y="0"/>
                  </a:lnTo>
                  <a:lnTo>
                    <a:pt x="475547" y="203200"/>
                  </a:lnTo>
                  <a:lnTo>
                    <a:pt x="0" y="203200"/>
                  </a:lnTo>
                  <a:lnTo>
                    <a:pt x="0" y="397562"/>
                  </a:lnTo>
                  <a:lnTo>
                    <a:pt x="475547" y="397562"/>
                  </a:lnTo>
                  <a:lnTo>
                    <a:pt x="475547" y="600762"/>
                  </a:lnTo>
                  <a:lnTo>
                    <a:pt x="881947" y="300381"/>
                  </a:lnTo>
                  <a:close/>
                </a:path>
              </a:pathLst>
            </a:custGeom>
            <a:solidFill>
              <a:srgbClr val="2D799C"/>
            </a:solidFill>
          </p:spPr>
        </p:sp>
        <p:sp>
          <p:nvSpPr>
            <p:cNvPr name="TextBox 17" id="17"/>
            <p:cNvSpPr txBox="true"/>
            <p:nvPr/>
          </p:nvSpPr>
          <p:spPr>
            <a:xfrm>
              <a:off x="0" y="165100"/>
              <a:ext cx="780347" cy="232462"/>
            </a:xfrm>
            <a:prstGeom prst="rect">
              <a:avLst/>
            </a:prstGeom>
          </p:spPr>
          <p:txBody>
            <a:bodyPr anchor="ctr" rtlCol="false" tIns="50800" lIns="50800" bIns="50800" rIns="50800"/>
            <a:lstStyle/>
            <a:p>
              <a:pPr algn="ctr">
                <a:lnSpc>
                  <a:spcPts val="2659"/>
                </a:lnSpc>
                <a:spcBef>
                  <a:spcPct val="0"/>
                </a:spcBef>
              </a:pPr>
            </a:p>
          </p:txBody>
        </p:sp>
      </p:grpSp>
      <p:sp>
        <p:nvSpPr>
          <p:cNvPr name="Freeform 18" id="18"/>
          <p:cNvSpPr/>
          <p:nvPr/>
        </p:nvSpPr>
        <p:spPr>
          <a:xfrm flipH="false" flipV="false" rot="0">
            <a:off x="13220033" y="5568366"/>
            <a:ext cx="1038858" cy="1373490"/>
          </a:xfrm>
          <a:custGeom>
            <a:avLst/>
            <a:gdLst/>
            <a:ahLst/>
            <a:cxnLst/>
            <a:rect r="r" b="b" t="t" l="l"/>
            <a:pathLst>
              <a:path h="1373490" w="1038858">
                <a:moveTo>
                  <a:pt x="0" y="0"/>
                </a:moveTo>
                <a:lnTo>
                  <a:pt x="1038858" y="0"/>
                </a:lnTo>
                <a:lnTo>
                  <a:pt x="1038858" y="1373490"/>
                </a:lnTo>
                <a:lnTo>
                  <a:pt x="0" y="13734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9" id="19"/>
          <p:cNvGrpSpPr/>
          <p:nvPr/>
        </p:nvGrpSpPr>
        <p:grpSpPr>
          <a:xfrm rot="0">
            <a:off x="6650986" y="7504961"/>
            <a:ext cx="3611183" cy="2218934"/>
            <a:chOff x="0" y="0"/>
            <a:chExt cx="951093" cy="584411"/>
          </a:xfrm>
        </p:grpSpPr>
        <p:sp>
          <p:nvSpPr>
            <p:cNvPr name="Freeform 20" id="20"/>
            <p:cNvSpPr/>
            <p:nvPr/>
          </p:nvSpPr>
          <p:spPr>
            <a:xfrm flipH="false" flipV="false" rot="0">
              <a:off x="0" y="0"/>
              <a:ext cx="951093" cy="584411"/>
            </a:xfrm>
            <a:custGeom>
              <a:avLst/>
              <a:gdLst/>
              <a:ahLst/>
              <a:cxnLst/>
              <a:rect r="r" b="b" t="t" l="l"/>
              <a:pathLst>
                <a:path h="584411" w="951093">
                  <a:moveTo>
                    <a:pt x="0" y="292205"/>
                  </a:moveTo>
                  <a:lnTo>
                    <a:pt x="406400" y="0"/>
                  </a:lnTo>
                  <a:lnTo>
                    <a:pt x="406400" y="203200"/>
                  </a:lnTo>
                  <a:lnTo>
                    <a:pt x="951093" y="203200"/>
                  </a:lnTo>
                  <a:lnTo>
                    <a:pt x="951093" y="381211"/>
                  </a:lnTo>
                  <a:lnTo>
                    <a:pt x="406400" y="381211"/>
                  </a:lnTo>
                  <a:lnTo>
                    <a:pt x="406400" y="584411"/>
                  </a:lnTo>
                  <a:lnTo>
                    <a:pt x="0" y="292205"/>
                  </a:lnTo>
                  <a:close/>
                </a:path>
              </a:pathLst>
            </a:custGeom>
            <a:solidFill>
              <a:srgbClr val="2D799C"/>
            </a:solidFill>
          </p:spPr>
        </p:sp>
        <p:sp>
          <p:nvSpPr>
            <p:cNvPr name="TextBox 21" id="21"/>
            <p:cNvSpPr txBox="true"/>
            <p:nvPr/>
          </p:nvSpPr>
          <p:spPr>
            <a:xfrm>
              <a:off x="101600" y="165100"/>
              <a:ext cx="849493" cy="216111"/>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808704" y="519784"/>
            <a:ext cx="16670593" cy="979733"/>
          </a:xfrm>
          <a:prstGeom prst="rect">
            <a:avLst/>
          </a:prstGeom>
        </p:spPr>
        <p:txBody>
          <a:bodyPr anchor="t" rtlCol="false" tIns="0" lIns="0" bIns="0" rIns="0">
            <a:spAutoFit/>
          </a:bodyPr>
          <a:lstStyle/>
          <a:p>
            <a:pPr algn="ctr">
              <a:lnSpc>
                <a:spcPts val="7750"/>
              </a:lnSpc>
            </a:pPr>
            <a:r>
              <a:rPr lang="en-US" sz="6200">
                <a:solidFill>
                  <a:srgbClr val="2D799C"/>
                </a:solidFill>
                <a:latin typeface="Nunito Bold Bold"/>
              </a:rPr>
              <a:t>WORKFLOW OF CLASSIFICATION MODEL</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CEDE9"/>
        </a:solidFill>
      </p:bgPr>
    </p:bg>
    <p:spTree>
      <p:nvGrpSpPr>
        <p:cNvPr id="1" name=""/>
        <p:cNvGrpSpPr/>
        <p:nvPr/>
      </p:nvGrpSpPr>
      <p:grpSpPr>
        <a:xfrm>
          <a:off x="0" y="0"/>
          <a:ext cx="0" cy="0"/>
          <a:chOff x="0" y="0"/>
          <a:chExt cx="0" cy="0"/>
        </a:xfrm>
      </p:grpSpPr>
      <p:sp>
        <p:nvSpPr>
          <p:cNvPr name="TextBox 2" id="2"/>
          <p:cNvSpPr txBox="true"/>
          <p:nvPr/>
        </p:nvSpPr>
        <p:spPr>
          <a:xfrm rot="0">
            <a:off x="0" y="2189725"/>
            <a:ext cx="18601103" cy="2991671"/>
          </a:xfrm>
          <a:prstGeom prst="rect">
            <a:avLst/>
          </a:prstGeom>
        </p:spPr>
        <p:txBody>
          <a:bodyPr anchor="t" rtlCol="false" tIns="0" lIns="0" bIns="0" rIns="0">
            <a:spAutoFit/>
          </a:bodyPr>
          <a:lstStyle/>
          <a:p>
            <a:pPr>
              <a:lnSpc>
                <a:spcPts val="4811"/>
              </a:lnSpc>
            </a:pPr>
            <a:r>
              <a:rPr lang="en-US" sz="3436">
                <a:solidFill>
                  <a:srgbClr val="2D1A0E"/>
                </a:solidFill>
                <a:latin typeface="Nunito"/>
              </a:rPr>
              <a:t>A variety of classification models were used to train and test training and validation data with various experiments such as  fine tuning, hyperparameter tuning , important feature extraction . Train data is divided into train and validation set by k-fold validation split. </a:t>
            </a:r>
          </a:p>
          <a:p>
            <a:pPr>
              <a:lnSpc>
                <a:spcPts val="4811"/>
              </a:lnSpc>
            </a:pPr>
            <a:r>
              <a:rPr lang="en-US" sz="3436">
                <a:solidFill>
                  <a:srgbClr val="2D1A0E"/>
                </a:solidFill>
                <a:latin typeface="Nunito Bold"/>
              </a:rPr>
              <a:t>Score Metrics</a:t>
            </a:r>
            <a:r>
              <a:rPr lang="en-US" sz="3436">
                <a:solidFill>
                  <a:srgbClr val="2D1A0E"/>
                </a:solidFill>
                <a:latin typeface="Nunito"/>
              </a:rPr>
              <a:t> : score was calculated by accuracy as this is a balanced classification problem</a:t>
            </a:r>
          </a:p>
          <a:p>
            <a:pPr>
              <a:lnSpc>
                <a:spcPts val="4531"/>
              </a:lnSpc>
            </a:pPr>
            <a:r>
              <a:rPr lang="en-US" sz="3236">
                <a:solidFill>
                  <a:srgbClr val="5C3224"/>
                </a:solidFill>
                <a:latin typeface="Nunito"/>
              </a:rPr>
              <a:t> </a:t>
            </a:r>
          </a:p>
        </p:txBody>
      </p:sp>
      <p:graphicFrame>
        <p:nvGraphicFramePr>
          <p:cNvPr name="Table 3" id="3"/>
          <p:cNvGraphicFramePr>
            <a:graphicFrameLocks noGrp="true"/>
          </p:cNvGraphicFramePr>
          <p:nvPr/>
        </p:nvGraphicFramePr>
        <p:xfrm>
          <a:off x="0" y="5143500"/>
          <a:ext cx="18288000" cy="5124189"/>
        </p:xfrm>
        <a:graphic>
          <a:graphicData uri="http://schemas.openxmlformats.org/drawingml/2006/table">
            <a:tbl>
              <a:tblPr/>
              <a:tblGrid>
                <a:gridCol w="7704517"/>
                <a:gridCol w="5837096"/>
                <a:gridCol w="4746387"/>
              </a:tblGrid>
              <a:tr h="1106689">
                <a:tc>
                  <a:txBody>
                    <a:bodyPr anchor="t" rtlCol="false"/>
                    <a:lstStyle/>
                    <a:p>
                      <a:pPr algn="ctr">
                        <a:lnSpc>
                          <a:spcPts val="4899"/>
                        </a:lnSpc>
                        <a:defRPr/>
                      </a:pPr>
                      <a:r>
                        <a:rPr lang="en-US" sz="3499">
                          <a:solidFill>
                            <a:srgbClr val="000000"/>
                          </a:solidFill>
                          <a:latin typeface="Canva Sans Bold"/>
                        </a:rPr>
                        <a:t>Algorithm</a:t>
                      </a:r>
                      <a:endParaRPr lang="en-US" sz="1100"/>
                    </a:p>
                  </a:txBody>
                  <a:tcPr marL="76200" marR="76200" marT="76200" marB="76200" anchor="ctr">
                    <a:lnL cmpd="sng" algn="ctr" cap="flat" w="57150">
                      <a:solidFill>
                        <a:srgbClr val="2D799C"/>
                      </a:solidFill>
                      <a:prstDash val="solid"/>
                      <a:round/>
                      <a:headEnd type="none" w="med" len="med"/>
                      <a:tailEnd type="none" w="med" len="med"/>
                    </a:lnL>
                    <a:lnR cmpd="sng" algn="ctr" cap="flat" w="57150">
                      <a:solidFill>
                        <a:srgbClr val="2D799C"/>
                      </a:solidFill>
                      <a:prstDash val="solid"/>
                      <a:round/>
                      <a:headEnd type="none" w="med" len="med"/>
                      <a:tailEnd type="none" w="med" len="med"/>
                    </a:lnR>
                    <a:lnT cmpd="sng" algn="ctr" cap="flat" w="57150">
                      <a:solidFill>
                        <a:srgbClr val="2D799C"/>
                      </a:solidFill>
                      <a:prstDash val="solid"/>
                      <a:round/>
                      <a:headEnd type="none" w="med" len="med"/>
                      <a:tailEnd type="none" w="med" len="med"/>
                    </a:lnT>
                    <a:lnB cmpd="sng" algn="ctr" cap="flat" w="57150">
                      <a:solidFill>
                        <a:srgbClr val="2D799C"/>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Canva Sans Bold"/>
                        </a:rPr>
                        <a:t>Training score</a:t>
                      </a:r>
                      <a:endParaRPr lang="en-US" sz="1100"/>
                    </a:p>
                  </a:txBody>
                  <a:tcPr marL="76200" marR="76200" marT="76200" marB="76200" anchor="ctr">
                    <a:lnL cmpd="sng" algn="ctr" cap="flat" w="57150">
                      <a:solidFill>
                        <a:srgbClr val="2D799C"/>
                      </a:solidFill>
                      <a:prstDash val="solid"/>
                      <a:round/>
                      <a:headEnd type="none" w="med" len="med"/>
                      <a:tailEnd type="none" w="med" len="med"/>
                    </a:lnL>
                    <a:lnR cmpd="sng" algn="ctr" cap="flat" w="57150">
                      <a:solidFill>
                        <a:srgbClr val="2D799C"/>
                      </a:solidFill>
                      <a:prstDash val="solid"/>
                      <a:round/>
                      <a:headEnd type="none" w="med" len="med"/>
                      <a:tailEnd type="none" w="med" len="med"/>
                    </a:lnR>
                    <a:lnT cmpd="sng" algn="ctr" cap="flat" w="66675">
                      <a:solidFill>
                        <a:srgbClr val="2D799C"/>
                      </a:solidFill>
                      <a:prstDash val="solid"/>
                      <a:round/>
                      <a:headEnd type="none" w="med" len="med"/>
                      <a:tailEnd type="none" w="med" len="med"/>
                    </a:lnT>
                    <a:lnB cmpd="sng" algn="ctr" cap="flat" w="66675">
                      <a:solidFill>
                        <a:srgbClr val="2D799C"/>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Canva Sans Bold"/>
                        </a:rPr>
                        <a:t>Validation score</a:t>
                      </a:r>
                      <a:endParaRPr lang="en-US" sz="1100"/>
                    </a:p>
                  </a:txBody>
                  <a:tcPr marL="76200" marR="76200" marT="76200" marB="76200" anchor="ctr">
                    <a:lnL cmpd="sng" algn="ctr" cap="flat" w="57150">
                      <a:solidFill>
                        <a:srgbClr val="2D799C"/>
                      </a:solidFill>
                      <a:prstDash val="solid"/>
                      <a:round/>
                      <a:headEnd type="none" w="med" len="med"/>
                      <a:tailEnd type="none" w="med" len="med"/>
                    </a:lnL>
                    <a:lnR cmpd="sng" algn="ctr" cap="flat" w="57150">
                      <a:solidFill>
                        <a:srgbClr val="2D799C"/>
                      </a:solidFill>
                      <a:prstDash val="solid"/>
                      <a:round/>
                      <a:headEnd type="none" w="med" len="med"/>
                      <a:tailEnd type="none" w="med" len="med"/>
                    </a:lnR>
                    <a:lnT cmpd="sng" algn="ctr" cap="flat" w="57150">
                      <a:solidFill>
                        <a:srgbClr val="2D799C"/>
                      </a:solidFill>
                      <a:prstDash val="solid"/>
                      <a:round/>
                      <a:headEnd type="none" w="med" len="med"/>
                      <a:tailEnd type="none" w="med" len="med"/>
                    </a:lnT>
                    <a:lnB cmpd="sng" algn="ctr" cap="flat" w="57150">
                      <a:solidFill>
                        <a:srgbClr val="2D799C"/>
                      </a:solidFill>
                      <a:prstDash val="solid"/>
                      <a:round/>
                      <a:headEnd type="none" w="med" len="med"/>
                      <a:tailEnd type="none" w="med" len="med"/>
                    </a:lnB>
                  </a:tcPr>
                </a:tc>
              </a:tr>
              <a:tr h="1015003">
                <a:tc>
                  <a:txBody>
                    <a:bodyPr anchor="t" rtlCol="false"/>
                    <a:lstStyle/>
                    <a:p>
                      <a:pPr algn="ctr">
                        <a:lnSpc>
                          <a:spcPts val="4759"/>
                        </a:lnSpc>
                        <a:defRPr/>
                      </a:pPr>
                      <a:r>
                        <a:rPr lang="en-US" sz="3399">
                          <a:solidFill>
                            <a:srgbClr val="000000"/>
                          </a:solidFill>
                          <a:latin typeface="Nunito Bold"/>
                        </a:rPr>
                        <a:t>Logistic Regression</a:t>
                      </a:r>
                      <a:endParaRPr lang="en-US" sz="1100"/>
                    </a:p>
                  </a:txBody>
                  <a:tcPr marL="76200" marR="76200" marT="76200" marB="76200" anchor="ctr">
                    <a:lnL cmpd="sng" algn="ctr" cap="flat" w="38100">
                      <a:solidFill>
                        <a:srgbClr val="2D799C"/>
                      </a:solidFill>
                      <a:prstDash val="solid"/>
                      <a:round/>
                      <a:headEnd type="none" w="med" len="med"/>
                      <a:tailEnd type="none" w="med" len="med"/>
                    </a:lnL>
                    <a:lnR cmpd="sng" algn="ctr" cap="flat" w="38100">
                      <a:solidFill>
                        <a:srgbClr val="2D799C"/>
                      </a:solidFill>
                      <a:prstDash val="solid"/>
                      <a:round/>
                      <a:headEnd type="none" w="med" len="med"/>
                      <a:tailEnd type="none" w="med" len="med"/>
                    </a:lnR>
                    <a:lnT cmpd="sng" algn="ctr" cap="flat" w="57150">
                      <a:solidFill>
                        <a:srgbClr val="2D799C"/>
                      </a:solidFill>
                      <a:prstDash val="solid"/>
                      <a:round/>
                      <a:headEnd type="none" w="med" len="med"/>
                      <a:tailEnd type="none" w="med" len="med"/>
                    </a:lnT>
                    <a:lnB cmpd="sng" algn="ctr" cap="flat" w="38100">
                      <a:solidFill>
                        <a:srgbClr val="2D799C"/>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Canva Sans Bold"/>
                        </a:rPr>
                        <a:t>67.82%</a:t>
                      </a:r>
                      <a:endParaRPr lang="en-US" sz="1100"/>
                    </a:p>
                  </a:txBody>
                  <a:tcPr marL="76200" marR="76200" marT="76200" marB="76200" anchor="ctr">
                    <a:lnL cmpd="sng" algn="ctr" cap="flat" w="38100">
                      <a:solidFill>
                        <a:srgbClr val="2D799C"/>
                      </a:solidFill>
                      <a:prstDash val="solid"/>
                      <a:round/>
                      <a:headEnd type="none" w="med" len="med"/>
                      <a:tailEnd type="none" w="med" len="med"/>
                    </a:lnL>
                    <a:lnR cmpd="sng" algn="ctr" cap="flat" w="38100">
                      <a:solidFill>
                        <a:srgbClr val="2D799C"/>
                      </a:solidFill>
                      <a:prstDash val="solid"/>
                      <a:round/>
                      <a:headEnd type="none" w="med" len="med"/>
                      <a:tailEnd type="none" w="med" len="med"/>
                    </a:lnR>
                    <a:lnT cmpd="sng" algn="ctr" cap="flat" w="66675">
                      <a:solidFill>
                        <a:srgbClr val="2D799C"/>
                      </a:solidFill>
                      <a:prstDash val="solid"/>
                      <a:round/>
                      <a:headEnd type="none" w="med" len="med"/>
                      <a:tailEnd type="none" w="med" len="med"/>
                    </a:lnT>
                    <a:lnB cmpd="sng" algn="ctr" cap="flat" w="38100">
                      <a:solidFill>
                        <a:srgbClr val="2D799C"/>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Canva Sans Bold"/>
                        </a:rPr>
                        <a:t>67.76%</a:t>
                      </a:r>
                      <a:endParaRPr lang="en-US" sz="1100"/>
                    </a:p>
                  </a:txBody>
                  <a:tcPr marL="76200" marR="76200" marT="76200" marB="76200" anchor="ctr">
                    <a:lnL cmpd="sng" algn="ctr" cap="flat" w="38100">
                      <a:solidFill>
                        <a:srgbClr val="2D799C"/>
                      </a:solidFill>
                      <a:prstDash val="solid"/>
                      <a:round/>
                      <a:headEnd type="none" w="med" len="med"/>
                      <a:tailEnd type="none" w="med" len="med"/>
                    </a:lnL>
                    <a:lnR cmpd="sng" algn="ctr" cap="flat" w="38100">
                      <a:solidFill>
                        <a:srgbClr val="2D799C"/>
                      </a:solidFill>
                      <a:prstDash val="solid"/>
                      <a:round/>
                      <a:headEnd type="none" w="med" len="med"/>
                      <a:tailEnd type="none" w="med" len="med"/>
                    </a:lnR>
                    <a:lnT cmpd="sng" algn="ctr" cap="flat" w="57150">
                      <a:solidFill>
                        <a:srgbClr val="2D799C"/>
                      </a:solidFill>
                      <a:prstDash val="solid"/>
                      <a:round/>
                      <a:headEnd type="none" w="med" len="med"/>
                      <a:tailEnd type="none" w="med" len="med"/>
                    </a:lnT>
                    <a:lnB cmpd="sng" algn="ctr" cap="flat" w="38100">
                      <a:solidFill>
                        <a:srgbClr val="2D799C"/>
                      </a:solidFill>
                      <a:prstDash val="solid"/>
                      <a:round/>
                      <a:headEnd type="none" w="med" len="med"/>
                      <a:tailEnd type="none" w="med" len="med"/>
                    </a:lnB>
                  </a:tcPr>
                </a:tc>
              </a:tr>
              <a:tr h="1015003">
                <a:tc>
                  <a:txBody>
                    <a:bodyPr anchor="t" rtlCol="false"/>
                    <a:lstStyle/>
                    <a:p>
                      <a:pPr algn="ctr">
                        <a:lnSpc>
                          <a:spcPts val="4759"/>
                        </a:lnSpc>
                        <a:defRPr/>
                      </a:pPr>
                      <a:r>
                        <a:rPr lang="en-US" sz="3399">
                          <a:solidFill>
                            <a:srgbClr val="000000"/>
                          </a:solidFill>
                          <a:latin typeface="Canva Sans Bold"/>
                        </a:rPr>
                        <a:t>Random Forest Classifier</a:t>
                      </a:r>
                      <a:endParaRPr lang="en-US" sz="1100"/>
                    </a:p>
                  </a:txBody>
                  <a:tcPr marL="76200" marR="76200" marT="76200" marB="76200" anchor="ctr">
                    <a:lnL cmpd="sng" algn="ctr" cap="flat" w="38100">
                      <a:solidFill>
                        <a:srgbClr val="2D799C"/>
                      </a:solidFill>
                      <a:prstDash val="solid"/>
                      <a:round/>
                      <a:headEnd type="none" w="med" len="med"/>
                      <a:tailEnd type="none" w="med" len="med"/>
                    </a:lnL>
                    <a:lnR cmpd="sng" algn="ctr" cap="flat" w="38100">
                      <a:solidFill>
                        <a:srgbClr val="2D799C"/>
                      </a:solidFill>
                      <a:prstDash val="solid"/>
                      <a:round/>
                      <a:headEnd type="none" w="med" len="med"/>
                      <a:tailEnd type="none" w="med" len="med"/>
                    </a:lnR>
                    <a:lnT cmpd="sng" algn="ctr" cap="flat" w="38100">
                      <a:solidFill>
                        <a:srgbClr val="2D799C"/>
                      </a:solidFill>
                      <a:prstDash val="solid"/>
                      <a:round/>
                      <a:headEnd type="none" w="med" len="med"/>
                      <a:tailEnd type="none" w="med" len="med"/>
                    </a:lnT>
                    <a:lnB cmpd="sng" algn="ctr" cap="flat" w="38100">
                      <a:solidFill>
                        <a:srgbClr val="2D799C"/>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Canva Sans Bold"/>
                        </a:rPr>
                        <a:t>92.77%</a:t>
                      </a:r>
                      <a:endParaRPr lang="en-US" sz="1100"/>
                    </a:p>
                  </a:txBody>
                  <a:tcPr marL="76200" marR="76200" marT="76200" marB="76200" anchor="ctr">
                    <a:lnL cmpd="sng" algn="ctr" cap="flat" w="38100">
                      <a:solidFill>
                        <a:srgbClr val="2D799C"/>
                      </a:solidFill>
                      <a:prstDash val="solid"/>
                      <a:round/>
                      <a:headEnd type="none" w="med" len="med"/>
                      <a:tailEnd type="none" w="med" len="med"/>
                    </a:lnL>
                    <a:lnR cmpd="sng" algn="ctr" cap="flat" w="38100">
                      <a:solidFill>
                        <a:srgbClr val="2D799C"/>
                      </a:solidFill>
                      <a:prstDash val="solid"/>
                      <a:round/>
                      <a:headEnd type="none" w="med" len="med"/>
                      <a:tailEnd type="none" w="med" len="med"/>
                    </a:lnR>
                    <a:lnT cmpd="sng" algn="ctr" cap="flat" w="38100">
                      <a:solidFill>
                        <a:srgbClr val="2D799C"/>
                      </a:solidFill>
                      <a:prstDash val="solid"/>
                      <a:round/>
                      <a:headEnd type="none" w="med" len="med"/>
                      <a:tailEnd type="none" w="med" len="med"/>
                    </a:lnT>
                    <a:lnB cmpd="sng" algn="ctr" cap="flat" w="38100">
                      <a:solidFill>
                        <a:srgbClr val="2D799C"/>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Canva Sans Bold"/>
                        </a:rPr>
                        <a:t>89.43%</a:t>
                      </a:r>
                      <a:endParaRPr lang="en-US" sz="1100"/>
                    </a:p>
                  </a:txBody>
                  <a:tcPr marL="76200" marR="76200" marT="76200" marB="76200" anchor="ctr">
                    <a:lnL cmpd="sng" algn="ctr" cap="flat" w="38100">
                      <a:solidFill>
                        <a:srgbClr val="2D799C"/>
                      </a:solidFill>
                      <a:prstDash val="solid"/>
                      <a:round/>
                      <a:headEnd type="none" w="med" len="med"/>
                      <a:tailEnd type="none" w="med" len="med"/>
                    </a:lnL>
                    <a:lnR cmpd="sng" algn="ctr" cap="flat" w="38100">
                      <a:solidFill>
                        <a:srgbClr val="2D799C"/>
                      </a:solidFill>
                      <a:prstDash val="solid"/>
                      <a:round/>
                      <a:headEnd type="none" w="med" len="med"/>
                      <a:tailEnd type="none" w="med" len="med"/>
                    </a:lnR>
                    <a:lnT cmpd="sng" algn="ctr" cap="flat" w="38100">
                      <a:solidFill>
                        <a:srgbClr val="2D799C"/>
                      </a:solidFill>
                      <a:prstDash val="solid"/>
                      <a:round/>
                      <a:headEnd type="none" w="med" len="med"/>
                      <a:tailEnd type="none" w="med" len="med"/>
                    </a:lnT>
                    <a:lnB cmpd="sng" algn="ctr" cap="flat" w="38100">
                      <a:solidFill>
                        <a:srgbClr val="2D799C"/>
                      </a:solidFill>
                      <a:prstDash val="solid"/>
                      <a:round/>
                      <a:headEnd type="none" w="med" len="med"/>
                      <a:tailEnd type="none" w="med" len="med"/>
                    </a:lnB>
                  </a:tcPr>
                </a:tc>
              </a:tr>
              <a:tr h="1015003">
                <a:tc>
                  <a:txBody>
                    <a:bodyPr anchor="t" rtlCol="false"/>
                    <a:lstStyle/>
                    <a:p>
                      <a:pPr algn="ctr">
                        <a:lnSpc>
                          <a:spcPts val="4759"/>
                        </a:lnSpc>
                        <a:defRPr/>
                      </a:pPr>
                      <a:r>
                        <a:rPr lang="en-US" sz="3399">
                          <a:solidFill>
                            <a:srgbClr val="000000"/>
                          </a:solidFill>
                          <a:latin typeface="Canva Sans Bold"/>
                        </a:rPr>
                        <a:t>Gradient Boosting Classifier</a:t>
                      </a:r>
                      <a:endParaRPr lang="en-US" sz="1100"/>
                    </a:p>
                  </a:txBody>
                  <a:tcPr marL="76200" marR="76200" marT="76200" marB="76200" anchor="ctr">
                    <a:lnL cmpd="sng" algn="ctr" cap="flat" w="38100">
                      <a:solidFill>
                        <a:srgbClr val="2D799C"/>
                      </a:solidFill>
                      <a:prstDash val="solid"/>
                      <a:round/>
                      <a:headEnd type="none" w="med" len="med"/>
                      <a:tailEnd type="none" w="med" len="med"/>
                    </a:lnL>
                    <a:lnR cmpd="sng" algn="ctr" cap="flat" w="38100">
                      <a:solidFill>
                        <a:srgbClr val="2D799C"/>
                      </a:solidFill>
                      <a:prstDash val="solid"/>
                      <a:round/>
                      <a:headEnd type="none" w="med" len="med"/>
                      <a:tailEnd type="none" w="med" len="med"/>
                    </a:lnR>
                    <a:lnT cmpd="sng" algn="ctr" cap="flat" w="38100">
                      <a:solidFill>
                        <a:srgbClr val="2D799C"/>
                      </a:solidFill>
                      <a:prstDash val="solid"/>
                      <a:round/>
                      <a:headEnd type="none" w="med" len="med"/>
                      <a:tailEnd type="none" w="med" len="med"/>
                    </a:lnT>
                    <a:lnB cmpd="sng" algn="ctr" cap="flat" w="38100">
                      <a:solidFill>
                        <a:srgbClr val="2D799C"/>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Canva Sans Bold"/>
                        </a:rPr>
                        <a:t>89.79%</a:t>
                      </a:r>
                      <a:endParaRPr lang="en-US" sz="1100"/>
                    </a:p>
                  </a:txBody>
                  <a:tcPr marL="76200" marR="76200" marT="76200" marB="76200" anchor="ctr">
                    <a:lnL cmpd="sng" algn="ctr" cap="flat" w="38100">
                      <a:solidFill>
                        <a:srgbClr val="2D799C"/>
                      </a:solidFill>
                      <a:prstDash val="solid"/>
                      <a:round/>
                      <a:headEnd type="none" w="med" len="med"/>
                      <a:tailEnd type="none" w="med" len="med"/>
                    </a:lnL>
                    <a:lnR cmpd="sng" algn="ctr" cap="flat" w="38100">
                      <a:solidFill>
                        <a:srgbClr val="2D799C"/>
                      </a:solidFill>
                      <a:prstDash val="solid"/>
                      <a:round/>
                      <a:headEnd type="none" w="med" len="med"/>
                      <a:tailEnd type="none" w="med" len="med"/>
                    </a:lnR>
                    <a:lnT cmpd="sng" algn="ctr" cap="flat" w="38100">
                      <a:solidFill>
                        <a:srgbClr val="2D799C"/>
                      </a:solidFill>
                      <a:prstDash val="solid"/>
                      <a:round/>
                      <a:headEnd type="none" w="med" len="med"/>
                      <a:tailEnd type="none" w="med" len="med"/>
                    </a:lnT>
                    <a:lnB cmpd="sng" algn="ctr" cap="flat" w="38100">
                      <a:solidFill>
                        <a:srgbClr val="2D799C"/>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Canva Sans Bold"/>
                        </a:rPr>
                        <a:t>88.97%</a:t>
                      </a:r>
                      <a:endParaRPr lang="en-US" sz="1100"/>
                    </a:p>
                  </a:txBody>
                  <a:tcPr marL="76200" marR="76200" marT="76200" marB="76200" anchor="ctr">
                    <a:lnL cmpd="sng" algn="ctr" cap="flat" w="38100">
                      <a:solidFill>
                        <a:srgbClr val="2D799C"/>
                      </a:solidFill>
                      <a:prstDash val="solid"/>
                      <a:round/>
                      <a:headEnd type="none" w="med" len="med"/>
                      <a:tailEnd type="none" w="med" len="med"/>
                    </a:lnL>
                    <a:lnR cmpd="sng" algn="ctr" cap="flat" w="38100">
                      <a:solidFill>
                        <a:srgbClr val="2D799C"/>
                      </a:solidFill>
                      <a:prstDash val="solid"/>
                      <a:round/>
                      <a:headEnd type="none" w="med" len="med"/>
                      <a:tailEnd type="none" w="med" len="med"/>
                    </a:lnR>
                    <a:lnT cmpd="sng" algn="ctr" cap="flat" w="38100">
                      <a:solidFill>
                        <a:srgbClr val="2D799C"/>
                      </a:solidFill>
                      <a:prstDash val="solid"/>
                      <a:round/>
                      <a:headEnd type="none" w="med" len="med"/>
                      <a:tailEnd type="none" w="med" len="med"/>
                    </a:lnT>
                    <a:lnB cmpd="sng" algn="ctr" cap="flat" w="38100">
                      <a:solidFill>
                        <a:srgbClr val="2D799C"/>
                      </a:solidFill>
                      <a:prstDash val="solid"/>
                      <a:round/>
                      <a:headEnd type="none" w="med" len="med"/>
                      <a:tailEnd type="none" w="med" len="med"/>
                    </a:lnB>
                  </a:tcPr>
                </a:tc>
              </a:tr>
              <a:tr h="972490">
                <a:tc>
                  <a:txBody>
                    <a:bodyPr anchor="t" rtlCol="false"/>
                    <a:lstStyle/>
                    <a:p>
                      <a:pPr algn="ctr">
                        <a:lnSpc>
                          <a:spcPts val="4899"/>
                        </a:lnSpc>
                        <a:defRPr/>
                      </a:pPr>
                      <a:r>
                        <a:rPr lang="en-US" sz="3499">
                          <a:solidFill>
                            <a:srgbClr val="000000"/>
                          </a:solidFill>
                          <a:latin typeface="Canva Sans Bold"/>
                        </a:rPr>
                        <a:t>XGBoost Classifier</a:t>
                      </a:r>
                      <a:endParaRPr lang="en-US" sz="1100"/>
                    </a:p>
                  </a:txBody>
                  <a:tcPr marL="76200" marR="76200" marT="76200" marB="76200" anchor="ctr">
                    <a:lnL cmpd="sng" algn="ctr" cap="flat" w="38100">
                      <a:solidFill>
                        <a:srgbClr val="2D799C"/>
                      </a:solidFill>
                      <a:prstDash val="solid"/>
                      <a:round/>
                      <a:headEnd type="none" w="med" len="med"/>
                      <a:tailEnd type="none" w="med" len="med"/>
                    </a:lnL>
                    <a:lnR cmpd="sng" algn="ctr" cap="flat" w="38100">
                      <a:solidFill>
                        <a:srgbClr val="2D799C"/>
                      </a:solidFill>
                      <a:prstDash val="solid"/>
                      <a:round/>
                      <a:headEnd type="none" w="med" len="med"/>
                      <a:tailEnd type="none" w="med" len="med"/>
                    </a:lnR>
                    <a:lnT cmpd="sng" algn="ctr" cap="flat" w="38100">
                      <a:solidFill>
                        <a:srgbClr val="2D799C"/>
                      </a:solidFill>
                      <a:prstDash val="solid"/>
                      <a:round/>
                      <a:headEnd type="none" w="med" len="med"/>
                      <a:tailEnd type="none" w="med" len="med"/>
                    </a:lnT>
                    <a:lnB cmpd="sng" algn="ctr" cap="flat" w="38100">
                      <a:solidFill>
                        <a:srgbClr val="2D799C"/>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Canva Sans Bold"/>
                        </a:rPr>
                        <a:t>92.44%</a:t>
                      </a:r>
                      <a:endParaRPr lang="en-US" sz="1100"/>
                    </a:p>
                  </a:txBody>
                  <a:tcPr marL="76200" marR="76200" marT="76200" marB="76200" anchor="ctr">
                    <a:lnL cmpd="sng" algn="ctr" cap="flat" w="38100">
                      <a:solidFill>
                        <a:srgbClr val="2D799C"/>
                      </a:solidFill>
                      <a:prstDash val="solid"/>
                      <a:round/>
                      <a:headEnd type="none" w="med" len="med"/>
                      <a:tailEnd type="none" w="med" len="med"/>
                    </a:lnL>
                    <a:lnR cmpd="sng" algn="ctr" cap="flat" w="38100">
                      <a:solidFill>
                        <a:srgbClr val="2D799C"/>
                      </a:solidFill>
                      <a:prstDash val="solid"/>
                      <a:round/>
                      <a:headEnd type="none" w="med" len="med"/>
                      <a:tailEnd type="none" w="med" len="med"/>
                    </a:lnR>
                    <a:lnT cmpd="sng" algn="ctr" cap="flat" w="38100">
                      <a:solidFill>
                        <a:srgbClr val="2D799C"/>
                      </a:solidFill>
                      <a:prstDash val="solid"/>
                      <a:round/>
                      <a:headEnd type="none" w="med" len="med"/>
                      <a:tailEnd type="none" w="med" len="med"/>
                    </a:lnT>
                    <a:lnB cmpd="sng" algn="ctr" cap="flat" w="38100">
                      <a:solidFill>
                        <a:srgbClr val="2D799C"/>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Canva Sans Bold"/>
                        </a:rPr>
                        <a:t>89.34%</a:t>
                      </a:r>
                      <a:endParaRPr lang="en-US" sz="1100"/>
                    </a:p>
                  </a:txBody>
                  <a:tcPr marL="76200" marR="76200" marT="76200" marB="76200" anchor="ctr">
                    <a:lnL cmpd="sng" algn="ctr" cap="flat" w="38100">
                      <a:solidFill>
                        <a:srgbClr val="2D799C"/>
                      </a:solidFill>
                      <a:prstDash val="solid"/>
                      <a:round/>
                      <a:headEnd type="none" w="med" len="med"/>
                      <a:tailEnd type="none" w="med" len="med"/>
                    </a:lnL>
                    <a:lnR cmpd="sng" algn="ctr" cap="flat" w="38100">
                      <a:solidFill>
                        <a:srgbClr val="2D799C"/>
                      </a:solidFill>
                      <a:prstDash val="solid"/>
                      <a:round/>
                      <a:headEnd type="none" w="med" len="med"/>
                      <a:tailEnd type="none" w="med" len="med"/>
                    </a:lnR>
                    <a:lnT cmpd="sng" algn="ctr" cap="flat" w="38100">
                      <a:solidFill>
                        <a:srgbClr val="2D799C"/>
                      </a:solidFill>
                      <a:prstDash val="solid"/>
                      <a:round/>
                      <a:headEnd type="none" w="med" len="med"/>
                      <a:tailEnd type="none" w="med" len="med"/>
                    </a:lnT>
                    <a:lnB cmpd="sng" algn="ctr" cap="flat" w="38100">
                      <a:solidFill>
                        <a:srgbClr val="2D799C"/>
                      </a:solidFill>
                      <a:prstDash val="solid"/>
                      <a:round/>
                      <a:headEnd type="none" w="med" len="med"/>
                      <a:tailEnd type="none" w="med" len="med"/>
                    </a:lnB>
                  </a:tcPr>
                </a:tc>
              </a:tr>
            </a:tbl>
          </a:graphicData>
        </a:graphic>
      </p:graphicFrame>
      <p:sp>
        <p:nvSpPr>
          <p:cNvPr name="TextBox 4" id="4"/>
          <p:cNvSpPr txBox="true"/>
          <p:nvPr/>
        </p:nvSpPr>
        <p:spPr>
          <a:xfrm rot="0">
            <a:off x="1028700" y="529309"/>
            <a:ext cx="16230600" cy="1727091"/>
          </a:xfrm>
          <a:prstGeom prst="rect">
            <a:avLst/>
          </a:prstGeom>
        </p:spPr>
        <p:txBody>
          <a:bodyPr anchor="t" rtlCol="false" tIns="0" lIns="0" bIns="0" rIns="0">
            <a:spAutoFit/>
          </a:bodyPr>
          <a:lstStyle/>
          <a:p>
            <a:pPr algn="ctr">
              <a:lnSpc>
                <a:spcPts val="6875"/>
              </a:lnSpc>
            </a:pPr>
            <a:r>
              <a:rPr lang="en-US" sz="5500">
                <a:solidFill>
                  <a:srgbClr val="2D799C"/>
                </a:solidFill>
                <a:latin typeface="Nunito Bold Bold"/>
              </a:rPr>
              <a:t>MODEL PERFORMANCE AND ACCURACY METRICS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2EDF9"/>
        </a:solidFill>
      </p:bgPr>
    </p:bg>
    <p:spTree>
      <p:nvGrpSpPr>
        <p:cNvPr id="1" name=""/>
        <p:cNvGrpSpPr/>
        <p:nvPr/>
      </p:nvGrpSpPr>
      <p:grpSpPr>
        <a:xfrm>
          <a:off x="0" y="0"/>
          <a:ext cx="0" cy="0"/>
          <a:chOff x="0" y="0"/>
          <a:chExt cx="0" cy="0"/>
        </a:xfrm>
      </p:grpSpPr>
      <p:sp>
        <p:nvSpPr>
          <p:cNvPr name="Freeform 2" id="2"/>
          <p:cNvSpPr/>
          <p:nvPr/>
        </p:nvSpPr>
        <p:spPr>
          <a:xfrm flipH="false" flipV="false" rot="5664512">
            <a:off x="-6482015" y="-1201226"/>
            <a:ext cx="16333616" cy="13839027"/>
          </a:xfrm>
          <a:custGeom>
            <a:avLst/>
            <a:gdLst/>
            <a:ahLst/>
            <a:cxnLst/>
            <a:rect r="r" b="b" t="t" l="l"/>
            <a:pathLst>
              <a:path h="13839027" w="16333616">
                <a:moveTo>
                  <a:pt x="0" y="0"/>
                </a:moveTo>
                <a:lnTo>
                  <a:pt x="16333616" y="0"/>
                </a:lnTo>
                <a:lnTo>
                  <a:pt x="16333616" y="13839027"/>
                </a:lnTo>
                <a:lnTo>
                  <a:pt x="0" y="13839027"/>
                </a:lnTo>
                <a:lnTo>
                  <a:pt x="0" y="0"/>
                </a:lnTo>
                <a:close/>
              </a:path>
            </a:pathLst>
          </a:custGeom>
          <a:blipFill>
            <a:blip r:embed="rId2">
              <a:alphaModFix amt="1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77382">
            <a:off x="-5004519" y="3130542"/>
            <a:ext cx="11064688" cy="11979485"/>
          </a:xfrm>
          <a:custGeom>
            <a:avLst/>
            <a:gdLst/>
            <a:ahLst/>
            <a:cxnLst/>
            <a:rect r="r" b="b" t="t" l="l"/>
            <a:pathLst>
              <a:path h="11979485" w="11064688">
                <a:moveTo>
                  <a:pt x="0" y="0"/>
                </a:moveTo>
                <a:lnTo>
                  <a:pt x="11064688" y="0"/>
                </a:lnTo>
                <a:lnTo>
                  <a:pt x="11064688" y="11979486"/>
                </a:lnTo>
                <a:lnTo>
                  <a:pt x="0" y="11979486"/>
                </a:lnTo>
                <a:lnTo>
                  <a:pt x="0" y="0"/>
                </a:lnTo>
                <a:close/>
              </a:path>
            </a:pathLst>
          </a:custGeom>
          <a:blipFill>
            <a:blip r:embed="rId4">
              <a:alphaModFix amt="43999"/>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176508" y="727042"/>
            <a:ext cx="13934984" cy="979733"/>
          </a:xfrm>
          <a:prstGeom prst="rect">
            <a:avLst/>
          </a:prstGeom>
        </p:spPr>
        <p:txBody>
          <a:bodyPr anchor="t" rtlCol="false" tIns="0" lIns="0" bIns="0" rIns="0">
            <a:spAutoFit/>
          </a:bodyPr>
          <a:lstStyle/>
          <a:p>
            <a:pPr algn="ctr">
              <a:lnSpc>
                <a:spcPts val="7750"/>
              </a:lnSpc>
            </a:pPr>
            <a:r>
              <a:rPr lang="en-US" sz="6200">
                <a:solidFill>
                  <a:srgbClr val="2D799C"/>
                </a:solidFill>
                <a:latin typeface="Nunito Bold Bold"/>
              </a:rPr>
              <a:t>FINALLIZING ALGORITHM</a:t>
            </a:r>
          </a:p>
        </p:txBody>
      </p:sp>
      <p:sp>
        <p:nvSpPr>
          <p:cNvPr name="Freeform 5" id="5"/>
          <p:cNvSpPr/>
          <p:nvPr/>
        </p:nvSpPr>
        <p:spPr>
          <a:xfrm flipH="false" flipV="false" rot="-6793149">
            <a:off x="13648912" y="6418903"/>
            <a:ext cx="7527211" cy="8149539"/>
          </a:xfrm>
          <a:custGeom>
            <a:avLst/>
            <a:gdLst/>
            <a:ahLst/>
            <a:cxnLst/>
            <a:rect r="r" b="b" t="t" l="l"/>
            <a:pathLst>
              <a:path h="8149539" w="7527211">
                <a:moveTo>
                  <a:pt x="0" y="0"/>
                </a:moveTo>
                <a:lnTo>
                  <a:pt x="7527211" y="0"/>
                </a:lnTo>
                <a:lnTo>
                  <a:pt x="7527211" y="8149540"/>
                </a:lnTo>
                <a:lnTo>
                  <a:pt x="0" y="81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527825" y="2126762"/>
            <a:ext cx="16884693" cy="2491219"/>
          </a:xfrm>
          <a:prstGeom prst="rect">
            <a:avLst/>
          </a:prstGeom>
        </p:spPr>
        <p:txBody>
          <a:bodyPr anchor="t" rtlCol="false" tIns="0" lIns="0" bIns="0" rIns="0">
            <a:spAutoFit/>
          </a:bodyPr>
          <a:lstStyle/>
          <a:p>
            <a:pPr>
              <a:lnSpc>
                <a:spcPts val="4951"/>
              </a:lnSpc>
            </a:pPr>
            <a:r>
              <a:rPr lang="en-US" sz="3536">
                <a:solidFill>
                  <a:srgbClr val="5B1229"/>
                </a:solidFill>
                <a:latin typeface="Nunito"/>
              </a:rPr>
              <a:t>On the basis of results got by few experimentations, two models were finally selected to be trained on training and testing data with or without Important features which were extracted by feature selection. </a:t>
            </a:r>
          </a:p>
          <a:p>
            <a:pPr>
              <a:lnSpc>
                <a:spcPts val="4951"/>
              </a:lnSpc>
            </a:pPr>
            <a:r>
              <a:rPr lang="en-US" sz="3536">
                <a:solidFill>
                  <a:srgbClr val="5B1229"/>
                </a:solidFill>
                <a:latin typeface="Nunito"/>
              </a:rPr>
              <a:t>These models were Random Forest Classifier and XG Boost classifier</a:t>
            </a:r>
          </a:p>
        </p:txBody>
      </p:sp>
      <p:sp>
        <p:nvSpPr>
          <p:cNvPr name="TextBox 7" id="7"/>
          <p:cNvSpPr txBox="true"/>
          <p:nvPr/>
        </p:nvSpPr>
        <p:spPr>
          <a:xfrm rot="0">
            <a:off x="374607" y="5361756"/>
            <a:ext cx="16884693" cy="3748411"/>
          </a:xfrm>
          <a:prstGeom prst="rect">
            <a:avLst/>
          </a:prstGeom>
        </p:spPr>
        <p:txBody>
          <a:bodyPr anchor="t" rtlCol="false" tIns="0" lIns="0" bIns="0" rIns="0">
            <a:spAutoFit/>
          </a:bodyPr>
          <a:lstStyle/>
          <a:p>
            <a:pPr>
              <a:lnSpc>
                <a:spcPts val="4951"/>
              </a:lnSpc>
            </a:pPr>
            <a:r>
              <a:rPr lang="en-US" sz="3536">
                <a:solidFill>
                  <a:srgbClr val="5B1229"/>
                </a:solidFill>
                <a:latin typeface="Nunito"/>
              </a:rPr>
              <a:t>Finally Random Forest Classifier was chosen as a final algorithm with important columns for two main reasons:</a:t>
            </a:r>
          </a:p>
          <a:p>
            <a:pPr marL="763632" indent="-381816" lvl="1">
              <a:lnSpc>
                <a:spcPts val="4951"/>
              </a:lnSpc>
              <a:buAutoNum type="arabicPeriod" startAt="1"/>
            </a:pPr>
            <a:r>
              <a:rPr lang="en-US" sz="3536">
                <a:solidFill>
                  <a:srgbClr val="5B1229"/>
                </a:solidFill>
                <a:latin typeface="Nunito Bold"/>
              </a:rPr>
              <a:t>Confusion Matrix :</a:t>
            </a:r>
            <a:r>
              <a:rPr lang="en-US" sz="3536">
                <a:solidFill>
                  <a:srgbClr val="5B1229"/>
                </a:solidFill>
                <a:latin typeface="Nunito"/>
              </a:rPr>
              <a:t> confusion matrix made by RF was better than XG boost as it was less loss situation then XG boost.</a:t>
            </a:r>
          </a:p>
          <a:p>
            <a:pPr marL="763632" indent="-381816" lvl="1">
              <a:lnSpc>
                <a:spcPts val="4951"/>
              </a:lnSpc>
              <a:buAutoNum type="arabicPeriod" startAt="1"/>
            </a:pPr>
            <a:r>
              <a:rPr lang="en-US" sz="3536">
                <a:solidFill>
                  <a:srgbClr val="5B1229"/>
                </a:solidFill>
                <a:latin typeface="Nunito Bold"/>
              </a:rPr>
              <a:t>Time</a:t>
            </a:r>
            <a:r>
              <a:rPr lang="en-US" sz="3536">
                <a:solidFill>
                  <a:srgbClr val="5B1229"/>
                </a:solidFill>
                <a:latin typeface="Nunito"/>
              </a:rPr>
              <a:t>: training time taken by random forest was much lesser than XG boost former is a bagging technique and later is boosting one.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DAGDhSxEEsI</dc:identifier>
  <dcterms:modified xsi:type="dcterms:W3CDTF">2011-08-01T06:04:30Z</dcterms:modified>
  <cp:revision>1</cp:revision>
  <dc:title>Blue Illustrated Laboratory Presentation</dc:title>
</cp:coreProperties>
</file>